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73" r:id="rId4"/>
    <p:sldId id="256" r:id="rId5"/>
    <p:sldId id="259" r:id="rId6"/>
    <p:sldId id="260" r:id="rId7"/>
    <p:sldId id="261" r:id="rId8"/>
    <p:sldId id="262" r:id="rId9"/>
    <p:sldId id="263" r:id="rId10"/>
    <p:sldId id="264" r:id="rId11"/>
    <p:sldId id="268" r:id="rId12"/>
    <p:sldId id="265" r:id="rId13"/>
    <p:sldId id="266" r:id="rId14"/>
    <p:sldId id="269" r:id="rId15"/>
    <p:sldId id="270" r:id="rId16"/>
    <p:sldId id="271" r:id="rId17"/>
    <p:sldId id="272" r:id="rId18"/>
    <p:sldId id="267" r:id="rId19"/>
    <p:sldId id="278" r:id="rId20"/>
    <p:sldId id="274" r:id="rId21"/>
    <p:sldId id="275" r:id="rId22"/>
    <p:sldId id="279" r:id="rId23"/>
    <p:sldId id="276" r:id="rId24"/>
    <p:sldId id="280" r:id="rId25"/>
    <p:sldId id="281" r:id="rId26"/>
    <p:sldId id="282"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0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2333385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89052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87854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356482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2333228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050FF94-3183-4351-94B6-48166CFB679D}"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200854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050FF94-3183-4351-94B6-48166CFB679D}" type="datetimeFigureOut">
              <a:rPr lang="fr-FR" smtClean="0"/>
              <a:t>26/12/2025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400503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050FF94-3183-4351-94B6-48166CFB679D}" type="datetimeFigureOut">
              <a:rPr lang="fr-FR" smtClean="0"/>
              <a:t>26/12/2025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289579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050FF94-3183-4351-94B6-48166CFB679D}" type="datetimeFigureOut">
              <a:rPr lang="fr-FR" smtClean="0"/>
              <a:t>26/12/2025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2719001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050FF94-3183-4351-94B6-48166CFB679D}"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770142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050FF94-3183-4351-94B6-48166CFB679D}" type="datetimeFigureOut">
              <a:rPr lang="fr-FR" smtClean="0"/>
              <a:t>26/12/2025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931301-6B68-4201-870B-4FECCDCE73A2}" type="slidenum">
              <a:rPr lang="fr-FR" smtClean="0"/>
              <a:t>‹N°›</a:t>
            </a:fld>
            <a:endParaRPr lang="fr-FR"/>
          </a:p>
        </p:txBody>
      </p:sp>
    </p:spTree>
    <p:extLst>
      <p:ext uri="{BB962C8B-B14F-4D97-AF65-F5344CB8AC3E}">
        <p14:creationId xmlns:p14="http://schemas.microsoft.com/office/powerpoint/2010/main" val="1186325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0FF94-3183-4351-94B6-48166CFB679D}" type="datetimeFigureOut">
              <a:rPr lang="fr-FR" smtClean="0"/>
              <a:t>26/12/2025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31301-6B68-4201-870B-4FECCDCE73A2}" type="slidenum">
              <a:rPr lang="fr-FR" smtClean="0"/>
              <a:t>‹N°›</a:t>
            </a:fld>
            <a:endParaRPr lang="fr-FR"/>
          </a:p>
        </p:txBody>
      </p:sp>
    </p:spTree>
    <p:extLst>
      <p:ext uri="{BB962C8B-B14F-4D97-AF65-F5344CB8AC3E}">
        <p14:creationId xmlns:p14="http://schemas.microsoft.com/office/powerpoint/2010/main" val="1933052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fr.slideshare.net/slideshow/endocrine-system-1-73527168/73527168#52"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75445" y="153643"/>
            <a:ext cx="11938503" cy="878452"/>
          </a:xfrm>
          <a:solidFill>
            <a:schemeClr val="tx2">
              <a:lumMod val="40000"/>
              <a:lumOff val="60000"/>
            </a:schemeClr>
          </a:solidFill>
        </p:spPr>
        <p:txBody>
          <a:bodyPr>
            <a:normAutofit fontScale="90000"/>
          </a:bodyPr>
          <a:lstStyle/>
          <a:p>
            <a:r>
              <a:rPr lang="fr-FR" dirty="0" smtClean="0"/>
              <a:t>Endocrine systems</a:t>
            </a:r>
            <a:endParaRPr lang="fr-FR" dirty="0"/>
          </a:p>
        </p:txBody>
      </p:sp>
      <p:sp>
        <p:nvSpPr>
          <p:cNvPr id="3" name="Sous-titre 2"/>
          <p:cNvSpPr>
            <a:spLocks noGrp="1"/>
          </p:cNvSpPr>
          <p:nvPr>
            <p:ph type="subTitle" idx="1"/>
          </p:nvPr>
        </p:nvSpPr>
        <p:spPr>
          <a:xfrm>
            <a:off x="75445" y="1103281"/>
            <a:ext cx="11820808" cy="1655762"/>
          </a:xfrm>
        </p:spPr>
        <p:txBody>
          <a:bodyPr>
            <a:noAutofit/>
          </a:bodyPr>
          <a:lstStyle/>
          <a:p>
            <a:pPr algn="just"/>
            <a:r>
              <a:rPr lang="en-US" sz="2000" b="1"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THE </a:t>
            </a:r>
            <a:r>
              <a:rPr lang="en-US" sz="3200" b="1" dirty="0">
                <a:latin typeface="Times New Roman" panose="02020603050405020304" pitchFamily="18" charset="0"/>
                <a:cs typeface="Times New Roman" panose="02020603050405020304" pitchFamily="18" charset="0"/>
              </a:rPr>
              <a:t>ENDOCRINE SYSTEM </a:t>
            </a:r>
            <a:endParaRPr lang="en-US" sz="3200" b="1" dirty="0" smtClean="0">
              <a:latin typeface="Times New Roman" panose="02020603050405020304" pitchFamily="18" charset="0"/>
              <a:cs typeface="Times New Roman" panose="02020603050405020304" pitchFamily="18" charset="0"/>
            </a:endParaRPr>
          </a:p>
          <a:p>
            <a:pPr algn="just"/>
            <a:r>
              <a:rPr lang="en-US" sz="3200" dirty="0" smtClean="0">
                <a:latin typeface="Times New Roman" panose="02020603050405020304" pitchFamily="18" charset="0"/>
                <a:cs typeface="Times New Roman" panose="02020603050405020304" pitchFamily="18" charset="0"/>
              </a:rPr>
              <a:t>• The endocrine </a:t>
            </a:r>
            <a:r>
              <a:rPr lang="en-US" sz="3200" dirty="0">
                <a:latin typeface="Times New Roman" panose="02020603050405020304" pitchFamily="18" charset="0"/>
                <a:cs typeface="Times New Roman" panose="02020603050405020304" pitchFamily="18" charset="0"/>
              </a:rPr>
              <a:t>system regulates body activities by </a:t>
            </a:r>
            <a:r>
              <a:rPr lang="en-US" sz="3200" b="1" dirty="0">
                <a:latin typeface="Times New Roman" panose="02020603050405020304" pitchFamily="18" charset="0"/>
                <a:cs typeface="Times New Roman" panose="02020603050405020304" pitchFamily="18" charset="0"/>
              </a:rPr>
              <a:t>releasing hormones </a:t>
            </a:r>
            <a:r>
              <a:rPr lang="en-US" sz="3200" dirty="0">
                <a:latin typeface="Times New Roman" panose="02020603050405020304" pitchFamily="18" charset="0"/>
                <a:cs typeface="Times New Roman" panose="02020603050405020304" pitchFamily="18" charset="0"/>
              </a:rPr>
              <a:t>(chemical messengers) into the bloodstream, where they are carried throughout the entire body</a:t>
            </a:r>
            <a:r>
              <a:rPr lang="en-US" sz="3200" dirty="0" smtClean="0">
                <a:latin typeface="Times New Roman" panose="02020603050405020304" pitchFamily="18" charset="0"/>
                <a:cs typeface="Times New Roman" panose="02020603050405020304" pitchFamily="18" charset="0"/>
              </a:rPr>
              <a:t>.</a:t>
            </a:r>
          </a:p>
          <a:p>
            <a:pPr algn="just"/>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Hormonal responses may be almost instantaneous (Sudden), or may occur days later. There is a wide variety of hormonal effects</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pPr algn="just"/>
            <a:r>
              <a:rPr lang="en-US" sz="2000" b="1" u="sng" dirty="0" smtClean="0">
                <a:solidFill>
                  <a:srgbClr val="FF0000"/>
                </a:solidFill>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976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2551" y="908332"/>
            <a:ext cx="5975288" cy="2559145"/>
          </a:xfrm>
        </p:spPr>
        <p:txBody>
          <a:bodyPr>
            <a:normAutofit fontScale="90000"/>
          </a:bodyPr>
          <a:lstStyle/>
          <a:p>
            <a:pPr algn="just">
              <a:lnSpc>
                <a:spcPct val="107000"/>
              </a:lnSpc>
              <a:spcAft>
                <a:spcPts val="0"/>
              </a:spcAft>
            </a:pP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The paired adrenal glands lie superior to the kidneys enclosed within the renal fascia.  The glands</a:t>
            </a:r>
            <a:r>
              <a:rPr lang="fr-FR"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are composed of two parts, which have different structures and functions.  The outer part is the cortex and the inner part the medulla. The adrenal cortex is essential to life but the medulla is not.</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383001" y="392492"/>
            <a:ext cx="1754198" cy="400110"/>
          </a:xfrm>
          <a:prstGeom prst="rect">
            <a:avLst/>
          </a:prstGeom>
        </p:spPr>
        <p:txBody>
          <a:bodyPr wrap="none">
            <a:spAutoFit/>
          </a:bodyPr>
          <a:lstStyle/>
          <a:p>
            <a:pPr algn="just"/>
            <a:r>
              <a:rPr lang="en-US" sz="2000" b="1" u="sng" dirty="0" smtClean="0">
                <a:latin typeface="Times New Roman" panose="02020603050405020304" pitchFamily="18" charset="0"/>
                <a:cs typeface="Times New Roman" panose="02020603050405020304" pitchFamily="18" charset="0"/>
              </a:rPr>
              <a:t>Adrenal </a:t>
            </a:r>
            <a:r>
              <a:rPr lang="en-US" sz="2000" b="1" u="sng" dirty="0">
                <a:latin typeface="Times New Roman" panose="02020603050405020304" pitchFamily="18" charset="0"/>
                <a:cs typeface="Times New Roman" panose="02020603050405020304" pitchFamily="18" charset="0"/>
              </a:rPr>
              <a:t>gland</a:t>
            </a:r>
          </a:p>
        </p:txBody>
      </p:sp>
      <p:pic>
        <p:nvPicPr>
          <p:cNvPr id="5" name="Image 4"/>
          <p:cNvPicPr>
            <a:picLocks noChangeAspect="1"/>
          </p:cNvPicPr>
          <p:nvPr/>
        </p:nvPicPr>
        <p:blipFill>
          <a:blip r:embed="rId2"/>
          <a:stretch>
            <a:fillRect/>
          </a:stretch>
        </p:blipFill>
        <p:spPr>
          <a:xfrm>
            <a:off x="6804763" y="210352"/>
            <a:ext cx="4503015" cy="5857875"/>
          </a:xfrm>
          <a:prstGeom prst="rect">
            <a:avLst/>
          </a:prstGeom>
        </p:spPr>
      </p:pic>
    </p:spTree>
    <p:extLst>
      <p:ext uri="{BB962C8B-B14F-4D97-AF65-F5344CB8AC3E}">
        <p14:creationId xmlns:p14="http://schemas.microsoft.com/office/powerpoint/2010/main" val="2831909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782" y="620690"/>
            <a:ext cx="3959738" cy="400110"/>
          </a:xfrm>
          <a:prstGeom prst="rect">
            <a:avLst/>
          </a:prstGeom>
        </p:spPr>
        <p:txBody>
          <a:bodyPr wrap="none">
            <a:spAutoFit/>
          </a:bodyPr>
          <a:lstStyle/>
          <a:p>
            <a:r>
              <a:rPr lang="en-US" sz="20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Hormones of</a:t>
            </a:r>
            <a:r>
              <a:rPr lang="fr-FR" sz="20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the adrenal gland</a:t>
            </a:r>
            <a:endParaRPr lang="fr-FR" sz="2000" dirty="0">
              <a:latin typeface="Arial" panose="020B0604020202020204" pitchFamily="34" charset="0"/>
              <a:cs typeface="Arial" panose="020B0604020202020204" pitchFamily="34" charset="0"/>
            </a:endParaRPr>
          </a:p>
        </p:txBody>
      </p:sp>
      <p:sp>
        <p:nvSpPr>
          <p:cNvPr id="5" name="Rectangle 4"/>
          <p:cNvSpPr/>
          <p:nvPr/>
        </p:nvSpPr>
        <p:spPr>
          <a:xfrm>
            <a:off x="121783" y="1216358"/>
            <a:ext cx="1864613" cy="369332"/>
          </a:xfrm>
          <a:prstGeom prst="rect">
            <a:avLst/>
          </a:prstGeom>
        </p:spPr>
        <p:txBody>
          <a:bodyPr wrap="none">
            <a:spAutoFit/>
          </a:bodyPr>
          <a:lstStyle/>
          <a:p>
            <a:r>
              <a:rPr lang="fr-FR" b="1" dirty="0">
                <a:solidFill>
                  <a:srgbClr val="000000"/>
                </a:solidFill>
                <a:latin typeface="Arial" panose="020B0604020202020204" pitchFamily="34" charset="0"/>
                <a:ea typeface="Times New Roman" panose="02020603050405020304" pitchFamily="18" charset="0"/>
              </a:rPr>
              <a:t>Adrenal cortex </a:t>
            </a:r>
            <a:endParaRPr lang="fr-FR" dirty="0"/>
          </a:p>
        </p:txBody>
      </p:sp>
      <p:sp>
        <p:nvSpPr>
          <p:cNvPr id="6" name="Rectangle 5"/>
          <p:cNvSpPr/>
          <p:nvPr/>
        </p:nvSpPr>
        <p:spPr>
          <a:xfrm>
            <a:off x="121782" y="1669031"/>
            <a:ext cx="12070217" cy="3319627"/>
          </a:xfrm>
          <a:prstGeom prst="rect">
            <a:avLst/>
          </a:prstGeom>
        </p:spPr>
        <p:txBody>
          <a:bodyPr wrap="square">
            <a:spAutoFit/>
          </a:bodyPr>
          <a:lstStyle/>
          <a:p>
            <a:pPr algn="just">
              <a:lnSpc>
                <a:spcPct val="107000"/>
              </a:lnSpc>
              <a:spcAft>
                <a:spcPts val="0"/>
              </a:spcAft>
            </a:pPr>
            <a:r>
              <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The</a:t>
            </a:r>
            <a:r>
              <a:rPr lang="fr-FR"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adrenal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cortex produces three groups of steroid hormones from cholesterol. They are collectively called </a:t>
            </a:r>
            <a:r>
              <a:rPr lang="en-US" dirty="0">
                <a:solidFill>
                  <a:schemeClr val="accent1"/>
                </a:solidFill>
                <a:latin typeface="Arial" panose="020B0604020202020204" pitchFamily="34" charset="0"/>
                <a:ea typeface="Times New Roman" panose="02020603050405020304" pitchFamily="18" charset="0"/>
                <a:cs typeface="Arial" panose="020B0604020202020204" pitchFamily="34" charset="0"/>
              </a:rPr>
              <a:t>adrenocorticocoids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dirty="0">
                <a:solidFill>
                  <a:schemeClr val="accent1"/>
                </a:solidFill>
                <a:latin typeface="Arial" panose="020B0604020202020204" pitchFamily="34" charset="0"/>
                <a:ea typeface="Times New Roman" panose="02020603050405020304" pitchFamily="18" charset="0"/>
                <a:cs typeface="Arial" panose="020B0604020202020204" pitchFamily="34" charset="0"/>
              </a:rPr>
              <a:t>corticosteroids</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The groups are:  </a:t>
            </a:r>
            <a:endPar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07000"/>
              </a:lnSpc>
              <a:buFont typeface="Wingdings" panose="05000000000000000000" pitchFamily="2" charset="2"/>
              <a:buChar char="§"/>
            </a:pPr>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glucocorticoids </a:t>
            </a:r>
            <a:r>
              <a:rPr lang="en-US" sz="2000" dirty="0">
                <a:latin typeface="Arial" panose="020B0604020202020204" pitchFamily="34" charset="0"/>
                <a:ea typeface="Times New Roman" panose="02020603050405020304" pitchFamily="18" charset="0"/>
                <a:cs typeface="Arial" panose="020B0604020202020204" pitchFamily="34" charset="0"/>
              </a:rPr>
              <a:t>such as </a:t>
            </a:r>
            <a:r>
              <a:rPr lang="en-US"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cortisol (hydrocortisone)</a:t>
            </a:r>
            <a:r>
              <a:rPr lang="fr-FR"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is the main glucocorticoid, small amounts of </a:t>
            </a:r>
            <a:r>
              <a:rPr lang="en-US"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corticosterone</a:t>
            </a:r>
            <a:r>
              <a:rPr lang="en-US" sz="2000" dirty="0">
                <a:latin typeface="Arial" panose="020B0604020202020204" pitchFamily="34" charset="0"/>
                <a:ea typeface="Times New Roman" panose="02020603050405020304" pitchFamily="18" charset="0"/>
                <a:cs typeface="Arial" panose="020B0604020202020204" pitchFamily="34" charset="0"/>
              </a:rPr>
              <a:t> and </a:t>
            </a:r>
            <a:r>
              <a:rPr lang="en-US"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cortisone</a:t>
            </a:r>
            <a:r>
              <a:rPr lang="en-US" sz="2000" dirty="0">
                <a:latin typeface="Arial" panose="020B0604020202020204" pitchFamily="34" charset="0"/>
                <a:ea typeface="Times New Roman" panose="02020603050405020304" pitchFamily="18" charset="0"/>
                <a:cs typeface="Arial" panose="020B0604020202020204" pitchFamily="34" charset="0"/>
              </a:rPr>
              <a:t>. they are essential for life, regulating metabolism and responses to stress. It is stimulated by ACTH from the anterior pituitary. </a:t>
            </a:r>
          </a:p>
          <a:p>
            <a:pPr marL="285750" indent="-285750" algn="just">
              <a:lnSpc>
                <a:spcPct val="107000"/>
              </a:lnSpc>
              <a:spcAft>
                <a:spcPts val="0"/>
              </a:spcAft>
              <a:buFont typeface="Wingdings" panose="05000000000000000000" pitchFamily="2" charset="2"/>
              <a:buChar char="§"/>
            </a:pPr>
            <a:endPar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07000"/>
              </a:lnSpc>
              <a:buFont typeface="Wingdings" panose="05000000000000000000" pitchFamily="2" charset="2"/>
              <a:buChar char="§"/>
            </a:pPr>
            <a:r>
              <a:rPr lang="en-US" sz="20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Mineralocorticoids</a:t>
            </a:r>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Aldosterone</a:t>
            </a:r>
            <a:r>
              <a:rPr lang="fr-FR" sz="20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is </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main mineralocorticoid. It is involved in maintaining water and electrolyte balance. </a:t>
            </a:r>
          </a:p>
          <a:p>
            <a:pPr marL="285750" indent="-285750" algn="just">
              <a:lnSpc>
                <a:spcPct val="107000"/>
              </a:lnSpc>
              <a:buFont typeface="Wingdings" panose="05000000000000000000" pitchFamily="2" charset="2"/>
              <a:buChar char="§"/>
            </a:pPr>
            <a:endPar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07000"/>
              </a:lnSpc>
              <a:buFont typeface="Wingdings" panose="05000000000000000000" pitchFamily="2" charset="2"/>
              <a:buChar char="§"/>
            </a:pPr>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Sex </a:t>
            </a:r>
            <a:r>
              <a:rPr lang="en-US"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hormones </a:t>
            </a:r>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secreted </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by the adrenal cortex are mainly </a:t>
            </a:r>
            <a:r>
              <a:rPr lang="en-US" sz="2000" dirty="0">
                <a:solidFill>
                  <a:schemeClr val="accent1"/>
                </a:solidFill>
                <a:latin typeface="Arial" panose="020B0604020202020204" pitchFamily="34" charset="0"/>
                <a:ea typeface="Times New Roman" panose="02020603050405020304" pitchFamily="18" charset="0"/>
                <a:cs typeface="Arial" panose="020B0604020202020204" pitchFamily="34" charset="0"/>
              </a:rPr>
              <a:t>androgens</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(male sex hormones) </a:t>
            </a:r>
            <a:endParaRPr lang="fr-FR" sz="2000" dirty="0">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21782" y="5585861"/>
            <a:ext cx="11654829" cy="1080296"/>
          </a:xfrm>
          <a:prstGeom prst="rect">
            <a:avLst/>
          </a:prstGeom>
        </p:spPr>
        <p:txBody>
          <a:bodyPr wrap="square">
            <a:spAutoFit/>
          </a:bodyPr>
          <a:lstStyle/>
          <a:p>
            <a:pPr>
              <a:lnSpc>
                <a:spcPct val="107000"/>
              </a:lnSpc>
              <a:spcAft>
                <a:spcPts val="0"/>
              </a:spcAft>
            </a:pPr>
            <a:r>
              <a:rPr lang="en-US" sz="2000" u="sng" dirty="0">
                <a:solidFill>
                  <a:srgbClr val="000000"/>
                </a:solidFill>
                <a:latin typeface="Arial" panose="020B0604020202020204" pitchFamily="34" charset="0"/>
                <a:ea typeface="Times New Roman" panose="02020603050405020304" pitchFamily="18" charset="0"/>
                <a:cs typeface="Arial" panose="020B0604020202020204" pitchFamily="34" charset="0"/>
                <a:hlinkClick r:id="rId2"/>
              </a:rPr>
              <a:t>Adrenaline (epinephrine) and </a:t>
            </a:r>
            <a:r>
              <a:rPr lang="en-US" sz="2000" u="sng" dirty="0" smtClean="0">
                <a:solidFill>
                  <a:srgbClr val="000000"/>
                </a:solidFill>
                <a:latin typeface="Arial" panose="020B0604020202020204" pitchFamily="34" charset="0"/>
                <a:ea typeface="Times New Roman" panose="02020603050405020304" pitchFamily="18" charset="0"/>
                <a:cs typeface="Arial" panose="020B0604020202020204" pitchFamily="34" charset="0"/>
                <a:hlinkClick r:id="rId2"/>
              </a:rPr>
              <a:t>noradrenaline</a:t>
            </a:r>
            <a:r>
              <a:rPr lang="en-US" sz="2000" u="sng"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000" dirty="0" smtClean="0">
                <a:solidFill>
                  <a:schemeClr val="accent1"/>
                </a:solidFill>
                <a:latin typeface="Arial" panose="020B0604020202020204" pitchFamily="34" charset="0"/>
                <a:ea typeface="Times New Roman" panose="02020603050405020304" pitchFamily="18" charset="0"/>
                <a:cs typeface="Arial" panose="020B0604020202020204" pitchFamily="34" charset="0"/>
              </a:rPr>
              <a:t>(norepinephrine) </a:t>
            </a:r>
            <a:r>
              <a:rPr lang="en-US" sz="2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Adrenaline </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and some noradrenaline are released into the blood from the adrenal medulla during stimulation of the sympathetic nervous system.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259532" y="5164207"/>
            <a:ext cx="2474613" cy="421654"/>
          </a:xfrm>
          <a:prstGeom prst="rect">
            <a:avLst/>
          </a:prstGeom>
        </p:spPr>
        <p:txBody>
          <a:bodyPr wrap="square">
            <a:spAutoFit/>
          </a:bodyPr>
          <a:lstStyle/>
          <a:p>
            <a:pPr>
              <a:lnSpc>
                <a:spcPct val="107000"/>
              </a:lnSpc>
              <a:spcAft>
                <a:spcPts val="0"/>
              </a:spcAft>
            </a:pPr>
            <a:r>
              <a:rPr lang="fr-FR" sz="2000" b="1" dirty="0" smtClean="0">
                <a:effectLst/>
                <a:latin typeface="Arial" panose="020B0604020202020204" pitchFamily="34" charset="0"/>
                <a:ea typeface="Calibri" panose="020F0502020204030204" pitchFamily="34" charset="0"/>
                <a:cs typeface="Arial" panose="020B0604020202020204" pitchFamily="34" charset="0"/>
              </a:rPr>
              <a:t>Adrenal medulla</a:t>
            </a:r>
            <a:endParaRPr lang="fr-FR" sz="20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24699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212" y="697614"/>
            <a:ext cx="6096000" cy="677108"/>
          </a:xfrm>
          <a:prstGeom prst="rect">
            <a:avLst/>
          </a:prstGeom>
        </p:spPr>
        <p:txBody>
          <a:bodyPr>
            <a:spAutoFit/>
          </a:bodyPr>
          <a:lstStyle/>
          <a:p>
            <a:r>
              <a:rPr lang="en-US" sz="2000" b="1" u="sng" dirty="0">
                <a:solidFill>
                  <a:prstClr val="black"/>
                </a:solidFill>
                <a:latin typeface="Times New Roman" panose="02020603050405020304" pitchFamily="18" charset="0"/>
                <a:cs typeface="Times New Roman" panose="02020603050405020304" pitchFamily="18" charset="0"/>
              </a:rPr>
              <a:t>Pineal glands</a:t>
            </a:r>
            <a:br>
              <a:rPr lang="en-US" sz="2000" b="1" u="sng" dirty="0">
                <a:solidFill>
                  <a:prstClr val="black"/>
                </a:solidFill>
                <a:latin typeface="Times New Roman" panose="02020603050405020304" pitchFamily="18" charset="0"/>
                <a:cs typeface="Times New Roman" panose="02020603050405020304" pitchFamily="18" charset="0"/>
              </a:rPr>
            </a:br>
            <a:r>
              <a:rPr lang="en-US" b="1" dirty="0">
                <a:solidFill>
                  <a:prstClr val="black"/>
                </a:solidFill>
                <a:latin typeface="Times New Roman" panose="02020603050405020304" pitchFamily="18" charset="0"/>
                <a:cs typeface="Times New Roman" panose="02020603050405020304" pitchFamily="18" charset="0"/>
              </a:rPr>
              <a:t> </a:t>
            </a:r>
            <a:endParaRPr lang="fr-FR" dirty="0"/>
          </a:p>
        </p:txBody>
      </p:sp>
      <p:pic>
        <p:nvPicPr>
          <p:cNvPr id="5" name="Image 4"/>
          <p:cNvPicPr>
            <a:picLocks noChangeAspect="1"/>
          </p:cNvPicPr>
          <p:nvPr/>
        </p:nvPicPr>
        <p:blipFill>
          <a:blip r:embed="rId2"/>
          <a:stretch>
            <a:fillRect/>
          </a:stretch>
        </p:blipFill>
        <p:spPr>
          <a:xfrm>
            <a:off x="5748949" y="433764"/>
            <a:ext cx="6273297" cy="5610225"/>
          </a:xfrm>
          <a:prstGeom prst="rect">
            <a:avLst/>
          </a:prstGeom>
        </p:spPr>
      </p:pic>
      <p:sp>
        <p:nvSpPr>
          <p:cNvPr id="2" name="Rectangle 1"/>
          <p:cNvSpPr/>
          <p:nvPr/>
        </p:nvSpPr>
        <p:spPr>
          <a:xfrm>
            <a:off x="114677" y="1444617"/>
            <a:ext cx="5751969" cy="3416320"/>
          </a:xfrm>
          <a:prstGeom prst="rect">
            <a:avLst/>
          </a:prstGeom>
        </p:spPr>
        <p:txBody>
          <a:bodyPr wrap="square">
            <a:spAutoFit/>
          </a:bodyPr>
          <a:lstStyle/>
          <a:p>
            <a:pPr algn="just"/>
            <a:r>
              <a:rPr lang="en-US" sz="2400" dirty="0" smtClean="0">
                <a:solidFill>
                  <a:srgbClr val="000000"/>
                </a:solidFill>
                <a:latin typeface="Times New Roman" panose="02020603050405020304" pitchFamily="18" charset="0"/>
                <a:cs typeface="Times New Roman" panose="02020603050405020304" pitchFamily="18" charset="0"/>
              </a:rPr>
              <a:t>The pineal </a:t>
            </a:r>
            <a:r>
              <a:rPr lang="en-US" sz="2400" dirty="0">
                <a:solidFill>
                  <a:srgbClr val="000000"/>
                </a:solidFill>
                <a:latin typeface="Times New Roman" panose="02020603050405020304" pitchFamily="18" charset="0"/>
                <a:cs typeface="Times New Roman" panose="02020603050405020304" pitchFamily="18" charset="0"/>
              </a:rPr>
              <a:t>gland is a small body attached to the roof of the third ventricle and is connected to it by a short stalk containing nerves, many of which terminate in the hypothalamus. The pineal gland is about 10 mm long, reddish brown in colour and surrounded by a capsule. The gland tends to atrophy after puberty and may become calcified in later life.</a:t>
            </a:r>
            <a:endParaRPr lang="fr-FR" sz="2400" dirty="0">
              <a:latin typeface="Times New Roman" panose="02020603050405020304" pitchFamily="18" charset="0"/>
              <a:cs typeface="Times New Roman" panose="02020603050405020304" pitchFamily="18" charset="0"/>
            </a:endParaRPr>
          </a:p>
        </p:txBody>
      </p:sp>
      <p:sp>
        <p:nvSpPr>
          <p:cNvPr id="3" name="Rectangle 2"/>
          <p:cNvSpPr/>
          <p:nvPr/>
        </p:nvSpPr>
        <p:spPr>
          <a:xfrm>
            <a:off x="159944" y="5230269"/>
            <a:ext cx="5905877" cy="1200329"/>
          </a:xfrm>
          <a:prstGeom prst="rect">
            <a:avLst/>
          </a:prstGeom>
        </p:spPr>
        <p:txBody>
          <a:bodyPr wrap="square">
            <a:spAutoFit/>
          </a:bodyPr>
          <a:lstStyle/>
          <a:p>
            <a:pPr algn="just"/>
            <a:r>
              <a:rPr lang="en-US" dirty="0" smtClean="0">
                <a:solidFill>
                  <a:srgbClr val="000000"/>
                </a:solidFill>
                <a:latin typeface="__Inter_bdbe8e"/>
              </a:rPr>
              <a:t> </a:t>
            </a:r>
            <a:r>
              <a:rPr lang="en-US" sz="2400" dirty="0" smtClean="0">
                <a:solidFill>
                  <a:srgbClr val="000000"/>
                </a:solidFill>
                <a:latin typeface="Times New Roman" panose="02020603050405020304" pitchFamily="18" charset="0"/>
                <a:cs typeface="Times New Roman" panose="02020603050405020304" pitchFamily="18" charset="0"/>
              </a:rPr>
              <a:t>The </a:t>
            </a:r>
            <a:r>
              <a:rPr lang="en-US" sz="2400" dirty="0">
                <a:solidFill>
                  <a:srgbClr val="000000"/>
                </a:solidFill>
                <a:latin typeface="Times New Roman" panose="02020603050405020304" pitchFamily="18" charset="0"/>
                <a:cs typeface="Times New Roman" panose="02020603050405020304" pitchFamily="18" charset="0"/>
              </a:rPr>
              <a:t>pineal gland secretes </a:t>
            </a:r>
            <a:r>
              <a:rPr lang="en-US" sz="2400" dirty="0">
                <a:solidFill>
                  <a:schemeClr val="accent1"/>
                </a:solidFill>
                <a:latin typeface="Times New Roman" panose="02020603050405020304" pitchFamily="18" charset="0"/>
                <a:cs typeface="Times New Roman" panose="02020603050405020304" pitchFamily="18" charset="0"/>
              </a:rPr>
              <a:t>melatonin</a:t>
            </a:r>
            <a:r>
              <a:rPr lang="en-US" sz="2400" dirty="0">
                <a:solidFill>
                  <a:srgbClr val="000000"/>
                </a:solidFill>
                <a:latin typeface="Times New Roman" panose="02020603050405020304" pitchFamily="18" charset="0"/>
                <a:cs typeface="Times New Roman" panose="02020603050405020304" pitchFamily="18" charset="0"/>
              </a:rPr>
              <a:t>, which is thought to promote sleepiness and help regulate the body‟s biological clock. </a:t>
            </a:r>
            <a:endParaRPr lang="en-US" sz="2400"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8254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3834" y="682203"/>
            <a:ext cx="1949765" cy="400110"/>
          </a:xfrm>
          <a:prstGeom prst="rect">
            <a:avLst/>
          </a:prstGeom>
        </p:spPr>
        <p:txBody>
          <a:bodyPr wrap="none">
            <a:spAutoFit/>
          </a:bodyPr>
          <a:lstStyle/>
          <a:p>
            <a:r>
              <a:rPr lang="en-US" sz="2000" b="1" u="sng" dirty="0">
                <a:solidFill>
                  <a:prstClr val="black"/>
                </a:solidFill>
                <a:latin typeface="Times New Roman" panose="02020603050405020304" pitchFamily="18" charset="0"/>
                <a:cs typeface="Times New Roman" panose="02020603050405020304" pitchFamily="18" charset="0"/>
              </a:rPr>
              <a:t>Pancreatic </a:t>
            </a:r>
            <a:r>
              <a:rPr lang="en-US" sz="2000" b="1" u="sng" dirty="0" smtClean="0">
                <a:solidFill>
                  <a:prstClr val="black"/>
                </a:solidFill>
                <a:latin typeface="Times New Roman" panose="02020603050405020304" pitchFamily="18" charset="0"/>
                <a:cs typeface="Times New Roman" panose="02020603050405020304" pitchFamily="18" charset="0"/>
              </a:rPr>
              <a:t>islets</a:t>
            </a:r>
            <a:endParaRPr lang="fr-FR" sz="2000" u="sng" dirty="0"/>
          </a:p>
        </p:txBody>
      </p:sp>
      <p:pic>
        <p:nvPicPr>
          <p:cNvPr id="5" name="Image 4"/>
          <p:cNvPicPr>
            <a:picLocks noChangeAspect="1"/>
          </p:cNvPicPr>
          <p:nvPr/>
        </p:nvPicPr>
        <p:blipFill>
          <a:blip r:embed="rId2"/>
          <a:stretch>
            <a:fillRect/>
          </a:stretch>
        </p:blipFill>
        <p:spPr>
          <a:xfrm>
            <a:off x="5654879" y="0"/>
            <a:ext cx="6537121" cy="4626321"/>
          </a:xfrm>
          <a:prstGeom prst="rect">
            <a:avLst/>
          </a:prstGeom>
        </p:spPr>
      </p:pic>
      <p:pic>
        <p:nvPicPr>
          <p:cNvPr id="6" name="Image 5">
            <a:extLst>
              <a:ext uri="{FF2B5EF4-FFF2-40B4-BE49-F238E27FC236}">
                <a16:creationId xmlns:a16="http://schemas.microsoft.com/office/drawing/2014/main" xmlns="" id="{F8F65AE9-27EA-8733-1D73-B647FCBD2B62}"/>
              </a:ext>
            </a:extLst>
          </p:cNvPr>
          <p:cNvPicPr>
            <a:picLocks noChangeAspect="1"/>
          </p:cNvPicPr>
          <p:nvPr/>
        </p:nvPicPr>
        <p:blipFill>
          <a:blip r:embed="rId3"/>
          <a:stretch>
            <a:fillRect/>
          </a:stretch>
        </p:blipFill>
        <p:spPr>
          <a:xfrm>
            <a:off x="8637006" y="4314910"/>
            <a:ext cx="3422992" cy="2290471"/>
          </a:xfrm>
          <a:prstGeom prst="rect">
            <a:avLst/>
          </a:prstGeom>
        </p:spPr>
      </p:pic>
      <p:sp>
        <p:nvSpPr>
          <p:cNvPr id="2" name="Rectangle 1"/>
          <p:cNvSpPr/>
          <p:nvPr/>
        </p:nvSpPr>
        <p:spPr>
          <a:xfrm>
            <a:off x="181069" y="1082313"/>
            <a:ext cx="5473810" cy="5632311"/>
          </a:xfrm>
          <a:prstGeom prst="rect">
            <a:avLst/>
          </a:prstGeom>
        </p:spPr>
        <p:txBody>
          <a:bodyPr wrap="square">
            <a:spAutoFit/>
          </a:bodyPr>
          <a:lstStyle/>
          <a:p>
            <a:endParaRPr lang="en-US" dirty="0"/>
          </a:p>
          <a:p>
            <a:pPr algn="just"/>
            <a:r>
              <a:rPr lang="en-US" dirty="0" smtClean="0">
                <a:latin typeface="Times New Roman" panose="02020603050405020304" pitchFamily="18" charset="0"/>
                <a:cs typeface="Times New Roman" panose="02020603050405020304" pitchFamily="18" charset="0"/>
              </a:rPr>
              <a:t>Since the </a:t>
            </a:r>
            <a:r>
              <a:rPr lang="en-US" dirty="0">
                <a:latin typeface="Times New Roman" panose="02020603050405020304" pitchFamily="18" charset="0"/>
                <a:cs typeface="Times New Roman" panose="02020603050405020304" pitchFamily="18" charset="0"/>
              </a:rPr>
              <a:t>pancreas is classified as both and endocrine organ and an exocrine organ, it will also be discussed again with the digestive system.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There are three main types of cells in the pancreatic islets:  </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alpha) cells, which secrete </a:t>
            </a:r>
            <a:r>
              <a:rPr lang="en-US" dirty="0">
                <a:solidFill>
                  <a:schemeClr val="accent1"/>
                </a:solidFill>
                <a:latin typeface="Times New Roman" panose="02020603050405020304" pitchFamily="18" charset="0"/>
                <a:cs typeface="Times New Roman" panose="02020603050405020304" pitchFamily="18" charset="0"/>
              </a:rPr>
              <a:t>glucagon </a:t>
            </a:r>
            <a:endParaRPr lang="en-US" dirty="0" smtClean="0">
              <a:solidFill>
                <a:schemeClr val="accent1"/>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beta) cells, which are the most numerous, secrete </a:t>
            </a:r>
            <a:r>
              <a:rPr lang="en-US" dirty="0">
                <a:solidFill>
                  <a:schemeClr val="accent1"/>
                </a:solidFill>
                <a:latin typeface="Times New Roman" panose="02020603050405020304" pitchFamily="18" charset="0"/>
                <a:cs typeface="Times New Roman" panose="02020603050405020304" pitchFamily="18" charset="0"/>
              </a:rPr>
              <a:t>insulin </a:t>
            </a: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delta) cells, which secrete somat</a:t>
            </a:r>
            <a:r>
              <a:rPr lang="en-US" dirty="0">
                <a:solidFill>
                  <a:schemeClr val="accent1"/>
                </a:solidFill>
                <a:latin typeface="Times New Roman" panose="02020603050405020304" pitchFamily="18" charset="0"/>
                <a:cs typeface="Times New Roman" panose="02020603050405020304" pitchFamily="18" charset="0"/>
              </a:rPr>
              <a:t>ostatin (</a:t>
            </a:r>
            <a:r>
              <a:rPr lang="en-US" dirty="0" smtClean="0">
                <a:solidFill>
                  <a:schemeClr val="accent1"/>
                </a:solidFill>
                <a:latin typeface="Times New Roman" panose="02020603050405020304" pitchFamily="18" charset="0"/>
                <a:cs typeface="Times New Roman" panose="02020603050405020304" pitchFamily="18" charset="0"/>
              </a:rPr>
              <a:t>GHRIH</a:t>
            </a:r>
            <a:r>
              <a:rPr lang="en-US" dirty="0" smtClean="0">
                <a:latin typeface="Times New Roman" panose="02020603050405020304" pitchFamily="18" charset="0"/>
                <a:cs typeface="Times New Roman" panose="02020603050405020304" pitchFamily="18" charset="0"/>
              </a:rPr>
              <a:t>)</a:t>
            </a: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Blood </a:t>
            </a:r>
            <a:r>
              <a:rPr lang="en-US" dirty="0">
                <a:latin typeface="Times New Roman" panose="02020603050405020304" pitchFamily="18" charset="0"/>
                <a:cs typeface="Times New Roman" panose="02020603050405020304" pitchFamily="18" charset="0"/>
              </a:rPr>
              <a:t>glucose levels are controlled mainly by the opposing actions of insulin and </a:t>
            </a:r>
            <a:r>
              <a:rPr lang="en-US" dirty="0" smtClean="0">
                <a:latin typeface="Times New Roman" panose="02020603050405020304" pitchFamily="18" charset="0"/>
                <a:cs typeface="Times New Roman" panose="02020603050405020304" pitchFamily="18" charset="0"/>
              </a:rPr>
              <a:t>glucagon </a:t>
            </a:r>
            <a:r>
              <a:rPr lang="en-US" dirty="0">
                <a:latin typeface="Times New Roman" panose="02020603050405020304" pitchFamily="18" charset="0"/>
                <a:cs typeface="Times New Roman" panose="02020603050405020304" pitchFamily="18" charset="0"/>
              </a:rPr>
              <a:t>glucagon increases blood glucose </a:t>
            </a:r>
            <a:r>
              <a:rPr lang="en-US" dirty="0" smtClean="0">
                <a:latin typeface="Times New Roman" panose="02020603050405020304" pitchFamily="18" charset="0"/>
                <a:cs typeface="Times New Roman" panose="02020603050405020304" pitchFamily="18" charset="0"/>
              </a:rPr>
              <a:t>levels. insulin </a:t>
            </a:r>
            <a:r>
              <a:rPr lang="en-US" dirty="0">
                <a:latin typeface="Times New Roman" panose="02020603050405020304" pitchFamily="18" charset="0"/>
                <a:cs typeface="Times New Roman" panose="02020603050405020304" pitchFamily="18" charset="0"/>
              </a:rPr>
              <a:t>reduces blood glucose levels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9697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7105" y="474345"/>
            <a:ext cx="12004895" cy="6309420"/>
          </a:xfrm>
          <a:prstGeom prst="rect">
            <a:avLst/>
          </a:prstGeom>
        </p:spPr>
        <p:txBody>
          <a:bodyPr wrap="square">
            <a:spAutoFit/>
          </a:bodyPr>
          <a:lstStyle/>
          <a:p>
            <a:r>
              <a:rPr lang="en-US" sz="2800" b="1" dirty="0" smtClean="0"/>
              <a:t>Insulin</a:t>
            </a:r>
          </a:p>
          <a:p>
            <a:r>
              <a:rPr lang="en-US" dirty="0" smtClean="0"/>
              <a:t>Its </a:t>
            </a:r>
            <a:r>
              <a:rPr lang="en-US" sz="2000" dirty="0">
                <a:latin typeface="Times New Roman" panose="02020603050405020304" pitchFamily="18" charset="0"/>
                <a:cs typeface="Times New Roman" panose="02020603050405020304" pitchFamily="18" charset="0"/>
              </a:rPr>
              <a:t>main function is to lower raised blood nutrient levels, not only glucose but also amino acids and fatty acids.  Mechanism by which insulin lowers the blood glucose level: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Acting </a:t>
            </a:r>
            <a:r>
              <a:rPr lang="en-US" sz="2000" dirty="0">
                <a:latin typeface="Times New Roman" panose="02020603050405020304" pitchFamily="18" charset="0"/>
                <a:cs typeface="Times New Roman" panose="02020603050405020304" pitchFamily="18" charset="0"/>
              </a:rPr>
              <a:t>on cell membranes and stimulating uptake and use of glucose by muscle and connective tissue cells  </a:t>
            </a:r>
          </a:p>
          <a:p>
            <a:pPr marL="285750" indent="-28575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ncreasing </a:t>
            </a:r>
            <a:r>
              <a:rPr lang="en-US" sz="2000" dirty="0">
                <a:latin typeface="Times New Roman" panose="02020603050405020304" pitchFamily="18" charset="0"/>
                <a:cs typeface="Times New Roman" panose="02020603050405020304" pitchFamily="18" charset="0"/>
              </a:rPr>
              <a:t>conversion of glucose to glycogen (glycogenesis), especially in the liver and skeletal muscles </a:t>
            </a:r>
            <a:endParaRPr lang="en-US" sz="20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ccelerating </a:t>
            </a:r>
            <a:r>
              <a:rPr lang="en-US" sz="2000" dirty="0">
                <a:latin typeface="Times New Roman" panose="02020603050405020304" pitchFamily="18" charset="0"/>
                <a:cs typeface="Times New Roman" panose="02020603050405020304" pitchFamily="18" charset="0"/>
              </a:rPr>
              <a:t>uptake of amino acids by cells, and the synthesis of protein </a:t>
            </a:r>
            <a:endParaRPr lang="en-US" sz="20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P</a:t>
            </a:r>
            <a:r>
              <a:rPr lang="en-US" sz="2000" dirty="0" smtClean="0">
                <a:latin typeface="Times New Roman" panose="02020603050405020304" pitchFamily="18" charset="0"/>
                <a:cs typeface="Times New Roman" panose="02020603050405020304" pitchFamily="18" charset="0"/>
              </a:rPr>
              <a:t>romoting </a:t>
            </a:r>
            <a:r>
              <a:rPr lang="en-US" sz="2000" dirty="0">
                <a:latin typeface="Times New Roman" panose="02020603050405020304" pitchFamily="18" charset="0"/>
                <a:cs typeface="Times New Roman" panose="02020603050405020304" pitchFamily="18" charset="0"/>
              </a:rPr>
              <a:t>synthesis of fatty acids and storage of fat in adipose tissue (lipogenesis) </a:t>
            </a:r>
            <a:endParaRPr lang="en-US" sz="20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D</a:t>
            </a:r>
            <a:r>
              <a:rPr lang="en-US" sz="2000" dirty="0" smtClean="0">
                <a:latin typeface="Times New Roman" panose="02020603050405020304" pitchFamily="18" charset="0"/>
                <a:cs typeface="Times New Roman" panose="02020603050405020304" pitchFamily="18" charset="0"/>
              </a:rPr>
              <a:t>ecreasing </a:t>
            </a:r>
            <a:r>
              <a:rPr lang="en-US" sz="2000" dirty="0">
                <a:latin typeface="Times New Roman" panose="02020603050405020304" pitchFamily="18" charset="0"/>
                <a:cs typeface="Times New Roman" panose="02020603050405020304" pitchFamily="18" charset="0"/>
              </a:rPr>
              <a:t>glycogenolysis (breakdown of glycogen into glucose</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800" b="1" dirty="0" smtClean="0">
                <a:latin typeface="Times New Roman" panose="02020603050405020304" pitchFamily="18" charset="0"/>
                <a:cs typeface="Times New Roman" panose="02020603050405020304" pitchFamily="18" charset="0"/>
              </a:rPr>
              <a:t>Glucagon</a:t>
            </a:r>
            <a:endParaRPr lang="en-US" sz="2800" b="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Glucagon </a:t>
            </a:r>
            <a:r>
              <a:rPr lang="en-US" sz="2000" dirty="0" smtClean="0">
                <a:latin typeface="Times New Roman" panose="02020603050405020304" pitchFamily="18" charset="0"/>
                <a:cs typeface="Times New Roman" panose="02020603050405020304" pitchFamily="18" charset="0"/>
              </a:rPr>
              <a:t>increases </a:t>
            </a:r>
            <a:r>
              <a:rPr lang="en-US" sz="2000" dirty="0">
                <a:latin typeface="Times New Roman" panose="02020603050405020304" pitchFamily="18" charset="0"/>
                <a:cs typeface="Times New Roman" panose="02020603050405020304" pitchFamily="18" charset="0"/>
              </a:rPr>
              <a:t>blood glucose levels by stimulating: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Conversion </a:t>
            </a:r>
            <a:r>
              <a:rPr lang="en-US" sz="2000" dirty="0">
                <a:latin typeface="Times New Roman" panose="02020603050405020304" pitchFamily="18" charset="0"/>
                <a:cs typeface="Times New Roman" panose="02020603050405020304" pitchFamily="18" charset="0"/>
              </a:rPr>
              <a:t>of glycogen to glucose in the liver and skeletal muscles (glycogenolysis) </a:t>
            </a:r>
            <a:endParaRPr lang="en-US" sz="20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US" sz="20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Somatostatin (GHRIH</a:t>
            </a:r>
            <a:r>
              <a:rPr lang="en-US" sz="2800" b="1"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This hormone, also produced by the hypothalamus, inhibits the secretion of both insulin and glucagon in addition to inhibiting the secretion of GH from the anterior pituitary</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19258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0485"/>
            <a:ext cx="7354432" cy="5909310"/>
          </a:xfrm>
          <a:prstGeom prst="rect">
            <a:avLst/>
          </a:prstGeom>
        </p:spPr>
        <p:txBody>
          <a:bodyPr wrap="square">
            <a:spAutoFit/>
          </a:bodyPr>
          <a:lstStyle/>
          <a:p>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Gonads</a:t>
            </a:r>
            <a:endParaRPr lang="en-US" sz="2400" b="1"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The ovaries  and testes</a:t>
            </a:r>
          </a:p>
          <a:p>
            <a:r>
              <a:rPr lang="en-US" sz="2400" b="1" dirty="0" smtClean="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v"/>
            </a:pPr>
            <a:r>
              <a:rPr lang="en-US" dirty="0" smtClean="0">
                <a:solidFill>
                  <a:srgbClr val="000000"/>
                </a:solidFill>
                <a:latin typeface="__Inter_bdbe8e"/>
              </a:rPr>
              <a:t>The </a:t>
            </a:r>
            <a:r>
              <a:rPr lang="en-US" dirty="0">
                <a:solidFill>
                  <a:srgbClr val="000000"/>
                </a:solidFill>
                <a:latin typeface="__Inter_bdbe8e"/>
              </a:rPr>
              <a:t>ovaries and testes are paired oval organs referred to as gonads. </a:t>
            </a:r>
          </a:p>
          <a:p>
            <a:pPr algn="just"/>
            <a:r>
              <a:rPr lang="en-US" dirty="0" smtClean="0">
                <a:solidFill>
                  <a:srgbClr val="000000"/>
                </a:solidFill>
                <a:latin typeface="__Inter_bdbe8e"/>
              </a:rPr>
              <a:t> </a:t>
            </a:r>
            <a:r>
              <a:rPr lang="en-US" dirty="0">
                <a:solidFill>
                  <a:srgbClr val="000000"/>
                </a:solidFill>
                <a:latin typeface="__Inter_bdbe8e"/>
              </a:rPr>
              <a:t>The ovaries are the female gonads, located in the pelvic cavity. They secrete </a:t>
            </a:r>
            <a:r>
              <a:rPr lang="en-US" dirty="0">
                <a:solidFill>
                  <a:schemeClr val="accent1"/>
                </a:solidFill>
                <a:latin typeface="__Inter_bdbe8e"/>
              </a:rPr>
              <a:t>estrogens</a:t>
            </a:r>
            <a:r>
              <a:rPr lang="en-US" dirty="0">
                <a:solidFill>
                  <a:srgbClr val="000000"/>
                </a:solidFill>
                <a:latin typeface="__Inter_bdbe8e"/>
              </a:rPr>
              <a:t> and </a:t>
            </a:r>
            <a:r>
              <a:rPr lang="en-US" dirty="0">
                <a:solidFill>
                  <a:schemeClr val="accent1"/>
                </a:solidFill>
                <a:latin typeface="__Inter_bdbe8e"/>
              </a:rPr>
              <a:t>progesterone</a:t>
            </a:r>
            <a:r>
              <a:rPr lang="en-US" dirty="0">
                <a:solidFill>
                  <a:srgbClr val="000000"/>
                </a:solidFill>
                <a:latin typeface="__Inter_bdbe8e"/>
              </a:rPr>
              <a:t>, which are responsible for the development and maintenance of female sexual characteristics, as well regulating the female reproductive system [in conjunction with gonadotropic hormones from the pituitary gland]). The ovaries also produce </a:t>
            </a:r>
            <a:r>
              <a:rPr lang="en-US" dirty="0">
                <a:solidFill>
                  <a:schemeClr val="accent1"/>
                </a:solidFill>
                <a:latin typeface="__Inter_bdbe8e"/>
              </a:rPr>
              <a:t>relaxin</a:t>
            </a:r>
            <a:r>
              <a:rPr lang="en-US" dirty="0">
                <a:solidFill>
                  <a:srgbClr val="000000"/>
                </a:solidFill>
                <a:latin typeface="__Inter_bdbe8e"/>
              </a:rPr>
              <a:t>, which soften connective tissues in preparation for childbirth. </a:t>
            </a:r>
            <a:endParaRPr lang="en-US" dirty="0" smtClean="0">
              <a:solidFill>
                <a:srgbClr val="000000"/>
              </a:solidFill>
              <a:latin typeface="__Inter_bdbe8e"/>
            </a:endParaRPr>
          </a:p>
          <a:p>
            <a:pPr algn="just"/>
            <a:endParaRPr lang="en-US" dirty="0">
              <a:solidFill>
                <a:srgbClr val="000000"/>
              </a:solidFill>
              <a:latin typeface="__Inter_bdbe8e"/>
            </a:endParaRPr>
          </a:p>
          <a:p>
            <a:pPr algn="just"/>
            <a:endParaRPr lang="en-US" dirty="0" smtClean="0">
              <a:solidFill>
                <a:srgbClr val="000000"/>
              </a:solidFill>
              <a:latin typeface="__Inter_bdbe8e"/>
            </a:endParaRPr>
          </a:p>
          <a:p>
            <a:pPr marL="285750" indent="-285750" algn="just">
              <a:buFont typeface="Wingdings" panose="05000000000000000000" pitchFamily="2" charset="2"/>
              <a:buChar char="v"/>
            </a:pPr>
            <a:r>
              <a:rPr lang="en-US" dirty="0" smtClean="0">
                <a:solidFill>
                  <a:srgbClr val="000000"/>
                </a:solidFill>
                <a:latin typeface="__Inter_bdbe8e"/>
              </a:rPr>
              <a:t>The </a:t>
            </a:r>
            <a:r>
              <a:rPr lang="en-US" dirty="0">
                <a:solidFill>
                  <a:srgbClr val="000000"/>
                </a:solidFill>
                <a:latin typeface="__Inter_bdbe8e"/>
              </a:rPr>
              <a:t>testes are the male gonads, located in the scrotum. They secrete </a:t>
            </a:r>
            <a:r>
              <a:rPr lang="en-US" dirty="0">
                <a:solidFill>
                  <a:schemeClr val="accent1"/>
                </a:solidFill>
                <a:latin typeface="__Inter_bdbe8e"/>
              </a:rPr>
              <a:t>testosterone</a:t>
            </a:r>
            <a:r>
              <a:rPr lang="en-US" dirty="0">
                <a:solidFill>
                  <a:srgbClr val="000000"/>
                </a:solidFill>
                <a:latin typeface="__Inter_bdbe8e"/>
              </a:rPr>
              <a:t>, which is responsible for male sexual characteristics, and </a:t>
            </a:r>
            <a:r>
              <a:rPr lang="en-US" dirty="0">
                <a:solidFill>
                  <a:schemeClr val="accent1"/>
                </a:solidFill>
                <a:latin typeface="__Inter_bdbe8e"/>
              </a:rPr>
              <a:t>inhibin</a:t>
            </a:r>
            <a:r>
              <a:rPr lang="en-US" dirty="0">
                <a:solidFill>
                  <a:srgbClr val="000000"/>
                </a:solidFill>
                <a:latin typeface="__Inter_bdbe8e"/>
              </a:rPr>
              <a:t>, which controls sperm production by inhibiting follicle stimulating hormone</a:t>
            </a:r>
            <a:r>
              <a:rPr lang="en-US" dirty="0" smtClean="0">
                <a:solidFill>
                  <a:srgbClr val="000000"/>
                </a:solidFill>
                <a:latin typeface="__Inter_bdbe8e"/>
              </a:rPr>
              <a:t>.</a:t>
            </a:r>
            <a:endParaRPr lang="en-US" dirty="0">
              <a:solidFill>
                <a:srgbClr val="000000"/>
              </a:solidFill>
              <a:latin typeface="__Inter_bdbe8e"/>
            </a:endParaRPr>
          </a:p>
        </p:txBody>
      </p:sp>
      <p:pic>
        <p:nvPicPr>
          <p:cNvPr id="5" name="Image 4"/>
          <p:cNvPicPr>
            <a:picLocks noChangeAspect="1"/>
          </p:cNvPicPr>
          <p:nvPr/>
        </p:nvPicPr>
        <p:blipFill>
          <a:blip r:embed="rId2"/>
          <a:stretch>
            <a:fillRect/>
          </a:stretch>
        </p:blipFill>
        <p:spPr>
          <a:xfrm>
            <a:off x="7441949" y="0"/>
            <a:ext cx="4590719" cy="4010685"/>
          </a:xfrm>
          <a:prstGeom prst="rect">
            <a:avLst/>
          </a:prstGeom>
        </p:spPr>
      </p:pic>
      <p:pic>
        <p:nvPicPr>
          <p:cNvPr id="6" name="Image 5"/>
          <p:cNvPicPr>
            <a:picLocks noChangeAspect="1"/>
          </p:cNvPicPr>
          <p:nvPr/>
        </p:nvPicPr>
        <p:blipFill>
          <a:blip r:embed="rId3"/>
          <a:stretch>
            <a:fillRect/>
          </a:stretch>
        </p:blipFill>
        <p:spPr>
          <a:xfrm>
            <a:off x="7643828" y="3505389"/>
            <a:ext cx="4476357" cy="3352611"/>
          </a:xfrm>
          <a:prstGeom prst="rect">
            <a:avLst/>
          </a:prstGeom>
        </p:spPr>
      </p:pic>
    </p:spTree>
    <p:extLst>
      <p:ext uri="{BB962C8B-B14F-4D97-AF65-F5344CB8AC3E}">
        <p14:creationId xmlns:p14="http://schemas.microsoft.com/office/powerpoint/2010/main" val="560751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0190" y="539271"/>
            <a:ext cx="6331390" cy="2246769"/>
          </a:xfrm>
          <a:prstGeom prst="rect">
            <a:avLst/>
          </a:prstGeom>
        </p:spPr>
        <p:txBody>
          <a:bodyPr wrap="square">
            <a:spAutoFit/>
          </a:bodyPr>
          <a:lstStyle/>
          <a:p>
            <a:r>
              <a:rPr lang="en-US" sz="2000" b="1" u="sng" dirty="0" smtClean="0">
                <a:solidFill>
                  <a:srgbClr val="000000"/>
                </a:solidFill>
                <a:latin typeface="Times New Roman" panose="02020603050405020304" pitchFamily="18" charset="0"/>
                <a:cs typeface="Times New Roman" panose="02020603050405020304" pitchFamily="18" charset="0"/>
              </a:rPr>
              <a:t>The thymus </a:t>
            </a:r>
            <a:r>
              <a:rPr lang="en-US" sz="2000" b="1" u="sng" dirty="0">
                <a:solidFill>
                  <a:srgbClr val="000000"/>
                </a:solidFill>
                <a:latin typeface="Times New Roman" panose="02020603050405020304" pitchFamily="18" charset="0"/>
                <a:cs typeface="Times New Roman" panose="02020603050405020304" pitchFamily="18" charset="0"/>
              </a:rPr>
              <a:t>gland </a:t>
            </a:r>
          </a:p>
          <a:p>
            <a:endParaRPr lang="en-US" sz="2000" dirty="0" smtClean="0">
              <a:solidFill>
                <a:srgbClr val="000000"/>
              </a:solidFill>
              <a:latin typeface="Times New Roman" panose="02020603050405020304" pitchFamily="18" charset="0"/>
              <a:cs typeface="Times New Roman" panose="02020603050405020304" pitchFamily="18" charset="0"/>
            </a:endParaRPr>
          </a:p>
          <a:p>
            <a:pPr algn="just"/>
            <a:r>
              <a:rPr lang="en-US" sz="2000" dirty="0" smtClean="0">
                <a:solidFill>
                  <a:srgbClr val="000000"/>
                </a:solidFill>
                <a:latin typeface="Times New Roman" panose="02020603050405020304" pitchFamily="18" charset="0"/>
                <a:cs typeface="Times New Roman" panose="02020603050405020304" pitchFamily="18" charset="0"/>
              </a:rPr>
              <a:t>Hormones </a:t>
            </a:r>
            <a:r>
              <a:rPr lang="en-US" sz="2000" dirty="0">
                <a:solidFill>
                  <a:srgbClr val="000000"/>
                </a:solidFill>
                <a:latin typeface="Times New Roman" panose="02020603050405020304" pitchFamily="18" charset="0"/>
                <a:cs typeface="Times New Roman" panose="02020603050405020304" pitchFamily="18" charset="0"/>
              </a:rPr>
              <a:t>produced by the thymus gland are </a:t>
            </a:r>
            <a:r>
              <a:rPr lang="en-US" sz="2000" dirty="0" smtClean="0">
                <a:solidFill>
                  <a:schemeClr val="accent1"/>
                </a:solidFill>
                <a:latin typeface="Times New Roman" panose="02020603050405020304" pitchFamily="18" charset="0"/>
                <a:cs typeface="Times New Roman" panose="02020603050405020304" pitchFamily="18" charset="0"/>
              </a:rPr>
              <a:t>thymosin</a:t>
            </a:r>
            <a:endParaRPr lang="en-US" sz="2000" dirty="0">
              <a:solidFill>
                <a:srgbClr val="000000"/>
              </a:solidFill>
              <a:latin typeface="Times New Roman" panose="02020603050405020304" pitchFamily="18" charset="0"/>
              <a:cs typeface="Times New Roman" panose="02020603050405020304" pitchFamily="18" charset="0"/>
            </a:endParaRPr>
          </a:p>
          <a:p>
            <a:pPr algn="just"/>
            <a:endParaRPr lang="en-US" sz="2000" dirty="0" smtClean="0">
              <a:solidFill>
                <a:srgbClr val="000000"/>
              </a:solidFill>
              <a:latin typeface="Times New Roman" panose="02020603050405020304" pitchFamily="18" charset="0"/>
              <a:cs typeface="Times New Roman" panose="02020603050405020304" pitchFamily="18" charset="0"/>
            </a:endParaRPr>
          </a:p>
          <a:p>
            <a:pPr algn="just"/>
            <a:r>
              <a:rPr lang="en-US" sz="2000" dirty="0" smtClean="0">
                <a:solidFill>
                  <a:srgbClr val="000000"/>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These hormones promote the proliferation and maturation of T cells (white blood cells which destroy microbes and foreign substances</a:t>
            </a:r>
            <a:r>
              <a:rPr lang="en-US" sz="2000" dirty="0" smtClean="0">
                <a:solidFill>
                  <a:srgbClr val="000000"/>
                </a:solidFill>
                <a:latin typeface="Times New Roman" panose="02020603050405020304" pitchFamily="18" charset="0"/>
                <a:cs typeface="Times New Roman" panose="02020603050405020304" pitchFamily="18" charset="0"/>
              </a:rPr>
              <a:t>). </a:t>
            </a:r>
            <a:endParaRPr lang="en-US" sz="2000" dirty="0">
              <a:solidFill>
                <a:srgbClr val="000000"/>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6687776" y="0"/>
            <a:ext cx="5353050" cy="5000625"/>
          </a:xfrm>
          <a:prstGeom prst="rect">
            <a:avLst/>
          </a:prstGeom>
        </p:spPr>
      </p:pic>
    </p:spTree>
    <p:extLst>
      <p:ext uri="{BB962C8B-B14F-4D97-AF65-F5344CB8AC3E}">
        <p14:creationId xmlns:p14="http://schemas.microsoft.com/office/powerpoint/2010/main" val="3296709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5351"/>
            <a:ext cx="6096000" cy="584775"/>
          </a:xfrm>
          <a:prstGeom prst="rect">
            <a:avLst/>
          </a:prstGeom>
        </p:spPr>
        <p:txBody>
          <a:bodyPr>
            <a:spAutoFit/>
          </a:bodyPr>
          <a:lstStyle/>
          <a:p>
            <a:r>
              <a:rPr lang="fr-FR" sz="3200" b="1" dirty="0" smtClean="0">
                <a:latin typeface="Times New Roman" panose="02020603050405020304" pitchFamily="18" charset="0"/>
                <a:cs typeface="Times New Roman" panose="02020603050405020304" pitchFamily="18" charset="0"/>
              </a:rPr>
              <a:t>Other organs</a:t>
            </a:r>
            <a:endParaRPr lang="fr-FR"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26748" y="936847"/>
            <a:ext cx="9044412" cy="5570756"/>
          </a:xfrm>
          <a:prstGeom prst="rect">
            <a:avLst/>
          </a:prstGeom>
        </p:spPr>
        <p:txBody>
          <a:bodyPr wrap="square">
            <a:spAutoFit/>
          </a:bodyPr>
          <a:lstStyle/>
          <a:p>
            <a:pPr algn="just"/>
            <a:r>
              <a:rPr lang="en-US" sz="2000" b="1" dirty="0" smtClean="0">
                <a:solidFill>
                  <a:srgbClr val="000000"/>
                </a:solidFill>
                <a:latin typeface="Times New Roman" panose="02020603050405020304" pitchFamily="18" charset="0"/>
                <a:cs typeface="Times New Roman" panose="02020603050405020304" pitchFamily="18" charset="0"/>
              </a:rPr>
              <a:t>Liver</a:t>
            </a:r>
          </a:p>
          <a:p>
            <a:pPr algn="just"/>
            <a:r>
              <a:rPr lang="en-US" sz="2000" b="1" dirty="0" smtClean="0">
                <a:solidFill>
                  <a:srgbClr val="000000"/>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This organ functions as both an organ and a gland, performing hundreds of functions</a:t>
            </a:r>
            <a:br>
              <a:rPr lang="en-US" sz="2000" dirty="0">
                <a:solidFill>
                  <a:srgbClr val="000000"/>
                </a:solidFill>
                <a:latin typeface="Times New Roman" panose="02020603050405020304" pitchFamily="18" charset="0"/>
                <a:cs typeface="Times New Roman" panose="02020603050405020304" pitchFamily="18" charset="0"/>
              </a:rPr>
            </a:br>
            <a:r>
              <a:rPr lang="en-US" sz="2000" dirty="0">
                <a:solidFill>
                  <a:srgbClr val="000000"/>
                </a:solidFill>
                <a:latin typeface="Times New Roman" panose="02020603050405020304" pitchFamily="18" charset="0"/>
                <a:cs typeface="Times New Roman" panose="02020603050405020304" pitchFamily="18" charset="0"/>
              </a:rPr>
              <a:t>and producing hormones such as </a:t>
            </a:r>
            <a:r>
              <a:rPr lang="en-US" sz="2000" dirty="0">
                <a:solidFill>
                  <a:srgbClr val="00B0F0"/>
                </a:solidFill>
                <a:latin typeface="Times New Roman" panose="02020603050405020304" pitchFamily="18" charset="0"/>
                <a:cs typeface="Times New Roman" panose="02020603050405020304" pitchFamily="18" charset="0"/>
              </a:rPr>
              <a:t>insulin-like growth factor (IGF) and </a:t>
            </a:r>
            <a:r>
              <a:rPr lang="en-US" sz="2000" dirty="0" smtClean="0">
                <a:solidFill>
                  <a:srgbClr val="00B0F0"/>
                </a:solidFill>
                <a:latin typeface="Times New Roman" panose="02020603050405020304" pitchFamily="18" charset="0"/>
                <a:cs typeface="Times New Roman" panose="02020603050405020304" pitchFamily="18" charset="0"/>
              </a:rPr>
              <a:t>angiotensinogen</a:t>
            </a:r>
          </a:p>
          <a:p>
            <a:pPr algn="just"/>
            <a:endParaRPr lang="en-US" sz="2000" b="1" dirty="0">
              <a:solidFill>
                <a:srgbClr val="000000"/>
              </a:solidFill>
              <a:latin typeface="Times New Roman" panose="02020603050405020304" pitchFamily="18" charset="0"/>
              <a:cs typeface="Times New Roman" panose="02020603050405020304" pitchFamily="18" charset="0"/>
            </a:endParaRPr>
          </a:p>
          <a:p>
            <a:pPr algn="just"/>
            <a:r>
              <a:rPr lang="en-US" sz="2000" b="1" dirty="0" smtClean="0">
                <a:solidFill>
                  <a:srgbClr val="000000"/>
                </a:solidFill>
                <a:latin typeface="Times New Roman" panose="02020603050405020304" pitchFamily="18" charset="0"/>
                <a:cs typeface="Times New Roman" panose="02020603050405020304" pitchFamily="18" charset="0"/>
              </a:rPr>
              <a:t>Kidneys</a:t>
            </a:r>
          </a:p>
          <a:p>
            <a:pPr algn="just"/>
            <a:r>
              <a:rPr lang="en-US" sz="2000" b="1" dirty="0" smtClean="0">
                <a:solidFill>
                  <a:srgbClr val="000000"/>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Besides their role in filtering blood, the kidneys secrete hormones like</a:t>
            </a:r>
            <a:br>
              <a:rPr lang="en-US" sz="2000" dirty="0">
                <a:solidFill>
                  <a:srgbClr val="000000"/>
                </a:solidFill>
                <a:latin typeface="Times New Roman" panose="02020603050405020304" pitchFamily="18" charset="0"/>
                <a:cs typeface="Times New Roman" panose="02020603050405020304" pitchFamily="18" charset="0"/>
              </a:rPr>
            </a:br>
            <a:r>
              <a:rPr lang="en-US" sz="2000" dirty="0">
                <a:solidFill>
                  <a:srgbClr val="00B0F0"/>
                </a:solidFill>
                <a:latin typeface="Times New Roman" panose="02020603050405020304" pitchFamily="18" charset="0"/>
                <a:cs typeface="Times New Roman" panose="02020603050405020304" pitchFamily="18" charset="0"/>
              </a:rPr>
              <a:t>erythropoietin and rennin</a:t>
            </a:r>
            <a:r>
              <a:rPr lang="en-US" sz="2000" dirty="0" smtClean="0">
                <a:solidFill>
                  <a:srgbClr val="000000"/>
                </a:solidFill>
                <a:latin typeface="Times New Roman" panose="02020603050405020304" pitchFamily="18" charset="0"/>
                <a:cs typeface="Times New Roman" panose="02020603050405020304" pitchFamily="18" charset="0"/>
              </a:rPr>
              <a:t>.</a:t>
            </a:r>
          </a:p>
          <a:p>
            <a:pPr algn="just"/>
            <a:endParaRPr lang="en-US" sz="2000" dirty="0" smtClean="0">
              <a:solidFill>
                <a:srgbClr val="000000"/>
              </a:solidFill>
              <a:latin typeface="Times New Roman" panose="02020603050405020304" pitchFamily="18" charset="0"/>
              <a:cs typeface="Times New Roman" panose="02020603050405020304" pitchFamily="18" charset="0"/>
            </a:endParaRPr>
          </a:p>
          <a:p>
            <a:pPr algn="just"/>
            <a:r>
              <a:rPr lang="en-US" sz="2000" b="1" dirty="0" smtClean="0">
                <a:solidFill>
                  <a:srgbClr val="000000"/>
                </a:solidFill>
                <a:latin typeface="Times New Roman" panose="02020603050405020304" pitchFamily="18" charset="0"/>
                <a:cs typeface="Times New Roman" panose="02020603050405020304" pitchFamily="18" charset="0"/>
              </a:rPr>
              <a:t>Intestines</a:t>
            </a:r>
            <a:r>
              <a:rPr lang="en-US" sz="2000" b="1" dirty="0">
                <a:solidFill>
                  <a:srgbClr val="000000"/>
                </a:solidFill>
                <a:latin typeface="Times New Roman" panose="02020603050405020304" pitchFamily="18" charset="0"/>
                <a:cs typeface="Times New Roman" panose="02020603050405020304" pitchFamily="18" charset="0"/>
              </a:rPr>
              <a:t>: </a:t>
            </a:r>
            <a:r>
              <a:rPr lang="en-US" sz="2000" dirty="0">
                <a:solidFill>
                  <a:srgbClr val="000000"/>
                </a:solidFill>
                <a:latin typeface="Times New Roman" panose="02020603050405020304" pitchFamily="18" charset="0"/>
                <a:cs typeface="Times New Roman" panose="02020603050405020304" pitchFamily="18" charset="0"/>
              </a:rPr>
              <a:t>The intestines secrete hormones responsible for hunger and satiety, such as </a:t>
            </a:r>
            <a:r>
              <a:rPr lang="en-US" sz="2000" dirty="0" smtClean="0">
                <a:solidFill>
                  <a:srgbClr val="00B0F0"/>
                </a:solidFill>
                <a:latin typeface="Times New Roman" panose="02020603050405020304" pitchFamily="18" charset="0"/>
                <a:cs typeface="Times New Roman" panose="02020603050405020304" pitchFamily="18" charset="0"/>
              </a:rPr>
              <a:t>ghrelin</a:t>
            </a:r>
            <a:r>
              <a:rPr lang="en-US" sz="2000" dirty="0" smtClean="0">
                <a:solidFill>
                  <a:srgbClr val="000000"/>
                </a:solidFill>
                <a:latin typeface="Times New Roman" panose="02020603050405020304" pitchFamily="18" charset="0"/>
                <a:cs typeface="Times New Roman" panose="02020603050405020304" pitchFamily="18" charset="0"/>
              </a:rPr>
              <a:t> and </a:t>
            </a:r>
            <a:r>
              <a:rPr lang="en-US" sz="2000" dirty="0">
                <a:solidFill>
                  <a:srgbClr val="00B0F0"/>
                </a:solidFill>
                <a:latin typeface="Times New Roman" panose="02020603050405020304" pitchFamily="18" charset="0"/>
                <a:cs typeface="Times New Roman" panose="02020603050405020304" pitchFamily="18" charset="0"/>
              </a:rPr>
              <a:t>somatostatin</a:t>
            </a:r>
            <a:r>
              <a:rPr lang="en-US" sz="2000" dirty="0" smtClean="0">
                <a:solidFill>
                  <a:srgbClr val="000000"/>
                </a:solidFill>
                <a:latin typeface="Times New Roman" panose="02020603050405020304" pitchFamily="18" charset="0"/>
                <a:cs typeface="Times New Roman" panose="02020603050405020304" pitchFamily="18" charset="0"/>
              </a:rPr>
              <a:t>.</a:t>
            </a:r>
          </a:p>
          <a:p>
            <a:pPr algn="just"/>
            <a:r>
              <a:rPr lang="en-US" sz="2000" dirty="0">
                <a:solidFill>
                  <a:srgbClr val="000000"/>
                </a:solidFill>
                <a:latin typeface="Times New Roman" panose="02020603050405020304" pitchFamily="18" charset="0"/>
                <a:cs typeface="Times New Roman" panose="02020603050405020304" pitchFamily="18" charset="0"/>
              </a:rPr>
              <a:t/>
            </a:r>
            <a:br>
              <a:rPr lang="en-US" sz="2000" dirty="0">
                <a:solidFill>
                  <a:srgbClr val="000000"/>
                </a:solidFill>
                <a:latin typeface="Times New Roman" panose="02020603050405020304" pitchFamily="18" charset="0"/>
                <a:cs typeface="Times New Roman" panose="02020603050405020304" pitchFamily="18" charset="0"/>
              </a:rPr>
            </a:br>
            <a:r>
              <a:rPr lang="en-US" sz="2000" b="1" dirty="0">
                <a:solidFill>
                  <a:srgbClr val="000000"/>
                </a:solidFill>
                <a:latin typeface="Times New Roman" panose="02020603050405020304" pitchFamily="18" charset="0"/>
                <a:cs typeface="Times New Roman" panose="02020603050405020304" pitchFamily="18" charset="0"/>
              </a:rPr>
              <a:t>Placenta: </a:t>
            </a:r>
            <a:r>
              <a:rPr lang="en-US" sz="2000" dirty="0">
                <a:solidFill>
                  <a:srgbClr val="000000"/>
                </a:solidFill>
                <a:latin typeface="Times New Roman" panose="02020603050405020304" pitchFamily="18" charset="0"/>
                <a:cs typeface="Times New Roman" panose="02020603050405020304" pitchFamily="18" charset="0"/>
              </a:rPr>
              <a:t>During pregnancy, the placenta produces </a:t>
            </a:r>
            <a:r>
              <a:rPr lang="en-US" sz="2000" dirty="0">
                <a:solidFill>
                  <a:srgbClr val="00B0F0"/>
                </a:solidFill>
                <a:latin typeface="Times New Roman" panose="02020603050405020304" pitchFamily="18" charset="0"/>
                <a:cs typeface="Times New Roman" panose="02020603050405020304" pitchFamily="18" charset="0"/>
              </a:rPr>
              <a:t>progesterone and estrogen </a:t>
            </a:r>
            <a:r>
              <a:rPr lang="en-US" sz="2000" dirty="0">
                <a:solidFill>
                  <a:srgbClr val="000000"/>
                </a:solidFill>
                <a:latin typeface="Times New Roman" panose="02020603050405020304" pitchFamily="18" charset="0"/>
                <a:cs typeface="Times New Roman" panose="02020603050405020304" pitchFamily="18" charset="0"/>
              </a:rPr>
              <a:t>to maintain </a:t>
            </a:r>
            <a:r>
              <a:rPr lang="en-US" sz="2000" dirty="0" smtClean="0">
                <a:solidFill>
                  <a:srgbClr val="000000"/>
                </a:solidFill>
                <a:latin typeface="Times New Roman" panose="02020603050405020304" pitchFamily="18" charset="0"/>
                <a:cs typeface="Times New Roman" panose="02020603050405020304" pitchFamily="18" charset="0"/>
              </a:rPr>
              <a:t>the pregnancy </a:t>
            </a:r>
            <a:r>
              <a:rPr lang="en-US" sz="2000" dirty="0">
                <a:solidFill>
                  <a:srgbClr val="000000"/>
                </a:solidFill>
                <a:latin typeface="Times New Roman" panose="02020603050405020304" pitchFamily="18" charset="0"/>
                <a:cs typeface="Times New Roman" panose="02020603050405020304" pitchFamily="18" charset="0"/>
              </a:rPr>
              <a:t>and support the fetus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Adipose Tissue</a:t>
            </a:r>
            <a:r>
              <a:rPr lang="en-US" sz="2000" dirty="0">
                <a:latin typeface="Times New Roman" panose="02020603050405020304" pitchFamily="18" charset="0"/>
                <a:cs typeface="Times New Roman" panose="02020603050405020304" pitchFamily="18" charset="0"/>
              </a:rPr>
              <a:t>: Body fat, including that under the skin, around internal organs, and </a:t>
            </a:r>
            <a:r>
              <a:rPr lang="en-US" sz="2000" dirty="0" smtClean="0">
                <a:latin typeface="Times New Roman" panose="02020603050405020304" pitchFamily="18" charset="0"/>
                <a:cs typeface="Times New Roman" panose="02020603050405020304" pitchFamily="18" charset="0"/>
              </a:rPr>
              <a:t>between muscles</a:t>
            </a:r>
            <a:r>
              <a:rPr lang="en-US" sz="2000" dirty="0">
                <a:latin typeface="Times New Roman" panose="02020603050405020304" pitchFamily="18" charset="0"/>
                <a:cs typeface="Times New Roman" panose="02020603050405020304" pitchFamily="18" charset="0"/>
              </a:rPr>
              <a:t>, produces hormones like </a:t>
            </a:r>
            <a:r>
              <a:rPr lang="en-US" sz="2000" dirty="0" err="1">
                <a:solidFill>
                  <a:srgbClr val="00B0F0"/>
                </a:solidFill>
                <a:latin typeface="Times New Roman" panose="02020603050405020304" pitchFamily="18" charset="0"/>
                <a:cs typeface="Times New Roman" panose="02020603050405020304" pitchFamily="18" charset="0"/>
              </a:rPr>
              <a:t>leptin</a:t>
            </a:r>
            <a:r>
              <a:rPr lang="en-US" sz="2000" dirty="0">
                <a:solidFill>
                  <a:srgbClr val="00B0F0"/>
                </a:solidFill>
                <a:latin typeface="Times New Roman" panose="02020603050405020304" pitchFamily="18" charset="0"/>
                <a:cs typeface="Times New Roman" panose="02020603050405020304" pitchFamily="18" charset="0"/>
              </a:rPr>
              <a:t>, angiotensin, and estrogen</a:t>
            </a:r>
            <a:r>
              <a:rPr lang="en-US" dirty="0"/>
              <a:t>. </a:t>
            </a:r>
            <a:br>
              <a:rPr lang="en-US" dirty="0"/>
            </a:br>
            <a:r>
              <a:rPr lang="en-US" dirty="0"/>
              <a:t/>
            </a:r>
            <a:br>
              <a:rPr lang="en-US" dirty="0"/>
            </a:br>
            <a:endParaRPr lang="fr-FR" dirty="0"/>
          </a:p>
        </p:txBody>
      </p:sp>
    </p:spTree>
    <p:extLst>
      <p:ext uri="{BB962C8B-B14F-4D97-AF65-F5344CB8AC3E}">
        <p14:creationId xmlns:p14="http://schemas.microsoft.com/office/powerpoint/2010/main" val="1331831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15;p45"/>
          <p:cNvSpPr txBox="1">
            <a:spLocks/>
          </p:cNvSpPr>
          <p:nvPr/>
        </p:nvSpPr>
        <p:spPr>
          <a:xfrm>
            <a:off x="99588" y="0"/>
            <a:ext cx="12092412" cy="457200"/>
          </a:xfrm>
          <a:prstGeom prst="rect">
            <a:avLst/>
          </a:prstGeom>
          <a:solidFill>
            <a:schemeClr val="accent1">
              <a:lumMod val="60000"/>
              <a:lumOff val="4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800"/>
              <a:buFont typeface="Nunito Sans ExtraBold"/>
              <a:buNone/>
              <a:defRPr sz="3300" b="0" i="0" u="none" strike="noStrike" cap="none">
                <a:solidFill>
                  <a:schemeClr val="accent2"/>
                </a:solidFill>
                <a:latin typeface="Nunito Sans ExtraBold"/>
                <a:ea typeface="Nunito Sans ExtraBold"/>
                <a:cs typeface="Nunito Sans ExtraBold"/>
                <a:sym typeface="Nunito Sans ExtraBold"/>
              </a:defRPr>
            </a:lvl1pPr>
            <a:lvl2pPr marR="0" lvl="1"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2pPr>
            <a:lvl3pPr marR="0" lvl="2"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3pPr>
            <a:lvl4pPr marR="0" lvl="3"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4pPr>
            <a:lvl5pPr marR="0" lvl="4"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5pPr>
            <a:lvl6pPr marR="0" lvl="5"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6pPr>
            <a:lvl7pPr marR="0" lvl="6"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7pPr>
            <a:lvl8pPr marR="0" lvl="7"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8pPr>
            <a:lvl9pPr marR="0" lvl="8" algn="ctr" rtl="0">
              <a:lnSpc>
                <a:spcPct val="100000"/>
              </a:lnSpc>
              <a:spcBef>
                <a:spcPts val="0"/>
              </a:spcBef>
              <a:spcAft>
                <a:spcPts val="0"/>
              </a:spcAft>
              <a:buClr>
                <a:schemeClr val="accent4"/>
              </a:buClr>
              <a:buSzPts val="3500"/>
              <a:buFont typeface="Bebas Neue"/>
              <a:buNone/>
              <a:defRPr sz="3500" b="0" i="0" u="none" strike="noStrike" cap="none">
                <a:solidFill>
                  <a:schemeClr val="accent4"/>
                </a:solidFill>
                <a:latin typeface="Bebas Neue"/>
                <a:ea typeface="Bebas Neue"/>
                <a:cs typeface="Bebas Neue"/>
                <a:sym typeface="Bebas Neue"/>
              </a:defRPr>
            </a:lvl9pPr>
          </a:lstStyle>
          <a:p>
            <a:pPr marL="0" marR="0" lvl="0" indent="0" algn="ctr" defTabSz="914400" rtl="0" eaLnBrk="1" fontAlgn="auto" latinLnBrk="0" hangingPunct="1">
              <a:lnSpc>
                <a:spcPct val="100000"/>
              </a:lnSpc>
              <a:spcBef>
                <a:spcPts val="0"/>
              </a:spcBef>
              <a:spcAft>
                <a:spcPts val="0"/>
              </a:spcAft>
              <a:buClr>
                <a:srgbClr val="7986CB"/>
              </a:buClr>
              <a:buSzPts val="2800"/>
              <a:buFont typeface="Nunito Sans ExtraBold"/>
              <a:buNone/>
              <a:tabLst/>
              <a:defRPr/>
            </a:pPr>
            <a:r>
              <a:rPr kumimoji="0" lang="fr-FR" sz="3300" b="0" i="0" u="none" strike="noStrike" kern="0" cap="none" spc="0" normalizeH="0" baseline="0" noProof="0" dirty="0" smtClean="0">
                <a:ln>
                  <a:noFill/>
                </a:ln>
                <a:solidFill>
                  <a:schemeClr val="tx1"/>
                </a:solidFill>
                <a:effectLst/>
                <a:uLnTx/>
                <a:uFillTx/>
                <a:latin typeface="Nunito Sans ExtraBold"/>
                <a:sym typeface="Nunito Sans ExtraBold"/>
              </a:rPr>
              <a:t>Hormone Classification</a:t>
            </a:r>
            <a:endParaRPr kumimoji="0" lang="fr-FR" sz="3300" b="0" i="0" u="none" strike="noStrike" kern="0" cap="none" spc="0" normalizeH="0" baseline="0" noProof="0" dirty="0">
              <a:ln>
                <a:noFill/>
              </a:ln>
              <a:solidFill>
                <a:schemeClr val="tx1"/>
              </a:solidFill>
              <a:effectLst/>
              <a:uLnTx/>
              <a:uFillTx/>
              <a:latin typeface="Nunito Sans ExtraBold"/>
              <a:sym typeface="Nunito Sans ExtraBold"/>
            </a:endParaRPr>
          </a:p>
        </p:txBody>
      </p:sp>
      <p:sp>
        <p:nvSpPr>
          <p:cNvPr id="5" name="Google Shape;813;p45"/>
          <p:cNvSpPr txBox="1">
            <a:spLocks/>
          </p:cNvSpPr>
          <p:nvPr/>
        </p:nvSpPr>
        <p:spPr>
          <a:xfrm>
            <a:off x="2059914" y="1790192"/>
            <a:ext cx="6724110" cy="84436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285750" marR="0" lvl="0" indent="-285750" algn="just"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kumimoji="0" lang="fr-FR" sz="1500" b="1" i="0" u="none" strike="noStrike" kern="0" cap="none" spc="0" normalizeH="0" baseline="0" noProof="0" dirty="0" smtClean="0">
                <a:ln>
                  <a:noFill/>
                </a:ln>
                <a:solidFill>
                  <a:srgbClr val="3D3D5C"/>
                </a:solidFill>
                <a:effectLst/>
                <a:uLnTx/>
                <a:uFillTx/>
                <a:latin typeface="Mulish"/>
                <a:sym typeface="Mulish"/>
              </a:rPr>
              <a:t>Derivatives of cholesterol, </a:t>
            </a:r>
          </a:p>
          <a:p>
            <a:pPr marL="285750" marR="0" lvl="0" indent="-285750" algn="just"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kumimoji="0" lang="fr-FR" sz="1500" b="1" i="0" u="none" strike="noStrike" kern="0" cap="none" spc="0" normalizeH="0" baseline="0" noProof="0" dirty="0" smtClean="0">
                <a:ln>
                  <a:noFill/>
                </a:ln>
                <a:solidFill>
                  <a:srgbClr val="3D3D5C"/>
                </a:solidFill>
                <a:effectLst/>
                <a:uLnTx/>
                <a:uFillTx/>
                <a:latin typeface="Mulish"/>
                <a:sym typeface="Mulish"/>
              </a:rPr>
              <a:t>Lipophilic molecules</a:t>
            </a:r>
          </a:p>
          <a:p>
            <a:pPr marL="285750" marR="0" lvl="0" indent="-285750" algn="just"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lang="fr-FR" b="1" kern="0" dirty="0" smtClean="0">
                <a:solidFill>
                  <a:srgbClr val="3D3D5C"/>
                </a:solidFill>
              </a:rPr>
              <a:t>water insoluble</a:t>
            </a:r>
            <a:endParaRPr kumimoji="0" lang="fr-FR" sz="1500" b="1" i="0" u="none" strike="noStrike" kern="0" cap="none" spc="0" normalizeH="0" baseline="0" noProof="0" dirty="0" smtClean="0">
              <a:ln>
                <a:noFill/>
              </a:ln>
              <a:solidFill>
                <a:srgbClr val="3D3D5C"/>
              </a:solidFill>
              <a:effectLst/>
              <a:uLnTx/>
              <a:uFillTx/>
              <a:latin typeface="Mulish"/>
              <a:sym typeface="Mulish"/>
            </a:endParaRPr>
          </a:p>
          <a:p>
            <a:pPr marL="285750" marR="0" lvl="0" indent="-285750" algn="just"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kumimoji="0" lang="fr-FR" sz="1500" b="1" i="0" u="none" strike="noStrike" kern="0" cap="none" spc="0" normalizeH="0" baseline="0" noProof="0" dirty="0" smtClean="0">
                <a:ln>
                  <a:noFill/>
                </a:ln>
                <a:solidFill>
                  <a:srgbClr val="3D3D5C"/>
                </a:solidFill>
                <a:effectLst/>
                <a:uLnTx/>
                <a:uFillTx/>
                <a:latin typeface="Mulish"/>
                <a:sym typeface="Mulish"/>
              </a:rPr>
              <a:t> Transported</a:t>
            </a:r>
            <a:r>
              <a:rPr kumimoji="0" lang="fr-FR" sz="1500" b="1" i="0" u="none" strike="noStrike" kern="0" cap="none" spc="0" normalizeH="0" noProof="0" dirty="0" smtClean="0">
                <a:ln>
                  <a:noFill/>
                </a:ln>
                <a:solidFill>
                  <a:srgbClr val="3D3D5C"/>
                </a:solidFill>
                <a:effectLst/>
                <a:uLnTx/>
                <a:uFillTx/>
                <a:latin typeface="Mulish"/>
                <a:sym typeface="Mulish"/>
              </a:rPr>
              <a:t> by carrier protein, </a:t>
            </a:r>
          </a:p>
          <a:p>
            <a:pPr marL="285750" marR="0" lvl="0" indent="-285750" algn="just"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kumimoji="0" lang="fr-FR" sz="1500" b="1" i="0" u="none" strike="noStrike" kern="0" cap="none" spc="0" normalizeH="0" noProof="0" dirty="0" smtClean="0">
                <a:ln>
                  <a:noFill/>
                </a:ln>
                <a:solidFill>
                  <a:srgbClr val="3D3D5C"/>
                </a:solidFill>
                <a:effectLst/>
                <a:uLnTx/>
                <a:uFillTx/>
                <a:latin typeface="Mulish"/>
                <a:sym typeface="Mulish"/>
              </a:rPr>
              <a:t> </a:t>
            </a:r>
            <a:r>
              <a:rPr kumimoji="0" lang="fr-FR" sz="1500" b="1" i="0" u="none" strike="noStrike" kern="0" cap="none" spc="0" normalizeH="0" baseline="0" noProof="0" dirty="0" smtClean="0">
                <a:ln>
                  <a:noFill/>
                </a:ln>
                <a:solidFill>
                  <a:srgbClr val="3D3D5C"/>
                </a:solidFill>
                <a:effectLst/>
                <a:uLnTx/>
                <a:uFillTx/>
                <a:latin typeface="Mulish"/>
                <a:sym typeface="Mulish"/>
              </a:rPr>
              <a:t>cross cell membranes </a:t>
            </a:r>
            <a:r>
              <a:rPr kumimoji="0" lang="fr-FR" sz="1500" b="1" i="0" u="none" strike="noStrike" kern="0" cap="none" spc="0" normalizeH="0" baseline="0" noProof="0" dirty="0" smtClean="0">
                <a:ln>
                  <a:noFill/>
                </a:ln>
                <a:solidFill>
                  <a:schemeClr val="tx1"/>
                </a:solidFill>
                <a:effectLst/>
                <a:uLnTx/>
                <a:uFillTx/>
                <a:latin typeface="Mulish"/>
                <a:sym typeface="Mulish"/>
              </a:rPr>
              <a:t>to bind intracellular receptors</a:t>
            </a:r>
            <a:endParaRPr kumimoji="0" lang="fr-FR" sz="1500" b="1" i="0" u="none" strike="noStrike" kern="0" cap="none" spc="0" normalizeH="0" baseline="0" noProof="0" dirty="0">
              <a:ln>
                <a:noFill/>
              </a:ln>
              <a:solidFill>
                <a:schemeClr val="tx1"/>
              </a:solidFill>
              <a:effectLst/>
              <a:uLnTx/>
              <a:uFillTx/>
              <a:latin typeface="Mulish"/>
              <a:sym typeface="Mulish"/>
            </a:endParaRPr>
          </a:p>
        </p:txBody>
      </p:sp>
      <p:sp>
        <p:nvSpPr>
          <p:cNvPr id="6" name="Google Shape;816;p45"/>
          <p:cNvSpPr txBox="1">
            <a:spLocks/>
          </p:cNvSpPr>
          <p:nvPr/>
        </p:nvSpPr>
        <p:spPr>
          <a:xfrm>
            <a:off x="2218259" y="3299196"/>
            <a:ext cx="4068685"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500"/>
              <a:buFont typeface="Nunito Sans ExtraBold"/>
              <a:buNone/>
              <a:defRPr sz="2200" b="0" i="0" u="none" strike="noStrike" cap="none">
                <a:solidFill>
                  <a:schemeClr val="dk1"/>
                </a:solidFill>
                <a:latin typeface="Mulish SemiBold"/>
                <a:ea typeface="Mulish SemiBold"/>
                <a:cs typeface="Mulish SemiBold"/>
                <a:sym typeface="Mulish SemiBold"/>
              </a:defRPr>
            </a:lvl1pPr>
            <a:lvl2pPr marR="0" lvl="1"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2pPr>
            <a:lvl3pPr marR="0" lvl="2"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3pPr>
            <a:lvl4pPr marR="0" lvl="3"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4pPr>
            <a:lvl5pPr marR="0" lvl="4"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5pPr>
            <a:lvl6pPr marR="0" lvl="5"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6pPr>
            <a:lvl7pPr marR="0" lvl="6"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7pPr>
            <a:lvl8pPr marR="0" lvl="7"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8pPr>
            <a:lvl9pPr marR="0" lvl="8"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7986CB"/>
              </a:buClr>
              <a:buSzPts val="2500"/>
              <a:buFont typeface="Nunito Sans ExtraBold"/>
              <a:buNone/>
              <a:tabLst/>
              <a:defRPr/>
            </a:pPr>
            <a:r>
              <a:rPr kumimoji="0" lang="fr-FR" sz="2200" b="1" i="0" u="none" strike="noStrike" kern="0" cap="none" spc="0" normalizeH="0" baseline="0" noProof="0" dirty="0" smtClean="0">
                <a:ln>
                  <a:noFill/>
                </a:ln>
                <a:solidFill>
                  <a:srgbClr val="3D3D5C"/>
                </a:solidFill>
                <a:effectLst/>
                <a:uLnTx/>
                <a:uFillTx/>
                <a:latin typeface="Mulish SemiBold"/>
                <a:sym typeface="Mulish SemiBold"/>
              </a:rPr>
              <a:t>Peptide/protein hormones</a:t>
            </a:r>
            <a:endParaRPr kumimoji="0" lang="fr-FR" sz="2200" b="1" i="0" u="none" strike="noStrike" kern="0" cap="none" spc="0" normalizeH="0" baseline="0" noProof="0" dirty="0">
              <a:ln>
                <a:noFill/>
              </a:ln>
              <a:solidFill>
                <a:srgbClr val="3D3D5C"/>
              </a:solidFill>
              <a:effectLst/>
              <a:uLnTx/>
              <a:uFillTx/>
              <a:latin typeface="Mulish SemiBold"/>
              <a:sym typeface="Mulish SemiBold"/>
            </a:endParaRPr>
          </a:p>
        </p:txBody>
      </p:sp>
      <p:sp>
        <p:nvSpPr>
          <p:cNvPr id="7" name="Google Shape;817;p45"/>
          <p:cNvSpPr txBox="1">
            <a:spLocks/>
          </p:cNvSpPr>
          <p:nvPr/>
        </p:nvSpPr>
        <p:spPr>
          <a:xfrm>
            <a:off x="99588" y="871789"/>
            <a:ext cx="5810553"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0" marR="0" lvl="0" indent="0" algn="l" defTabSz="914400" rtl="0" eaLnBrk="1" fontAlgn="auto" latinLnBrk="0" hangingPunct="1">
              <a:lnSpc>
                <a:spcPct val="100000"/>
              </a:lnSpc>
              <a:spcBef>
                <a:spcPts val="0"/>
              </a:spcBef>
              <a:spcAft>
                <a:spcPts val="0"/>
              </a:spcAft>
              <a:buClr>
                <a:srgbClr val="3D3D5C"/>
              </a:buClr>
              <a:buSzPts val="1400"/>
              <a:buFont typeface="Mulish"/>
              <a:buNone/>
              <a:tabLst/>
              <a:defRPr/>
            </a:pPr>
            <a:r>
              <a:rPr kumimoji="0" lang="fr-FR" sz="2400" b="1" i="0" u="none" strike="noStrike" kern="0" cap="none" spc="0" normalizeH="0" baseline="0" noProof="0" dirty="0" smtClean="0">
                <a:ln>
                  <a:noFill/>
                </a:ln>
                <a:solidFill>
                  <a:srgbClr val="D3D8EE">
                    <a:lumMod val="10000"/>
                  </a:srgbClr>
                </a:solidFill>
                <a:effectLst/>
                <a:uLnTx/>
                <a:uFillTx/>
                <a:latin typeface="Mulish"/>
                <a:sym typeface="Mulish"/>
              </a:rPr>
              <a:t>Three chemical types</a:t>
            </a:r>
            <a:endParaRPr kumimoji="0" lang="fr-FR" sz="2400" b="1" i="0" u="none" strike="noStrike" kern="0" cap="none" spc="0" normalizeH="0" baseline="0" noProof="0" dirty="0">
              <a:ln>
                <a:noFill/>
              </a:ln>
              <a:solidFill>
                <a:srgbClr val="D3D8EE">
                  <a:lumMod val="10000"/>
                </a:srgbClr>
              </a:solidFill>
              <a:effectLst/>
              <a:uLnTx/>
              <a:uFillTx/>
              <a:latin typeface="Mulish"/>
              <a:sym typeface="Mulish"/>
            </a:endParaRPr>
          </a:p>
        </p:txBody>
      </p:sp>
      <p:sp>
        <p:nvSpPr>
          <p:cNvPr id="8" name="Google Shape;818;p45"/>
          <p:cNvSpPr txBox="1">
            <a:spLocks/>
          </p:cNvSpPr>
          <p:nvPr/>
        </p:nvSpPr>
        <p:spPr>
          <a:xfrm>
            <a:off x="2100383" y="3915854"/>
            <a:ext cx="7251847"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285750" marR="0" lvl="0" indent="-285750" algn="l"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kumimoji="0" lang="fr-FR" sz="1500" b="1" i="0" u="none" strike="noStrike" kern="0" cap="none" spc="0" normalizeH="0" baseline="0" noProof="0" dirty="0" smtClean="0">
                <a:ln>
                  <a:noFill/>
                </a:ln>
                <a:solidFill>
                  <a:srgbClr val="3D3D5C"/>
                </a:solidFill>
                <a:effectLst/>
                <a:uLnTx/>
                <a:uFillTx/>
                <a:latin typeface="Mulish"/>
                <a:sym typeface="Mulish"/>
              </a:rPr>
              <a:t>Hydrophilic molecules</a:t>
            </a:r>
          </a:p>
          <a:p>
            <a:pPr marL="285750" marR="0" lvl="0" indent="-285750" algn="l"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lang="fr-FR" b="1" kern="0" dirty="0" smtClean="0">
                <a:solidFill>
                  <a:srgbClr val="3D3D5C"/>
                </a:solidFill>
              </a:rPr>
              <a:t>Water soluble</a:t>
            </a:r>
            <a:endParaRPr kumimoji="0" lang="fr-FR" sz="1500" b="1" i="0" u="none" strike="noStrike" kern="0" cap="none" spc="0" normalizeH="0" baseline="0" noProof="0" dirty="0" smtClean="0">
              <a:ln>
                <a:noFill/>
              </a:ln>
              <a:solidFill>
                <a:srgbClr val="3D3D5C"/>
              </a:solidFill>
              <a:effectLst/>
              <a:uLnTx/>
              <a:uFillTx/>
              <a:latin typeface="Mulish"/>
              <a:sym typeface="Mulish"/>
            </a:endParaRPr>
          </a:p>
          <a:p>
            <a:pPr marL="285750" marR="0" lvl="0" indent="-285750" algn="l"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lang="fr-FR" b="1" kern="0" dirty="0" smtClean="0">
                <a:solidFill>
                  <a:srgbClr val="3D3D5C"/>
                </a:solidFill>
              </a:rPr>
              <a:t>Can not across cell membrane</a:t>
            </a:r>
          </a:p>
          <a:p>
            <a:pPr marL="285750" lvl="0" indent="-285750">
              <a:buClr>
                <a:srgbClr val="3D3D5C"/>
              </a:buClr>
              <a:buFont typeface="Wingdings" panose="05000000000000000000" pitchFamily="2" charset="2"/>
              <a:buChar char="q"/>
            </a:pPr>
            <a:r>
              <a:rPr kumimoji="0" lang="fr-FR" sz="1500" b="1" i="0" u="none" strike="noStrike" kern="0" cap="none" spc="0" normalizeH="0" baseline="0" noProof="0" dirty="0" smtClean="0">
                <a:ln>
                  <a:noFill/>
                </a:ln>
                <a:solidFill>
                  <a:srgbClr val="3D3D5C"/>
                </a:solidFill>
                <a:effectLst/>
                <a:uLnTx/>
                <a:uFillTx/>
                <a:latin typeface="Mulish"/>
                <a:sym typeface="Mulish"/>
              </a:rPr>
              <a:t>Bind</a:t>
            </a:r>
            <a:r>
              <a:rPr kumimoji="0" lang="fr-FR" sz="1500" b="1" i="0" u="none" strike="noStrike" kern="0" cap="none" spc="0" normalizeH="0" noProof="0" dirty="0" smtClean="0">
                <a:ln>
                  <a:noFill/>
                </a:ln>
                <a:solidFill>
                  <a:srgbClr val="3D3D5C"/>
                </a:solidFill>
                <a:effectLst/>
                <a:uLnTx/>
                <a:uFillTx/>
                <a:latin typeface="Mulish"/>
                <a:sym typeface="Mulish"/>
              </a:rPr>
              <a:t> to cell </a:t>
            </a:r>
            <a:r>
              <a:rPr lang="fr-FR" b="1" kern="0" dirty="0" smtClean="0">
                <a:solidFill>
                  <a:srgbClr val="3D3D5C"/>
                </a:solidFill>
              </a:rPr>
              <a:t>surface</a:t>
            </a:r>
            <a:r>
              <a:rPr kumimoji="0" lang="fr-FR" sz="1500" b="1" i="0" u="none" strike="noStrike" kern="0" cap="none" spc="0" normalizeH="0" noProof="0" dirty="0" smtClean="0">
                <a:ln>
                  <a:noFill/>
                </a:ln>
                <a:solidFill>
                  <a:srgbClr val="3D3D5C"/>
                </a:solidFill>
                <a:effectLst/>
                <a:uLnTx/>
                <a:uFillTx/>
                <a:latin typeface="Mulish"/>
                <a:sym typeface="Mulish"/>
              </a:rPr>
              <a:t> receptors to initiate cellular responses  </a:t>
            </a:r>
            <a:endParaRPr kumimoji="0" lang="fr-FR" sz="1500" b="1" i="0" u="none" strike="noStrike" kern="0" cap="none" spc="0" normalizeH="0" baseline="0" noProof="0" dirty="0" smtClean="0">
              <a:ln>
                <a:noFill/>
              </a:ln>
              <a:solidFill>
                <a:srgbClr val="3D3D5C"/>
              </a:solidFill>
              <a:effectLst/>
              <a:uLnTx/>
              <a:uFillTx/>
              <a:latin typeface="Mulish"/>
              <a:sym typeface="Mulish"/>
            </a:endParaRPr>
          </a:p>
        </p:txBody>
      </p:sp>
      <p:sp>
        <p:nvSpPr>
          <p:cNvPr id="9" name="Google Shape;822;p45"/>
          <p:cNvSpPr txBox="1">
            <a:spLocks/>
          </p:cNvSpPr>
          <p:nvPr/>
        </p:nvSpPr>
        <p:spPr>
          <a:xfrm>
            <a:off x="2279722" y="1227522"/>
            <a:ext cx="2885562"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500"/>
              <a:buFont typeface="Nunito Sans ExtraBold"/>
              <a:buNone/>
              <a:defRPr sz="2200" b="0" i="0" u="none" strike="noStrike" cap="none">
                <a:solidFill>
                  <a:schemeClr val="dk1"/>
                </a:solidFill>
                <a:latin typeface="Mulish SemiBold"/>
                <a:ea typeface="Mulish SemiBold"/>
                <a:cs typeface="Mulish SemiBold"/>
                <a:sym typeface="Mulish SemiBold"/>
              </a:defRPr>
            </a:lvl1pPr>
            <a:lvl2pPr marR="0" lvl="1"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2pPr>
            <a:lvl3pPr marR="0" lvl="2"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3pPr>
            <a:lvl4pPr marR="0" lvl="3"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4pPr>
            <a:lvl5pPr marR="0" lvl="4"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5pPr>
            <a:lvl6pPr marR="0" lvl="5"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6pPr>
            <a:lvl7pPr marR="0" lvl="6"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7pPr>
            <a:lvl8pPr marR="0" lvl="7"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8pPr>
            <a:lvl9pPr marR="0" lvl="8"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7986CB"/>
              </a:buClr>
              <a:buSzPts val="2500"/>
              <a:buFont typeface="Nunito Sans ExtraBold"/>
              <a:buNone/>
              <a:tabLst/>
              <a:defRPr/>
            </a:pPr>
            <a:r>
              <a:rPr kumimoji="0" lang="fr-FR" sz="2200" b="1" i="0" u="none" strike="noStrike" kern="0" cap="none" spc="0" normalizeH="0" baseline="0" noProof="0" dirty="0" smtClean="0">
                <a:ln>
                  <a:noFill/>
                </a:ln>
                <a:solidFill>
                  <a:srgbClr val="3D3D5C"/>
                </a:solidFill>
                <a:effectLst/>
                <a:uLnTx/>
                <a:uFillTx/>
                <a:latin typeface="Mulish SemiBold"/>
                <a:sym typeface="Mulish SemiBold"/>
              </a:rPr>
              <a:t>Steroid hormones </a:t>
            </a:r>
            <a:endParaRPr kumimoji="0" lang="fr-FR" sz="2200" b="1" i="0" u="none" strike="noStrike" kern="0" cap="none" spc="0" normalizeH="0" baseline="0" noProof="0" dirty="0">
              <a:ln>
                <a:noFill/>
              </a:ln>
              <a:solidFill>
                <a:srgbClr val="3D3D5C"/>
              </a:solidFill>
              <a:effectLst/>
              <a:uLnTx/>
              <a:uFillTx/>
              <a:latin typeface="Mulish SemiBold"/>
              <a:sym typeface="Mulish SemiBold"/>
            </a:endParaRPr>
          </a:p>
        </p:txBody>
      </p:sp>
      <p:sp>
        <p:nvSpPr>
          <p:cNvPr id="10" name="Google Shape;823;p45"/>
          <p:cNvSpPr txBox="1">
            <a:spLocks/>
          </p:cNvSpPr>
          <p:nvPr/>
        </p:nvSpPr>
        <p:spPr>
          <a:xfrm>
            <a:off x="2279722" y="5009642"/>
            <a:ext cx="4887720" cy="365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500"/>
              <a:buFont typeface="Nunito Sans ExtraBold"/>
              <a:buNone/>
              <a:defRPr sz="2200" b="0" i="0" u="none" strike="noStrike" cap="none">
                <a:solidFill>
                  <a:schemeClr val="dk1"/>
                </a:solidFill>
                <a:latin typeface="Mulish SemiBold"/>
                <a:ea typeface="Mulish SemiBold"/>
                <a:cs typeface="Mulish SemiBold"/>
                <a:sym typeface="Mulish SemiBold"/>
              </a:defRPr>
            </a:lvl1pPr>
            <a:lvl2pPr marR="0" lvl="1"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2pPr>
            <a:lvl3pPr marR="0" lvl="2"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3pPr>
            <a:lvl4pPr marR="0" lvl="3"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4pPr>
            <a:lvl5pPr marR="0" lvl="4"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5pPr>
            <a:lvl6pPr marR="0" lvl="5"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6pPr>
            <a:lvl7pPr marR="0" lvl="6"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7pPr>
            <a:lvl8pPr marR="0" lvl="7"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8pPr>
            <a:lvl9pPr marR="0" lvl="8" algn="ctr" rtl="0">
              <a:lnSpc>
                <a:spcPct val="100000"/>
              </a:lnSpc>
              <a:spcBef>
                <a:spcPts val="0"/>
              </a:spcBef>
              <a:spcAft>
                <a:spcPts val="0"/>
              </a:spcAft>
              <a:buClr>
                <a:schemeClr val="accent4"/>
              </a:buClr>
              <a:buSzPts val="2500"/>
              <a:buFont typeface="Bebas Neue"/>
              <a:buNone/>
              <a:defRPr sz="2500" b="0" i="0" u="none" strike="noStrike" cap="none">
                <a:solidFill>
                  <a:schemeClr val="accent4"/>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7986CB"/>
              </a:buClr>
              <a:buSzPts val="2500"/>
              <a:buFont typeface="Nunito Sans ExtraBold"/>
              <a:buNone/>
              <a:tabLst/>
              <a:defRPr/>
            </a:pPr>
            <a:r>
              <a:rPr kumimoji="0" lang="fr-FR" sz="2200" b="1" i="0" u="none" strike="noStrike" kern="0" cap="none" spc="0" normalizeH="0" baseline="0" noProof="0" dirty="0" smtClean="0">
                <a:ln>
                  <a:noFill/>
                </a:ln>
                <a:solidFill>
                  <a:srgbClr val="3D3D5C"/>
                </a:solidFill>
                <a:effectLst/>
                <a:uLnTx/>
                <a:uFillTx/>
                <a:sym typeface="Mulish SemiBold"/>
              </a:rPr>
              <a:t>Amine </a:t>
            </a:r>
            <a:r>
              <a:rPr lang="fr-FR" b="1" kern="0" dirty="0" smtClean="0">
                <a:solidFill>
                  <a:srgbClr val="3D3D5C"/>
                </a:solidFill>
              </a:rPr>
              <a:t>hormones</a:t>
            </a:r>
            <a:endParaRPr kumimoji="0" lang="fr-FR" sz="2200" b="1" i="0" u="none" strike="noStrike" kern="0" cap="none" spc="0" normalizeH="0" baseline="0" noProof="0" dirty="0">
              <a:ln>
                <a:noFill/>
              </a:ln>
              <a:solidFill>
                <a:srgbClr val="3D3D5C"/>
              </a:solidFill>
              <a:effectLst/>
              <a:uLnTx/>
              <a:uFillTx/>
              <a:sym typeface="Mulish SemiBold"/>
            </a:endParaRPr>
          </a:p>
        </p:txBody>
      </p:sp>
      <p:sp>
        <p:nvSpPr>
          <p:cNvPr id="11" name="Google Shape;824;p45"/>
          <p:cNvSpPr txBox="1">
            <a:spLocks/>
          </p:cNvSpPr>
          <p:nvPr/>
        </p:nvSpPr>
        <p:spPr>
          <a:xfrm>
            <a:off x="8042495" y="5009642"/>
            <a:ext cx="3962400" cy="1284961"/>
          </a:xfrm>
          <a:prstGeom prst="rect">
            <a:avLst/>
          </a:pr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0" lvl="0" indent="0" algn="just">
              <a:buClr>
                <a:srgbClr val="3D3D5C"/>
              </a:buClr>
            </a:pPr>
            <a:r>
              <a:rPr kumimoji="0" lang="fr-FR" sz="2400" i="0" u="none" strike="noStrike" kern="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sym typeface="Mulish"/>
              </a:rPr>
              <a:t>Catecholamines</a:t>
            </a:r>
            <a:r>
              <a:rPr kumimoji="0" lang="fr-FR" sz="2400" i="0" u="none" strike="noStrike" kern="0" cap="none" spc="0" normalizeH="0" noProof="0" dirty="0" smtClean="0">
                <a:ln>
                  <a:noFill/>
                </a:ln>
                <a:solidFill>
                  <a:schemeClr val="tx1"/>
                </a:solidFill>
                <a:effectLst/>
                <a:uLnTx/>
                <a:uFillTx/>
                <a:latin typeface="Times New Roman" panose="02020603050405020304" pitchFamily="18" charset="0"/>
                <a:cs typeface="Times New Roman" panose="02020603050405020304" pitchFamily="18" charset="0"/>
                <a:sym typeface="Mulish"/>
              </a:rPr>
              <a:t> such as </a:t>
            </a:r>
            <a:r>
              <a:rPr lang="fr-FR" sz="2400" dirty="0" smtClean="0">
                <a:solidFill>
                  <a:schemeClr val="tx1"/>
                </a:solidFill>
                <a:latin typeface="Times New Roman" panose="02020603050405020304" pitchFamily="18" charset="0"/>
                <a:cs typeface="Times New Roman" panose="02020603050405020304" pitchFamily="18" charset="0"/>
              </a:rPr>
              <a:t>epinephrine</a:t>
            </a:r>
            <a:r>
              <a:rPr lang="fr-FR" sz="2400" dirty="0">
                <a:solidFill>
                  <a:schemeClr val="tx1"/>
                </a:solidFill>
                <a:latin typeface="Times New Roman" panose="02020603050405020304" pitchFamily="18" charset="0"/>
                <a:cs typeface="Times New Roman" panose="02020603050405020304" pitchFamily="18" charset="0"/>
              </a:rPr>
              <a:t>, norepinephrine </a:t>
            </a:r>
            <a:br>
              <a:rPr lang="fr-FR" sz="2400" dirty="0">
                <a:solidFill>
                  <a:schemeClr val="tx1"/>
                </a:solidFill>
                <a:latin typeface="Times New Roman" panose="02020603050405020304" pitchFamily="18" charset="0"/>
                <a:cs typeface="Times New Roman" panose="02020603050405020304" pitchFamily="18" charset="0"/>
              </a:rPr>
            </a:br>
            <a:r>
              <a:rPr kumimoji="0" lang="fr-FR" sz="2400" i="0" u="none" strike="noStrike" kern="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sym typeface="Mulish"/>
              </a:rPr>
              <a:t>thyroid hormones</a:t>
            </a:r>
            <a:endParaRPr kumimoji="0" lang="fr-FR" sz="240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Mulish"/>
            </a:endParaRPr>
          </a:p>
        </p:txBody>
      </p:sp>
      <p:sp>
        <p:nvSpPr>
          <p:cNvPr id="12" name="Google Shape;825;p45"/>
          <p:cNvSpPr/>
          <p:nvPr/>
        </p:nvSpPr>
        <p:spPr>
          <a:xfrm>
            <a:off x="1358911" y="1367088"/>
            <a:ext cx="658500" cy="658500"/>
          </a:xfrm>
          <a:prstGeom prst="ellipse">
            <a:avLst/>
          </a:prstGeom>
          <a:gradFill>
            <a:gsLst>
              <a:gs pos="0">
                <a:srgbClr val="D3D8EE"/>
              </a:gs>
              <a:gs pos="72000">
                <a:srgbClr val="A6AFDD"/>
              </a:gs>
              <a:gs pos="100000">
                <a:srgbClr val="7986CB"/>
              </a:gs>
            </a:gsLst>
            <a:lin ang="5400012" scaled="0"/>
          </a:gradFill>
          <a:ln w="76200" cap="flat" cmpd="sng">
            <a:solidFill>
              <a:srgbClr val="FFFFFF"/>
            </a:solidFill>
            <a:prstDash val="solid"/>
            <a:round/>
            <a:headEnd type="none" w="sm" len="sm"/>
            <a:tailEnd type="none" w="sm" len="sm"/>
          </a:ln>
          <a:effectLst>
            <a:outerShdw blurRad="214313" dist="38100" dir="5400000" algn="bl" rotWithShape="0">
              <a:srgbClr val="7986CB">
                <a:alpha val="5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3" name="Google Shape;826;p45"/>
          <p:cNvSpPr/>
          <p:nvPr/>
        </p:nvSpPr>
        <p:spPr>
          <a:xfrm>
            <a:off x="1401413" y="3280661"/>
            <a:ext cx="658500" cy="658500"/>
          </a:xfrm>
          <a:prstGeom prst="ellipse">
            <a:avLst/>
          </a:prstGeom>
          <a:gradFill>
            <a:gsLst>
              <a:gs pos="0">
                <a:srgbClr val="D3D8EE"/>
              </a:gs>
              <a:gs pos="72000">
                <a:srgbClr val="A6AFDD"/>
              </a:gs>
              <a:gs pos="100000">
                <a:srgbClr val="7986CB"/>
              </a:gs>
            </a:gsLst>
            <a:lin ang="5400012" scaled="0"/>
          </a:gradFill>
          <a:ln w="76200" cap="flat" cmpd="sng">
            <a:solidFill>
              <a:srgbClr val="FFFFFF"/>
            </a:solidFill>
            <a:prstDash val="solid"/>
            <a:round/>
            <a:headEnd type="none" w="sm" len="sm"/>
            <a:tailEnd type="none" w="sm" len="sm"/>
          </a:ln>
          <a:effectLst>
            <a:outerShdw blurRad="214313" dist="38100" dir="5400000" algn="bl" rotWithShape="0">
              <a:srgbClr val="7986CB">
                <a:alpha val="5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4" name="Google Shape;827;p45"/>
          <p:cNvSpPr/>
          <p:nvPr/>
        </p:nvSpPr>
        <p:spPr>
          <a:xfrm>
            <a:off x="1414683" y="5009642"/>
            <a:ext cx="658500" cy="658500"/>
          </a:xfrm>
          <a:prstGeom prst="ellipse">
            <a:avLst/>
          </a:prstGeom>
          <a:gradFill>
            <a:gsLst>
              <a:gs pos="0">
                <a:srgbClr val="D3D8EE"/>
              </a:gs>
              <a:gs pos="72000">
                <a:srgbClr val="A6AFDD"/>
              </a:gs>
              <a:gs pos="100000">
                <a:srgbClr val="7986CB"/>
              </a:gs>
            </a:gsLst>
            <a:lin ang="5400012" scaled="0"/>
          </a:gradFill>
          <a:ln w="76200" cap="flat" cmpd="sng">
            <a:solidFill>
              <a:srgbClr val="FFFFFF"/>
            </a:solidFill>
            <a:prstDash val="solid"/>
            <a:round/>
            <a:headEnd type="none" w="sm" len="sm"/>
            <a:tailEnd type="none" w="sm" len="sm"/>
          </a:ln>
          <a:effectLst>
            <a:outerShdw blurRad="214313" dist="38100" dir="5400000" algn="bl" rotWithShape="0">
              <a:srgbClr val="7986CB">
                <a:alpha val="5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Arial"/>
              <a:cs typeface="Arial"/>
              <a:sym typeface="Arial"/>
            </a:endParaRPr>
          </a:p>
        </p:txBody>
      </p:sp>
      <p:sp>
        <p:nvSpPr>
          <p:cNvPr id="15" name="Google Shape;813;p45"/>
          <p:cNvSpPr txBox="1">
            <a:spLocks/>
          </p:cNvSpPr>
          <p:nvPr/>
        </p:nvSpPr>
        <p:spPr>
          <a:xfrm>
            <a:off x="8021370" y="3019794"/>
            <a:ext cx="3983525" cy="1488857"/>
          </a:xfrm>
          <a:prstGeom prst="rect">
            <a:avLst/>
          </a:pr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285750" marR="0" lvl="0" indent="-285750" algn="l"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lang="fr-FR" sz="2400" kern="0" dirty="0" smtClean="0">
                <a:solidFill>
                  <a:srgbClr val="3D3D5C"/>
                </a:solidFill>
                <a:latin typeface="Times New Roman" panose="02020603050405020304" pitchFamily="18" charset="0"/>
                <a:cs typeface="Times New Roman" panose="02020603050405020304" pitchFamily="18" charset="0"/>
              </a:rPr>
              <a:t>GH, ACTH, FSH, LH, TSH, PRL, inhibin, gonadotropin, Glucagon, insulin, somatostatin, </a:t>
            </a:r>
            <a:r>
              <a:rPr lang="fr-FR" sz="2400" kern="0" dirty="0" err="1" smtClean="0">
                <a:solidFill>
                  <a:srgbClr val="3D3D5C"/>
                </a:solidFill>
                <a:latin typeface="Times New Roman" panose="02020603050405020304" pitchFamily="18" charset="0"/>
                <a:cs typeface="Times New Roman" panose="02020603050405020304" pitchFamily="18" charset="0"/>
              </a:rPr>
              <a:t>oxytocin</a:t>
            </a:r>
            <a:r>
              <a:rPr lang="fr-FR" sz="2400" kern="0" dirty="0" smtClean="0">
                <a:solidFill>
                  <a:srgbClr val="3D3D5C"/>
                </a:solidFill>
                <a:latin typeface="Times New Roman" panose="02020603050405020304" pitchFamily="18" charset="0"/>
                <a:cs typeface="Times New Roman" panose="02020603050405020304" pitchFamily="18" charset="0"/>
              </a:rPr>
              <a:t>   </a:t>
            </a:r>
            <a:r>
              <a:rPr kumimoji="0" lang="fr-FR" sz="2400" i="0" u="none" strike="noStrike" kern="0" cap="none" spc="0" normalizeH="0" noProof="0" dirty="0" smtClean="0">
                <a:ln>
                  <a:noFill/>
                </a:ln>
                <a:solidFill>
                  <a:srgbClr val="3D3D5C"/>
                </a:solidFill>
                <a:effectLst/>
                <a:uLnTx/>
                <a:uFillTx/>
                <a:latin typeface="Times New Roman" panose="02020603050405020304" pitchFamily="18" charset="0"/>
                <a:cs typeface="Times New Roman" panose="02020603050405020304" pitchFamily="18" charset="0"/>
                <a:sym typeface="Mulish"/>
              </a:rPr>
              <a:t> </a:t>
            </a:r>
            <a:r>
              <a:rPr kumimoji="0" lang="fr-FR" sz="2400" i="0" u="none" strike="noStrike" kern="0" cap="none" spc="0" normalizeH="0" baseline="0" noProof="0" dirty="0" smtClean="0">
                <a:ln>
                  <a:noFill/>
                </a:ln>
                <a:solidFill>
                  <a:srgbClr val="3D3D5C"/>
                </a:solidFill>
                <a:effectLst/>
                <a:uLnTx/>
                <a:uFillTx/>
                <a:latin typeface="Times New Roman" panose="02020603050405020304" pitchFamily="18" charset="0"/>
                <a:cs typeface="Times New Roman" panose="02020603050405020304" pitchFamily="18" charset="0"/>
                <a:sym typeface="Mulish"/>
              </a:rPr>
              <a:t> </a:t>
            </a:r>
            <a:endParaRPr kumimoji="0" lang="fr-FR" sz="2400" i="0" u="none" strike="noStrike" kern="0" cap="none" spc="0" normalizeH="0" baseline="0" noProof="0" dirty="0">
              <a:ln>
                <a:noFill/>
              </a:ln>
              <a:solidFill>
                <a:srgbClr val="3D3D5C"/>
              </a:solidFill>
              <a:effectLst/>
              <a:uLnTx/>
              <a:uFillTx/>
              <a:latin typeface="Times New Roman" panose="02020603050405020304" pitchFamily="18" charset="0"/>
              <a:cs typeface="Times New Roman" panose="02020603050405020304" pitchFamily="18" charset="0"/>
              <a:sym typeface="Mulish"/>
            </a:endParaRPr>
          </a:p>
        </p:txBody>
      </p:sp>
      <p:sp>
        <p:nvSpPr>
          <p:cNvPr id="16" name="Google Shape;813;p45"/>
          <p:cNvSpPr txBox="1">
            <a:spLocks/>
          </p:cNvSpPr>
          <p:nvPr/>
        </p:nvSpPr>
        <p:spPr>
          <a:xfrm>
            <a:off x="8021370" y="841395"/>
            <a:ext cx="2534972" cy="1794204"/>
          </a:xfrm>
          <a:prstGeom prst="rect">
            <a:avLst/>
          </a:pr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0" marR="0" lvl="0" indent="0" algn="just" defTabSz="914400" rtl="0" eaLnBrk="1" fontAlgn="auto" latinLnBrk="0" hangingPunct="1">
              <a:lnSpc>
                <a:spcPct val="100000"/>
              </a:lnSpc>
              <a:spcBef>
                <a:spcPts val="0"/>
              </a:spcBef>
              <a:spcAft>
                <a:spcPts val="0"/>
              </a:spcAft>
              <a:buClr>
                <a:srgbClr val="3D3D5C"/>
              </a:buClr>
              <a:buSzPts val="1400"/>
              <a:tabLst/>
              <a:defRPr/>
            </a:pPr>
            <a:r>
              <a:rPr kumimoji="0" lang="fr-FR" sz="2400" i="0" u="none" strike="noStrike" kern="0" cap="none" spc="0" normalizeH="0" baseline="0" noProof="0" dirty="0" smtClean="0">
                <a:ln>
                  <a:noFill/>
                </a:ln>
                <a:solidFill>
                  <a:srgbClr val="3D3D5C"/>
                </a:solidFill>
                <a:effectLst/>
                <a:uLnTx/>
                <a:uFillTx/>
                <a:latin typeface="Mulish"/>
                <a:sym typeface="Mulish"/>
              </a:rPr>
              <a:t>Aldosterone, cortisol, progesterone, testosterone, estradiol </a:t>
            </a:r>
            <a:r>
              <a:rPr kumimoji="0" lang="fr-FR" sz="2400" i="0" u="none" strike="noStrike" kern="0" cap="none" spc="0" normalizeH="0" noProof="0" dirty="0" smtClean="0">
                <a:ln>
                  <a:noFill/>
                </a:ln>
                <a:solidFill>
                  <a:srgbClr val="3D3D5C"/>
                </a:solidFill>
                <a:effectLst/>
                <a:uLnTx/>
                <a:uFillTx/>
                <a:latin typeface="Mulish"/>
                <a:sym typeface="Mulish"/>
              </a:rPr>
              <a:t> </a:t>
            </a:r>
            <a:r>
              <a:rPr kumimoji="0" lang="fr-FR" sz="2400" i="0" u="none" strike="noStrike" kern="0" cap="none" spc="0" normalizeH="0" baseline="0" noProof="0" dirty="0" smtClean="0">
                <a:ln>
                  <a:noFill/>
                </a:ln>
                <a:solidFill>
                  <a:srgbClr val="3D3D5C"/>
                </a:solidFill>
                <a:effectLst/>
                <a:uLnTx/>
                <a:uFillTx/>
                <a:latin typeface="Mulish"/>
                <a:sym typeface="Mulish"/>
              </a:rPr>
              <a:t> </a:t>
            </a:r>
            <a:endParaRPr kumimoji="0" lang="fr-FR" sz="2400" i="0" u="none" strike="noStrike" kern="0" cap="none" spc="0" normalizeH="0" baseline="0" noProof="0" dirty="0">
              <a:ln>
                <a:noFill/>
              </a:ln>
              <a:solidFill>
                <a:srgbClr val="3D3D5C"/>
              </a:solidFill>
              <a:effectLst/>
              <a:uLnTx/>
              <a:uFillTx/>
              <a:latin typeface="Mulish"/>
              <a:sym typeface="Mulish"/>
            </a:endParaRPr>
          </a:p>
        </p:txBody>
      </p:sp>
      <p:sp>
        <p:nvSpPr>
          <p:cNvPr id="17" name="Google Shape;818;p45"/>
          <p:cNvSpPr txBox="1">
            <a:spLocks/>
          </p:cNvSpPr>
          <p:nvPr/>
        </p:nvSpPr>
        <p:spPr>
          <a:xfrm>
            <a:off x="2017411" y="5668142"/>
            <a:ext cx="7251847"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dk1"/>
              </a:buClr>
              <a:buSzPts val="1400"/>
              <a:buFont typeface="Mulish"/>
              <a:buNone/>
              <a:defRPr sz="1500" b="0" i="0" u="none" strike="noStrike" cap="none">
                <a:solidFill>
                  <a:schemeClr val="dk1"/>
                </a:solidFill>
                <a:latin typeface="Mulish"/>
                <a:ea typeface="Mulish"/>
                <a:cs typeface="Mulish"/>
                <a:sym typeface="Mulish"/>
              </a:defRPr>
            </a:lvl1pPr>
            <a:lvl2pPr marL="914400" marR="0" lvl="1"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2pPr>
            <a:lvl3pPr marL="1371600" marR="0" lvl="2"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3pPr>
            <a:lvl4pPr marL="1828800" marR="0" lvl="3"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4pPr>
            <a:lvl5pPr marL="2286000" marR="0" lvl="4"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5pPr>
            <a:lvl6pPr marL="2743200" marR="0" lvl="5"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6pPr>
            <a:lvl7pPr marL="3200400" marR="0" lvl="6"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7pPr>
            <a:lvl8pPr marL="3657600" marR="0" lvl="7"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8pPr>
            <a:lvl9pPr marL="4114800" marR="0" lvl="8" indent="-323850" algn="ctr" rtl="0">
              <a:lnSpc>
                <a:spcPct val="100000"/>
              </a:lnSpc>
              <a:spcBef>
                <a:spcPts val="0"/>
              </a:spcBef>
              <a:spcAft>
                <a:spcPts val="0"/>
              </a:spcAft>
              <a:buClr>
                <a:schemeClr val="dk1"/>
              </a:buClr>
              <a:buSzPts val="1500"/>
              <a:buFont typeface="Mulish"/>
              <a:buNone/>
              <a:defRPr sz="1500" b="0" i="0" u="none" strike="noStrike" cap="none">
                <a:solidFill>
                  <a:schemeClr val="dk1"/>
                </a:solidFill>
                <a:latin typeface="Mulish"/>
                <a:ea typeface="Mulish"/>
                <a:cs typeface="Mulish"/>
                <a:sym typeface="Mulish"/>
              </a:defRPr>
            </a:lvl9pPr>
          </a:lstStyle>
          <a:p>
            <a:pPr marL="285750" marR="0" lvl="0" indent="-285750" algn="l" defTabSz="914400" rtl="0" eaLnBrk="1" fontAlgn="auto" latinLnBrk="0" hangingPunct="1">
              <a:lnSpc>
                <a:spcPct val="100000"/>
              </a:lnSpc>
              <a:spcBef>
                <a:spcPts val="0"/>
              </a:spcBef>
              <a:spcAft>
                <a:spcPts val="0"/>
              </a:spcAft>
              <a:buClr>
                <a:srgbClr val="3D3D5C"/>
              </a:buClr>
              <a:buSzPts val="1400"/>
              <a:buFont typeface="Wingdings" panose="05000000000000000000" pitchFamily="2" charset="2"/>
              <a:buChar char="q"/>
              <a:tabLst/>
              <a:defRPr/>
            </a:pPr>
            <a:r>
              <a:rPr lang="fr-FR" b="1" kern="0" dirty="0" smtClean="0">
                <a:solidFill>
                  <a:srgbClr val="3D3D5C"/>
                </a:solidFill>
              </a:rPr>
              <a:t>Derived from amino-acids tyrosine and tryptophane  </a:t>
            </a:r>
          </a:p>
          <a:p>
            <a:pPr marL="0" marR="0" lvl="0" indent="0" algn="l" defTabSz="914400" rtl="0" eaLnBrk="1" fontAlgn="auto" latinLnBrk="0" hangingPunct="1">
              <a:lnSpc>
                <a:spcPct val="100000"/>
              </a:lnSpc>
              <a:spcBef>
                <a:spcPts val="0"/>
              </a:spcBef>
              <a:spcAft>
                <a:spcPts val="0"/>
              </a:spcAft>
              <a:buClr>
                <a:srgbClr val="3D3D5C"/>
              </a:buClr>
              <a:buSzPts val="1400"/>
              <a:tabLst/>
              <a:defRPr/>
            </a:pPr>
            <a:endParaRPr kumimoji="0" lang="fr-FR" sz="1500" b="1" i="0" u="none" strike="noStrike" kern="0" cap="none" spc="0" normalizeH="0" baseline="0" noProof="0" dirty="0" smtClean="0">
              <a:ln>
                <a:noFill/>
              </a:ln>
              <a:solidFill>
                <a:srgbClr val="3D3D5C"/>
              </a:solidFill>
              <a:effectLst/>
              <a:uLnTx/>
              <a:uFillTx/>
              <a:latin typeface="Mulish"/>
              <a:sym typeface="Mulish"/>
            </a:endParaRPr>
          </a:p>
        </p:txBody>
      </p:sp>
      <p:sp>
        <p:nvSpPr>
          <p:cNvPr id="18" name="مربع نص 2">
            <a:extLst>
              <a:ext uri="{FF2B5EF4-FFF2-40B4-BE49-F238E27FC236}">
                <a16:creationId xmlns="" xmlns:a16="http://schemas.microsoft.com/office/drawing/2014/main" id="{CA36654A-4ABB-B1AB-1694-F5300FCF89E5}"/>
              </a:ext>
            </a:extLst>
          </p:cNvPr>
          <p:cNvSpPr txBox="1"/>
          <p:nvPr/>
        </p:nvSpPr>
        <p:spPr>
          <a:xfrm>
            <a:off x="126789" y="350751"/>
            <a:ext cx="7894581" cy="523220"/>
          </a:xfrm>
          <a:prstGeom prst="rect">
            <a:avLst/>
          </a:prstGeom>
          <a:noFill/>
        </p:spPr>
        <p:txBody>
          <a:bodyPr wrap="square" rtlCol="1">
            <a:spAutoFit/>
          </a:bodyPr>
          <a:lstStyle/>
          <a:p>
            <a:pPr algn="l" rtl="0"/>
            <a:r>
              <a:rPr lang="en-IN" sz="2800" dirty="0" smtClean="0">
                <a:solidFill>
                  <a:srgbClr val="FF0000"/>
                </a:solidFill>
                <a:latin typeface="Times New Roman" panose="02020603050405020304" pitchFamily="18" charset="0"/>
                <a:cs typeface="Times New Roman" panose="02020603050405020304" pitchFamily="18" charset="0"/>
              </a:rPr>
              <a:t>1. According to chemical  structures</a:t>
            </a:r>
            <a:endParaRPr lang="ar-AE"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20020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97153"/>
          <p:cNvPicPr>
            <a:picLocks/>
          </p:cNvPicPr>
          <p:nvPr/>
        </p:nvPicPr>
        <p:blipFill>
          <a:blip r:embed="rId2"/>
          <a:stretch>
            <a:fillRect/>
          </a:stretch>
        </p:blipFill>
        <p:spPr>
          <a:xfrm>
            <a:off x="6409853" y="271603"/>
            <a:ext cx="5247993" cy="6400801"/>
          </a:xfrm>
          <a:prstGeom prst="rect">
            <a:avLst/>
          </a:prstGeom>
        </p:spPr>
      </p:pic>
      <p:sp>
        <p:nvSpPr>
          <p:cNvPr id="5" name="Rectangle 4"/>
          <p:cNvSpPr/>
          <p:nvPr/>
        </p:nvSpPr>
        <p:spPr>
          <a:xfrm>
            <a:off x="0" y="99650"/>
            <a:ext cx="5688594" cy="1569660"/>
          </a:xfrm>
          <a:prstGeom prst="rect">
            <a:avLst/>
          </a:prstGeom>
        </p:spPr>
        <p:txBody>
          <a:bodyPr wrap="square">
            <a:spAutoFit/>
          </a:bodyPr>
          <a:lstStyle/>
          <a:p>
            <a:pPr algn="just"/>
            <a:r>
              <a:rPr lang="en-US" sz="2400" dirty="0">
                <a:solidFill>
                  <a:srgbClr val="000000"/>
                </a:solidFill>
                <a:latin typeface="Times New Roman" panose="02020603050405020304" pitchFamily="18" charset="0"/>
                <a:ea typeface="TDTD탈굴림"/>
                <a:cs typeface="Times New Roman" panose="02020603050405020304" pitchFamily="18" charset="0"/>
                <a:sym typeface="TDTD탈굴림"/>
              </a:rPr>
              <a:t>Cholesterol is a lipid molecule with a unique chemical structure consisting of a four-ring steroid nucleus attached to a hydrocarbon side chain</a:t>
            </a:r>
            <a:endParaRPr lang="fr-FR"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0" y="1901724"/>
            <a:ext cx="5688594" cy="1384995"/>
          </a:xfrm>
          <a:prstGeom prst="rect">
            <a:avLst/>
          </a:prstGeom>
        </p:spPr>
        <p:txBody>
          <a:bodyPr wrap="square">
            <a:spAutoFit/>
          </a:bodyPr>
          <a:lstStyle/>
          <a:p>
            <a:r>
              <a:rPr lang="en-US" sz="2800" dirty="0">
                <a:solidFill>
                  <a:srgbClr val="000000"/>
                </a:solidFill>
                <a:latin typeface="Times New Roman" panose="02020603050405020304" pitchFamily="18" charset="0"/>
                <a:ea typeface="TDTD탈굴림"/>
                <a:cs typeface="Times New Roman" panose="02020603050405020304" pitchFamily="18" charset="0"/>
                <a:sym typeface="TDTD탈굴림"/>
              </a:rPr>
              <a:t>This distinctive structure provides a stable backbone for the biosynthesis of all steroid hormones</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230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645" y="721365"/>
            <a:ext cx="11887200" cy="1846659"/>
          </a:xfrm>
          <a:prstGeom prst="rect">
            <a:avLst/>
          </a:prstGeom>
        </p:spPr>
        <p:txBody>
          <a:bodyPr wrap="square">
            <a:spAutoFit/>
          </a:bodyPr>
          <a:lstStyle/>
          <a:p>
            <a:r>
              <a:rPr lang="en-US" sz="3600" dirty="0" smtClean="0">
                <a:latin typeface="Times New Roman" panose="02020603050405020304" pitchFamily="18" charset="0"/>
                <a:cs typeface="Times New Roman" panose="02020603050405020304" pitchFamily="18" charset="0"/>
              </a:rPr>
              <a:t>The body contains two kinds of glands</a:t>
            </a:r>
            <a:endParaRPr lang="en-US"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sz="2400" b="1" dirty="0" smtClean="0">
                <a:latin typeface="Times New Roman" panose="02020603050405020304" pitchFamily="18" charset="0"/>
                <a:cs typeface="Times New Roman" panose="02020603050405020304" pitchFamily="18" charset="0"/>
              </a:rPr>
              <a:t>Exocrine glands</a:t>
            </a:r>
          </a:p>
          <a:p>
            <a:r>
              <a:rPr lang="en-US" dirty="0" smtClean="0">
                <a:latin typeface="Times New Roman" panose="02020603050405020304" pitchFamily="18" charset="0"/>
                <a:cs typeface="Times New Roman" panose="02020603050405020304" pitchFamily="18" charset="0"/>
              </a:rPr>
              <a:t>secrete their products into body ducts, which carry the products into body cavities, the lumen of an organ, or the outer surface of the body. Eg: Sudoriferous glands, sebaceous glands </a:t>
            </a:r>
            <a:endParaRPr lang="fr-FR" dirty="0" smtClean="0"/>
          </a:p>
          <a:p>
            <a:endParaRPr lang="en-US" dirty="0" smtClean="0">
              <a:latin typeface="Times New Roman" panose="02020603050405020304" pitchFamily="18" charset="0"/>
              <a:cs typeface="Times New Roman" panose="02020603050405020304" pitchFamily="18" charset="0"/>
            </a:endParaRPr>
          </a:p>
        </p:txBody>
      </p:sp>
      <p:sp>
        <p:nvSpPr>
          <p:cNvPr id="5" name="Rectangle 4"/>
          <p:cNvSpPr/>
          <p:nvPr/>
        </p:nvSpPr>
        <p:spPr>
          <a:xfrm>
            <a:off x="74645" y="2171962"/>
            <a:ext cx="10235682" cy="1661993"/>
          </a:xfrm>
          <a:prstGeom prst="rect">
            <a:avLst/>
          </a:prstGeom>
        </p:spPr>
        <p:txBody>
          <a:bodyPr wrap="square">
            <a:spAutoFit/>
          </a:bodyPr>
          <a:lstStyle/>
          <a:p>
            <a:pPr marL="285750" indent="-285750">
              <a:buFont typeface="Wingdings" panose="05000000000000000000" pitchFamily="2" charset="2"/>
              <a:buChar char="q"/>
            </a:pPr>
            <a:r>
              <a:rPr lang="en-US" sz="2400" b="1" dirty="0" smtClean="0">
                <a:latin typeface="Times New Roman" panose="02020603050405020304" pitchFamily="18" charset="0"/>
                <a:cs typeface="Times New Roman" panose="02020603050405020304" pitchFamily="18" charset="0"/>
              </a:rPr>
              <a:t>Endocrine glands</a:t>
            </a:r>
          </a:p>
          <a:p>
            <a:r>
              <a:rPr lang="en-US" sz="2400"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secrete their products (hormones) into the extracellular space around the secretory cells. The secretions diffuse into capillaries and are carried throughout the body by the circulatory system.</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fr-FR" dirty="0"/>
          </a:p>
        </p:txBody>
      </p:sp>
      <p:sp>
        <p:nvSpPr>
          <p:cNvPr id="7" name="Rectangle 6"/>
          <p:cNvSpPr/>
          <p:nvPr/>
        </p:nvSpPr>
        <p:spPr>
          <a:xfrm>
            <a:off x="1" y="3347506"/>
            <a:ext cx="12191999" cy="3754874"/>
          </a:xfrm>
          <a:prstGeom prst="rect">
            <a:avLst/>
          </a:prstGeom>
        </p:spPr>
        <p:txBody>
          <a:bodyPr wrap="square">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endocrine </a:t>
            </a:r>
            <a:r>
              <a:rPr lang="en-US" sz="2000" dirty="0">
                <a:latin typeface="Times New Roman" panose="02020603050405020304" pitchFamily="18" charset="0"/>
                <a:cs typeface="Times New Roman" panose="02020603050405020304" pitchFamily="18" charset="0"/>
              </a:rPr>
              <a:t>system </a:t>
            </a:r>
            <a:r>
              <a:rPr lang="en-US" sz="2000" dirty="0">
                <a:solidFill>
                  <a:prstClr val="black"/>
                </a:solidFill>
                <a:latin typeface="Times New Roman" panose="02020603050405020304" pitchFamily="18" charset="0"/>
                <a:cs typeface="Times New Roman" panose="02020603050405020304" pitchFamily="18" charset="0"/>
              </a:rPr>
              <a:t>is composed of the body‟s endocrine glands. These include: </a:t>
            </a:r>
            <a:endParaRPr lang="en-US" sz="2000" dirty="0" smtClean="0">
              <a:solidFill>
                <a:prstClr val="black"/>
              </a:solidFill>
              <a:latin typeface="Times New Roman" panose="02020603050405020304" pitchFamily="18" charset="0"/>
              <a:cs typeface="Times New Roman" panose="02020603050405020304" pitchFamily="18" charset="0"/>
            </a:endParaRPr>
          </a:p>
          <a:p>
            <a:r>
              <a:rPr lang="en-US" sz="2000" dirty="0" smtClean="0">
                <a:solidFill>
                  <a:prstClr val="black"/>
                </a:solidFill>
                <a:latin typeface="Times New Roman" panose="02020603050405020304" pitchFamily="18" charset="0"/>
                <a:cs typeface="Times New Roman" panose="02020603050405020304" pitchFamily="18" charset="0"/>
              </a:rPr>
              <a:t>– </a:t>
            </a:r>
            <a:r>
              <a:rPr lang="en-US" sz="2000" u="sng" dirty="0">
                <a:solidFill>
                  <a:prstClr val="black"/>
                </a:solidFill>
                <a:latin typeface="Times New Roman" panose="02020603050405020304" pitchFamily="18" charset="0"/>
                <a:cs typeface="Times New Roman" panose="02020603050405020304" pitchFamily="18" charset="0"/>
              </a:rPr>
              <a:t>The </a:t>
            </a:r>
            <a:r>
              <a:rPr lang="en-US" sz="2000" u="sng" dirty="0" smtClean="0">
                <a:solidFill>
                  <a:prstClr val="black"/>
                </a:solidFill>
                <a:latin typeface="Times New Roman" panose="02020603050405020304" pitchFamily="18" charset="0"/>
                <a:cs typeface="Times New Roman" panose="02020603050405020304" pitchFamily="18" charset="0"/>
              </a:rPr>
              <a:t>pituitary gland</a:t>
            </a:r>
            <a:r>
              <a:rPr lang="en-US" sz="2000" dirty="0" smtClean="0">
                <a:solidFill>
                  <a:prstClr val="black"/>
                </a:solidFill>
                <a:latin typeface="Times New Roman" panose="02020603050405020304" pitchFamily="18" charset="0"/>
                <a:cs typeface="Times New Roman" panose="02020603050405020304" pitchFamily="18" charset="0"/>
              </a:rPr>
              <a:t>, </a:t>
            </a:r>
          </a:p>
          <a:p>
            <a:r>
              <a:rPr lang="en-US" sz="2000" dirty="0" smtClean="0">
                <a:solidFill>
                  <a:prstClr val="black"/>
                </a:solidFill>
                <a:latin typeface="Times New Roman" panose="02020603050405020304" pitchFamily="18" charset="0"/>
                <a:cs typeface="Times New Roman" panose="02020603050405020304" pitchFamily="18" charset="0"/>
              </a:rPr>
              <a:t>– </a:t>
            </a:r>
            <a:r>
              <a:rPr lang="en-US" sz="2000" u="sng" dirty="0" smtClean="0">
                <a:solidFill>
                  <a:prstClr val="black"/>
                </a:solidFill>
                <a:latin typeface="Times New Roman" panose="02020603050405020304" pitchFamily="18" charset="0"/>
                <a:cs typeface="Times New Roman" panose="02020603050405020304" pitchFamily="18" charset="0"/>
              </a:rPr>
              <a:t>thyroid gland</a:t>
            </a:r>
            <a:r>
              <a:rPr lang="en-US" sz="2000" dirty="0" smtClean="0">
                <a:solidFill>
                  <a:prstClr val="black"/>
                </a:solidFill>
                <a:latin typeface="Times New Roman" panose="02020603050405020304" pitchFamily="18" charset="0"/>
                <a:cs typeface="Times New Roman" panose="02020603050405020304" pitchFamily="18" charset="0"/>
              </a:rPr>
              <a:t>, </a:t>
            </a:r>
          </a:p>
          <a:p>
            <a:r>
              <a:rPr lang="en-US" sz="2000" dirty="0" smtClean="0">
                <a:solidFill>
                  <a:prstClr val="black"/>
                </a:solidFill>
                <a:latin typeface="Times New Roman" panose="02020603050405020304" pitchFamily="18" charset="0"/>
                <a:cs typeface="Times New Roman" panose="02020603050405020304" pitchFamily="18" charset="0"/>
              </a:rPr>
              <a:t>– </a:t>
            </a:r>
            <a:r>
              <a:rPr lang="en-US" sz="2000" u="sng" dirty="0" smtClean="0">
                <a:solidFill>
                  <a:prstClr val="black"/>
                </a:solidFill>
                <a:latin typeface="Times New Roman" panose="02020603050405020304" pitchFamily="18" charset="0"/>
                <a:cs typeface="Times New Roman" panose="02020603050405020304" pitchFamily="18" charset="0"/>
              </a:rPr>
              <a:t>parathyroid gland,</a:t>
            </a:r>
          </a:p>
          <a:p>
            <a:r>
              <a:rPr lang="en-US" sz="2000" dirty="0" smtClean="0">
                <a:solidFill>
                  <a:prstClr val="black"/>
                </a:solidFill>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 </a:t>
            </a:r>
            <a:r>
              <a:rPr lang="en-US" sz="2000" u="sng" dirty="0" smtClean="0">
                <a:solidFill>
                  <a:prstClr val="black"/>
                </a:solidFill>
                <a:latin typeface="Times New Roman" panose="02020603050405020304" pitchFamily="18" charset="0"/>
                <a:cs typeface="Times New Roman" panose="02020603050405020304" pitchFamily="18" charset="0"/>
              </a:rPr>
              <a:t>adrenal</a:t>
            </a:r>
          </a:p>
          <a:p>
            <a:r>
              <a:rPr lang="en-US" sz="2000" u="sng" dirty="0" smtClean="0">
                <a:solidFill>
                  <a:prstClr val="black"/>
                </a:solidFill>
                <a:latin typeface="Times New Roman" panose="02020603050405020304" pitchFamily="18" charset="0"/>
                <a:cs typeface="Times New Roman" panose="02020603050405020304" pitchFamily="18" charset="0"/>
              </a:rPr>
              <a:t> </a:t>
            </a:r>
            <a:r>
              <a:rPr lang="en-US" sz="2000" u="sng" dirty="0">
                <a:solidFill>
                  <a:prstClr val="black"/>
                </a:solidFill>
                <a:latin typeface="Times New Roman" panose="02020603050405020304" pitchFamily="18" charset="0"/>
                <a:cs typeface="Times New Roman" panose="02020603050405020304" pitchFamily="18" charset="0"/>
              </a:rPr>
              <a:t>– pineal </a:t>
            </a:r>
            <a:r>
              <a:rPr lang="en-US" sz="2000" u="sng" dirty="0" smtClean="0">
                <a:solidFill>
                  <a:prstClr val="black"/>
                </a:solidFill>
                <a:latin typeface="Times New Roman" panose="02020603050405020304" pitchFamily="18" charset="0"/>
                <a:cs typeface="Times New Roman" panose="02020603050405020304" pitchFamily="18" charset="0"/>
              </a:rPr>
              <a:t>glands</a:t>
            </a:r>
          </a:p>
          <a:p>
            <a:r>
              <a:rPr lang="en-US" sz="2000" u="sng" dirty="0" smtClean="0">
                <a:solidFill>
                  <a:prstClr val="black"/>
                </a:solidFill>
                <a:latin typeface="Times New Roman" panose="02020603050405020304" pitchFamily="18" charset="0"/>
                <a:cs typeface="Times New Roman" panose="02020603050405020304" pitchFamily="18" charset="0"/>
              </a:rPr>
              <a:t> </a:t>
            </a:r>
            <a:r>
              <a:rPr lang="en-US" sz="2000" u="sng" dirty="0">
                <a:solidFill>
                  <a:prstClr val="black"/>
                </a:solidFill>
                <a:latin typeface="Times New Roman" panose="02020603050405020304" pitchFamily="18" charset="0"/>
                <a:cs typeface="Times New Roman" panose="02020603050405020304" pitchFamily="18" charset="0"/>
              </a:rPr>
              <a:t>– Pancreatic islets</a:t>
            </a:r>
            <a:r>
              <a:rPr lang="en-US" sz="2000" dirty="0" smtClean="0">
                <a:solidFill>
                  <a:prstClr val="black"/>
                </a:solidFill>
                <a:latin typeface="Times New Roman" panose="02020603050405020304" pitchFamily="18" charset="0"/>
                <a:cs typeface="Times New Roman" panose="02020603050405020304" pitchFamily="18" charset="0"/>
              </a:rPr>
              <a:t>.</a:t>
            </a:r>
          </a:p>
          <a:p>
            <a:r>
              <a:rPr lang="en-US" sz="2000" dirty="0" smtClean="0">
                <a:solidFill>
                  <a:prstClr val="black"/>
                </a:solidFill>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Ø"/>
            </a:pPr>
            <a:r>
              <a:rPr lang="en-US" sz="2000" dirty="0" smtClean="0">
                <a:solidFill>
                  <a:prstClr val="black"/>
                </a:solidFill>
                <a:latin typeface="Times New Roman" panose="02020603050405020304" pitchFamily="18" charset="0"/>
                <a:cs typeface="Times New Roman" panose="02020603050405020304" pitchFamily="18" charset="0"/>
              </a:rPr>
              <a:t>There </a:t>
            </a:r>
            <a:r>
              <a:rPr lang="en-US" sz="2000" dirty="0">
                <a:solidFill>
                  <a:prstClr val="black"/>
                </a:solidFill>
                <a:latin typeface="Times New Roman" panose="02020603050405020304" pitchFamily="18" charset="0"/>
                <a:cs typeface="Times New Roman" panose="02020603050405020304" pitchFamily="18" charset="0"/>
              </a:rPr>
              <a:t>are also many organs that have cells which secrete hormones, but are not exclusively endocrine organs. </a:t>
            </a:r>
            <a:r>
              <a:rPr lang="en-US" sz="2000" dirty="0" smtClean="0">
                <a:solidFill>
                  <a:prstClr val="black"/>
                </a:solidFill>
                <a:latin typeface="Times New Roman" panose="02020603050405020304" pitchFamily="18" charset="0"/>
                <a:cs typeface="Times New Roman" panose="02020603050405020304" pitchFamily="18" charset="0"/>
              </a:rPr>
              <a:t>These </a:t>
            </a:r>
            <a:r>
              <a:rPr lang="en-US" sz="2000" dirty="0">
                <a:solidFill>
                  <a:prstClr val="black"/>
                </a:solidFill>
                <a:latin typeface="Times New Roman" panose="02020603050405020304" pitchFamily="18" charset="0"/>
                <a:cs typeface="Times New Roman" panose="02020603050405020304" pitchFamily="18" charset="0"/>
              </a:rPr>
              <a:t>include: </a:t>
            </a:r>
            <a:r>
              <a:rPr lang="en-US" sz="2000" dirty="0" smtClean="0">
                <a:solidFill>
                  <a:prstClr val="black"/>
                </a:solidFill>
                <a:latin typeface="Times New Roman" panose="02020603050405020304" pitchFamily="18" charset="0"/>
                <a:cs typeface="Times New Roman" panose="02020603050405020304" pitchFamily="18" charset="0"/>
              </a:rPr>
              <a:t>The </a:t>
            </a:r>
            <a:r>
              <a:rPr lang="en-US" sz="2000" u="sng" dirty="0">
                <a:solidFill>
                  <a:prstClr val="black"/>
                </a:solidFill>
                <a:latin typeface="Times New Roman" panose="02020603050405020304" pitchFamily="18" charset="0"/>
                <a:cs typeface="Times New Roman" panose="02020603050405020304" pitchFamily="18" charset="0"/>
              </a:rPr>
              <a:t>hypothalamus</a:t>
            </a:r>
            <a:r>
              <a:rPr lang="en-US" sz="2000" dirty="0">
                <a:solidFill>
                  <a:prstClr val="black"/>
                </a:solidFill>
                <a:latin typeface="Times New Roman" panose="02020603050405020304" pitchFamily="18" charset="0"/>
                <a:cs typeface="Times New Roman" panose="02020603050405020304" pitchFamily="18" charset="0"/>
              </a:rPr>
              <a:t>, thymus, </a:t>
            </a:r>
            <a:r>
              <a:rPr lang="en-US" sz="2000" u="sng" dirty="0">
                <a:solidFill>
                  <a:prstClr val="black"/>
                </a:solidFill>
                <a:latin typeface="Times New Roman" panose="02020603050405020304" pitchFamily="18" charset="0"/>
                <a:cs typeface="Times New Roman" panose="02020603050405020304" pitchFamily="18" charset="0"/>
              </a:rPr>
              <a:t>pancreas</a:t>
            </a:r>
            <a:r>
              <a:rPr lang="en-US" sz="2000" dirty="0">
                <a:solidFill>
                  <a:prstClr val="black"/>
                </a:solidFill>
                <a:latin typeface="Times New Roman" panose="02020603050405020304" pitchFamily="18" charset="0"/>
                <a:cs typeface="Times New Roman" panose="02020603050405020304" pitchFamily="18" charset="0"/>
              </a:rPr>
              <a:t>, </a:t>
            </a:r>
            <a:r>
              <a:rPr lang="en-US" sz="2000" u="sng" dirty="0">
                <a:solidFill>
                  <a:prstClr val="black"/>
                </a:solidFill>
                <a:latin typeface="Times New Roman" panose="02020603050405020304" pitchFamily="18" charset="0"/>
                <a:cs typeface="Times New Roman" panose="02020603050405020304" pitchFamily="18" charset="0"/>
              </a:rPr>
              <a:t>ovaries, testes</a:t>
            </a:r>
            <a:r>
              <a:rPr lang="en-US" sz="2000" dirty="0">
                <a:solidFill>
                  <a:prstClr val="black"/>
                </a:solidFill>
                <a:latin typeface="Times New Roman" panose="02020603050405020304" pitchFamily="18" charset="0"/>
                <a:cs typeface="Times New Roman" panose="02020603050405020304" pitchFamily="18" charset="0"/>
              </a:rPr>
              <a:t>, kidneys, stomach, liver, small intestine, skin, heart, and placenta.</a:t>
            </a:r>
            <a:br>
              <a:rPr lang="en-US" sz="2000" dirty="0">
                <a:solidFill>
                  <a:prstClr val="black"/>
                </a:solidFill>
                <a:latin typeface="Times New Roman" panose="02020603050405020304" pitchFamily="18" charset="0"/>
                <a:cs typeface="Times New Roman" panose="02020603050405020304" pitchFamily="18" charset="0"/>
              </a:rPr>
            </a:br>
            <a:endParaRPr lang="fr-FR" dirty="0"/>
          </a:p>
        </p:txBody>
      </p:sp>
      <p:sp>
        <p:nvSpPr>
          <p:cNvPr id="9" name="Titre 3"/>
          <p:cNvSpPr>
            <a:spLocks noGrp="1"/>
          </p:cNvSpPr>
          <p:nvPr>
            <p:ph type="ctrTitle"/>
          </p:nvPr>
        </p:nvSpPr>
        <p:spPr>
          <a:xfrm>
            <a:off x="1" y="-157087"/>
            <a:ext cx="12192000" cy="878452"/>
          </a:xfrm>
          <a:solidFill>
            <a:schemeClr val="tx2">
              <a:lumMod val="40000"/>
              <a:lumOff val="60000"/>
            </a:schemeClr>
          </a:solidFill>
        </p:spPr>
        <p:txBody>
          <a:bodyPr>
            <a:normAutofit fontScale="90000"/>
          </a:bodyPr>
          <a:lstStyle/>
          <a:p>
            <a:r>
              <a:rPr lang="fr-FR" dirty="0" smtClean="0"/>
              <a:t>                                          Endocrine systems</a:t>
            </a:r>
            <a:endParaRPr lang="fr-FR" dirty="0"/>
          </a:p>
        </p:txBody>
      </p:sp>
    </p:spTree>
    <p:extLst>
      <p:ext uri="{BB962C8B-B14F-4D97-AF65-F5344CB8AC3E}">
        <p14:creationId xmlns:p14="http://schemas.microsoft.com/office/powerpoint/2010/main" val="3534578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 xmlns:a16="http://schemas.microsoft.com/office/drawing/2014/main" id="{38D641B9-AD1A-67CB-E524-A130E046FE5B}"/>
              </a:ext>
            </a:extLst>
          </p:cNvPr>
          <p:cNvPicPr>
            <a:picLocks noChangeAspect="1"/>
          </p:cNvPicPr>
          <p:nvPr/>
        </p:nvPicPr>
        <p:blipFill>
          <a:blip r:embed="rId2" cstate="print"/>
          <a:srcRect/>
          <a:stretch/>
        </p:blipFill>
        <p:spPr>
          <a:xfrm>
            <a:off x="0" y="986828"/>
            <a:ext cx="12032055" cy="5871172"/>
          </a:xfrm>
          <a:prstGeom prst="rect">
            <a:avLst/>
          </a:prstGeom>
          <a:effectLst>
            <a:outerShdw blurRad="50800" dist="38100" dir="5400000" algn="t" rotWithShape="0">
              <a:prstClr val="black">
                <a:alpha val="40000"/>
              </a:prstClr>
            </a:outerShdw>
          </a:effectLst>
        </p:spPr>
      </p:pic>
      <p:sp>
        <p:nvSpPr>
          <p:cNvPr id="5" name="Rectangle 4"/>
          <p:cNvSpPr/>
          <p:nvPr/>
        </p:nvSpPr>
        <p:spPr>
          <a:xfrm>
            <a:off x="389200" y="446813"/>
            <a:ext cx="2563587" cy="369332"/>
          </a:xfrm>
          <a:prstGeom prst="rect">
            <a:avLst/>
          </a:prstGeom>
        </p:spPr>
        <p:txBody>
          <a:bodyPr wrap="none">
            <a:spAutoFit/>
          </a:bodyPr>
          <a:lstStyle/>
          <a:p>
            <a:r>
              <a:rPr lang="en-IN" dirty="0" smtClean="0">
                <a:solidFill>
                  <a:srgbClr val="FF0000"/>
                </a:solidFill>
                <a:latin typeface="Times New Roman" panose="02020603050405020304" pitchFamily="18" charset="0"/>
                <a:cs typeface="Times New Roman" panose="02020603050405020304" pitchFamily="18" charset="0"/>
              </a:rPr>
              <a:t>2. According </a:t>
            </a:r>
            <a:r>
              <a:rPr lang="en-IN" dirty="0">
                <a:solidFill>
                  <a:srgbClr val="FF0000"/>
                </a:solidFill>
                <a:latin typeface="Times New Roman" panose="02020603050405020304" pitchFamily="18" charset="0"/>
                <a:cs typeface="Times New Roman" panose="02020603050405020304" pitchFamily="18" charset="0"/>
              </a:rPr>
              <a:t>to </a:t>
            </a:r>
            <a:r>
              <a:rPr lang="en-IN" dirty="0" smtClean="0">
                <a:solidFill>
                  <a:srgbClr val="FF0000"/>
                </a:solidFill>
                <a:latin typeface="Times New Roman" panose="02020603050405020304" pitchFamily="18" charset="0"/>
                <a:cs typeface="Times New Roman" panose="02020603050405020304" pitchFamily="18" charset="0"/>
              </a:rPr>
              <a:t>the origin</a:t>
            </a:r>
            <a:endParaRPr lang="ar-A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361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1">
            <a:extLst>
              <a:ext uri="{FF2B5EF4-FFF2-40B4-BE49-F238E27FC236}">
                <a16:creationId xmlns="" xmlns:a16="http://schemas.microsoft.com/office/drawing/2014/main" id="{B6701E83-86FB-1E41-8EF5-3B677EAC79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246" y="1530036"/>
            <a:ext cx="11867508" cy="5088389"/>
          </a:xfrm>
          <a:prstGeom prst="rect">
            <a:avLst/>
          </a:prstGeom>
          <a:effectLst>
            <a:outerShdw blurRad="50800" dist="38100" dir="2700000" algn="tl" rotWithShape="0">
              <a:prstClr val="black">
                <a:alpha val="40000"/>
              </a:prstClr>
            </a:outerShdw>
          </a:effectLst>
        </p:spPr>
      </p:pic>
      <p:sp>
        <p:nvSpPr>
          <p:cNvPr id="5" name="Rectangle 4"/>
          <p:cNvSpPr/>
          <p:nvPr/>
        </p:nvSpPr>
        <p:spPr>
          <a:xfrm>
            <a:off x="-220401" y="709364"/>
            <a:ext cx="12412401" cy="892552"/>
          </a:xfrm>
          <a:prstGeom prst="rect">
            <a:avLst/>
          </a:prstGeom>
        </p:spPr>
        <p:txBody>
          <a:bodyPr wrap="square">
            <a:spAutoFit/>
          </a:bodyPr>
          <a:lstStyle/>
          <a:p>
            <a:pPr lvl="1"/>
            <a:r>
              <a:rPr lang="en-IN" sz="3200" dirty="0" smtClean="0">
                <a:solidFill>
                  <a:srgbClr val="FF0000"/>
                </a:solidFill>
                <a:latin typeface="Times New Roman" panose="02020603050405020304" pitchFamily="18" charset="0"/>
                <a:cs typeface="Times New Roman" panose="02020603050405020304" pitchFamily="18" charset="0"/>
              </a:rPr>
              <a:t>Steroid hormones </a:t>
            </a:r>
            <a:r>
              <a:rPr lang="en-US" sz="2000" b="1" dirty="0" smtClean="0">
                <a:latin typeface="Dubai Light" panose="020B0303030403030204" pitchFamily="34" charset="-78"/>
                <a:cs typeface="+mj-cs"/>
              </a:rPr>
              <a:t>are </a:t>
            </a:r>
            <a:r>
              <a:rPr lang="en-US" sz="2000" b="1" dirty="0">
                <a:latin typeface="Dubai Light" panose="020B0303030403030204" pitchFamily="34" charset="-78"/>
                <a:cs typeface="+mj-cs"/>
              </a:rPr>
              <a:t>lipophilic meaning they can freely diffuse across the plasma membrane of a cell. </a:t>
            </a:r>
            <a:endParaRPr lang="ar-SA" sz="2000" b="1" dirty="0">
              <a:latin typeface="Dubai Light" panose="020B0303030403030204" pitchFamily="34" charset="-78"/>
              <a:cs typeface="+mj-cs"/>
            </a:endParaRPr>
          </a:p>
          <a:p>
            <a:pPr lvl="1"/>
            <a:r>
              <a:rPr lang="en-US" sz="2000" b="1" dirty="0">
                <a:latin typeface="Dubai Light" panose="020B0303030403030204" pitchFamily="34" charset="-78"/>
                <a:cs typeface="+mj-cs"/>
              </a:rPr>
              <a:t>bind to receptors in either the cytoplasm or nucleus of the target cell, to form an active receptor-hormone complex </a:t>
            </a:r>
            <a:endParaRPr lang="ar-SA" sz="2000" b="1" dirty="0">
              <a:latin typeface="Dubai Light" panose="020B0303030403030204" pitchFamily="34" charset="-78"/>
              <a:cs typeface="+mj-cs"/>
            </a:endParaRPr>
          </a:p>
        </p:txBody>
      </p:sp>
      <p:sp>
        <p:nvSpPr>
          <p:cNvPr id="6" name="Rectangle 5"/>
          <p:cNvSpPr/>
          <p:nvPr/>
        </p:nvSpPr>
        <p:spPr>
          <a:xfrm>
            <a:off x="525002" y="256691"/>
            <a:ext cx="4707901" cy="369332"/>
          </a:xfrm>
          <a:prstGeom prst="rect">
            <a:avLst/>
          </a:prstGeom>
        </p:spPr>
        <p:txBody>
          <a:bodyPr wrap="square">
            <a:spAutoFit/>
          </a:bodyPr>
          <a:lstStyle/>
          <a:p>
            <a:r>
              <a:rPr lang="en-IN" dirty="0">
                <a:solidFill>
                  <a:srgbClr val="FF0000"/>
                </a:solidFill>
                <a:latin typeface="Times New Roman" panose="02020603050405020304" pitchFamily="18" charset="0"/>
                <a:cs typeface="Times New Roman" panose="02020603050405020304" pitchFamily="18" charset="0"/>
              </a:rPr>
              <a:t>3</a:t>
            </a:r>
            <a:r>
              <a:rPr lang="en-IN" dirty="0" smtClean="0">
                <a:solidFill>
                  <a:srgbClr val="FF0000"/>
                </a:solidFill>
                <a:latin typeface="Times New Roman" panose="02020603050405020304" pitchFamily="18" charset="0"/>
                <a:cs typeface="Times New Roman" panose="02020603050405020304" pitchFamily="18" charset="0"/>
              </a:rPr>
              <a:t>. According </a:t>
            </a:r>
            <a:r>
              <a:rPr lang="en-IN" dirty="0">
                <a:solidFill>
                  <a:srgbClr val="FF0000"/>
                </a:solidFill>
                <a:latin typeface="Times New Roman" panose="02020603050405020304" pitchFamily="18" charset="0"/>
                <a:cs typeface="Times New Roman" panose="02020603050405020304" pitchFamily="18" charset="0"/>
              </a:rPr>
              <a:t>to </a:t>
            </a:r>
            <a:r>
              <a:rPr lang="en-IN" dirty="0" smtClean="0">
                <a:solidFill>
                  <a:srgbClr val="FF0000"/>
                </a:solidFill>
                <a:latin typeface="Times New Roman" panose="02020603050405020304" pitchFamily="18" charset="0"/>
                <a:cs typeface="Times New Roman" panose="02020603050405020304" pitchFamily="18" charset="0"/>
              </a:rPr>
              <a:t>mechanism of action</a:t>
            </a:r>
            <a:endParaRPr lang="ar-AE"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5907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97154"/>
          <p:cNvPicPr>
            <a:picLocks/>
          </p:cNvPicPr>
          <p:nvPr/>
        </p:nvPicPr>
        <p:blipFill>
          <a:blip r:embed="rId2"/>
          <a:stretch>
            <a:fillRect/>
          </a:stretch>
        </p:blipFill>
        <p:spPr>
          <a:xfrm>
            <a:off x="-193430" y="1804437"/>
            <a:ext cx="12385430" cy="4912886"/>
          </a:xfrm>
          <a:prstGeom prst="rect">
            <a:avLst/>
          </a:prstGeom>
        </p:spPr>
      </p:pic>
      <p:sp>
        <p:nvSpPr>
          <p:cNvPr id="5" name="Rectangle 4"/>
          <p:cNvSpPr/>
          <p:nvPr/>
        </p:nvSpPr>
        <p:spPr>
          <a:xfrm>
            <a:off x="479773" y="1134180"/>
            <a:ext cx="4426335" cy="369332"/>
          </a:xfrm>
          <a:prstGeom prst="rect">
            <a:avLst/>
          </a:prstGeom>
        </p:spPr>
        <p:txBody>
          <a:bodyPr wrap="square">
            <a:spAutoFit/>
          </a:bodyPr>
          <a:lstStyle/>
          <a:p>
            <a:r>
              <a:rPr lang="en-IN" dirty="0">
                <a:solidFill>
                  <a:srgbClr val="FF0000"/>
                </a:solidFill>
                <a:latin typeface="Times New Roman" panose="02020603050405020304" pitchFamily="18" charset="0"/>
                <a:cs typeface="Times New Roman" panose="02020603050405020304" pitchFamily="18" charset="0"/>
              </a:rPr>
              <a:t>Steroid hormones </a:t>
            </a:r>
            <a:endParaRPr lang="fr-FR" dirty="0"/>
          </a:p>
        </p:txBody>
      </p:sp>
    </p:spTree>
    <p:extLst>
      <p:ext uri="{BB962C8B-B14F-4D97-AF65-F5344CB8AC3E}">
        <p14:creationId xmlns:p14="http://schemas.microsoft.com/office/powerpoint/2010/main" val="1996607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1">
            <a:extLst>
              <a:ext uri="{FF2B5EF4-FFF2-40B4-BE49-F238E27FC236}">
                <a16:creationId xmlns="" xmlns:a16="http://schemas.microsoft.com/office/drawing/2014/main" id="{BC8D114F-9967-F422-17EB-3A97F00E6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55136"/>
            <a:ext cx="12000753" cy="4922482"/>
          </a:xfrm>
          <a:prstGeom prst="rect">
            <a:avLst/>
          </a:prstGeom>
        </p:spPr>
      </p:pic>
      <p:sp>
        <p:nvSpPr>
          <p:cNvPr id="5" name="Rectangle 4"/>
          <p:cNvSpPr/>
          <p:nvPr/>
        </p:nvSpPr>
        <p:spPr>
          <a:xfrm>
            <a:off x="0" y="120888"/>
            <a:ext cx="11706231" cy="1815882"/>
          </a:xfrm>
          <a:prstGeom prst="rect">
            <a:avLst/>
          </a:prstGeom>
        </p:spPr>
        <p:txBody>
          <a:bodyPr wrap="square">
            <a:spAutoFit/>
          </a:bodyPr>
          <a:lstStyle/>
          <a:p>
            <a:pPr algn="just"/>
            <a:r>
              <a:rPr lang="en-IN" sz="3200" dirty="0" smtClean="0">
                <a:solidFill>
                  <a:srgbClr val="FF0000"/>
                </a:solidFill>
                <a:latin typeface="Times New Roman" panose="02020603050405020304" pitchFamily="18" charset="0"/>
                <a:cs typeface="Times New Roman" panose="02020603050405020304" pitchFamily="18" charset="0"/>
              </a:rPr>
              <a:t>Protein </a:t>
            </a:r>
            <a:r>
              <a:rPr lang="en-IN" sz="3200" dirty="0" smtClean="0">
                <a:solidFill>
                  <a:srgbClr val="FF0000"/>
                </a:solidFill>
                <a:latin typeface="Times New Roman" panose="02020603050405020304" pitchFamily="18" charset="0"/>
                <a:cs typeface="+mj-cs"/>
              </a:rPr>
              <a:t>hormones</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Are</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hydrophylic</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and</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lipophobic</a:t>
            </a:r>
            <a:r>
              <a:rPr lang="ar-SA" sz="2400" b="1" dirty="0">
                <a:solidFill>
                  <a:prstClr val="black"/>
                </a:solidFill>
                <a:latin typeface="Dubai Light" panose="020B0303030403030204" pitchFamily="34" charset="-78"/>
                <a:cs typeface="+mj-cs"/>
              </a:rPr>
              <a:t> (they </a:t>
            </a:r>
            <a:r>
              <a:rPr lang="ar-SA" sz="2400" b="1" dirty="0" err="1">
                <a:solidFill>
                  <a:prstClr val="black"/>
                </a:solidFill>
                <a:latin typeface="Dubai Light" panose="020B0303030403030204" pitchFamily="34" charset="-78"/>
                <a:cs typeface="+mj-cs"/>
              </a:rPr>
              <a:t>cannot</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freely</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cross</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th</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membrane</a:t>
            </a:r>
            <a:r>
              <a:rPr lang="ar-SA" sz="2400" b="1" dirty="0">
                <a:solidFill>
                  <a:prstClr val="black"/>
                </a:solidFill>
                <a:latin typeface="Dubai Light" panose="020B0303030403030204" pitchFamily="34" charset="-78"/>
                <a:cs typeface="+mj-cs"/>
              </a:rPr>
              <a:t>. They bind </a:t>
            </a:r>
            <a:r>
              <a:rPr lang="ar-SA" sz="2400" b="1" dirty="0" err="1">
                <a:solidFill>
                  <a:prstClr val="black"/>
                </a:solidFill>
                <a:latin typeface="Dubai Light" panose="020B0303030403030204" pitchFamily="34" charset="-78"/>
                <a:cs typeface="+mj-cs"/>
              </a:rPr>
              <a:t>to</a:t>
            </a:r>
            <a:r>
              <a:rPr lang="ar-SA" sz="2400" b="1" dirty="0">
                <a:solidFill>
                  <a:prstClr val="black"/>
                </a:solidFill>
                <a:latin typeface="Dubai Light" panose="020B0303030403030204" pitchFamily="34" charset="-78"/>
                <a:cs typeface="+mj-cs"/>
              </a:rPr>
              <a:t> receptors </a:t>
            </a:r>
            <a:r>
              <a:rPr lang="ar-SA" sz="2400" b="1" dirty="0" err="1">
                <a:solidFill>
                  <a:prstClr val="black"/>
                </a:solidFill>
                <a:latin typeface="Dubai Light" panose="020B0303030403030204" pitchFamily="34" charset="-78"/>
                <a:cs typeface="+mj-cs"/>
              </a:rPr>
              <a:t>on</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the</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surface</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of</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the</a:t>
            </a:r>
            <a:r>
              <a:rPr lang="ar-SA" sz="2400" b="1" dirty="0">
                <a:solidFill>
                  <a:prstClr val="black"/>
                </a:solidFill>
                <a:latin typeface="Dubai Light" panose="020B0303030403030204" pitchFamily="34" charset="-78"/>
                <a:cs typeface="+mj-cs"/>
              </a:rPr>
              <a:t> cell</a:t>
            </a:r>
            <a:r>
              <a:rPr lang="fr-FR"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The</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receptor</a:t>
            </a:r>
            <a:r>
              <a:rPr lang="ar-SA" sz="2400" b="1" dirty="0">
                <a:solidFill>
                  <a:prstClr val="black"/>
                </a:solidFill>
                <a:latin typeface="Dubai Light" panose="020B0303030403030204" pitchFamily="34" charset="-78"/>
                <a:cs typeface="+mj-cs"/>
              </a:rPr>
              <a:t> complex </a:t>
            </a:r>
            <a:r>
              <a:rPr lang="ar-SA" sz="2400" b="1" dirty="0" err="1">
                <a:solidFill>
                  <a:prstClr val="black"/>
                </a:solidFill>
                <a:latin typeface="Dubai Light" panose="020B0303030403030204" pitchFamily="34" charset="-78"/>
                <a:cs typeface="+mj-cs"/>
              </a:rPr>
              <a:t>activates</a:t>
            </a:r>
            <a:r>
              <a:rPr lang="ar-SA" sz="2400" b="1" dirty="0">
                <a:solidFill>
                  <a:prstClr val="black"/>
                </a:solidFill>
                <a:latin typeface="Dubai Light" panose="020B0303030403030204" pitchFamily="34" charset="-78"/>
                <a:cs typeface="+mj-cs"/>
              </a:rPr>
              <a:t> a </a:t>
            </a:r>
            <a:r>
              <a:rPr lang="ar-SA" sz="2400" b="1" dirty="0" err="1">
                <a:solidFill>
                  <a:prstClr val="black"/>
                </a:solidFill>
                <a:latin typeface="Dubai Light" panose="020B0303030403030204" pitchFamily="34" charset="-78"/>
                <a:cs typeface="+mj-cs"/>
              </a:rPr>
              <a:t>series</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of</a:t>
            </a:r>
            <a:r>
              <a:rPr lang="ar-SA" sz="2400" b="1" dirty="0">
                <a:solidFill>
                  <a:prstClr val="black"/>
                </a:solidFill>
                <a:latin typeface="Dubai Light" panose="020B0303030403030204" pitchFamily="34" charset="-78"/>
                <a:cs typeface="+mj-cs"/>
              </a:rPr>
              <a:t> intracellular molecules called </a:t>
            </a:r>
            <a:r>
              <a:rPr lang="ar-SA" sz="2400" b="1" dirty="0" err="1">
                <a:solidFill>
                  <a:prstClr val="black"/>
                </a:solidFill>
                <a:latin typeface="Dubai Light" panose="020B0303030403030204" pitchFamily="34" charset="-78"/>
                <a:cs typeface="+mj-cs"/>
              </a:rPr>
              <a:t>second</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messengers</a:t>
            </a:r>
            <a:r>
              <a:rPr lang="ar-SA" sz="2400" b="1" dirty="0">
                <a:solidFill>
                  <a:prstClr val="black"/>
                </a:solidFill>
                <a:latin typeface="Dubai Light" panose="020B0303030403030204" pitchFamily="34" charset="-78"/>
                <a:cs typeface="+mj-cs"/>
              </a:rPr>
              <a:t>, which initiate cell activity</a:t>
            </a:r>
            <a:r>
              <a:rPr lang="fr-FR" sz="2400" b="1" dirty="0">
                <a:solidFill>
                  <a:prstClr val="black"/>
                </a:solidFill>
                <a:latin typeface="Dubai Light" panose="020B0303030403030204" pitchFamily="34" charset="-78"/>
                <a:cs typeface="+mj-cs"/>
              </a:rPr>
              <a:t>. </a:t>
            </a:r>
            <a:r>
              <a:rPr lang="ar-SA" sz="2400" b="1" dirty="0">
                <a:solidFill>
                  <a:prstClr val="black"/>
                </a:solidFill>
                <a:latin typeface="Dubai Light" panose="020B0303030403030204" pitchFamily="34" charset="-78"/>
                <a:cs typeface="+mj-cs"/>
              </a:rPr>
              <a:t>This process is called </a:t>
            </a:r>
            <a:r>
              <a:rPr lang="ar-SA" sz="2400" b="1" dirty="0" err="1">
                <a:solidFill>
                  <a:prstClr val="black"/>
                </a:solidFill>
                <a:latin typeface="Dubai Light" panose="020B0303030403030204" pitchFamily="34" charset="-78"/>
                <a:cs typeface="+mj-cs"/>
              </a:rPr>
              <a:t>signal</a:t>
            </a:r>
            <a:r>
              <a:rPr lang="ar-SA" sz="2400" b="1" dirty="0">
                <a:solidFill>
                  <a:prstClr val="black"/>
                </a:solidFill>
                <a:latin typeface="Dubai Light" panose="020B0303030403030204" pitchFamily="34" charset="-78"/>
                <a:cs typeface="+mj-cs"/>
              </a:rPr>
              <a:t> </a:t>
            </a:r>
            <a:r>
              <a:rPr lang="ar-SA" sz="2400" b="1" dirty="0" err="1">
                <a:solidFill>
                  <a:prstClr val="black"/>
                </a:solidFill>
                <a:latin typeface="Dubai Light" panose="020B0303030403030204" pitchFamily="34" charset="-78"/>
                <a:cs typeface="+mj-cs"/>
              </a:rPr>
              <a:t>transduction</a:t>
            </a:r>
            <a:r>
              <a:rPr lang="en-IN" sz="3200" dirty="0" smtClean="0">
                <a:solidFill>
                  <a:srgbClr val="FF0000"/>
                </a:solidFill>
                <a:latin typeface="Times New Roman" panose="02020603050405020304" pitchFamily="18" charset="0"/>
                <a:cs typeface="+mj-cs"/>
              </a:rPr>
              <a:t>     </a:t>
            </a:r>
            <a:endParaRPr lang="ar-AE" sz="3200" dirty="0">
              <a:solidFill>
                <a:srgbClr val="FF0000"/>
              </a:solidFill>
              <a:latin typeface="Times New Roman" panose="02020603050405020304" pitchFamily="18" charset="0"/>
              <a:cs typeface="+mj-cs"/>
            </a:endParaRPr>
          </a:p>
        </p:txBody>
      </p:sp>
    </p:spTree>
    <p:extLst>
      <p:ext uri="{BB962C8B-B14F-4D97-AF65-F5344CB8AC3E}">
        <p14:creationId xmlns:p14="http://schemas.microsoft.com/office/powerpoint/2010/main" val="31709346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589998" y="-2744002"/>
            <a:ext cx="6858000" cy="12192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555" r="-12555"/>
            </a:stretch>
          </a:blipFill>
        </p:spPr>
      </p:sp>
      <p:grpSp>
        <p:nvGrpSpPr>
          <p:cNvPr id="3" name="Group 3"/>
          <p:cNvGrpSpPr/>
          <p:nvPr/>
        </p:nvGrpSpPr>
        <p:grpSpPr>
          <a:xfrm>
            <a:off x="1289577" y="1512240"/>
            <a:ext cx="8939511" cy="1155137"/>
            <a:chOff x="0" y="0"/>
            <a:chExt cx="1755852" cy="226886"/>
          </a:xfrm>
        </p:grpSpPr>
        <p:sp>
          <p:nvSpPr>
            <p:cNvPr id="4" name="Freeform 4"/>
            <p:cNvSpPr/>
            <p:nvPr/>
          </p:nvSpPr>
          <p:spPr>
            <a:xfrm>
              <a:off x="0" y="0"/>
              <a:ext cx="1755852" cy="226886"/>
            </a:xfrm>
            <a:custGeom>
              <a:avLst/>
              <a:gdLst/>
              <a:ahLst/>
              <a:cxnLst/>
              <a:rect l="l" t="t" r="r" b="b"/>
              <a:pathLst>
                <a:path w="1755852" h="226886">
                  <a:moveTo>
                    <a:pt x="57736" y="0"/>
                  </a:moveTo>
                  <a:lnTo>
                    <a:pt x="1698116" y="0"/>
                  </a:lnTo>
                  <a:cubicBezTo>
                    <a:pt x="1713428" y="0"/>
                    <a:pt x="1728114" y="6083"/>
                    <a:pt x="1738941" y="16910"/>
                  </a:cubicBezTo>
                  <a:cubicBezTo>
                    <a:pt x="1749769" y="27738"/>
                    <a:pt x="1755852" y="42423"/>
                    <a:pt x="1755852" y="57736"/>
                  </a:cubicBezTo>
                  <a:lnTo>
                    <a:pt x="1755852" y="169150"/>
                  </a:lnTo>
                  <a:cubicBezTo>
                    <a:pt x="1755852" y="184463"/>
                    <a:pt x="1749769" y="199148"/>
                    <a:pt x="1738941" y="209976"/>
                  </a:cubicBezTo>
                  <a:cubicBezTo>
                    <a:pt x="1728114" y="220803"/>
                    <a:pt x="1713428" y="226886"/>
                    <a:pt x="1698116" y="226886"/>
                  </a:cubicBezTo>
                  <a:lnTo>
                    <a:pt x="57736" y="226886"/>
                  </a:lnTo>
                  <a:cubicBezTo>
                    <a:pt x="42423" y="226886"/>
                    <a:pt x="27738" y="220803"/>
                    <a:pt x="16910" y="209976"/>
                  </a:cubicBezTo>
                  <a:cubicBezTo>
                    <a:pt x="6083" y="199148"/>
                    <a:pt x="0" y="184463"/>
                    <a:pt x="0" y="169150"/>
                  </a:cubicBezTo>
                  <a:lnTo>
                    <a:pt x="0" y="57736"/>
                  </a:lnTo>
                  <a:cubicBezTo>
                    <a:pt x="0" y="42423"/>
                    <a:pt x="6083" y="27738"/>
                    <a:pt x="16910" y="16910"/>
                  </a:cubicBezTo>
                  <a:cubicBezTo>
                    <a:pt x="27738" y="6083"/>
                    <a:pt x="42423" y="0"/>
                    <a:pt x="57736" y="0"/>
                  </a:cubicBezTo>
                  <a:close/>
                </a:path>
              </a:pathLst>
            </a:custGeom>
            <a:solidFill>
              <a:srgbClr val="FDEEED"/>
            </a:solidFill>
            <a:ln w="38100" cap="rnd">
              <a:solidFill>
                <a:srgbClr val="9778C6"/>
              </a:solidFill>
              <a:prstDash val="solid"/>
              <a:round/>
            </a:ln>
          </p:spPr>
        </p:sp>
        <p:sp>
          <p:nvSpPr>
            <p:cNvPr id="5" name="TextBox 5"/>
            <p:cNvSpPr txBox="1"/>
            <p:nvPr/>
          </p:nvSpPr>
          <p:spPr>
            <a:xfrm>
              <a:off x="0" y="-47625"/>
              <a:ext cx="1755852" cy="274511"/>
            </a:xfrm>
            <a:prstGeom prst="rect">
              <a:avLst/>
            </a:prstGeom>
          </p:spPr>
          <p:txBody>
            <a:bodyPr lIns="33867" tIns="33867" rIns="33867" bIns="33867" rtlCol="0" anchor="ctr"/>
            <a:lstStyle/>
            <a:p>
              <a:pPr algn="ctr">
                <a:lnSpc>
                  <a:spcPts val="1960"/>
                </a:lnSpc>
                <a:spcBef>
                  <a:spcPct val="0"/>
                </a:spcBef>
              </a:pPr>
              <a:endParaRPr sz="1200"/>
            </a:p>
          </p:txBody>
        </p:sp>
      </p:grpSp>
      <p:grpSp>
        <p:nvGrpSpPr>
          <p:cNvPr id="9" name="Group 9"/>
          <p:cNvGrpSpPr/>
          <p:nvPr/>
        </p:nvGrpSpPr>
        <p:grpSpPr>
          <a:xfrm>
            <a:off x="1289577" y="4063656"/>
            <a:ext cx="8939511" cy="1155137"/>
            <a:chOff x="0" y="0"/>
            <a:chExt cx="1755852" cy="226886"/>
          </a:xfrm>
        </p:grpSpPr>
        <p:sp>
          <p:nvSpPr>
            <p:cNvPr id="10" name="Freeform 10"/>
            <p:cNvSpPr/>
            <p:nvPr/>
          </p:nvSpPr>
          <p:spPr>
            <a:xfrm>
              <a:off x="0" y="0"/>
              <a:ext cx="1755852" cy="226886"/>
            </a:xfrm>
            <a:custGeom>
              <a:avLst/>
              <a:gdLst/>
              <a:ahLst/>
              <a:cxnLst/>
              <a:rect l="l" t="t" r="r" b="b"/>
              <a:pathLst>
                <a:path w="1755852" h="226886">
                  <a:moveTo>
                    <a:pt x="57736" y="0"/>
                  </a:moveTo>
                  <a:lnTo>
                    <a:pt x="1698116" y="0"/>
                  </a:lnTo>
                  <a:cubicBezTo>
                    <a:pt x="1713428" y="0"/>
                    <a:pt x="1728114" y="6083"/>
                    <a:pt x="1738941" y="16910"/>
                  </a:cubicBezTo>
                  <a:cubicBezTo>
                    <a:pt x="1749769" y="27738"/>
                    <a:pt x="1755852" y="42423"/>
                    <a:pt x="1755852" y="57736"/>
                  </a:cubicBezTo>
                  <a:lnTo>
                    <a:pt x="1755852" y="169150"/>
                  </a:lnTo>
                  <a:cubicBezTo>
                    <a:pt x="1755852" y="184463"/>
                    <a:pt x="1749769" y="199148"/>
                    <a:pt x="1738941" y="209976"/>
                  </a:cubicBezTo>
                  <a:cubicBezTo>
                    <a:pt x="1728114" y="220803"/>
                    <a:pt x="1713428" y="226886"/>
                    <a:pt x="1698116" y="226886"/>
                  </a:cubicBezTo>
                  <a:lnTo>
                    <a:pt x="57736" y="226886"/>
                  </a:lnTo>
                  <a:cubicBezTo>
                    <a:pt x="42423" y="226886"/>
                    <a:pt x="27738" y="220803"/>
                    <a:pt x="16910" y="209976"/>
                  </a:cubicBezTo>
                  <a:cubicBezTo>
                    <a:pt x="6083" y="199148"/>
                    <a:pt x="0" y="184463"/>
                    <a:pt x="0" y="169150"/>
                  </a:cubicBezTo>
                  <a:lnTo>
                    <a:pt x="0" y="57736"/>
                  </a:lnTo>
                  <a:cubicBezTo>
                    <a:pt x="0" y="42423"/>
                    <a:pt x="6083" y="27738"/>
                    <a:pt x="16910" y="16910"/>
                  </a:cubicBezTo>
                  <a:cubicBezTo>
                    <a:pt x="27738" y="6083"/>
                    <a:pt x="42423" y="0"/>
                    <a:pt x="57736" y="0"/>
                  </a:cubicBezTo>
                  <a:close/>
                </a:path>
              </a:pathLst>
            </a:custGeom>
            <a:solidFill>
              <a:srgbClr val="FDEEED"/>
            </a:solidFill>
            <a:ln w="38100" cap="rnd">
              <a:solidFill>
                <a:srgbClr val="9778C6"/>
              </a:solidFill>
              <a:prstDash val="solid"/>
              <a:round/>
            </a:ln>
          </p:spPr>
        </p:sp>
        <p:sp>
          <p:nvSpPr>
            <p:cNvPr id="11" name="TextBox 11"/>
            <p:cNvSpPr txBox="1"/>
            <p:nvPr/>
          </p:nvSpPr>
          <p:spPr>
            <a:xfrm>
              <a:off x="0" y="-47625"/>
              <a:ext cx="1755852" cy="274511"/>
            </a:xfrm>
            <a:prstGeom prst="rect">
              <a:avLst/>
            </a:prstGeom>
          </p:spPr>
          <p:txBody>
            <a:bodyPr lIns="33867" tIns="33867" rIns="33867" bIns="33867" rtlCol="0" anchor="ctr"/>
            <a:lstStyle/>
            <a:p>
              <a:pPr algn="ctr">
                <a:lnSpc>
                  <a:spcPts val="1960"/>
                </a:lnSpc>
                <a:spcBef>
                  <a:spcPct val="0"/>
                </a:spcBef>
              </a:pPr>
              <a:endParaRPr sz="1200"/>
            </a:p>
          </p:txBody>
        </p:sp>
      </p:grpSp>
      <p:sp>
        <p:nvSpPr>
          <p:cNvPr id="15" name="TextBox 15"/>
          <p:cNvSpPr txBox="1"/>
          <p:nvPr/>
        </p:nvSpPr>
        <p:spPr>
          <a:xfrm>
            <a:off x="2108084" y="4351241"/>
            <a:ext cx="4940947" cy="551433"/>
          </a:xfrm>
          <a:prstGeom prst="rect">
            <a:avLst/>
          </a:prstGeom>
        </p:spPr>
        <p:txBody>
          <a:bodyPr lIns="0" tIns="0" rIns="0" bIns="0" rtlCol="0" anchor="t">
            <a:spAutoFit/>
          </a:bodyPr>
          <a:lstStyle/>
          <a:p>
            <a:pPr algn="ctr">
              <a:lnSpc>
                <a:spcPts val="4334"/>
              </a:lnSpc>
              <a:spcBef>
                <a:spcPct val="0"/>
              </a:spcBef>
            </a:pPr>
            <a:r>
              <a:rPr lang="en-US" sz="3334">
                <a:solidFill>
                  <a:srgbClr val="000000"/>
                </a:solidFill>
                <a:latin typeface="Celandine"/>
                <a:ea typeface="Celandine"/>
                <a:cs typeface="Celandine"/>
                <a:sym typeface="Celandine"/>
              </a:rPr>
              <a:t>Based on Hormone Type</a:t>
            </a:r>
          </a:p>
        </p:txBody>
      </p:sp>
      <p:grpSp>
        <p:nvGrpSpPr>
          <p:cNvPr id="18" name="Group 18"/>
          <p:cNvGrpSpPr/>
          <p:nvPr/>
        </p:nvGrpSpPr>
        <p:grpSpPr>
          <a:xfrm>
            <a:off x="1494983" y="1698925"/>
            <a:ext cx="781767" cy="781767"/>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93B9"/>
            </a:solidFill>
            <a:ln cap="sq">
              <a:noFill/>
              <a:prstDash val="solid"/>
              <a:miter/>
            </a:ln>
          </p:spPr>
        </p:sp>
        <p:sp>
          <p:nvSpPr>
            <p:cNvPr id="20" name="TextBox 20"/>
            <p:cNvSpPr txBox="1"/>
            <p:nvPr/>
          </p:nvSpPr>
          <p:spPr>
            <a:xfrm>
              <a:off x="76200" y="28575"/>
              <a:ext cx="660400" cy="708025"/>
            </a:xfrm>
            <a:prstGeom prst="rect">
              <a:avLst/>
            </a:prstGeom>
          </p:spPr>
          <p:txBody>
            <a:bodyPr lIns="33867" tIns="33867" rIns="33867" bIns="33867" rtlCol="0" anchor="ctr"/>
            <a:lstStyle/>
            <a:p>
              <a:pPr algn="ctr">
                <a:lnSpc>
                  <a:spcPts val="1960"/>
                </a:lnSpc>
                <a:spcBef>
                  <a:spcPct val="0"/>
                </a:spcBef>
              </a:pPr>
              <a:r>
                <a:rPr lang="en-US" sz="1400" b="1">
                  <a:solidFill>
                    <a:srgbClr val="000000"/>
                  </a:solidFill>
                  <a:latin typeface="TT Hoves Bold"/>
                  <a:ea typeface="TT Hoves Bold"/>
                  <a:cs typeface="TT Hoves Bold"/>
                  <a:sym typeface="TT Hoves Bold"/>
                </a:rPr>
                <a:t>1</a:t>
              </a:r>
            </a:p>
          </p:txBody>
        </p:sp>
      </p:grpSp>
      <p:grpSp>
        <p:nvGrpSpPr>
          <p:cNvPr id="24" name="Group 24"/>
          <p:cNvGrpSpPr/>
          <p:nvPr/>
        </p:nvGrpSpPr>
        <p:grpSpPr>
          <a:xfrm>
            <a:off x="1494983" y="4250341"/>
            <a:ext cx="781767" cy="78176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93B9"/>
            </a:solidFill>
            <a:ln cap="sq">
              <a:noFill/>
              <a:prstDash val="solid"/>
              <a:miter/>
            </a:ln>
          </p:spPr>
        </p:sp>
        <p:sp>
          <p:nvSpPr>
            <p:cNvPr id="26" name="TextBox 26"/>
            <p:cNvSpPr txBox="1"/>
            <p:nvPr/>
          </p:nvSpPr>
          <p:spPr>
            <a:xfrm>
              <a:off x="76200" y="28575"/>
              <a:ext cx="660400" cy="708025"/>
            </a:xfrm>
            <a:prstGeom prst="rect">
              <a:avLst/>
            </a:prstGeom>
          </p:spPr>
          <p:txBody>
            <a:bodyPr lIns="33867" tIns="33867" rIns="33867" bIns="33867" rtlCol="0" anchor="ctr"/>
            <a:lstStyle/>
            <a:p>
              <a:pPr algn="ctr">
                <a:lnSpc>
                  <a:spcPts val="1960"/>
                </a:lnSpc>
                <a:spcBef>
                  <a:spcPct val="0"/>
                </a:spcBef>
              </a:pPr>
              <a:r>
                <a:rPr lang="en-US" sz="1400" b="1" dirty="0" smtClean="0">
                  <a:solidFill>
                    <a:srgbClr val="000000"/>
                  </a:solidFill>
                  <a:latin typeface="TT Hoves Bold"/>
                  <a:ea typeface="TT Hoves Bold"/>
                  <a:cs typeface="TT Hoves Bold"/>
                  <a:sym typeface="TT Hoves Bold"/>
                </a:rPr>
                <a:t>2</a:t>
              </a:r>
              <a:endParaRPr lang="en-US" sz="1400" b="1" dirty="0">
                <a:solidFill>
                  <a:srgbClr val="000000"/>
                </a:solidFill>
                <a:latin typeface="TT Hoves Bold"/>
                <a:ea typeface="TT Hoves Bold"/>
                <a:cs typeface="TT Hoves Bold"/>
                <a:sym typeface="TT Hoves Bold"/>
              </a:endParaRPr>
            </a:p>
          </p:txBody>
        </p:sp>
      </p:grpSp>
      <p:sp>
        <p:nvSpPr>
          <p:cNvPr id="30" name="TextBox 30"/>
          <p:cNvSpPr txBox="1"/>
          <p:nvPr/>
        </p:nvSpPr>
        <p:spPr>
          <a:xfrm>
            <a:off x="685800" y="591003"/>
            <a:ext cx="11320931" cy="641201"/>
          </a:xfrm>
          <a:prstGeom prst="rect">
            <a:avLst/>
          </a:prstGeom>
        </p:spPr>
        <p:txBody>
          <a:bodyPr lIns="0" tIns="0" rIns="0" bIns="0" rtlCol="0" anchor="t">
            <a:spAutoFit/>
          </a:bodyPr>
          <a:lstStyle/>
          <a:p>
            <a:pPr>
              <a:lnSpc>
                <a:spcPts val="5045"/>
              </a:lnSpc>
              <a:spcBef>
                <a:spcPct val="0"/>
              </a:spcBef>
            </a:pPr>
            <a:r>
              <a:rPr lang="en-US" sz="5148" dirty="0">
                <a:solidFill>
                  <a:srgbClr val="191919"/>
                </a:solidFill>
                <a:latin typeface="Celandine"/>
                <a:ea typeface="Celandine"/>
                <a:cs typeface="Celandine"/>
                <a:sym typeface="Celandine"/>
              </a:rPr>
              <a:t>C</a:t>
            </a:r>
            <a:r>
              <a:rPr lang="en-US" sz="5148" dirty="0" smtClean="0">
                <a:solidFill>
                  <a:srgbClr val="191919"/>
                </a:solidFill>
                <a:latin typeface="Celandine"/>
                <a:ea typeface="Celandine"/>
                <a:cs typeface="Celandine"/>
                <a:sym typeface="Celandine"/>
              </a:rPr>
              <a:t>lassification </a:t>
            </a:r>
            <a:r>
              <a:rPr lang="en-US" sz="5148" dirty="0">
                <a:solidFill>
                  <a:srgbClr val="191919"/>
                </a:solidFill>
                <a:latin typeface="Celandine"/>
                <a:ea typeface="Celandine"/>
                <a:cs typeface="Celandine"/>
                <a:sym typeface="Celandine"/>
              </a:rPr>
              <a:t>of hormones receptors:</a:t>
            </a:r>
          </a:p>
        </p:txBody>
      </p:sp>
      <p:sp>
        <p:nvSpPr>
          <p:cNvPr id="31" name="TextBox 31"/>
          <p:cNvSpPr txBox="1"/>
          <p:nvPr/>
        </p:nvSpPr>
        <p:spPr>
          <a:xfrm>
            <a:off x="1885866" y="1760068"/>
            <a:ext cx="6390881" cy="551433"/>
          </a:xfrm>
          <a:prstGeom prst="rect">
            <a:avLst/>
          </a:prstGeom>
        </p:spPr>
        <p:txBody>
          <a:bodyPr lIns="0" tIns="0" rIns="0" bIns="0" rtlCol="0" anchor="t">
            <a:spAutoFit/>
          </a:bodyPr>
          <a:lstStyle/>
          <a:p>
            <a:pPr algn="ctr">
              <a:lnSpc>
                <a:spcPts val="4334"/>
              </a:lnSpc>
              <a:spcBef>
                <a:spcPct val="0"/>
              </a:spcBef>
            </a:pPr>
            <a:r>
              <a:rPr lang="en-US" sz="3334">
                <a:solidFill>
                  <a:srgbClr val="000000"/>
                </a:solidFill>
                <a:latin typeface="Celandine"/>
                <a:ea typeface="Celandine"/>
                <a:cs typeface="Celandine"/>
                <a:sym typeface="Celandine"/>
              </a:rPr>
              <a:t>Based on Location in the Cell</a:t>
            </a:r>
          </a:p>
        </p:txBody>
      </p:sp>
    </p:spTree>
    <p:extLst>
      <p:ext uri="{BB962C8B-B14F-4D97-AF65-F5344CB8AC3E}">
        <p14:creationId xmlns:p14="http://schemas.microsoft.com/office/powerpoint/2010/main" val="226424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50"/>
                                  </p:stCondLst>
                                  <p:iterate type="lt">
                                    <p:tmPct val="10000"/>
                                  </p:iterate>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0"/>
                                        </p:tgtEl>
                                        <p:attrNameLst>
                                          <p:attrName>ppt_y</p:attrName>
                                        </p:attrNameLst>
                                      </p:cBhvr>
                                      <p:tavLst>
                                        <p:tav tm="0">
                                          <p:val>
                                            <p:strVal val="#ppt_y"/>
                                          </p:val>
                                        </p:tav>
                                        <p:tav tm="100000">
                                          <p:val>
                                            <p:strVal val="#ppt_y"/>
                                          </p:val>
                                        </p:tav>
                                      </p:tavLst>
                                    </p:anim>
                                    <p:anim calcmode="lin" valueType="num">
                                      <p:cBhvr>
                                        <p:cTn id="9"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additive="base">
                                        <p:cTn id="24" dur="500" fill="hold"/>
                                        <p:tgtEl>
                                          <p:spTgt spid="31"/>
                                        </p:tgtEl>
                                        <p:attrNameLst>
                                          <p:attrName>ppt_x</p:attrName>
                                        </p:attrNameLst>
                                      </p:cBhvr>
                                      <p:tavLst>
                                        <p:tav tm="0">
                                          <p:val>
                                            <p:strVal val="#ppt_x"/>
                                          </p:val>
                                        </p:tav>
                                        <p:tav tm="100000">
                                          <p:val>
                                            <p:strVal val="#ppt_x"/>
                                          </p:val>
                                        </p:tav>
                                      </p:tavLst>
                                    </p:anim>
                                    <p:anim calcmode="lin" valueType="num">
                                      <p:cBhvr additive="base">
                                        <p:cTn id="2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ppt_x"/>
                                          </p:val>
                                        </p:tav>
                                        <p:tav tm="100000">
                                          <p:val>
                                            <p:strVal val="#ppt_x"/>
                                          </p:val>
                                        </p:tav>
                                      </p:tavLst>
                                    </p:anim>
                                    <p:anim calcmode="lin" valueType="num">
                                      <p:cBhvr additive="base">
                                        <p:cTn id="35" dur="500" fill="hold"/>
                                        <p:tgtEl>
                                          <p:spTgt spid="15"/>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xit" presetSubtype="0" fill="hold" grpId="1" nodeType="clickEffect">
                                  <p:stCondLst>
                                    <p:cond delay="0"/>
                                  </p:stCondLst>
                                  <p:iterate type="lt">
                                    <p:tmPct val="0"/>
                                  </p:iterate>
                                  <p:childTnLst>
                                    <p:animEffect transition="out" filter="fade">
                                      <p:cBhvr>
                                        <p:cTn id="43" dur="1000"/>
                                        <p:tgtEl>
                                          <p:spTgt spid="30"/>
                                        </p:tgtEl>
                                      </p:cBhvr>
                                    </p:animEffect>
                                    <p:anim calcmode="lin" valueType="num">
                                      <p:cBhvr>
                                        <p:cTn id="44" dur="1000"/>
                                        <p:tgtEl>
                                          <p:spTgt spid="30"/>
                                        </p:tgtEl>
                                        <p:attrNameLst>
                                          <p:attrName>ppt_x</p:attrName>
                                        </p:attrNameLst>
                                      </p:cBhvr>
                                      <p:tavLst>
                                        <p:tav tm="0">
                                          <p:val>
                                            <p:strVal val="ppt_x"/>
                                          </p:val>
                                        </p:tav>
                                        <p:tav tm="100000">
                                          <p:val>
                                            <p:strVal val="ppt_x"/>
                                          </p:val>
                                        </p:tav>
                                      </p:tavLst>
                                    </p:anim>
                                    <p:anim calcmode="lin" valueType="num">
                                      <p:cBhvr>
                                        <p:cTn id="45" dur="1000"/>
                                        <p:tgtEl>
                                          <p:spTgt spid="30"/>
                                        </p:tgtEl>
                                        <p:attrNameLst>
                                          <p:attrName>ppt_y</p:attrName>
                                        </p:attrNameLst>
                                      </p:cBhvr>
                                      <p:tavLst>
                                        <p:tav tm="0">
                                          <p:val>
                                            <p:strVal val="ppt_y"/>
                                          </p:val>
                                        </p:tav>
                                        <p:tav tm="100000">
                                          <p:val>
                                            <p:strVal val="ppt_y-.1"/>
                                          </p:val>
                                        </p:tav>
                                      </p:tavLst>
                                    </p:anim>
                                    <p:set>
                                      <p:cBhvr>
                                        <p:cTn id="46" dur="1" fill="hold">
                                          <p:stCondLst>
                                            <p:cond delay="999"/>
                                          </p:stCondLst>
                                        </p:cTn>
                                        <p:tgtEl>
                                          <p:spTgt spid="30"/>
                                        </p:tgtEl>
                                        <p:attrNameLst>
                                          <p:attrName>style.visibility</p:attrName>
                                        </p:attrNameLst>
                                      </p:cBhvr>
                                      <p:to>
                                        <p:strVal val="hidden"/>
                                      </p:to>
                                    </p:set>
                                  </p:childTnLst>
                                </p:cTn>
                              </p:par>
                              <p:par>
                                <p:cTn id="47" presetID="47" presetClass="exit" presetSubtype="0" fill="hold" nodeType="withEffect">
                                  <p:stCondLst>
                                    <p:cond delay="0"/>
                                  </p:stCondLst>
                                  <p:childTnLst>
                                    <p:animEffect transition="out" filter="fade">
                                      <p:cBhvr>
                                        <p:cTn id="48" dur="1000"/>
                                        <p:tgtEl>
                                          <p:spTgt spid="3"/>
                                        </p:tgtEl>
                                      </p:cBhvr>
                                    </p:animEffect>
                                    <p:anim calcmode="lin" valueType="num">
                                      <p:cBhvr>
                                        <p:cTn id="49" dur="1000"/>
                                        <p:tgtEl>
                                          <p:spTgt spid="3"/>
                                        </p:tgtEl>
                                        <p:attrNameLst>
                                          <p:attrName>ppt_x</p:attrName>
                                        </p:attrNameLst>
                                      </p:cBhvr>
                                      <p:tavLst>
                                        <p:tav tm="0">
                                          <p:val>
                                            <p:strVal val="ppt_x"/>
                                          </p:val>
                                        </p:tav>
                                        <p:tav tm="100000">
                                          <p:val>
                                            <p:strVal val="ppt_x"/>
                                          </p:val>
                                        </p:tav>
                                      </p:tavLst>
                                    </p:anim>
                                    <p:anim calcmode="lin" valueType="num">
                                      <p:cBhvr>
                                        <p:cTn id="50" dur="1000"/>
                                        <p:tgtEl>
                                          <p:spTgt spid="3"/>
                                        </p:tgtEl>
                                        <p:attrNameLst>
                                          <p:attrName>ppt_y</p:attrName>
                                        </p:attrNameLst>
                                      </p:cBhvr>
                                      <p:tavLst>
                                        <p:tav tm="0">
                                          <p:val>
                                            <p:strVal val="ppt_y"/>
                                          </p:val>
                                        </p:tav>
                                        <p:tav tm="100000">
                                          <p:val>
                                            <p:strVal val="ppt_y-.1"/>
                                          </p:val>
                                        </p:tav>
                                      </p:tavLst>
                                    </p:anim>
                                    <p:set>
                                      <p:cBhvr>
                                        <p:cTn id="51" dur="1" fill="hold">
                                          <p:stCondLst>
                                            <p:cond delay="999"/>
                                          </p:stCondLst>
                                        </p:cTn>
                                        <p:tgtEl>
                                          <p:spTgt spid="3"/>
                                        </p:tgtEl>
                                        <p:attrNameLst>
                                          <p:attrName>style.visibility</p:attrName>
                                        </p:attrNameLst>
                                      </p:cBhvr>
                                      <p:to>
                                        <p:strVal val="hidden"/>
                                      </p:to>
                                    </p:set>
                                  </p:childTnLst>
                                </p:cTn>
                              </p:par>
                              <p:par>
                                <p:cTn id="52" presetID="47" presetClass="exit" presetSubtype="0" fill="hold" nodeType="withEffect">
                                  <p:stCondLst>
                                    <p:cond delay="0"/>
                                  </p:stCondLst>
                                  <p:childTnLst>
                                    <p:animEffect transition="out" filter="fade">
                                      <p:cBhvr>
                                        <p:cTn id="53" dur="1000"/>
                                        <p:tgtEl>
                                          <p:spTgt spid="18"/>
                                        </p:tgtEl>
                                      </p:cBhvr>
                                    </p:animEffect>
                                    <p:anim calcmode="lin" valueType="num">
                                      <p:cBhvr>
                                        <p:cTn id="54" dur="1000"/>
                                        <p:tgtEl>
                                          <p:spTgt spid="18"/>
                                        </p:tgtEl>
                                        <p:attrNameLst>
                                          <p:attrName>ppt_x</p:attrName>
                                        </p:attrNameLst>
                                      </p:cBhvr>
                                      <p:tavLst>
                                        <p:tav tm="0">
                                          <p:val>
                                            <p:strVal val="ppt_x"/>
                                          </p:val>
                                        </p:tav>
                                        <p:tav tm="100000">
                                          <p:val>
                                            <p:strVal val="ppt_x"/>
                                          </p:val>
                                        </p:tav>
                                      </p:tavLst>
                                    </p:anim>
                                    <p:anim calcmode="lin" valueType="num">
                                      <p:cBhvr>
                                        <p:cTn id="55" dur="1000"/>
                                        <p:tgtEl>
                                          <p:spTgt spid="18"/>
                                        </p:tgtEl>
                                        <p:attrNameLst>
                                          <p:attrName>ppt_y</p:attrName>
                                        </p:attrNameLst>
                                      </p:cBhvr>
                                      <p:tavLst>
                                        <p:tav tm="0">
                                          <p:val>
                                            <p:strVal val="ppt_y"/>
                                          </p:val>
                                        </p:tav>
                                        <p:tav tm="100000">
                                          <p:val>
                                            <p:strVal val="ppt_y-.1"/>
                                          </p:val>
                                        </p:tav>
                                      </p:tavLst>
                                    </p:anim>
                                    <p:set>
                                      <p:cBhvr>
                                        <p:cTn id="56" dur="1" fill="hold">
                                          <p:stCondLst>
                                            <p:cond delay="999"/>
                                          </p:stCondLst>
                                        </p:cTn>
                                        <p:tgtEl>
                                          <p:spTgt spid="18"/>
                                        </p:tgtEl>
                                        <p:attrNameLst>
                                          <p:attrName>style.visibility</p:attrName>
                                        </p:attrNameLst>
                                      </p:cBhvr>
                                      <p:to>
                                        <p:strVal val="hidden"/>
                                      </p:to>
                                    </p:set>
                                  </p:childTnLst>
                                </p:cTn>
                              </p:par>
                              <p:par>
                                <p:cTn id="57" presetID="47" presetClass="exit" presetSubtype="0" fill="hold" grpId="1" nodeType="withEffect">
                                  <p:stCondLst>
                                    <p:cond delay="0"/>
                                  </p:stCondLst>
                                  <p:childTnLst>
                                    <p:animEffect transition="out" filter="fade">
                                      <p:cBhvr>
                                        <p:cTn id="58" dur="1000"/>
                                        <p:tgtEl>
                                          <p:spTgt spid="31"/>
                                        </p:tgtEl>
                                      </p:cBhvr>
                                    </p:animEffect>
                                    <p:anim calcmode="lin" valueType="num">
                                      <p:cBhvr>
                                        <p:cTn id="59" dur="1000"/>
                                        <p:tgtEl>
                                          <p:spTgt spid="31"/>
                                        </p:tgtEl>
                                        <p:attrNameLst>
                                          <p:attrName>ppt_x</p:attrName>
                                        </p:attrNameLst>
                                      </p:cBhvr>
                                      <p:tavLst>
                                        <p:tav tm="0">
                                          <p:val>
                                            <p:strVal val="ppt_x"/>
                                          </p:val>
                                        </p:tav>
                                        <p:tav tm="100000">
                                          <p:val>
                                            <p:strVal val="ppt_x"/>
                                          </p:val>
                                        </p:tav>
                                      </p:tavLst>
                                    </p:anim>
                                    <p:anim calcmode="lin" valueType="num">
                                      <p:cBhvr>
                                        <p:cTn id="60" dur="1000"/>
                                        <p:tgtEl>
                                          <p:spTgt spid="31"/>
                                        </p:tgtEl>
                                        <p:attrNameLst>
                                          <p:attrName>ppt_y</p:attrName>
                                        </p:attrNameLst>
                                      </p:cBhvr>
                                      <p:tavLst>
                                        <p:tav tm="0">
                                          <p:val>
                                            <p:strVal val="ppt_y"/>
                                          </p:val>
                                        </p:tav>
                                        <p:tav tm="100000">
                                          <p:val>
                                            <p:strVal val="ppt_y-.1"/>
                                          </p:val>
                                        </p:tav>
                                      </p:tavLst>
                                    </p:anim>
                                    <p:set>
                                      <p:cBhvr>
                                        <p:cTn id="61" dur="1" fill="hold">
                                          <p:stCondLst>
                                            <p:cond delay="999"/>
                                          </p:stCondLst>
                                        </p:cTn>
                                        <p:tgtEl>
                                          <p:spTgt spid="31"/>
                                        </p:tgtEl>
                                        <p:attrNameLst>
                                          <p:attrName>style.visibility</p:attrName>
                                        </p:attrNameLst>
                                      </p:cBhvr>
                                      <p:to>
                                        <p:strVal val="hidden"/>
                                      </p:to>
                                    </p:set>
                                  </p:childTnLst>
                                </p:cTn>
                              </p:par>
                              <p:par>
                                <p:cTn id="62" presetID="47" presetClass="exit" presetSubtype="0" fill="hold" nodeType="withEffect">
                                  <p:stCondLst>
                                    <p:cond delay="0"/>
                                  </p:stCondLst>
                                  <p:childTnLst>
                                    <p:animEffect transition="out" filter="fade">
                                      <p:cBhvr>
                                        <p:cTn id="63" dur="1000"/>
                                        <p:tgtEl>
                                          <p:spTgt spid="9"/>
                                        </p:tgtEl>
                                      </p:cBhvr>
                                    </p:animEffect>
                                    <p:anim calcmode="lin" valueType="num">
                                      <p:cBhvr>
                                        <p:cTn id="64" dur="1000"/>
                                        <p:tgtEl>
                                          <p:spTgt spid="9"/>
                                        </p:tgtEl>
                                        <p:attrNameLst>
                                          <p:attrName>ppt_x</p:attrName>
                                        </p:attrNameLst>
                                      </p:cBhvr>
                                      <p:tavLst>
                                        <p:tav tm="0">
                                          <p:val>
                                            <p:strVal val="ppt_x"/>
                                          </p:val>
                                        </p:tav>
                                        <p:tav tm="100000">
                                          <p:val>
                                            <p:strVal val="ppt_x"/>
                                          </p:val>
                                        </p:tav>
                                      </p:tavLst>
                                    </p:anim>
                                    <p:anim calcmode="lin" valueType="num">
                                      <p:cBhvr>
                                        <p:cTn id="65" dur="1000"/>
                                        <p:tgtEl>
                                          <p:spTgt spid="9"/>
                                        </p:tgtEl>
                                        <p:attrNameLst>
                                          <p:attrName>ppt_y</p:attrName>
                                        </p:attrNameLst>
                                      </p:cBhvr>
                                      <p:tavLst>
                                        <p:tav tm="0">
                                          <p:val>
                                            <p:strVal val="ppt_y"/>
                                          </p:val>
                                        </p:tav>
                                        <p:tav tm="100000">
                                          <p:val>
                                            <p:strVal val="ppt_y-.1"/>
                                          </p:val>
                                        </p:tav>
                                      </p:tavLst>
                                    </p:anim>
                                    <p:set>
                                      <p:cBhvr>
                                        <p:cTn id="66" dur="1" fill="hold">
                                          <p:stCondLst>
                                            <p:cond delay="999"/>
                                          </p:stCondLst>
                                        </p:cTn>
                                        <p:tgtEl>
                                          <p:spTgt spid="9"/>
                                        </p:tgtEl>
                                        <p:attrNameLst>
                                          <p:attrName>style.visibility</p:attrName>
                                        </p:attrNameLst>
                                      </p:cBhvr>
                                      <p:to>
                                        <p:strVal val="hidden"/>
                                      </p:to>
                                    </p:set>
                                  </p:childTnLst>
                                </p:cTn>
                              </p:par>
                              <p:par>
                                <p:cTn id="67" presetID="47" presetClass="exit" presetSubtype="0" fill="hold" grpId="1" nodeType="withEffect">
                                  <p:stCondLst>
                                    <p:cond delay="0"/>
                                  </p:stCondLst>
                                  <p:childTnLst>
                                    <p:animEffect transition="out" filter="fade">
                                      <p:cBhvr>
                                        <p:cTn id="68" dur="1000"/>
                                        <p:tgtEl>
                                          <p:spTgt spid="15"/>
                                        </p:tgtEl>
                                      </p:cBhvr>
                                    </p:animEffect>
                                    <p:anim calcmode="lin" valueType="num">
                                      <p:cBhvr>
                                        <p:cTn id="69" dur="1000"/>
                                        <p:tgtEl>
                                          <p:spTgt spid="15"/>
                                        </p:tgtEl>
                                        <p:attrNameLst>
                                          <p:attrName>ppt_x</p:attrName>
                                        </p:attrNameLst>
                                      </p:cBhvr>
                                      <p:tavLst>
                                        <p:tav tm="0">
                                          <p:val>
                                            <p:strVal val="ppt_x"/>
                                          </p:val>
                                        </p:tav>
                                        <p:tav tm="100000">
                                          <p:val>
                                            <p:strVal val="ppt_x"/>
                                          </p:val>
                                        </p:tav>
                                      </p:tavLst>
                                    </p:anim>
                                    <p:anim calcmode="lin" valueType="num">
                                      <p:cBhvr>
                                        <p:cTn id="70" dur="1000"/>
                                        <p:tgtEl>
                                          <p:spTgt spid="15"/>
                                        </p:tgtEl>
                                        <p:attrNameLst>
                                          <p:attrName>ppt_y</p:attrName>
                                        </p:attrNameLst>
                                      </p:cBhvr>
                                      <p:tavLst>
                                        <p:tav tm="0">
                                          <p:val>
                                            <p:strVal val="ppt_y"/>
                                          </p:val>
                                        </p:tav>
                                        <p:tav tm="100000">
                                          <p:val>
                                            <p:strVal val="ppt_y-.1"/>
                                          </p:val>
                                        </p:tav>
                                      </p:tavLst>
                                    </p:anim>
                                    <p:set>
                                      <p:cBhvr>
                                        <p:cTn id="71" dur="1" fill="hold">
                                          <p:stCondLst>
                                            <p:cond delay="999"/>
                                          </p:stCondLst>
                                        </p:cTn>
                                        <p:tgtEl>
                                          <p:spTgt spid="15"/>
                                        </p:tgtEl>
                                        <p:attrNameLst>
                                          <p:attrName>style.visibility</p:attrName>
                                        </p:attrNameLst>
                                      </p:cBhvr>
                                      <p:to>
                                        <p:strVal val="hidden"/>
                                      </p:to>
                                    </p:set>
                                  </p:childTnLst>
                                </p:cTn>
                              </p:par>
                              <p:par>
                                <p:cTn id="72" presetID="47" presetClass="exit" presetSubtype="0" fill="hold" nodeType="withEffect">
                                  <p:stCondLst>
                                    <p:cond delay="0"/>
                                  </p:stCondLst>
                                  <p:childTnLst>
                                    <p:animEffect transition="out" filter="fade">
                                      <p:cBhvr>
                                        <p:cTn id="73" dur="1000"/>
                                        <p:tgtEl>
                                          <p:spTgt spid="24"/>
                                        </p:tgtEl>
                                      </p:cBhvr>
                                    </p:animEffect>
                                    <p:anim calcmode="lin" valueType="num">
                                      <p:cBhvr>
                                        <p:cTn id="74" dur="1000"/>
                                        <p:tgtEl>
                                          <p:spTgt spid="24"/>
                                        </p:tgtEl>
                                        <p:attrNameLst>
                                          <p:attrName>ppt_x</p:attrName>
                                        </p:attrNameLst>
                                      </p:cBhvr>
                                      <p:tavLst>
                                        <p:tav tm="0">
                                          <p:val>
                                            <p:strVal val="ppt_x"/>
                                          </p:val>
                                        </p:tav>
                                        <p:tav tm="100000">
                                          <p:val>
                                            <p:strVal val="ppt_x"/>
                                          </p:val>
                                        </p:tav>
                                      </p:tavLst>
                                    </p:anim>
                                    <p:anim calcmode="lin" valueType="num">
                                      <p:cBhvr>
                                        <p:cTn id="75" dur="1000"/>
                                        <p:tgtEl>
                                          <p:spTgt spid="24"/>
                                        </p:tgtEl>
                                        <p:attrNameLst>
                                          <p:attrName>ppt_y</p:attrName>
                                        </p:attrNameLst>
                                      </p:cBhvr>
                                      <p:tavLst>
                                        <p:tav tm="0">
                                          <p:val>
                                            <p:strVal val="ppt_y"/>
                                          </p:val>
                                        </p:tav>
                                        <p:tav tm="100000">
                                          <p:val>
                                            <p:strVal val="ppt_y-.1"/>
                                          </p:val>
                                        </p:tav>
                                      </p:tavLst>
                                    </p:anim>
                                    <p:set>
                                      <p:cBhvr>
                                        <p:cTn id="76" dur="1" fill="hold">
                                          <p:stCondLst>
                                            <p:cond delay="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30" grpId="0"/>
      <p:bldP spid="30" grpId="1"/>
      <p:bldP spid="31" grpId="0"/>
      <p:bldP spid="31"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667000" y="-2667000"/>
            <a:ext cx="6858000" cy="12192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555" r="-12555"/>
            </a:stretch>
          </a:blipFill>
        </p:spPr>
      </p:sp>
      <p:grpSp>
        <p:nvGrpSpPr>
          <p:cNvPr id="3" name="Group 3"/>
          <p:cNvGrpSpPr/>
          <p:nvPr/>
        </p:nvGrpSpPr>
        <p:grpSpPr>
          <a:xfrm>
            <a:off x="1266512" y="1380822"/>
            <a:ext cx="3156503" cy="2621041"/>
            <a:chOff x="0" y="0"/>
            <a:chExt cx="1013523" cy="841591"/>
          </a:xfrm>
        </p:grpSpPr>
        <p:sp>
          <p:nvSpPr>
            <p:cNvPr id="4" name="Freeform 4"/>
            <p:cNvSpPr/>
            <p:nvPr/>
          </p:nvSpPr>
          <p:spPr>
            <a:xfrm>
              <a:off x="0" y="0"/>
              <a:ext cx="1013523" cy="841591"/>
            </a:xfrm>
            <a:custGeom>
              <a:avLst/>
              <a:gdLst/>
              <a:ahLst/>
              <a:cxnLst/>
              <a:rect l="l" t="t" r="r" b="b"/>
              <a:pathLst>
                <a:path w="1013523" h="841591">
                  <a:moveTo>
                    <a:pt x="163513" y="0"/>
                  </a:moveTo>
                  <a:lnTo>
                    <a:pt x="850010" y="0"/>
                  </a:lnTo>
                  <a:cubicBezTo>
                    <a:pt x="893376" y="0"/>
                    <a:pt x="934966" y="17227"/>
                    <a:pt x="965631" y="47892"/>
                  </a:cubicBezTo>
                  <a:cubicBezTo>
                    <a:pt x="996295" y="78556"/>
                    <a:pt x="1013523" y="120146"/>
                    <a:pt x="1013523" y="163513"/>
                  </a:cubicBezTo>
                  <a:lnTo>
                    <a:pt x="1013523" y="678078"/>
                  </a:lnTo>
                  <a:cubicBezTo>
                    <a:pt x="1013523" y="721445"/>
                    <a:pt x="996295" y="763035"/>
                    <a:pt x="965631" y="793699"/>
                  </a:cubicBezTo>
                  <a:cubicBezTo>
                    <a:pt x="934966" y="824364"/>
                    <a:pt x="893376" y="841591"/>
                    <a:pt x="850010" y="841591"/>
                  </a:cubicBezTo>
                  <a:lnTo>
                    <a:pt x="163513" y="841591"/>
                  </a:lnTo>
                  <a:cubicBezTo>
                    <a:pt x="120146" y="841591"/>
                    <a:pt x="78556" y="824364"/>
                    <a:pt x="47892" y="793699"/>
                  </a:cubicBezTo>
                  <a:cubicBezTo>
                    <a:pt x="17227" y="763035"/>
                    <a:pt x="0" y="721445"/>
                    <a:pt x="0" y="678078"/>
                  </a:cubicBezTo>
                  <a:lnTo>
                    <a:pt x="0" y="163513"/>
                  </a:lnTo>
                  <a:cubicBezTo>
                    <a:pt x="0" y="120146"/>
                    <a:pt x="17227" y="78556"/>
                    <a:pt x="47892" y="47892"/>
                  </a:cubicBezTo>
                  <a:cubicBezTo>
                    <a:pt x="78556" y="17227"/>
                    <a:pt x="120146" y="0"/>
                    <a:pt x="163513" y="0"/>
                  </a:cubicBezTo>
                  <a:close/>
                </a:path>
              </a:pathLst>
            </a:custGeom>
            <a:solidFill>
              <a:srgbClr val="000000">
                <a:alpha val="0"/>
              </a:srgbClr>
            </a:solidFill>
            <a:ln w="114300" cap="rnd">
              <a:solidFill>
                <a:srgbClr val="9778C6"/>
              </a:solidFill>
              <a:prstDash val="solid"/>
              <a:round/>
            </a:ln>
          </p:spPr>
        </p:sp>
        <p:sp>
          <p:nvSpPr>
            <p:cNvPr id="5" name="TextBox 5"/>
            <p:cNvSpPr txBox="1"/>
            <p:nvPr/>
          </p:nvSpPr>
          <p:spPr>
            <a:xfrm>
              <a:off x="0" y="-47625"/>
              <a:ext cx="1013523" cy="889216"/>
            </a:xfrm>
            <a:prstGeom prst="rect">
              <a:avLst/>
            </a:prstGeom>
          </p:spPr>
          <p:txBody>
            <a:bodyPr lIns="33867" tIns="33867" rIns="33867" bIns="33867" rtlCol="0" anchor="ctr"/>
            <a:lstStyle/>
            <a:p>
              <a:pPr algn="ctr">
                <a:lnSpc>
                  <a:spcPts val="1960"/>
                </a:lnSpc>
                <a:spcBef>
                  <a:spcPct val="0"/>
                </a:spcBef>
              </a:pPr>
              <a:endParaRPr sz="1200"/>
            </a:p>
          </p:txBody>
        </p:sp>
      </p:grpSp>
      <p:sp>
        <p:nvSpPr>
          <p:cNvPr id="6" name="Freeform 6"/>
          <p:cNvSpPr/>
          <p:nvPr/>
        </p:nvSpPr>
        <p:spPr>
          <a:xfrm>
            <a:off x="5643809" y="1380823"/>
            <a:ext cx="5862391" cy="5247779"/>
          </a:xfrm>
          <a:custGeom>
            <a:avLst/>
            <a:gdLst/>
            <a:ahLst/>
            <a:cxnLst/>
            <a:rect l="l" t="t" r="r" b="b"/>
            <a:pathLst>
              <a:path w="8793587" h="7871669">
                <a:moveTo>
                  <a:pt x="0" y="0"/>
                </a:moveTo>
                <a:lnTo>
                  <a:pt x="8793587" y="0"/>
                </a:lnTo>
                <a:lnTo>
                  <a:pt x="8793587" y="7871668"/>
                </a:lnTo>
                <a:lnTo>
                  <a:pt x="0" y="7871668"/>
                </a:lnTo>
                <a:lnTo>
                  <a:pt x="0" y="0"/>
                </a:lnTo>
                <a:close/>
              </a:path>
            </a:pathLst>
          </a:custGeom>
          <a:blipFill>
            <a:blip r:embed="rId3"/>
            <a:stretch>
              <a:fillRect b="-11711"/>
            </a:stretch>
          </a:blipFill>
          <a:ln w="38100" cap="rnd">
            <a:solidFill>
              <a:srgbClr val="000000"/>
            </a:solidFill>
            <a:prstDash val="solid"/>
            <a:round/>
          </a:ln>
        </p:spPr>
      </p:sp>
      <p:sp>
        <p:nvSpPr>
          <p:cNvPr id="7" name="TextBox 7"/>
          <p:cNvSpPr txBox="1"/>
          <p:nvPr/>
        </p:nvSpPr>
        <p:spPr>
          <a:xfrm>
            <a:off x="221827" y="449129"/>
            <a:ext cx="11320931" cy="641201"/>
          </a:xfrm>
          <a:prstGeom prst="rect">
            <a:avLst/>
          </a:prstGeom>
        </p:spPr>
        <p:txBody>
          <a:bodyPr lIns="0" tIns="0" rIns="0" bIns="0" rtlCol="0" anchor="t">
            <a:spAutoFit/>
          </a:bodyPr>
          <a:lstStyle/>
          <a:p>
            <a:pPr>
              <a:lnSpc>
                <a:spcPts val="5045"/>
              </a:lnSpc>
              <a:spcBef>
                <a:spcPct val="0"/>
              </a:spcBef>
            </a:pPr>
            <a:r>
              <a:rPr lang="en-US" sz="5148" dirty="0">
                <a:solidFill>
                  <a:srgbClr val="191919"/>
                </a:solidFill>
                <a:latin typeface="Celandine"/>
                <a:ea typeface="Celandine"/>
                <a:cs typeface="Celandine"/>
                <a:sym typeface="Celandine"/>
              </a:rPr>
              <a:t>2.classification of hormones receptors:</a:t>
            </a:r>
          </a:p>
        </p:txBody>
      </p:sp>
      <p:sp>
        <p:nvSpPr>
          <p:cNvPr id="8" name="TextBox 8"/>
          <p:cNvSpPr txBox="1"/>
          <p:nvPr/>
        </p:nvSpPr>
        <p:spPr>
          <a:xfrm>
            <a:off x="-350677" y="1855260"/>
            <a:ext cx="6390881" cy="1654299"/>
          </a:xfrm>
          <a:prstGeom prst="rect">
            <a:avLst/>
          </a:prstGeom>
        </p:spPr>
        <p:txBody>
          <a:bodyPr lIns="0" tIns="0" rIns="0" bIns="0" rtlCol="0" anchor="t">
            <a:spAutoFit/>
          </a:bodyPr>
          <a:lstStyle/>
          <a:p>
            <a:pPr algn="ctr">
              <a:lnSpc>
                <a:spcPts val="4334"/>
              </a:lnSpc>
            </a:pPr>
            <a:r>
              <a:rPr lang="en-US" sz="3334" dirty="0">
                <a:solidFill>
                  <a:srgbClr val="000000"/>
                </a:solidFill>
                <a:latin typeface="Celandine"/>
                <a:ea typeface="Celandine"/>
                <a:cs typeface="Celandine"/>
                <a:sym typeface="Celandine"/>
              </a:rPr>
              <a:t>Based on</a:t>
            </a:r>
          </a:p>
          <a:p>
            <a:pPr algn="ctr">
              <a:lnSpc>
                <a:spcPts val="4334"/>
              </a:lnSpc>
            </a:pPr>
            <a:r>
              <a:rPr lang="en-US" sz="3334" dirty="0">
                <a:solidFill>
                  <a:srgbClr val="000000"/>
                </a:solidFill>
                <a:latin typeface="Celandine"/>
                <a:ea typeface="Celandine"/>
                <a:cs typeface="Celandine"/>
                <a:sym typeface="Celandine"/>
              </a:rPr>
              <a:t> Location </a:t>
            </a:r>
          </a:p>
          <a:p>
            <a:pPr algn="ctr">
              <a:lnSpc>
                <a:spcPts val="4334"/>
              </a:lnSpc>
              <a:spcBef>
                <a:spcPct val="0"/>
              </a:spcBef>
            </a:pPr>
            <a:r>
              <a:rPr lang="en-US" sz="3334" dirty="0">
                <a:solidFill>
                  <a:srgbClr val="000000"/>
                </a:solidFill>
                <a:latin typeface="Celandine"/>
                <a:ea typeface="Celandine"/>
                <a:cs typeface="Celandine"/>
                <a:sym typeface="Celandine"/>
              </a:rPr>
              <a:t>in the Cell</a:t>
            </a:r>
          </a:p>
        </p:txBody>
      </p:sp>
    </p:spTree>
    <p:extLst>
      <p:ext uri="{BB962C8B-B14F-4D97-AF65-F5344CB8AC3E}">
        <p14:creationId xmlns:p14="http://schemas.microsoft.com/office/powerpoint/2010/main" val="538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5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xit" presetSubtype="0" fill="hold" grpId="1" nodeType="clickEffect">
                                  <p:stCondLst>
                                    <p:cond delay="0"/>
                                  </p:stCondLst>
                                  <p:iterate type="lt">
                                    <p:tmPct val="0"/>
                                  </p:iterate>
                                  <p:childTnLst>
                                    <p:animEffect transition="out" filter="fade">
                                      <p:cBhvr>
                                        <p:cTn id="32" dur="1000"/>
                                        <p:tgtEl>
                                          <p:spTgt spid="7"/>
                                        </p:tgtEl>
                                      </p:cBhvr>
                                    </p:animEffect>
                                    <p:anim calcmode="lin" valueType="num">
                                      <p:cBhvr>
                                        <p:cTn id="33" dur="1000"/>
                                        <p:tgtEl>
                                          <p:spTgt spid="7"/>
                                        </p:tgtEl>
                                        <p:attrNameLst>
                                          <p:attrName>ppt_x</p:attrName>
                                        </p:attrNameLst>
                                      </p:cBhvr>
                                      <p:tavLst>
                                        <p:tav tm="0">
                                          <p:val>
                                            <p:strVal val="ppt_x"/>
                                          </p:val>
                                        </p:tav>
                                        <p:tav tm="100000">
                                          <p:val>
                                            <p:strVal val="ppt_x"/>
                                          </p:val>
                                        </p:tav>
                                      </p:tavLst>
                                    </p:anim>
                                    <p:anim calcmode="lin" valueType="num">
                                      <p:cBhvr>
                                        <p:cTn id="34" dur="1000"/>
                                        <p:tgtEl>
                                          <p:spTgt spid="7"/>
                                        </p:tgtEl>
                                        <p:attrNameLst>
                                          <p:attrName>ppt_y</p:attrName>
                                        </p:attrNameLst>
                                      </p:cBhvr>
                                      <p:tavLst>
                                        <p:tav tm="0">
                                          <p:val>
                                            <p:strVal val="ppt_y"/>
                                          </p:val>
                                        </p:tav>
                                        <p:tav tm="100000">
                                          <p:val>
                                            <p:strVal val="ppt_y-.1"/>
                                          </p:val>
                                        </p:tav>
                                      </p:tavLst>
                                    </p:anim>
                                    <p:set>
                                      <p:cBhvr>
                                        <p:cTn id="35" dur="1" fill="hold">
                                          <p:stCondLst>
                                            <p:cond delay="999"/>
                                          </p:stCondLst>
                                        </p:cTn>
                                        <p:tgtEl>
                                          <p:spTgt spid="7"/>
                                        </p:tgtEl>
                                        <p:attrNameLst>
                                          <p:attrName>style.visibility</p:attrName>
                                        </p:attrNameLst>
                                      </p:cBhvr>
                                      <p:to>
                                        <p:strVal val="hidden"/>
                                      </p:to>
                                    </p:set>
                                  </p:childTnLst>
                                </p:cTn>
                              </p:par>
                              <p:par>
                                <p:cTn id="36" presetID="47" presetClass="exit" presetSubtype="0" fill="hold" nodeType="withEffect">
                                  <p:stCondLst>
                                    <p:cond delay="0"/>
                                  </p:stCondLst>
                                  <p:childTnLst>
                                    <p:animEffect transition="out" filter="fade">
                                      <p:cBhvr>
                                        <p:cTn id="37" dur="1000"/>
                                        <p:tgtEl>
                                          <p:spTgt spid="3"/>
                                        </p:tgtEl>
                                      </p:cBhvr>
                                    </p:animEffect>
                                    <p:anim calcmode="lin" valueType="num">
                                      <p:cBhvr>
                                        <p:cTn id="38" dur="1000"/>
                                        <p:tgtEl>
                                          <p:spTgt spid="3"/>
                                        </p:tgtEl>
                                        <p:attrNameLst>
                                          <p:attrName>ppt_x</p:attrName>
                                        </p:attrNameLst>
                                      </p:cBhvr>
                                      <p:tavLst>
                                        <p:tav tm="0">
                                          <p:val>
                                            <p:strVal val="ppt_x"/>
                                          </p:val>
                                        </p:tav>
                                        <p:tav tm="100000">
                                          <p:val>
                                            <p:strVal val="ppt_x"/>
                                          </p:val>
                                        </p:tav>
                                      </p:tavLst>
                                    </p:anim>
                                    <p:anim calcmode="lin" valueType="num">
                                      <p:cBhvr>
                                        <p:cTn id="39" dur="1000"/>
                                        <p:tgtEl>
                                          <p:spTgt spid="3"/>
                                        </p:tgtEl>
                                        <p:attrNameLst>
                                          <p:attrName>ppt_y</p:attrName>
                                        </p:attrNameLst>
                                      </p:cBhvr>
                                      <p:tavLst>
                                        <p:tav tm="0">
                                          <p:val>
                                            <p:strVal val="ppt_y"/>
                                          </p:val>
                                        </p:tav>
                                        <p:tav tm="100000">
                                          <p:val>
                                            <p:strVal val="ppt_y-.1"/>
                                          </p:val>
                                        </p:tav>
                                      </p:tavLst>
                                    </p:anim>
                                    <p:set>
                                      <p:cBhvr>
                                        <p:cTn id="40" dur="1" fill="hold">
                                          <p:stCondLst>
                                            <p:cond delay="999"/>
                                          </p:stCondLst>
                                        </p:cTn>
                                        <p:tgtEl>
                                          <p:spTgt spid="3"/>
                                        </p:tgtEl>
                                        <p:attrNameLst>
                                          <p:attrName>style.visibility</p:attrName>
                                        </p:attrNameLst>
                                      </p:cBhvr>
                                      <p:to>
                                        <p:strVal val="hidden"/>
                                      </p:to>
                                    </p:set>
                                  </p:childTnLst>
                                </p:cTn>
                              </p:par>
                              <p:par>
                                <p:cTn id="41" presetID="47" presetClass="exit" presetSubtype="0" fill="hold" nodeType="withEffect">
                                  <p:stCondLst>
                                    <p:cond delay="0"/>
                                  </p:stCondLst>
                                  <p:childTnLst>
                                    <p:animEffect transition="out" filter="fade">
                                      <p:cBhvr>
                                        <p:cTn id="42" dur="1000"/>
                                        <p:tgtEl>
                                          <p:spTgt spid="6"/>
                                        </p:tgtEl>
                                      </p:cBhvr>
                                    </p:animEffect>
                                    <p:anim calcmode="lin" valueType="num">
                                      <p:cBhvr>
                                        <p:cTn id="43" dur="1000"/>
                                        <p:tgtEl>
                                          <p:spTgt spid="6"/>
                                        </p:tgtEl>
                                        <p:attrNameLst>
                                          <p:attrName>ppt_x</p:attrName>
                                        </p:attrNameLst>
                                      </p:cBhvr>
                                      <p:tavLst>
                                        <p:tav tm="0">
                                          <p:val>
                                            <p:strVal val="ppt_x"/>
                                          </p:val>
                                        </p:tav>
                                        <p:tav tm="100000">
                                          <p:val>
                                            <p:strVal val="ppt_x"/>
                                          </p:val>
                                        </p:tav>
                                      </p:tavLst>
                                    </p:anim>
                                    <p:anim calcmode="lin" valueType="num">
                                      <p:cBhvr>
                                        <p:cTn id="44" dur="1000"/>
                                        <p:tgtEl>
                                          <p:spTgt spid="6"/>
                                        </p:tgtEl>
                                        <p:attrNameLst>
                                          <p:attrName>ppt_y</p:attrName>
                                        </p:attrNameLst>
                                      </p:cBhvr>
                                      <p:tavLst>
                                        <p:tav tm="0">
                                          <p:val>
                                            <p:strVal val="ppt_y"/>
                                          </p:val>
                                        </p:tav>
                                        <p:tav tm="100000">
                                          <p:val>
                                            <p:strVal val="ppt_y-.1"/>
                                          </p:val>
                                        </p:tav>
                                      </p:tavLst>
                                    </p:anim>
                                    <p:set>
                                      <p:cBhvr>
                                        <p:cTn id="45" dur="1" fill="hold">
                                          <p:stCondLst>
                                            <p:cond delay="999"/>
                                          </p:stCondLst>
                                        </p:cTn>
                                        <p:tgtEl>
                                          <p:spTgt spid="6"/>
                                        </p:tgtEl>
                                        <p:attrNameLst>
                                          <p:attrName>style.visibility</p:attrName>
                                        </p:attrNameLst>
                                      </p:cBhvr>
                                      <p:to>
                                        <p:strVal val="hidden"/>
                                      </p:to>
                                    </p:set>
                                  </p:childTnLst>
                                </p:cTn>
                              </p:par>
                              <p:par>
                                <p:cTn id="46" presetID="47" presetClass="exit" presetSubtype="0" fill="hold" grpId="1" nodeType="withEffect">
                                  <p:stCondLst>
                                    <p:cond delay="0"/>
                                  </p:stCondLst>
                                  <p:childTnLst>
                                    <p:animEffect transition="out" filter="fade">
                                      <p:cBhvr>
                                        <p:cTn id="47" dur="1000"/>
                                        <p:tgtEl>
                                          <p:spTgt spid="8"/>
                                        </p:tgtEl>
                                      </p:cBhvr>
                                    </p:animEffect>
                                    <p:anim calcmode="lin" valueType="num">
                                      <p:cBhvr>
                                        <p:cTn id="48" dur="1000"/>
                                        <p:tgtEl>
                                          <p:spTgt spid="8"/>
                                        </p:tgtEl>
                                        <p:attrNameLst>
                                          <p:attrName>ppt_x</p:attrName>
                                        </p:attrNameLst>
                                      </p:cBhvr>
                                      <p:tavLst>
                                        <p:tav tm="0">
                                          <p:val>
                                            <p:strVal val="ppt_x"/>
                                          </p:val>
                                        </p:tav>
                                        <p:tav tm="100000">
                                          <p:val>
                                            <p:strVal val="ppt_x"/>
                                          </p:val>
                                        </p:tav>
                                      </p:tavLst>
                                    </p:anim>
                                    <p:anim calcmode="lin" valueType="num">
                                      <p:cBhvr>
                                        <p:cTn id="49" dur="1000"/>
                                        <p:tgtEl>
                                          <p:spTgt spid="8"/>
                                        </p:tgtEl>
                                        <p:attrNameLst>
                                          <p:attrName>ppt_y</p:attrName>
                                        </p:attrNameLst>
                                      </p:cBhvr>
                                      <p:tavLst>
                                        <p:tav tm="0">
                                          <p:val>
                                            <p:strVal val="ppt_y"/>
                                          </p:val>
                                        </p:tav>
                                        <p:tav tm="100000">
                                          <p:val>
                                            <p:strVal val="ppt_y-.1"/>
                                          </p:val>
                                        </p:tav>
                                      </p:tavLst>
                                    </p:anim>
                                    <p:set>
                                      <p:cBhvr>
                                        <p:cTn id="5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667000" y="-2667000"/>
            <a:ext cx="6858000" cy="12192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2555" r="-12555"/>
            </a:stretch>
          </a:blipFill>
        </p:spPr>
      </p:sp>
      <p:grpSp>
        <p:nvGrpSpPr>
          <p:cNvPr id="3" name="Group 3"/>
          <p:cNvGrpSpPr/>
          <p:nvPr/>
        </p:nvGrpSpPr>
        <p:grpSpPr>
          <a:xfrm>
            <a:off x="1266512" y="1380822"/>
            <a:ext cx="3156503" cy="2621041"/>
            <a:chOff x="0" y="0"/>
            <a:chExt cx="1013523" cy="841591"/>
          </a:xfrm>
        </p:grpSpPr>
        <p:sp>
          <p:nvSpPr>
            <p:cNvPr id="4" name="Freeform 4"/>
            <p:cNvSpPr/>
            <p:nvPr/>
          </p:nvSpPr>
          <p:spPr>
            <a:xfrm>
              <a:off x="0" y="0"/>
              <a:ext cx="1013523" cy="841591"/>
            </a:xfrm>
            <a:custGeom>
              <a:avLst/>
              <a:gdLst/>
              <a:ahLst/>
              <a:cxnLst/>
              <a:rect l="l" t="t" r="r" b="b"/>
              <a:pathLst>
                <a:path w="1013523" h="841591">
                  <a:moveTo>
                    <a:pt x="163513" y="0"/>
                  </a:moveTo>
                  <a:lnTo>
                    <a:pt x="850010" y="0"/>
                  </a:lnTo>
                  <a:cubicBezTo>
                    <a:pt x="893376" y="0"/>
                    <a:pt x="934966" y="17227"/>
                    <a:pt x="965631" y="47892"/>
                  </a:cubicBezTo>
                  <a:cubicBezTo>
                    <a:pt x="996295" y="78556"/>
                    <a:pt x="1013523" y="120146"/>
                    <a:pt x="1013523" y="163513"/>
                  </a:cubicBezTo>
                  <a:lnTo>
                    <a:pt x="1013523" y="678078"/>
                  </a:lnTo>
                  <a:cubicBezTo>
                    <a:pt x="1013523" y="721445"/>
                    <a:pt x="996295" y="763035"/>
                    <a:pt x="965631" y="793699"/>
                  </a:cubicBezTo>
                  <a:cubicBezTo>
                    <a:pt x="934966" y="824364"/>
                    <a:pt x="893376" y="841591"/>
                    <a:pt x="850010" y="841591"/>
                  </a:cubicBezTo>
                  <a:lnTo>
                    <a:pt x="163513" y="841591"/>
                  </a:lnTo>
                  <a:cubicBezTo>
                    <a:pt x="120146" y="841591"/>
                    <a:pt x="78556" y="824364"/>
                    <a:pt x="47892" y="793699"/>
                  </a:cubicBezTo>
                  <a:cubicBezTo>
                    <a:pt x="17227" y="763035"/>
                    <a:pt x="0" y="721445"/>
                    <a:pt x="0" y="678078"/>
                  </a:cubicBezTo>
                  <a:lnTo>
                    <a:pt x="0" y="163513"/>
                  </a:lnTo>
                  <a:cubicBezTo>
                    <a:pt x="0" y="120146"/>
                    <a:pt x="17227" y="78556"/>
                    <a:pt x="47892" y="47892"/>
                  </a:cubicBezTo>
                  <a:cubicBezTo>
                    <a:pt x="78556" y="17227"/>
                    <a:pt x="120146" y="0"/>
                    <a:pt x="163513" y="0"/>
                  </a:cubicBezTo>
                  <a:close/>
                </a:path>
              </a:pathLst>
            </a:custGeom>
            <a:solidFill>
              <a:srgbClr val="000000">
                <a:alpha val="0"/>
              </a:srgbClr>
            </a:solidFill>
            <a:ln w="114300" cap="rnd">
              <a:solidFill>
                <a:srgbClr val="9778C6"/>
              </a:solidFill>
              <a:prstDash val="solid"/>
              <a:round/>
            </a:ln>
          </p:spPr>
        </p:sp>
        <p:sp>
          <p:nvSpPr>
            <p:cNvPr id="5" name="TextBox 5"/>
            <p:cNvSpPr txBox="1"/>
            <p:nvPr/>
          </p:nvSpPr>
          <p:spPr>
            <a:xfrm>
              <a:off x="0" y="-47625"/>
              <a:ext cx="1013523" cy="889216"/>
            </a:xfrm>
            <a:prstGeom prst="rect">
              <a:avLst/>
            </a:prstGeom>
          </p:spPr>
          <p:txBody>
            <a:bodyPr lIns="33867" tIns="33867" rIns="33867" bIns="33867" rtlCol="0" anchor="ctr"/>
            <a:lstStyle/>
            <a:p>
              <a:pPr algn="ctr">
                <a:lnSpc>
                  <a:spcPts val="1960"/>
                </a:lnSpc>
                <a:spcBef>
                  <a:spcPct val="0"/>
                </a:spcBef>
              </a:pPr>
              <a:endParaRPr sz="1200"/>
            </a:p>
          </p:txBody>
        </p:sp>
      </p:grpSp>
      <p:sp>
        <p:nvSpPr>
          <p:cNvPr id="6" name="Freeform 6"/>
          <p:cNvSpPr/>
          <p:nvPr/>
        </p:nvSpPr>
        <p:spPr>
          <a:xfrm>
            <a:off x="5643809" y="1380823"/>
            <a:ext cx="5862391" cy="5247779"/>
          </a:xfrm>
          <a:custGeom>
            <a:avLst/>
            <a:gdLst/>
            <a:ahLst/>
            <a:cxnLst/>
            <a:rect l="l" t="t" r="r" b="b"/>
            <a:pathLst>
              <a:path w="8793587" h="7871669">
                <a:moveTo>
                  <a:pt x="0" y="0"/>
                </a:moveTo>
                <a:lnTo>
                  <a:pt x="8793587" y="0"/>
                </a:lnTo>
                <a:lnTo>
                  <a:pt x="8793587" y="7871668"/>
                </a:lnTo>
                <a:lnTo>
                  <a:pt x="0" y="7871668"/>
                </a:lnTo>
                <a:lnTo>
                  <a:pt x="0" y="0"/>
                </a:lnTo>
                <a:close/>
              </a:path>
            </a:pathLst>
          </a:custGeom>
          <a:blipFill>
            <a:blip r:embed="rId3"/>
            <a:stretch>
              <a:fillRect t="-5855" b="-5855"/>
            </a:stretch>
          </a:blipFill>
          <a:ln w="38100" cap="rnd">
            <a:solidFill>
              <a:srgbClr val="000000"/>
            </a:solidFill>
            <a:prstDash val="solid"/>
            <a:round/>
          </a:ln>
        </p:spPr>
      </p:sp>
      <p:sp>
        <p:nvSpPr>
          <p:cNvPr id="7" name="TextBox 7"/>
          <p:cNvSpPr txBox="1"/>
          <p:nvPr/>
        </p:nvSpPr>
        <p:spPr>
          <a:xfrm>
            <a:off x="221827" y="449129"/>
            <a:ext cx="11320931" cy="641201"/>
          </a:xfrm>
          <a:prstGeom prst="rect">
            <a:avLst/>
          </a:prstGeom>
        </p:spPr>
        <p:txBody>
          <a:bodyPr lIns="0" tIns="0" rIns="0" bIns="0" rtlCol="0" anchor="t">
            <a:spAutoFit/>
          </a:bodyPr>
          <a:lstStyle/>
          <a:p>
            <a:pPr>
              <a:lnSpc>
                <a:spcPts val="5045"/>
              </a:lnSpc>
              <a:spcBef>
                <a:spcPct val="0"/>
              </a:spcBef>
            </a:pPr>
            <a:r>
              <a:rPr lang="en-US" sz="5148">
                <a:solidFill>
                  <a:srgbClr val="191919"/>
                </a:solidFill>
                <a:latin typeface="Celandine"/>
                <a:ea typeface="Celandine"/>
                <a:cs typeface="Celandine"/>
                <a:sym typeface="Celandine"/>
              </a:rPr>
              <a:t>c</a:t>
            </a:r>
            <a:r>
              <a:rPr lang="en-US" sz="5148" smtClean="0">
                <a:solidFill>
                  <a:srgbClr val="191919"/>
                </a:solidFill>
                <a:latin typeface="Celandine"/>
                <a:ea typeface="Celandine"/>
                <a:cs typeface="Celandine"/>
                <a:sym typeface="Celandine"/>
              </a:rPr>
              <a:t>lassification </a:t>
            </a:r>
            <a:r>
              <a:rPr lang="en-US" sz="5148" dirty="0">
                <a:solidFill>
                  <a:srgbClr val="191919"/>
                </a:solidFill>
                <a:latin typeface="Celandine"/>
                <a:ea typeface="Celandine"/>
                <a:cs typeface="Celandine"/>
                <a:sym typeface="Celandine"/>
              </a:rPr>
              <a:t>of hormones receptors:</a:t>
            </a:r>
          </a:p>
        </p:txBody>
      </p:sp>
      <p:sp>
        <p:nvSpPr>
          <p:cNvPr id="12" name="TextBox 12"/>
          <p:cNvSpPr txBox="1"/>
          <p:nvPr/>
        </p:nvSpPr>
        <p:spPr>
          <a:xfrm>
            <a:off x="1495765" y="1794934"/>
            <a:ext cx="2697997" cy="1654299"/>
          </a:xfrm>
          <a:prstGeom prst="rect">
            <a:avLst/>
          </a:prstGeom>
        </p:spPr>
        <p:txBody>
          <a:bodyPr lIns="0" tIns="0" rIns="0" bIns="0" rtlCol="0" anchor="t">
            <a:spAutoFit/>
          </a:bodyPr>
          <a:lstStyle/>
          <a:p>
            <a:pPr algn="ctr">
              <a:lnSpc>
                <a:spcPts val="4334"/>
              </a:lnSpc>
            </a:pPr>
            <a:r>
              <a:rPr lang="en-US" sz="3334">
                <a:solidFill>
                  <a:srgbClr val="000000"/>
                </a:solidFill>
                <a:latin typeface="Celandine"/>
                <a:ea typeface="Celandine"/>
                <a:cs typeface="Celandine"/>
                <a:sym typeface="Celandine"/>
              </a:rPr>
              <a:t>Based on</a:t>
            </a:r>
          </a:p>
          <a:p>
            <a:pPr algn="ctr">
              <a:lnSpc>
                <a:spcPts val="4334"/>
              </a:lnSpc>
            </a:pPr>
            <a:r>
              <a:rPr lang="en-US" sz="3334">
                <a:solidFill>
                  <a:srgbClr val="000000"/>
                </a:solidFill>
                <a:latin typeface="Celandine"/>
                <a:ea typeface="Celandine"/>
                <a:cs typeface="Celandine"/>
                <a:sym typeface="Celandine"/>
              </a:rPr>
              <a:t> Hormone </a:t>
            </a:r>
          </a:p>
          <a:p>
            <a:pPr algn="ctr">
              <a:lnSpc>
                <a:spcPts val="4334"/>
              </a:lnSpc>
              <a:spcBef>
                <a:spcPct val="0"/>
              </a:spcBef>
            </a:pPr>
            <a:r>
              <a:rPr lang="en-US" sz="3334">
                <a:solidFill>
                  <a:srgbClr val="000000"/>
                </a:solidFill>
                <a:latin typeface="Celandine"/>
                <a:ea typeface="Celandine"/>
                <a:cs typeface="Celandine"/>
                <a:sym typeface="Celandine"/>
              </a:rPr>
              <a:t>Type</a:t>
            </a:r>
          </a:p>
        </p:txBody>
      </p:sp>
    </p:spTree>
    <p:extLst>
      <p:ext uri="{BB962C8B-B14F-4D97-AF65-F5344CB8AC3E}">
        <p14:creationId xmlns:p14="http://schemas.microsoft.com/office/powerpoint/2010/main" val="208789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5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7"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xit" presetSubtype="0" fill="hold" grpId="1" nodeType="clickEffect">
                                  <p:stCondLst>
                                    <p:cond delay="0"/>
                                  </p:stCondLst>
                                  <p:iterate type="lt">
                                    <p:tmPct val="0"/>
                                  </p:iterate>
                                  <p:childTnLst>
                                    <p:animEffect transition="out" filter="fade">
                                      <p:cBhvr>
                                        <p:cTn id="33" dur="1000"/>
                                        <p:tgtEl>
                                          <p:spTgt spid="7"/>
                                        </p:tgtEl>
                                      </p:cBhvr>
                                    </p:animEffect>
                                    <p:anim calcmode="lin" valueType="num">
                                      <p:cBhvr>
                                        <p:cTn id="34" dur="1000"/>
                                        <p:tgtEl>
                                          <p:spTgt spid="7"/>
                                        </p:tgtEl>
                                        <p:attrNameLst>
                                          <p:attrName>ppt_x</p:attrName>
                                        </p:attrNameLst>
                                      </p:cBhvr>
                                      <p:tavLst>
                                        <p:tav tm="0">
                                          <p:val>
                                            <p:strVal val="ppt_x"/>
                                          </p:val>
                                        </p:tav>
                                        <p:tav tm="100000">
                                          <p:val>
                                            <p:strVal val="ppt_x"/>
                                          </p:val>
                                        </p:tav>
                                      </p:tavLst>
                                    </p:anim>
                                    <p:anim calcmode="lin" valueType="num">
                                      <p:cBhvr>
                                        <p:cTn id="35" dur="1000"/>
                                        <p:tgtEl>
                                          <p:spTgt spid="7"/>
                                        </p:tgtEl>
                                        <p:attrNameLst>
                                          <p:attrName>ppt_y</p:attrName>
                                        </p:attrNameLst>
                                      </p:cBhvr>
                                      <p:tavLst>
                                        <p:tav tm="0">
                                          <p:val>
                                            <p:strVal val="ppt_y"/>
                                          </p:val>
                                        </p:tav>
                                        <p:tav tm="100000">
                                          <p:val>
                                            <p:strVal val="ppt_y-.1"/>
                                          </p:val>
                                        </p:tav>
                                      </p:tavLst>
                                    </p:anim>
                                    <p:set>
                                      <p:cBhvr>
                                        <p:cTn id="36" dur="1" fill="hold">
                                          <p:stCondLst>
                                            <p:cond delay="999"/>
                                          </p:stCondLst>
                                        </p:cTn>
                                        <p:tgtEl>
                                          <p:spTgt spid="7"/>
                                        </p:tgtEl>
                                        <p:attrNameLst>
                                          <p:attrName>style.visibility</p:attrName>
                                        </p:attrNameLst>
                                      </p:cBhvr>
                                      <p:to>
                                        <p:strVal val="hidden"/>
                                      </p:to>
                                    </p:set>
                                  </p:childTnLst>
                                </p:cTn>
                              </p:par>
                              <p:par>
                                <p:cTn id="37" presetID="47" presetClass="exit" presetSubtype="0" fill="hold" nodeType="withEffect">
                                  <p:stCondLst>
                                    <p:cond delay="0"/>
                                  </p:stCondLst>
                                  <p:childTnLst>
                                    <p:animEffect transition="out" filter="fade">
                                      <p:cBhvr>
                                        <p:cTn id="38" dur="1000"/>
                                        <p:tgtEl>
                                          <p:spTgt spid="3"/>
                                        </p:tgtEl>
                                      </p:cBhvr>
                                    </p:animEffect>
                                    <p:anim calcmode="lin" valueType="num">
                                      <p:cBhvr>
                                        <p:cTn id="39" dur="1000"/>
                                        <p:tgtEl>
                                          <p:spTgt spid="3"/>
                                        </p:tgtEl>
                                        <p:attrNameLst>
                                          <p:attrName>ppt_x</p:attrName>
                                        </p:attrNameLst>
                                      </p:cBhvr>
                                      <p:tavLst>
                                        <p:tav tm="0">
                                          <p:val>
                                            <p:strVal val="ppt_x"/>
                                          </p:val>
                                        </p:tav>
                                        <p:tav tm="100000">
                                          <p:val>
                                            <p:strVal val="ppt_x"/>
                                          </p:val>
                                        </p:tav>
                                      </p:tavLst>
                                    </p:anim>
                                    <p:anim calcmode="lin" valueType="num">
                                      <p:cBhvr>
                                        <p:cTn id="40" dur="1000"/>
                                        <p:tgtEl>
                                          <p:spTgt spid="3"/>
                                        </p:tgtEl>
                                        <p:attrNameLst>
                                          <p:attrName>ppt_y</p:attrName>
                                        </p:attrNameLst>
                                      </p:cBhvr>
                                      <p:tavLst>
                                        <p:tav tm="0">
                                          <p:val>
                                            <p:strVal val="ppt_y"/>
                                          </p:val>
                                        </p:tav>
                                        <p:tav tm="100000">
                                          <p:val>
                                            <p:strVal val="ppt_y-.1"/>
                                          </p:val>
                                        </p:tav>
                                      </p:tavLst>
                                    </p:anim>
                                    <p:set>
                                      <p:cBhvr>
                                        <p:cTn id="41" dur="1" fill="hold">
                                          <p:stCondLst>
                                            <p:cond delay="999"/>
                                          </p:stCondLst>
                                        </p:cTn>
                                        <p:tgtEl>
                                          <p:spTgt spid="3"/>
                                        </p:tgtEl>
                                        <p:attrNameLst>
                                          <p:attrName>style.visibility</p:attrName>
                                        </p:attrNameLst>
                                      </p:cBhvr>
                                      <p:to>
                                        <p:strVal val="hidden"/>
                                      </p:to>
                                    </p:set>
                                  </p:childTnLst>
                                </p:cTn>
                              </p:par>
                              <p:par>
                                <p:cTn id="42" presetID="47" presetClass="exit" presetSubtype="0" fill="hold" grpId="1" nodeType="withEffect">
                                  <p:stCondLst>
                                    <p:cond delay="0"/>
                                  </p:stCondLst>
                                  <p:childTnLst>
                                    <p:animEffect transition="out" filter="fade">
                                      <p:cBhvr>
                                        <p:cTn id="43" dur="1000"/>
                                        <p:tgtEl>
                                          <p:spTgt spid="12"/>
                                        </p:tgtEl>
                                      </p:cBhvr>
                                    </p:animEffect>
                                    <p:anim calcmode="lin" valueType="num">
                                      <p:cBhvr>
                                        <p:cTn id="44" dur="1000"/>
                                        <p:tgtEl>
                                          <p:spTgt spid="12"/>
                                        </p:tgtEl>
                                        <p:attrNameLst>
                                          <p:attrName>ppt_x</p:attrName>
                                        </p:attrNameLst>
                                      </p:cBhvr>
                                      <p:tavLst>
                                        <p:tav tm="0">
                                          <p:val>
                                            <p:strVal val="ppt_x"/>
                                          </p:val>
                                        </p:tav>
                                        <p:tav tm="100000">
                                          <p:val>
                                            <p:strVal val="ppt_x"/>
                                          </p:val>
                                        </p:tav>
                                      </p:tavLst>
                                    </p:anim>
                                    <p:anim calcmode="lin" valueType="num">
                                      <p:cBhvr>
                                        <p:cTn id="45" dur="1000"/>
                                        <p:tgtEl>
                                          <p:spTgt spid="12"/>
                                        </p:tgtEl>
                                        <p:attrNameLst>
                                          <p:attrName>ppt_y</p:attrName>
                                        </p:attrNameLst>
                                      </p:cBhvr>
                                      <p:tavLst>
                                        <p:tav tm="0">
                                          <p:val>
                                            <p:strVal val="ppt_y"/>
                                          </p:val>
                                        </p:tav>
                                        <p:tav tm="100000">
                                          <p:val>
                                            <p:strVal val="ppt_y-.1"/>
                                          </p:val>
                                        </p:tav>
                                      </p:tavLst>
                                    </p:anim>
                                    <p:set>
                                      <p:cBhvr>
                                        <p:cTn id="46" dur="1" fill="hold">
                                          <p:stCondLst>
                                            <p:cond delay="999"/>
                                          </p:stCondLst>
                                        </p:cTn>
                                        <p:tgtEl>
                                          <p:spTgt spid="12"/>
                                        </p:tgtEl>
                                        <p:attrNameLst>
                                          <p:attrName>style.visibility</p:attrName>
                                        </p:attrNameLst>
                                      </p:cBhvr>
                                      <p:to>
                                        <p:strVal val="hidden"/>
                                      </p:to>
                                    </p:set>
                                  </p:childTnLst>
                                </p:cTn>
                              </p:par>
                              <p:par>
                                <p:cTn id="47" presetID="47" presetClass="exit" presetSubtype="0" fill="hold" nodeType="withEffect">
                                  <p:stCondLst>
                                    <p:cond delay="0"/>
                                  </p:stCondLst>
                                  <p:childTnLst>
                                    <p:animEffect transition="out" filter="fade">
                                      <p:cBhvr>
                                        <p:cTn id="48" dur="1000"/>
                                        <p:tgtEl>
                                          <p:spTgt spid="6"/>
                                        </p:tgtEl>
                                      </p:cBhvr>
                                    </p:animEffect>
                                    <p:anim calcmode="lin" valueType="num">
                                      <p:cBhvr>
                                        <p:cTn id="49" dur="1000"/>
                                        <p:tgtEl>
                                          <p:spTgt spid="6"/>
                                        </p:tgtEl>
                                        <p:attrNameLst>
                                          <p:attrName>ppt_x</p:attrName>
                                        </p:attrNameLst>
                                      </p:cBhvr>
                                      <p:tavLst>
                                        <p:tav tm="0">
                                          <p:val>
                                            <p:strVal val="ppt_x"/>
                                          </p:val>
                                        </p:tav>
                                        <p:tav tm="100000">
                                          <p:val>
                                            <p:strVal val="ppt_x"/>
                                          </p:val>
                                        </p:tav>
                                      </p:tavLst>
                                    </p:anim>
                                    <p:anim calcmode="lin" valueType="num">
                                      <p:cBhvr>
                                        <p:cTn id="50" dur="1000"/>
                                        <p:tgtEl>
                                          <p:spTgt spid="6"/>
                                        </p:tgtEl>
                                        <p:attrNameLst>
                                          <p:attrName>ppt_y</p:attrName>
                                        </p:attrNameLst>
                                      </p:cBhvr>
                                      <p:tavLst>
                                        <p:tav tm="0">
                                          <p:val>
                                            <p:strVal val="ppt_y"/>
                                          </p:val>
                                        </p:tav>
                                        <p:tav tm="100000">
                                          <p:val>
                                            <p:strVal val="ppt_y-.1"/>
                                          </p:val>
                                        </p:tav>
                                      </p:tavLst>
                                    </p:anim>
                                    <p:set>
                                      <p:cBhvr>
                                        <p:cTn id="51"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2">
            <a:extLst>
              <a:ext uri="{FF2B5EF4-FFF2-40B4-BE49-F238E27FC236}">
                <a16:creationId xmlns="" xmlns:a16="http://schemas.microsoft.com/office/drawing/2014/main" id="{00EF7ECD-C82D-C0C9-2C4E-B54C92CD5E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890"/>
            <a:ext cx="12128108" cy="676221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60621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02637" y="0"/>
            <a:ext cx="12157787" cy="6857999"/>
          </a:xfrm>
          <a:prstGeom prst="rect">
            <a:avLst/>
          </a:prstGeom>
        </p:spPr>
      </p:pic>
    </p:spTree>
    <p:extLst>
      <p:ext uri="{BB962C8B-B14F-4D97-AF65-F5344CB8AC3E}">
        <p14:creationId xmlns:p14="http://schemas.microsoft.com/office/powerpoint/2010/main" val="1480044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396" y="1569115"/>
            <a:ext cx="10829861" cy="1231106"/>
          </a:xfrm>
          <a:prstGeom prst="rect">
            <a:avLst/>
          </a:prstGeom>
        </p:spPr>
        <p:txBody>
          <a:bodyPr wrap="square">
            <a:spAutoFit/>
          </a:bodyPr>
          <a:lstStyle/>
          <a:p>
            <a:pPr marL="342900" indent="-342900">
              <a:buFont typeface="Wingdings" panose="05000000000000000000" pitchFamily="2" charset="2"/>
              <a:buChar char="ü"/>
            </a:pPr>
            <a:r>
              <a:rPr lang="en-US" b="0" i="0" dirty="0" smtClean="0">
                <a:solidFill>
                  <a:srgbClr val="000000"/>
                </a:solidFill>
                <a:effectLst/>
                <a:latin typeface="Times New Roman" panose="02020603050405020304" pitchFamily="18" charset="0"/>
                <a:cs typeface="Times New Roman" panose="02020603050405020304" pitchFamily="18" charset="0"/>
              </a:rPr>
              <a:t>Hormones can have very powerful effects, even when present in very low concentrations. </a:t>
            </a:r>
          </a:p>
          <a:p>
            <a:pPr marL="342900" indent="-342900">
              <a:buFont typeface="Wingdings" panose="05000000000000000000" pitchFamily="2" charset="2"/>
              <a:buChar char="ü"/>
            </a:pPr>
            <a:r>
              <a:rPr lang="en-IN" dirty="0">
                <a:latin typeface="Times New Roman" panose="02020603050405020304" pitchFamily="18" charset="0"/>
                <a:cs typeface="Times New Roman" panose="02020603050405020304" pitchFamily="18" charset="0"/>
              </a:rPr>
              <a:t>T</a:t>
            </a:r>
            <a:r>
              <a:rPr lang="en-IN" dirty="0" smtClean="0">
                <a:latin typeface="Times New Roman" panose="02020603050405020304" pitchFamily="18" charset="0"/>
                <a:cs typeface="Times New Roman" panose="02020603050405020304" pitchFamily="18" charset="0"/>
              </a:rPr>
              <a:t>ransported </a:t>
            </a:r>
            <a:r>
              <a:rPr lang="en-IN" dirty="0">
                <a:latin typeface="Times New Roman" panose="02020603050405020304" pitchFamily="18" charset="0"/>
                <a:cs typeface="Times New Roman" panose="02020603050405020304" pitchFamily="18" charset="0"/>
              </a:rPr>
              <a:t>by the circulatory system </a:t>
            </a:r>
            <a:endParaRPr lang="en-IN"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en-US" b="0" i="0" dirty="0" smtClean="0">
                <a:solidFill>
                  <a:srgbClr val="000000"/>
                </a:solidFill>
                <a:effectLst/>
                <a:latin typeface="Times New Roman" panose="02020603050405020304" pitchFamily="18" charset="0"/>
                <a:cs typeface="Times New Roman" panose="02020603050405020304" pitchFamily="18" charset="0"/>
              </a:rPr>
              <a:t>The specific cells which are affected by a hormone are called target cells</a:t>
            </a:r>
            <a:r>
              <a:rPr lang="en-IN" dirty="0">
                <a:latin typeface="Times New Roman" panose="02020603050405020304" pitchFamily="18" charset="0"/>
                <a:cs typeface="Times New Roman" panose="02020603050405020304" pitchFamily="18" charset="0"/>
              </a:rPr>
              <a:t>to regulate physiology and behavior. </a:t>
            </a:r>
            <a:endParaRPr lang="en-US" b="0" i="0" dirty="0" smtClean="0">
              <a:solidFill>
                <a:srgbClr val="000000"/>
              </a:solidFill>
              <a:effectLst/>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endParaRPr lang="en-US" sz="2000" b="0" i="0" dirty="0" smtClean="0">
              <a:solidFill>
                <a:srgbClr val="000000"/>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1" y="835421"/>
            <a:ext cx="11461233" cy="923330"/>
          </a:xfrm>
          <a:prstGeom prst="rect">
            <a:avLst/>
          </a:prstGeom>
        </p:spPr>
        <p:txBody>
          <a:bodyPr wrap="square">
            <a:spAutoFit/>
          </a:bodyPr>
          <a:lstStyle/>
          <a:p>
            <a:pPr marL="342900" indent="-342900">
              <a:buFont typeface="Wingdings" panose="05000000000000000000" pitchFamily="2" charset="2"/>
              <a:buChar char="ü"/>
            </a:pPr>
            <a:r>
              <a:rPr lang="en-US" dirty="0" smtClean="0">
                <a:solidFill>
                  <a:srgbClr val="000000"/>
                </a:solidFill>
                <a:latin typeface="Times New Roman" panose="02020603050405020304" pitchFamily="18" charset="0"/>
                <a:cs typeface="Times New Roman" panose="02020603050405020304" pitchFamily="18" charset="0"/>
              </a:rPr>
              <a:t>Hormones are</a:t>
            </a:r>
            <a:r>
              <a:rPr lang="en-US" b="0" i="0" dirty="0" smtClean="0">
                <a:solidFill>
                  <a:srgbClr val="000000"/>
                </a:solidFill>
                <a:effectLst/>
                <a:latin typeface="Times New Roman" panose="02020603050405020304" pitchFamily="18" charset="0"/>
                <a:cs typeface="Times New Roman" panose="02020603050405020304" pitchFamily="18" charset="0"/>
              </a:rPr>
              <a:t> a chemical substances that are carried by a cell tissue and initiate specific action. There are approximately 50 different hormones produced in the human body. </a:t>
            </a:r>
            <a:endParaRPr lang="en-US" dirty="0" smtClean="0">
              <a:solidFill>
                <a:srgbClr val="00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endParaRPr lang="en-US" b="0" i="0" dirty="0" smtClean="0">
              <a:solidFill>
                <a:srgbClr val="000000"/>
              </a:solidFill>
              <a:effectLst/>
              <a:latin typeface="__Inter_bdbe8e"/>
            </a:endParaRPr>
          </a:p>
        </p:txBody>
      </p:sp>
      <p:sp>
        <p:nvSpPr>
          <p:cNvPr id="7" name="Rectangle 6"/>
          <p:cNvSpPr/>
          <p:nvPr/>
        </p:nvSpPr>
        <p:spPr>
          <a:xfrm>
            <a:off x="6319319" y="2543885"/>
            <a:ext cx="5724747" cy="923330"/>
          </a:xfrm>
          <a:prstGeom prst="rect">
            <a:avLst/>
          </a:prstGeom>
        </p:spPr>
        <p:txBody>
          <a:bodyPr wrap="square">
            <a:spAutoFit/>
          </a:bodyPr>
          <a:lstStyle/>
          <a:p>
            <a:pPr marL="742950" lvl="1" indent="-285750" algn="just">
              <a:buFont typeface="Wingdings" panose="05000000000000000000" pitchFamily="2" charset="2"/>
              <a:buChar char="ü"/>
            </a:pPr>
            <a:r>
              <a:rPr lang="en-US" b="0" i="0" dirty="0" smtClean="0">
                <a:solidFill>
                  <a:srgbClr val="000000"/>
                </a:solidFill>
                <a:effectLst/>
                <a:latin typeface="Times New Roman" panose="02020603050405020304" pitchFamily="18" charset="0"/>
                <a:cs typeface="Times New Roman" panose="02020603050405020304" pitchFamily="18" charset="0"/>
              </a:rPr>
              <a:t>Hormones influence their target cells by binding to proteins or glycoproteins in the cell membrane called receptors.</a:t>
            </a:r>
            <a:endParaRPr lang="en-US" b="0" i="0" dirty="0">
              <a:solidFill>
                <a:srgbClr val="000000"/>
              </a:solidFill>
              <a:effectLst/>
              <a:latin typeface="Times New Roman" panose="02020603050405020304" pitchFamily="18" charset="0"/>
              <a:cs typeface="Times New Roman" panose="02020603050405020304" pitchFamily="18" charset="0"/>
            </a:endParaRPr>
          </a:p>
        </p:txBody>
      </p:sp>
      <p:sp>
        <p:nvSpPr>
          <p:cNvPr id="8" name="Titre 3"/>
          <p:cNvSpPr txBox="1">
            <a:spLocks/>
          </p:cNvSpPr>
          <p:nvPr/>
        </p:nvSpPr>
        <p:spPr>
          <a:xfrm>
            <a:off x="1" y="-229514"/>
            <a:ext cx="12192000" cy="878452"/>
          </a:xfrm>
          <a:prstGeom prst="rect">
            <a:avLst/>
          </a:prstGeom>
          <a:solidFill>
            <a:schemeClr val="tx2">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dirty="0" smtClean="0"/>
              <a:t>Hormones</a:t>
            </a:r>
            <a:endParaRPr lang="fr-FR" dirty="0"/>
          </a:p>
        </p:txBody>
      </p:sp>
      <p:sp>
        <p:nvSpPr>
          <p:cNvPr id="10" name="Rectangle 9"/>
          <p:cNvSpPr/>
          <p:nvPr/>
        </p:nvSpPr>
        <p:spPr>
          <a:xfrm>
            <a:off x="232372" y="2943930"/>
            <a:ext cx="6086947" cy="4001095"/>
          </a:xfrm>
          <a:prstGeom prst="rect">
            <a:avLst/>
          </a:prstGeom>
        </p:spPr>
        <p:txBody>
          <a:bodyPr wrap="square">
            <a:spAutoFit/>
          </a:bodyPr>
          <a:lstStyle/>
          <a:p>
            <a:pPr algn="just"/>
            <a:r>
              <a:rPr lang="en-US" sz="2000" b="1" u="sng" dirty="0" smtClean="0">
                <a:latin typeface="Times New Roman" panose="02020603050405020304" pitchFamily="18" charset="0"/>
                <a:cs typeface="Times New Roman" panose="02020603050405020304" pitchFamily="18" charset="0"/>
              </a:rPr>
              <a:t>HORMONES FUNCTIONS</a:t>
            </a:r>
          </a:p>
          <a:p>
            <a:pPr marL="342900" indent="-342900"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Help maintain homeostasis and maintain internal balance, such as blood sugar levels (insulin).</a:t>
            </a:r>
          </a:p>
          <a:p>
            <a:pPr marL="342900" indent="-342900"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Help regulate metabolism and energy balance. </a:t>
            </a:r>
          </a:p>
          <a:p>
            <a:pPr marL="342900" indent="-342900"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Regulate digestion, and nutrient processing (like fats, carbs, proteins).</a:t>
            </a:r>
          </a:p>
          <a:p>
            <a:pPr marL="342900" indent="-342900"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Control sexual development, menstruation, pregnancy, and reproductive cycles (estrogen, testosterone).</a:t>
            </a:r>
            <a:r>
              <a:rPr lang="en-US" dirty="0">
                <a:solidFill>
                  <a:srgbClr val="0A0A0A"/>
                </a:solidFill>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v"/>
            </a:pPr>
            <a:r>
              <a:rPr lang="en-US" dirty="0">
                <a:solidFill>
                  <a:srgbClr val="0A0A0A"/>
                </a:solidFill>
                <a:latin typeface="Times New Roman" panose="02020603050405020304" pitchFamily="18" charset="0"/>
                <a:cs typeface="Times New Roman" panose="02020603050405020304" pitchFamily="18" charset="0"/>
              </a:rPr>
              <a:t>Influence emotions, stress response, </a:t>
            </a:r>
            <a:r>
              <a:rPr lang="en-US" dirty="0" smtClean="0">
                <a:solidFill>
                  <a:srgbClr val="0A0A0A"/>
                </a:solidFill>
                <a:latin typeface="Times New Roman" panose="02020603050405020304" pitchFamily="18" charset="0"/>
                <a:cs typeface="Times New Roman" panose="02020603050405020304" pitchFamily="18" charset="0"/>
              </a:rPr>
              <a:t>sleep (</a:t>
            </a:r>
            <a:r>
              <a:rPr lang="en-US" dirty="0">
                <a:solidFill>
                  <a:srgbClr val="0A0A0A"/>
                </a:solidFill>
                <a:latin typeface="Times New Roman" panose="02020603050405020304" pitchFamily="18" charset="0"/>
                <a:cs typeface="Times New Roman" panose="02020603050405020304" pitchFamily="18" charset="0"/>
              </a:rPr>
              <a:t>dopamine, serotonin). </a:t>
            </a:r>
            <a:endParaRPr lang="en-US" dirty="0" smtClean="0">
              <a:solidFill>
                <a:srgbClr val="0A0A0A"/>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v"/>
            </a:pPr>
            <a:r>
              <a:rPr lang="en-US" dirty="0" smtClean="0">
                <a:solidFill>
                  <a:srgbClr val="0A0A0A"/>
                </a:solidFill>
                <a:latin typeface="Times New Roman" panose="02020603050405020304" pitchFamily="18" charset="0"/>
                <a:cs typeface="Times New Roman" panose="02020603050405020304" pitchFamily="18" charset="0"/>
              </a:rPr>
              <a:t>Maintenance </a:t>
            </a:r>
            <a:r>
              <a:rPr lang="en-US" dirty="0">
                <a:solidFill>
                  <a:srgbClr val="0A0A0A"/>
                </a:solidFill>
                <a:latin typeface="Times New Roman" panose="02020603050405020304" pitchFamily="18" charset="0"/>
                <a:cs typeface="Times New Roman" panose="02020603050405020304" pitchFamily="18" charset="0"/>
              </a:rPr>
              <a:t>of body temperature </a:t>
            </a:r>
          </a:p>
          <a:p>
            <a:pPr marL="342900" indent="-342900"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Stimulate cell division and growth</a:t>
            </a:r>
          </a:p>
          <a:p>
            <a:pPr marL="342900" indent="-342900" algn="just">
              <a:buFont typeface="Wingdings" panose="05000000000000000000" pitchFamily="2" charset="2"/>
              <a:buChar char="v"/>
            </a:pPr>
            <a:r>
              <a:rPr lang="en-US" dirty="0">
                <a:solidFill>
                  <a:srgbClr val="0A0A0A"/>
                </a:solidFill>
                <a:latin typeface="Times New Roman" panose="02020603050405020304" pitchFamily="18" charset="0"/>
                <a:cs typeface="Times New Roman" panose="02020603050405020304" pitchFamily="18" charset="0"/>
              </a:rPr>
              <a:t>Coordinate activities between different organ systems, ensuring they work together.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683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txBox="1">
            <a:spLocks/>
          </p:cNvSpPr>
          <p:nvPr/>
        </p:nvSpPr>
        <p:spPr>
          <a:xfrm>
            <a:off x="1" y="-301942"/>
            <a:ext cx="12192000" cy="878452"/>
          </a:xfrm>
          <a:prstGeom prst="rect">
            <a:avLst/>
          </a:prstGeom>
          <a:solidFill>
            <a:schemeClr val="tx2">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dirty="0" smtClean="0"/>
              <a:t>Pituitary glands and hypothalamus </a:t>
            </a:r>
            <a:endParaRPr lang="fr-FR" sz="2800" b="1" dirty="0"/>
          </a:p>
        </p:txBody>
      </p:sp>
      <p:sp>
        <p:nvSpPr>
          <p:cNvPr id="6" name="Rectangle 5"/>
          <p:cNvSpPr/>
          <p:nvPr/>
        </p:nvSpPr>
        <p:spPr>
          <a:xfrm>
            <a:off x="74463" y="715180"/>
            <a:ext cx="12191999" cy="5447645"/>
          </a:xfrm>
          <a:prstGeom prst="rect">
            <a:avLst/>
          </a:prstGeom>
        </p:spPr>
        <p:txBody>
          <a:bodyPr wrap="square">
            <a:spAutoFit/>
          </a:bodyPr>
          <a:lstStyle/>
          <a:p>
            <a:endParaRPr lang="en-US" dirty="0" smtClean="0"/>
          </a:p>
          <a:p>
            <a:pPr marL="285750" indent="-285750">
              <a:buFont typeface="Courier New" panose="02070309020205020404" pitchFamily="49" charset="0"/>
              <a:buChar char="o"/>
            </a:pPr>
            <a:r>
              <a:rPr lang="en-US" b="1" u="sng" dirty="0" smtClean="0">
                <a:latin typeface="Arial" panose="020B0604020202020204" pitchFamily="34" charset="0"/>
                <a:cs typeface="Arial" panose="020B0604020202020204" pitchFamily="34" charset="0"/>
              </a:rPr>
              <a:t>THE PITUITARY GLAND&amp; hypothalamus</a:t>
            </a:r>
            <a:r>
              <a:rPr lang="en-US" b="1" dirty="0" smtClean="0">
                <a:latin typeface="Arial" panose="020B0604020202020204" pitchFamily="34" charset="0"/>
                <a:cs typeface="Arial" panose="020B0604020202020204" pitchFamily="34" charset="0"/>
              </a:rPr>
              <a:t> </a:t>
            </a:r>
          </a:p>
          <a:p>
            <a:endParaRPr lang="en-US" b="1"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The pituitary gland or hypophysis is attached to the hypothalamus </a:t>
            </a:r>
            <a:r>
              <a:rPr lang="en-US" u="sng" dirty="0" smtClean="0">
                <a:latin typeface="Times New Roman" panose="02020603050405020304" pitchFamily="18" charset="0"/>
                <a:cs typeface="Times New Roman" panose="02020603050405020304" pitchFamily="18" charset="0"/>
              </a:rPr>
              <a:t>at the base of the bra</a:t>
            </a:r>
            <a:r>
              <a:rPr lang="en-US" dirty="0" smtClean="0">
                <a:latin typeface="Times New Roman" panose="02020603050405020304" pitchFamily="18" charset="0"/>
                <a:cs typeface="Times New Roman" panose="02020603050405020304" pitchFamily="18" charset="0"/>
              </a:rPr>
              <a:t>in. </a:t>
            </a:r>
          </a:p>
          <a:p>
            <a:pPr marL="285750" indent="-285750">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Together, the hypothalamus and pituitary gland regulate virtually all aspects of growth, development, metabolism, and homeostasis. </a:t>
            </a:r>
          </a:p>
          <a:p>
            <a:pPr marL="285750" indent="-285750">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The pituitary gland can be divided into the posterior pituitary and anterior pituitary.</a:t>
            </a:r>
          </a:p>
          <a:p>
            <a:endParaRPr lang="en-US" dirty="0" smtClean="0"/>
          </a:p>
          <a:p>
            <a:pPr marL="285750" indent="-285750">
              <a:buFont typeface="Courier New" panose="02070309020205020404" pitchFamily="49" charset="0"/>
              <a:buChar char="o"/>
            </a:pPr>
            <a:r>
              <a:rPr lang="en-US" sz="1600" dirty="0" smtClean="0">
                <a:latin typeface="Times New Roman" panose="02020603050405020304" pitchFamily="18" charset="0"/>
                <a:cs typeface="Times New Roman" panose="02020603050405020304" pitchFamily="18" charset="0"/>
              </a:rPr>
              <a:t> </a:t>
            </a:r>
            <a:r>
              <a:rPr lang="en-US" sz="2000" b="1" u="sng" dirty="0" smtClean="0">
                <a:latin typeface="Times New Roman" panose="02020603050405020304" pitchFamily="18" charset="0"/>
                <a:cs typeface="Times New Roman" panose="02020603050405020304" pitchFamily="18" charset="0"/>
              </a:rPr>
              <a:t>Hormones of the pituitary gland</a:t>
            </a:r>
            <a:r>
              <a:rPr lang="en-US" sz="2000" u="sng" dirty="0" smtClean="0">
                <a:latin typeface="Times New Roman" panose="02020603050405020304" pitchFamily="18" charset="0"/>
                <a:cs typeface="Times New Roman" panose="02020603050405020304" pitchFamily="18" charset="0"/>
              </a:rPr>
              <a:t> </a:t>
            </a:r>
            <a:endParaRPr lang="en-US" b="1" u="sng" dirty="0" smtClean="0"/>
          </a:p>
          <a:p>
            <a:pPr algn="ctr"/>
            <a:r>
              <a:rPr lang="en-US" sz="2000" b="1" u="sng" dirty="0" smtClean="0">
                <a:latin typeface="Times New Roman" panose="02020603050405020304" pitchFamily="18" charset="0"/>
                <a:cs typeface="Times New Roman" panose="02020603050405020304" pitchFamily="18" charset="0"/>
              </a:rPr>
              <a:t>The anterior pituitary or adenohypophysis</a:t>
            </a:r>
          </a:p>
          <a:p>
            <a:pPr algn="just"/>
            <a:r>
              <a:rPr lang="en-US" dirty="0" smtClean="0">
                <a:latin typeface="Times New Roman" panose="02020603050405020304" pitchFamily="18" charset="0"/>
                <a:cs typeface="Times New Roman" panose="02020603050405020304" pitchFamily="18" charset="0"/>
              </a:rPr>
              <a:t>produces and releases six key hormones: Growth hormone (</a:t>
            </a:r>
            <a:r>
              <a:rPr lang="en-US" dirty="0" smtClean="0">
                <a:solidFill>
                  <a:srgbClr val="00B0F0"/>
                </a:solidFill>
                <a:latin typeface="Times New Roman" panose="02020603050405020304" pitchFamily="18" charset="0"/>
                <a:cs typeface="Times New Roman" panose="02020603050405020304" pitchFamily="18" charset="0"/>
              </a:rPr>
              <a:t>GH</a:t>
            </a:r>
            <a:r>
              <a:rPr lang="en-US" dirty="0" smtClean="0">
                <a:latin typeface="Times New Roman" panose="02020603050405020304" pitchFamily="18" charset="0"/>
                <a:cs typeface="Times New Roman" panose="02020603050405020304" pitchFamily="18" charset="0"/>
              </a:rPr>
              <a:t>), thyroid stimulating hormone (</a:t>
            </a:r>
            <a:r>
              <a:rPr lang="en-US" dirty="0" smtClean="0">
                <a:solidFill>
                  <a:srgbClr val="00B0F0"/>
                </a:solidFill>
                <a:latin typeface="Times New Roman" panose="02020603050405020304" pitchFamily="18" charset="0"/>
                <a:cs typeface="Times New Roman" panose="02020603050405020304" pitchFamily="18" charset="0"/>
              </a:rPr>
              <a:t>TSH</a:t>
            </a:r>
            <a:r>
              <a:rPr lang="en-US" dirty="0" smtClean="0">
                <a:latin typeface="Times New Roman" panose="02020603050405020304" pitchFamily="18" charset="0"/>
                <a:cs typeface="Times New Roman" panose="02020603050405020304" pitchFamily="18" charset="0"/>
              </a:rPr>
              <a:t>) luteinizing hormone (</a:t>
            </a:r>
            <a:r>
              <a:rPr lang="en-US" dirty="0" smtClean="0">
                <a:solidFill>
                  <a:srgbClr val="00B0F0"/>
                </a:solidFill>
                <a:latin typeface="Times New Roman" panose="02020603050405020304" pitchFamily="18" charset="0"/>
                <a:cs typeface="Times New Roman" panose="02020603050405020304" pitchFamily="18" charset="0"/>
              </a:rPr>
              <a:t>LH</a:t>
            </a:r>
            <a:r>
              <a:rPr lang="en-US" dirty="0" smtClean="0">
                <a:latin typeface="Times New Roman" panose="02020603050405020304" pitchFamily="18" charset="0"/>
                <a:cs typeface="Times New Roman" panose="02020603050405020304" pitchFamily="18" charset="0"/>
              </a:rPr>
              <a:t>), follicle-stimulating hormone (</a:t>
            </a:r>
            <a:r>
              <a:rPr lang="en-US" dirty="0" smtClean="0">
                <a:solidFill>
                  <a:srgbClr val="00B0F0"/>
                </a:solidFill>
                <a:latin typeface="Times New Roman" panose="02020603050405020304" pitchFamily="18" charset="0"/>
                <a:cs typeface="Times New Roman" panose="02020603050405020304" pitchFamily="18" charset="0"/>
              </a:rPr>
              <a:t>FSH</a:t>
            </a:r>
            <a:r>
              <a:rPr lang="en-US" dirty="0" smtClean="0">
                <a:latin typeface="Times New Roman" panose="02020603050405020304" pitchFamily="18" charset="0"/>
                <a:cs typeface="Times New Roman" panose="02020603050405020304" pitchFamily="18" charset="0"/>
              </a:rPr>
              <a:t>),  prolactin (</a:t>
            </a:r>
            <a:r>
              <a:rPr lang="en-US" dirty="0" smtClean="0">
                <a:solidFill>
                  <a:srgbClr val="00B0F0"/>
                </a:solidFill>
                <a:latin typeface="Times New Roman" panose="02020603050405020304" pitchFamily="18" charset="0"/>
                <a:cs typeface="Times New Roman" panose="02020603050405020304" pitchFamily="18" charset="0"/>
              </a:rPr>
              <a:t>PRL</a:t>
            </a:r>
            <a:r>
              <a:rPr lang="en-US" dirty="0" smtClean="0">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t>
            </a:r>
            <a:r>
              <a:rPr lang="en-US" b="0" i="0" dirty="0" smtClean="0">
                <a:solidFill>
                  <a:srgbClr val="000000"/>
                </a:solidFill>
                <a:effectLst/>
                <a:latin typeface="Times New Roman" panose="02020603050405020304" pitchFamily="18" charset="0"/>
                <a:cs typeface="Times New Roman" panose="02020603050405020304" pitchFamily="18" charset="0"/>
              </a:rPr>
              <a:t>Adrenocorticotrophic hormone (</a:t>
            </a:r>
            <a:r>
              <a:rPr lang="en-US" b="0" i="0" dirty="0" smtClean="0">
                <a:solidFill>
                  <a:srgbClr val="00B0F0"/>
                </a:solidFill>
                <a:effectLst/>
                <a:latin typeface="Times New Roman" panose="02020603050405020304" pitchFamily="18" charset="0"/>
                <a:cs typeface="Times New Roman" panose="02020603050405020304" pitchFamily="18" charset="0"/>
              </a:rPr>
              <a:t>ACTH</a:t>
            </a:r>
            <a:r>
              <a:rPr lang="en-US" b="0" i="0" dirty="0" smtClean="0">
                <a:solidFill>
                  <a:srgbClr val="000000"/>
                </a:solidFill>
                <a:effectLst/>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The anterior pituitary</a:t>
            </a:r>
            <a:r>
              <a:rPr lang="en-US" i="0" dirty="0" smtClean="0">
                <a:solidFill>
                  <a:srgbClr val="000000"/>
                </a:solidFill>
                <a:effectLst/>
                <a:latin typeface="Times New Roman" panose="02020603050405020304" pitchFamily="18" charset="0"/>
                <a:cs typeface="Times New Roman" panose="02020603050405020304" pitchFamily="18" charset="0"/>
              </a:rPr>
              <a:t> regulate other glands (thyroid, adrenals, gonads) and bodily functions like growth, metabolism, reproduction, and lactation, all </a:t>
            </a:r>
            <a:r>
              <a:rPr lang="en-US" b="0" i="0" dirty="0" smtClean="0">
                <a:solidFill>
                  <a:srgbClr val="000000"/>
                </a:solidFill>
                <a:effectLst/>
                <a:latin typeface="Times New Roman" panose="02020603050405020304" pitchFamily="18" charset="0"/>
                <a:cs typeface="Times New Roman" panose="02020603050405020304" pitchFamily="18" charset="0"/>
              </a:rPr>
              <a:t>controlled by the hypothalamus. </a:t>
            </a:r>
          </a:p>
          <a:p>
            <a:pPr algn="just"/>
            <a:r>
              <a:rPr lang="en-US" dirty="0" smtClean="0">
                <a:latin typeface="Times New Roman" panose="02020603050405020304" pitchFamily="18" charset="0"/>
                <a:cs typeface="Times New Roman" panose="02020603050405020304" pitchFamily="18" charset="0"/>
              </a:rPr>
              <a:t>LH Triggers progesterone in females and testosterone in males. </a:t>
            </a:r>
            <a:r>
              <a:rPr lang="en-US" i="0" dirty="0" smtClean="0">
                <a:solidFill>
                  <a:srgbClr val="0A0A0A"/>
                </a:solidFill>
                <a:effectLst/>
                <a:latin typeface="Times New Roman" panose="02020603050405020304" pitchFamily="18" charset="0"/>
                <a:cs typeface="Times New Roman" panose="02020603050405020304" pitchFamily="18" charset="0"/>
              </a:rPr>
              <a:t>FSH </a:t>
            </a:r>
            <a:r>
              <a:rPr lang="en-US" b="0" i="0" dirty="0" smtClean="0">
                <a:solidFill>
                  <a:srgbClr val="0A0A0A"/>
                </a:solidFill>
                <a:effectLst/>
                <a:latin typeface="Times New Roman" panose="02020603050405020304" pitchFamily="18" charset="0"/>
                <a:cs typeface="Times New Roman" panose="02020603050405020304" pitchFamily="18" charset="0"/>
              </a:rPr>
              <a:t> Promotes sperm production in males and prepares eggs for ovulation in females.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GH </a:t>
            </a:r>
            <a:r>
              <a:rPr lang="en-US" dirty="0" smtClean="0">
                <a:latin typeface="Times New Roman" panose="02020603050405020304" pitchFamily="18" charset="0"/>
                <a:cs typeface="Times New Roman" panose="02020603050405020304" pitchFamily="18" charset="0"/>
              </a:rPr>
              <a:t>stimulates </a:t>
            </a:r>
            <a:r>
              <a:rPr lang="en-US" dirty="0">
                <a:latin typeface="Times New Roman" panose="02020603050405020304" pitchFamily="18" charset="0"/>
                <a:cs typeface="Times New Roman" panose="02020603050405020304" pitchFamily="18" charset="0"/>
              </a:rPr>
              <a:t>general body growth and regulates certain aspects of metabolism. </a:t>
            </a:r>
            <a:r>
              <a:rPr lang="en-US" dirty="0" smtClean="0">
                <a:latin typeface="Times New Roman" panose="02020603050405020304" pitchFamily="18" charset="0"/>
                <a:cs typeface="Times New Roman" panose="02020603050405020304" pitchFamily="18" charset="0"/>
              </a:rPr>
              <a:t>TSH </a:t>
            </a:r>
            <a:r>
              <a:rPr lang="en-US" b="0" i="0" dirty="0" smtClean="0">
                <a:solidFill>
                  <a:srgbClr val="000000"/>
                </a:solidFill>
                <a:effectLst/>
                <a:latin typeface="Times New Roman" panose="02020603050405020304" pitchFamily="18" charset="0"/>
                <a:cs typeface="Times New Roman" panose="02020603050405020304" pitchFamily="18" charset="0"/>
              </a:rPr>
              <a:t>stimulates growth and activity of the thyroid gland, which secretes the hormones thyroxine (</a:t>
            </a:r>
            <a:r>
              <a:rPr lang="en-US" b="0" i="0" dirty="0" smtClean="0">
                <a:solidFill>
                  <a:srgbClr val="00B0F0"/>
                </a:solidFill>
                <a:effectLst/>
                <a:latin typeface="Times New Roman" panose="02020603050405020304" pitchFamily="18" charset="0"/>
                <a:cs typeface="Times New Roman" panose="02020603050405020304" pitchFamily="18" charset="0"/>
              </a:rPr>
              <a:t>T4</a:t>
            </a:r>
            <a:r>
              <a:rPr lang="en-US" b="0" i="0" dirty="0" smtClean="0">
                <a:solidFill>
                  <a:srgbClr val="000000"/>
                </a:solidFill>
                <a:effectLst/>
                <a:latin typeface="Times New Roman" panose="02020603050405020304" pitchFamily="18" charset="0"/>
                <a:cs typeface="Times New Roman" panose="02020603050405020304" pitchFamily="18" charset="0"/>
              </a:rPr>
              <a:t>) and tri- iodothyronine (</a:t>
            </a:r>
            <a:r>
              <a:rPr lang="en-US" b="0" i="0" dirty="0" smtClean="0">
                <a:solidFill>
                  <a:srgbClr val="00B0F0"/>
                </a:solidFill>
                <a:effectLst/>
                <a:latin typeface="Times New Roman" panose="02020603050405020304" pitchFamily="18" charset="0"/>
                <a:cs typeface="Times New Roman" panose="02020603050405020304" pitchFamily="18" charset="0"/>
              </a:rPr>
              <a:t>T3</a:t>
            </a:r>
            <a:r>
              <a:rPr lang="en-US" b="0" i="0" dirty="0" smtClean="0">
                <a:solidFill>
                  <a:srgbClr val="000000"/>
                </a:solidFill>
                <a:effectLst/>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ACTH</a:t>
            </a:r>
            <a:r>
              <a:rPr lang="en-US" dirty="0">
                <a:solidFill>
                  <a:srgbClr val="00B0F0"/>
                </a:solidFill>
                <a:latin typeface="Times New Roman" panose="02020603050405020304" pitchFamily="18" charset="0"/>
                <a:cs typeface="Times New Roman" panose="02020603050405020304" pitchFamily="18" charset="0"/>
              </a:rPr>
              <a:t> </a:t>
            </a:r>
            <a:r>
              <a:rPr lang="en-US" dirty="0">
                <a:solidFill>
                  <a:srgbClr val="0A0A0A"/>
                </a:solidFill>
                <a:latin typeface="Times New Roman" panose="02020603050405020304" pitchFamily="18" charset="0"/>
                <a:cs typeface="Times New Roman" panose="02020603050405020304" pitchFamily="18" charset="0"/>
              </a:rPr>
              <a:t>s</a:t>
            </a:r>
            <a:r>
              <a:rPr lang="en-US" b="0" i="0" dirty="0" smtClean="0">
                <a:solidFill>
                  <a:srgbClr val="0A0A0A"/>
                </a:solidFill>
                <a:effectLst/>
                <a:latin typeface="Times New Roman" panose="02020603050405020304" pitchFamily="18" charset="0"/>
                <a:cs typeface="Times New Roman" panose="02020603050405020304" pitchFamily="18" charset="0"/>
              </a:rPr>
              <a:t>timulates the adrenal glands to release cortisol and other hormones. </a:t>
            </a:r>
            <a:r>
              <a:rPr lang="en-US" dirty="0">
                <a:latin typeface="Times New Roman" panose="02020603050405020304" pitchFamily="18" charset="0"/>
                <a:cs typeface="Times New Roman" panose="02020603050405020304" pitchFamily="18" charset="0"/>
              </a:rPr>
              <a:t>PRL </a:t>
            </a:r>
            <a:r>
              <a:rPr lang="en-US" b="0" i="0" dirty="0" smtClean="0">
                <a:solidFill>
                  <a:srgbClr val="0A0A0A"/>
                </a:solidFill>
                <a:effectLst/>
                <a:latin typeface="Times New Roman" panose="02020603050405020304" pitchFamily="18" charset="0"/>
                <a:cs typeface="Times New Roman" panose="02020603050405020304" pitchFamily="18" charset="0"/>
              </a:rPr>
              <a:t>Stimulates breast milk production after childbirth and affects fertility, and influences menstrual cycles</a:t>
            </a:r>
            <a:endParaRPr lang="en-US" dirty="0" smtClean="0">
              <a:latin typeface="Times New Roman" panose="02020603050405020304" pitchFamily="18" charset="0"/>
              <a:cs typeface="Times New Roman" panose="02020603050405020304" pitchFamily="18" charset="0"/>
            </a:endParaRPr>
          </a:p>
        </p:txBody>
      </p:sp>
      <p:sp>
        <p:nvSpPr>
          <p:cNvPr id="7" name="Rectangle 6"/>
          <p:cNvSpPr/>
          <p:nvPr/>
        </p:nvSpPr>
        <p:spPr>
          <a:xfrm>
            <a:off x="177560" y="5756292"/>
            <a:ext cx="12191999" cy="1292662"/>
          </a:xfrm>
          <a:prstGeom prst="rect">
            <a:avLst/>
          </a:prstGeom>
        </p:spPr>
        <p:txBody>
          <a:bodyPr wrap="square">
            <a:spAutoFit/>
          </a:bodyPr>
          <a:lstStyle/>
          <a:p>
            <a:pPr algn="ctr"/>
            <a:r>
              <a:rPr lang="en-US" sz="2400" b="1" dirty="0" smtClean="0">
                <a:solidFill>
                  <a:srgbClr val="000000"/>
                </a:solidFill>
                <a:latin typeface="__Inter_bdbe8e"/>
              </a:rPr>
              <a:t> </a:t>
            </a:r>
            <a:r>
              <a:rPr lang="en-US" sz="2000" b="1" u="sng" dirty="0" smtClean="0">
                <a:solidFill>
                  <a:srgbClr val="000000"/>
                </a:solidFill>
                <a:latin typeface="Times New Roman" panose="02020603050405020304" pitchFamily="18" charset="0"/>
                <a:cs typeface="Times New Roman" panose="02020603050405020304" pitchFamily="18" charset="0"/>
              </a:rPr>
              <a:t>T</a:t>
            </a:r>
            <a:r>
              <a:rPr lang="en-US" sz="2000" b="1" i="0" u="sng" dirty="0" smtClean="0">
                <a:solidFill>
                  <a:srgbClr val="000000"/>
                </a:solidFill>
                <a:effectLst/>
                <a:latin typeface="Times New Roman" panose="02020603050405020304" pitchFamily="18" charset="0"/>
                <a:cs typeface="Times New Roman" panose="02020603050405020304" pitchFamily="18" charset="0"/>
              </a:rPr>
              <a:t>he posterior pituitary </a:t>
            </a:r>
          </a:p>
          <a:p>
            <a:r>
              <a:rPr lang="en-US" b="0" i="0" dirty="0" smtClean="0">
                <a:solidFill>
                  <a:srgbClr val="000000"/>
                </a:solidFill>
                <a:effectLst/>
                <a:latin typeface="Times New Roman" panose="02020603050405020304" pitchFamily="18" charset="0"/>
                <a:cs typeface="Times New Roman" panose="02020603050405020304" pitchFamily="18" charset="0"/>
              </a:rPr>
              <a:t>oxytocin (</a:t>
            </a:r>
            <a:r>
              <a:rPr lang="en-US" b="0" i="0" dirty="0" smtClean="0">
                <a:solidFill>
                  <a:srgbClr val="00B0F0"/>
                </a:solidFill>
                <a:effectLst/>
                <a:latin typeface="Times New Roman" panose="02020603050405020304" pitchFamily="18" charset="0"/>
                <a:cs typeface="Times New Roman" panose="02020603050405020304" pitchFamily="18" charset="0"/>
              </a:rPr>
              <a:t>OT</a:t>
            </a:r>
            <a:r>
              <a:rPr lang="en-US" b="0" i="0" dirty="0" smtClean="0">
                <a:solidFill>
                  <a:srgbClr val="000000"/>
                </a:solidFill>
                <a:effectLst/>
                <a:latin typeface="Times New Roman" panose="02020603050405020304" pitchFamily="18" charset="0"/>
                <a:cs typeface="Times New Roman" panose="02020603050405020304" pitchFamily="18" charset="0"/>
              </a:rPr>
              <a:t>) and antidiuretic hormone (</a:t>
            </a:r>
            <a:r>
              <a:rPr lang="en-US" b="0" i="0" dirty="0" smtClean="0">
                <a:solidFill>
                  <a:srgbClr val="00B0F0"/>
                </a:solidFill>
                <a:effectLst/>
                <a:latin typeface="Times New Roman" panose="02020603050405020304" pitchFamily="18" charset="0"/>
                <a:cs typeface="Times New Roman" panose="02020603050405020304" pitchFamily="18" charset="0"/>
              </a:rPr>
              <a:t>ADH</a:t>
            </a:r>
            <a:r>
              <a:rPr lang="en-US" b="0" i="0" dirty="0" smtClean="0">
                <a:solidFill>
                  <a:srgbClr val="000000"/>
                </a:solidFill>
                <a:effectLst/>
                <a:latin typeface="Times New Roman" panose="02020603050405020304" pitchFamily="18" charset="0"/>
                <a:cs typeface="Times New Roman" panose="02020603050405020304" pitchFamily="18" charset="0"/>
              </a:rPr>
              <a:t>). OT controls uterine contractions during delivery and milk ejection during breastfeeeding.  ADH causes retention of body water</a:t>
            </a:r>
            <a:endParaRPr lang="fr-FR" dirty="0">
              <a:solidFill>
                <a:srgbClr val="000000"/>
              </a:solidFill>
              <a:latin typeface="Times New Roman" panose="02020603050405020304" pitchFamily="18" charset="0"/>
              <a:cs typeface="Times New Roman" panose="02020603050405020304" pitchFamily="18" charset="0"/>
            </a:endParaRPr>
          </a:p>
          <a:p>
            <a:endParaRPr lang="fr-FR" dirty="0"/>
          </a:p>
        </p:txBody>
      </p:sp>
      <p:cxnSp>
        <p:nvCxnSpPr>
          <p:cNvPr id="9" name="Connecteur en angle 8"/>
          <p:cNvCxnSpPr/>
          <p:nvPr/>
        </p:nvCxnSpPr>
        <p:spPr>
          <a:xfrm rot="5400000" flipH="1" flipV="1">
            <a:off x="4432527" y="5471964"/>
            <a:ext cx="25448" cy="12700"/>
          </a:xfrm>
          <a:prstGeom prst="bent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6624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441133" y="-18107"/>
            <a:ext cx="6705600" cy="3530852"/>
          </a:xfrm>
          <a:prstGeom prst="rect">
            <a:avLst/>
          </a:prstGeom>
        </p:spPr>
      </p:pic>
      <p:pic>
        <p:nvPicPr>
          <p:cNvPr id="5" name="Image 4"/>
          <p:cNvPicPr>
            <a:picLocks noChangeAspect="1"/>
          </p:cNvPicPr>
          <p:nvPr/>
        </p:nvPicPr>
        <p:blipFill>
          <a:blip r:embed="rId3"/>
          <a:stretch>
            <a:fillRect/>
          </a:stretch>
        </p:blipFill>
        <p:spPr>
          <a:xfrm>
            <a:off x="0" y="492942"/>
            <a:ext cx="6065822" cy="5962650"/>
          </a:xfrm>
          <a:prstGeom prst="rect">
            <a:avLst/>
          </a:prstGeom>
        </p:spPr>
      </p:pic>
      <p:cxnSp>
        <p:nvCxnSpPr>
          <p:cNvPr id="7" name="Connecteur droit avec flèche 6"/>
          <p:cNvCxnSpPr/>
          <p:nvPr/>
        </p:nvCxnSpPr>
        <p:spPr>
          <a:xfrm flipH="1">
            <a:off x="5269117" y="2158779"/>
            <a:ext cx="3322622" cy="2136618"/>
          </a:xfrm>
          <a:prstGeom prst="straightConnector1">
            <a:avLst/>
          </a:prstGeom>
          <a:ln w="76200">
            <a:tailEnd type="triangle"/>
          </a:ln>
        </p:spPr>
        <p:style>
          <a:lnRef idx="3">
            <a:schemeClr val="accent5"/>
          </a:lnRef>
          <a:fillRef idx="0">
            <a:schemeClr val="accent5"/>
          </a:fillRef>
          <a:effectRef idx="2">
            <a:schemeClr val="accent5"/>
          </a:effectRef>
          <a:fontRef idx="minor">
            <a:schemeClr val="tx1"/>
          </a:fontRef>
        </p:style>
      </p:cxnSp>
      <p:pic>
        <p:nvPicPr>
          <p:cNvPr id="9" name="Image 8"/>
          <p:cNvPicPr>
            <a:picLocks noChangeAspect="1"/>
          </p:cNvPicPr>
          <p:nvPr/>
        </p:nvPicPr>
        <p:blipFill>
          <a:blip r:embed="rId4"/>
          <a:stretch>
            <a:fillRect/>
          </a:stretch>
        </p:blipFill>
        <p:spPr>
          <a:xfrm>
            <a:off x="6618084" y="3474266"/>
            <a:ext cx="5528650" cy="3261511"/>
          </a:xfrm>
          <a:prstGeom prst="rect">
            <a:avLst/>
          </a:prstGeom>
        </p:spPr>
      </p:pic>
    </p:spTree>
    <p:extLst>
      <p:ext uri="{BB962C8B-B14F-4D97-AF65-F5344CB8AC3E}">
        <p14:creationId xmlns:p14="http://schemas.microsoft.com/office/powerpoint/2010/main" val="2026053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49" y="906771"/>
            <a:ext cx="7451002" cy="4862870"/>
          </a:xfrm>
          <a:prstGeom prst="rect">
            <a:avLst/>
          </a:prstGeom>
        </p:spPr>
        <p:txBody>
          <a:bodyPr wrap="square">
            <a:spAutoFit/>
          </a:bodyPr>
          <a:lstStyle/>
          <a:p>
            <a:pPr algn="just"/>
            <a:r>
              <a:rPr lang="en-US" sz="2000" b="1" u="sng" dirty="0" smtClean="0">
                <a:latin typeface="Times New Roman" panose="02020603050405020304" pitchFamily="18" charset="0"/>
                <a:cs typeface="Times New Roman" panose="02020603050405020304" pitchFamily="18" charset="0"/>
              </a:rPr>
              <a:t>Thyroid gland</a:t>
            </a:r>
          </a:p>
          <a:p>
            <a:pPr algn="just"/>
            <a:endParaRPr lang="en-US" b="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thyroid gland is situated in the neck in front of the larynx and trachea. It is a highly vascular gland that weighs about 25 g and is surrounded by a fibrous capsule.  It resembles a butterfly in shape, consisting of two lobes, one on either side of the thyroid cartilage and upper cartilaginous rings of the trachea.</a:t>
            </a:r>
          </a:p>
          <a:p>
            <a:pPr algn="just"/>
            <a:endParaRPr lang="en-US" dirty="0" smtClean="0">
              <a:latin typeface="Times New Roman" panose="02020603050405020304" pitchFamily="18" charset="0"/>
              <a:cs typeface="Times New Roman" panose="02020603050405020304" pitchFamily="18" charset="0"/>
            </a:endParaRPr>
          </a:p>
          <a:p>
            <a:r>
              <a:rPr lang="en-US" sz="2000" b="1" u="sng" dirty="0" smtClean="0">
                <a:latin typeface="Times New Roman" panose="02020603050405020304" pitchFamily="18" charset="0"/>
                <a:cs typeface="Times New Roman" panose="02020603050405020304" pitchFamily="18" charset="0"/>
              </a:rPr>
              <a:t>Thyroid hormones </a:t>
            </a:r>
          </a:p>
          <a:p>
            <a:endParaRPr lang="en-US" b="1"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dirty="0" smtClean="0"/>
              <a:t> </a:t>
            </a:r>
            <a:r>
              <a:rPr lang="en-US" dirty="0" smtClean="0">
                <a:solidFill>
                  <a:schemeClr val="accent1"/>
                </a:solidFill>
                <a:latin typeface="Times New Roman" panose="02020603050405020304" pitchFamily="18" charset="0"/>
                <a:cs typeface="Times New Roman" panose="02020603050405020304" pitchFamily="18" charset="0"/>
              </a:rPr>
              <a:t>Thyroxine and tri-iodothyronine </a:t>
            </a:r>
            <a:r>
              <a:rPr lang="en-US" dirty="0" smtClean="0">
                <a:latin typeface="Times New Roman" panose="02020603050405020304" pitchFamily="18" charset="0"/>
                <a:cs typeface="Times New Roman" panose="02020603050405020304" pitchFamily="18" charset="0"/>
              </a:rPr>
              <a:t>. The release of T3 and T4 into the blood is stimulated by thyroid stimulating hormone (TSH) from the anterior pituitary. The  Secretion of TSH is stimulated by thyrotrophin releasing hormone (TRH) from the hypothalamus and secretion of TRH is stimulated by exercise, stress, malnutrition.</a:t>
            </a:r>
          </a:p>
          <a:p>
            <a:endParaRPr lang="en-US" dirty="0" smtClean="0">
              <a:latin typeface="Times New Roman" panose="02020603050405020304" pitchFamily="18" charset="0"/>
              <a:cs typeface="Times New Roman" panose="02020603050405020304" pitchFamily="18" charset="0"/>
            </a:endParaRPr>
          </a:p>
          <a:p>
            <a:pPr marL="285750" indent="-285750">
              <a:buFont typeface="Courier New" panose="02070309020205020404" pitchFamily="49" charset="0"/>
              <a:buChar char="o"/>
            </a:pPr>
            <a:r>
              <a:rPr lang="en-US" dirty="0" smtClean="0">
                <a:solidFill>
                  <a:schemeClr val="accent1"/>
                </a:solidFill>
                <a:latin typeface="Times New Roman" panose="02020603050405020304" pitchFamily="18" charset="0"/>
                <a:cs typeface="Times New Roman" panose="02020603050405020304" pitchFamily="18" charset="0"/>
              </a:rPr>
              <a:t>Calcitonin </a:t>
            </a:r>
            <a:r>
              <a:rPr lang="en-US" dirty="0" smtClean="0">
                <a:latin typeface="Times New Roman" panose="02020603050405020304" pitchFamily="18" charset="0"/>
                <a:cs typeface="Times New Roman" panose="02020603050405020304" pitchFamily="18" charset="0"/>
              </a:rPr>
              <a:t> is secreted by the para follicular in the thyroid gland. Calcitonin lowers raised blood calcium (Ca2+) levels. </a:t>
            </a:r>
            <a:endParaRPr lang="fr-FR" dirty="0">
              <a:latin typeface="Times New Roman" panose="02020603050405020304" pitchFamily="18" charset="0"/>
              <a:cs typeface="Times New Roman" panose="02020603050405020304" pitchFamily="18" charset="0"/>
            </a:endParaRPr>
          </a:p>
        </p:txBody>
      </p:sp>
      <p:sp>
        <p:nvSpPr>
          <p:cNvPr id="5" name="Titre 3"/>
          <p:cNvSpPr txBox="1">
            <a:spLocks/>
          </p:cNvSpPr>
          <p:nvPr/>
        </p:nvSpPr>
        <p:spPr>
          <a:xfrm>
            <a:off x="0" y="28319"/>
            <a:ext cx="12192000" cy="878452"/>
          </a:xfrm>
          <a:prstGeom prst="rect">
            <a:avLst/>
          </a:prstGeom>
          <a:solidFill>
            <a:schemeClr val="tx2">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dirty="0" smtClean="0">
                <a:latin typeface="Times New Roman" panose="02020603050405020304" pitchFamily="18" charset="0"/>
                <a:cs typeface="Times New Roman" panose="02020603050405020304" pitchFamily="18" charset="0"/>
              </a:rPr>
              <a:t>Thyroid gland</a:t>
            </a:r>
            <a:endParaRPr lang="fr-FR" sz="2800" b="1" dirty="0">
              <a:latin typeface="Times New Roman" panose="02020603050405020304" pitchFamily="18" charset="0"/>
              <a:cs typeface="Times New Roman" panose="02020603050405020304" pitchFamily="18" charset="0"/>
            </a:endParaRPr>
          </a:p>
        </p:txBody>
      </p:sp>
      <p:pic>
        <p:nvPicPr>
          <p:cNvPr id="6" name="Image 5"/>
          <p:cNvPicPr>
            <a:picLocks noChangeAspect="1"/>
          </p:cNvPicPr>
          <p:nvPr/>
        </p:nvPicPr>
        <p:blipFill>
          <a:blip r:embed="rId2"/>
          <a:stretch>
            <a:fillRect/>
          </a:stretch>
        </p:blipFill>
        <p:spPr>
          <a:xfrm>
            <a:off x="7478351" y="906771"/>
            <a:ext cx="4686300" cy="5057775"/>
          </a:xfrm>
          <a:prstGeom prst="rect">
            <a:avLst/>
          </a:prstGeom>
        </p:spPr>
      </p:pic>
    </p:spTree>
    <p:extLst>
      <p:ext uri="{BB962C8B-B14F-4D97-AF65-F5344CB8AC3E}">
        <p14:creationId xmlns:p14="http://schemas.microsoft.com/office/powerpoint/2010/main" val="4269655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429" y="1582341"/>
            <a:ext cx="4825496" cy="4801314"/>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There are four small parathyroid glands, each weighing around 50 g, two embedded in the posterior surface of each lobe of the thyroid gland.  They are surrounded by fine connective tissue capsules that contain spherical cells arranged in columns with sinusoids containing blood in between them.</a:t>
            </a:r>
          </a:p>
          <a:p>
            <a:pPr algn="just"/>
            <a:endParaRPr lang="en-US" dirty="0" smtClean="0">
              <a:latin typeface="Times New Roman" panose="02020603050405020304" pitchFamily="18" charset="0"/>
              <a:cs typeface="Times New Roman" panose="02020603050405020304" pitchFamily="18" charset="0"/>
            </a:endParaRPr>
          </a:p>
          <a:p>
            <a:pPr algn="just"/>
            <a:r>
              <a:rPr lang="en-US" b="1" u="sng" dirty="0" smtClean="0">
                <a:latin typeface="Times New Roman" panose="02020603050405020304" pitchFamily="18" charset="0"/>
                <a:cs typeface="Times New Roman" panose="02020603050405020304" pitchFamily="18" charset="0"/>
              </a:rPr>
              <a:t>Parathyroid hormone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These glands secrete parathyroid hormone (</a:t>
            </a:r>
            <a:r>
              <a:rPr lang="en-US" dirty="0" smtClean="0">
                <a:solidFill>
                  <a:schemeClr val="accent1"/>
                </a:solidFill>
                <a:latin typeface="Times New Roman" panose="02020603050405020304" pitchFamily="18" charset="0"/>
                <a:cs typeface="Times New Roman" panose="02020603050405020304" pitchFamily="18" charset="0"/>
              </a:rPr>
              <a:t>PTH, parathormone</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main function of PTH is to increase blood calcium levels. This is achieved by increasing the calcium absorption from the small intestine and reabsorption from the renal tubules.</a:t>
            </a:r>
            <a:endParaRPr lang="fr-FR" dirty="0">
              <a:latin typeface="Times New Roman" panose="02020603050405020304" pitchFamily="18" charset="0"/>
              <a:cs typeface="Times New Roman" panose="02020603050405020304" pitchFamily="18" charset="0"/>
            </a:endParaRPr>
          </a:p>
        </p:txBody>
      </p:sp>
      <p:sp>
        <p:nvSpPr>
          <p:cNvPr id="5" name="Titre 3"/>
          <p:cNvSpPr txBox="1">
            <a:spLocks/>
          </p:cNvSpPr>
          <p:nvPr/>
        </p:nvSpPr>
        <p:spPr>
          <a:xfrm>
            <a:off x="0" y="10212"/>
            <a:ext cx="12192000" cy="878452"/>
          </a:xfrm>
          <a:prstGeom prst="rect">
            <a:avLst/>
          </a:prstGeom>
          <a:solidFill>
            <a:schemeClr val="tx2">
              <a:lumMod val="40000"/>
              <a:lumOff val="6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2800" b="1" dirty="0" smtClean="0">
                <a:latin typeface="Times New Roman" panose="02020603050405020304" pitchFamily="18" charset="0"/>
                <a:cs typeface="Times New Roman" panose="02020603050405020304" pitchFamily="18" charset="0"/>
              </a:rPr>
              <a:t>Parathyroid gland</a:t>
            </a:r>
            <a:endParaRPr lang="fr-FR" sz="2800" b="1" dirty="0">
              <a:latin typeface="Times New Roman" panose="02020603050405020304" pitchFamily="18" charset="0"/>
              <a:cs typeface="Times New Roman" panose="02020603050405020304" pitchFamily="18" charset="0"/>
            </a:endParaRPr>
          </a:p>
        </p:txBody>
      </p:sp>
      <p:pic>
        <p:nvPicPr>
          <p:cNvPr id="6" name="Image 5"/>
          <p:cNvPicPr>
            <a:picLocks noChangeAspect="1"/>
          </p:cNvPicPr>
          <p:nvPr/>
        </p:nvPicPr>
        <p:blipFill>
          <a:blip r:embed="rId2"/>
          <a:stretch>
            <a:fillRect/>
          </a:stretch>
        </p:blipFill>
        <p:spPr>
          <a:xfrm>
            <a:off x="4897925" y="971908"/>
            <a:ext cx="7207076" cy="4857750"/>
          </a:xfrm>
          <a:prstGeom prst="rect">
            <a:avLst/>
          </a:prstGeom>
        </p:spPr>
      </p:pic>
      <p:sp>
        <p:nvSpPr>
          <p:cNvPr id="2" name="Rectangle 1"/>
          <p:cNvSpPr/>
          <p:nvPr/>
        </p:nvSpPr>
        <p:spPr>
          <a:xfrm>
            <a:off x="79823" y="1035916"/>
            <a:ext cx="2195024" cy="400110"/>
          </a:xfrm>
          <a:prstGeom prst="rect">
            <a:avLst/>
          </a:prstGeom>
        </p:spPr>
        <p:txBody>
          <a:bodyPr wrap="none">
            <a:spAutoFit/>
          </a:bodyPr>
          <a:lstStyle/>
          <a:p>
            <a:pPr algn="just"/>
            <a:r>
              <a:rPr lang="en-US" sz="2000" b="1" u="sng" dirty="0" smtClean="0">
                <a:latin typeface="Times New Roman" panose="02020603050405020304" pitchFamily="18" charset="0"/>
                <a:cs typeface="Times New Roman" panose="02020603050405020304" pitchFamily="18" charset="0"/>
              </a:rPr>
              <a:t>Parathyroid </a:t>
            </a:r>
            <a:r>
              <a:rPr lang="en-US" sz="2000" b="1" u="sng" dirty="0">
                <a:latin typeface="Times New Roman" panose="02020603050405020304" pitchFamily="18" charset="0"/>
                <a:cs typeface="Times New Roman" panose="02020603050405020304" pitchFamily="18" charset="0"/>
              </a:rPr>
              <a:t>gland</a:t>
            </a:r>
          </a:p>
        </p:txBody>
      </p:sp>
    </p:spTree>
    <p:extLst>
      <p:ext uri="{BB962C8B-B14F-4D97-AF65-F5344CB8AC3E}">
        <p14:creationId xmlns:p14="http://schemas.microsoft.com/office/powerpoint/2010/main" val="3317369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TotalTime>
  <Words>1907</Words>
  <Application>Microsoft Office PowerPoint</Application>
  <PresentationFormat>Grand écran</PresentationFormat>
  <Paragraphs>179</Paragraphs>
  <Slides>26</Slides>
  <Notes>0</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26</vt:i4>
      </vt:variant>
    </vt:vector>
  </HeadingPairs>
  <TitlesOfParts>
    <vt:vector size="41" baseType="lpstr">
      <vt:lpstr>__Inter_bdbe8e</vt:lpstr>
      <vt:lpstr>Arial</vt:lpstr>
      <vt:lpstr>Calibri</vt:lpstr>
      <vt:lpstr>Calibri Light</vt:lpstr>
      <vt:lpstr>Celandine</vt:lpstr>
      <vt:lpstr>Courier New</vt:lpstr>
      <vt:lpstr>Dubai Light</vt:lpstr>
      <vt:lpstr>Mulish</vt:lpstr>
      <vt:lpstr>Mulish SemiBold</vt:lpstr>
      <vt:lpstr>Nunito Sans ExtraBold</vt:lpstr>
      <vt:lpstr>TDTD탈굴림</vt:lpstr>
      <vt:lpstr>Times New Roman</vt:lpstr>
      <vt:lpstr>TT Hoves Bold</vt:lpstr>
      <vt:lpstr>Wingdings</vt:lpstr>
      <vt:lpstr>Thème Office</vt:lpstr>
      <vt:lpstr>Endocrine systems</vt:lpstr>
      <vt:lpstr>                                          Endocrine systems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The paired adrenal glands lie superior to the kidneys enclosed within the renal fascia.  The glands are composed of two parts, which have different structures and functions.  The outer part is the cortex and the inner part the medulla. The adrenal cortex is essential to life but the medulla is not.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66</cp:revision>
  <dcterms:created xsi:type="dcterms:W3CDTF">2025-12-14T19:02:50Z</dcterms:created>
  <dcterms:modified xsi:type="dcterms:W3CDTF">2025-12-26T11:17:01Z</dcterms:modified>
</cp:coreProperties>
</file>