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6" r:id="rId6"/>
    <p:sldId id="265" r:id="rId7"/>
    <p:sldId id="264" r:id="rId8"/>
    <p:sldId id="263" r:id="rId9"/>
    <p:sldId id="262" r:id="rId10"/>
    <p:sldId id="261" r:id="rId11"/>
    <p:sldId id="260" r:id="rId12"/>
    <p:sldId id="267" r:id="rId13"/>
    <p:sldId id="268" r:id="rId14"/>
    <p:sldId id="256" r:id="rId15"/>
    <p:sldId id="257" r:id="rId16"/>
    <p:sldId id="269" r:id="rId17"/>
    <p:sldId id="270" r:id="rId18"/>
    <p:sldId id="271" r:id="rId19"/>
    <p:sldId id="272" r:id="rId20"/>
    <p:sldId id="273" r:id="rId21"/>
    <p:sldId id="288" r:id="rId22"/>
    <p:sldId id="289" r:id="rId23"/>
    <p:sldId id="285" r:id="rId24"/>
    <p:sldId id="286" r:id="rId25"/>
    <p:sldId id="287" r:id="rId26"/>
    <p:sldId id="290" r:id="rId27"/>
    <p:sldId id="296" r:id="rId28"/>
    <p:sldId id="297" r:id="rId29"/>
    <p:sldId id="298" r:id="rId30"/>
    <p:sldId id="299" r:id="rId31"/>
    <p:sldId id="300" r:id="rId32"/>
    <p:sldId id="301" r:id="rId33"/>
    <p:sldId id="302" r:id="rId34"/>
    <p:sldId id="303" r:id="rId35"/>
    <p:sldId id="274" r:id="rId36"/>
    <p:sldId id="275" r:id="rId37"/>
    <p:sldId id="276" r:id="rId38"/>
    <p:sldId id="277" r:id="rId39"/>
    <p:sldId id="278" r:id="rId40"/>
    <p:sldId id="279" r:id="rId41"/>
    <p:sldId id="280" r:id="rId42"/>
    <p:sldId id="281" r:id="rId43"/>
    <p:sldId id="283" r:id="rId44"/>
    <p:sldId id="282" r:id="rId45"/>
    <p:sldId id="284"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51ADA3-F4D3-45DC-87CE-2D944840B592}"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334317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1ADA3-F4D3-45DC-87CE-2D944840B592}"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179871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1ADA3-F4D3-45DC-87CE-2D944840B592}"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279342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ectangle à coins arrondis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ectangle à coins arrondis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r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8940800" y="4206240"/>
            <a:ext cx="1280160"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17" name="Espace réservé du pied de page 16"/>
          <p:cNvSpPr>
            <a:spLocks noGrp="1"/>
          </p:cNvSpPr>
          <p:nvPr>
            <p:ph type="ftr" sz="quarter" idx="11"/>
          </p:nvPr>
        </p:nvSpPr>
        <p:spPr>
          <a:xfrm>
            <a:off x="7213600" y="4205288"/>
            <a:ext cx="1727200" cy="457200"/>
          </a:xfrm>
        </p:spPr>
        <p:txBody>
          <a:bodyPr/>
          <a:lstStyle/>
          <a:p>
            <a:endParaRPr lang="fr-BE" dirty="0">
              <a:solidFill>
                <a:srgbClr val="AC66BB"/>
              </a:solidFill>
            </a:endParaRPr>
          </a:p>
        </p:txBody>
      </p:sp>
      <p:sp>
        <p:nvSpPr>
          <p:cNvPr id="29" name="Espace réservé du numéro de diapositive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CF4668DC-857F-487D-BFFA-8C0CA5037977}" type="slidenum">
              <a:rPr lang="fr-BE" smtClean="0">
                <a:solidFill>
                  <a:prstClr val="white"/>
                </a:solidFill>
              </a:rPr>
              <a:pPr/>
              <a:t>‹N°›</a:t>
            </a:fld>
            <a:endParaRPr lang="fr-BE" dirty="0">
              <a:solidFill>
                <a:prstClr val="white"/>
              </a:solidFill>
            </a:endParaRPr>
          </a:p>
        </p:txBody>
      </p:sp>
    </p:spTree>
    <p:extLst>
      <p:ext uri="{BB962C8B-B14F-4D97-AF65-F5344CB8AC3E}">
        <p14:creationId xmlns:p14="http://schemas.microsoft.com/office/powerpoint/2010/main" val="1067926734"/>
      </p:ext>
    </p:extLst>
  </p:cSld>
  <p:clrMapOvr>
    <a:masterClrMapping/>
  </p:clrMapOvr>
  <p:transition>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808785752"/>
      </p:ext>
    </p:extLst>
  </p:cSld>
  <p:clrMapOvr>
    <a:masterClrMapping/>
  </p:clrMapOvr>
  <p:transition>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168156316"/>
      </p:ext>
    </p:extLst>
  </p:cSld>
  <p:clrMapOvr>
    <a:masterClrMapping/>
  </p:clrMapOvr>
  <p:transition>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991568964"/>
      </p:ext>
    </p:extLst>
  </p:cSld>
  <p:clrMapOvr>
    <a:masterClrMapping/>
  </p:clrMapOvr>
  <p:transition>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000" y="1143000"/>
            <a:ext cx="11176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solidFill>
                <a:srgbClr val="AC66BB"/>
              </a:solidFill>
            </a:endParaRPr>
          </a:p>
        </p:txBody>
      </p:sp>
    </p:spTree>
    <p:extLst>
      <p:ext uri="{BB962C8B-B14F-4D97-AF65-F5344CB8AC3E}">
        <p14:creationId xmlns:p14="http://schemas.microsoft.com/office/powerpoint/2010/main" val="3010091860"/>
      </p:ext>
    </p:extLst>
  </p:cSld>
  <p:clrMapOvr>
    <a:masterClrMapping/>
  </p:clrMapOvr>
  <p:transition>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8778240" y="612648"/>
            <a:ext cx="1276352"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4" name="Espace réservé du pied de page 3"/>
          <p:cNvSpPr>
            <a:spLocks noGrp="1"/>
          </p:cNvSpPr>
          <p:nvPr>
            <p:ph type="ftr" sz="quarter" idx="11"/>
          </p:nvPr>
        </p:nvSpPr>
        <p:spPr>
          <a:xfrm>
            <a:off x="7010400" y="612648"/>
            <a:ext cx="1767840" cy="457200"/>
          </a:xfrm>
        </p:spPr>
        <p:txBody>
          <a:bodyPr/>
          <a:lstStyle/>
          <a:p>
            <a:endParaRPr lang="fr-BE" dirty="0">
              <a:solidFill>
                <a:srgbClr val="AC66BB"/>
              </a:solidFill>
            </a:endParaRPr>
          </a:p>
        </p:txBody>
      </p:sp>
      <p:sp>
        <p:nvSpPr>
          <p:cNvPr id="5" name="Espace réservé du numéro de diapositive 4"/>
          <p:cNvSpPr>
            <a:spLocks noGrp="1"/>
          </p:cNvSpPr>
          <p:nvPr>
            <p:ph type="sldNum" sz="quarter" idx="12"/>
          </p:nvPr>
        </p:nvSpPr>
        <p:spPr>
          <a:xfrm>
            <a:off x="10899648" y="2272"/>
            <a:ext cx="1016000" cy="365760"/>
          </a:xfrm>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244047591"/>
      </p:ext>
    </p:extLst>
  </p:cSld>
  <p:clrMapOvr>
    <a:masterClrMapping/>
  </p:clrMapOvr>
  <p:transition>
    <p:randomBar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11"/>
          </p:nvPr>
        </p:nvSpPr>
        <p:spPr/>
        <p:txBody>
          <a:bodyPr/>
          <a:lstStyle/>
          <a:p>
            <a:endParaRPr lang="fr-BE" dirty="0">
              <a:solidFill>
                <a:srgbClr val="AC66BB"/>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764146951"/>
      </p:ext>
    </p:extLst>
  </p:cSld>
  <p:clrMapOvr>
    <a:masterClrMapping/>
  </p:clrMapOvr>
  <p:transition>
    <p:randomBar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995" y="1101970"/>
            <a:ext cx="451104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967982919"/>
      </p:ext>
    </p:extLst>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1ADA3-F4D3-45DC-87CE-2D944840B592}"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258260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528735010"/>
      </p:ext>
    </p:extLst>
  </p:cSld>
  <p:clrMapOvr>
    <a:masterClrMapping/>
  </p:clrMapOvr>
  <p:transition>
    <p:randomBar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912179573"/>
      </p:ext>
    </p:extLst>
  </p:cSld>
  <p:clrMapOvr>
    <a:masterClrMapping/>
  </p:clrMapOvr>
  <p:transition>
    <p:randomBar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1143000"/>
            <a:ext cx="2540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1143000"/>
            <a:ext cx="83312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400731945"/>
      </p:ext>
    </p:extLst>
  </p:cSld>
  <p:clrMapOvr>
    <a:masterClrMapping/>
  </p:clrMapOvr>
  <p:transition>
    <p:randomBar dir="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ectangle à coins arrondis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ectangle à coins arrondis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r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8940800" y="4206240"/>
            <a:ext cx="1280160"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17" name="Espace réservé du pied de page 16"/>
          <p:cNvSpPr>
            <a:spLocks noGrp="1"/>
          </p:cNvSpPr>
          <p:nvPr>
            <p:ph type="ftr" sz="quarter" idx="11"/>
          </p:nvPr>
        </p:nvSpPr>
        <p:spPr>
          <a:xfrm>
            <a:off x="7213600" y="4205288"/>
            <a:ext cx="1727200" cy="457200"/>
          </a:xfrm>
        </p:spPr>
        <p:txBody>
          <a:bodyPr/>
          <a:lstStyle/>
          <a:p>
            <a:endParaRPr lang="fr-BE" dirty="0">
              <a:solidFill>
                <a:srgbClr val="AC66BB"/>
              </a:solidFill>
            </a:endParaRPr>
          </a:p>
        </p:txBody>
      </p:sp>
      <p:sp>
        <p:nvSpPr>
          <p:cNvPr id="29" name="Espace réservé du numéro de diapositive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CF4668DC-857F-487D-BFFA-8C0CA5037977}" type="slidenum">
              <a:rPr lang="fr-BE" smtClean="0">
                <a:solidFill>
                  <a:prstClr val="white"/>
                </a:solidFill>
              </a:rPr>
              <a:pPr/>
              <a:t>‹N°›</a:t>
            </a:fld>
            <a:endParaRPr lang="fr-BE" dirty="0">
              <a:solidFill>
                <a:prstClr val="white"/>
              </a:solidFill>
            </a:endParaRPr>
          </a:p>
        </p:txBody>
      </p:sp>
    </p:spTree>
    <p:extLst>
      <p:ext uri="{BB962C8B-B14F-4D97-AF65-F5344CB8AC3E}">
        <p14:creationId xmlns:p14="http://schemas.microsoft.com/office/powerpoint/2010/main" val="3759930131"/>
      </p:ext>
    </p:extLst>
  </p:cSld>
  <p:clrMapOvr>
    <a:masterClrMapping/>
  </p:clrMapOvr>
  <p:transition>
    <p:randomBar dir="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46364085"/>
      </p:ext>
    </p:extLst>
  </p:cSld>
  <p:clrMapOvr>
    <a:masterClrMapping/>
  </p:clrMapOvr>
  <p:transition>
    <p:randomBar dir="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466441165"/>
      </p:ext>
    </p:extLst>
  </p:cSld>
  <p:clrMapOvr>
    <a:masterClrMapping/>
  </p:clrMapOvr>
  <p:transition>
    <p:randomBar dir="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57768097"/>
      </p:ext>
    </p:extLst>
  </p:cSld>
  <p:clrMapOvr>
    <a:masterClrMapping/>
  </p:clrMapOvr>
  <p:transition>
    <p:randomBar dir="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000" y="1143000"/>
            <a:ext cx="11176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solidFill>
                <a:srgbClr val="AC66BB"/>
              </a:solidFill>
            </a:endParaRPr>
          </a:p>
        </p:txBody>
      </p:sp>
    </p:spTree>
    <p:extLst>
      <p:ext uri="{BB962C8B-B14F-4D97-AF65-F5344CB8AC3E}">
        <p14:creationId xmlns:p14="http://schemas.microsoft.com/office/powerpoint/2010/main" val="411758521"/>
      </p:ext>
    </p:extLst>
  </p:cSld>
  <p:clrMapOvr>
    <a:masterClrMapping/>
  </p:clrMapOvr>
  <p:transition>
    <p:randomBar dir="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8778240" y="612648"/>
            <a:ext cx="1276352"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4" name="Espace réservé du pied de page 3"/>
          <p:cNvSpPr>
            <a:spLocks noGrp="1"/>
          </p:cNvSpPr>
          <p:nvPr>
            <p:ph type="ftr" sz="quarter" idx="11"/>
          </p:nvPr>
        </p:nvSpPr>
        <p:spPr>
          <a:xfrm>
            <a:off x="7010400" y="612648"/>
            <a:ext cx="1767840" cy="457200"/>
          </a:xfrm>
        </p:spPr>
        <p:txBody>
          <a:bodyPr/>
          <a:lstStyle/>
          <a:p>
            <a:endParaRPr lang="fr-BE" dirty="0">
              <a:solidFill>
                <a:srgbClr val="AC66BB"/>
              </a:solidFill>
            </a:endParaRPr>
          </a:p>
        </p:txBody>
      </p:sp>
      <p:sp>
        <p:nvSpPr>
          <p:cNvPr id="5" name="Espace réservé du numéro de diapositive 4"/>
          <p:cNvSpPr>
            <a:spLocks noGrp="1"/>
          </p:cNvSpPr>
          <p:nvPr>
            <p:ph type="sldNum" sz="quarter" idx="12"/>
          </p:nvPr>
        </p:nvSpPr>
        <p:spPr>
          <a:xfrm>
            <a:off x="10899648" y="2272"/>
            <a:ext cx="1016000" cy="365760"/>
          </a:xfrm>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233215296"/>
      </p:ext>
    </p:extLst>
  </p:cSld>
  <p:clrMapOvr>
    <a:masterClrMapping/>
  </p:clrMapOvr>
  <p:transition>
    <p:randomBar dir="vert"/>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11"/>
          </p:nvPr>
        </p:nvSpPr>
        <p:spPr/>
        <p:txBody>
          <a:bodyPr/>
          <a:lstStyle/>
          <a:p>
            <a:endParaRPr lang="fr-BE" dirty="0">
              <a:solidFill>
                <a:srgbClr val="AC66BB"/>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923102841"/>
      </p:ext>
    </p:extLst>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51ADA3-F4D3-45DC-87CE-2D944840B592}"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1532822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995" y="1101970"/>
            <a:ext cx="451104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853053807"/>
      </p:ext>
    </p:extLst>
  </p:cSld>
  <p:clrMapOvr>
    <a:masterClrMapping/>
  </p:clrMapOvr>
  <p:transition>
    <p:randomBar dir="ver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566713826"/>
      </p:ext>
    </p:extLst>
  </p:cSld>
  <p:clrMapOvr>
    <a:masterClrMapping/>
  </p:clrMapOvr>
  <p:transition>
    <p:randomBar dir="vert"/>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067967515"/>
      </p:ext>
    </p:extLst>
  </p:cSld>
  <p:clrMapOvr>
    <a:masterClrMapping/>
  </p:clrMapOvr>
  <p:transition>
    <p:randomBar dir="vert"/>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1143000"/>
            <a:ext cx="2540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1143000"/>
            <a:ext cx="83312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443753142"/>
      </p:ext>
    </p:extLst>
  </p:cSld>
  <p:clrMapOvr>
    <a:masterClrMapping/>
  </p:clrMapOvr>
  <p:transition>
    <p:randomBar dir="vert"/>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ectangle à coins arrondis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ectangle à coins arrondis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r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8940800" y="4206240"/>
            <a:ext cx="1280160"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17" name="Espace réservé du pied de page 16"/>
          <p:cNvSpPr>
            <a:spLocks noGrp="1"/>
          </p:cNvSpPr>
          <p:nvPr>
            <p:ph type="ftr" sz="quarter" idx="11"/>
          </p:nvPr>
        </p:nvSpPr>
        <p:spPr>
          <a:xfrm>
            <a:off x="7213600" y="4205288"/>
            <a:ext cx="1727200" cy="457200"/>
          </a:xfrm>
        </p:spPr>
        <p:txBody>
          <a:bodyPr/>
          <a:lstStyle/>
          <a:p>
            <a:endParaRPr lang="fr-BE" dirty="0">
              <a:solidFill>
                <a:srgbClr val="AC66BB"/>
              </a:solidFill>
            </a:endParaRPr>
          </a:p>
        </p:txBody>
      </p:sp>
      <p:sp>
        <p:nvSpPr>
          <p:cNvPr id="29" name="Espace réservé du numéro de diapositive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CF4668DC-857F-487D-BFFA-8C0CA5037977}" type="slidenum">
              <a:rPr lang="fr-BE" smtClean="0">
                <a:solidFill>
                  <a:prstClr val="white"/>
                </a:solidFill>
              </a:rPr>
              <a:pPr/>
              <a:t>‹N°›</a:t>
            </a:fld>
            <a:endParaRPr lang="fr-BE" dirty="0">
              <a:solidFill>
                <a:prstClr val="white"/>
              </a:solidFill>
            </a:endParaRPr>
          </a:p>
        </p:txBody>
      </p:sp>
    </p:spTree>
    <p:extLst>
      <p:ext uri="{BB962C8B-B14F-4D97-AF65-F5344CB8AC3E}">
        <p14:creationId xmlns:p14="http://schemas.microsoft.com/office/powerpoint/2010/main" val="2353235620"/>
      </p:ext>
    </p:extLst>
  </p:cSld>
  <p:clrMapOvr>
    <a:masterClrMapping/>
  </p:clrMapOvr>
  <p:transition>
    <p:randomBar dir="vert"/>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4081256584"/>
      </p:ext>
    </p:extLst>
  </p:cSld>
  <p:clrMapOvr>
    <a:masterClrMapping/>
  </p:clrMapOvr>
  <p:transition>
    <p:randomBar dir="vert"/>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575414583"/>
      </p:ext>
    </p:extLst>
  </p:cSld>
  <p:clrMapOvr>
    <a:masterClrMapping/>
  </p:clrMapOvr>
  <p:transition>
    <p:randomBar dir="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925760083"/>
      </p:ext>
    </p:extLst>
  </p:cSld>
  <p:clrMapOvr>
    <a:masterClrMapping/>
  </p:clrMapOvr>
  <p:transition>
    <p:randomBar dir="vert"/>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000" y="1143000"/>
            <a:ext cx="11176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solidFill>
                <a:srgbClr val="AC66BB"/>
              </a:solidFill>
            </a:endParaRPr>
          </a:p>
        </p:txBody>
      </p:sp>
    </p:spTree>
    <p:extLst>
      <p:ext uri="{BB962C8B-B14F-4D97-AF65-F5344CB8AC3E}">
        <p14:creationId xmlns:p14="http://schemas.microsoft.com/office/powerpoint/2010/main" val="1512648391"/>
      </p:ext>
    </p:extLst>
  </p:cSld>
  <p:clrMapOvr>
    <a:masterClrMapping/>
  </p:clrMapOvr>
  <p:transition>
    <p:randomBar dir="vert"/>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8778240" y="612648"/>
            <a:ext cx="1276352"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4" name="Espace réservé du pied de page 3"/>
          <p:cNvSpPr>
            <a:spLocks noGrp="1"/>
          </p:cNvSpPr>
          <p:nvPr>
            <p:ph type="ftr" sz="quarter" idx="11"/>
          </p:nvPr>
        </p:nvSpPr>
        <p:spPr>
          <a:xfrm>
            <a:off x="7010400" y="612648"/>
            <a:ext cx="1767840" cy="457200"/>
          </a:xfrm>
        </p:spPr>
        <p:txBody>
          <a:bodyPr/>
          <a:lstStyle/>
          <a:p>
            <a:endParaRPr lang="fr-BE" dirty="0">
              <a:solidFill>
                <a:srgbClr val="AC66BB"/>
              </a:solidFill>
            </a:endParaRPr>
          </a:p>
        </p:txBody>
      </p:sp>
      <p:sp>
        <p:nvSpPr>
          <p:cNvPr id="5" name="Espace réservé du numéro de diapositive 4"/>
          <p:cNvSpPr>
            <a:spLocks noGrp="1"/>
          </p:cNvSpPr>
          <p:nvPr>
            <p:ph type="sldNum" sz="quarter" idx="12"/>
          </p:nvPr>
        </p:nvSpPr>
        <p:spPr>
          <a:xfrm>
            <a:off x="10899648" y="2272"/>
            <a:ext cx="1016000" cy="365760"/>
          </a:xfrm>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33182825"/>
      </p:ext>
    </p:extLst>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51ADA3-F4D3-45DC-87CE-2D944840B592}" type="datetimeFigureOut">
              <a:rPr lang="fr-FR" smtClean="0"/>
              <a:t>26/12/2025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2669496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11"/>
          </p:nvPr>
        </p:nvSpPr>
        <p:spPr/>
        <p:txBody>
          <a:bodyPr/>
          <a:lstStyle/>
          <a:p>
            <a:endParaRPr lang="fr-BE" dirty="0">
              <a:solidFill>
                <a:srgbClr val="AC66BB"/>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046312560"/>
      </p:ext>
    </p:extLst>
  </p:cSld>
  <p:clrMapOvr>
    <a:masterClrMapping/>
  </p:clrMapOvr>
  <p:transition>
    <p:randomBar dir="vert"/>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995" y="1101970"/>
            <a:ext cx="451104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087532996"/>
      </p:ext>
    </p:extLst>
  </p:cSld>
  <p:clrMapOvr>
    <a:masterClrMapping/>
  </p:clrMapOvr>
  <p:transition>
    <p:randomBar dir="vert"/>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416697278"/>
      </p:ext>
    </p:extLst>
  </p:cSld>
  <p:clrMapOvr>
    <a:masterClrMapping/>
  </p:clrMapOvr>
  <p:transition>
    <p:randomBar dir="vert"/>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154534017"/>
      </p:ext>
    </p:extLst>
  </p:cSld>
  <p:clrMapOvr>
    <a:masterClrMapping/>
  </p:clrMapOvr>
  <p:transition>
    <p:randomBar dir="vert"/>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1143000"/>
            <a:ext cx="2540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1143000"/>
            <a:ext cx="83312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402308154"/>
      </p:ext>
    </p:extLst>
  </p:cSld>
  <p:clrMapOvr>
    <a:masterClrMapping/>
  </p:clrMapOvr>
  <p:transition>
    <p:randomBar dir="vert"/>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ectangle à coins arrondis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ectangle à coins arrondis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r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8940800" y="4206240"/>
            <a:ext cx="1280160"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17" name="Espace réservé du pied de page 16"/>
          <p:cNvSpPr>
            <a:spLocks noGrp="1"/>
          </p:cNvSpPr>
          <p:nvPr>
            <p:ph type="ftr" sz="quarter" idx="11"/>
          </p:nvPr>
        </p:nvSpPr>
        <p:spPr>
          <a:xfrm>
            <a:off x="7213600" y="4205288"/>
            <a:ext cx="1727200" cy="457200"/>
          </a:xfrm>
        </p:spPr>
        <p:txBody>
          <a:bodyPr/>
          <a:lstStyle/>
          <a:p>
            <a:endParaRPr lang="fr-BE" dirty="0">
              <a:solidFill>
                <a:srgbClr val="AC66BB"/>
              </a:solidFill>
            </a:endParaRPr>
          </a:p>
        </p:txBody>
      </p:sp>
      <p:sp>
        <p:nvSpPr>
          <p:cNvPr id="29" name="Espace réservé du numéro de diapositive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CF4668DC-857F-487D-BFFA-8C0CA5037977}" type="slidenum">
              <a:rPr lang="fr-BE" smtClean="0">
                <a:solidFill>
                  <a:prstClr val="white"/>
                </a:solidFill>
              </a:rPr>
              <a:pPr/>
              <a:t>‹N°›</a:t>
            </a:fld>
            <a:endParaRPr lang="fr-BE" dirty="0">
              <a:solidFill>
                <a:prstClr val="white"/>
              </a:solidFill>
            </a:endParaRPr>
          </a:p>
        </p:txBody>
      </p:sp>
    </p:spTree>
    <p:extLst>
      <p:ext uri="{BB962C8B-B14F-4D97-AF65-F5344CB8AC3E}">
        <p14:creationId xmlns:p14="http://schemas.microsoft.com/office/powerpoint/2010/main" val="1195418191"/>
      </p:ext>
    </p:extLst>
  </p:cSld>
  <p:clrMapOvr>
    <a:masterClrMapping/>
  </p:clrMapOvr>
  <p:transition>
    <p:randomBar dir="ver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823755312"/>
      </p:ext>
    </p:extLst>
  </p:cSld>
  <p:clrMapOvr>
    <a:masterClrMapping/>
  </p:clrMapOvr>
  <p:transition>
    <p:randomBar dir="ver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27436304"/>
      </p:ext>
    </p:extLst>
  </p:cSld>
  <p:clrMapOvr>
    <a:masterClrMapping/>
  </p:clrMapOvr>
  <p:transition>
    <p:randomBar dir="ver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791314321"/>
      </p:ext>
    </p:extLst>
  </p:cSld>
  <p:clrMapOvr>
    <a:masterClrMapping/>
  </p:clrMapOvr>
  <p:transition>
    <p:randomBar dir="ver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000" y="1143000"/>
            <a:ext cx="11176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solidFill>
                <a:srgbClr val="AC66BB"/>
              </a:solidFill>
            </a:endParaRPr>
          </a:p>
        </p:txBody>
      </p:sp>
    </p:spTree>
    <p:extLst>
      <p:ext uri="{BB962C8B-B14F-4D97-AF65-F5344CB8AC3E}">
        <p14:creationId xmlns:p14="http://schemas.microsoft.com/office/powerpoint/2010/main" val="1117750016"/>
      </p:ext>
    </p:extLst>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51ADA3-F4D3-45DC-87CE-2D944840B592}" type="datetimeFigureOut">
              <a:rPr lang="fr-FR" smtClean="0"/>
              <a:t>26/12/2025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3791128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8778240" y="612648"/>
            <a:ext cx="1276352" cy="457200"/>
          </a:xfrm>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4" name="Espace réservé du pied de page 3"/>
          <p:cNvSpPr>
            <a:spLocks noGrp="1"/>
          </p:cNvSpPr>
          <p:nvPr>
            <p:ph type="ftr" sz="quarter" idx="11"/>
          </p:nvPr>
        </p:nvSpPr>
        <p:spPr>
          <a:xfrm>
            <a:off x="7010400" y="612648"/>
            <a:ext cx="1767840" cy="457200"/>
          </a:xfrm>
        </p:spPr>
        <p:txBody>
          <a:bodyPr/>
          <a:lstStyle/>
          <a:p>
            <a:endParaRPr lang="fr-BE" dirty="0">
              <a:solidFill>
                <a:srgbClr val="AC66BB"/>
              </a:solidFill>
            </a:endParaRPr>
          </a:p>
        </p:txBody>
      </p:sp>
      <p:sp>
        <p:nvSpPr>
          <p:cNvPr id="5" name="Espace réservé du numéro de diapositive 4"/>
          <p:cNvSpPr>
            <a:spLocks noGrp="1"/>
          </p:cNvSpPr>
          <p:nvPr>
            <p:ph type="sldNum" sz="quarter" idx="12"/>
          </p:nvPr>
        </p:nvSpPr>
        <p:spPr>
          <a:xfrm>
            <a:off x="10899648" y="2272"/>
            <a:ext cx="1016000" cy="365760"/>
          </a:xfrm>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754414186"/>
      </p:ext>
    </p:extLst>
  </p:cSld>
  <p:clrMapOvr>
    <a:masterClrMapping/>
  </p:clrMapOvr>
  <p:transition>
    <p:randomBar dir="ver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11"/>
          </p:nvPr>
        </p:nvSpPr>
        <p:spPr/>
        <p:txBody>
          <a:bodyPr/>
          <a:lstStyle/>
          <a:p>
            <a:endParaRPr lang="fr-BE" dirty="0">
              <a:solidFill>
                <a:srgbClr val="AC66BB"/>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1853666223"/>
      </p:ext>
    </p:extLst>
  </p:cSld>
  <p:clrMapOvr>
    <a:masterClrMapping/>
  </p:clrMapOvr>
  <p:transition>
    <p:randomBar dir="ver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995" y="1101970"/>
            <a:ext cx="451104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498084651"/>
      </p:ext>
    </p:extLst>
  </p:cSld>
  <p:clrMapOvr>
    <a:masterClrMapping/>
  </p:clrMapOvr>
  <p:transition>
    <p:randomBar dir="ver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6" name="Espace réservé du pied de page 5"/>
          <p:cNvSpPr>
            <a:spLocks noGrp="1"/>
          </p:cNvSpPr>
          <p:nvPr>
            <p:ph type="ftr" sz="quarter" idx="11"/>
          </p:nvPr>
        </p:nvSpPr>
        <p:spPr/>
        <p:txBody>
          <a:bodyPr/>
          <a:lstStyle/>
          <a:p>
            <a:endParaRPr lang="fr-BE" dirty="0">
              <a:solidFill>
                <a:srgbClr val="AC66BB"/>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384723096"/>
      </p:ext>
    </p:extLst>
  </p:cSld>
  <p:clrMapOvr>
    <a:masterClrMapping/>
  </p:clrMapOvr>
  <p:transition>
    <p:randomBar dir="ver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577947870"/>
      </p:ext>
    </p:extLst>
  </p:cSld>
  <p:clrMapOvr>
    <a:masterClrMapping/>
  </p:clrMapOvr>
  <p:transition>
    <p:randomBar dir="ver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1143000"/>
            <a:ext cx="2540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1143000"/>
            <a:ext cx="83312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5" name="Espace réservé du pied de page 4"/>
          <p:cNvSpPr>
            <a:spLocks noGrp="1"/>
          </p:cNvSpPr>
          <p:nvPr>
            <p:ph type="ftr" sz="quarter" idx="11"/>
          </p:nvPr>
        </p:nvSpPr>
        <p:spPr/>
        <p:txBody>
          <a:bodyPr/>
          <a:lstStyle/>
          <a:p>
            <a:endParaRPr lang="fr-BE" dirty="0">
              <a:solidFill>
                <a:srgbClr val="AC66BB"/>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886538204"/>
      </p:ext>
    </p:extLst>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51ADA3-F4D3-45DC-87CE-2D944840B592}" type="datetimeFigureOut">
              <a:rPr lang="fr-FR" smtClean="0"/>
              <a:t>26/12/2025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72670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1ADA3-F4D3-45DC-87CE-2D944840B592}" type="datetimeFigureOut">
              <a:rPr lang="fr-FR" smtClean="0"/>
              <a:t>26/12/2025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367960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51ADA3-F4D3-45DC-87CE-2D944840B592}" type="datetimeFigureOut">
              <a:rPr lang="fr-FR" smtClean="0"/>
              <a:t>26/12/2025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195756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51ADA3-F4D3-45DC-87CE-2D944840B592}" type="datetimeFigureOut">
              <a:rPr lang="fr-FR" smtClean="0"/>
              <a:t>26/12/2025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D369CF-8608-4204-A15A-05F997557623}" type="slidenum">
              <a:rPr lang="fr-FR" smtClean="0"/>
              <a:t>‹N°›</a:t>
            </a:fld>
            <a:endParaRPr lang="fr-FR"/>
          </a:p>
        </p:txBody>
      </p:sp>
    </p:spTree>
    <p:extLst>
      <p:ext uri="{BB962C8B-B14F-4D97-AF65-F5344CB8AC3E}">
        <p14:creationId xmlns:p14="http://schemas.microsoft.com/office/powerpoint/2010/main" val="127148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1ADA3-F4D3-45DC-87CE-2D944840B592}" type="datetimeFigureOut">
              <a:rPr lang="fr-FR" smtClean="0"/>
              <a:t>26/12/2025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369CF-8608-4204-A15A-05F997557623}" type="slidenum">
              <a:rPr lang="fr-FR" smtClean="0"/>
              <a:t>‹N°›</a:t>
            </a:fld>
            <a:endParaRPr lang="fr-FR"/>
          </a:p>
        </p:txBody>
      </p:sp>
    </p:spTree>
    <p:extLst>
      <p:ext uri="{BB962C8B-B14F-4D97-AF65-F5344CB8AC3E}">
        <p14:creationId xmlns:p14="http://schemas.microsoft.com/office/powerpoint/2010/main" val="1796831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ectangle à coins arrondis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ectangle à coins arrondis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Espace réservé du titre 21"/>
          <p:cNvSpPr>
            <a:spLocks noGrp="1"/>
          </p:cNvSpPr>
          <p:nvPr>
            <p:ph type="title"/>
          </p:nvPr>
        </p:nvSpPr>
        <p:spPr>
          <a:xfrm>
            <a:off x="609600" y="1143000"/>
            <a:ext cx="109728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fr-BE" dirty="0">
              <a:solidFill>
                <a:srgbClr val="AC66BB"/>
              </a:solidFill>
            </a:endParaRPr>
          </a:p>
        </p:txBody>
      </p:sp>
      <p:sp>
        <p:nvSpPr>
          <p:cNvPr id="23" name="Espace réservé du numéro de diapositive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636915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ectangle à coins arrondis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ectangle à coins arrondis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Espace réservé du titre 21"/>
          <p:cNvSpPr>
            <a:spLocks noGrp="1"/>
          </p:cNvSpPr>
          <p:nvPr>
            <p:ph type="title"/>
          </p:nvPr>
        </p:nvSpPr>
        <p:spPr>
          <a:xfrm>
            <a:off x="609600" y="1143000"/>
            <a:ext cx="109728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fr-BE" dirty="0">
              <a:solidFill>
                <a:srgbClr val="AC66BB"/>
              </a:solidFill>
            </a:endParaRPr>
          </a:p>
        </p:txBody>
      </p:sp>
      <p:sp>
        <p:nvSpPr>
          <p:cNvPr id="23" name="Espace réservé du numéro de diapositive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2381547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ectangle à coins arrondis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ectangle à coins arrondis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Espace réservé du titre 21"/>
          <p:cNvSpPr>
            <a:spLocks noGrp="1"/>
          </p:cNvSpPr>
          <p:nvPr>
            <p:ph type="title"/>
          </p:nvPr>
        </p:nvSpPr>
        <p:spPr>
          <a:xfrm>
            <a:off x="609600" y="1143000"/>
            <a:ext cx="109728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fr-BE" dirty="0">
              <a:solidFill>
                <a:srgbClr val="AC66BB"/>
              </a:solidFill>
            </a:endParaRPr>
          </a:p>
        </p:txBody>
      </p:sp>
      <p:sp>
        <p:nvSpPr>
          <p:cNvPr id="23" name="Espace réservé du numéro de diapositive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145550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ectangle à coins arrondis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ectangle à coins arrondis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Espace réservé du titre 21"/>
          <p:cNvSpPr>
            <a:spLocks noGrp="1"/>
          </p:cNvSpPr>
          <p:nvPr>
            <p:ph type="title"/>
          </p:nvPr>
        </p:nvSpPr>
        <p:spPr>
          <a:xfrm>
            <a:off x="609600" y="1143000"/>
            <a:ext cx="109728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solidFill>
                  <a:srgbClr val="AC66BB"/>
                </a:solidFill>
              </a:rPr>
              <a:pPr/>
              <a:t>26/12/2025</a:t>
            </a:fld>
            <a:endParaRPr lang="fr-BE" dirty="0">
              <a:solidFill>
                <a:srgbClr val="AC66BB"/>
              </a:solidFill>
            </a:endParaRPr>
          </a:p>
        </p:txBody>
      </p:sp>
      <p:sp>
        <p:nvSpPr>
          <p:cNvPr id="3" name="Espace réservé du pied de page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fr-BE" dirty="0">
              <a:solidFill>
                <a:srgbClr val="AC66BB"/>
              </a:solidFill>
            </a:endParaRPr>
          </a:p>
        </p:txBody>
      </p:sp>
      <p:sp>
        <p:nvSpPr>
          <p:cNvPr id="23" name="Espace réservé du numéro de diapositive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extLst>
      <p:ext uri="{BB962C8B-B14F-4D97-AF65-F5344CB8AC3E}">
        <p14:creationId xmlns:p14="http://schemas.microsoft.com/office/powerpoint/2010/main" val="37428616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0" y="162962"/>
            <a:ext cx="12403248" cy="6609030"/>
          </a:xfrm>
          <a:prstGeom prst="rect">
            <a:avLst/>
          </a:prstGeom>
        </p:spPr>
      </p:pic>
    </p:spTree>
    <p:extLst>
      <p:ext uri="{BB962C8B-B14F-4D97-AF65-F5344CB8AC3E}">
        <p14:creationId xmlns:p14="http://schemas.microsoft.com/office/powerpoint/2010/main" val="231595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7695" y="416459"/>
            <a:ext cx="12379105" cy="6779678"/>
          </a:xfrm>
          <a:prstGeom prst="rect">
            <a:avLst/>
          </a:prstGeom>
        </p:spPr>
      </p:pic>
      <p:sp>
        <p:nvSpPr>
          <p:cNvPr id="3" name="Rectangle 2"/>
          <p:cNvSpPr/>
          <p:nvPr/>
        </p:nvSpPr>
        <p:spPr>
          <a:xfrm>
            <a:off x="0" y="78654"/>
            <a:ext cx="12192000" cy="369332"/>
          </a:xfrm>
          <a:prstGeom prst="rect">
            <a:avLst/>
          </a:prstGeom>
          <a:solidFill>
            <a:schemeClr val="accent1"/>
          </a:solidFill>
        </p:spPr>
        <p:txBody>
          <a:bodyPr wrap="square">
            <a:spAutoFit/>
          </a:bodyPr>
          <a:lstStyle/>
          <a:p>
            <a:pPr lvl="0" algn="ctr"/>
            <a:r>
              <a:rPr lang="en-US" b="1" dirty="0" smtClean="0">
                <a:solidFill>
                  <a:prstClr val="white"/>
                </a:solidFill>
              </a:rPr>
              <a:t>Citric acid cycle</a:t>
            </a:r>
            <a:endParaRPr lang="fr-FR" b="1" dirty="0">
              <a:solidFill>
                <a:prstClr val="white"/>
              </a:solidFill>
            </a:endParaRPr>
          </a:p>
        </p:txBody>
      </p:sp>
    </p:spTree>
    <p:extLst>
      <p:ext uri="{BB962C8B-B14F-4D97-AF65-F5344CB8AC3E}">
        <p14:creationId xmlns:p14="http://schemas.microsoft.com/office/powerpoint/2010/main" val="1647948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525101"/>
            <a:ext cx="12192000" cy="6360058"/>
          </a:xfrm>
          <a:prstGeom prst="rect">
            <a:avLst/>
          </a:prstGeom>
        </p:spPr>
      </p:pic>
      <p:sp>
        <p:nvSpPr>
          <p:cNvPr id="3" name="Rectangle 2"/>
          <p:cNvSpPr/>
          <p:nvPr/>
        </p:nvSpPr>
        <p:spPr>
          <a:xfrm>
            <a:off x="0" y="78654"/>
            <a:ext cx="12192000" cy="369332"/>
          </a:xfrm>
          <a:prstGeom prst="rect">
            <a:avLst/>
          </a:prstGeom>
          <a:solidFill>
            <a:schemeClr val="accent1"/>
          </a:solidFill>
        </p:spPr>
        <p:txBody>
          <a:bodyPr wrap="square">
            <a:spAutoFit/>
          </a:bodyPr>
          <a:lstStyle/>
          <a:p>
            <a:pPr lvl="0" algn="ctr"/>
            <a:r>
              <a:rPr lang="en-US" b="1" dirty="0" smtClean="0">
                <a:solidFill>
                  <a:prstClr val="white"/>
                </a:solidFill>
              </a:rPr>
              <a:t>Oxidative phosphorylation mecanism</a:t>
            </a:r>
            <a:endParaRPr lang="fr-FR" b="1" dirty="0">
              <a:solidFill>
                <a:prstClr val="white"/>
              </a:solidFill>
            </a:endParaRPr>
          </a:p>
        </p:txBody>
      </p:sp>
    </p:spTree>
    <p:extLst>
      <p:ext uri="{BB962C8B-B14F-4D97-AF65-F5344CB8AC3E}">
        <p14:creationId xmlns:p14="http://schemas.microsoft.com/office/powerpoint/2010/main" val="118001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10257" y="1145102"/>
            <a:ext cx="10136598" cy="5265964"/>
          </a:xfrm>
          <a:prstGeom prst="rect">
            <a:avLst/>
          </a:prstGeom>
        </p:spPr>
      </p:pic>
      <p:sp>
        <p:nvSpPr>
          <p:cNvPr id="3" name="Rectangle 2"/>
          <p:cNvSpPr/>
          <p:nvPr/>
        </p:nvSpPr>
        <p:spPr>
          <a:xfrm>
            <a:off x="0" y="78654"/>
            <a:ext cx="12192000" cy="369332"/>
          </a:xfrm>
          <a:prstGeom prst="rect">
            <a:avLst/>
          </a:prstGeom>
          <a:solidFill>
            <a:schemeClr val="accent1"/>
          </a:solidFill>
        </p:spPr>
        <p:txBody>
          <a:bodyPr wrap="square">
            <a:spAutoFit/>
          </a:bodyPr>
          <a:lstStyle/>
          <a:p>
            <a:pPr lvl="0" algn="ctr"/>
            <a:r>
              <a:rPr lang="en-US" b="1" dirty="0" smtClean="0">
                <a:solidFill>
                  <a:prstClr val="white"/>
                </a:solidFill>
              </a:rPr>
              <a:t>Pentose phosphate pathway</a:t>
            </a:r>
            <a:endParaRPr lang="fr-FR" b="1" dirty="0">
              <a:solidFill>
                <a:prstClr val="white"/>
              </a:solidFill>
            </a:endParaRPr>
          </a:p>
        </p:txBody>
      </p:sp>
    </p:spTree>
    <p:extLst>
      <p:ext uri="{BB962C8B-B14F-4D97-AF65-F5344CB8AC3E}">
        <p14:creationId xmlns:p14="http://schemas.microsoft.com/office/powerpoint/2010/main" val="1386207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813560" y="633743"/>
            <a:ext cx="8016240" cy="6224257"/>
          </a:xfrm>
          <a:prstGeom prst="rect">
            <a:avLst/>
          </a:prstGeom>
          <a:noFill/>
        </p:spPr>
      </p:pic>
      <p:sp>
        <p:nvSpPr>
          <p:cNvPr id="3" name="Rectangle 2"/>
          <p:cNvSpPr/>
          <p:nvPr/>
        </p:nvSpPr>
        <p:spPr>
          <a:xfrm>
            <a:off x="0" y="78654"/>
            <a:ext cx="12192000" cy="369332"/>
          </a:xfrm>
          <a:prstGeom prst="rect">
            <a:avLst/>
          </a:prstGeom>
          <a:solidFill>
            <a:schemeClr val="accent1"/>
          </a:solidFill>
        </p:spPr>
        <p:txBody>
          <a:bodyPr wrap="square">
            <a:spAutoFit/>
          </a:bodyPr>
          <a:lstStyle/>
          <a:p>
            <a:pPr lvl="0" algn="ctr"/>
            <a:r>
              <a:rPr lang="en-US" b="1" dirty="0" smtClean="0">
                <a:solidFill>
                  <a:prstClr val="white"/>
                </a:solidFill>
              </a:rPr>
              <a:t>Pentose phosphate pathway</a:t>
            </a:r>
            <a:endParaRPr lang="fr-FR" b="1" dirty="0">
              <a:solidFill>
                <a:prstClr val="white"/>
              </a:solidFill>
            </a:endParaRPr>
          </a:p>
        </p:txBody>
      </p:sp>
    </p:spTree>
    <p:extLst>
      <p:ext uri="{BB962C8B-B14F-4D97-AF65-F5344CB8AC3E}">
        <p14:creationId xmlns:p14="http://schemas.microsoft.com/office/powerpoint/2010/main" val="316219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679009"/>
            <a:ext cx="12192000" cy="6310727"/>
          </a:xfrm>
          <a:prstGeom prst="rect">
            <a:avLst/>
          </a:prstGeom>
        </p:spPr>
      </p:pic>
      <p:sp>
        <p:nvSpPr>
          <p:cNvPr id="3" name="Rectangle 2"/>
          <p:cNvSpPr/>
          <p:nvPr/>
        </p:nvSpPr>
        <p:spPr>
          <a:xfrm>
            <a:off x="0" y="78654"/>
            <a:ext cx="12192000" cy="369332"/>
          </a:xfrm>
          <a:prstGeom prst="rect">
            <a:avLst/>
          </a:prstGeom>
          <a:solidFill>
            <a:schemeClr val="accent1"/>
          </a:solidFill>
        </p:spPr>
        <p:txBody>
          <a:bodyPr wrap="square">
            <a:spAutoFit/>
          </a:bodyPr>
          <a:lstStyle/>
          <a:p>
            <a:pPr lvl="0" algn="ctr"/>
            <a:r>
              <a:rPr lang="en-US" b="1" dirty="0" smtClean="0">
                <a:solidFill>
                  <a:prstClr val="white"/>
                </a:solidFill>
              </a:rPr>
              <a:t>Pentose phosphate pathway</a:t>
            </a:r>
            <a:endParaRPr lang="fr-FR" b="1" dirty="0">
              <a:solidFill>
                <a:prstClr val="white"/>
              </a:solidFill>
            </a:endParaRPr>
          </a:p>
        </p:txBody>
      </p:sp>
    </p:spTree>
    <p:extLst>
      <p:ext uri="{BB962C8B-B14F-4D97-AF65-F5344CB8AC3E}">
        <p14:creationId xmlns:p14="http://schemas.microsoft.com/office/powerpoint/2010/main" val="318274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632" y="543209"/>
            <a:ext cx="12185368" cy="6339365"/>
          </a:xfrm>
          <a:prstGeom prst="rect">
            <a:avLst/>
          </a:prstGeom>
        </p:spPr>
      </p:pic>
      <p:sp>
        <p:nvSpPr>
          <p:cNvPr id="5" name="Rectangle 4"/>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Glycogen structure</a:t>
            </a:r>
            <a:endParaRPr lang="fr-FR" b="1" dirty="0">
              <a:solidFill>
                <a:prstClr val="white"/>
              </a:solidFill>
            </a:endParaRPr>
          </a:p>
        </p:txBody>
      </p:sp>
    </p:spTree>
    <p:extLst>
      <p:ext uri="{BB962C8B-B14F-4D97-AF65-F5344CB8AC3E}">
        <p14:creationId xmlns:p14="http://schemas.microsoft.com/office/powerpoint/2010/main" val="414529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ssociée"/>
          <p:cNvPicPr>
            <a:picLocks noChangeAspect="1" noChangeArrowheads="1"/>
          </p:cNvPicPr>
          <p:nvPr/>
        </p:nvPicPr>
        <p:blipFill>
          <a:blip r:embed="rId2"/>
          <a:srcRect/>
          <a:stretch>
            <a:fillRect/>
          </a:stretch>
        </p:blipFill>
        <p:spPr bwMode="auto">
          <a:xfrm>
            <a:off x="1214414" y="1071546"/>
            <a:ext cx="6777040" cy="2238376"/>
          </a:xfrm>
          <a:prstGeom prst="rect">
            <a:avLst/>
          </a:prstGeom>
          <a:noFill/>
        </p:spPr>
      </p:pic>
      <p:sp>
        <p:nvSpPr>
          <p:cNvPr id="3" name="Rectangle 2"/>
          <p:cNvSpPr/>
          <p:nvPr/>
        </p:nvSpPr>
        <p:spPr>
          <a:xfrm>
            <a:off x="500034" y="642918"/>
            <a:ext cx="4860626" cy="461665"/>
          </a:xfrm>
          <a:prstGeom prst="rect">
            <a:avLst/>
          </a:prstGeom>
        </p:spPr>
        <p:txBody>
          <a:bodyPr wrap="none">
            <a:spAutoFit/>
          </a:bodyPr>
          <a:lstStyle/>
          <a:p>
            <a:pPr marL="342900" indent="-342900"/>
            <a:r>
              <a:rPr lang="fr-FR" b="1" dirty="0" smtClean="0"/>
              <a:t>Reaction </a:t>
            </a:r>
            <a:r>
              <a:rPr lang="fr-FR" sz="2400" b="1" dirty="0" smtClean="0"/>
              <a:t>1:</a:t>
            </a:r>
            <a:r>
              <a:rPr lang="fr-FR" b="1" dirty="0" smtClean="0">
                <a:solidFill>
                  <a:srgbClr val="FF0000"/>
                </a:solidFill>
              </a:rPr>
              <a:t>Phosphorylation of glucose</a:t>
            </a:r>
            <a:r>
              <a:rPr lang="fr-FR" b="1" dirty="0" smtClean="0"/>
              <a:t> </a:t>
            </a:r>
            <a:endParaRPr lang="fr-FR" dirty="0"/>
          </a:p>
        </p:txBody>
      </p:sp>
      <p:sp>
        <p:nvSpPr>
          <p:cNvPr id="4" name="Rectangle 1"/>
          <p:cNvSpPr>
            <a:spLocks noChangeArrowheads="1"/>
          </p:cNvSpPr>
          <p:nvPr/>
        </p:nvSpPr>
        <p:spPr bwMode="auto">
          <a:xfrm>
            <a:off x="0" y="3286124"/>
            <a:ext cx="85010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lang="fr-FR" sz="2000" b="1" dirty="0" smtClean="0"/>
              <a:t>Reaction </a:t>
            </a:r>
            <a:r>
              <a:rPr lang="fr-FR" sz="2000" b="1" dirty="0"/>
              <a:t> </a:t>
            </a:r>
            <a:r>
              <a:rPr lang="fr-FR" sz="2000" b="1" dirty="0" smtClean="0"/>
              <a:t>2: </a:t>
            </a:r>
            <a:r>
              <a:rPr lang="fr-FR" sz="2000" b="1" dirty="0" smtClean="0">
                <a:solidFill>
                  <a:srgbClr val="FF0000"/>
                </a:solidFill>
              </a:rPr>
              <a:t>Conversion </a:t>
            </a:r>
            <a:r>
              <a:rPr lang="fr-FR" sz="2000" b="1" dirty="0" smtClean="0"/>
              <a:t> </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of glucose 6</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ebdings" pitchFamily="18" charset="2"/>
              </a:rPr>
              <a:t></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into glucose 1-</a:t>
            </a: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ebdings" pitchFamily="18" charset="2"/>
              </a:rPr>
              <a:t></a:t>
            </a:r>
          </a:p>
        </p:txBody>
      </p:sp>
      <p:pic>
        <p:nvPicPr>
          <p:cNvPr id="5" name="Picture 2" descr="Résultat de recherche d'images pour &quot;glucose 6-P en glucose 1-P&quot;"/>
          <p:cNvPicPr>
            <a:picLocks noChangeAspect="1" noChangeArrowheads="1"/>
          </p:cNvPicPr>
          <p:nvPr/>
        </p:nvPicPr>
        <p:blipFill>
          <a:blip r:embed="rId3"/>
          <a:srcRect/>
          <a:stretch>
            <a:fillRect/>
          </a:stretch>
        </p:blipFill>
        <p:spPr bwMode="auto">
          <a:xfrm>
            <a:off x="928662" y="4429132"/>
            <a:ext cx="7215238" cy="1928826"/>
          </a:xfrm>
          <a:prstGeom prst="rect">
            <a:avLst/>
          </a:prstGeom>
          <a:noFill/>
        </p:spPr>
      </p:pic>
      <p:sp>
        <p:nvSpPr>
          <p:cNvPr id="6" name="Rectangle 5"/>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Glycogenesis</a:t>
            </a:r>
            <a:endParaRPr lang="fr-FR" b="1" dirty="0">
              <a:solidFill>
                <a:prstClr val="white"/>
              </a:solidFill>
            </a:endParaRPr>
          </a:p>
        </p:txBody>
      </p:sp>
    </p:spTree>
    <p:extLst>
      <p:ext uri="{BB962C8B-B14F-4D97-AF65-F5344CB8AC3E}">
        <p14:creationId xmlns:p14="http://schemas.microsoft.com/office/powerpoint/2010/main" val="17921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ésultat de recherche d'images pour &quot;formation de l'UDPglucose&quot;"/>
          <p:cNvPicPr>
            <a:picLocks noChangeAspect="1" noChangeArrowheads="1"/>
          </p:cNvPicPr>
          <p:nvPr/>
        </p:nvPicPr>
        <p:blipFill>
          <a:blip r:embed="rId2"/>
          <a:srcRect/>
          <a:stretch>
            <a:fillRect/>
          </a:stretch>
        </p:blipFill>
        <p:spPr bwMode="auto">
          <a:xfrm>
            <a:off x="785786" y="2000240"/>
            <a:ext cx="10096528" cy="4143404"/>
          </a:xfrm>
          <a:prstGeom prst="rect">
            <a:avLst/>
          </a:prstGeom>
          <a:noFill/>
        </p:spPr>
      </p:pic>
      <p:sp>
        <p:nvSpPr>
          <p:cNvPr id="5" name="Rectangle 4"/>
          <p:cNvSpPr/>
          <p:nvPr/>
        </p:nvSpPr>
        <p:spPr>
          <a:xfrm>
            <a:off x="0" y="928670"/>
            <a:ext cx="12219584" cy="646331"/>
          </a:xfrm>
          <a:prstGeom prst="rect">
            <a:avLst/>
          </a:prstGeom>
        </p:spPr>
        <p:txBody>
          <a:bodyPr wrap="square">
            <a:spAutoFit/>
          </a:bodyPr>
          <a:lstStyle/>
          <a:p>
            <a:r>
              <a:rPr lang="fr-FR" b="1" dirty="0" smtClean="0"/>
              <a:t>Reaction3: </a:t>
            </a:r>
            <a:r>
              <a:rPr lang="fr-FR" b="1" dirty="0" smtClean="0">
                <a:solidFill>
                  <a:srgbClr val="FF0000"/>
                </a:solidFill>
              </a:rPr>
              <a:t>formation of l'UDP glucose by  UDP glucose pyrophosphorylase</a:t>
            </a:r>
          </a:p>
          <a:p>
            <a:endParaRPr lang="fr-FR" b="1" dirty="0">
              <a:solidFill>
                <a:srgbClr val="FF0000"/>
              </a:solidFill>
            </a:endParaRPr>
          </a:p>
        </p:txBody>
      </p:sp>
      <p:sp>
        <p:nvSpPr>
          <p:cNvPr id="6" name="Rectangle 5"/>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Glycogenesis</a:t>
            </a:r>
            <a:endParaRPr lang="fr-FR" b="1" dirty="0">
              <a:solidFill>
                <a:prstClr val="white"/>
              </a:solidFill>
            </a:endParaRPr>
          </a:p>
        </p:txBody>
      </p:sp>
    </p:spTree>
    <p:extLst>
      <p:ext uri="{BB962C8B-B14F-4D97-AF65-F5344CB8AC3E}">
        <p14:creationId xmlns:p14="http://schemas.microsoft.com/office/powerpoint/2010/main" val="7546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71480"/>
            <a:ext cx="9144000" cy="369332"/>
          </a:xfrm>
          <a:prstGeom prst="rect">
            <a:avLst/>
          </a:prstGeom>
        </p:spPr>
        <p:txBody>
          <a:bodyPr wrap="square">
            <a:spAutoFit/>
          </a:bodyPr>
          <a:lstStyle/>
          <a:p>
            <a:r>
              <a:rPr lang="fr-FR" b="1" dirty="0">
                <a:solidFill>
                  <a:srgbClr val="FF0000"/>
                </a:solidFill>
              </a:rPr>
              <a:t> </a:t>
            </a:r>
            <a:r>
              <a:rPr lang="fr-FR" b="1" dirty="0"/>
              <a:t>Reaction</a:t>
            </a:r>
            <a:r>
              <a:rPr lang="fr-FR" b="1" dirty="0">
                <a:solidFill>
                  <a:srgbClr val="FF0000"/>
                </a:solidFill>
              </a:rPr>
              <a:t> </a:t>
            </a:r>
            <a:r>
              <a:rPr lang="fr-FR" b="1" dirty="0"/>
              <a:t>4: </a:t>
            </a:r>
            <a:r>
              <a:rPr lang="fr-FR" b="1" dirty="0">
                <a:solidFill>
                  <a:srgbClr val="FF0000"/>
                </a:solidFill>
              </a:rPr>
              <a:t>Synthesis  of a primer  to initiate  the glycogen formation</a:t>
            </a:r>
            <a:endParaRPr lang="fr-FR" dirty="0">
              <a:solidFill>
                <a:srgbClr val="FF0000"/>
              </a:solidFill>
            </a:endParaRPr>
          </a:p>
        </p:txBody>
      </p:sp>
      <p:sp>
        <p:nvSpPr>
          <p:cNvPr id="3" name="Ellipse 2"/>
          <p:cNvSpPr/>
          <p:nvPr/>
        </p:nvSpPr>
        <p:spPr>
          <a:xfrm>
            <a:off x="1738282" y="1428736"/>
            <a:ext cx="2428892" cy="1700218"/>
          </a:xfrm>
          <a:prstGeom prst="ellipse">
            <a:avLst/>
          </a:prstGeom>
          <a:solidFill>
            <a:srgbClr val="DCE1C1"/>
          </a:solidFill>
        </p:spPr>
        <p:style>
          <a:lnRef idx="1">
            <a:schemeClr val="dk1"/>
          </a:lnRef>
          <a:fillRef idx="2">
            <a:schemeClr val="dk1"/>
          </a:fillRef>
          <a:effectRef idx="1">
            <a:schemeClr val="dk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Two types of </a:t>
            </a:r>
          </a:p>
          <a:p>
            <a:pPr algn="ctr"/>
            <a: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primers</a:t>
            </a:r>
          </a:p>
        </p:txBody>
      </p:sp>
      <p:sp>
        <p:nvSpPr>
          <p:cNvPr id="5" name="Ellipse 4"/>
          <p:cNvSpPr/>
          <p:nvPr/>
        </p:nvSpPr>
        <p:spPr>
          <a:xfrm>
            <a:off x="5644255" y="981551"/>
            <a:ext cx="5000628" cy="942987"/>
          </a:xfrm>
          <a:prstGeom prst="ellipse">
            <a:avLst/>
          </a:prstGeom>
          <a:solidFill>
            <a:srgbClr val="CFFBA7"/>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fr-FR" b="1" dirty="0">
                <a:ln/>
                <a:solidFill>
                  <a:schemeClr val="accent3"/>
                </a:solidFill>
              </a:rPr>
              <a:t>a fragment of glycogen  in the form of  </a:t>
            </a:r>
            <a:r>
              <a:rPr lang="fr-FR" b="1" dirty="0" err="1">
                <a:ln/>
                <a:solidFill>
                  <a:schemeClr val="accent3"/>
                </a:solidFill>
              </a:rPr>
              <a:t>dextrin</a:t>
            </a:r>
            <a:endParaRPr lang="fr-FR" b="1" dirty="0">
              <a:ln/>
              <a:solidFill>
                <a:schemeClr val="accent3"/>
              </a:solidFill>
            </a:endParaRPr>
          </a:p>
        </p:txBody>
      </p:sp>
      <p:sp>
        <p:nvSpPr>
          <p:cNvPr id="7" name="Ellipse 6"/>
          <p:cNvSpPr/>
          <p:nvPr/>
        </p:nvSpPr>
        <p:spPr>
          <a:xfrm>
            <a:off x="5209238" y="2222431"/>
            <a:ext cx="5674787" cy="1096554"/>
          </a:xfrm>
          <a:prstGeom prst="ellipse">
            <a:avLst/>
          </a:prstGeom>
          <a:solidFill>
            <a:srgbClr val="CFFBA7"/>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intervention  of  glycogenin</a:t>
            </a:r>
          </a:p>
          <a:p>
            <a:pPr lvl="0" algn="ct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form a short  chain approximately 8 units of glucose </a:t>
            </a:r>
          </a:p>
        </p:txBody>
      </p:sp>
      <p:cxnSp>
        <p:nvCxnSpPr>
          <p:cNvPr id="9" name="Connecteur droit avec flèche 8"/>
          <p:cNvCxnSpPr>
            <a:endCxn id="5" idx="2"/>
          </p:cNvCxnSpPr>
          <p:nvPr/>
        </p:nvCxnSpPr>
        <p:spPr>
          <a:xfrm flipV="1">
            <a:off x="4072619" y="1453044"/>
            <a:ext cx="1571636" cy="400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073639" y="2535758"/>
            <a:ext cx="1135598" cy="292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0" y="0"/>
            <a:ext cx="9144000" cy="369332"/>
          </a:xfrm>
          <a:prstGeom prst="rect">
            <a:avLst/>
          </a:prstGeom>
        </p:spPr>
        <p:txBody>
          <a:bodyPr wrap="square">
            <a:spAutoFit/>
          </a:bodyPr>
          <a:lstStyle/>
          <a:p>
            <a:pPr lvl="0" algn="ctr"/>
            <a:r>
              <a:rPr lang="fr-FR" b="1" dirty="0">
                <a:solidFill>
                  <a:prstClr val="white"/>
                </a:solidFill>
              </a:rPr>
              <a:t>Glycogen metabolism and hormonal regulation</a:t>
            </a:r>
          </a:p>
        </p:txBody>
      </p:sp>
      <p:pic>
        <p:nvPicPr>
          <p:cNvPr id="4" name="Image 3"/>
          <p:cNvPicPr>
            <a:picLocks noChangeAspect="1"/>
          </p:cNvPicPr>
          <p:nvPr/>
        </p:nvPicPr>
        <p:blipFill>
          <a:blip r:embed="rId2"/>
          <a:stretch>
            <a:fillRect/>
          </a:stretch>
        </p:blipFill>
        <p:spPr>
          <a:xfrm>
            <a:off x="1528748" y="3616879"/>
            <a:ext cx="9139252" cy="3156254"/>
          </a:xfrm>
          <a:prstGeom prst="rect">
            <a:avLst/>
          </a:prstGeom>
        </p:spPr>
      </p:pic>
      <p:sp>
        <p:nvSpPr>
          <p:cNvPr id="11" name="Flèche courbée vers la gauche 10"/>
          <p:cNvSpPr/>
          <p:nvPr/>
        </p:nvSpPr>
        <p:spPr>
          <a:xfrm>
            <a:off x="9667900" y="3214686"/>
            <a:ext cx="731520" cy="1573342"/>
          </a:xfrm>
          <a:prstGeom prst="curvedLeftArrow">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3" name="Rectangle 12"/>
          <p:cNvSpPr/>
          <p:nvPr/>
        </p:nvSpPr>
        <p:spPr>
          <a:xfrm>
            <a:off x="0" y="0"/>
            <a:ext cx="12192000" cy="369332"/>
          </a:xfrm>
          <a:prstGeom prst="rect">
            <a:avLst/>
          </a:prstGeom>
          <a:solidFill>
            <a:schemeClr val="accent1"/>
          </a:solidFill>
        </p:spPr>
        <p:txBody>
          <a:bodyPr wrap="square">
            <a:spAutoFit/>
          </a:bodyPr>
          <a:lstStyle/>
          <a:p>
            <a:pPr algn="ctr"/>
            <a:r>
              <a:rPr lang="fr-FR" b="1" dirty="0" smtClean="0">
                <a:solidFill>
                  <a:prstClr val="white"/>
                </a:solidFill>
                <a:latin typeface="Georgia"/>
              </a:rPr>
              <a:t>Glycogenesis</a:t>
            </a:r>
            <a:endParaRPr lang="fr-FR" b="1" dirty="0">
              <a:solidFill>
                <a:prstClr val="white"/>
              </a:solidFill>
              <a:latin typeface="Georgia"/>
            </a:endParaRPr>
          </a:p>
        </p:txBody>
      </p:sp>
    </p:spTree>
    <p:extLst>
      <p:ext uri="{BB962C8B-B14F-4D97-AF65-F5344CB8AC3E}">
        <p14:creationId xmlns:p14="http://schemas.microsoft.com/office/powerpoint/2010/main" val="291507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9332"/>
          </a:xfrm>
          <a:prstGeom prst="rect">
            <a:avLst/>
          </a:prstGeom>
        </p:spPr>
        <p:txBody>
          <a:bodyPr wrap="square">
            <a:spAutoFit/>
          </a:bodyPr>
          <a:lstStyle/>
          <a:p>
            <a:pPr algn="ctr"/>
            <a:r>
              <a:rPr lang="fr-FR" b="1" dirty="0">
                <a:solidFill>
                  <a:prstClr val="white"/>
                </a:solidFill>
                <a:latin typeface="Georgia"/>
              </a:rPr>
              <a:t>Glycogen metabolism and hormonal regulation</a:t>
            </a:r>
          </a:p>
        </p:txBody>
      </p:sp>
      <p:sp>
        <p:nvSpPr>
          <p:cNvPr id="5" name="Rectangle 4"/>
          <p:cNvSpPr/>
          <p:nvPr/>
        </p:nvSpPr>
        <p:spPr>
          <a:xfrm>
            <a:off x="0" y="0"/>
            <a:ext cx="12192000" cy="369332"/>
          </a:xfrm>
          <a:prstGeom prst="rect">
            <a:avLst/>
          </a:prstGeom>
          <a:solidFill>
            <a:schemeClr val="accent1"/>
          </a:solidFill>
        </p:spPr>
        <p:txBody>
          <a:bodyPr wrap="square">
            <a:spAutoFit/>
          </a:bodyPr>
          <a:lstStyle/>
          <a:p>
            <a:pPr algn="ctr"/>
            <a:r>
              <a:rPr lang="fr-FR" b="1" dirty="0" smtClean="0">
                <a:solidFill>
                  <a:prstClr val="white"/>
                </a:solidFill>
                <a:latin typeface="Georgia"/>
              </a:rPr>
              <a:t>Glycogenesis</a:t>
            </a:r>
            <a:endParaRPr lang="fr-FR" b="1" dirty="0">
              <a:solidFill>
                <a:prstClr val="white"/>
              </a:solidFill>
              <a:latin typeface="Georgia"/>
            </a:endParaRPr>
          </a:p>
        </p:txBody>
      </p:sp>
      <p:pic>
        <p:nvPicPr>
          <p:cNvPr id="6" name="Picture 4"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4845"/>
            <a:ext cx="12151707" cy="49164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92072"/>
            <a:ext cx="12192000" cy="707886"/>
          </a:xfrm>
          <a:prstGeom prst="rect">
            <a:avLst/>
          </a:prstGeom>
          <a:solidFill>
            <a:srgbClr val="F4E7ED"/>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black"/>
                </a:solidFill>
                <a:effectLst/>
                <a:uLnTx/>
                <a:uFillTx/>
                <a:latin typeface="Georgia"/>
              </a:rPr>
              <a:t>Reaction </a:t>
            </a:r>
            <a:r>
              <a:rPr kumimoji="0" lang="fr-FR" sz="2000" b="1" i="0" u="none" strike="noStrike" kern="0" cap="none" spc="0" normalizeH="0" baseline="0" noProof="0" dirty="0" smtClean="0">
                <a:ln>
                  <a:noFill/>
                </a:ln>
                <a:solidFill>
                  <a:prstClr val="black"/>
                </a:solidFill>
                <a:effectLst/>
                <a:uLnTx/>
                <a:uFillTx/>
                <a:latin typeface="Georgia"/>
              </a:rPr>
              <a:t>5:</a:t>
            </a:r>
            <a:r>
              <a:rPr kumimoji="0" lang="fr-FR" sz="2000" b="1" i="0" u="none" strike="noStrike" kern="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Elongation of the chain catalyzed by   glycogen synthetase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New glucosyl units added to nonreducing end terminal residues of glycogen and the formation of </a:t>
            </a:r>
            <a:r>
              <a:rPr kumimoji="0" lang="el-GR"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α</a:t>
            </a:r>
            <a:r>
              <a:rPr kumimoji="0" lang="fr-FR"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(1,4) linkage</a:t>
            </a:r>
            <a:endParaRPr kumimoji="0" lang="fr-FR" sz="2000" b="0" i="0" u="none" strike="noStrike" kern="0" cap="none" spc="0" normalizeH="0" baseline="0" noProof="0" dirty="0" smtClean="0">
              <a:ln>
                <a:noFill/>
              </a:ln>
              <a:solidFill>
                <a:prstClr val="black"/>
              </a:solidFill>
              <a:effectLst/>
              <a:uLnTx/>
              <a:uFillTx/>
              <a:latin typeface="Georgia"/>
            </a:endParaRPr>
          </a:p>
        </p:txBody>
      </p:sp>
      <p:sp>
        <p:nvSpPr>
          <p:cNvPr id="8" name="Flèche courbée vers la gauche 7"/>
          <p:cNvSpPr/>
          <p:nvPr/>
        </p:nvSpPr>
        <p:spPr>
          <a:xfrm rot="15104238">
            <a:off x="2631491" y="5125624"/>
            <a:ext cx="665268" cy="2157033"/>
          </a:xfrm>
          <a:prstGeom prst="curvedLeftArrow">
            <a:avLst>
              <a:gd name="adj1" fmla="val 25000"/>
              <a:gd name="adj2" fmla="val 50000"/>
              <a:gd name="adj3" fmla="val 58155"/>
            </a:avLst>
          </a:prstGeom>
          <a:solidFill>
            <a:srgbClr val="00B050"/>
          </a:solidFill>
          <a:ln w="9525" cap="flat" cmpd="sng" algn="ctr">
            <a:solidFill>
              <a:srgbClr val="F9B639"/>
            </a:solidFill>
            <a:prstDash val="solid"/>
          </a:ln>
          <a:effectLst>
            <a:outerShdw blurRad="51500" dist="254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Georgia"/>
            </a:endParaRPr>
          </a:p>
        </p:txBody>
      </p:sp>
      <p:pic>
        <p:nvPicPr>
          <p:cNvPr id="9" name="Image 8"/>
          <p:cNvPicPr>
            <a:picLocks noChangeAspect="1"/>
          </p:cNvPicPr>
          <p:nvPr/>
        </p:nvPicPr>
        <p:blipFill>
          <a:blip r:embed="rId3"/>
          <a:stretch>
            <a:fillRect/>
          </a:stretch>
        </p:blipFill>
        <p:spPr>
          <a:xfrm>
            <a:off x="3408187" y="6358854"/>
            <a:ext cx="7647751" cy="444033"/>
          </a:xfrm>
          <a:prstGeom prst="rect">
            <a:avLst/>
          </a:prstGeom>
        </p:spPr>
      </p:pic>
    </p:spTree>
    <p:extLst>
      <p:ext uri="{BB962C8B-B14F-4D97-AF65-F5344CB8AC3E}">
        <p14:creationId xmlns:p14="http://schemas.microsoft.com/office/powerpoint/2010/main" val="22980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240632" y="156411"/>
            <a:ext cx="12432632" cy="6701590"/>
          </a:xfrm>
          <a:prstGeom prst="rect">
            <a:avLst/>
          </a:prstGeom>
        </p:spPr>
      </p:pic>
    </p:spTree>
    <p:extLst>
      <p:ext uri="{BB962C8B-B14F-4D97-AF65-F5344CB8AC3E}">
        <p14:creationId xmlns:p14="http://schemas.microsoft.com/office/powerpoint/2010/main" val="3701036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 y="642918"/>
            <a:ext cx="1057278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lang="fr-FR" sz="2400" b="1" dirty="0" smtClean="0"/>
              <a:t>Reaction6: </a:t>
            </a: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Glycogen branching</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Glycogenesis</a:t>
            </a:r>
            <a:endParaRPr lang="fr-FR" b="1" dirty="0">
              <a:solidFill>
                <a:prstClr val="white"/>
              </a:solidFill>
            </a:endParaRPr>
          </a:p>
        </p:txBody>
      </p:sp>
      <p:pic>
        <p:nvPicPr>
          <p:cNvPr id="7" name="Image 6"/>
          <p:cNvPicPr>
            <a:picLocks noChangeAspect="1"/>
          </p:cNvPicPr>
          <p:nvPr/>
        </p:nvPicPr>
        <p:blipFill>
          <a:blip r:embed="rId2"/>
          <a:stretch>
            <a:fillRect/>
          </a:stretch>
        </p:blipFill>
        <p:spPr>
          <a:xfrm>
            <a:off x="107503" y="1556792"/>
            <a:ext cx="11905323" cy="5112618"/>
          </a:xfrm>
          <a:prstGeom prst="rect">
            <a:avLst/>
          </a:prstGeom>
        </p:spPr>
      </p:pic>
    </p:spTree>
    <p:extLst>
      <p:ext uri="{BB962C8B-B14F-4D97-AF65-F5344CB8AC3E}">
        <p14:creationId xmlns:p14="http://schemas.microsoft.com/office/powerpoint/2010/main" val="11927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Glycogenesis</a:t>
            </a:r>
            <a:endParaRPr lang="fr-FR" b="1" dirty="0">
              <a:solidFill>
                <a:schemeClr val="bg1"/>
              </a:solidFill>
            </a:endParaRPr>
          </a:p>
        </p:txBody>
      </p:sp>
      <p:pic>
        <p:nvPicPr>
          <p:cNvPr id="8" name="Image 7"/>
          <p:cNvPicPr>
            <a:picLocks noChangeAspect="1"/>
          </p:cNvPicPr>
          <p:nvPr/>
        </p:nvPicPr>
        <p:blipFill>
          <a:blip r:embed="rId2"/>
          <a:stretch>
            <a:fillRect/>
          </a:stretch>
        </p:blipFill>
        <p:spPr>
          <a:xfrm>
            <a:off x="0" y="727389"/>
            <a:ext cx="12192000" cy="6429375"/>
          </a:xfrm>
          <a:prstGeom prst="rect">
            <a:avLst/>
          </a:prstGeom>
        </p:spPr>
      </p:pic>
    </p:spTree>
    <p:extLst>
      <p:ext uri="{BB962C8B-B14F-4D97-AF65-F5344CB8AC3E}">
        <p14:creationId xmlns:p14="http://schemas.microsoft.com/office/powerpoint/2010/main" val="1982632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7" y="6405435"/>
            <a:ext cx="8237583" cy="369332"/>
          </a:xfrm>
          <a:prstGeom prst="rect">
            <a:avLst/>
          </a:prstGeom>
        </p:spPr>
        <p:txBody>
          <a:bodyPr wrap="square">
            <a:spAutoFit/>
          </a:bodyPr>
          <a:lstStyle/>
          <a:p>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Activation mecanism of protein phosphatase by insulin</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5" name="Rectangle 4"/>
          <p:cNvSpPr/>
          <p:nvPr/>
        </p:nvSpPr>
        <p:spPr>
          <a:xfrm>
            <a:off x="0" y="77958"/>
            <a:ext cx="12192000" cy="369332"/>
          </a:xfrm>
          <a:prstGeom prst="rect">
            <a:avLst/>
          </a:prstGeom>
          <a:solidFill>
            <a:schemeClr val="accent1"/>
          </a:solidFill>
        </p:spPr>
        <p:txBody>
          <a:bodyPr wrap="square">
            <a:spAutoFit/>
          </a:bodyPr>
          <a:lstStyle/>
          <a:p>
            <a:pPr lvl="0" algn="ctr"/>
            <a:r>
              <a:rPr lang="fr-FR" b="1" dirty="0">
                <a:solidFill>
                  <a:prstClr val="white"/>
                </a:solidFill>
              </a:rPr>
              <a:t>H</a:t>
            </a:r>
            <a:r>
              <a:rPr lang="fr-FR" b="1" dirty="0" smtClean="0">
                <a:solidFill>
                  <a:prstClr val="white"/>
                </a:solidFill>
              </a:rPr>
              <a:t>ormonal regulation of glycogenesis</a:t>
            </a:r>
            <a:endParaRPr lang="fr-FR" b="1" dirty="0">
              <a:solidFill>
                <a:prstClr val="white"/>
              </a:solidFill>
            </a:endParaRPr>
          </a:p>
        </p:txBody>
      </p:sp>
      <p:pic>
        <p:nvPicPr>
          <p:cNvPr id="6" name="Image 5"/>
          <p:cNvPicPr>
            <a:picLocks noChangeAspect="1"/>
          </p:cNvPicPr>
          <p:nvPr/>
        </p:nvPicPr>
        <p:blipFill>
          <a:blip r:embed="rId2"/>
          <a:stretch>
            <a:fillRect/>
          </a:stretch>
        </p:blipFill>
        <p:spPr>
          <a:xfrm>
            <a:off x="14286" y="642796"/>
            <a:ext cx="11945341" cy="5648467"/>
          </a:xfrm>
          <a:prstGeom prst="rect">
            <a:avLst/>
          </a:prstGeom>
        </p:spPr>
      </p:pic>
    </p:spTree>
    <p:extLst>
      <p:ext uri="{BB962C8B-B14F-4D97-AF65-F5344CB8AC3E}">
        <p14:creationId xmlns:p14="http://schemas.microsoft.com/office/powerpoint/2010/main" val="195530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500307"/>
            <a:ext cx="9144000" cy="830997"/>
          </a:xfrm>
          <a:prstGeom prst="rect">
            <a:avLst/>
          </a:prstGeom>
        </p:spPr>
        <p:txBody>
          <a:bodyPr wrap="square">
            <a:spAutoFit/>
            <a:scene3d>
              <a:camera prst="isometricOffAxis1Right"/>
              <a:lightRig rig="threePt" dir="t"/>
            </a:scene3d>
          </a:bodyPr>
          <a:lstStyle/>
          <a:p>
            <a:r>
              <a:rPr lang="fr-FR" sz="4000" b="1" dirty="0">
                <a:solidFill>
                  <a:schemeClr val="tx2"/>
                </a:solidFill>
                <a:effectLst>
                  <a:reflection blurRad="6350" stA="50000" endA="300" endPos="50000" dist="29997" dir="5400000" sy="-100000" algn="bl" rotWithShape="0"/>
                </a:effectLst>
              </a:rPr>
              <a:t> </a:t>
            </a:r>
            <a:r>
              <a:rPr lang="fr-FR" sz="4800" b="1" dirty="0">
                <a:solidFill>
                  <a:schemeClr val="tx2"/>
                </a:solidFill>
                <a:effectLst>
                  <a:reflection blurRad="6350" stA="50000" endA="300" endPos="50000" dist="29997" dir="5400000" sy="-100000" algn="bl" rotWithShape="0"/>
                </a:effectLst>
              </a:rPr>
              <a:t>Glycogenolysis reactions</a:t>
            </a:r>
            <a:r>
              <a:rPr lang="fr-FR" sz="4800" b="1" dirty="0">
                <a:effectLst>
                  <a:reflection blurRad="6350" stA="50000" endA="300" endPos="50000" dist="29997" dir="5400000" sy="-100000" algn="bl" rotWithShape="0"/>
                </a:effectLst>
              </a:rPr>
              <a:t> </a:t>
            </a:r>
          </a:p>
        </p:txBody>
      </p:sp>
      <p:pic>
        <p:nvPicPr>
          <p:cNvPr id="3" name="Picture 2" descr="Image associée"/>
          <p:cNvPicPr>
            <a:picLocks noChangeAspect="1" noChangeArrowheads="1"/>
          </p:cNvPicPr>
          <p:nvPr/>
        </p:nvPicPr>
        <p:blipFill>
          <a:blip r:embed="rId2"/>
          <a:srcRect/>
          <a:stretch>
            <a:fillRect/>
          </a:stretch>
        </p:blipFill>
        <p:spPr bwMode="auto">
          <a:xfrm>
            <a:off x="8648714" y="4765676"/>
            <a:ext cx="2019286" cy="2092325"/>
          </a:xfrm>
          <a:prstGeom prst="rect">
            <a:avLst/>
          </a:prstGeom>
          <a:noFill/>
        </p:spPr>
      </p:pic>
      <p:sp>
        <p:nvSpPr>
          <p:cNvPr id="4" name="Rectangle 3"/>
          <p:cNvSpPr/>
          <p:nvPr/>
        </p:nvSpPr>
        <p:spPr>
          <a:xfrm>
            <a:off x="1524000" y="0"/>
            <a:ext cx="9144000" cy="369332"/>
          </a:xfrm>
          <a:prstGeom prst="rect">
            <a:avLst/>
          </a:prstGeom>
        </p:spPr>
        <p:txBody>
          <a:bodyPr wrap="square">
            <a:spAutoFit/>
          </a:bodyPr>
          <a:lstStyle/>
          <a:p>
            <a:pPr lvl="0" algn="ctr"/>
            <a:r>
              <a:rPr lang="fr-FR" b="1" dirty="0">
                <a:solidFill>
                  <a:prstClr val="white"/>
                </a:solidFill>
              </a:rPr>
              <a:t>Glycogen metabolism and hormonal regulation</a:t>
            </a:r>
          </a:p>
        </p:txBody>
      </p:sp>
    </p:spTree>
    <p:extLst>
      <p:ext uri="{BB962C8B-B14F-4D97-AF65-F5344CB8AC3E}">
        <p14:creationId xmlns:p14="http://schemas.microsoft.com/office/powerpoint/2010/main" val="314584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4035" y="571481"/>
            <a:ext cx="3676135" cy="461665"/>
          </a:xfrm>
          <a:prstGeom prst="rect">
            <a:avLst/>
          </a:prstGeom>
        </p:spPr>
        <p:txBody>
          <a:bodyPr wrap="none">
            <a:spAutoFit/>
          </a:bodyPr>
          <a:lstStyle/>
          <a:p>
            <a:r>
              <a:rPr lang="fr-FR" b="1" dirty="0"/>
              <a:t>Reaction </a:t>
            </a:r>
            <a:r>
              <a:rPr lang="fr-FR" sz="2400" b="1" dirty="0"/>
              <a:t>1</a:t>
            </a:r>
            <a:r>
              <a:rPr lang="fr-FR" b="1" dirty="0"/>
              <a:t>: </a:t>
            </a:r>
            <a:r>
              <a:rPr lang="fr-FR" b="1" dirty="0">
                <a:solidFill>
                  <a:srgbClr val="44CE72"/>
                </a:solidFill>
              </a:rPr>
              <a:t>Glycogen</a:t>
            </a:r>
            <a:r>
              <a:rPr lang="fr-FR" b="1" dirty="0"/>
              <a:t> </a:t>
            </a:r>
            <a:r>
              <a:rPr lang="fr-FR" b="1" dirty="0">
                <a:solidFill>
                  <a:srgbClr val="44CE72"/>
                </a:solidFill>
              </a:rPr>
              <a:t>phosphorolyse</a:t>
            </a:r>
            <a:endParaRPr lang="fr-FR" dirty="0">
              <a:solidFill>
                <a:srgbClr val="44CE72"/>
              </a:solidFill>
            </a:endParaRPr>
          </a:p>
        </p:txBody>
      </p:sp>
      <p:sp>
        <p:nvSpPr>
          <p:cNvPr id="4" name="Rectangle 3"/>
          <p:cNvSpPr/>
          <p:nvPr/>
        </p:nvSpPr>
        <p:spPr>
          <a:xfrm>
            <a:off x="2238348" y="1071546"/>
            <a:ext cx="7286676" cy="369332"/>
          </a:xfrm>
          <a:prstGeom prst="rect">
            <a:avLst/>
          </a:prstGeom>
        </p:spPr>
        <p:txBody>
          <a:bodyPr wrap="square">
            <a:spAutoFit/>
          </a:bodyPr>
          <a:lstStyle/>
          <a:p>
            <a:r>
              <a:rPr lang="en-US" dirty="0">
                <a:solidFill>
                  <a:schemeClr val="accent2">
                    <a:lumMod val="75000"/>
                  </a:schemeClr>
                </a:solidFill>
              </a:rPr>
              <a:t>Cleavage of the α (1-4) bond from the non-reducing end</a:t>
            </a:r>
            <a:endParaRPr lang="fr-FR" dirty="0">
              <a:solidFill>
                <a:schemeClr val="accent2">
                  <a:lumMod val="75000"/>
                </a:schemeClr>
              </a:solidFill>
            </a:endParaRPr>
          </a:p>
        </p:txBody>
      </p:sp>
      <p:sp>
        <p:nvSpPr>
          <p:cNvPr id="5" name="Rectangle 4"/>
          <p:cNvSpPr/>
          <p:nvPr/>
        </p:nvSpPr>
        <p:spPr>
          <a:xfrm>
            <a:off x="2166910" y="1571612"/>
            <a:ext cx="8001056" cy="707886"/>
          </a:xfrm>
          <a:prstGeom prst="rect">
            <a:avLst/>
          </a:prstGeom>
        </p:spPr>
        <p:txBody>
          <a:bodyPr wrap="square">
            <a:spAutoFit/>
          </a:bodyPr>
          <a:lstStyle/>
          <a:p>
            <a:r>
              <a:rPr lang="en-US" sz="2000" dirty="0">
                <a:solidFill>
                  <a:schemeClr val="accent2">
                    <a:lumMod val="75000"/>
                  </a:schemeClr>
                </a:solidFill>
              </a:rPr>
              <a:t>Attachment of a phosphate group provided by ATP to carbon 1 of the released glucose</a:t>
            </a:r>
            <a:endParaRPr lang="fr-FR" sz="2000" dirty="0">
              <a:solidFill>
                <a:schemeClr val="accent2">
                  <a:lumMod val="75000"/>
                </a:schemeClr>
              </a:solidFill>
            </a:endParaRPr>
          </a:p>
        </p:txBody>
      </p:sp>
      <p:sp>
        <p:nvSpPr>
          <p:cNvPr id="6" name="Rectangle 5"/>
          <p:cNvSpPr/>
          <p:nvPr/>
        </p:nvSpPr>
        <p:spPr>
          <a:xfrm>
            <a:off x="2238348" y="2357431"/>
            <a:ext cx="8001056" cy="646331"/>
          </a:xfrm>
          <a:prstGeom prst="rect">
            <a:avLst/>
          </a:prstGeom>
        </p:spPr>
        <p:txBody>
          <a:bodyPr wrap="square">
            <a:spAutoFit/>
          </a:bodyPr>
          <a:lstStyle/>
          <a:p>
            <a:r>
              <a:rPr lang="en-US" dirty="0">
                <a:solidFill>
                  <a:schemeClr val="accent2">
                    <a:lumMod val="75000"/>
                  </a:schemeClr>
                </a:solidFill>
              </a:rPr>
              <a:t>Phosphorolysis is repeated sequentially on glycogen until 4 glycosyl residues are encountered on each chain before the α (1-6) bond</a:t>
            </a:r>
            <a:endParaRPr lang="fr-FR" dirty="0">
              <a:solidFill>
                <a:schemeClr val="accent2">
                  <a:lumMod val="75000"/>
                </a:schemeClr>
              </a:solidFill>
            </a:endParaRPr>
          </a:p>
        </p:txBody>
      </p:sp>
      <p:sp>
        <p:nvSpPr>
          <p:cNvPr id="7" name="Moins 6"/>
          <p:cNvSpPr/>
          <p:nvPr/>
        </p:nvSpPr>
        <p:spPr>
          <a:xfrm>
            <a:off x="1809720" y="1571612"/>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oins 7"/>
          <p:cNvSpPr/>
          <p:nvPr/>
        </p:nvSpPr>
        <p:spPr>
          <a:xfrm>
            <a:off x="1809720" y="1000108"/>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oins 8"/>
          <p:cNvSpPr/>
          <p:nvPr/>
        </p:nvSpPr>
        <p:spPr>
          <a:xfrm>
            <a:off x="1809720" y="2357430"/>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467" name="Picture 3"/>
          <p:cNvPicPr>
            <a:picLocks noChangeAspect="1" noChangeArrowheads="1"/>
          </p:cNvPicPr>
          <p:nvPr/>
        </p:nvPicPr>
        <p:blipFill>
          <a:blip r:embed="rId2"/>
          <a:srcRect/>
          <a:stretch>
            <a:fillRect/>
          </a:stretch>
        </p:blipFill>
        <p:spPr bwMode="auto">
          <a:xfrm>
            <a:off x="2524100" y="3857628"/>
            <a:ext cx="7215238" cy="2571768"/>
          </a:xfrm>
          <a:prstGeom prst="rect">
            <a:avLst/>
          </a:prstGeom>
          <a:noFill/>
          <a:ln w="9525">
            <a:noFill/>
            <a:miter lim="800000"/>
            <a:headEnd/>
            <a:tailEnd/>
          </a:ln>
          <a:effectLst/>
        </p:spPr>
      </p:pic>
      <p:sp>
        <p:nvSpPr>
          <p:cNvPr id="11" name="ZoneTexte 10"/>
          <p:cNvSpPr txBox="1"/>
          <p:nvPr/>
        </p:nvSpPr>
        <p:spPr>
          <a:xfrm>
            <a:off x="6953256" y="3643314"/>
            <a:ext cx="16430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solidFill>
                  <a:schemeClr val="accent2">
                    <a:lumMod val="75000"/>
                  </a:schemeClr>
                </a:solidFill>
              </a:rPr>
              <a:t>α(1-6) bond </a:t>
            </a:r>
            <a:endParaRPr lang="fr-FR" dirty="0"/>
          </a:p>
        </p:txBody>
      </p:sp>
      <p:sp>
        <p:nvSpPr>
          <p:cNvPr id="12" name="ZoneTexte 11"/>
          <p:cNvSpPr txBox="1"/>
          <p:nvPr/>
        </p:nvSpPr>
        <p:spPr>
          <a:xfrm>
            <a:off x="3381356" y="4786322"/>
            <a:ext cx="18573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 </a:t>
            </a:r>
            <a:r>
              <a:rPr lang="fr-FR" dirty="0">
                <a:solidFill>
                  <a:schemeClr val="accent2"/>
                </a:solidFill>
              </a:rPr>
              <a:t>phosphorylase</a:t>
            </a:r>
          </a:p>
        </p:txBody>
      </p:sp>
      <p:sp>
        <p:nvSpPr>
          <p:cNvPr id="13" name="Rectangle 12"/>
          <p:cNvSpPr/>
          <p:nvPr/>
        </p:nvSpPr>
        <p:spPr>
          <a:xfrm>
            <a:off x="1524000" y="0"/>
            <a:ext cx="9144000" cy="369332"/>
          </a:xfrm>
          <a:prstGeom prst="rect">
            <a:avLst/>
          </a:prstGeom>
        </p:spPr>
        <p:txBody>
          <a:bodyPr wrap="square">
            <a:spAutoFit/>
          </a:bodyPr>
          <a:lstStyle/>
          <a:p>
            <a:pPr lvl="0" algn="ctr"/>
            <a:r>
              <a:rPr lang="fr-FR" b="1" dirty="0">
                <a:solidFill>
                  <a:prstClr val="white"/>
                </a:solidFill>
              </a:rPr>
              <a:t>Glycogen metabolism and hormonal regulation</a:t>
            </a:r>
          </a:p>
        </p:txBody>
      </p:sp>
      <p:sp>
        <p:nvSpPr>
          <p:cNvPr id="14" name="Rectangle 13"/>
          <p:cNvSpPr/>
          <p:nvPr/>
        </p:nvSpPr>
        <p:spPr>
          <a:xfrm>
            <a:off x="0" y="0"/>
            <a:ext cx="12192000" cy="369332"/>
          </a:xfrm>
          <a:prstGeom prst="rect">
            <a:avLst/>
          </a:prstGeom>
          <a:solidFill>
            <a:srgbClr val="00B0F0"/>
          </a:solidFill>
        </p:spPr>
        <p:txBody>
          <a:bodyPr wrap="square">
            <a:spAutoFit/>
          </a:bodyPr>
          <a:lstStyle/>
          <a:p>
            <a:pPr algn="ctr"/>
            <a:r>
              <a:rPr lang="fr-FR" b="1" dirty="0" smtClean="0">
                <a:solidFill>
                  <a:prstClr val="white"/>
                </a:solidFill>
                <a:latin typeface="Georgia"/>
              </a:rPr>
              <a:t>Glycogenolysis</a:t>
            </a:r>
            <a:endParaRPr lang="fr-FR" b="1" dirty="0">
              <a:solidFill>
                <a:prstClr val="white"/>
              </a:solidFill>
              <a:latin typeface="Georgia"/>
            </a:endParaRPr>
          </a:p>
        </p:txBody>
      </p:sp>
    </p:spTree>
    <p:extLst>
      <p:ext uri="{BB962C8B-B14F-4D97-AF65-F5344CB8AC3E}">
        <p14:creationId xmlns:p14="http://schemas.microsoft.com/office/powerpoint/2010/main" val="219475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to="" calcmode="lin" valueType="num">
                                      <p:cBhvr>
                                        <p:cTn id="37" dur="1" fill="hold"/>
                                        <p:tgtEl>
                                          <p:spTgt spid="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2467"/>
                                        </p:tgtEl>
                                        <p:attrNameLst>
                                          <p:attrName>style.visibility</p:attrName>
                                        </p:attrNameLst>
                                      </p:cBhvr>
                                      <p:to>
                                        <p:strVal val="visible"/>
                                      </p:to>
                                    </p:set>
                                    <p:anim to="" calcmode="lin" valueType="num">
                                      <p:cBhvr>
                                        <p:cTn id="42" dur="1" fill="hold"/>
                                        <p:tgtEl>
                                          <p:spTgt spid="6246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to="" calcmode="lin" valueType="num">
                                      <p:cBhvr>
                                        <p:cTn id="5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524000" y="729745"/>
            <a:ext cx="86764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Low" fontAlgn="base">
              <a:spcBef>
                <a:spcPct val="0"/>
              </a:spcBef>
              <a:spcAft>
                <a:spcPct val="0"/>
              </a:spcAft>
            </a:pPr>
            <a:r>
              <a:rPr lang="fr-FR" b="1" dirty="0"/>
              <a:t>Reaction2: </a:t>
            </a:r>
            <a:r>
              <a:rPr lang="fr-FR" b="1" dirty="0">
                <a:solidFill>
                  <a:srgbClr val="44CE72"/>
                </a:solidFill>
                <a:ea typeface="Times New Roman" pitchFamily="18" charset="0"/>
                <a:cs typeface="Times New Roman" pitchFamily="18" charset="0"/>
              </a:rPr>
              <a:t>glycosyl transferase effect by </a:t>
            </a:r>
            <a:r>
              <a:rPr lang="fr-FR" b="1" dirty="0">
                <a:solidFill>
                  <a:srgbClr val="44CE72"/>
                </a:solidFill>
              </a:rPr>
              <a:t>α (1-4) transglycosylase</a:t>
            </a:r>
            <a:r>
              <a:rPr lang="fr-FR" b="1" dirty="0">
                <a:solidFill>
                  <a:srgbClr val="44CE72"/>
                </a:solidFill>
                <a:ea typeface="Times New Roman" pitchFamily="18" charset="0"/>
                <a:cs typeface="Times New Roman" pitchFamily="18" charset="0"/>
              </a:rPr>
              <a:t> </a:t>
            </a:r>
            <a:endParaRPr lang="fr-FR" b="1" dirty="0">
              <a:solidFill>
                <a:srgbClr val="44CE72"/>
              </a:solidFill>
              <a:cs typeface="Arial" pitchFamily="34" charset="0"/>
            </a:endParaRPr>
          </a:p>
        </p:txBody>
      </p:sp>
      <p:sp>
        <p:nvSpPr>
          <p:cNvPr id="8" name="Rectangle 7"/>
          <p:cNvSpPr/>
          <p:nvPr/>
        </p:nvSpPr>
        <p:spPr>
          <a:xfrm>
            <a:off x="2238348" y="2643183"/>
            <a:ext cx="8215338" cy="646331"/>
          </a:xfrm>
          <a:prstGeom prst="rect">
            <a:avLst/>
          </a:prstGeom>
        </p:spPr>
        <p:txBody>
          <a:bodyPr wrap="square">
            <a:spAutoFit/>
          </a:bodyPr>
          <a:lstStyle/>
          <a:p>
            <a:r>
              <a:rPr lang="fr-FR" dirty="0"/>
              <a:t> </a:t>
            </a:r>
            <a:r>
              <a:rPr lang="en-US" dirty="0"/>
              <a:t>After the action of this enzyme, a glucose molecule linked by the α (1-6) bond remains in place of the side chain.</a:t>
            </a:r>
            <a:endParaRPr lang="fr-FR" dirty="0"/>
          </a:p>
        </p:txBody>
      </p:sp>
      <p:sp>
        <p:nvSpPr>
          <p:cNvPr id="9" name="Rectangle 8"/>
          <p:cNvSpPr/>
          <p:nvPr/>
        </p:nvSpPr>
        <p:spPr>
          <a:xfrm>
            <a:off x="2309754" y="1214423"/>
            <a:ext cx="8358246" cy="646331"/>
          </a:xfrm>
          <a:prstGeom prst="rect">
            <a:avLst/>
          </a:prstGeom>
        </p:spPr>
        <p:txBody>
          <a:bodyPr wrap="square">
            <a:spAutoFit/>
          </a:bodyPr>
          <a:lstStyle/>
          <a:p>
            <a:r>
              <a:rPr lang="en-US" dirty="0">
                <a:solidFill>
                  <a:schemeClr val="accent2"/>
                </a:solidFill>
              </a:rPr>
              <a:t>Glycosyltransferase acts on limiting dextrin by removing an </a:t>
            </a:r>
            <a:r>
              <a:rPr lang="en-US" dirty="0" err="1">
                <a:solidFill>
                  <a:schemeClr val="accent2"/>
                </a:solidFill>
              </a:rPr>
              <a:t>oligoside</a:t>
            </a:r>
            <a:r>
              <a:rPr lang="en-US" dirty="0">
                <a:solidFill>
                  <a:schemeClr val="accent2"/>
                </a:solidFill>
              </a:rPr>
              <a:t> made up of 3 glucose residues from each chain</a:t>
            </a:r>
            <a:endParaRPr lang="fr-FR" dirty="0">
              <a:solidFill>
                <a:schemeClr val="accent2"/>
              </a:solidFill>
            </a:endParaRPr>
          </a:p>
        </p:txBody>
      </p:sp>
      <p:sp>
        <p:nvSpPr>
          <p:cNvPr id="10" name="Rectangle 9"/>
          <p:cNvSpPr/>
          <p:nvPr/>
        </p:nvSpPr>
        <p:spPr>
          <a:xfrm>
            <a:off x="2238348" y="1928803"/>
            <a:ext cx="8215338" cy="646331"/>
          </a:xfrm>
          <a:prstGeom prst="rect">
            <a:avLst/>
          </a:prstGeom>
        </p:spPr>
        <p:txBody>
          <a:bodyPr wrap="square">
            <a:spAutoFit/>
          </a:bodyPr>
          <a:lstStyle/>
          <a:p>
            <a:r>
              <a:rPr lang="en-US" dirty="0">
                <a:solidFill>
                  <a:schemeClr val="accent3"/>
                </a:solidFill>
              </a:rPr>
              <a:t>The three glucose residues are attached to another limit dextrin chain, thus allowing </a:t>
            </a:r>
            <a:r>
              <a:rPr lang="en-US" dirty="0" err="1">
                <a:solidFill>
                  <a:schemeClr val="accent3"/>
                </a:solidFill>
              </a:rPr>
              <a:t>phosphorolysis</a:t>
            </a:r>
            <a:r>
              <a:rPr lang="en-US" dirty="0">
                <a:solidFill>
                  <a:schemeClr val="accent3"/>
                </a:solidFill>
              </a:rPr>
              <a:t> to resume on this chain.</a:t>
            </a:r>
            <a:endParaRPr lang="fr-FR" dirty="0">
              <a:solidFill>
                <a:schemeClr val="accent3"/>
              </a:solidFill>
            </a:endParaRPr>
          </a:p>
        </p:txBody>
      </p:sp>
      <p:pic>
        <p:nvPicPr>
          <p:cNvPr id="71687" name="Picture 7"/>
          <p:cNvPicPr>
            <a:picLocks noChangeAspect="1" noChangeArrowheads="1"/>
          </p:cNvPicPr>
          <p:nvPr/>
        </p:nvPicPr>
        <p:blipFill>
          <a:blip r:embed="rId2"/>
          <a:srcRect/>
          <a:stretch>
            <a:fillRect/>
          </a:stretch>
        </p:blipFill>
        <p:spPr bwMode="auto">
          <a:xfrm>
            <a:off x="2452662" y="4071942"/>
            <a:ext cx="7072362" cy="2286016"/>
          </a:xfrm>
          <a:prstGeom prst="rect">
            <a:avLst/>
          </a:prstGeom>
          <a:noFill/>
          <a:ln w="9525">
            <a:noFill/>
            <a:miter lim="800000"/>
            <a:headEnd/>
            <a:tailEnd/>
          </a:ln>
          <a:effectLst/>
        </p:spPr>
      </p:pic>
      <p:cxnSp>
        <p:nvCxnSpPr>
          <p:cNvPr id="13" name="Connecteur droit avec flèche 12"/>
          <p:cNvCxnSpPr/>
          <p:nvPr/>
        </p:nvCxnSpPr>
        <p:spPr>
          <a:xfrm rot="5400000">
            <a:off x="5096662" y="5071280"/>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ZoneTexte 15"/>
          <p:cNvSpPr txBox="1"/>
          <p:nvPr/>
        </p:nvSpPr>
        <p:spPr>
          <a:xfrm>
            <a:off x="2524100" y="4929198"/>
            <a:ext cx="2714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a:t> α (1-4) transglycosylase</a:t>
            </a:r>
          </a:p>
        </p:txBody>
      </p:sp>
      <p:sp>
        <p:nvSpPr>
          <p:cNvPr id="17" name="Moins 16"/>
          <p:cNvSpPr/>
          <p:nvPr/>
        </p:nvSpPr>
        <p:spPr>
          <a:xfrm>
            <a:off x="1881158" y="1214422"/>
            <a:ext cx="428628" cy="428628"/>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Moins 17"/>
          <p:cNvSpPr/>
          <p:nvPr/>
        </p:nvSpPr>
        <p:spPr>
          <a:xfrm>
            <a:off x="1881158" y="1928802"/>
            <a:ext cx="428628" cy="428628"/>
          </a:xfrm>
          <a:prstGeom prst="mathMin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0" name="Moins 19"/>
          <p:cNvSpPr/>
          <p:nvPr/>
        </p:nvSpPr>
        <p:spPr>
          <a:xfrm>
            <a:off x="1881158" y="2643182"/>
            <a:ext cx="428628" cy="42862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Rectangle 11"/>
          <p:cNvSpPr/>
          <p:nvPr/>
        </p:nvSpPr>
        <p:spPr>
          <a:xfrm>
            <a:off x="1524000" y="0"/>
            <a:ext cx="9144000" cy="369332"/>
          </a:xfrm>
          <a:prstGeom prst="rect">
            <a:avLst/>
          </a:prstGeom>
        </p:spPr>
        <p:txBody>
          <a:bodyPr wrap="square">
            <a:spAutoFit/>
          </a:bodyPr>
          <a:lstStyle/>
          <a:p>
            <a:pPr lvl="0" algn="ctr"/>
            <a:r>
              <a:rPr lang="fr-FR" b="1" dirty="0">
                <a:solidFill>
                  <a:prstClr val="white"/>
                </a:solidFill>
              </a:rPr>
              <a:t>Glycogen metabolism and hormonal regulation</a:t>
            </a:r>
          </a:p>
        </p:txBody>
      </p:sp>
      <p:sp>
        <p:nvSpPr>
          <p:cNvPr id="14" name="Rectangle 13"/>
          <p:cNvSpPr/>
          <p:nvPr/>
        </p:nvSpPr>
        <p:spPr>
          <a:xfrm>
            <a:off x="452028" y="108852"/>
            <a:ext cx="11739972" cy="369332"/>
          </a:xfrm>
          <a:prstGeom prst="rect">
            <a:avLst/>
          </a:prstGeom>
          <a:solidFill>
            <a:schemeClr val="accent1"/>
          </a:solidFill>
        </p:spPr>
        <p:txBody>
          <a:bodyPr wrap="square">
            <a:spAutoFit/>
          </a:bodyPr>
          <a:lstStyle/>
          <a:p>
            <a:pPr algn="ctr"/>
            <a:r>
              <a:rPr lang="fr-FR" b="1" dirty="0" smtClean="0">
                <a:solidFill>
                  <a:prstClr val="white"/>
                </a:solidFill>
                <a:latin typeface="Georgia"/>
              </a:rPr>
              <a:t>Glycogenolysis</a:t>
            </a:r>
            <a:endParaRPr lang="fr-FR" b="1" dirty="0">
              <a:solidFill>
                <a:prstClr val="white"/>
              </a:solidFill>
              <a:latin typeface="Georgia"/>
            </a:endParaRPr>
          </a:p>
        </p:txBody>
      </p:sp>
    </p:spTree>
    <p:extLst>
      <p:ext uri="{BB962C8B-B14F-4D97-AF65-F5344CB8AC3E}">
        <p14:creationId xmlns:p14="http://schemas.microsoft.com/office/powerpoint/2010/main" val="417150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681"/>
                                        </p:tgtEl>
                                        <p:attrNameLst>
                                          <p:attrName>style.visibility</p:attrName>
                                        </p:attrNameLst>
                                      </p:cBhvr>
                                      <p:to>
                                        <p:strVal val="visible"/>
                                      </p:to>
                                    </p:set>
                                    <p:anim to="" calcmode="lin" valueType="num">
                                      <p:cBhvr>
                                        <p:cTn id="7" dur="1" fill="hold"/>
                                        <p:tgtEl>
                                          <p:spTgt spid="7168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to="" calcmode="lin" valueType="num">
                                      <p:cBhvr>
                                        <p:cTn id="22" dur="1" fill="hold"/>
                                        <p:tgtEl>
                                          <p:spTgt spid="1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to="" calcmode="lin" valueType="num">
                                      <p:cBhvr>
                                        <p:cTn id="37" dur="1" fill="hold"/>
                                        <p:tgtEl>
                                          <p:spTgt spid="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1687"/>
                                        </p:tgtEl>
                                        <p:attrNameLst>
                                          <p:attrName>style.visibility</p:attrName>
                                        </p:attrNameLst>
                                      </p:cBhvr>
                                      <p:to>
                                        <p:strVal val="visible"/>
                                      </p:to>
                                    </p:set>
                                    <p:anim to="" calcmode="lin" valueType="num">
                                      <p:cBhvr>
                                        <p:cTn id="42" dur="1" fill="hold"/>
                                        <p:tgtEl>
                                          <p:spTgt spid="7168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to="" calcmode="lin" valueType="num">
                                      <p:cBhvr>
                                        <p:cTn id="47" dur="1" fill="hold"/>
                                        <p:tgtEl>
                                          <p:spTgt spid="13"/>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8" grpId="0"/>
      <p:bldP spid="9" grpId="0"/>
      <p:bldP spid="10" grpId="0"/>
      <p:bldP spid="16" grpId="0" animBg="1"/>
      <p:bldP spid="17" grpId="0" animBg="1"/>
      <p:bldP spid="18"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2595539" y="2000240"/>
            <a:ext cx="6429419" cy="3214710"/>
          </a:xfrm>
          <a:prstGeom prst="rect">
            <a:avLst/>
          </a:prstGeom>
          <a:noFill/>
          <a:ln w="9525">
            <a:noFill/>
            <a:miter lim="800000"/>
            <a:headEnd/>
            <a:tailEnd/>
          </a:ln>
          <a:effectLst/>
        </p:spPr>
      </p:pic>
      <p:sp>
        <p:nvSpPr>
          <p:cNvPr id="3" name="Rectangle 2"/>
          <p:cNvSpPr/>
          <p:nvPr/>
        </p:nvSpPr>
        <p:spPr>
          <a:xfrm>
            <a:off x="1881158" y="785794"/>
            <a:ext cx="8429684" cy="369332"/>
          </a:xfrm>
          <a:prstGeom prst="rect">
            <a:avLst/>
          </a:prstGeom>
        </p:spPr>
        <p:txBody>
          <a:bodyPr wrap="square">
            <a:spAutoFit/>
          </a:bodyPr>
          <a:lstStyle/>
          <a:p>
            <a:r>
              <a:rPr lang="fr-FR" b="1" dirty="0">
                <a:solidFill>
                  <a:prstClr val="black"/>
                </a:solidFill>
              </a:rPr>
              <a:t>Reaction3: Debranching </a:t>
            </a:r>
            <a:r>
              <a:rPr lang="fr-FR" b="1" dirty="0">
                <a:solidFill>
                  <a:srgbClr val="44CE72"/>
                </a:solidFill>
              </a:rPr>
              <a:t>(ou α (1-6) glucosidase) effect </a:t>
            </a:r>
            <a:endParaRPr lang="fr-FR" dirty="0">
              <a:solidFill>
                <a:srgbClr val="44CE72"/>
              </a:solidFill>
            </a:endParaRPr>
          </a:p>
        </p:txBody>
      </p:sp>
      <p:sp>
        <p:nvSpPr>
          <p:cNvPr id="5" name="Rectangle 4"/>
          <p:cNvSpPr/>
          <p:nvPr/>
        </p:nvSpPr>
        <p:spPr>
          <a:xfrm>
            <a:off x="2381224" y="1428737"/>
            <a:ext cx="7786742" cy="646331"/>
          </a:xfrm>
          <a:prstGeom prst="rect">
            <a:avLst/>
          </a:prstGeom>
        </p:spPr>
        <p:txBody>
          <a:bodyPr wrap="square">
            <a:spAutoFit/>
          </a:bodyPr>
          <a:lstStyle/>
          <a:p>
            <a:r>
              <a:rPr lang="en-US" dirty="0">
                <a:solidFill>
                  <a:srgbClr val="FF0000"/>
                </a:solidFill>
              </a:rPr>
              <a:t>A debranching enzyme hydrolyzes glucose residues linked by the α (1-6) bond and releases glucose molecules</a:t>
            </a:r>
            <a:endParaRPr lang="fr-FR" dirty="0">
              <a:solidFill>
                <a:srgbClr val="FF0000"/>
              </a:solidFill>
            </a:endParaRPr>
          </a:p>
        </p:txBody>
      </p:sp>
      <p:sp>
        <p:nvSpPr>
          <p:cNvPr id="6" name="Moins 5"/>
          <p:cNvSpPr/>
          <p:nvPr/>
        </p:nvSpPr>
        <p:spPr>
          <a:xfrm>
            <a:off x="1952596" y="1428736"/>
            <a:ext cx="428628" cy="428628"/>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0" name="Rectangle 9"/>
          <p:cNvSpPr/>
          <p:nvPr/>
        </p:nvSpPr>
        <p:spPr>
          <a:xfrm>
            <a:off x="0" y="0"/>
            <a:ext cx="12192000" cy="369332"/>
          </a:xfrm>
          <a:prstGeom prst="rect">
            <a:avLst/>
          </a:prstGeom>
          <a:solidFill>
            <a:srgbClr val="00B0F0"/>
          </a:solidFill>
        </p:spPr>
        <p:txBody>
          <a:bodyPr wrap="square">
            <a:spAutoFit/>
          </a:bodyPr>
          <a:lstStyle/>
          <a:p>
            <a:pPr algn="ctr"/>
            <a:r>
              <a:rPr lang="fr-FR" b="1" dirty="0" smtClean="0">
                <a:solidFill>
                  <a:prstClr val="white"/>
                </a:solidFill>
              </a:rPr>
              <a:t>Glycogenolysis</a:t>
            </a:r>
            <a:endParaRPr lang="fr-FR" b="1" dirty="0">
              <a:solidFill>
                <a:prstClr val="white"/>
              </a:solidFill>
            </a:endParaRPr>
          </a:p>
        </p:txBody>
      </p:sp>
    </p:spTree>
    <p:extLst>
      <p:ext uri="{BB962C8B-B14F-4D97-AF65-F5344CB8AC3E}">
        <p14:creationId xmlns:p14="http://schemas.microsoft.com/office/powerpoint/2010/main" val="30572902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2706"/>
                                        </p:tgtEl>
                                        <p:attrNameLst>
                                          <p:attrName>style.visibility</p:attrName>
                                        </p:attrNameLst>
                                      </p:cBhvr>
                                      <p:to>
                                        <p:strVal val="visible"/>
                                      </p:to>
                                    </p:set>
                                    <p:animEffect transition="in" filter="box(in)">
                                      <p:cBhvr>
                                        <p:cTn id="26"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8096264" y="2214554"/>
            <a:ext cx="2214578" cy="1790704"/>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a:srcRect/>
          <a:stretch>
            <a:fillRect/>
          </a:stretch>
        </p:blipFill>
        <p:spPr bwMode="auto">
          <a:xfrm>
            <a:off x="1881158" y="2000240"/>
            <a:ext cx="2371738" cy="1857388"/>
          </a:xfrm>
          <a:prstGeom prst="rect">
            <a:avLst/>
          </a:prstGeom>
          <a:noFill/>
          <a:ln w="9525">
            <a:noFill/>
            <a:miter lim="800000"/>
            <a:headEnd/>
            <a:tailEnd/>
          </a:ln>
          <a:effectLst/>
        </p:spPr>
      </p:pic>
      <p:cxnSp>
        <p:nvCxnSpPr>
          <p:cNvPr id="6" name="Connecteur droit avec flèche 5"/>
          <p:cNvCxnSpPr/>
          <p:nvPr/>
        </p:nvCxnSpPr>
        <p:spPr>
          <a:xfrm>
            <a:off x="4667240" y="2714620"/>
            <a:ext cx="2928958" cy="1588"/>
          </a:xfrm>
          <a:prstGeom prst="straightConnector1">
            <a:avLst/>
          </a:prstGeom>
          <a:ln>
            <a:solidFill>
              <a:srgbClr val="00B0F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9" name="Nuage 8"/>
          <p:cNvSpPr/>
          <p:nvPr/>
        </p:nvSpPr>
        <p:spPr>
          <a:xfrm>
            <a:off x="4238612" y="1714488"/>
            <a:ext cx="3857652" cy="500066"/>
          </a:xfrm>
          <a:prstGeom prst="cloud">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 phosphoglucomutase</a:t>
            </a:r>
          </a:p>
        </p:txBody>
      </p:sp>
      <p:sp>
        <p:nvSpPr>
          <p:cNvPr id="10" name="Éclair 9"/>
          <p:cNvSpPr/>
          <p:nvPr/>
        </p:nvSpPr>
        <p:spPr>
          <a:xfrm>
            <a:off x="5738810" y="2214554"/>
            <a:ext cx="642942" cy="414334"/>
          </a:xfrm>
          <a:prstGeom prst="lightningBol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Rectangle 10"/>
          <p:cNvSpPr/>
          <p:nvPr/>
        </p:nvSpPr>
        <p:spPr>
          <a:xfrm>
            <a:off x="2452662" y="928671"/>
            <a:ext cx="7786742" cy="646331"/>
          </a:xfrm>
          <a:prstGeom prst="rect">
            <a:avLst/>
          </a:prstGeom>
        </p:spPr>
        <p:txBody>
          <a:bodyPr wrap="square">
            <a:spAutoFit/>
          </a:bodyPr>
          <a:lstStyle/>
          <a:p>
            <a:r>
              <a:rPr lang="en-US" dirty="0">
                <a:solidFill>
                  <a:srgbClr val="C00000"/>
                </a:solidFill>
              </a:rPr>
              <a:t>G1P is converted to G6P by phosphoglucomutase. G6P can enter glycolysis in the liver and muscle</a:t>
            </a:r>
            <a:endParaRPr lang="fr-FR" dirty="0">
              <a:solidFill>
                <a:srgbClr val="C00000"/>
              </a:solidFill>
            </a:endParaRPr>
          </a:p>
        </p:txBody>
      </p:sp>
      <p:sp>
        <p:nvSpPr>
          <p:cNvPr id="12" name="Moins 11"/>
          <p:cNvSpPr/>
          <p:nvPr/>
        </p:nvSpPr>
        <p:spPr>
          <a:xfrm>
            <a:off x="1881158" y="928670"/>
            <a:ext cx="428628" cy="42862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381224" y="4000505"/>
            <a:ext cx="7715304" cy="646331"/>
          </a:xfrm>
          <a:prstGeom prst="rect">
            <a:avLst/>
          </a:prstGeom>
        </p:spPr>
        <p:txBody>
          <a:bodyPr wrap="square">
            <a:spAutoFit/>
          </a:bodyPr>
          <a:lstStyle/>
          <a:p>
            <a:r>
              <a:rPr lang="en-US" dirty="0">
                <a:solidFill>
                  <a:srgbClr val="FF0000"/>
                </a:solidFill>
              </a:rPr>
              <a:t>Glucose 6-phosphatase allows the hydrolysis of G6P into glucose and the release of the latter into the blood</a:t>
            </a:r>
            <a:endParaRPr lang="fr-FR" dirty="0">
              <a:solidFill>
                <a:srgbClr val="FF0000"/>
              </a:solidFill>
            </a:endParaRPr>
          </a:p>
        </p:txBody>
      </p:sp>
      <p:sp>
        <p:nvSpPr>
          <p:cNvPr id="16" name="Moins 15"/>
          <p:cNvSpPr/>
          <p:nvPr/>
        </p:nvSpPr>
        <p:spPr>
          <a:xfrm>
            <a:off x="1952596" y="4000504"/>
            <a:ext cx="428628" cy="428628"/>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73732" name="Picture 4"/>
          <p:cNvPicPr>
            <a:picLocks noChangeAspect="1" noChangeArrowheads="1"/>
          </p:cNvPicPr>
          <p:nvPr/>
        </p:nvPicPr>
        <p:blipFill>
          <a:blip r:embed="rId4"/>
          <a:srcRect/>
          <a:stretch>
            <a:fillRect/>
          </a:stretch>
        </p:blipFill>
        <p:spPr bwMode="auto">
          <a:xfrm>
            <a:off x="2595538" y="4714885"/>
            <a:ext cx="1485900" cy="1990725"/>
          </a:xfrm>
          <a:prstGeom prst="rect">
            <a:avLst/>
          </a:prstGeom>
          <a:noFill/>
          <a:ln w="9525">
            <a:noFill/>
            <a:miter lim="800000"/>
            <a:headEnd/>
            <a:tailEnd/>
          </a:ln>
          <a:effectLst/>
        </p:spPr>
      </p:pic>
      <p:pic>
        <p:nvPicPr>
          <p:cNvPr id="73733" name="Picture 5"/>
          <p:cNvPicPr>
            <a:picLocks noChangeAspect="1" noChangeArrowheads="1"/>
          </p:cNvPicPr>
          <p:nvPr/>
        </p:nvPicPr>
        <p:blipFill>
          <a:blip r:embed="rId5"/>
          <a:srcRect/>
          <a:stretch>
            <a:fillRect/>
          </a:stretch>
        </p:blipFill>
        <p:spPr bwMode="auto">
          <a:xfrm>
            <a:off x="7453322" y="4929198"/>
            <a:ext cx="2143140" cy="1638300"/>
          </a:xfrm>
          <a:prstGeom prst="rect">
            <a:avLst/>
          </a:prstGeom>
          <a:noFill/>
          <a:ln w="9525">
            <a:noFill/>
            <a:miter lim="800000"/>
            <a:headEnd/>
            <a:tailEnd/>
          </a:ln>
          <a:effectLst/>
        </p:spPr>
      </p:pic>
      <p:pic>
        <p:nvPicPr>
          <p:cNvPr id="73734" name="Picture 6"/>
          <p:cNvPicPr>
            <a:picLocks noChangeAspect="1" noChangeArrowheads="1"/>
          </p:cNvPicPr>
          <p:nvPr/>
        </p:nvPicPr>
        <p:blipFill>
          <a:blip r:embed="rId6"/>
          <a:srcRect/>
          <a:stretch>
            <a:fillRect/>
          </a:stretch>
        </p:blipFill>
        <p:spPr bwMode="auto">
          <a:xfrm>
            <a:off x="4167174" y="5072074"/>
            <a:ext cx="3286148" cy="933450"/>
          </a:xfrm>
          <a:prstGeom prst="rect">
            <a:avLst/>
          </a:prstGeom>
          <a:noFill/>
          <a:ln w="9525">
            <a:noFill/>
            <a:miter lim="800000"/>
            <a:headEnd/>
            <a:tailEnd/>
          </a:ln>
          <a:effectLst/>
        </p:spPr>
      </p:pic>
      <p:sp>
        <p:nvSpPr>
          <p:cNvPr id="14" name="Rectangle 13"/>
          <p:cNvSpPr/>
          <p:nvPr/>
        </p:nvSpPr>
        <p:spPr>
          <a:xfrm>
            <a:off x="1524000" y="0"/>
            <a:ext cx="9144000" cy="369332"/>
          </a:xfrm>
          <a:prstGeom prst="rect">
            <a:avLst/>
          </a:prstGeom>
        </p:spPr>
        <p:txBody>
          <a:bodyPr wrap="square">
            <a:spAutoFit/>
          </a:bodyPr>
          <a:lstStyle/>
          <a:p>
            <a:pPr lvl="0" algn="ctr"/>
            <a:r>
              <a:rPr lang="fr-FR" b="1" dirty="0" smtClean="0">
                <a:solidFill>
                  <a:prstClr val="white"/>
                </a:solidFill>
              </a:rPr>
              <a:t>Glycogenolysis</a:t>
            </a:r>
            <a:endParaRPr lang="fr-FR" b="1" dirty="0">
              <a:solidFill>
                <a:prstClr val="white"/>
              </a:solidFill>
            </a:endParaRPr>
          </a:p>
        </p:txBody>
      </p:sp>
    </p:spTree>
    <p:extLst>
      <p:ext uri="{BB962C8B-B14F-4D97-AF65-F5344CB8AC3E}">
        <p14:creationId xmlns:p14="http://schemas.microsoft.com/office/powerpoint/2010/main" val="291842504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3731"/>
                                        </p:tgtEl>
                                        <p:attrNameLst>
                                          <p:attrName>style.visibility</p:attrName>
                                        </p:attrNameLst>
                                      </p:cBhvr>
                                      <p:to>
                                        <p:strVal val="visible"/>
                                      </p:to>
                                    </p:set>
                                    <p:anim to="" calcmode="lin" valueType="num">
                                      <p:cBhvr>
                                        <p:cTn id="17" dur="1" fill="hold"/>
                                        <p:tgtEl>
                                          <p:spTgt spid="7373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3730"/>
                                        </p:tgtEl>
                                        <p:attrNameLst>
                                          <p:attrName>style.visibility</p:attrName>
                                        </p:attrNameLst>
                                      </p:cBhvr>
                                      <p:to>
                                        <p:strVal val="visible"/>
                                      </p:to>
                                    </p:set>
                                    <p:anim to="" calcmode="lin" valueType="num">
                                      <p:cBhvr>
                                        <p:cTn id="37" dur="1" fill="hold"/>
                                        <p:tgtEl>
                                          <p:spTgt spid="7373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to="" calcmode="lin" valueType="num">
                                      <p:cBhvr>
                                        <p:cTn id="42" dur="1" fill="hold"/>
                                        <p:tgtEl>
                                          <p:spTgt spid="1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to="" calcmode="lin" valueType="num">
                                      <p:cBhvr>
                                        <p:cTn id="47" dur="1" fill="hold"/>
                                        <p:tgtEl>
                                          <p:spTgt spid="15"/>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73732"/>
                                        </p:tgtEl>
                                        <p:attrNameLst>
                                          <p:attrName>style.visibility</p:attrName>
                                        </p:attrNameLst>
                                      </p:cBhvr>
                                      <p:to>
                                        <p:strVal val="visible"/>
                                      </p:to>
                                    </p:set>
                                    <p:anim to="" calcmode="lin" valueType="num">
                                      <p:cBhvr>
                                        <p:cTn id="52" dur="1" fill="hold"/>
                                        <p:tgtEl>
                                          <p:spTgt spid="7373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73734"/>
                                        </p:tgtEl>
                                        <p:attrNameLst>
                                          <p:attrName>style.visibility</p:attrName>
                                        </p:attrNameLst>
                                      </p:cBhvr>
                                      <p:to>
                                        <p:strVal val="visible"/>
                                      </p:to>
                                    </p:set>
                                    <p:animEffect transition="in" filter="box(in)">
                                      <p:cBhvr>
                                        <p:cTn id="57" dur="500"/>
                                        <p:tgtEl>
                                          <p:spTgt spid="73734"/>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73733"/>
                                        </p:tgtEl>
                                        <p:attrNameLst>
                                          <p:attrName>style.visibility</p:attrName>
                                        </p:attrNameLst>
                                      </p:cBhvr>
                                      <p:to>
                                        <p:strVal val="visible"/>
                                      </p:to>
                                    </p:set>
                                    <p:anim to="" calcmode="lin" valueType="num">
                                      <p:cBhvr>
                                        <p:cTn id="62"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5"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9144000" cy="369332"/>
          </a:xfrm>
          <a:prstGeom prst="rect">
            <a:avLst/>
          </a:prstGeom>
        </p:spPr>
        <p:txBody>
          <a:bodyPr wrap="square">
            <a:spAutoFit/>
          </a:bodyPr>
          <a:lstStyle/>
          <a:p>
            <a:pPr algn="ctr"/>
            <a:r>
              <a:rPr lang="fr-FR" b="1" dirty="0" smtClean="0">
                <a:solidFill>
                  <a:prstClr val="white"/>
                </a:solidFill>
              </a:rPr>
              <a:t>Glycogenolysis</a:t>
            </a:r>
            <a:endParaRPr lang="fr-FR" b="1" dirty="0">
              <a:solidFill>
                <a:prstClr val="white"/>
              </a:solidFill>
            </a:endParaRPr>
          </a:p>
        </p:txBody>
      </p:sp>
      <p:pic>
        <p:nvPicPr>
          <p:cNvPr id="4" name="Image 3"/>
          <p:cNvPicPr/>
          <p:nvPr/>
        </p:nvPicPr>
        <p:blipFill>
          <a:blip r:embed="rId2"/>
          <a:stretch>
            <a:fillRect/>
          </a:stretch>
        </p:blipFill>
        <p:spPr>
          <a:xfrm>
            <a:off x="1524000" y="476672"/>
            <a:ext cx="9108504" cy="6264696"/>
          </a:xfrm>
          <a:prstGeom prst="rect">
            <a:avLst/>
          </a:prstGeom>
        </p:spPr>
      </p:pic>
    </p:spTree>
    <p:extLst>
      <p:ext uri="{BB962C8B-B14F-4D97-AF65-F5344CB8AC3E}">
        <p14:creationId xmlns:p14="http://schemas.microsoft.com/office/powerpoint/2010/main" val="1876254116"/>
      </p:ext>
    </p:extLst>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70780" y="0"/>
            <a:ext cx="12662779" cy="571504"/>
          </a:xfrm>
          <a:prstGeom prst="roundRect">
            <a:avLst/>
          </a:prstGeom>
        </p:spPr>
        <p:style>
          <a:lnRef idx="1">
            <a:schemeClr val="dk1"/>
          </a:lnRef>
          <a:fillRef idx="1003">
            <a:schemeClr val="lt1"/>
          </a:fillRef>
          <a:effectRef idx="1">
            <a:schemeClr val="dk1"/>
          </a:effectRef>
          <a:fontRef idx="minor">
            <a:schemeClr val="dk1"/>
          </a:fontRef>
        </p:style>
        <p:txBody>
          <a:bodyPr rtlCol="0" anchor="ctr"/>
          <a:lstStyle/>
          <a:p>
            <a:pPr algn="ctr"/>
            <a:r>
              <a:rPr lang="fr-FR" sz="2400" b="1" dirty="0">
                <a:solidFill>
                  <a:prstClr val="black"/>
                </a:solidFill>
                <a:effectLst>
                  <a:glow rad="228600">
                    <a:srgbClr val="AC66BB">
                      <a:satMod val="175000"/>
                      <a:alpha val="40000"/>
                    </a:srgbClr>
                  </a:glow>
                </a:effectLst>
              </a:rPr>
              <a:t>Hormonal </a:t>
            </a:r>
            <a:r>
              <a:rPr lang="fr-FR" sz="2400" b="1" dirty="0" smtClean="0">
                <a:solidFill>
                  <a:prstClr val="black"/>
                </a:solidFill>
                <a:effectLst>
                  <a:glow rad="228600">
                    <a:srgbClr val="AC66BB">
                      <a:satMod val="175000"/>
                      <a:alpha val="40000"/>
                    </a:srgbClr>
                  </a:glow>
                </a:effectLst>
              </a:rPr>
              <a:t>regulation   of glycogenolysis</a:t>
            </a:r>
            <a:endParaRPr lang="fr-FR" sz="2400" b="1" dirty="0">
              <a:solidFill>
                <a:prstClr val="black"/>
              </a:solidFill>
              <a:effectLst>
                <a:glow rad="228600">
                  <a:srgbClr val="AC66BB">
                    <a:satMod val="175000"/>
                    <a:alpha val="40000"/>
                  </a:srgbClr>
                </a:glow>
              </a:effectLst>
            </a:endParaRPr>
          </a:p>
        </p:txBody>
      </p:sp>
      <p:sp>
        <p:nvSpPr>
          <p:cNvPr id="3" name="Plaque 2"/>
          <p:cNvSpPr/>
          <p:nvPr/>
        </p:nvSpPr>
        <p:spPr>
          <a:xfrm>
            <a:off x="2101569" y="764704"/>
            <a:ext cx="2714612" cy="3143272"/>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prstClr val="black"/>
                </a:solidFill>
              </a:rPr>
              <a:t>The binding of each of the hormones to its specific membrane receptor leads to the activation of a membrane </a:t>
            </a:r>
            <a:r>
              <a:rPr lang="en-US" dirty="0" err="1">
                <a:solidFill>
                  <a:prstClr val="black"/>
                </a:solidFill>
              </a:rPr>
              <a:t>adenylatecyclase</a:t>
            </a:r>
            <a:r>
              <a:rPr lang="en-US" dirty="0">
                <a:solidFill>
                  <a:prstClr val="black"/>
                </a:solidFill>
              </a:rPr>
              <a:t> (adenylate cyclase).</a:t>
            </a:r>
            <a:endParaRPr lang="fr-FR" dirty="0">
              <a:solidFill>
                <a:prstClr val="black"/>
              </a:solidFill>
            </a:endParaRPr>
          </a:p>
        </p:txBody>
      </p:sp>
      <p:sp>
        <p:nvSpPr>
          <p:cNvPr id="4" name="Plaque 3"/>
          <p:cNvSpPr/>
          <p:nvPr/>
        </p:nvSpPr>
        <p:spPr>
          <a:xfrm>
            <a:off x="3484225" y="1277922"/>
            <a:ext cx="2857520" cy="3000396"/>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prstClr val="black"/>
                </a:solidFill>
              </a:rPr>
              <a:t>Activated adenylate cyclase catalyzes, through ATP hydrolysis, the formation of cyclic AMP (</a:t>
            </a:r>
            <a:r>
              <a:rPr lang="en-US" dirty="0" err="1">
                <a:solidFill>
                  <a:prstClr val="black"/>
                </a:solidFill>
              </a:rPr>
              <a:t>cAMP</a:t>
            </a:r>
            <a:r>
              <a:rPr lang="en-US" dirty="0">
                <a:solidFill>
                  <a:prstClr val="black"/>
                </a:solidFill>
              </a:rPr>
              <a:t>), considered a second messenger.</a:t>
            </a:r>
            <a:endParaRPr lang="fr-FR" dirty="0">
              <a:solidFill>
                <a:prstClr val="black"/>
              </a:solidFill>
            </a:endParaRPr>
          </a:p>
        </p:txBody>
      </p:sp>
      <p:sp>
        <p:nvSpPr>
          <p:cNvPr id="5" name="Plaque 4"/>
          <p:cNvSpPr/>
          <p:nvPr/>
        </p:nvSpPr>
        <p:spPr>
          <a:xfrm>
            <a:off x="4167174" y="2204864"/>
            <a:ext cx="3143272" cy="3143272"/>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err="1">
                <a:solidFill>
                  <a:prstClr val="black"/>
                </a:solidFill>
              </a:rPr>
              <a:t>cAMP</a:t>
            </a:r>
            <a:r>
              <a:rPr lang="en-US" dirty="0">
                <a:solidFill>
                  <a:prstClr val="black"/>
                </a:solidFill>
              </a:rPr>
              <a:t> binds to protein kinase A (</a:t>
            </a:r>
            <a:r>
              <a:rPr lang="en-US" dirty="0" err="1">
                <a:solidFill>
                  <a:prstClr val="black"/>
                </a:solidFill>
              </a:rPr>
              <a:t>cAMP</a:t>
            </a:r>
            <a:r>
              <a:rPr lang="en-US" dirty="0">
                <a:solidFill>
                  <a:prstClr val="black"/>
                </a:solidFill>
              </a:rPr>
              <a:t> dependent) and combines with the regulatory subunit to release the catalytic subunit (Active Protein Kinase A).</a:t>
            </a:r>
            <a:endParaRPr lang="fr-FR" dirty="0">
              <a:solidFill>
                <a:prstClr val="black"/>
              </a:solidFill>
            </a:endParaRPr>
          </a:p>
        </p:txBody>
      </p:sp>
      <p:sp>
        <p:nvSpPr>
          <p:cNvPr id="6" name="Plaque 5"/>
          <p:cNvSpPr/>
          <p:nvPr/>
        </p:nvSpPr>
        <p:spPr>
          <a:xfrm>
            <a:off x="5124339" y="2793291"/>
            <a:ext cx="3000396" cy="3214710"/>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prstClr val="black"/>
                </a:solidFill>
              </a:rPr>
              <a:t>Protein kinase A (active) phosphorylates, in the presence of ATP, glycogen phosphorylase kinase which becomes active in phosphorylated form.</a:t>
            </a:r>
            <a:endParaRPr lang="fr-FR" dirty="0">
              <a:solidFill>
                <a:prstClr val="black"/>
              </a:solidFill>
            </a:endParaRPr>
          </a:p>
        </p:txBody>
      </p:sp>
      <p:sp>
        <p:nvSpPr>
          <p:cNvPr id="7" name="Plaque 6"/>
          <p:cNvSpPr/>
          <p:nvPr/>
        </p:nvSpPr>
        <p:spPr>
          <a:xfrm>
            <a:off x="6149757" y="3552345"/>
            <a:ext cx="3214710" cy="3286124"/>
          </a:xfrm>
          <a:prstGeom prst="bevel">
            <a:avLst>
              <a:gd name="adj" fmla="val 768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prstClr val="black"/>
                </a:solidFill>
              </a:rPr>
              <a:t>Finally, this last one phosphorylates glycogen phosphorylase, changing it from the b form to the a form, which catalyzes the </a:t>
            </a:r>
            <a:r>
              <a:rPr lang="en-US" dirty="0" err="1">
                <a:solidFill>
                  <a:prstClr val="black"/>
                </a:solidFill>
              </a:rPr>
              <a:t>phosphorolysis</a:t>
            </a:r>
            <a:r>
              <a:rPr lang="en-US" dirty="0">
                <a:solidFill>
                  <a:prstClr val="black"/>
                </a:solidFill>
              </a:rPr>
              <a:t> of  </a:t>
            </a:r>
            <a:r>
              <a:rPr lang="fr-FR" dirty="0">
                <a:solidFill>
                  <a:prstClr val="black"/>
                </a:solidFill>
              </a:rPr>
              <a:t>glycogen.</a:t>
            </a:r>
          </a:p>
        </p:txBody>
      </p:sp>
    </p:spTree>
    <p:extLst>
      <p:ext uri="{BB962C8B-B14F-4D97-AF65-F5344CB8AC3E}">
        <p14:creationId xmlns:p14="http://schemas.microsoft.com/office/powerpoint/2010/main" val="408497625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6749" y="416459"/>
            <a:ext cx="12471149" cy="6341152"/>
          </a:xfrm>
          <a:prstGeom prst="rect">
            <a:avLst/>
          </a:prstGeom>
        </p:spPr>
      </p:pic>
      <p:sp>
        <p:nvSpPr>
          <p:cNvPr id="3" name="Rectangle 2"/>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Glycerol 3 phosphate  shuttle </a:t>
            </a:r>
            <a:endParaRPr lang="fr-FR" b="1" dirty="0">
              <a:solidFill>
                <a:prstClr val="white"/>
              </a:solidFill>
            </a:endParaRPr>
          </a:p>
        </p:txBody>
      </p:sp>
    </p:spTree>
    <p:extLst>
      <p:ext uri="{BB962C8B-B14F-4D97-AF65-F5344CB8AC3E}">
        <p14:creationId xmlns:p14="http://schemas.microsoft.com/office/powerpoint/2010/main" val="360290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a:solidFill>
                  <a:srgbClr val="44CE72"/>
                </a:solidFill>
              </a:rPr>
              <a:t>Hormonal regulation of degradation of glycogen</a:t>
            </a:r>
          </a:p>
        </p:txBody>
      </p:sp>
      <p:pic>
        <p:nvPicPr>
          <p:cNvPr id="5" name="Image 4"/>
          <p:cNvPicPr>
            <a:picLocks noChangeAspect="1"/>
          </p:cNvPicPr>
          <p:nvPr/>
        </p:nvPicPr>
        <p:blipFill>
          <a:blip r:embed="rId2"/>
          <a:stretch>
            <a:fillRect/>
          </a:stretch>
        </p:blipFill>
        <p:spPr>
          <a:xfrm>
            <a:off x="1524000" y="461665"/>
            <a:ext cx="9144000" cy="6396335"/>
          </a:xfrm>
          <a:prstGeom prst="rect">
            <a:avLst/>
          </a:prstGeom>
        </p:spPr>
      </p:pic>
    </p:spTree>
    <p:extLst>
      <p:ext uri="{BB962C8B-B14F-4D97-AF65-F5344CB8AC3E}">
        <p14:creationId xmlns:p14="http://schemas.microsoft.com/office/powerpoint/2010/main" val="8930095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5477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0208" y="724277"/>
            <a:ext cx="12091792" cy="6133724"/>
          </a:xfrm>
          <a:prstGeom prst="rect">
            <a:avLst/>
          </a:prstGeom>
        </p:spPr>
      </p:pic>
      <p:sp>
        <p:nvSpPr>
          <p:cNvPr id="3" name="Rectangle 2"/>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Gluconeogenesis</a:t>
            </a:r>
            <a:endParaRPr lang="fr-FR" b="1" dirty="0">
              <a:solidFill>
                <a:prstClr val="white"/>
              </a:solidFill>
            </a:endParaRPr>
          </a:p>
        </p:txBody>
      </p:sp>
    </p:spTree>
    <p:extLst>
      <p:ext uri="{BB962C8B-B14F-4D97-AF65-F5344CB8AC3E}">
        <p14:creationId xmlns:p14="http://schemas.microsoft.com/office/powerpoint/2010/main" val="1301670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7682" y="787650"/>
            <a:ext cx="12279682" cy="6527549"/>
          </a:xfrm>
          <a:prstGeom prst="rect">
            <a:avLst/>
          </a:prstGeom>
        </p:spPr>
      </p:pic>
      <p:sp>
        <p:nvSpPr>
          <p:cNvPr id="3" name="Rectangle 2"/>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Gluconeogenesis</a:t>
            </a:r>
            <a:endParaRPr lang="fr-FR" b="1" dirty="0">
              <a:solidFill>
                <a:prstClr val="white"/>
              </a:solidFill>
            </a:endParaRPr>
          </a:p>
        </p:txBody>
      </p:sp>
    </p:spTree>
    <p:extLst>
      <p:ext uri="{BB962C8B-B14F-4D97-AF65-F5344CB8AC3E}">
        <p14:creationId xmlns:p14="http://schemas.microsoft.com/office/powerpoint/2010/main" val="2813740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814812"/>
            <a:ext cx="12192000" cy="5918610"/>
          </a:xfrm>
          <a:prstGeom prst="rect">
            <a:avLst/>
          </a:prstGeom>
        </p:spPr>
      </p:pic>
      <p:pic>
        <p:nvPicPr>
          <p:cNvPr id="2" name="Image 1"/>
          <p:cNvPicPr>
            <a:picLocks noChangeAspect="1"/>
          </p:cNvPicPr>
          <p:nvPr/>
        </p:nvPicPr>
        <p:blipFill>
          <a:blip r:embed="rId3"/>
          <a:stretch>
            <a:fillRect/>
          </a:stretch>
        </p:blipFill>
        <p:spPr>
          <a:xfrm>
            <a:off x="-1057" y="0"/>
            <a:ext cx="12193057" cy="499915"/>
          </a:xfrm>
          <a:prstGeom prst="rect">
            <a:avLst/>
          </a:prstGeom>
        </p:spPr>
      </p:pic>
    </p:spTree>
    <p:extLst>
      <p:ext uri="{BB962C8B-B14F-4D97-AF65-F5344CB8AC3E}">
        <p14:creationId xmlns:p14="http://schemas.microsoft.com/office/powerpoint/2010/main" val="1539007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jpeg"/>
          <p:cNvPicPr/>
          <p:nvPr/>
        </p:nvPicPr>
        <p:blipFill>
          <a:blip r:embed="rId2" cstate="print"/>
          <a:stretch>
            <a:fillRect/>
          </a:stretch>
        </p:blipFill>
        <p:spPr>
          <a:xfrm>
            <a:off x="6292158" y="314387"/>
            <a:ext cx="5899841" cy="1778824"/>
          </a:xfrm>
          <a:prstGeom prst="rect">
            <a:avLst/>
          </a:prstGeom>
        </p:spPr>
      </p:pic>
      <p:pic>
        <p:nvPicPr>
          <p:cNvPr id="5" name="Image 4"/>
          <p:cNvPicPr>
            <a:picLocks noChangeAspect="1"/>
          </p:cNvPicPr>
          <p:nvPr/>
        </p:nvPicPr>
        <p:blipFill>
          <a:blip r:embed="rId3"/>
          <a:stretch>
            <a:fillRect/>
          </a:stretch>
        </p:blipFill>
        <p:spPr>
          <a:xfrm>
            <a:off x="6391746" y="2129424"/>
            <a:ext cx="5800253" cy="4728576"/>
          </a:xfrm>
          <a:prstGeom prst="rect">
            <a:avLst/>
          </a:prstGeom>
        </p:spPr>
      </p:pic>
      <p:sp>
        <p:nvSpPr>
          <p:cNvPr id="2" name="Titre 1"/>
          <p:cNvSpPr>
            <a:spLocks noGrp="1"/>
          </p:cNvSpPr>
          <p:nvPr>
            <p:ph type="ctrTitle"/>
          </p:nvPr>
        </p:nvSpPr>
        <p:spPr>
          <a:xfrm>
            <a:off x="0" y="1831212"/>
            <a:ext cx="6391746" cy="3509963"/>
          </a:xfrm>
        </p:spPr>
        <p:txBody>
          <a:bodyPr>
            <a:noAutofit/>
          </a:bodyPr>
          <a:lstStyle/>
          <a:p>
            <a:r>
              <a:rPr lang="en-US" sz="2800" b="1" dirty="0">
                <a:latin typeface="Times New Roman" panose="02020603050405020304" pitchFamily="18" charset="0"/>
                <a:cs typeface="Times New Roman" panose="02020603050405020304" pitchFamily="18" charset="0"/>
              </a:rPr>
              <a:t>The Cori cycle is a crucial metabolic pathway that allows for the recycling of lactate </a:t>
            </a:r>
            <a:r>
              <a:rPr lang="en-US" sz="2800" b="1" dirty="0" smtClean="0">
                <a:latin typeface="Times New Roman" panose="02020603050405020304" pitchFamily="18" charset="0"/>
                <a:cs typeface="Times New Roman" panose="02020603050405020304" pitchFamily="18" charset="0"/>
              </a:rPr>
              <a:t>produced </a:t>
            </a:r>
            <a:r>
              <a:rPr lang="en-US" sz="2800" b="1" dirty="0">
                <a:latin typeface="Times New Roman" panose="02020603050405020304" pitchFamily="18" charset="0"/>
                <a:cs typeface="Times New Roman" panose="02020603050405020304" pitchFamily="18" charset="0"/>
              </a:rPr>
              <a:t>in muscles and red blood cells, converting it back into glucose in the liver. </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This </a:t>
            </a:r>
            <a:r>
              <a:rPr lang="en-US" sz="2800" b="1" dirty="0">
                <a:latin typeface="Times New Roman" panose="02020603050405020304" pitchFamily="18" charset="0"/>
                <a:cs typeface="Times New Roman" panose="02020603050405020304" pitchFamily="18" charset="0"/>
              </a:rPr>
              <a:t>process is particularly important during intense exercise or when the oxygen supply is insufficient (anaerobic metabolism).</a:t>
            </a:r>
            <a:endParaRPr lang="fr-FR"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Gluconeogenesis</a:t>
            </a:r>
            <a:endParaRPr lang="fr-FR" b="1" dirty="0">
              <a:solidFill>
                <a:prstClr val="white"/>
              </a:solidFill>
            </a:endParaRPr>
          </a:p>
        </p:txBody>
      </p:sp>
    </p:spTree>
    <p:extLst>
      <p:ext uri="{BB962C8B-B14F-4D97-AF65-F5344CB8AC3E}">
        <p14:creationId xmlns:p14="http://schemas.microsoft.com/office/powerpoint/2010/main" val="673912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943192" y="443619"/>
            <a:ext cx="7248808" cy="5976299"/>
          </a:xfrm>
          <a:prstGeom prst="rect">
            <a:avLst/>
          </a:prstGeom>
        </p:spPr>
      </p:pic>
      <p:sp>
        <p:nvSpPr>
          <p:cNvPr id="2" name="Rectangle 1"/>
          <p:cNvSpPr/>
          <p:nvPr/>
        </p:nvSpPr>
        <p:spPr>
          <a:xfrm>
            <a:off x="78463" y="1935756"/>
            <a:ext cx="5036745" cy="4210448"/>
          </a:xfrm>
          <a:prstGeom prst="rect">
            <a:avLst/>
          </a:prstGeom>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The Felig cycle, also known as the glucose-alanine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cycle</a:t>
            </a:r>
            <a:r>
              <a:rPr lang="en-US" sz="2800" b="1" dirty="0">
                <a:latin typeface="Times New Roman" panose="02020603050405020304" pitchFamily="18" charset="0"/>
                <a:ea typeface="Calibri" panose="020F0502020204030204" pitchFamily="34" charset="0"/>
                <a:cs typeface="Times New Roman" panose="02020603050405020304" pitchFamily="18" charset="0"/>
              </a:rPr>
              <a:t>, is a metabolic pathway that ensures the transfer of nitrogen and carbon between skeletal muscles (and other peripheral tissues) and the liver, primarily during fasting or prolonged exercise.</a:t>
            </a:r>
            <a:endParaRPr lang="fr-FR"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Gluconeogenesis</a:t>
            </a:r>
            <a:endParaRPr lang="fr-FR" b="1" dirty="0">
              <a:solidFill>
                <a:prstClr val="white"/>
              </a:solidFill>
            </a:endParaRPr>
          </a:p>
        </p:txBody>
      </p:sp>
    </p:spTree>
    <p:extLst>
      <p:ext uri="{BB962C8B-B14F-4D97-AF65-F5344CB8AC3E}">
        <p14:creationId xmlns:p14="http://schemas.microsoft.com/office/powerpoint/2010/main" val="3477904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jpeg"/>
          <p:cNvPicPr/>
          <p:nvPr/>
        </p:nvPicPr>
        <p:blipFill>
          <a:blip r:embed="rId2" cstate="print"/>
          <a:stretch>
            <a:fillRect/>
          </a:stretch>
        </p:blipFill>
        <p:spPr>
          <a:xfrm>
            <a:off x="4669054" y="3313568"/>
            <a:ext cx="7522946" cy="3401777"/>
          </a:xfrm>
          <a:prstGeom prst="rect">
            <a:avLst/>
          </a:prstGeom>
        </p:spPr>
      </p:pic>
      <p:pic>
        <p:nvPicPr>
          <p:cNvPr id="2" name="Image 1"/>
          <p:cNvPicPr>
            <a:picLocks noChangeAspect="1"/>
          </p:cNvPicPr>
          <p:nvPr/>
        </p:nvPicPr>
        <p:blipFill>
          <a:blip r:embed="rId3"/>
          <a:stretch>
            <a:fillRect/>
          </a:stretch>
        </p:blipFill>
        <p:spPr>
          <a:xfrm>
            <a:off x="4544840" y="488886"/>
            <a:ext cx="7647160" cy="2761307"/>
          </a:xfrm>
          <a:prstGeom prst="rect">
            <a:avLst/>
          </a:prstGeom>
        </p:spPr>
      </p:pic>
      <p:sp>
        <p:nvSpPr>
          <p:cNvPr id="5" name="Rectangle 4"/>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Gluconeogenesis</a:t>
            </a:r>
            <a:endParaRPr lang="fr-FR" b="1" dirty="0">
              <a:solidFill>
                <a:prstClr val="white"/>
              </a:solidFill>
            </a:endParaRPr>
          </a:p>
        </p:txBody>
      </p:sp>
    </p:spTree>
    <p:extLst>
      <p:ext uri="{BB962C8B-B14F-4D97-AF65-F5344CB8AC3E}">
        <p14:creationId xmlns:p14="http://schemas.microsoft.com/office/powerpoint/2010/main" val="1088306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a:grpSpLocks/>
          </p:cNvGrpSpPr>
          <p:nvPr/>
        </p:nvGrpSpPr>
        <p:grpSpPr bwMode="auto">
          <a:xfrm>
            <a:off x="0" y="543208"/>
            <a:ext cx="12192000" cy="6140110"/>
            <a:chOff x="1171" y="279"/>
            <a:chExt cx="9576" cy="3677"/>
          </a:xfrm>
        </p:grpSpPr>
        <p:pic>
          <p:nvPicPr>
            <p:cNvPr id="5"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 y="418"/>
              <a:ext cx="9009" cy="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171" y="279"/>
              <a:ext cx="9576" cy="3677"/>
            </a:xfrm>
            <a:prstGeom prst="rect">
              <a:avLst/>
            </a:prstGeom>
            <a:noFill/>
            <a:ln w="9144">
              <a:solidFill>
                <a:srgbClr val="4F81BB"/>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sp>
        <p:nvSpPr>
          <p:cNvPr id="7" name="Rectangle 6"/>
          <p:cNvSpPr/>
          <p:nvPr/>
        </p:nvSpPr>
        <p:spPr>
          <a:xfrm>
            <a:off x="0" y="7486"/>
            <a:ext cx="12192000" cy="369332"/>
          </a:xfrm>
          <a:prstGeom prst="rect">
            <a:avLst/>
          </a:prstGeom>
          <a:solidFill>
            <a:schemeClr val="accent1"/>
          </a:solidFill>
        </p:spPr>
        <p:txBody>
          <a:bodyPr wrap="square">
            <a:spAutoFit/>
          </a:bodyPr>
          <a:lstStyle/>
          <a:p>
            <a:pPr lvl="0" algn="ctr"/>
            <a:r>
              <a:rPr lang="fr-FR" b="1" dirty="0" smtClean="0">
                <a:solidFill>
                  <a:prstClr val="white"/>
                </a:solidFill>
              </a:rPr>
              <a:t>Allosteric regulation of Gluconeogenesis</a:t>
            </a:r>
            <a:endParaRPr lang="fr-FR" b="1" dirty="0">
              <a:solidFill>
                <a:prstClr val="white"/>
              </a:solidFill>
            </a:endParaRPr>
          </a:p>
        </p:txBody>
      </p:sp>
    </p:spTree>
    <p:extLst>
      <p:ext uri="{BB962C8B-B14F-4D97-AF65-F5344CB8AC3E}">
        <p14:creationId xmlns:p14="http://schemas.microsoft.com/office/powerpoint/2010/main" val="880689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416459"/>
            <a:ext cx="11778558" cy="6345819"/>
          </a:xfrm>
          <a:prstGeom prst="rect">
            <a:avLst/>
          </a:prstGeom>
        </p:spPr>
      </p:pic>
      <p:sp>
        <p:nvSpPr>
          <p:cNvPr id="3" name="Rectangle 2"/>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Allosteric regulation of </a:t>
            </a:r>
            <a:r>
              <a:rPr lang="fr-FR" b="1" dirty="0">
                <a:solidFill>
                  <a:prstClr val="white"/>
                </a:solidFill>
              </a:rPr>
              <a:t>g</a:t>
            </a:r>
            <a:r>
              <a:rPr lang="fr-FR" b="1" dirty="0" smtClean="0">
                <a:solidFill>
                  <a:prstClr val="white"/>
                </a:solidFill>
              </a:rPr>
              <a:t>luconeogenesis</a:t>
            </a:r>
            <a:endParaRPr lang="fr-FR" b="1" dirty="0">
              <a:solidFill>
                <a:prstClr val="white"/>
              </a:solidFill>
            </a:endParaRPr>
          </a:p>
        </p:txBody>
      </p:sp>
    </p:spTree>
    <p:extLst>
      <p:ext uri="{BB962C8B-B14F-4D97-AF65-F5344CB8AC3E}">
        <p14:creationId xmlns:p14="http://schemas.microsoft.com/office/powerpoint/2010/main" val="1167949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0" y="651850"/>
            <a:ext cx="12103768" cy="6414380"/>
          </a:xfrm>
          <a:prstGeom prst="rect">
            <a:avLst/>
          </a:prstGeom>
        </p:spPr>
      </p:pic>
      <p:sp>
        <p:nvSpPr>
          <p:cNvPr id="3" name="Rectangle 2"/>
          <p:cNvSpPr/>
          <p:nvPr/>
        </p:nvSpPr>
        <p:spPr>
          <a:xfrm>
            <a:off x="0" y="-45267"/>
            <a:ext cx="12192000" cy="369332"/>
          </a:xfrm>
          <a:prstGeom prst="rect">
            <a:avLst/>
          </a:prstGeom>
          <a:solidFill>
            <a:schemeClr val="accent1"/>
          </a:solidFill>
        </p:spPr>
        <p:txBody>
          <a:bodyPr wrap="square">
            <a:spAutoFit/>
          </a:bodyPr>
          <a:lstStyle/>
          <a:p>
            <a:pPr lvl="0" algn="ctr"/>
            <a:r>
              <a:rPr lang="fr-FR" b="1" dirty="0" smtClean="0">
                <a:solidFill>
                  <a:prstClr val="white"/>
                </a:solidFill>
              </a:rPr>
              <a:t>Aspartate-malate shuttle </a:t>
            </a:r>
            <a:endParaRPr lang="fr-FR" b="1" dirty="0">
              <a:solidFill>
                <a:prstClr val="white"/>
              </a:solidFill>
            </a:endParaRPr>
          </a:p>
        </p:txBody>
      </p:sp>
    </p:spTree>
    <p:extLst>
      <p:ext uri="{BB962C8B-B14F-4D97-AF65-F5344CB8AC3E}">
        <p14:creationId xmlns:p14="http://schemas.microsoft.com/office/powerpoint/2010/main" val="2675701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a:grpSpLocks/>
          </p:cNvGrpSpPr>
          <p:nvPr/>
        </p:nvGrpSpPr>
        <p:grpSpPr bwMode="auto">
          <a:xfrm>
            <a:off x="-125261" y="706169"/>
            <a:ext cx="12317261" cy="5815767"/>
            <a:chOff x="1222" y="984"/>
            <a:chExt cx="9610" cy="7457"/>
          </a:xfrm>
        </p:grpSpPr>
        <p:pic>
          <p:nvPicPr>
            <p:cNvPr id="5"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 y="991"/>
              <a:ext cx="9582" cy="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222" y="984"/>
              <a:ext cx="9610" cy="7457"/>
            </a:xfrm>
            <a:prstGeom prst="rect">
              <a:avLst/>
            </a:prstGeom>
            <a:noFill/>
            <a:ln w="9144">
              <a:solidFill>
                <a:srgbClr val="4F81BB"/>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sp>
        <p:nvSpPr>
          <p:cNvPr id="7" name="Rectangle 6"/>
          <p:cNvSpPr/>
          <p:nvPr/>
        </p:nvSpPr>
        <p:spPr>
          <a:xfrm>
            <a:off x="0" y="-63374"/>
            <a:ext cx="12192000" cy="369332"/>
          </a:xfrm>
          <a:prstGeom prst="rect">
            <a:avLst/>
          </a:prstGeom>
          <a:solidFill>
            <a:schemeClr val="accent1"/>
          </a:solidFill>
        </p:spPr>
        <p:txBody>
          <a:bodyPr wrap="square">
            <a:spAutoFit/>
          </a:bodyPr>
          <a:lstStyle/>
          <a:p>
            <a:pPr lvl="0" algn="ctr"/>
            <a:r>
              <a:rPr lang="fr-FR" b="1" dirty="0" smtClean="0">
                <a:solidFill>
                  <a:prstClr val="white"/>
                </a:solidFill>
              </a:rPr>
              <a:t>Hormonal regulation of gluconeogenesis and glycolysis</a:t>
            </a:r>
            <a:endParaRPr lang="fr-FR" b="1" dirty="0">
              <a:solidFill>
                <a:prstClr val="white"/>
              </a:solidFill>
            </a:endParaRPr>
          </a:p>
        </p:txBody>
      </p:sp>
    </p:spTree>
    <p:extLst>
      <p:ext uri="{BB962C8B-B14F-4D97-AF65-F5344CB8AC3E}">
        <p14:creationId xmlns:p14="http://schemas.microsoft.com/office/powerpoint/2010/main" val="3487959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60478" y="1453742"/>
            <a:ext cx="10436528" cy="4050766"/>
          </a:xfrm>
          <a:prstGeom prst="rect">
            <a:avLst/>
          </a:prstGeom>
        </p:spPr>
      </p:pic>
      <p:sp>
        <p:nvSpPr>
          <p:cNvPr id="3" name="Rectangle 2"/>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Hormonal regulation of gluconeogenesis and glycolysis</a:t>
            </a:r>
            <a:endParaRPr lang="fr-FR" b="1" dirty="0">
              <a:solidFill>
                <a:prstClr val="white"/>
              </a:solidFill>
            </a:endParaRPr>
          </a:p>
        </p:txBody>
      </p:sp>
    </p:spTree>
    <p:extLst>
      <p:ext uri="{BB962C8B-B14F-4D97-AF65-F5344CB8AC3E}">
        <p14:creationId xmlns:p14="http://schemas.microsoft.com/office/powerpoint/2010/main" val="3133910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108283" y="760490"/>
            <a:ext cx="12083717" cy="6097509"/>
          </a:xfrm>
          <a:prstGeom prst="rect">
            <a:avLst/>
          </a:prstGeom>
        </p:spPr>
      </p:pic>
      <p:sp>
        <p:nvSpPr>
          <p:cNvPr id="3" name="Rectangle 2"/>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Hexokinase and glucokinase </a:t>
            </a:r>
            <a:endParaRPr lang="fr-FR" b="1" dirty="0">
              <a:solidFill>
                <a:prstClr val="white"/>
              </a:solidFill>
            </a:endParaRPr>
          </a:p>
        </p:txBody>
      </p:sp>
    </p:spTree>
    <p:extLst>
      <p:ext uri="{BB962C8B-B14F-4D97-AF65-F5344CB8AC3E}">
        <p14:creationId xmlns:p14="http://schemas.microsoft.com/office/powerpoint/2010/main" val="373286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96253" y="724276"/>
            <a:ext cx="12288253" cy="6133723"/>
          </a:xfrm>
          <a:prstGeom prst="rect">
            <a:avLst/>
          </a:prstGeom>
        </p:spPr>
      </p:pic>
      <p:sp>
        <p:nvSpPr>
          <p:cNvPr id="3" name="Rectangle 2"/>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Allosteric  regulation of glycolysis enzymes</a:t>
            </a:r>
            <a:endParaRPr lang="fr-FR" b="1" dirty="0">
              <a:solidFill>
                <a:prstClr val="white"/>
              </a:solidFill>
            </a:endParaRPr>
          </a:p>
        </p:txBody>
      </p:sp>
    </p:spTree>
    <p:extLst>
      <p:ext uri="{BB962C8B-B14F-4D97-AF65-F5344CB8AC3E}">
        <p14:creationId xmlns:p14="http://schemas.microsoft.com/office/powerpoint/2010/main" val="279873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84221" y="651850"/>
            <a:ext cx="12276221" cy="6206150"/>
          </a:xfrm>
          <a:prstGeom prst="rect">
            <a:avLst/>
          </a:prstGeom>
        </p:spPr>
      </p:pic>
      <p:sp>
        <p:nvSpPr>
          <p:cNvPr id="3" name="Rectangle 2"/>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Phosphofructokinase 1 regulation</a:t>
            </a:r>
            <a:endParaRPr lang="fr-FR" b="1" dirty="0">
              <a:solidFill>
                <a:prstClr val="white"/>
              </a:solidFill>
            </a:endParaRPr>
          </a:p>
        </p:txBody>
      </p:sp>
    </p:spTree>
    <p:extLst>
      <p:ext uri="{BB962C8B-B14F-4D97-AF65-F5344CB8AC3E}">
        <p14:creationId xmlns:p14="http://schemas.microsoft.com/office/powerpoint/2010/main" val="482570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0" y="706169"/>
            <a:ext cx="12192000" cy="5965281"/>
          </a:xfrm>
          <a:prstGeom prst="rect">
            <a:avLst/>
          </a:prstGeom>
        </p:spPr>
      </p:pic>
      <p:sp>
        <p:nvSpPr>
          <p:cNvPr id="3" name="Rectangle 2"/>
          <p:cNvSpPr/>
          <p:nvPr/>
        </p:nvSpPr>
        <p:spPr>
          <a:xfrm>
            <a:off x="0" y="0"/>
            <a:ext cx="12192000" cy="369332"/>
          </a:xfrm>
          <a:prstGeom prst="rect">
            <a:avLst/>
          </a:prstGeom>
          <a:solidFill>
            <a:schemeClr val="accent1"/>
          </a:solidFill>
        </p:spPr>
        <p:txBody>
          <a:bodyPr wrap="square">
            <a:spAutoFit/>
          </a:bodyPr>
          <a:lstStyle/>
          <a:p>
            <a:pPr lvl="0" algn="ctr"/>
            <a:r>
              <a:rPr lang="fr-FR" b="1" dirty="0" smtClean="0">
                <a:solidFill>
                  <a:prstClr val="white"/>
                </a:solidFill>
              </a:rPr>
              <a:t>Phosphofructokinase 1 regulation</a:t>
            </a:r>
            <a:endParaRPr lang="fr-FR" b="1" dirty="0">
              <a:solidFill>
                <a:prstClr val="white"/>
              </a:solidFill>
            </a:endParaRPr>
          </a:p>
        </p:txBody>
      </p:sp>
    </p:spTree>
    <p:extLst>
      <p:ext uri="{BB962C8B-B14F-4D97-AF65-F5344CB8AC3E}">
        <p14:creationId xmlns:p14="http://schemas.microsoft.com/office/powerpoint/2010/main" val="264528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0" y="0"/>
            <a:ext cx="12192000" cy="6858000"/>
          </a:xfrm>
          <a:prstGeom prst="rect">
            <a:avLst/>
          </a:prstGeom>
        </p:spPr>
      </p:pic>
      <p:sp>
        <p:nvSpPr>
          <p:cNvPr id="3" name="Rectangle 2"/>
          <p:cNvSpPr/>
          <p:nvPr/>
        </p:nvSpPr>
        <p:spPr>
          <a:xfrm>
            <a:off x="0" y="78654"/>
            <a:ext cx="12192000" cy="369332"/>
          </a:xfrm>
          <a:prstGeom prst="rect">
            <a:avLst/>
          </a:prstGeom>
          <a:solidFill>
            <a:schemeClr val="accent1"/>
          </a:solidFill>
        </p:spPr>
        <p:txBody>
          <a:bodyPr wrap="square">
            <a:spAutoFit/>
          </a:bodyPr>
          <a:lstStyle/>
          <a:p>
            <a:pPr lvl="0" algn="ctr"/>
            <a:r>
              <a:rPr lang="en-US" b="1" dirty="0" smtClean="0">
                <a:solidFill>
                  <a:prstClr val="white"/>
                </a:solidFill>
              </a:rPr>
              <a:t>Pyruvate kinase regulation</a:t>
            </a:r>
            <a:endParaRPr lang="fr-FR" b="1" dirty="0">
              <a:solidFill>
                <a:prstClr val="white"/>
              </a:solidFill>
            </a:endParaRPr>
          </a:p>
        </p:txBody>
      </p:sp>
    </p:spTree>
    <p:extLst>
      <p:ext uri="{BB962C8B-B14F-4D97-AF65-F5344CB8AC3E}">
        <p14:creationId xmlns:p14="http://schemas.microsoft.com/office/powerpoint/2010/main" val="129753407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rba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Urba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Urba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3_Urba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588</Words>
  <Application>Microsoft Office PowerPoint</Application>
  <PresentationFormat>Grand écran</PresentationFormat>
  <Paragraphs>78</Paragraphs>
  <Slides>41</Slides>
  <Notes>0</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41</vt:i4>
      </vt:variant>
    </vt:vector>
  </HeadingPairs>
  <TitlesOfParts>
    <vt:vector size="54" baseType="lpstr">
      <vt:lpstr>Arial</vt:lpstr>
      <vt:lpstr>Calibri</vt:lpstr>
      <vt:lpstr>Calibri Light</vt:lpstr>
      <vt:lpstr>Georgia</vt:lpstr>
      <vt:lpstr>Times New Roman</vt:lpstr>
      <vt:lpstr>Trebuchet MS</vt:lpstr>
      <vt:lpstr>Webdings</vt:lpstr>
      <vt:lpstr>Wingdings 2</vt:lpstr>
      <vt:lpstr>Thème Office</vt:lpstr>
      <vt:lpstr>Urbain</vt:lpstr>
      <vt:lpstr>1_Urbain</vt:lpstr>
      <vt:lpstr>2_Urbain</vt:lpstr>
      <vt:lpstr>3_Urbain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Cori cycle is a crucial metabolic pathway that allows for the recycling of lactate produced in muscles and red blood cells, converting it back into glucose in the liver.  This process is particularly important during intense exercise or when the oxygen supply is insufficient (anaerobic metabolism).</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21</cp:revision>
  <dcterms:created xsi:type="dcterms:W3CDTF">2025-11-02T08:49:54Z</dcterms:created>
  <dcterms:modified xsi:type="dcterms:W3CDTF">2025-12-26T11:04:35Z</dcterms:modified>
</cp:coreProperties>
</file>