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256" r:id="rId2"/>
    <p:sldId id="257" r:id="rId3"/>
    <p:sldId id="297" r:id="rId4"/>
    <p:sldId id="259" r:id="rId5"/>
    <p:sldId id="301" r:id="rId6"/>
    <p:sldId id="298" r:id="rId7"/>
    <p:sldId id="304" r:id="rId8"/>
    <p:sldId id="261" r:id="rId9"/>
    <p:sldId id="302" r:id="rId10"/>
    <p:sldId id="262" r:id="rId11"/>
    <p:sldId id="263" r:id="rId12"/>
    <p:sldId id="264" r:id="rId13"/>
    <p:sldId id="265" r:id="rId14"/>
    <p:sldId id="266" r:id="rId15"/>
    <p:sldId id="267" r:id="rId16"/>
    <p:sldId id="268" r:id="rId17"/>
    <p:sldId id="269" r:id="rId18"/>
    <p:sldId id="303"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9" r:id="rId46"/>
    <p:sldId id="296" r:id="rId47"/>
  </p:sldIdLst>
  <p:sldSz cx="18288000" cy="10287000"/>
  <p:notesSz cx="6858000" cy="9144000"/>
  <p:embeddedFontLst>
    <p:embeddedFont>
      <p:font typeface="Amiri" panose="00000500000000000000" pitchFamily="2" charset="-78"/>
      <p:regular r:id="rId49"/>
      <p:bold r:id="rId50"/>
      <p:italic r:id="rId51"/>
      <p:boldItalic r:id="rId52"/>
    </p:embeddedFont>
    <p:embeddedFont>
      <p:font typeface="Canva Sans Bold" panose="020B0604020202020204" charset="0"/>
      <p:regular r:id="rId53"/>
    </p:embeddedFont>
    <p:embeddedFont>
      <p:font typeface="Gotham" panose="020B0604020202020204" charset="0"/>
      <p:regular r:id="rId54"/>
    </p:embeddedFont>
    <p:embeddedFont>
      <p:font typeface="Gotham Bold" panose="020B0604020202020204" charset="0"/>
      <p:regular r:id="rId55"/>
    </p:embeddedFont>
    <p:embeddedFont>
      <p:font typeface="Gotham Heavy" panose="020B0604020202020204" charset="0"/>
      <p:regular r:id="rId56"/>
    </p:embeddedFont>
    <p:embeddedFont>
      <p:font typeface="OpenSymbol" panose="05010000000000000000" pitchFamily="2" charset="2"/>
      <p:regular r:id="rId57"/>
    </p:embeddedFont>
    <p:embeddedFont>
      <p:font typeface="Poppins Bold" panose="020B0604020202020204" charset="0"/>
      <p:regular r:id="rId58"/>
    </p:embeddedFont>
    <p:embeddedFont>
      <p:font typeface="Symphony" panose="020B0604020202020204" charset="0"/>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99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0" d="100"/>
          <a:sy n="40" d="100"/>
        </p:scale>
        <p:origin x="91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E504A8-AA41-4103-BBB7-718C237B743C}" type="datetimeFigureOut">
              <a:rPr lang="en-GB" smtClean="0"/>
              <a:t>20/10/2025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6C735-2252-4A28-9300-E77F84F5784E}" type="slidenum">
              <a:rPr lang="en-GB" smtClean="0"/>
              <a:t>‹#›</a:t>
            </a:fld>
            <a:endParaRPr lang="en-GB"/>
          </a:p>
        </p:txBody>
      </p:sp>
    </p:spTree>
    <p:extLst>
      <p:ext uri="{BB962C8B-B14F-4D97-AF65-F5344CB8AC3E}">
        <p14:creationId xmlns:p14="http://schemas.microsoft.com/office/powerpoint/2010/main" val="410155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E6C735-2252-4A28-9300-E77F84F5784E}" type="slidenum">
              <a:rPr lang="en-GB" smtClean="0"/>
              <a:t>8</a:t>
            </a:fld>
            <a:endParaRPr lang="en-GB"/>
          </a:p>
        </p:txBody>
      </p:sp>
    </p:spTree>
    <p:extLst>
      <p:ext uri="{BB962C8B-B14F-4D97-AF65-F5344CB8AC3E}">
        <p14:creationId xmlns:p14="http://schemas.microsoft.com/office/powerpoint/2010/main" val="4266152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5.svg"/><Relationship Id="rId5" Type="http://schemas.openxmlformats.org/officeDocument/2006/relationships/image" Target="../media/image10.svg"/><Relationship Id="rId10" Type="http://schemas.openxmlformats.org/officeDocument/2006/relationships/image" Target="../media/image44.png"/><Relationship Id="rId4" Type="http://schemas.openxmlformats.org/officeDocument/2006/relationships/image" Target="../media/image9.png"/><Relationship Id="rId9" Type="http://schemas.openxmlformats.org/officeDocument/2006/relationships/image" Target="../media/image14.svg"/></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8.svg"/><Relationship Id="rId5" Type="http://schemas.openxmlformats.org/officeDocument/2006/relationships/image" Target="../media/image10.svg"/><Relationship Id="rId10" Type="http://schemas.openxmlformats.org/officeDocument/2006/relationships/image" Target="../media/image47.png"/><Relationship Id="rId4" Type="http://schemas.openxmlformats.org/officeDocument/2006/relationships/image" Target="../media/image9.png"/><Relationship Id="rId9" Type="http://schemas.openxmlformats.org/officeDocument/2006/relationships/image" Target="../media/image14.svg"/></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1.svg"/><Relationship Id="rId5" Type="http://schemas.openxmlformats.org/officeDocument/2006/relationships/image" Target="../media/image10.svg"/><Relationship Id="rId10" Type="http://schemas.openxmlformats.org/officeDocument/2006/relationships/image" Target="../media/image50.png"/><Relationship Id="rId4" Type="http://schemas.openxmlformats.org/officeDocument/2006/relationships/image" Target="../media/image9.png"/><Relationship Id="rId9" Type="http://schemas.openxmlformats.org/officeDocument/2006/relationships/image" Target="../media/image14.sv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svg"/></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6.svg"/><Relationship Id="rId5" Type="http://schemas.openxmlformats.org/officeDocument/2006/relationships/image" Target="../media/image10.svg"/><Relationship Id="rId10" Type="http://schemas.openxmlformats.org/officeDocument/2006/relationships/image" Target="../media/image55.png"/><Relationship Id="rId4" Type="http://schemas.openxmlformats.org/officeDocument/2006/relationships/image" Target="../media/image9.png"/><Relationship Id="rId9" Type="http://schemas.openxmlformats.org/officeDocument/2006/relationships/image" Target="../media/image14.svg"/></Relationships>
</file>

<file path=ppt/slides/_rels/slide2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61.svg"/><Relationship Id="rId5" Type="http://schemas.openxmlformats.org/officeDocument/2006/relationships/image" Target="../media/image10.svg"/><Relationship Id="rId10" Type="http://schemas.openxmlformats.org/officeDocument/2006/relationships/image" Target="../media/image60.png"/><Relationship Id="rId4" Type="http://schemas.openxmlformats.org/officeDocument/2006/relationships/image" Target="../media/image9.png"/><Relationship Id="rId9" Type="http://schemas.openxmlformats.org/officeDocument/2006/relationships/image" Target="../media/image14.sv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3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65.svg"/><Relationship Id="rId5" Type="http://schemas.openxmlformats.org/officeDocument/2006/relationships/image" Target="../media/image10.svg"/><Relationship Id="rId10" Type="http://schemas.openxmlformats.org/officeDocument/2006/relationships/image" Target="../media/image64.png"/><Relationship Id="rId4" Type="http://schemas.openxmlformats.org/officeDocument/2006/relationships/image" Target="../media/image9.png"/><Relationship Id="rId9" Type="http://schemas.openxmlformats.org/officeDocument/2006/relationships/image" Target="../media/image14.svg"/></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68.svg"/><Relationship Id="rId5" Type="http://schemas.openxmlformats.org/officeDocument/2006/relationships/image" Target="../media/image10.svg"/><Relationship Id="rId10" Type="http://schemas.openxmlformats.org/officeDocument/2006/relationships/image" Target="../media/image67.png"/><Relationship Id="rId4" Type="http://schemas.openxmlformats.org/officeDocument/2006/relationships/image" Target="../media/image9.png"/><Relationship Id="rId9" Type="http://schemas.openxmlformats.org/officeDocument/2006/relationships/image" Target="../media/image14.sv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0.svg"/><Relationship Id="rId10" Type="http://schemas.openxmlformats.org/officeDocument/2006/relationships/image" Target="../media/image70.png"/><Relationship Id="rId4" Type="http://schemas.openxmlformats.org/officeDocument/2006/relationships/image" Target="../media/image9.png"/><Relationship Id="rId9" Type="http://schemas.openxmlformats.org/officeDocument/2006/relationships/image" Target="../media/image14.svg"/></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0.svg"/><Relationship Id="rId10" Type="http://schemas.openxmlformats.org/officeDocument/2006/relationships/image" Target="../media/image72.png"/><Relationship Id="rId4" Type="http://schemas.openxmlformats.org/officeDocument/2006/relationships/image" Target="../media/image9.png"/><Relationship Id="rId9" Type="http://schemas.openxmlformats.org/officeDocument/2006/relationships/image" Target="../media/image14.sv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74.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76.svg"/><Relationship Id="rId5" Type="http://schemas.openxmlformats.org/officeDocument/2006/relationships/image" Target="../media/image10.svg"/><Relationship Id="rId10" Type="http://schemas.openxmlformats.org/officeDocument/2006/relationships/image" Target="../media/image75.png"/><Relationship Id="rId4" Type="http://schemas.openxmlformats.org/officeDocument/2006/relationships/image" Target="../media/image9.png"/><Relationship Id="rId9" Type="http://schemas.openxmlformats.org/officeDocument/2006/relationships/image" Target="../media/image14.sv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78.svg"/></Relationships>
</file>

<file path=ppt/slides/_rels/slide4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80.svg"/><Relationship Id="rId5" Type="http://schemas.openxmlformats.org/officeDocument/2006/relationships/image" Target="../media/image10.svg"/><Relationship Id="rId10" Type="http://schemas.openxmlformats.org/officeDocument/2006/relationships/image" Target="../media/image79.png"/><Relationship Id="rId4" Type="http://schemas.openxmlformats.org/officeDocument/2006/relationships/image" Target="../media/image9.png"/><Relationship Id="rId9" Type="http://schemas.openxmlformats.org/officeDocument/2006/relationships/image" Target="../media/image14.svg"/></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82.svg"/></Relationships>
</file>

<file path=ppt/slides/_rels/slide4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84.svg"/><Relationship Id="rId5" Type="http://schemas.openxmlformats.org/officeDocument/2006/relationships/image" Target="../media/image10.svg"/><Relationship Id="rId10" Type="http://schemas.openxmlformats.org/officeDocument/2006/relationships/image" Target="../media/image83.png"/><Relationship Id="rId4" Type="http://schemas.openxmlformats.org/officeDocument/2006/relationships/image" Target="../media/image9.png"/><Relationship Id="rId9" Type="http://schemas.openxmlformats.org/officeDocument/2006/relationships/image" Target="../media/image14.svg"/></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4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Freeform 2"/>
          <p:cNvSpPr/>
          <p:nvPr/>
        </p:nvSpPr>
        <p:spPr>
          <a:xfrm>
            <a:off x="16536507" y="-1028700"/>
            <a:ext cx="4212307" cy="4114800"/>
          </a:xfrm>
          <a:custGeom>
            <a:avLst/>
            <a:gdLst/>
            <a:ahLst/>
            <a:cxnLst/>
            <a:rect l="l" t="t" r="r" b="b"/>
            <a:pathLst>
              <a:path w="4212307" h="4114800">
                <a:moveTo>
                  <a:pt x="0" y="0"/>
                </a:moveTo>
                <a:lnTo>
                  <a:pt x="4212308" y="0"/>
                </a:lnTo>
                <a:lnTo>
                  <a:pt x="421230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925875" y="5381373"/>
            <a:ext cx="4158368" cy="4114800"/>
          </a:xfrm>
          <a:custGeom>
            <a:avLst/>
            <a:gdLst/>
            <a:ahLst/>
            <a:cxnLst/>
            <a:rect l="l" t="t" r="r" b="b"/>
            <a:pathLst>
              <a:path w="4158368" h="4114800">
                <a:moveTo>
                  <a:pt x="0" y="0"/>
                </a:moveTo>
                <a:lnTo>
                  <a:pt x="4158369" y="0"/>
                </a:lnTo>
                <a:lnTo>
                  <a:pt x="415836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5238192" y="9119889"/>
            <a:ext cx="4364103" cy="3859521"/>
          </a:xfrm>
          <a:custGeom>
            <a:avLst/>
            <a:gdLst/>
            <a:ahLst/>
            <a:cxnLst/>
            <a:rect l="l" t="t" r="r" b="b"/>
            <a:pathLst>
              <a:path w="4364103" h="3859521">
                <a:moveTo>
                  <a:pt x="0" y="0"/>
                </a:moveTo>
                <a:lnTo>
                  <a:pt x="4364103" y="0"/>
                </a:lnTo>
                <a:lnTo>
                  <a:pt x="4364103" y="3859521"/>
                </a:lnTo>
                <a:lnTo>
                  <a:pt x="0" y="3859521"/>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a:off x="17586242" y="4034284"/>
            <a:ext cx="4182441" cy="4114800"/>
          </a:xfrm>
          <a:custGeom>
            <a:avLst/>
            <a:gdLst/>
            <a:ahLst/>
            <a:cxnLst/>
            <a:rect l="l" t="t" r="r" b="b"/>
            <a:pathLst>
              <a:path w="4182441" h="4114800">
                <a:moveTo>
                  <a:pt x="0" y="0"/>
                </a:moveTo>
                <a:lnTo>
                  <a:pt x="4182440" y="0"/>
                </a:lnTo>
                <a:lnTo>
                  <a:pt x="418244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a:off x="10815125" y="9337720"/>
            <a:ext cx="4519963" cy="3721110"/>
          </a:xfrm>
          <a:custGeom>
            <a:avLst/>
            <a:gdLst/>
            <a:ahLst/>
            <a:cxnLst/>
            <a:rect l="l" t="t" r="r" b="b"/>
            <a:pathLst>
              <a:path w="4519963" h="3721110">
                <a:moveTo>
                  <a:pt x="0" y="0"/>
                </a:moveTo>
                <a:lnTo>
                  <a:pt x="4519963" y="0"/>
                </a:lnTo>
                <a:lnTo>
                  <a:pt x="4519963" y="3721110"/>
                </a:lnTo>
                <a:lnTo>
                  <a:pt x="0" y="372111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Freeform 7"/>
          <p:cNvSpPr/>
          <p:nvPr/>
        </p:nvSpPr>
        <p:spPr>
          <a:xfrm>
            <a:off x="-3588347" y="-789838"/>
            <a:ext cx="4998171" cy="4114800"/>
          </a:xfrm>
          <a:custGeom>
            <a:avLst/>
            <a:gdLst/>
            <a:ahLst/>
            <a:cxnLst/>
            <a:rect l="l" t="t" r="r" b="b"/>
            <a:pathLst>
              <a:path w="4998171" h="4114800">
                <a:moveTo>
                  <a:pt x="0" y="0"/>
                </a:moveTo>
                <a:lnTo>
                  <a:pt x="4998171" y="0"/>
                </a:lnTo>
                <a:lnTo>
                  <a:pt x="499817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8" name="Freeform 8"/>
          <p:cNvSpPr/>
          <p:nvPr/>
        </p:nvSpPr>
        <p:spPr>
          <a:xfrm rot="-5400000">
            <a:off x="6452118" y="-3334307"/>
            <a:ext cx="4398575" cy="4327439"/>
          </a:xfrm>
          <a:custGeom>
            <a:avLst/>
            <a:gdLst/>
            <a:ahLst/>
            <a:cxnLst/>
            <a:rect l="l" t="t" r="r" b="b"/>
            <a:pathLst>
              <a:path w="4398575" h="4327439">
                <a:moveTo>
                  <a:pt x="0" y="0"/>
                </a:moveTo>
                <a:lnTo>
                  <a:pt x="4398575" y="0"/>
                </a:lnTo>
                <a:lnTo>
                  <a:pt x="4398575" y="4327439"/>
                </a:lnTo>
                <a:lnTo>
                  <a:pt x="0" y="432743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9" name="Freeform 9"/>
          <p:cNvSpPr/>
          <p:nvPr/>
        </p:nvSpPr>
        <p:spPr>
          <a:xfrm>
            <a:off x="11000541" y="-3086100"/>
            <a:ext cx="5097501" cy="4114800"/>
          </a:xfrm>
          <a:custGeom>
            <a:avLst/>
            <a:gdLst/>
            <a:ahLst/>
            <a:cxnLst/>
            <a:rect l="l" t="t" r="r" b="b"/>
            <a:pathLst>
              <a:path w="5097501" h="4114800">
                <a:moveTo>
                  <a:pt x="0" y="0"/>
                </a:moveTo>
                <a:lnTo>
                  <a:pt x="5097501" y="0"/>
                </a:lnTo>
                <a:lnTo>
                  <a:pt x="509750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10" name="Freeform 10"/>
          <p:cNvSpPr/>
          <p:nvPr/>
        </p:nvSpPr>
        <p:spPr>
          <a:xfrm>
            <a:off x="2504357" y="-2942973"/>
            <a:ext cx="3255836" cy="4114800"/>
          </a:xfrm>
          <a:custGeom>
            <a:avLst/>
            <a:gdLst/>
            <a:ahLst/>
            <a:cxnLst/>
            <a:rect l="l" t="t" r="r" b="b"/>
            <a:pathLst>
              <a:path w="3255836" h="4114800">
                <a:moveTo>
                  <a:pt x="0" y="0"/>
                </a:moveTo>
                <a:lnTo>
                  <a:pt x="3255835" y="0"/>
                </a:lnTo>
                <a:lnTo>
                  <a:pt x="3255835"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11" name="Freeform 11"/>
          <p:cNvSpPr/>
          <p:nvPr/>
        </p:nvSpPr>
        <p:spPr>
          <a:xfrm>
            <a:off x="685497" y="8864610"/>
            <a:ext cx="4264041" cy="4114800"/>
          </a:xfrm>
          <a:custGeom>
            <a:avLst/>
            <a:gdLst/>
            <a:ahLst/>
            <a:cxnLst/>
            <a:rect l="l" t="t" r="r" b="b"/>
            <a:pathLst>
              <a:path w="4264041" h="4114800">
                <a:moveTo>
                  <a:pt x="0" y="0"/>
                </a:moveTo>
                <a:lnTo>
                  <a:pt x="4264041" y="0"/>
                </a:lnTo>
                <a:lnTo>
                  <a:pt x="4264041"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sp>
        <p:nvSpPr>
          <p:cNvPr id="12" name="Freeform 12"/>
          <p:cNvSpPr/>
          <p:nvPr/>
        </p:nvSpPr>
        <p:spPr>
          <a:xfrm>
            <a:off x="15977401" y="8400021"/>
            <a:ext cx="3945537" cy="5596506"/>
          </a:xfrm>
          <a:custGeom>
            <a:avLst/>
            <a:gdLst/>
            <a:ahLst/>
            <a:cxnLst/>
            <a:rect l="l" t="t" r="r" b="b"/>
            <a:pathLst>
              <a:path w="3945537" h="5596506">
                <a:moveTo>
                  <a:pt x="0" y="0"/>
                </a:moveTo>
                <a:lnTo>
                  <a:pt x="3945537" y="0"/>
                </a:lnTo>
                <a:lnTo>
                  <a:pt x="3945537" y="5596507"/>
                </a:lnTo>
                <a:lnTo>
                  <a:pt x="0" y="5596507"/>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sp>
      <p:sp>
        <p:nvSpPr>
          <p:cNvPr id="13" name="Freeform 13"/>
          <p:cNvSpPr/>
          <p:nvPr/>
        </p:nvSpPr>
        <p:spPr>
          <a:xfrm>
            <a:off x="10627179" y="0"/>
            <a:ext cx="7889528" cy="10514107"/>
          </a:xfrm>
          <a:custGeom>
            <a:avLst/>
            <a:gdLst/>
            <a:ahLst/>
            <a:cxnLst/>
            <a:rect l="l" t="t" r="r" b="b"/>
            <a:pathLst>
              <a:path w="7889528" h="10514107">
                <a:moveTo>
                  <a:pt x="0" y="0"/>
                </a:moveTo>
                <a:lnTo>
                  <a:pt x="7889528" y="0"/>
                </a:lnTo>
                <a:lnTo>
                  <a:pt x="7889528" y="10514107"/>
                </a:lnTo>
                <a:lnTo>
                  <a:pt x="0" y="10514107"/>
                </a:lnTo>
                <a:lnTo>
                  <a:pt x="0" y="0"/>
                </a:lnTo>
                <a:close/>
              </a:path>
            </a:pathLst>
          </a:custGeom>
          <a:blipFill>
            <a:blip r:embed="rId20"/>
            <a:stretch>
              <a:fillRect t="-2483" b="-2483"/>
            </a:stretch>
          </a:blipFill>
        </p:spPr>
      </p:sp>
      <p:sp>
        <p:nvSpPr>
          <p:cNvPr id="14" name="TextBox 14"/>
          <p:cNvSpPr txBox="1"/>
          <p:nvPr/>
        </p:nvSpPr>
        <p:spPr>
          <a:xfrm>
            <a:off x="1232494" y="3773371"/>
            <a:ext cx="9394685" cy="2594471"/>
          </a:xfrm>
          <a:prstGeom prst="rect">
            <a:avLst/>
          </a:prstGeom>
        </p:spPr>
        <p:txBody>
          <a:bodyPr lIns="0" tIns="0" rIns="0" bIns="0" rtlCol="0" anchor="t">
            <a:spAutoFit/>
          </a:bodyPr>
          <a:lstStyle/>
          <a:p>
            <a:pPr algn="l">
              <a:lnSpc>
                <a:spcPts val="10134"/>
              </a:lnSpc>
            </a:pPr>
            <a:r>
              <a:rPr lang="en-US" sz="9383" b="1" spc="-328">
                <a:solidFill>
                  <a:srgbClr val="086A35"/>
                </a:solidFill>
                <a:latin typeface="Gotham Heavy"/>
                <a:ea typeface="Gotham Heavy"/>
                <a:cs typeface="Gotham Heavy"/>
                <a:sym typeface="Gotham Heavy"/>
              </a:rPr>
              <a:t>GREEN CHEMISTRY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12" name="Freeform 12"/>
          <p:cNvSpPr/>
          <p:nvPr/>
        </p:nvSpPr>
        <p:spPr>
          <a:xfrm>
            <a:off x="8903622" y="4942118"/>
            <a:ext cx="8951020" cy="4978023"/>
          </a:xfrm>
          <a:custGeom>
            <a:avLst/>
            <a:gdLst/>
            <a:ahLst/>
            <a:cxnLst/>
            <a:rect l="l" t="t" r="r" b="b"/>
            <a:pathLst>
              <a:path w="8951020" h="4978023">
                <a:moveTo>
                  <a:pt x="0" y="0"/>
                </a:moveTo>
                <a:lnTo>
                  <a:pt x="8951020" y="0"/>
                </a:lnTo>
                <a:lnTo>
                  <a:pt x="8951020" y="4978024"/>
                </a:lnTo>
                <a:lnTo>
                  <a:pt x="0" y="4978024"/>
                </a:lnTo>
                <a:lnTo>
                  <a:pt x="0" y="0"/>
                </a:lnTo>
                <a:close/>
              </a:path>
            </a:pathLst>
          </a:custGeom>
          <a:blipFill>
            <a:blip r:embed="rId2"/>
            <a:stretch>
              <a:fillRect/>
            </a:stretch>
          </a:blipFill>
        </p:spPr>
      </p:sp>
      <p:sp>
        <p:nvSpPr>
          <p:cNvPr id="13" name="TextBox 13"/>
          <p:cNvSpPr txBox="1"/>
          <p:nvPr/>
        </p:nvSpPr>
        <p:spPr>
          <a:xfrm>
            <a:off x="697816" y="624585"/>
            <a:ext cx="15659100" cy="1045116"/>
          </a:xfrm>
          <a:prstGeom prst="rect">
            <a:avLst/>
          </a:prstGeom>
        </p:spPr>
        <p:txBody>
          <a:bodyPr lIns="0" tIns="0" rIns="0" bIns="0" rtlCol="0" anchor="t">
            <a:spAutoFit/>
          </a:bodyPr>
          <a:lstStyle/>
          <a:p>
            <a:pPr marL="0" lvl="0" indent="0" algn="l">
              <a:lnSpc>
                <a:spcPts val="8136"/>
              </a:lnSpc>
            </a:pPr>
            <a:r>
              <a:rPr lang="en-US" sz="7200" b="1" spc="-252" dirty="0">
                <a:solidFill>
                  <a:srgbClr val="086A35"/>
                </a:solidFill>
                <a:latin typeface="Gotham Bold"/>
                <a:ea typeface="Gotham Bold"/>
                <a:cs typeface="Gotham Bold"/>
                <a:sym typeface="Gotham Bold"/>
              </a:rPr>
              <a:t>Accidents and Negative Impact</a:t>
            </a:r>
          </a:p>
        </p:txBody>
      </p:sp>
      <p:sp>
        <p:nvSpPr>
          <p:cNvPr id="14" name="TextBox 14"/>
          <p:cNvSpPr txBox="1"/>
          <p:nvPr/>
        </p:nvSpPr>
        <p:spPr>
          <a:xfrm>
            <a:off x="1028700" y="2554422"/>
            <a:ext cx="12534900" cy="1502976"/>
          </a:xfrm>
          <a:prstGeom prst="rect">
            <a:avLst/>
          </a:prstGeom>
        </p:spPr>
        <p:txBody>
          <a:bodyPr wrap="square" lIns="0" tIns="0" rIns="0" bIns="0" rtlCol="0" anchor="t">
            <a:spAutoFit/>
          </a:bodyPr>
          <a:lstStyle/>
          <a:p>
            <a:pPr marL="0" lvl="0" indent="0" algn="just">
              <a:lnSpc>
                <a:spcPts val="4049"/>
              </a:lnSpc>
              <a:spcBef>
                <a:spcPct val="0"/>
              </a:spcBef>
            </a:pPr>
            <a:r>
              <a:rPr lang="en-US" sz="2999" spc="179" dirty="0">
                <a:solidFill>
                  <a:srgbClr val="086A35"/>
                </a:solidFill>
                <a:latin typeface="Gotham"/>
                <a:ea typeface="Gotham"/>
                <a:cs typeface="Gotham"/>
                <a:sym typeface="Gotham"/>
              </a:rPr>
              <a:t>Despite its many b</a:t>
            </a:r>
            <a:r>
              <a:rPr lang="en-US" sz="2999" u="none" spc="179" dirty="0">
                <a:solidFill>
                  <a:srgbClr val="086A35"/>
                </a:solidFill>
                <a:latin typeface="Gotham"/>
                <a:ea typeface="Gotham"/>
                <a:cs typeface="Gotham"/>
                <a:sym typeface="Gotham"/>
              </a:rPr>
              <a:t>enefits, the chemical industry has also been marked by serious accidents which have deeply affected public opinion.</a:t>
            </a:r>
          </a:p>
        </p:txBody>
      </p:sp>
      <p:grpSp>
        <p:nvGrpSpPr>
          <p:cNvPr id="17" name="Groupe 16"/>
          <p:cNvGrpSpPr/>
          <p:nvPr/>
        </p:nvGrpSpPr>
        <p:grpSpPr>
          <a:xfrm>
            <a:off x="114852" y="4995035"/>
            <a:ext cx="8446184" cy="2974032"/>
            <a:chOff x="697816" y="3595639"/>
            <a:chExt cx="8446184" cy="2974032"/>
          </a:xfrm>
        </p:grpSpPr>
        <p:grpSp>
          <p:nvGrpSpPr>
            <p:cNvPr id="2" name="Group 2"/>
            <p:cNvGrpSpPr/>
            <p:nvPr/>
          </p:nvGrpSpPr>
          <p:grpSpPr>
            <a:xfrm>
              <a:off x="2068694" y="3595639"/>
              <a:ext cx="7075306" cy="2974032"/>
              <a:chOff x="0" y="0"/>
              <a:chExt cx="1448965" cy="609057"/>
            </a:xfrm>
          </p:grpSpPr>
          <p:sp>
            <p:nvSpPr>
              <p:cNvPr id="3" name="Freeform 3"/>
              <p:cNvSpPr/>
              <p:nvPr/>
            </p:nvSpPr>
            <p:spPr>
              <a:xfrm>
                <a:off x="0" y="0"/>
                <a:ext cx="1448965" cy="609057"/>
              </a:xfrm>
              <a:custGeom>
                <a:avLst/>
                <a:gdLst/>
                <a:ahLst/>
                <a:cxnLst/>
                <a:rect l="l" t="t" r="r" b="b"/>
                <a:pathLst>
                  <a:path w="1448965" h="609057">
                    <a:moveTo>
                      <a:pt x="21884" y="0"/>
                    </a:moveTo>
                    <a:lnTo>
                      <a:pt x="1427081" y="0"/>
                    </a:lnTo>
                    <a:cubicBezTo>
                      <a:pt x="1439167" y="0"/>
                      <a:pt x="1448965" y="9798"/>
                      <a:pt x="1448965" y="21884"/>
                    </a:cubicBezTo>
                    <a:lnTo>
                      <a:pt x="1448965" y="587173"/>
                    </a:lnTo>
                    <a:cubicBezTo>
                      <a:pt x="1448965" y="599259"/>
                      <a:pt x="1439167" y="609057"/>
                      <a:pt x="1427081" y="609057"/>
                    </a:cubicBezTo>
                    <a:lnTo>
                      <a:pt x="21884" y="609057"/>
                    </a:lnTo>
                    <a:cubicBezTo>
                      <a:pt x="9798" y="609057"/>
                      <a:pt x="0" y="599259"/>
                      <a:pt x="0" y="587173"/>
                    </a:cubicBezTo>
                    <a:lnTo>
                      <a:pt x="0" y="21884"/>
                    </a:lnTo>
                    <a:cubicBezTo>
                      <a:pt x="0" y="9798"/>
                      <a:pt x="9798" y="0"/>
                      <a:pt x="21884" y="0"/>
                    </a:cubicBezTo>
                    <a:close/>
                  </a:path>
                </a:pathLst>
              </a:custGeom>
              <a:solidFill>
                <a:srgbClr val="60AA82"/>
              </a:solidFill>
            </p:spPr>
          </p:sp>
          <p:sp>
            <p:nvSpPr>
              <p:cNvPr id="4" name="TextBox 4"/>
              <p:cNvSpPr txBox="1"/>
              <p:nvPr/>
            </p:nvSpPr>
            <p:spPr>
              <a:xfrm>
                <a:off x="0" y="-38100"/>
                <a:ext cx="1448965" cy="647157"/>
              </a:xfrm>
              <a:prstGeom prst="rect">
                <a:avLst/>
              </a:prstGeom>
            </p:spPr>
            <p:txBody>
              <a:bodyPr lIns="65332" tIns="65332" rIns="65332" bIns="65332" rtlCol="0" anchor="ctr"/>
              <a:lstStyle/>
              <a:p>
                <a:pPr algn="ctr">
                  <a:lnSpc>
                    <a:spcPts val="3359"/>
                  </a:lnSpc>
                </a:pPr>
                <a:endParaRPr/>
              </a:p>
            </p:txBody>
          </p:sp>
        </p:grpSp>
        <p:grpSp>
          <p:nvGrpSpPr>
            <p:cNvPr id="5" name="Group 5"/>
            <p:cNvGrpSpPr/>
            <p:nvPr/>
          </p:nvGrpSpPr>
          <p:grpSpPr>
            <a:xfrm>
              <a:off x="1456190" y="3965297"/>
              <a:ext cx="6176164" cy="856003"/>
              <a:chOff x="0" y="0"/>
              <a:chExt cx="1264828" cy="175302"/>
            </a:xfrm>
          </p:grpSpPr>
          <p:sp>
            <p:nvSpPr>
              <p:cNvPr id="6" name="Freeform 6"/>
              <p:cNvSpPr/>
              <p:nvPr/>
            </p:nvSpPr>
            <p:spPr>
              <a:xfrm>
                <a:off x="0" y="0"/>
                <a:ext cx="1264828" cy="175302"/>
              </a:xfrm>
              <a:custGeom>
                <a:avLst/>
                <a:gdLst/>
                <a:ahLst/>
                <a:cxnLst/>
                <a:rect l="l" t="t" r="r" b="b"/>
                <a:pathLst>
                  <a:path w="1264828" h="175302">
                    <a:moveTo>
                      <a:pt x="43873" y="0"/>
                    </a:moveTo>
                    <a:lnTo>
                      <a:pt x="1220955" y="0"/>
                    </a:lnTo>
                    <a:cubicBezTo>
                      <a:pt x="1245185" y="0"/>
                      <a:pt x="1264828" y="19643"/>
                      <a:pt x="1264828" y="43873"/>
                    </a:cubicBezTo>
                    <a:lnTo>
                      <a:pt x="1264828" y="131429"/>
                    </a:lnTo>
                    <a:cubicBezTo>
                      <a:pt x="1264828" y="143065"/>
                      <a:pt x="1260205" y="154225"/>
                      <a:pt x="1251978" y="162452"/>
                    </a:cubicBezTo>
                    <a:cubicBezTo>
                      <a:pt x="1243750" y="170680"/>
                      <a:pt x="1232591" y="175302"/>
                      <a:pt x="1220955" y="175302"/>
                    </a:cubicBezTo>
                    <a:lnTo>
                      <a:pt x="43873" y="175302"/>
                    </a:lnTo>
                    <a:cubicBezTo>
                      <a:pt x="19643" y="175302"/>
                      <a:pt x="0" y="155660"/>
                      <a:pt x="0" y="131429"/>
                    </a:cubicBezTo>
                    <a:lnTo>
                      <a:pt x="0" y="43873"/>
                    </a:lnTo>
                    <a:cubicBezTo>
                      <a:pt x="0" y="32237"/>
                      <a:pt x="4622" y="21078"/>
                      <a:pt x="12850" y="12850"/>
                    </a:cubicBezTo>
                    <a:cubicBezTo>
                      <a:pt x="21078" y="4622"/>
                      <a:pt x="32237" y="0"/>
                      <a:pt x="43873" y="0"/>
                    </a:cubicBezTo>
                    <a:close/>
                  </a:path>
                </a:pathLst>
              </a:custGeom>
              <a:solidFill>
                <a:srgbClr val="D9D9D9"/>
              </a:solidFill>
            </p:spPr>
          </p:sp>
          <p:sp>
            <p:nvSpPr>
              <p:cNvPr id="7" name="TextBox 7"/>
              <p:cNvSpPr txBox="1"/>
              <p:nvPr/>
            </p:nvSpPr>
            <p:spPr>
              <a:xfrm>
                <a:off x="0" y="-38100"/>
                <a:ext cx="1264828" cy="213402"/>
              </a:xfrm>
              <a:prstGeom prst="rect">
                <a:avLst/>
              </a:prstGeom>
            </p:spPr>
            <p:txBody>
              <a:bodyPr lIns="65332" tIns="65332" rIns="65332" bIns="65332" rtlCol="0" anchor="ctr"/>
              <a:lstStyle/>
              <a:p>
                <a:pPr algn="ctr">
                  <a:lnSpc>
                    <a:spcPts val="3359"/>
                  </a:lnSpc>
                </a:pPr>
                <a:endParaRPr/>
              </a:p>
            </p:txBody>
          </p:sp>
        </p:grpSp>
        <p:grpSp>
          <p:nvGrpSpPr>
            <p:cNvPr id="8" name="Group 8"/>
            <p:cNvGrpSpPr/>
            <p:nvPr/>
          </p:nvGrpSpPr>
          <p:grpSpPr>
            <a:xfrm>
              <a:off x="697816" y="4240709"/>
              <a:ext cx="305179" cy="30517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A82"/>
              </a:solidFill>
            </p:spPr>
          </p:sp>
          <p:sp>
            <p:nvSpPr>
              <p:cNvPr id="10" name="TextBox 10"/>
              <p:cNvSpPr txBox="1"/>
              <p:nvPr/>
            </p:nvSpPr>
            <p:spPr>
              <a:xfrm>
                <a:off x="76200" y="38100"/>
                <a:ext cx="660400" cy="698500"/>
              </a:xfrm>
              <a:prstGeom prst="rect">
                <a:avLst/>
              </a:prstGeom>
            </p:spPr>
            <p:txBody>
              <a:bodyPr lIns="65332" tIns="65332" rIns="65332" bIns="65332" rtlCol="0" anchor="ctr"/>
              <a:lstStyle/>
              <a:p>
                <a:pPr algn="ctr">
                  <a:lnSpc>
                    <a:spcPts val="3359"/>
                  </a:lnSpc>
                </a:pPr>
                <a:endParaRPr/>
              </a:p>
            </p:txBody>
          </p:sp>
        </p:grpSp>
        <p:sp>
          <p:nvSpPr>
            <p:cNvPr id="11" name="AutoShape 11"/>
            <p:cNvSpPr/>
            <p:nvPr/>
          </p:nvSpPr>
          <p:spPr>
            <a:xfrm>
              <a:off x="1002994" y="4393299"/>
              <a:ext cx="453195" cy="0"/>
            </a:xfrm>
            <a:prstGeom prst="line">
              <a:avLst/>
            </a:prstGeom>
            <a:ln w="47625" cap="flat">
              <a:solidFill>
                <a:srgbClr val="A6A6A6"/>
              </a:solidFill>
              <a:prstDash val="solid"/>
              <a:headEnd type="none" w="sm" len="sm"/>
              <a:tailEnd type="none" w="sm" len="sm"/>
            </a:ln>
          </p:spPr>
        </p:sp>
        <p:sp>
          <p:nvSpPr>
            <p:cNvPr id="15" name="TextBox 15"/>
            <p:cNvSpPr txBox="1"/>
            <p:nvPr/>
          </p:nvSpPr>
          <p:spPr>
            <a:xfrm>
              <a:off x="2511528" y="4163428"/>
              <a:ext cx="4065488" cy="402635"/>
            </a:xfrm>
            <a:prstGeom prst="rect">
              <a:avLst/>
            </a:prstGeom>
          </p:spPr>
          <p:txBody>
            <a:bodyPr lIns="0" tIns="0" rIns="0" bIns="0" rtlCol="0" anchor="t">
              <a:spAutoFit/>
            </a:bodyPr>
            <a:lstStyle/>
            <a:p>
              <a:pPr algn="ctr">
                <a:lnSpc>
                  <a:spcPts val="3240"/>
                </a:lnSpc>
              </a:pPr>
              <a:r>
                <a:rPr lang="en-US" sz="2314" b="1" dirty="0">
                  <a:solidFill>
                    <a:srgbClr val="101010"/>
                  </a:solidFill>
                  <a:latin typeface="Poppins Bold"/>
                  <a:ea typeface="Poppins Bold"/>
                  <a:cs typeface="Poppins Bold"/>
                  <a:sym typeface="Poppins Bold"/>
                </a:rPr>
                <a:t>Seveso 1976</a:t>
              </a:r>
            </a:p>
          </p:txBody>
        </p:sp>
        <p:sp>
          <p:nvSpPr>
            <p:cNvPr id="16" name="TextBox 16"/>
            <p:cNvSpPr txBox="1"/>
            <p:nvPr/>
          </p:nvSpPr>
          <p:spPr>
            <a:xfrm>
              <a:off x="2700159" y="4940205"/>
              <a:ext cx="6131925" cy="1462708"/>
            </a:xfrm>
            <a:prstGeom prst="rect">
              <a:avLst/>
            </a:prstGeom>
          </p:spPr>
          <p:txBody>
            <a:bodyPr lIns="0" tIns="0" rIns="0" bIns="0" rtlCol="0" anchor="t">
              <a:spAutoFit/>
            </a:bodyPr>
            <a:lstStyle/>
            <a:p>
              <a:pPr algn="just">
                <a:lnSpc>
                  <a:spcPts val="2880"/>
                </a:lnSpc>
              </a:pPr>
              <a:r>
                <a:rPr lang="en-US" sz="2057" b="1" dirty="0">
                  <a:solidFill>
                    <a:srgbClr val="F4F7F5"/>
                  </a:solidFill>
                  <a:latin typeface="Canva Sans Bold"/>
                  <a:ea typeface="Canva Sans Bold"/>
                  <a:cs typeface="Canva Sans Bold"/>
                  <a:sym typeface="Canva Sans Bold"/>
                </a:rPr>
                <a:t>In 1976, the </a:t>
              </a:r>
              <a:r>
                <a:rPr lang="en-US" sz="2057" b="1" dirty="0" err="1">
                  <a:solidFill>
                    <a:srgbClr val="F4F7F5"/>
                  </a:solidFill>
                  <a:latin typeface="Canva Sans Bold"/>
                  <a:ea typeface="Canva Sans Bold"/>
                  <a:cs typeface="Canva Sans Bold"/>
                  <a:sym typeface="Canva Sans Bold"/>
                </a:rPr>
                <a:t>Seveso</a:t>
              </a:r>
              <a:r>
                <a:rPr lang="en-US" sz="2057" b="1" dirty="0">
                  <a:solidFill>
                    <a:srgbClr val="F4F7F5"/>
                  </a:solidFill>
                  <a:latin typeface="Canva Sans Bold"/>
                  <a:ea typeface="Canva Sans Bold"/>
                  <a:cs typeface="Canva Sans Bold"/>
                  <a:sym typeface="Canva Sans Bold"/>
                </a:rPr>
                <a:t> accident in Italy released a large quantity of dioxin, an extremely toxic product, contaminating the environment and the local population.</a:t>
              </a:r>
            </a:p>
          </p:txBody>
        </p:sp>
      </p:grpSp>
      <p:pic>
        <p:nvPicPr>
          <p:cNvPr id="19" name="Picture 18">
            <a:extLst>
              <a:ext uri="{FF2B5EF4-FFF2-40B4-BE49-F238E27FC236}">
                <a16:creationId xmlns:a16="http://schemas.microsoft.com/office/drawing/2014/main" id="{15849454-D859-AED8-EF74-FA1131F5FBD1}"/>
              </a:ext>
            </a:extLst>
          </p:cNvPr>
          <p:cNvPicPr>
            <a:picLocks noChangeAspect="1"/>
          </p:cNvPicPr>
          <p:nvPr/>
        </p:nvPicPr>
        <p:blipFill>
          <a:blip r:embed="rId3">
            <a:grayscl/>
          </a:blip>
          <a:stretch>
            <a:fillRect/>
          </a:stretch>
        </p:blipFill>
        <p:spPr>
          <a:xfrm>
            <a:off x="14268893" y="1789056"/>
            <a:ext cx="3350267" cy="303370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grpSp>
        <p:nvGrpSpPr>
          <p:cNvPr id="17" name="Groupe 16"/>
          <p:cNvGrpSpPr/>
          <p:nvPr/>
        </p:nvGrpSpPr>
        <p:grpSpPr>
          <a:xfrm>
            <a:off x="9144000" y="6134100"/>
            <a:ext cx="8599342" cy="2974032"/>
            <a:chOff x="8228038" y="3656484"/>
            <a:chExt cx="8599342" cy="2974032"/>
          </a:xfrm>
        </p:grpSpPr>
        <p:grpSp>
          <p:nvGrpSpPr>
            <p:cNvPr id="2" name="Group 2"/>
            <p:cNvGrpSpPr/>
            <p:nvPr/>
          </p:nvGrpSpPr>
          <p:grpSpPr>
            <a:xfrm rot="-10800000">
              <a:off x="8228038" y="3656484"/>
              <a:ext cx="7075306" cy="2974032"/>
              <a:chOff x="0" y="0"/>
              <a:chExt cx="1448965" cy="609057"/>
            </a:xfrm>
          </p:grpSpPr>
          <p:sp>
            <p:nvSpPr>
              <p:cNvPr id="3" name="Freeform 3"/>
              <p:cNvSpPr/>
              <p:nvPr/>
            </p:nvSpPr>
            <p:spPr>
              <a:xfrm>
                <a:off x="0" y="0"/>
                <a:ext cx="1448965" cy="609057"/>
              </a:xfrm>
              <a:custGeom>
                <a:avLst/>
                <a:gdLst/>
                <a:ahLst/>
                <a:cxnLst/>
                <a:rect l="l" t="t" r="r" b="b"/>
                <a:pathLst>
                  <a:path w="1448965" h="609057">
                    <a:moveTo>
                      <a:pt x="21884" y="0"/>
                    </a:moveTo>
                    <a:lnTo>
                      <a:pt x="1427081" y="0"/>
                    </a:lnTo>
                    <a:cubicBezTo>
                      <a:pt x="1439167" y="0"/>
                      <a:pt x="1448965" y="9798"/>
                      <a:pt x="1448965" y="21884"/>
                    </a:cubicBezTo>
                    <a:lnTo>
                      <a:pt x="1448965" y="587173"/>
                    </a:lnTo>
                    <a:cubicBezTo>
                      <a:pt x="1448965" y="599259"/>
                      <a:pt x="1439167" y="609057"/>
                      <a:pt x="1427081" y="609057"/>
                    </a:cubicBezTo>
                    <a:lnTo>
                      <a:pt x="21884" y="609057"/>
                    </a:lnTo>
                    <a:cubicBezTo>
                      <a:pt x="9798" y="609057"/>
                      <a:pt x="0" y="599259"/>
                      <a:pt x="0" y="587173"/>
                    </a:cubicBezTo>
                    <a:lnTo>
                      <a:pt x="0" y="21884"/>
                    </a:lnTo>
                    <a:cubicBezTo>
                      <a:pt x="0" y="9798"/>
                      <a:pt x="9798" y="0"/>
                      <a:pt x="21884" y="0"/>
                    </a:cubicBezTo>
                    <a:close/>
                  </a:path>
                </a:pathLst>
              </a:custGeom>
              <a:solidFill>
                <a:srgbClr val="60C69D"/>
              </a:solidFill>
            </p:spPr>
          </p:sp>
          <p:sp>
            <p:nvSpPr>
              <p:cNvPr id="4" name="TextBox 4"/>
              <p:cNvSpPr txBox="1"/>
              <p:nvPr/>
            </p:nvSpPr>
            <p:spPr>
              <a:xfrm>
                <a:off x="0" y="-38100"/>
                <a:ext cx="1448965" cy="647157"/>
              </a:xfrm>
              <a:prstGeom prst="rect">
                <a:avLst/>
              </a:prstGeom>
            </p:spPr>
            <p:txBody>
              <a:bodyPr lIns="65332" tIns="65332" rIns="65332" bIns="65332" rtlCol="0" anchor="ctr"/>
              <a:lstStyle/>
              <a:p>
                <a:pPr algn="ctr">
                  <a:lnSpc>
                    <a:spcPts val="3359"/>
                  </a:lnSpc>
                </a:pPr>
                <a:endParaRPr/>
              </a:p>
            </p:txBody>
          </p:sp>
        </p:grpSp>
        <p:grpSp>
          <p:nvGrpSpPr>
            <p:cNvPr id="5" name="Group 5"/>
            <p:cNvGrpSpPr/>
            <p:nvPr/>
          </p:nvGrpSpPr>
          <p:grpSpPr>
            <a:xfrm rot="-10800000">
              <a:off x="9739685" y="3921943"/>
              <a:ext cx="6176164" cy="856003"/>
              <a:chOff x="0" y="0"/>
              <a:chExt cx="1264828" cy="175302"/>
            </a:xfrm>
          </p:grpSpPr>
          <p:sp>
            <p:nvSpPr>
              <p:cNvPr id="6" name="Freeform 6"/>
              <p:cNvSpPr/>
              <p:nvPr/>
            </p:nvSpPr>
            <p:spPr>
              <a:xfrm>
                <a:off x="0" y="0"/>
                <a:ext cx="1264828" cy="175302"/>
              </a:xfrm>
              <a:custGeom>
                <a:avLst/>
                <a:gdLst/>
                <a:ahLst/>
                <a:cxnLst/>
                <a:rect l="l" t="t" r="r" b="b"/>
                <a:pathLst>
                  <a:path w="1264828" h="175302">
                    <a:moveTo>
                      <a:pt x="43873" y="0"/>
                    </a:moveTo>
                    <a:lnTo>
                      <a:pt x="1220955" y="0"/>
                    </a:lnTo>
                    <a:cubicBezTo>
                      <a:pt x="1245185" y="0"/>
                      <a:pt x="1264828" y="19643"/>
                      <a:pt x="1264828" y="43873"/>
                    </a:cubicBezTo>
                    <a:lnTo>
                      <a:pt x="1264828" y="131429"/>
                    </a:lnTo>
                    <a:cubicBezTo>
                      <a:pt x="1264828" y="143065"/>
                      <a:pt x="1260205" y="154225"/>
                      <a:pt x="1251978" y="162452"/>
                    </a:cubicBezTo>
                    <a:cubicBezTo>
                      <a:pt x="1243750" y="170680"/>
                      <a:pt x="1232591" y="175302"/>
                      <a:pt x="1220955" y="175302"/>
                    </a:cubicBezTo>
                    <a:lnTo>
                      <a:pt x="43873" y="175302"/>
                    </a:lnTo>
                    <a:cubicBezTo>
                      <a:pt x="19643" y="175302"/>
                      <a:pt x="0" y="155660"/>
                      <a:pt x="0" y="131429"/>
                    </a:cubicBezTo>
                    <a:lnTo>
                      <a:pt x="0" y="43873"/>
                    </a:lnTo>
                    <a:cubicBezTo>
                      <a:pt x="0" y="32237"/>
                      <a:pt x="4622" y="21078"/>
                      <a:pt x="12850" y="12850"/>
                    </a:cubicBezTo>
                    <a:cubicBezTo>
                      <a:pt x="21078" y="4622"/>
                      <a:pt x="32237" y="0"/>
                      <a:pt x="43873" y="0"/>
                    </a:cubicBezTo>
                    <a:close/>
                  </a:path>
                </a:pathLst>
              </a:custGeom>
              <a:solidFill>
                <a:srgbClr val="D9D9D9"/>
              </a:solidFill>
            </p:spPr>
          </p:sp>
          <p:sp>
            <p:nvSpPr>
              <p:cNvPr id="7" name="TextBox 7"/>
              <p:cNvSpPr txBox="1"/>
              <p:nvPr/>
            </p:nvSpPr>
            <p:spPr>
              <a:xfrm>
                <a:off x="0" y="-38100"/>
                <a:ext cx="1264828" cy="213402"/>
              </a:xfrm>
              <a:prstGeom prst="rect">
                <a:avLst/>
              </a:prstGeom>
            </p:spPr>
            <p:txBody>
              <a:bodyPr lIns="65332" tIns="65332" rIns="65332" bIns="65332" rtlCol="0" anchor="ctr"/>
              <a:lstStyle/>
              <a:p>
                <a:pPr algn="ctr">
                  <a:lnSpc>
                    <a:spcPts val="3359"/>
                  </a:lnSpc>
                </a:pPr>
                <a:endParaRPr/>
              </a:p>
            </p:txBody>
          </p:sp>
        </p:grpSp>
        <p:grpSp>
          <p:nvGrpSpPr>
            <p:cNvPr id="8" name="Group 8"/>
            <p:cNvGrpSpPr/>
            <p:nvPr/>
          </p:nvGrpSpPr>
          <p:grpSpPr>
            <a:xfrm rot="-10800000">
              <a:off x="16522201" y="4177202"/>
              <a:ext cx="305179" cy="30517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C69D"/>
              </a:solidFill>
            </p:spPr>
          </p:sp>
          <p:sp>
            <p:nvSpPr>
              <p:cNvPr id="10" name="TextBox 10"/>
              <p:cNvSpPr txBox="1"/>
              <p:nvPr/>
            </p:nvSpPr>
            <p:spPr>
              <a:xfrm>
                <a:off x="76200" y="38100"/>
                <a:ext cx="660400" cy="698500"/>
              </a:xfrm>
              <a:prstGeom prst="rect">
                <a:avLst/>
              </a:prstGeom>
            </p:spPr>
            <p:txBody>
              <a:bodyPr lIns="65332" tIns="65332" rIns="65332" bIns="65332" rtlCol="0" anchor="ctr"/>
              <a:lstStyle/>
              <a:p>
                <a:pPr algn="ctr">
                  <a:lnSpc>
                    <a:spcPts val="3359"/>
                  </a:lnSpc>
                </a:pPr>
                <a:endParaRPr/>
              </a:p>
            </p:txBody>
          </p:sp>
        </p:grpSp>
        <p:sp>
          <p:nvSpPr>
            <p:cNvPr id="11" name="AutoShape 11"/>
            <p:cNvSpPr/>
            <p:nvPr/>
          </p:nvSpPr>
          <p:spPr>
            <a:xfrm flipH="1">
              <a:off x="15915848" y="4329791"/>
              <a:ext cx="606352" cy="20153"/>
            </a:xfrm>
            <a:prstGeom prst="line">
              <a:avLst/>
            </a:prstGeom>
            <a:ln w="47625" cap="flat">
              <a:solidFill>
                <a:srgbClr val="A6A6A6"/>
              </a:solidFill>
              <a:prstDash val="solid"/>
              <a:headEnd type="none" w="sm" len="sm"/>
              <a:tailEnd type="none" w="sm" len="sm"/>
            </a:ln>
          </p:spPr>
        </p:sp>
        <p:sp>
          <p:nvSpPr>
            <p:cNvPr id="12" name="TextBox 12"/>
            <p:cNvSpPr txBox="1"/>
            <p:nvPr/>
          </p:nvSpPr>
          <p:spPr>
            <a:xfrm>
              <a:off x="10795023" y="4120052"/>
              <a:ext cx="4065488" cy="402635"/>
            </a:xfrm>
            <a:prstGeom prst="rect">
              <a:avLst/>
            </a:prstGeom>
          </p:spPr>
          <p:txBody>
            <a:bodyPr lIns="0" tIns="0" rIns="0" bIns="0" rtlCol="0" anchor="t">
              <a:spAutoFit/>
            </a:bodyPr>
            <a:lstStyle/>
            <a:p>
              <a:pPr algn="ctr">
                <a:lnSpc>
                  <a:spcPts val="3240"/>
                </a:lnSpc>
              </a:pPr>
              <a:r>
                <a:rPr lang="en-US" sz="2314" b="1" dirty="0">
                  <a:solidFill>
                    <a:srgbClr val="101010"/>
                  </a:solidFill>
                  <a:latin typeface="Poppins Bold"/>
                  <a:ea typeface="Poppins Bold"/>
                  <a:cs typeface="Poppins Bold"/>
                  <a:sym typeface="Poppins Bold"/>
                </a:rPr>
                <a:t>Bhopal 1984</a:t>
              </a:r>
            </a:p>
          </p:txBody>
        </p:sp>
        <p:sp>
          <p:nvSpPr>
            <p:cNvPr id="13" name="TextBox 13"/>
            <p:cNvSpPr txBox="1"/>
            <p:nvPr/>
          </p:nvSpPr>
          <p:spPr>
            <a:xfrm>
              <a:off x="8546572" y="4892435"/>
              <a:ext cx="6131925" cy="1462708"/>
            </a:xfrm>
            <a:prstGeom prst="rect">
              <a:avLst/>
            </a:prstGeom>
          </p:spPr>
          <p:txBody>
            <a:bodyPr lIns="0" tIns="0" rIns="0" bIns="0" rtlCol="0" anchor="t">
              <a:spAutoFit/>
            </a:bodyPr>
            <a:lstStyle/>
            <a:p>
              <a:pPr algn="just">
                <a:lnSpc>
                  <a:spcPts val="2880"/>
                </a:lnSpc>
              </a:pPr>
              <a:r>
                <a:rPr lang="en-US" sz="2057" b="1" dirty="0">
                  <a:solidFill>
                    <a:srgbClr val="F4F7F5"/>
                  </a:solidFill>
                  <a:latin typeface="Canva Sans Bold"/>
                  <a:ea typeface="Canva Sans Bold"/>
                  <a:cs typeface="Canva Sans Bold"/>
                  <a:sym typeface="Canva Sans Bold"/>
                </a:rPr>
                <a:t>In 1984, in Bhopal, India, a massive toxic gas leak at a pesticide factory caused thousands of deaths and remains one of the worst industrial disasters in history.</a:t>
              </a:r>
            </a:p>
          </p:txBody>
        </p:sp>
      </p:grpSp>
      <p:sp>
        <p:nvSpPr>
          <p:cNvPr id="14" name="Freeform 14"/>
          <p:cNvSpPr/>
          <p:nvPr/>
        </p:nvSpPr>
        <p:spPr>
          <a:xfrm>
            <a:off x="1180199" y="3886349"/>
            <a:ext cx="7347167" cy="5594159"/>
          </a:xfrm>
          <a:custGeom>
            <a:avLst/>
            <a:gdLst/>
            <a:ahLst/>
            <a:cxnLst/>
            <a:rect l="l" t="t" r="r" b="b"/>
            <a:pathLst>
              <a:path w="7347167" h="5594159">
                <a:moveTo>
                  <a:pt x="0" y="0"/>
                </a:moveTo>
                <a:lnTo>
                  <a:pt x="7347167" y="0"/>
                </a:lnTo>
                <a:lnTo>
                  <a:pt x="7347167" y="5594159"/>
                </a:lnTo>
                <a:lnTo>
                  <a:pt x="0" y="5594159"/>
                </a:lnTo>
                <a:lnTo>
                  <a:pt x="0" y="0"/>
                </a:lnTo>
                <a:close/>
              </a:path>
            </a:pathLst>
          </a:custGeom>
          <a:blipFill>
            <a:blip r:embed="rId2"/>
            <a:stretch>
              <a:fillRect/>
            </a:stretch>
          </a:blipFill>
        </p:spPr>
      </p:sp>
      <p:sp>
        <p:nvSpPr>
          <p:cNvPr id="15" name="TextBox 15"/>
          <p:cNvSpPr txBox="1"/>
          <p:nvPr/>
        </p:nvSpPr>
        <p:spPr>
          <a:xfrm>
            <a:off x="697816" y="624585"/>
            <a:ext cx="15659100" cy="1045116"/>
          </a:xfrm>
          <a:prstGeom prst="rect">
            <a:avLst/>
          </a:prstGeom>
        </p:spPr>
        <p:txBody>
          <a:bodyPr lIns="0" tIns="0" rIns="0" bIns="0" rtlCol="0" anchor="t">
            <a:spAutoFit/>
          </a:bodyPr>
          <a:lstStyle/>
          <a:p>
            <a:pPr marL="0" lvl="0" indent="0" algn="l">
              <a:lnSpc>
                <a:spcPts val="8136"/>
              </a:lnSpc>
            </a:pPr>
            <a:r>
              <a:rPr lang="en-US" sz="7200" b="1" spc="-252">
                <a:solidFill>
                  <a:srgbClr val="086A35"/>
                </a:solidFill>
                <a:latin typeface="Gotham Bold"/>
                <a:ea typeface="Gotham Bold"/>
                <a:cs typeface="Gotham Bold"/>
                <a:sym typeface="Gotham Bold"/>
              </a:rPr>
              <a:t>Accidents and Negative Impact</a:t>
            </a:r>
          </a:p>
        </p:txBody>
      </p:sp>
      <p:sp>
        <p:nvSpPr>
          <p:cNvPr id="16" name="TextBox 16"/>
          <p:cNvSpPr txBox="1"/>
          <p:nvPr/>
        </p:nvSpPr>
        <p:spPr>
          <a:xfrm>
            <a:off x="1028700" y="1920663"/>
            <a:ext cx="11849100" cy="1502976"/>
          </a:xfrm>
          <a:prstGeom prst="rect">
            <a:avLst/>
          </a:prstGeom>
        </p:spPr>
        <p:txBody>
          <a:bodyPr wrap="square" lIns="0" tIns="0" rIns="0" bIns="0" rtlCol="0" anchor="t">
            <a:spAutoFit/>
          </a:bodyPr>
          <a:lstStyle/>
          <a:p>
            <a:pPr marL="0" lvl="0" indent="0" algn="just">
              <a:lnSpc>
                <a:spcPts val="4049"/>
              </a:lnSpc>
              <a:spcBef>
                <a:spcPct val="0"/>
              </a:spcBef>
            </a:pPr>
            <a:r>
              <a:rPr lang="en-US" sz="2999" spc="179" dirty="0">
                <a:solidFill>
                  <a:srgbClr val="086A35"/>
                </a:solidFill>
                <a:latin typeface="Gotham"/>
                <a:ea typeface="Gotham"/>
                <a:cs typeface="Gotham"/>
                <a:sym typeface="Gotham"/>
              </a:rPr>
              <a:t>Despite its many b</a:t>
            </a:r>
            <a:r>
              <a:rPr lang="en-US" sz="2999" u="none" spc="179" dirty="0">
                <a:solidFill>
                  <a:srgbClr val="086A35"/>
                </a:solidFill>
                <a:latin typeface="Gotham"/>
                <a:ea typeface="Gotham"/>
                <a:cs typeface="Gotham"/>
                <a:sym typeface="Gotham"/>
              </a:rPr>
              <a:t>enefits, the chemical industry has also been marked by serious accidents which have deeply affected public opinion.</a:t>
            </a:r>
          </a:p>
        </p:txBody>
      </p:sp>
      <p:pic>
        <p:nvPicPr>
          <p:cNvPr id="19" name="Picture 18">
            <a:extLst>
              <a:ext uri="{FF2B5EF4-FFF2-40B4-BE49-F238E27FC236}">
                <a16:creationId xmlns:a16="http://schemas.microsoft.com/office/drawing/2014/main" id="{F67B8551-0F52-0CB7-B402-82B0B2E49546}"/>
              </a:ext>
            </a:extLst>
          </p:cNvPr>
          <p:cNvPicPr>
            <a:picLocks noChangeAspect="1"/>
          </p:cNvPicPr>
          <p:nvPr/>
        </p:nvPicPr>
        <p:blipFill>
          <a:blip r:embed="rId3">
            <a:grayscl/>
          </a:blip>
          <a:stretch>
            <a:fillRect/>
          </a:stretch>
        </p:blipFill>
        <p:spPr>
          <a:xfrm>
            <a:off x="13906188" y="1967654"/>
            <a:ext cx="2925622" cy="277529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12" name="Freeform 12"/>
          <p:cNvSpPr/>
          <p:nvPr/>
        </p:nvSpPr>
        <p:spPr>
          <a:xfrm>
            <a:off x="8832084" y="4821300"/>
            <a:ext cx="8168439" cy="5289399"/>
          </a:xfrm>
          <a:custGeom>
            <a:avLst/>
            <a:gdLst/>
            <a:ahLst/>
            <a:cxnLst/>
            <a:rect l="l" t="t" r="r" b="b"/>
            <a:pathLst>
              <a:path w="8168439" h="5289399">
                <a:moveTo>
                  <a:pt x="0" y="0"/>
                </a:moveTo>
                <a:lnTo>
                  <a:pt x="8168439" y="0"/>
                </a:lnTo>
                <a:lnTo>
                  <a:pt x="8168439" y="5289399"/>
                </a:lnTo>
                <a:lnTo>
                  <a:pt x="0" y="5289399"/>
                </a:lnTo>
                <a:lnTo>
                  <a:pt x="0" y="0"/>
                </a:lnTo>
                <a:close/>
              </a:path>
            </a:pathLst>
          </a:custGeom>
          <a:blipFill>
            <a:blip r:embed="rId2"/>
            <a:stretch>
              <a:fillRect/>
            </a:stretch>
          </a:blipFill>
        </p:spPr>
      </p:sp>
      <p:sp>
        <p:nvSpPr>
          <p:cNvPr id="13" name="TextBox 13"/>
          <p:cNvSpPr txBox="1"/>
          <p:nvPr/>
        </p:nvSpPr>
        <p:spPr>
          <a:xfrm>
            <a:off x="697816" y="624585"/>
            <a:ext cx="15659100" cy="1045116"/>
          </a:xfrm>
          <a:prstGeom prst="rect">
            <a:avLst/>
          </a:prstGeom>
        </p:spPr>
        <p:txBody>
          <a:bodyPr lIns="0" tIns="0" rIns="0" bIns="0" rtlCol="0" anchor="t">
            <a:spAutoFit/>
          </a:bodyPr>
          <a:lstStyle/>
          <a:p>
            <a:pPr marL="0" lvl="0" indent="0" algn="l">
              <a:lnSpc>
                <a:spcPts val="8136"/>
              </a:lnSpc>
            </a:pPr>
            <a:r>
              <a:rPr lang="en-US" sz="7200" b="1" spc="-252">
                <a:solidFill>
                  <a:srgbClr val="086A35"/>
                </a:solidFill>
                <a:latin typeface="Gotham Bold"/>
                <a:ea typeface="Gotham Bold"/>
                <a:cs typeface="Gotham Bold"/>
                <a:sym typeface="Gotham Bold"/>
              </a:rPr>
              <a:t>Accidents and Negative Impact</a:t>
            </a:r>
          </a:p>
        </p:txBody>
      </p:sp>
      <p:sp>
        <p:nvSpPr>
          <p:cNvPr id="14" name="TextBox 14"/>
          <p:cNvSpPr txBox="1"/>
          <p:nvPr/>
        </p:nvSpPr>
        <p:spPr>
          <a:xfrm>
            <a:off x="1067203" y="2391790"/>
            <a:ext cx="11849100" cy="1502976"/>
          </a:xfrm>
          <a:prstGeom prst="rect">
            <a:avLst/>
          </a:prstGeom>
        </p:spPr>
        <p:txBody>
          <a:bodyPr wrap="square" lIns="0" tIns="0" rIns="0" bIns="0" rtlCol="0" anchor="t">
            <a:spAutoFit/>
          </a:bodyPr>
          <a:lstStyle/>
          <a:p>
            <a:pPr marL="0" lvl="0" indent="0" algn="just">
              <a:lnSpc>
                <a:spcPts val="4049"/>
              </a:lnSpc>
              <a:spcBef>
                <a:spcPct val="0"/>
              </a:spcBef>
            </a:pPr>
            <a:r>
              <a:rPr lang="en-US" sz="2999" spc="179" dirty="0">
                <a:solidFill>
                  <a:srgbClr val="086A35"/>
                </a:solidFill>
                <a:latin typeface="Gotham"/>
                <a:ea typeface="Gotham"/>
                <a:cs typeface="Gotham"/>
                <a:sym typeface="Gotham"/>
              </a:rPr>
              <a:t>Despite its many b</a:t>
            </a:r>
            <a:r>
              <a:rPr lang="en-US" sz="2999" u="none" spc="179" dirty="0">
                <a:solidFill>
                  <a:srgbClr val="086A35"/>
                </a:solidFill>
                <a:latin typeface="Gotham"/>
                <a:ea typeface="Gotham"/>
                <a:cs typeface="Gotham"/>
                <a:sym typeface="Gotham"/>
              </a:rPr>
              <a:t>enefits, the chemical industry has also been marked by serious accidents which have deeply affected public opinion.</a:t>
            </a:r>
          </a:p>
        </p:txBody>
      </p:sp>
      <p:grpSp>
        <p:nvGrpSpPr>
          <p:cNvPr id="18" name="Groupe 17"/>
          <p:cNvGrpSpPr/>
          <p:nvPr/>
        </p:nvGrpSpPr>
        <p:grpSpPr>
          <a:xfrm>
            <a:off x="228600" y="5273479"/>
            <a:ext cx="8446184" cy="2974032"/>
            <a:chOff x="697816" y="3595639"/>
            <a:chExt cx="8446184" cy="2974032"/>
          </a:xfrm>
        </p:grpSpPr>
        <p:grpSp>
          <p:nvGrpSpPr>
            <p:cNvPr id="2" name="Group 2"/>
            <p:cNvGrpSpPr/>
            <p:nvPr/>
          </p:nvGrpSpPr>
          <p:grpSpPr>
            <a:xfrm>
              <a:off x="2068694" y="3595639"/>
              <a:ext cx="7075306" cy="2974032"/>
              <a:chOff x="0" y="0"/>
              <a:chExt cx="1448965" cy="609057"/>
            </a:xfrm>
          </p:grpSpPr>
          <p:sp>
            <p:nvSpPr>
              <p:cNvPr id="3" name="Freeform 3"/>
              <p:cNvSpPr/>
              <p:nvPr/>
            </p:nvSpPr>
            <p:spPr>
              <a:xfrm>
                <a:off x="0" y="0"/>
                <a:ext cx="1448965" cy="609057"/>
              </a:xfrm>
              <a:custGeom>
                <a:avLst/>
                <a:gdLst/>
                <a:ahLst/>
                <a:cxnLst/>
                <a:rect l="l" t="t" r="r" b="b"/>
                <a:pathLst>
                  <a:path w="1448965" h="609057">
                    <a:moveTo>
                      <a:pt x="21884" y="0"/>
                    </a:moveTo>
                    <a:lnTo>
                      <a:pt x="1427081" y="0"/>
                    </a:lnTo>
                    <a:cubicBezTo>
                      <a:pt x="1439167" y="0"/>
                      <a:pt x="1448965" y="9798"/>
                      <a:pt x="1448965" y="21884"/>
                    </a:cubicBezTo>
                    <a:lnTo>
                      <a:pt x="1448965" y="587173"/>
                    </a:lnTo>
                    <a:cubicBezTo>
                      <a:pt x="1448965" y="599259"/>
                      <a:pt x="1439167" y="609057"/>
                      <a:pt x="1427081" y="609057"/>
                    </a:cubicBezTo>
                    <a:lnTo>
                      <a:pt x="21884" y="609057"/>
                    </a:lnTo>
                    <a:cubicBezTo>
                      <a:pt x="9798" y="609057"/>
                      <a:pt x="0" y="599259"/>
                      <a:pt x="0" y="587173"/>
                    </a:cubicBezTo>
                    <a:lnTo>
                      <a:pt x="0" y="21884"/>
                    </a:lnTo>
                    <a:cubicBezTo>
                      <a:pt x="0" y="9798"/>
                      <a:pt x="9798" y="0"/>
                      <a:pt x="21884" y="0"/>
                    </a:cubicBezTo>
                    <a:close/>
                  </a:path>
                </a:pathLst>
              </a:custGeom>
              <a:solidFill>
                <a:srgbClr val="76BD96"/>
              </a:solidFill>
            </p:spPr>
          </p:sp>
          <p:sp>
            <p:nvSpPr>
              <p:cNvPr id="4" name="TextBox 4"/>
              <p:cNvSpPr txBox="1"/>
              <p:nvPr/>
            </p:nvSpPr>
            <p:spPr>
              <a:xfrm>
                <a:off x="0" y="-38100"/>
                <a:ext cx="1448965" cy="647157"/>
              </a:xfrm>
              <a:prstGeom prst="rect">
                <a:avLst/>
              </a:prstGeom>
            </p:spPr>
            <p:txBody>
              <a:bodyPr lIns="65332" tIns="65332" rIns="65332" bIns="65332" rtlCol="0" anchor="ctr"/>
              <a:lstStyle/>
              <a:p>
                <a:pPr algn="ctr">
                  <a:lnSpc>
                    <a:spcPts val="3359"/>
                  </a:lnSpc>
                </a:pPr>
                <a:endParaRPr/>
              </a:p>
            </p:txBody>
          </p:sp>
        </p:grpSp>
        <p:grpSp>
          <p:nvGrpSpPr>
            <p:cNvPr id="5" name="Group 5"/>
            <p:cNvGrpSpPr/>
            <p:nvPr/>
          </p:nvGrpSpPr>
          <p:grpSpPr>
            <a:xfrm>
              <a:off x="1456190" y="3965297"/>
              <a:ext cx="6176164" cy="856003"/>
              <a:chOff x="0" y="0"/>
              <a:chExt cx="1264828" cy="175302"/>
            </a:xfrm>
          </p:grpSpPr>
          <p:sp>
            <p:nvSpPr>
              <p:cNvPr id="6" name="Freeform 6"/>
              <p:cNvSpPr/>
              <p:nvPr/>
            </p:nvSpPr>
            <p:spPr>
              <a:xfrm>
                <a:off x="0" y="0"/>
                <a:ext cx="1264828" cy="175302"/>
              </a:xfrm>
              <a:custGeom>
                <a:avLst/>
                <a:gdLst/>
                <a:ahLst/>
                <a:cxnLst/>
                <a:rect l="l" t="t" r="r" b="b"/>
                <a:pathLst>
                  <a:path w="1264828" h="175302">
                    <a:moveTo>
                      <a:pt x="43873" y="0"/>
                    </a:moveTo>
                    <a:lnTo>
                      <a:pt x="1220955" y="0"/>
                    </a:lnTo>
                    <a:cubicBezTo>
                      <a:pt x="1245185" y="0"/>
                      <a:pt x="1264828" y="19643"/>
                      <a:pt x="1264828" y="43873"/>
                    </a:cubicBezTo>
                    <a:lnTo>
                      <a:pt x="1264828" y="131429"/>
                    </a:lnTo>
                    <a:cubicBezTo>
                      <a:pt x="1264828" y="143065"/>
                      <a:pt x="1260205" y="154225"/>
                      <a:pt x="1251978" y="162452"/>
                    </a:cubicBezTo>
                    <a:cubicBezTo>
                      <a:pt x="1243750" y="170680"/>
                      <a:pt x="1232591" y="175302"/>
                      <a:pt x="1220955" y="175302"/>
                    </a:cubicBezTo>
                    <a:lnTo>
                      <a:pt x="43873" y="175302"/>
                    </a:lnTo>
                    <a:cubicBezTo>
                      <a:pt x="19643" y="175302"/>
                      <a:pt x="0" y="155660"/>
                      <a:pt x="0" y="131429"/>
                    </a:cubicBezTo>
                    <a:lnTo>
                      <a:pt x="0" y="43873"/>
                    </a:lnTo>
                    <a:cubicBezTo>
                      <a:pt x="0" y="32237"/>
                      <a:pt x="4622" y="21078"/>
                      <a:pt x="12850" y="12850"/>
                    </a:cubicBezTo>
                    <a:cubicBezTo>
                      <a:pt x="21078" y="4622"/>
                      <a:pt x="32237" y="0"/>
                      <a:pt x="43873" y="0"/>
                    </a:cubicBezTo>
                    <a:close/>
                  </a:path>
                </a:pathLst>
              </a:custGeom>
              <a:solidFill>
                <a:srgbClr val="D9D9D9"/>
              </a:solidFill>
            </p:spPr>
          </p:sp>
          <p:sp>
            <p:nvSpPr>
              <p:cNvPr id="7" name="TextBox 7"/>
              <p:cNvSpPr txBox="1"/>
              <p:nvPr/>
            </p:nvSpPr>
            <p:spPr>
              <a:xfrm>
                <a:off x="0" y="-38100"/>
                <a:ext cx="1264828" cy="213402"/>
              </a:xfrm>
              <a:prstGeom prst="rect">
                <a:avLst/>
              </a:prstGeom>
            </p:spPr>
            <p:txBody>
              <a:bodyPr lIns="65332" tIns="65332" rIns="65332" bIns="65332" rtlCol="0" anchor="ctr"/>
              <a:lstStyle/>
              <a:p>
                <a:pPr algn="ctr">
                  <a:lnSpc>
                    <a:spcPts val="3359"/>
                  </a:lnSpc>
                </a:pPr>
                <a:endParaRPr/>
              </a:p>
            </p:txBody>
          </p:sp>
        </p:grpSp>
        <p:grpSp>
          <p:nvGrpSpPr>
            <p:cNvPr id="8" name="Group 8"/>
            <p:cNvGrpSpPr/>
            <p:nvPr/>
          </p:nvGrpSpPr>
          <p:grpSpPr>
            <a:xfrm>
              <a:off x="697816" y="4240709"/>
              <a:ext cx="305179" cy="30517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C69D"/>
              </a:solidFill>
            </p:spPr>
          </p:sp>
          <p:sp>
            <p:nvSpPr>
              <p:cNvPr id="10" name="TextBox 10"/>
              <p:cNvSpPr txBox="1"/>
              <p:nvPr/>
            </p:nvSpPr>
            <p:spPr>
              <a:xfrm>
                <a:off x="76200" y="38100"/>
                <a:ext cx="660400" cy="698500"/>
              </a:xfrm>
              <a:prstGeom prst="rect">
                <a:avLst/>
              </a:prstGeom>
            </p:spPr>
            <p:txBody>
              <a:bodyPr lIns="65332" tIns="65332" rIns="65332" bIns="65332" rtlCol="0" anchor="ctr"/>
              <a:lstStyle/>
              <a:p>
                <a:pPr algn="ctr">
                  <a:lnSpc>
                    <a:spcPts val="3359"/>
                  </a:lnSpc>
                </a:pPr>
                <a:endParaRPr/>
              </a:p>
            </p:txBody>
          </p:sp>
        </p:grpSp>
        <p:sp>
          <p:nvSpPr>
            <p:cNvPr id="11" name="AutoShape 11"/>
            <p:cNvSpPr/>
            <p:nvPr/>
          </p:nvSpPr>
          <p:spPr>
            <a:xfrm>
              <a:off x="1002994" y="4393299"/>
              <a:ext cx="453195" cy="0"/>
            </a:xfrm>
            <a:prstGeom prst="line">
              <a:avLst/>
            </a:prstGeom>
            <a:ln w="47625" cap="flat">
              <a:solidFill>
                <a:srgbClr val="A6A6A6"/>
              </a:solidFill>
              <a:prstDash val="solid"/>
              <a:headEnd type="none" w="sm" len="sm"/>
              <a:tailEnd type="none" w="sm" len="sm"/>
            </a:ln>
          </p:spPr>
        </p:sp>
        <p:sp>
          <p:nvSpPr>
            <p:cNvPr id="15" name="TextBox 15"/>
            <p:cNvSpPr txBox="1"/>
            <p:nvPr/>
          </p:nvSpPr>
          <p:spPr>
            <a:xfrm>
              <a:off x="2511528" y="4163428"/>
              <a:ext cx="4065488" cy="402635"/>
            </a:xfrm>
            <a:prstGeom prst="rect">
              <a:avLst/>
            </a:prstGeom>
          </p:spPr>
          <p:txBody>
            <a:bodyPr lIns="0" tIns="0" rIns="0" bIns="0" rtlCol="0" anchor="t">
              <a:spAutoFit/>
            </a:bodyPr>
            <a:lstStyle/>
            <a:p>
              <a:pPr algn="ctr">
                <a:lnSpc>
                  <a:spcPts val="3240"/>
                </a:lnSpc>
              </a:pPr>
              <a:r>
                <a:rPr lang="en-US" sz="2314" b="1">
                  <a:solidFill>
                    <a:srgbClr val="101010"/>
                  </a:solidFill>
                  <a:latin typeface="Poppins Bold"/>
                  <a:ea typeface="Poppins Bold"/>
                  <a:cs typeface="Poppins Bold"/>
                  <a:sym typeface="Poppins Bold"/>
                </a:rPr>
                <a:t>AZF 2001</a:t>
              </a:r>
            </a:p>
          </p:txBody>
        </p:sp>
        <p:sp>
          <p:nvSpPr>
            <p:cNvPr id="16" name="TextBox 16"/>
            <p:cNvSpPr txBox="1"/>
            <p:nvPr/>
          </p:nvSpPr>
          <p:spPr>
            <a:xfrm>
              <a:off x="2700159" y="4940205"/>
              <a:ext cx="6131925" cy="1051305"/>
            </a:xfrm>
            <a:prstGeom prst="rect">
              <a:avLst/>
            </a:prstGeom>
          </p:spPr>
          <p:txBody>
            <a:bodyPr lIns="0" tIns="0" rIns="0" bIns="0" rtlCol="0" anchor="t">
              <a:spAutoFit/>
            </a:bodyPr>
            <a:lstStyle/>
            <a:p>
              <a:pPr algn="l">
                <a:lnSpc>
                  <a:spcPts val="2880"/>
                </a:lnSpc>
              </a:pPr>
              <a:r>
                <a:rPr lang="en-US" sz="2057" b="1" dirty="0">
                  <a:solidFill>
                    <a:srgbClr val="F4F7F5"/>
                  </a:solidFill>
                  <a:latin typeface="Canva Sans Bold"/>
                  <a:ea typeface="Canva Sans Bold"/>
                  <a:cs typeface="Canva Sans Bold"/>
                  <a:sym typeface="Canva Sans Bold"/>
                </a:rPr>
                <a:t>More recently, in 2001, the explosion at the AZF factory in Toulouse, France, caused heavy material and human damage.</a:t>
              </a:r>
            </a:p>
          </p:txBody>
        </p:sp>
      </p:grpSp>
      <p:pic>
        <p:nvPicPr>
          <p:cNvPr id="19" name="Picture 18">
            <a:extLst>
              <a:ext uri="{FF2B5EF4-FFF2-40B4-BE49-F238E27FC236}">
                <a16:creationId xmlns:a16="http://schemas.microsoft.com/office/drawing/2014/main" id="{FC84309C-5CA4-CDF4-B2D9-0F0FDD2F5A58}"/>
              </a:ext>
            </a:extLst>
          </p:cNvPr>
          <p:cNvPicPr>
            <a:picLocks noChangeAspect="1"/>
          </p:cNvPicPr>
          <p:nvPr/>
        </p:nvPicPr>
        <p:blipFill>
          <a:blip r:embed="rId3">
            <a:grayscl/>
          </a:blip>
          <a:stretch>
            <a:fillRect/>
          </a:stretch>
        </p:blipFill>
        <p:spPr>
          <a:xfrm>
            <a:off x="13487400" y="2011357"/>
            <a:ext cx="3315337" cy="246828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TextBox 2"/>
          <p:cNvSpPr txBox="1"/>
          <p:nvPr/>
        </p:nvSpPr>
        <p:spPr>
          <a:xfrm>
            <a:off x="697816" y="624585"/>
            <a:ext cx="15659100" cy="1045116"/>
          </a:xfrm>
          <a:prstGeom prst="rect">
            <a:avLst/>
          </a:prstGeom>
        </p:spPr>
        <p:txBody>
          <a:bodyPr lIns="0" tIns="0" rIns="0" bIns="0" rtlCol="0" anchor="t">
            <a:spAutoFit/>
          </a:bodyPr>
          <a:lstStyle/>
          <a:p>
            <a:pPr marL="0" lvl="0" indent="0" algn="l">
              <a:lnSpc>
                <a:spcPts val="8136"/>
              </a:lnSpc>
            </a:pPr>
            <a:r>
              <a:rPr lang="en-US" sz="7200" b="1" spc="-252">
                <a:solidFill>
                  <a:srgbClr val="086A35"/>
                </a:solidFill>
                <a:latin typeface="Gotham Bold"/>
                <a:ea typeface="Gotham Bold"/>
                <a:cs typeface="Gotham Bold"/>
                <a:sym typeface="Gotham Bold"/>
              </a:rPr>
              <a:t>Accidents and Negative Impact</a:t>
            </a:r>
          </a:p>
        </p:txBody>
      </p:sp>
      <p:sp>
        <p:nvSpPr>
          <p:cNvPr id="3" name="TextBox 3"/>
          <p:cNvSpPr txBox="1"/>
          <p:nvPr/>
        </p:nvSpPr>
        <p:spPr>
          <a:xfrm>
            <a:off x="1028700" y="3162300"/>
            <a:ext cx="16230600" cy="3554819"/>
          </a:xfrm>
          <a:prstGeom prst="rect">
            <a:avLst/>
          </a:prstGeom>
        </p:spPr>
        <p:txBody>
          <a:bodyPr lIns="0" tIns="0" rIns="0" bIns="0" rtlCol="0" anchor="t">
            <a:spAutoFit/>
          </a:bodyPr>
          <a:lstStyle/>
          <a:p>
            <a:pPr marL="0" lvl="0" indent="0" algn="just">
              <a:lnSpc>
                <a:spcPts val="4049"/>
              </a:lnSpc>
              <a:spcBef>
                <a:spcPct val="0"/>
              </a:spcBef>
            </a:pPr>
            <a:r>
              <a:rPr lang="en-US" sz="2999" spc="179" dirty="0">
                <a:solidFill>
                  <a:srgbClr val="086A35"/>
                </a:solidFill>
                <a:latin typeface="Gotham"/>
                <a:ea typeface="Gotham"/>
                <a:cs typeface="Gotham"/>
                <a:sym typeface="Gotham"/>
              </a:rPr>
              <a:t>These disasters have p</a:t>
            </a:r>
            <a:r>
              <a:rPr lang="en-US" sz="2999" u="none" spc="179" dirty="0">
                <a:solidFill>
                  <a:srgbClr val="086A35"/>
                </a:solidFill>
                <a:latin typeface="Gotham"/>
                <a:ea typeface="Gotham"/>
                <a:cs typeface="Gotham"/>
                <a:sym typeface="Gotham"/>
              </a:rPr>
              <a:t>ermanently tarnished the image of chemistry in the eyes of the public, often associating this science with danger and pollution, rather than its benefits.</a:t>
            </a:r>
          </a:p>
          <a:p>
            <a:pPr marL="0" lvl="0" indent="0" algn="just">
              <a:lnSpc>
                <a:spcPts val="4049"/>
              </a:lnSpc>
              <a:spcBef>
                <a:spcPct val="0"/>
              </a:spcBef>
            </a:pPr>
            <a:endParaRPr lang="en-US" sz="2999" spc="179" dirty="0">
              <a:solidFill>
                <a:srgbClr val="086A35"/>
              </a:solidFill>
              <a:latin typeface="Gotham"/>
              <a:ea typeface="Gotham"/>
              <a:cs typeface="Gotham"/>
              <a:sym typeface="Gotham"/>
            </a:endParaRPr>
          </a:p>
          <a:p>
            <a:pPr marL="0" lvl="0" indent="0" algn="just">
              <a:lnSpc>
                <a:spcPts val="4049"/>
              </a:lnSpc>
              <a:spcBef>
                <a:spcPct val="0"/>
              </a:spcBef>
            </a:pPr>
            <a:r>
              <a:rPr lang="en-US" sz="2999" u="none" spc="179" dirty="0">
                <a:solidFill>
                  <a:srgbClr val="086A35"/>
                </a:solidFill>
                <a:latin typeface="Gotham"/>
                <a:ea typeface="Gotham"/>
                <a:cs typeface="Gotham"/>
                <a:sym typeface="Gotham"/>
              </a:rPr>
              <a:t>These negative consequences, make scientists around the globe in situation of alert, they were in the obligation of looking for a quick solutions in order to avoid this disaster in the future.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TextBox 2"/>
          <p:cNvSpPr txBox="1"/>
          <p:nvPr/>
        </p:nvSpPr>
        <p:spPr>
          <a:xfrm>
            <a:off x="697816" y="624585"/>
            <a:ext cx="15659100" cy="2073849"/>
          </a:xfrm>
          <a:prstGeom prst="rect">
            <a:avLst/>
          </a:prstGeom>
        </p:spPr>
        <p:txBody>
          <a:bodyPr lIns="0" tIns="0" rIns="0" bIns="0" rtlCol="0" anchor="t">
            <a:spAutoFit/>
          </a:bodyPr>
          <a:lstStyle/>
          <a:p>
            <a:pPr marL="0" lvl="0" indent="0" algn="l">
              <a:lnSpc>
                <a:spcPts val="8136"/>
              </a:lnSpc>
            </a:pPr>
            <a:r>
              <a:rPr lang="en-US" sz="7200" b="1" spc="-252" dirty="0">
                <a:solidFill>
                  <a:srgbClr val="086A35"/>
                </a:solidFill>
                <a:latin typeface="Gotham Bold"/>
                <a:ea typeface="Gotham Bold"/>
                <a:cs typeface="Gotham Bold"/>
                <a:sym typeface="Gotham Bold"/>
              </a:rPr>
              <a:t>The E-Factor : Measuring Industrial Waste</a:t>
            </a:r>
          </a:p>
        </p:txBody>
      </p:sp>
      <p:sp>
        <p:nvSpPr>
          <p:cNvPr id="3" name="TextBox 3"/>
          <p:cNvSpPr txBox="1"/>
          <p:nvPr/>
        </p:nvSpPr>
        <p:spPr>
          <a:xfrm>
            <a:off x="1028700" y="2704669"/>
            <a:ext cx="16230600" cy="1502976"/>
          </a:xfrm>
          <a:prstGeom prst="rect">
            <a:avLst/>
          </a:prstGeom>
        </p:spPr>
        <p:txBody>
          <a:bodyPr lIns="0" tIns="0" rIns="0" bIns="0" rtlCol="0" anchor="t">
            <a:spAutoFit/>
          </a:bodyPr>
          <a:lstStyle/>
          <a:p>
            <a:pPr marL="647694" lvl="1" indent="-323847" algn="just">
              <a:lnSpc>
                <a:spcPts val="4049"/>
              </a:lnSpc>
              <a:buFont typeface="Arial"/>
              <a:buChar char="•"/>
            </a:pPr>
            <a:r>
              <a:rPr lang="en-US" sz="2999" spc="179" dirty="0">
                <a:solidFill>
                  <a:srgbClr val="086A35"/>
                </a:solidFill>
                <a:latin typeface="Gotham"/>
                <a:ea typeface="Gotham"/>
                <a:cs typeface="Gotham"/>
                <a:sym typeface="Gotham"/>
              </a:rPr>
              <a:t>One of the major problems related to the chemical industry is the production of waste. To m</a:t>
            </a:r>
            <a:r>
              <a:rPr lang="en-US" sz="2999" u="none" spc="179" dirty="0">
                <a:solidFill>
                  <a:srgbClr val="086A35"/>
                </a:solidFill>
                <a:latin typeface="Gotham"/>
                <a:ea typeface="Gotham"/>
                <a:cs typeface="Gotham"/>
                <a:sym typeface="Gotham"/>
              </a:rPr>
              <a:t>easure this impact, researchers use an indicator called the E-Factor.</a:t>
            </a:r>
          </a:p>
        </p:txBody>
      </p:sp>
      <p:sp>
        <p:nvSpPr>
          <p:cNvPr id="5" name="TextBox 3"/>
          <p:cNvSpPr txBox="1"/>
          <p:nvPr/>
        </p:nvSpPr>
        <p:spPr>
          <a:xfrm>
            <a:off x="1008647" y="4914684"/>
            <a:ext cx="16230600" cy="1502976"/>
          </a:xfrm>
          <a:prstGeom prst="rect">
            <a:avLst/>
          </a:prstGeom>
        </p:spPr>
        <p:txBody>
          <a:bodyPr lIns="0" tIns="0" rIns="0" bIns="0" rtlCol="0" anchor="t">
            <a:spAutoFit/>
          </a:bodyPr>
          <a:lstStyle/>
          <a:p>
            <a:pPr marL="647694" lvl="1" indent="-323847" algn="just">
              <a:lnSpc>
                <a:spcPts val="4049"/>
              </a:lnSpc>
              <a:buFont typeface="Arial"/>
              <a:buChar char="•"/>
            </a:pPr>
            <a:r>
              <a:rPr lang="en-US" sz="2999" b="1" u="none" spc="179" dirty="0">
                <a:solidFill>
                  <a:srgbClr val="086A35"/>
                </a:solidFill>
                <a:latin typeface="Gotham Bold"/>
                <a:ea typeface="Gotham Bold"/>
                <a:cs typeface="Gotham Bold"/>
                <a:sym typeface="Gotham Bold"/>
              </a:rPr>
              <a:t>The E-Factor is defined as the ratio between the </a:t>
            </a:r>
            <a:r>
              <a:rPr lang="en-US" sz="2999" b="1" u="sng" spc="179" dirty="0">
                <a:solidFill>
                  <a:srgbClr val="086A35"/>
                </a:solidFill>
                <a:latin typeface="Gotham Bold"/>
                <a:ea typeface="Gotham Bold"/>
                <a:cs typeface="Gotham Bold"/>
                <a:sym typeface="Gotham Bold"/>
              </a:rPr>
              <a:t>mass of waste </a:t>
            </a:r>
            <a:r>
              <a:rPr lang="en-US" sz="2999" b="1" u="none" spc="179" dirty="0">
                <a:solidFill>
                  <a:srgbClr val="086A35"/>
                </a:solidFill>
                <a:latin typeface="Gotham Bold"/>
                <a:ea typeface="Gotham Bold"/>
                <a:cs typeface="Gotham Bold"/>
                <a:sym typeface="Gotham Bold"/>
              </a:rPr>
              <a:t>generated and the mass of </a:t>
            </a:r>
            <a:r>
              <a:rPr lang="en-US" sz="2999" b="1" u="sng" spc="179" dirty="0">
                <a:solidFill>
                  <a:srgbClr val="086A35"/>
                </a:solidFill>
                <a:latin typeface="Gotham Bold"/>
                <a:ea typeface="Gotham Bold"/>
                <a:cs typeface="Gotham Bold"/>
                <a:sym typeface="Gotham Bold"/>
              </a:rPr>
              <a:t>the final product </a:t>
            </a:r>
            <a:r>
              <a:rPr lang="en-US" sz="2999" b="1" u="none" spc="179" dirty="0">
                <a:solidFill>
                  <a:srgbClr val="086A35"/>
                </a:solidFill>
                <a:latin typeface="Gotham Bold"/>
                <a:ea typeface="Gotham Bold"/>
                <a:cs typeface="Gotham Bold"/>
                <a:sym typeface="Gotham Bold"/>
              </a:rPr>
              <a:t>obtained. The higher this ratio, the more polluting the industry is.</a:t>
            </a:r>
          </a:p>
        </p:txBody>
      </p:sp>
      <p:sp>
        <p:nvSpPr>
          <p:cNvPr id="6" name="TextBox 3"/>
          <p:cNvSpPr txBox="1"/>
          <p:nvPr/>
        </p:nvSpPr>
        <p:spPr>
          <a:xfrm>
            <a:off x="1028700" y="7124700"/>
            <a:ext cx="16230600" cy="2015936"/>
          </a:xfrm>
          <a:prstGeom prst="rect">
            <a:avLst/>
          </a:prstGeom>
        </p:spPr>
        <p:txBody>
          <a:bodyPr lIns="0" tIns="0" rIns="0" bIns="0" rtlCol="0" anchor="t">
            <a:spAutoFit/>
          </a:bodyPr>
          <a:lstStyle/>
          <a:p>
            <a:pPr marL="647694" lvl="1" indent="-323847" algn="just">
              <a:lnSpc>
                <a:spcPts val="4049"/>
              </a:lnSpc>
              <a:buFont typeface="Arial"/>
              <a:buChar char="•"/>
            </a:pPr>
            <a:r>
              <a:rPr lang="en-US" sz="2999" u="none" spc="179" dirty="0">
                <a:solidFill>
                  <a:srgbClr val="086A35"/>
                </a:solidFill>
                <a:latin typeface="Gotham"/>
                <a:ea typeface="Gotham"/>
                <a:cs typeface="Gotham"/>
                <a:sym typeface="Gotham"/>
              </a:rPr>
              <a:t>Contrary to what one might think, it is often the high value-added industries, such as pharmaceuticals and fine chemicals, that generate proportionally the most waste. In comparison, heavy industries, such as petroleum refining, produce less waste per unit of manufactured product.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Freeform 2"/>
          <p:cNvSpPr/>
          <p:nvPr/>
        </p:nvSpPr>
        <p:spPr>
          <a:xfrm>
            <a:off x="3200400" y="5829300"/>
            <a:ext cx="11239132" cy="2203751"/>
          </a:xfrm>
          <a:custGeom>
            <a:avLst/>
            <a:gdLst/>
            <a:ahLst/>
            <a:cxnLst/>
            <a:rect l="l" t="t" r="r" b="b"/>
            <a:pathLst>
              <a:path w="11239132" h="2203751">
                <a:moveTo>
                  <a:pt x="0" y="0"/>
                </a:moveTo>
                <a:lnTo>
                  <a:pt x="11239132" y="0"/>
                </a:lnTo>
                <a:lnTo>
                  <a:pt x="11239132" y="2203751"/>
                </a:lnTo>
                <a:lnTo>
                  <a:pt x="0" y="2203751"/>
                </a:lnTo>
                <a:lnTo>
                  <a:pt x="0" y="0"/>
                </a:lnTo>
                <a:close/>
              </a:path>
            </a:pathLst>
          </a:custGeom>
          <a:blipFill>
            <a:blip r:embed="rId2"/>
            <a:stretch>
              <a:fillRect/>
            </a:stretch>
          </a:blipFill>
        </p:spPr>
        <p:txBody>
          <a:bodyPr/>
          <a:lstStyle/>
          <a:p>
            <a:endParaRPr lang="en-GB" dirty="0"/>
          </a:p>
        </p:txBody>
      </p:sp>
      <p:sp>
        <p:nvSpPr>
          <p:cNvPr id="3" name="TextBox 3"/>
          <p:cNvSpPr txBox="1"/>
          <p:nvPr/>
        </p:nvSpPr>
        <p:spPr>
          <a:xfrm>
            <a:off x="697816" y="624585"/>
            <a:ext cx="15659100" cy="2073849"/>
          </a:xfrm>
          <a:prstGeom prst="rect">
            <a:avLst/>
          </a:prstGeom>
        </p:spPr>
        <p:txBody>
          <a:bodyPr lIns="0" tIns="0" rIns="0" bIns="0" rtlCol="0" anchor="t">
            <a:spAutoFit/>
          </a:bodyPr>
          <a:lstStyle/>
          <a:p>
            <a:pPr marL="0" lvl="0" indent="0" algn="l">
              <a:lnSpc>
                <a:spcPts val="8136"/>
              </a:lnSpc>
            </a:pPr>
            <a:r>
              <a:rPr lang="en-US" sz="7200" b="1" spc="-252">
                <a:solidFill>
                  <a:srgbClr val="086A35"/>
                </a:solidFill>
                <a:latin typeface="Gotham Bold"/>
                <a:ea typeface="Gotham Bold"/>
                <a:cs typeface="Gotham Bold"/>
                <a:sym typeface="Gotham Bold"/>
              </a:rPr>
              <a:t>The E-Factor : Measuring Industrial Waste</a:t>
            </a:r>
          </a:p>
        </p:txBody>
      </p:sp>
      <p:sp>
        <p:nvSpPr>
          <p:cNvPr id="7" name="TextBox 3"/>
          <p:cNvSpPr txBox="1"/>
          <p:nvPr/>
        </p:nvSpPr>
        <p:spPr>
          <a:xfrm>
            <a:off x="1028700" y="3750906"/>
            <a:ext cx="16230600" cy="1025922"/>
          </a:xfrm>
          <a:prstGeom prst="rect">
            <a:avLst/>
          </a:prstGeom>
        </p:spPr>
        <p:txBody>
          <a:bodyPr lIns="0" tIns="0" rIns="0" bIns="0" rtlCol="0" anchor="t">
            <a:spAutoFit/>
          </a:bodyPr>
          <a:lstStyle/>
          <a:p>
            <a:pPr marL="647694" lvl="1" indent="-323847" algn="just">
              <a:lnSpc>
                <a:spcPts val="4049"/>
              </a:lnSpc>
              <a:buFont typeface="Arial"/>
              <a:buChar char="•"/>
            </a:pPr>
            <a:r>
              <a:rPr lang="en-US" sz="2999" spc="179" dirty="0">
                <a:solidFill>
                  <a:srgbClr val="086A35"/>
                </a:solidFill>
                <a:latin typeface="Gotham"/>
                <a:ea typeface="Gotham"/>
                <a:cs typeface="Gotham"/>
                <a:sym typeface="Gotham"/>
              </a:rPr>
              <a:t>This indicator clearly shows the urgency of rethinking our chemical processes in order to limit waste production at the source.</a:t>
            </a:r>
            <a:endParaRPr lang="en-US" sz="2999" u="none" spc="179" dirty="0">
              <a:solidFill>
                <a:srgbClr val="086A35"/>
              </a:solidFill>
              <a:latin typeface="Gotham"/>
              <a:ea typeface="Gotham"/>
              <a:cs typeface="Gotham"/>
              <a:sym typeface="Gotham"/>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TextBox 2"/>
          <p:cNvSpPr txBox="1"/>
          <p:nvPr/>
        </p:nvSpPr>
        <p:spPr>
          <a:xfrm>
            <a:off x="697816" y="624585"/>
            <a:ext cx="15659100" cy="1045116"/>
          </a:xfrm>
          <a:prstGeom prst="rect">
            <a:avLst/>
          </a:prstGeom>
        </p:spPr>
        <p:txBody>
          <a:bodyPr lIns="0" tIns="0" rIns="0" bIns="0" rtlCol="0" anchor="t">
            <a:spAutoFit/>
          </a:bodyPr>
          <a:lstStyle/>
          <a:p>
            <a:pPr marL="0" lvl="0" indent="0" algn="l">
              <a:lnSpc>
                <a:spcPts val="8136"/>
              </a:lnSpc>
            </a:pPr>
            <a:r>
              <a:rPr lang="en-US" sz="7200" b="1" spc="-252" dirty="0">
                <a:solidFill>
                  <a:srgbClr val="086A35"/>
                </a:solidFill>
                <a:latin typeface="Gotham Bold"/>
                <a:ea typeface="Gotham Bold"/>
                <a:cs typeface="Gotham Bold"/>
                <a:sym typeface="Gotham Bold"/>
              </a:rPr>
              <a:t>Birth of Green Chemistry</a:t>
            </a:r>
          </a:p>
        </p:txBody>
      </p:sp>
      <p:sp>
        <p:nvSpPr>
          <p:cNvPr id="3" name="TextBox 3"/>
          <p:cNvSpPr txBox="1"/>
          <p:nvPr/>
        </p:nvSpPr>
        <p:spPr>
          <a:xfrm>
            <a:off x="1028700" y="1952937"/>
            <a:ext cx="16230600" cy="990015"/>
          </a:xfrm>
          <a:prstGeom prst="rect">
            <a:avLst/>
          </a:prstGeom>
        </p:spPr>
        <p:txBody>
          <a:bodyPr lIns="0" tIns="0" rIns="0" bIns="0" rtlCol="0" anchor="t">
            <a:spAutoFit/>
          </a:bodyPr>
          <a:lstStyle/>
          <a:p>
            <a:pPr marL="647694" lvl="1" indent="-323847" algn="just">
              <a:lnSpc>
                <a:spcPts val="4049"/>
              </a:lnSpc>
              <a:buFont typeface="Arial"/>
              <a:buChar char="•"/>
            </a:pPr>
            <a:r>
              <a:rPr lang="en-US" sz="2999" spc="179" dirty="0">
                <a:solidFill>
                  <a:srgbClr val="086A35"/>
                </a:solidFill>
                <a:latin typeface="Gotham"/>
                <a:ea typeface="Gotham"/>
                <a:cs typeface="Gotham"/>
                <a:sym typeface="Gotham"/>
              </a:rPr>
              <a:t>“The concept of Green Chemistry was officially introduced in </a:t>
            </a:r>
            <a:r>
              <a:rPr lang="en-US" sz="2999" b="1" spc="179" dirty="0">
                <a:solidFill>
                  <a:srgbClr val="086A35"/>
                </a:solidFill>
                <a:latin typeface="Gotham Bold"/>
                <a:ea typeface="Gotham Bold"/>
                <a:cs typeface="Gotham Bold"/>
                <a:sym typeface="Gotham Bold"/>
              </a:rPr>
              <a:t>1991</a:t>
            </a:r>
            <a:r>
              <a:rPr lang="en-US" sz="2999" spc="179" dirty="0">
                <a:solidFill>
                  <a:srgbClr val="086A35"/>
                </a:solidFill>
                <a:latin typeface="Gotham"/>
                <a:ea typeface="Gotham"/>
                <a:cs typeface="Gotham"/>
                <a:sym typeface="Gotham"/>
              </a:rPr>
              <a:t> by the </a:t>
            </a:r>
            <a:r>
              <a:rPr lang="en-US" sz="2999" b="1" spc="179" dirty="0">
                <a:solidFill>
                  <a:srgbClr val="086A35"/>
                </a:solidFill>
                <a:latin typeface="Gotham Bold"/>
                <a:ea typeface="Gotham Bold"/>
                <a:cs typeface="Gotham Bold"/>
                <a:sym typeface="Gotham Bold"/>
              </a:rPr>
              <a:t>U.S. Envi</a:t>
            </a:r>
            <a:r>
              <a:rPr lang="en-US" sz="2999" b="1" u="none" spc="179" dirty="0">
                <a:solidFill>
                  <a:srgbClr val="086A35"/>
                </a:solidFill>
                <a:latin typeface="Gotham Bold"/>
                <a:ea typeface="Gotham Bold"/>
                <a:cs typeface="Gotham Bold"/>
                <a:sym typeface="Gotham Bold"/>
              </a:rPr>
              <a:t>ronmental Protection Agency (EPA)</a:t>
            </a:r>
            <a:r>
              <a:rPr lang="en-US" sz="2999" u="none" spc="179" dirty="0">
                <a:solidFill>
                  <a:srgbClr val="086A35"/>
                </a:solidFill>
                <a:latin typeface="Gotham"/>
                <a:ea typeface="Gotham"/>
                <a:cs typeface="Gotham"/>
                <a:sym typeface="Gotham"/>
              </a:rPr>
              <a:t>.</a:t>
            </a:r>
          </a:p>
        </p:txBody>
      </p:sp>
      <p:sp>
        <p:nvSpPr>
          <p:cNvPr id="5" name="TextBox 3"/>
          <p:cNvSpPr txBox="1"/>
          <p:nvPr/>
        </p:nvSpPr>
        <p:spPr>
          <a:xfrm>
            <a:off x="1028700" y="3542428"/>
            <a:ext cx="16230600" cy="1502976"/>
          </a:xfrm>
          <a:prstGeom prst="rect">
            <a:avLst/>
          </a:prstGeom>
        </p:spPr>
        <p:txBody>
          <a:bodyPr lIns="0" tIns="0" rIns="0" bIns="0" rtlCol="0" anchor="t">
            <a:spAutoFit/>
          </a:bodyPr>
          <a:lstStyle/>
          <a:p>
            <a:pPr marL="647694" lvl="1" indent="-323847" algn="just">
              <a:lnSpc>
                <a:spcPts val="4049"/>
              </a:lnSpc>
              <a:buFont typeface="Arial"/>
              <a:buChar char="•"/>
            </a:pPr>
            <a:r>
              <a:rPr lang="en-US" sz="2999" u="none" spc="179" dirty="0">
                <a:solidFill>
                  <a:srgbClr val="086A35"/>
                </a:solidFill>
                <a:latin typeface="Gotham"/>
                <a:ea typeface="Gotham"/>
                <a:cs typeface="Gotham"/>
                <a:sym typeface="Gotham"/>
              </a:rPr>
              <a:t>The </a:t>
            </a:r>
            <a:r>
              <a:rPr lang="en-US" sz="2999" b="1" u="none" spc="179" dirty="0">
                <a:solidFill>
                  <a:srgbClr val="086A35"/>
                </a:solidFill>
                <a:latin typeface="Gotham Bold"/>
                <a:ea typeface="Gotham Bold"/>
                <a:cs typeface="Gotham Bold"/>
                <a:sym typeface="Gotham Bold"/>
              </a:rPr>
              <a:t>EPA</a:t>
            </a:r>
            <a:r>
              <a:rPr lang="en-US" sz="2999" u="none" spc="179" dirty="0">
                <a:solidFill>
                  <a:srgbClr val="086A35"/>
                </a:solidFill>
                <a:latin typeface="Gotham"/>
                <a:ea typeface="Gotham"/>
                <a:cs typeface="Gotham"/>
                <a:sym typeface="Gotham"/>
              </a:rPr>
              <a:t> defined green chemistry as </a:t>
            </a:r>
            <a:r>
              <a:rPr lang="en-US" sz="2999" b="1" u="none" spc="179" dirty="0">
                <a:solidFill>
                  <a:srgbClr val="086A35"/>
                </a:solidFill>
                <a:latin typeface="Gotham Bold"/>
                <a:ea typeface="Gotham Bold"/>
                <a:cs typeface="Gotham Bold"/>
                <a:sym typeface="Gotham Bold"/>
              </a:rPr>
              <a:t>‘the design and development of chemical products and processes that reduce or eliminate the use and creation of dangerous substances.’</a:t>
            </a:r>
          </a:p>
        </p:txBody>
      </p:sp>
      <p:sp>
        <p:nvSpPr>
          <p:cNvPr id="6" name="TextBox 3"/>
          <p:cNvSpPr txBox="1"/>
          <p:nvPr/>
        </p:nvSpPr>
        <p:spPr>
          <a:xfrm>
            <a:off x="1028700" y="5644881"/>
            <a:ext cx="16230600" cy="1502976"/>
          </a:xfrm>
          <a:prstGeom prst="rect">
            <a:avLst/>
          </a:prstGeom>
        </p:spPr>
        <p:txBody>
          <a:bodyPr lIns="0" tIns="0" rIns="0" bIns="0" rtlCol="0" anchor="t">
            <a:spAutoFit/>
          </a:bodyPr>
          <a:lstStyle/>
          <a:p>
            <a:pPr marL="647694" lvl="1" indent="-323847" algn="just">
              <a:lnSpc>
                <a:spcPts val="4049"/>
              </a:lnSpc>
              <a:buFont typeface="Arial"/>
              <a:buChar char="•"/>
            </a:pPr>
            <a:r>
              <a:rPr lang="en-US" sz="2999" u="none" spc="179" dirty="0">
                <a:solidFill>
                  <a:srgbClr val="086A35"/>
                </a:solidFill>
                <a:latin typeface="Gotham"/>
                <a:ea typeface="Gotham"/>
                <a:cs typeface="Gotham"/>
                <a:sym typeface="Gotham"/>
              </a:rPr>
              <a:t>This definition is important because it shows a shift in thinking:</a:t>
            </a:r>
            <a:r>
              <a:rPr lang="en-US" sz="2999" u="none" spc="179" dirty="0">
                <a:solidFill>
                  <a:srgbClr val="086A35"/>
                </a:solidFill>
                <a:latin typeface="Gotham Bold"/>
                <a:ea typeface="Gotham Bold"/>
                <a:cs typeface="Gotham Bold"/>
                <a:sym typeface="Gotham Bold"/>
              </a:rPr>
              <a:t> </a:t>
            </a:r>
            <a:r>
              <a:rPr lang="en-US" sz="2999" u="none" spc="179" dirty="0">
                <a:solidFill>
                  <a:srgbClr val="086A35"/>
                </a:solidFill>
                <a:latin typeface="Gotham" panose="020B0604020202020204" charset="0"/>
                <a:ea typeface="Gotham Bold"/>
                <a:cs typeface="Gotham" panose="020B0604020202020204" charset="0"/>
                <a:sym typeface="Gotham Bold"/>
              </a:rPr>
              <a:t>instead of focusing on treating pollution after it happens, the goal of green chemistry is to prevent pollution at the source. </a:t>
            </a:r>
            <a:endParaRPr lang="en-US" sz="2999" u="none" spc="179" dirty="0">
              <a:solidFill>
                <a:srgbClr val="086A35"/>
              </a:solidFill>
              <a:latin typeface="Gotham Bold"/>
              <a:ea typeface="Gotham Bold"/>
              <a:cs typeface="Gotham Bold"/>
              <a:sym typeface="Gotham Bold"/>
            </a:endParaRPr>
          </a:p>
        </p:txBody>
      </p:sp>
      <p:sp>
        <p:nvSpPr>
          <p:cNvPr id="7" name="TextBox 3"/>
          <p:cNvSpPr txBox="1"/>
          <p:nvPr/>
        </p:nvSpPr>
        <p:spPr>
          <a:xfrm>
            <a:off x="1028700" y="7810500"/>
            <a:ext cx="16230600" cy="1502976"/>
          </a:xfrm>
          <a:prstGeom prst="rect">
            <a:avLst/>
          </a:prstGeom>
        </p:spPr>
        <p:txBody>
          <a:bodyPr lIns="0" tIns="0" rIns="0" bIns="0" rtlCol="0" anchor="t">
            <a:spAutoFit/>
          </a:bodyPr>
          <a:lstStyle/>
          <a:p>
            <a:pPr marL="647694" lvl="1" indent="-323847" algn="just">
              <a:lnSpc>
                <a:spcPts val="4049"/>
              </a:lnSpc>
              <a:buFont typeface="Arial"/>
              <a:buChar char="•"/>
            </a:pPr>
            <a:r>
              <a:rPr lang="en-US" sz="2999" u="none" spc="179" dirty="0">
                <a:solidFill>
                  <a:srgbClr val="086A35"/>
                </a:solidFill>
                <a:latin typeface="Gotham"/>
                <a:ea typeface="Gotham"/>
                <a:cs typeface="Gotham"/>
                <a:sym typeface="Gotham"/>
              </a:rPr>
              <a:t>From this point forward, green chemistry became a new philosophy for scientists and industries, guiding them to design </a:t>
            </a:r>
            <a:r>
              <a:rPr lang="en-US" sz="2999" u="none" spc="179" dirty="0">
                <a:solidFill>
                  <a:srgbClr val="086A35"/>
                </a:solidFill>
                <a:latin typeface="Gotham Bold"/>
                <a:ea typeface="Gotham Bold"/>
                <a:cs typeface="Gotham Bold"/>
                <a:sym typeface="Gotham Bold"/>
              </a:rPr>
              <a:t>processes</a:t>
            </a:r>
            <a:r>
              <a:rPr lang="en-US" sz="2999" u="none" spc="179" dirty="0">
                <a:solidFill>
                  <a:srgbClr val="086A35"/>
                </a:solidFill>
                <a:latin typeface="Gotham"/>
                <a:ea typeface="Gotham"/>
                <a:cs typeface="Gotham"/>
                <a:sym typeface="Gotham"/>
              </a:rPr>
              <a:t> that are </a:t>
            </a:r>
            <a:r>
              <a:rPr lang="en-US" sz="2999" b="1" u="none" spc="179" dirty="0">
                <a:solidFill>
                  <a:srgbClr val="086A35"/>
                </a:solidFill>
                <a:latin typeface="Gotham Bold"/>
                <a:ea typeface="Gotham Bold"/>
                <a:cs typeface="Gotham Bold"/>
                <a:sym typeface="Gotham Bold"/>
              </a:rPr>
              <a:t>safer, cleaner, and more sustainable</a:t>
            </a:r>
            <a:r>
              <a:rPr lang="en-US" sz="2999" u="none" spc="179" dirty="0">
                <a:solidFill>
                  <a:srgbClr val="086A35"/>
                </a:solidFill>
                <a:latin typeface="Gotham"/>
                <a:ea typeface="Gotham"/>
                <a:cs typeface="Gotham"/>
                <a:sym typeface="Gotham"/>
              </a:rPr>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TextBox 2"/>
          <p:cNvSpPr txBox="1"/>
          <p:nvPr/>
        </p:nvSpPr>
        <p:spPr>
          <a:xfrm>
            <a:off x="697816" y="624585"/>
            <a:ext cx="15659100" cy="1045116"/>
          </a:xfrm>
          <a:prstGeom prst="rect">
            <a:avLst/>
          </a:prstGeom>
        </p:spPr>
        <p:txBody>
          <a:bodyPr lIns="0" tIns="0" rIns="0" bIns="0" rtlCol="0" anchor="t">
            <a:spAutoFit/>
          </a:bodyPr>
          <a:lstStyle/>
          <a:p>
            <a:pPr marL="0" lvl="0" indent="0" algn="l">
              <a:lnSpc>
                <a:spcPts val="8136"/>
              </a:lnSpc>
            </a:pPr>
            <a:r>
              <a:rPr lang="en-US" sz="7200" b="1" spc="-252" dirty="0">
                <a:solidFill>
                  <a:srgbClr val="086A35"/>
                </a:solidFill>
                <a:latin typeface="Gotham Bold"/>
                <a:ea typeface="Gotham Bold"/>
                <a:cs typeface="Gotham Bold"/>
                <a:sym typeface="Gotham Bold"/>
              </a:rPr>
              <a:t>Definition</a:t>
            </a:r>
          </a:p>
        </p:txBody>
      </p:sp>
      <p:sp>
        <p:nvSpPr>
          <p:cNvPr id="3" name="TextBox 3"/>
          <p:cNvSpPr txBox="1"/>
          <p:nvPr/>
        </p:nvSpPr>
        <p:spPr>
          <a:xfrm>
            <a:off x="1189105" y="2827952"/>
            <a:ext cx="15799484" cy="2528897"/>
          </a:xfrm>
          <a:prstGeom prst="rect">
            <a:avLst/>
          </a:prstGeom>
        </p:spPr>
        <p:txBody>
          <a:bodyPr wrap="square" lIns="0" tIns="0" rIns="0" bIns="0" rtlCol="0" anchor="t">
            <a:spAutoFit/>
          </a:bodyPr>
          <a:lstStyle/>
          <a:p>
            <a:pPr algn="just">
              <a:lnSpc>
                <a:spcPts val="4049"/>
              </a:lnSpc>
            </a:pPr>
            <a:r>
              <a:rPr lang="en-US" sz="2999" b="1" spc="179" dirty="0">
                <a:solidFill>
                  <a:srgbClr val="086A35"/>
                </a:solidFill>
                <a:latin typeface="Gotham"/>
                <a:ea typeface="Gotham"/>
                <a:cs typeface="Gotham"/>
                <a:sym typeface="Gotham"/>
              </a:rPr>
              <a:t>Green Chemistry also called sustainable chemistry or renewable chemistry, is defined as the practice of promoting environmental sustainability through the reduction of waste and pollution in chemical processes, </a:t>
            </a:r>
            <a:r>
              <a:rPr lang="en-US" sz="2999" b="1" u="none" spc="179" dirty="0">
                <a:solidFill>
                  <a:srgbClr val="086A35"/>
                </a:solidFill>
                <a:latin typeface="Gotham"/>
                <a:ea typeface="Gotham"/>
                <a:cs typeface="Gotham"/>
                <a:sym typeface="Gotham"/>
              </a:rPr>
              <a:t>aligning with the broader principles of resource conservation and climate change prevention</a:t>
            </a:r>
            <a:r>
              <a:rPr lang="en-US" sz="2999" b="1" spc="179" dirty="0">
                <a:solidFill>
                  <a:srgbClr val="086A35"/>
                </a:solidFill>
                <a:latin typeface="Gotham"/>
                <a:ea typeface="Gotham"/>
                <a:cs typeface="Gotham"/>
                <a:sym typeface="Gotham"/>
              </a:rPr>
              <a:t>.</a:t>
            </a:r>
            <a:endParaRPr lang="en-US" sz="2999" b="1" u="none" spc="179" dirty="0">
              <a:solidFill>
                <a:srgbClr val="086A35"/>
              </a:solidFill>
              <a:latin typeface="Gotham"/>
              <a:ea typeface="Gotham"/>
              <a:cs typeface="Gotham"/>
              <a:sym typeface="Gotham"/>
            </a:endParaRPr>
          </a:p>
        </p:txBody>
      </p:sp>
      <p:sp>
        <p:nvSpPr>
          <p:cNvPr id="11" name="TextBox 10">
            <a:extLst>
              <a:ext uri="{FF2B5EF4-FFF2-40B4-BE49-F238E27FC236}">
                <a16:creationId xmlns:a16="http://schemas.microsoft.com/office/drawing/2014/main" id="{6BC30B34-765C-4023-E6F9-AE01B9CAC307}"/>
              </a:ext>
            </a:extLst>
          </p:cNvPr>
          <p:cNvSpPr txBox="1"/>
          <p:nvPr/>
        </p:nvSpPr>
        <p:spPr>
          <a:xfrm>
            <a:off x="1157021" y="6515100"/>
            <a:ext cx="15799484" cy="1569660"/>
          </a:xfrm>
          <a:prstGeom prst="rect">
            <a:avLst/>
          </a:prstGeom>
          <a:noFill/>
        </p:spPr>
        <p:txBody>
          <a:bodyPr wrap="square">
            <a:spAutoFit/>
          </a:bodyPr>
          <a:lstStyle/>
          <a:p>
            <a:pPr algn="just" rtl="1"/>
            <a:r>
              <a:rPr lang="ar-DZ" sz="3200" b="1" noProof="0" dirty="0">
                <a:solidFill>
                  <a:srgbClr val="006600"/>
                </a:solidFill>
                <a:latin typeface="Amiri" panose="00000500000000000000" pitchFamily="2" charset="-78"/>
                <a:ea typeface="Amiri" panose="00000500000000000000" pitchFamily="2" charset="-78"/>
                <a:cs typeface="Amiri" panose="00000500000000000000" pitchFamily="2" charset="-78"/>
              </a:rPr>
              <a:t>الكيمياء الخضراء تسمى أيضًا الكيمياء المستدامة أو الكيمياء المتجددة، ويتم تعريفها على أنها ممارسة تعزيز الاستدامة البيئية من خلال الحد من النفايات والتلوث في العمليات الكيميائية، بما يتماشى مع المبادئ الأوسع للحفاظ على الموارد والوقاية من تغير المناخ.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CC">
            <a:alpha val="19000"/>
          </a:srgbClr>
        </a:solidFill>
        <a:effectLst/>
      </p:bgPr>
    </p:bg>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CE729D5A-A965-4F6D-E8AA-9894E855AF90}"/>
              </a:ext>
            </a:extLst>
          </p:cNvPr>
          <p:cNvSpPr txBox="1"/>
          <p:nvPr/>
        </p:nvSpPr>
        <p:spPr>
          <a:xfrm>
            <a:off x="697816" y="624585"/>
            <a:ext cx="15659100" cy="1045116"/>
          </a:xfrm>
          <a:prstGeom prst="rect">
            <a:avLst/>
          </a:prstGeom>
        </p:spPr>
        <p:txBody>
          <a:bodyPr lIns="0" tIns="0" rIns="0" bIns="0" rtlCol="0" anchor="t">
            <a:spAutoFit/>
          </a:bodyPr>
          <a:lstStyle/>
          <a:p>
            <a:pPr marL="0" lvl="0" indent="0" algn="l">
              <a:lnSpc>
                <a:spcPts val="8136"/>
              </a:lnSpc>
            </a:pPr>
            <a:r>
              <a:rPr lang="en-US" sz="7200" b="1" spc="-252" dirty="0">
                <a:solidFill>
                  <a:srgbClr val="086A35"/>
                </a:solidFill>
                <a:latin typeface="Gotham Bold"/>
                <a:ea typeface="Gotham Bold"/>
                <a:cs typeface="Gotham Bold"/>
                <a:sym typeface="Gotham Bold"/>
              </a:rPr>
              <a:t>Objectives</a:t>
            </a:r>
          </a:p>
        </p:txBody>
      </p:sp>
      <p:sp>
        <p:nvSpPr>
          <p:cNvPr id="5" name="TextBox 4">
            <a:extLst>
              <a:ext uri="{FF2B5EF4-FFF2-40B4-BE49-F238E27FC236}">
                <a16:creationId xmlns:a16="http://schemas.microsoft.com/office/drawing/2014/main" id="{489B408B-5F52-0CB2-199D-0F50B0D0C0E1}"/>
              </a:ext>
            </a:extLst>
          </p:cNvPr>
          <p:cNvSpPr txBox="1"/>
          <p:nvPr/>
        </p:nvSpPr>
        <p:spPr>
          <a:xfrm>
            <a:off x="697816" y="2247900"/>
            <a:ext cx="16230600" cy="477054"/>
          </a:xfrm>
          <a:prstGeom prst="rect">
            <a:avLst/>
          </a:prstGeom>
        </p:spPr>
        <p:txBody>
          <a:bodyPr lIns="0" tIns="0" rIns="0" bIns="0" rtlCol="0" anchor="t">
            <a:spAutoFit/>
          </a:bodyPr>
          <a:lstStyle/>
          <a:p>
            <a:pPr algn="l">
              <a:lnSpc>
                <a:spcPts val="4049"/>
              </a:lnSpc>
            </a:pPr>
            <a:r>
              <a:rPr lang="en-US" sz="2999" spc="179" dirty="0">
                <a:solidFill>
                  <a:srgbClr val="086A35"/>
                </a:solidFill>
                <a:latin typeface="Gotham Bold"/>
                <a:ea typeface="Gotham Bold"/>
                <a:cs typeface="Gotham Bold"/>
                <a:sym typeface="Gotham Bold"/>
              </a:rPr>
              <a:t>The main objectives of green chemistry are:</a:t>
            </a:r>
          </a:p>
        </p:txBody>
      </p:sp>
      <p:sp>
        <p:nvSpPr>
          <p:cNvPr id="6" name="TextBox 5"/>
          <p:cNvSpPr txBox="1"/>
          <p:nvPr/>
        </p:nvSpPr>
        <p:spPr>
          <a:xfrm>
            <a:off x="1143000" y="3695700"/>
            <a:ext cx="16230600" cy="477054"/>
          </a:xfrm>
          <a:prstGeom prst="rect">
            <a:avLst/>
          </a:prstGeom>
        </p:spPr>
        <p:txBody>
          <a:bodyPr lIns="0" tIns="0" rIns="0" bIns="0" rtlCol="0" anchor="t">
            <a:spAutoFit/>
          </a:bodyPr>
          <a:lstStyle/>
          <a:p>
            <a:pPr marL="647694" lvl="1" indent="-323847" algn="l">
              <a:lnSpc>
                <a:spcPts val="4049"/>
              </a:lnSpc>
              <a:buFont typeface="Arial"/>
              <a:buChar char="•"/>
            </a:pPr>
            <a:r>
              <a:rPr lang="en-US" sz="2999" spc="179" dirty="0">
                <a:solidFill>
                  <a:srgbClr val="086A35"/>
                </a:solidFill>
                <a:latin typeface="Gotham"/>
                <a:ea typeface="Gotham"/>
                <a:cs typeface="Gotham"/>
                <a:sym typeface="Gotham"/>
              </a:rPr>
              <a:t>To prevent pollution rather than </a:t>
            </a:r>
            <a:r>
              <a:rPr lang="en-US" sz="2999" u="none" spc="179" dirty="0">
                <a:solidFill>
                  <a:srgbClr val="086A35"/>
                </a:solidFill>
                <a:latin typeface="Gotham"/>
                <a:ea typeface="Gotham"/>
                <a:cs typeface="Gotham"/>
                <a:sym typeface="Gotham"/>
              </a:rPr>
              <a:t>trying to clean it up afterward.</a:t>
            </a:r>
          </a:p>
        </p:txBody>
      </p:sp>
      <p:sp>
        <p:nvSpPr>
          <p:cNvPr id="7" name="TextBox 4"/>
          <p:cNvSpPr txBox="1"/>
          <p:nvPr/>
        </p:nvSpPr>
        <p:spPr>
          <a:xfrm>
            <a:off x="1143000" y="4377329"/>
            <a:ext cx="16230600" cy="477054"/>
          </a:xfrm>
          <a:prstGeom prst="rect">
            <a:avLst/>
          </a:prstGeom>
        </p:spPr>
        <p:txBody>
          <a:bodyPr lIns="0" tIns="0" rIns="0" bIns="0" rtlCol="0" anchor="t">
            <a:spAutoFit/>
          </a:bodyPr>
          <a:lstStyle/>
          <a:p>
            <a:pPr marL="647694" lvl="1" indent="-323847" algn="l">
              <a:lnSpc>
                <a:spcPts val="4049"/>
              </a:lnSpc>
              <a:buFont typeface="Arial"/>
              <a:buChar char="•"/>
            </a:pPr>
            <a:r>
              <a:rPr lang="en-US" sz="2999" u="none" spc="179" dirty="0">
                <a:solidFill>
                  <a:srgbClr val="086A35"/>
                </a:solidFill>
                <a:latin typeface="Gotham"/>
                <a:ea typeface="Gotham"/>
                <a:cs typeface="Gotham"/>
                <a:sym typeface="Gotham"/>
              </a:rPr>
              <a:t>To reduce energy consumption by designing more efficient reactions.</a:t>
            </a:r>
          </a:p>
        </p:txBody>
      </p:sp>
      <p:sp>
        <p:nvSpPr>
          <p:cNvPr id="8" name="TextBox 4"/>
          <p:cNvSpPr txBox="1"/>
          <p:nvPr/>
        </p:nvSpPr>
        <p:spPr>
          <a:xfrm>
            <a:off x="1112520" y="5058958"/>
            <a:ext cx="16230600" cy="477054"/>
          </a:xfrm>
          <a:prstGeom prst="rect">
            <a:avLst/>
          </a:prstGeom>
        </p:spPr>
        <p:txBody>
          <a:bodyPr lIns="0" tIns="0" rIns="0" bIns="0" rtlCol="0" anchor="t">
            <a:spAutoFit/>
          </a:bodyPr>
          <a:lstStyle/>
          <a:p>
            <a:pPr marL="647694" lvl="1" indent="-323847" algn="l">
              <a:lnSpc>
                <a:spcPts val="4049"/>
              </a:lnSpc>
              <a:buFont typeface="Arial"/>
              <a:buChar char="•"/>
            </a:pPr>
            <a:r>
              <a:rPr lang="en-US" sz="2999" u="none" spc="179" dirty="0">
                <a:solidFill>
                  <a:srgbClr val="086A35"/>
                </a:solidFill>
                <a:latin typeface="Gotham"/>
                <a:ea typeface="Gotham"/>
                <a:cs typeface="Gotham"/>
                <a:sym typeface="Gotham"/>
              </a:rPr>
              <a:t>To use renewable resources instead of limited fossil fuels.</a:t>
            </a:r>
          </a:p>
        </p:txBody>
      </p:sp>
      <p:sp>
        <p:nvSpPr>
          <p:cNvPr id="9" name="TextBox 4"/>
          <p:cNvSpPr txBox="1"/>
          <p:nvPr/>
        </p:nvSpPr>
        <p:spPr>
          <a:xfrm>
            <a:off x="1127760" y="5740587"/>
            <a:ext cx="16230600" cy="990015"/>
          </a:xfrm>
          <a:prstGeom prst="rect">
            <a:avLst/>
          </a:prstGeom>
        </p:spPr>
        <p:txBody>
          <a:bodyPr lIns="0" tIns="0" rIns="0" bIns="0" rtlCol="0" anchor="t">
            <a:spAutoFit/>
          </a:bodyPr>
          <a:lstStyle/>
          <a:p>
            <a:pPr marL="647694" lvl="1" indent="-323847" algn="l">
              <a:lnSpc>
                <a:spcPts val="4049"/>
              </a:lnSpc>
              <a:buFont typeface="Arial"/>
              <a:buChar char="•"/>
            </a:pPr>
            <a:r>
              <a:rPr lang="en-US" sz="2999" spc="179" dirty="0">
                <a:solidFill>
                  <a:srgbClr val="086A35"/>
                </a:solidFill>
                <a:latin typeface="Gotham"/>
                <a:ea typeface="Gotham"/>
                <a:cs typeface="Gotham"/>
                <a:sym typeface="Gotham"/>
              </a:rPr>
              <a:t>T</a:t>
            </a:r>
            <a:r>
              <a:rPr lang="en-US" sz="2999" u="none" spc="179" dirty="0">
                <a:solidFill>
                  <a:srgbClr val="086A35"/>
                </a:solidFill>
                <a:latin typeface="Gotham"/>
                <a:ea typeface="Gotham"/>
                <a:cs typeface="Gotham"/>
                <a:sym typeface="Gotham"/>
              </a:rPr>
              <a:t>o improve the safety of chemical processes for both humans and the environment.</a:t>
            </a:r>
          </a:p>
        </p:txBody>
      </p:sp>
      <p:sp>
        <p:nvSpPr>
          <p:cNvPr id="10" name="TextBox 4"/>
          <p:cNvSpPr txBox="1"/>
          <p:nvPr/>
        </p:nvSpPr>
        <p:spPr>
          <a:xfrm>
            <a:off x="1143000" y="7544092"/>
            <a:ext cx="16230600" cy="990015"/>
          </a:xfrm>
          <a:prstGeom prst="rect">
            <a:avLst/>
          </a:prstGeom>
        </p:spPr>
        <p:txBody>
          <a:bodyPr lIns="0" tIns="0" rIns="0" bIns="0" rtlCol="0" anchor="t">
            <a:spAutoFit/>
          </a:bodyPr>
          <a:lstStyle/>
          <a:p>
            <a:pPr algn="just">
              <a:lnSpc>
                <a:spcPts val="4049"/>
              </a:lnSpc>
            </a:pPr>
            <a:r>
              <a:rPr lang="en-US" sz="2999" u="none" spc="179" dirty="0">
                <a:solidFill>
                  <a:srgbClr val="086A35"/>
                </a:solidFill>
                <a:latin typeface="Gotham"/>
                <a:ea typeface="Gotham"/>
                <a:cs typeface="Gotham"/>
                <a:sym typeface="Gotham"/>
              </a:rPr>
              <a:t>In short, green chemistry aims to make the chemical industry more sustainable, efficient, and safe.</a:t>
            </a:r>
          </a:p>
        </p:txBody>
      </p:sp>
    </p:spTree>
    <p:extLst>
      <p:ext uri="{BB962C8B-B14F-4D97-AF65-F5344CB8AC3E}">
        <p14:creationId xmlns:p14="http://schemas.microsoft.com/office/powerpoint/2010/main" val="380383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Freeform 2"/>
          <p:cNvSpPr/>
          <p:nvPr/>
        </p:nvSpPr>
        <p:spPr>
          <a:xfrm>
            <a:off x="436552" y="4457700"/>
            <a:ext cx="4264635" cy="5037106"/>
          </a:xfrm>
          <a:custGeom>
            <a:avLst/>
            <a:gdLst/>
            <a:ahLst/>
            <a:cxnLst/>
            <a:rect l="l" t="t" r="r" b="b"/>
            <a:pathLst>
              <a:path w="4595520" h="5661681">
                <a:moveTo>
                  <a:pt x="0" y="0"/>
                </a:moveTo>
                <a:lnTo>
                  <a:pt x="4595520" y="0"/>
                </a:lnTo>
                <a:lnTo>
                  <a:pt x="4595520" y="5661680"/>
                </a:lnTo>
                <a:lnTo>
                  <a:pt x="0" y="5661680"/>
                </a:lnTo>
                <a:lnTo>
                  <a:pt x="0" y="0"/>
                </a:lnTo>
                <a:close/>
              </a:path>
            </a:pathLst>
          </a:custGeom>
          <a:blipFill>
            <a:blip r:embed="rId2"/>
            <a:stretch>
              <a:fillRect/>
            </a:stretch>
          </a:blipFill>
        </p:spPr>
      </p:sp>
      <p:sp>
        <p:nvSpPr>
          <p:cNvPr id="3" name="Freeform 3"/>
          <p:cNvSpPr/>
          <p:nvPr/>
        </p:nvSpPr>
        <p:spPr>
          <a:xfrm>
            <a:off x="13255929" y="4457700"/>
            <a:ext cx="4595519" cy="4906813"/>
          </a:xfrm>
          <a:custGeom>
            <a:avLst/>
            <a:gdLst/>
            <a:ahLst/>
            <a:cxnLst/>
            <a:rect l="l" t="t" r="r" b="b"/>
            <a:pathLst>
              <a:path w="4596006" h="5668813">
                <a:moveTo>
                  <a:pt x="0" y="0"/>
                </a:moveTo>
                <a:lnTo>
                  <a:pt x="4596006" y="0"/>
                </a:lnTo>
                <a:lnTo>
                  <a:pt x="4596006" y="5668813"/>
                </a:lnTo>
                <a:lnTo>
                  <a:pt x="0" y="5668813"/>
                </a:lnTo>
                <a:lnTo>
                  <a:pt x="0" y="0"/>
                </a:lnTo>
                <a:close/>
              </a:path>
            </a:pathLst>
          </a:custGeom>
          <a:blipFill>
            <a:blip r:embed="rId3"/>
            <a:stretch>
              <a:fillRect/>
            </a:stretch>
          </a:blipFill>
        </p:spPr>
      </p:sp>
      <p:sp>
        <p:nvSpPr>
          <p:cNvPr id="4" name="TextBox 4"/>
          <p:cNvSpPr txBox="1"/>
          <p:nvPr/>
        </p:nvSpPr>
        <p:spPr>
          <a:xfrm>
            <a:off x="697816" y="624585"/>
            <a:ext cx="16847176" cy="2073849"/>
          </a:xfrm>
          <a:prstGeom prst="rect">
            <a:avLst/>
          </a:prstGeom>
        </p:spPr>
        <p:txBody>
          <a:bodyPr lIns="0" tIns="0" rIns="0" bIns="0" rtlCol="0" anchor="t">
            <a:spAutoFit/>
          </a:bodyPr>
          <a:lstStyle/>
          <a:p>
            <a:pPr algn="l">
              <a:lnSpc>
                <a:spcPts val="8136"/>
              </a:lnSpc>
            </a:pPr>
            <a:r>
              <a:rPr lang="en-US" sz="7200" b="1" spc="-252" dirty="0">
                <a:solidFill>
                  <a:srgbClr val="086A35"/>
                </a:solidFill>
                <a:latin typeface="Gotham Bold"/>
                <a:ea typeface="Gotham Bold"/>
                <a:cs typeface="Gotham Bold"/>
                <a:sym typeface="Gotham Bold"/>
              </a:rPr>
              <a:t>The 12 principles of Green Chemistry </a:t>
            </a:r>
          </a:p>
          <a:p>
            <a:pPr marL="0" lvl="0" indent="0" algn="l">
              <a:lnSpc>
                <a:spcPts val="8136"/>
              </a:lnSpc>
            </a:pPr>
            <a:endParaRPr lang="en-US" sz="7200" b="1" spc="-252" dirty="0">
              <a:solidFill>
                <a:srgbClr val="086A35"/>
              </a:solidFill>
              <a:latin typeface="Gotham Bold"/>
              <a:ea typeface="Gotham Bold"/>
              <a:cs typeface="Gotham Bold"/>
              <a:sym typeface="Gotham Bold"/>
            </a:endParaRPr>
          </a:p>
        </p:txBody>
      </p:sp>
      <p:sp>
        <p:nvSpPr>
          <p:cNvPr id="5" name="TextBox 5"/>
          <p:cNvSpPr txBox="1"/>
          <p:nvPr/>
        </p:nvSpPr>
        <p:spPr>
          <a:xfrm>
            <a:off x="697816" y="1953510"/>
            <a:ext cx="16561484" cy="2009908"/>
          </a:xfrm>
          <a:prstGeom prst="rect">
            <a:avLst/>
          </a:prstGeom>
        </p:spPr>
        <p:txBody>
          <a:bodyPr wrap="square" lIns="0" tIns="0" rIns="0" bIns="0" rtlCol="0" anchor="t">
            <a:spAutoFit/>
          </a:bodyPr>
          <a:lstStyle/>
          <a:p>
            <a:pPr marL="0" lvl="0" indent="0" algn="just">
              <a:lnSpc>
                <a:spcPts val="4049"/>
              </a:lnSpc>
              <a:spcBef>
                <a:spcPct val="0"/>
              </a:spcBef>
            </a:pPr>
            <a:r>
              <a:rPr lang="en-US" sz="2999" spc="179" dirty="0">
                <a:solidFill>
                  <a:srgbClr val="086A35"/>
                </a:solidFill>
                <a:latin typeface="Gotham"/>
                <a:ea typeface="Gotham"/>
                <a:cs typeface="Gotham"/>
                <a:sym typeface="Gotham"/>
              </a:rPr>
              <a:t>In 1998, </a:t>
            </a:r>
            <a:r>
              <a:rPr lang="en-US" sz="2999" b="1" i="1" spc="179" dirty="0">
                <a:solidFill>
                  <a:srgbClr val="086A35"/>
                </a:solidFill>
                <a:effectLst>
                  <a:outerShdw blurRad="38100" dist="38100" dir="2700000" algn="tl">
                    <a:srgbClr val="000000">
                      <a:alpha val="43137"/>
                    </a:srgbClr>
                  </a:outerShdw>
                </a:effectLst>
                <a:latin typeface="Gotham"/>
                <a:ea typeface="Gotham"/>
                <a:cs typeface="Gotham"/>
                <a:sym typeface="Gotham"/>
              </a:rPr>
              <a:t>Paul Anastas </a:t>
            </a:r>
            <a:r>
              <a:rPr lang="en-US" sz="2999" spc="179" dirty="0">
                <a:solidFill>
                  <a:srgbClr val="086A35"/>
                </a:solidFill>
                <a:latin typeface="Gotham"/>
                <a:ea typeface="Gotham"/>
                <a:cs typeface="Gotham"/>
                <a:sym typeface="Gotham"/>
              </a:rPr>
              <a:t>and </a:t>
            </a:r>
            <a:r>
              <a:rPr lang="en-US" sz="2999" b="1" i="1" spc="179" dirty="0">
                <a:solidFill>
                  <a:srgbClr val="086A35"/>
                </a:solidFill>
                <a:effectLst>
                  <a:outerShdw blurRad="38100" dist="38100" dir="2700000" algn="tl">
                    <a:srgbClr val="000000">
                      <a:alpha val="43137"/>
                    </a:srgbClr>
                  </a:outerShdw>
                </a:effectLst>
                <a:latin typeface="Gotham"/>
                <a:ea typeface="Gotham"/>
                <a:cs typeface="Gotham"/>
                <a:sym typeface="Gotham"/>
              </a:rPr>
              <a:t>John Warner </a:t>
            </a:r>
            <a:r>
              <a:rPr lang="en-US" sz="2999" spc="179" dirty="0">
                <a:solidFill>
                  <a:srgbClr val="086A35"/>
                </a:solidFill>
                <a:latin typeface="Gotham"/>
                <a:ea typeface="Gotham"/>
                <a:cs typeface="Gotham"/>
                <a:sym typeface="Gotham"/>
              </a:rPr>
              <a:t>published the book ‘</a:t>
            </a:r>
            <a:r>
              <a:rPr lang="en-US" sz="2999" b="1" spc="179" dirty="0">
                <a:solidFill>
                  <a:srgbClr val="FFC000"/>
                </a:solidFill>
                <a:ea typeface="Gotham"/>
                <a:cs typeface="Gotham"/>
                <a:sym typeface="Gotham"/>
              </a:rPr>
              <a:t>’Green Chemis</a:t>
            </a:r>
            <a:r>
              <a:rPr lang="en-US" sz="2999" b="1" u="none" spc="179" dirty="0">
                <a:solidFill>
                  <a:srgbClr val="FFC000"/>
                </a:solidFill>
                <a:ea typeface="Gotham"/>
                <a:cs typeface="Gotham"/>
                <a:sym typeface="Gotham"/>
              </a:rPr>
              <a:t>try: Theory and Practice</a:t>
            </a:r>
            <a:r>
              <a:rPr lang="en-US" sz="2999" u="none" spc="179" dirty="0">
                <a:solidFill>
                  <a:srgbClr val="086A35"/>
                </a:solidFill>
                <a:latin typeface="Gotham"/>
                <a:ea typeface="Gotham"/>
                <a:cs typeface="Gotham"/>
                <a:sym typeface="Gotham"/>
              </a:rPr>
              <a:t>’’. They explained the 12 principles of Green Chemistry, which are still the main guide today for creating safe, efficient, and environmentally friendly chemical processes.</a:t>
            </a:r>
          </a:p>
        </p:txBody>
      </p:sp>
      <p:sp>
        <p:nvSpPr>
          <p:cNvPr id="6" name="TextBox 6"/>
          <p:cNvSpPr txBox="1"/>
          <p:nvPr/>
        </p:nvSpPr>
        <p:spPr>
          <a:xfrm>
            <a:off x="1196896" y="9632232"/>
            <a:ext cx="3074832" cy="495334"/>
          </a:xfrm>
          <a:prstGeom prst="rect">
            <a:avLst/>
          </a:prstGeom>
        </p:spPr>
        <p:txBody>
          <a:bodyPr lIns="0" tIns="0" rIns="0" bIns="0" rtlCol="0" anchor="t">
            <a:spAutoFit/>
          </a:bodyPr>
          <a:lstStyle/>
          <a:p>
            <a:pPr marL="0" lvl="0" indent="0" algn="l">
              <a:lnSpc>
                <a:spcPts val="4049"/>
              </a:lnSpc>
              <a:spcBef>
                <a:spcPct val="0"/>
              </a:spcBef>
            </a:pPr>
            <a:r>
              <a:rPr lang="en-US" sz="2999" i="1" spc="179" dirty="0">
                <a:solidFill>
                  <a:srgbClr val="086A35"/>
                </a:solidFill>
                <a:effectLst>
                  <a:outerShdw blurRad="38100" dist="38100" dir="2700000" algn="tl">
                    <a:srgbClr val="000000">
                      <a:alpha val="43137"/>
                    </a:srgbClr>
                  </a:outerShdw>
                </a:effectLst>
                <a:latin typeface="Gotham"/>
                <a:ea typeface="Gotham"/>
                <a:cs typeface="Gotham"/>
                <a:sym typeface="Gotham"/>
              </a:rPr>
              <a:t>Paul </a:t>
            </a:r>
            <a:r>
              <a:rPr lang="en-US" sz="2999" i="1" spc="179" dirty="0" err="1">
                <a:solidFill>
                  <a:srgbClr val="086A35"/>
                </a:solidFill>
                <a:effectLst>
                  <a:outerShdw blurRad="38100" dist="38100" dir="2700000" algn="tl">
                    <a:srgbClr val="000000">
                      <a:alpha val="43137"/>
                    </a:srgbClr>
                  </a:outerShdw>
                </a:effectLst>
                <a:latin typeface="Gotham"/>
                <a:ea typeface="Gotham"/>
                <a:cs typeface="Gotham"/>
                <a:sym typeface="Gotham"/>
              </a:rPr>
              <a:t>Anastas</a:t>
            </a:r>
            <a:r>
              <a:rPr lang="en-US" sz="2999" i="1" spc="179" dirty="0">
                <a:solidFill>
                  <a:srgbClr val="086A35"/>
                </a:solidFill>
                <a:effectLst>
                  <a:outerShdw blurRad="38100" dist="38100" dir="2700000" algn="tl">
                    <a:srgbClr val="000000">
                      <a:alpha val="43137"/>
                    </a:srgbClr>
                  </a:outerShdw>
                </a:effectLst>
                <a:latin typeface="Gotham"/>
                <a:ea typeface="Gotham"/>
                <a:cs typeface="Gotham"/>
                <a:sym typeface="Gotham"/>
              </a:rPr>
              <a:t> </a:t>
            </a:r>
          </a:p>
        </p:txBody>
      </p:sp>
      <p:sp>
        <p:nvSpPr>
          <p:cNvPr id="7" name="TextBox 7"/>
          <p:cNvSpPr txBox="1"/>
          <p:nvPr/>
        </p:nvSpPr>
        <p:spPr>
          <a:xfrm>
            <a:off x="14777103" y="9632232"/>
            <a:ext cx="3074832" cy="495334"/>
          </a:xfrm>
          <a:prstGeom prst="rect">
            <a:avLst/>
          </a:prstGeom>
        </p:spPr>
        <p:txBody>
          <a:bodyPr lIns="0" tIns="0" rIns="0" bIns="0" rtlCol="0" anchor="t">
            <a:spAutoFit/>
          </a:bodyPr>
          <a:lstStyle/>
          <a:p>
            <a:pPr marL="0" lvl="0" indent="0" algn="l">
              <a:lnSpc>
                <a:spcPts val="4049"/>
              </a:lnSpc>
              <a:spcBef>
                <a:spcPct val="0"/>
              </a:spcBef>
            </a:pPr>
            <a:r>
              <a:rPr lang="en-US" sz="2999" i="1" spc="179" dirty="0">
                <a:solidFill>
                  <a:srgbClr val="086A35"/>
                </a:solidFill>
                <a:effectLst>
                  <a:outerShdw blurRad="38100" dist="38100" dir="2700000" algn="tl">
                    <a:srgbClr val="000000">
                      <a:alpha val="43137"/>
                    </a:srgbClr>
                  </a:outerShdw>
                </a:effectLst>
                <a:latin typeface="Gotham"/>
                <a:ea typeface="Gotham"/>
                <a:cs typeface="Gotham"/>
                <a:sym typeface="Gotham"/>
              </a:rPr>
              <a:t>John Warner</a:t>
            </a:r>
          </a:p>
        </p:txBody>
      </p:sp>
      <p:pic>
        <p:nvPicPr>
          <p:cNvPr id="9" name="Picture 8">
            <a:extLst>
              <a:ext uri="{FF2B5EF4-FFF2-40B4-BE49-F238E27FC236}">
                <a16:creationId xmlns:a16="http://schemas.microsoft.com/office/drawing/2014/main" id="{8F614968-105C-C884-3897-EABDF23CC8D6}"/>
              </a:ext>
            </a:extLst>
          </p:cNvPr>
          <p:cNvPicPr>
            <a:picLocks noChangeAspect="1"/>
          </p:cNvPicPr>
          <p:nvPr/>
        </p:nvPicPr>
        <p:blipFill>
          <a:blip r:embed="rId4"/>
          <a:stretch>
            <a:fillRect/>
          </a:stretch>
        </p:blipFill>
        <p:spPr>
          <a:xfrm>
            <a:off x="7368804" y="4457700"/>
            <a:ext cx="3505200" cy="53641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BBD94"/>
        </a:solidFill>
        <a:effectLst/>
      </p:bgPr>
    </p:bg>
    <p:spTree>
      <p:nvGrpSpPr>
        <p:cNvPr id="1" name=""/>
        <p:cNvGrpSpPr/>
        <p:nvPr/>
      </p:nvGrpSpPr>
      <p:grpSpPr>
        <a:xfrm>
          <a:off x="0" y="0"/>
          <a:ext cx="0" cy="0"/>
          <a:chOff x="0" y="0"/>
          <a:chExt cx="0" cy="0"/>
        </a:xfrm>
      </p:grpSpPr>
      <p:sp>
        <p:nvSpPr>
          <p:cNvPr id="2" name="TextBox 2"/>
          <p:cNvSpPr txBox="1"/>
          <p:nvPr/>
        </p:nvSpPr>
        <p:spPr>
          <a:xfrm>
            <a:off x="2270368" y="3674523"/>
            <a:ext cx="13747265" cy="3536069"/>
          </a:xfrm>
          <a:prstGeom prst="rect">
            <a:avLst/>
          </a:prstGeom>
        </p:spPr>
        <p:txBody>
          <a:bodyPr lIns="0" tIns="0" rIns="0" bIns="0" rtlCol="0" anchor="t">
            <a:spAutoFit/>
          </a:bodyPr>
          <a:lstStyle/>
          <a:p>
            <a:pPr algn="ctr">
              <a:lnSpc>
                <a:spcPts val="17659"/>
              </a:lnSpc>
            </a:pPr>
            <a:r>
              <a:rPr lang="en-US" sz="27169" dirty="0">
                <a:solidFill>
                  <a:srgbClr val="FAEFD6"/>
                </a:solidFill>
                <a:latin typeface="Symphony"/>
                <a:ea typeface="Symphony"/>
                <a:cs typeface="Symphony"/>
                <a:sym typeface="Symphony"/>
              </a:rPr>
              <a:t>Chapter 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TextBox 2"/>
          <p:cNvSpPr txBox="1"/>
          <p:nvPr/>
        </p:nvSpPr>
        <p:spPr>
          <a:xfrm>
            <a:off x="1219200" y="4305300"/>
            <a:ext cx="16847176" cy="1038746"/>
          </a:xfrm>
          <a:prstGeom prst="rect">
            <a:avLst/>
          </a:prstGeom>
        </p:spPr>
        <p:txBody>
          <a:bodyPr lIns="0" tIns="0" rIns="0" bIns="0" rtlCol="0" anchor="t">
            <a:spAutoFit/>
          </a:bodyPr>
          <a:lstStyle/>
          <a:p>
            <a:pPr algn="l">
              <a:lnSpc>
                <a:spcPts val="8136"/>
              </a:lnSpc>
            </a:pPr>
            <a:r>
              <a:rPr lang="en-US" sz="7200" b="1" spc="-252" dirty="0">
                <a:solidFill>
                  <a:srgbClr val="086A35"/>
                </a:solidFill>
                <a:latin typeface="Gotham Bold"/>
                <a:ea typeface="Gotham Bold"/>
                <a:cs typeface="Gotham Bold"/>
                <a:sym typeface="Gotham Bold"/>
              </a:rPr>
              <a:t>The 12 principles of Green Chemistry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Freeform 2"/>
          <p:cNvSpPr/>
          <p:nvPr/>
        </p:nvSpPr>
        <p:spPr>
          <a:xfrm>
            <a:off x="-287290" y="0"/>
            <a:ext cx="18575290" cy="10462259"/>
          </a:xfrm>
          <a:custGeom>
            <a:avLst/>
            <a:gdLst/>
            <a:ahLst/>
            <a:cxnLst/>
            <a:rect l="l" t="t" r="r" b="b"/>
            <a:pathLst>
              <a:path w="18575290" h="10462259">
                <a:moveTo>
                  <a:pt x="0" y="0"/>
                </a:moveTo>
                <a:lnTo>
                  <a:pt x="18575290" y="0"/>
                </a:lnTo>
                <a:lnTo>
                  <a:pt x="18575290" y="10462259"/>
                </a:lnTo>
                <a:lnTo>
                  <a:pt x="0" y="10462259"/>
                </a:lnTo>
                <a:lnTo>
                  <a:pt x="0" y="0"/>
                </a:lnTo>
                <a:close/>
              </a:path>
            </a:pathLst>
          </a:custGeom>
          <a:blipFill>
            <a:blip r:embed="rId2"/>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Freeform 2"/>
          <p:cNvSpPr/>
          <p:nvPr/>
        </p:nvSpPr>
        <p:spPr>
          <a:xfrm>
            <a:off x="-1384727" y="8866929"/>
            <a:ext cx="4364103" cy="3859521"/>
          </a:xfrm>
          <a:custGeom>
            <a:avLst/>
            <a:gdLst/>
            <a:ahLst/>
            <a:cxnLst/>
            <a:rect l="l" t="t" r="r" b="b"/>
            <a:pathLst>
              <a:path w="4364103" h="3859521">
                <a:moveTo>
                  <a:pt x="0" y="0"/>
                </a:moveTo>
                <a:lnTo>
                  <a:pt x="4364104" y="0"/>
                </a:lnTo>
                <a:lnTo>
                  <a:pt x="4364104" y="3859521"/>
                </a:lnTo>
                <a:lnTo>
                  <a:pt x="0" y="385952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4654794" y="9119889"/>
            <a:ext cx="4519963" cy="3721110"/>
          </a:xfrm>
          <a:custGeom>
            <a:avLst/>
            <a:gdLst/>
            <a:ahLst/>
            <a:cxnLst/>
            <a:rect l="l" t="t" r="r" b="b"/>
            <a:pathLst>
              <a:path w="4519963" h="3721110">
                <a:moveTo>
                  <a:pt x="0" y="0"/>
                </a:moveTo>
                <a:lnTo>
                  <a:pt x="4519963" y="0"/>
                </a:lnTo>
                <a:lnTo>
                  <a:pt x="4519963" y="3721110"/>
                </a:lnTo>
                <a:lnTo>
                  <a:pt x="0" y="372111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a:off x="-3588347" y="-789838"/>
            <a:ext cx="4998171" cy="4114800"/>
          </a:xfrm>
          <a:custGeom>
            <a:avLst/>
            <a:gdLst/>
            <a:ahLst/>
            <a:cxnLst/>
            <a:rect l="l" t="t" r="r" b="b"/>
            <a:pathLst>
              <a:path w="4998171" h="4114800">
                <a:moveTo>
                  <a:pt x="0" y="0"/>
                </a:moveTo>
                <a:lnTo>
                  <a:pt x="4998171" y="0"/>
                </a:lnTo>
                <a:lnTo>
                  <a:pt x="499817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5" name="Freeform 5"/>
          <p:cNvSpPr/>
          <p:nvPr/>
        </p:nvSpPr>
        <p:spPr>
          <a:xfrm rot="-5400000">
            <a:off x="15060013" y="-2624781"/>
            <a:ext cx="4398575" cy="4327439"/>
          </a:xfrm>
          <a:custGeom>
            <a:avLst/>
            <a:gdLst/>
            <a:ahLst/>
            <a:cxnLst/>
            <a:rect l="l" t="t" r="r" b="b"/>
            <a:pathLst>
              <a:path w="4398575" h="4327439">
                <a:moveTo>
                  <a:pt x="0" y="0"/>
                </a:moveTo>
                <a:lnTo>
                  <a:pt x="4398574" y="0"/>
                </a:lnTo>
                <a:lnTo>
                  <a:pt x="4398574" y="4327439"/>
                </a:lnTo>
                <a:lnTo>
                  <a:pt x="0" y="432743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6" name="Freeform 6"/>
          <p:cNvSpPr/>
          <p:nvPr/>
        </p:nvSpPr>
        <p:spPr>
          <a:xfrm>
            <a:off x="1886848" y="-2942973"/>
            <a:ext cx="3255836" cy="4114800"/>
          </a:xfrm>
          <a:custGeom>
            <a:avLst/>
            <a:gdLst/>
            <a:ahLst/>
            <a:cxnLst/>
            <a:rect l="l" t="t" r="r" b="b"/>
            <a:pathLst>
              <a:path w="3255836" h="4114800">
                <a:moveTo>
                  <a:pt x="0" y="0"/>
                </a:moveTo>
                <a:lnTo>
                  <a:pt x="3255836" y="0"/>
                </a:lnTo>
                <a:lnTo>
                  <a:pt x="32558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7" name="Freeform 7"/>
          <p:cNvSpPr/>
          <p:nvPr/>
        </p:nvSpPr>
        <p:spPr>
          <a:xfrm>
            <a:off x="11053364" y="9119889"/>
            <a:ext cx="3255836" cy="4114800"/>
          </a:xfrm>
          <a:custGeom>
            <a:avLst/>
            <a:gdLst/>
            <a:ahLst/>
            <a:cxnLst/>
            <a:rect l="l" t="t" r="r" b="b"/>
            <a:pathLst>
              <a:path w="3255836" h="4114800">
                <a:moveTo>
                  <a:pt x="0" y="0"/>
                </a:moveTo>
                <a:lnTo>
                  <a:pt x="3255836" y="0"/>
                </a:lnTo>
                <a:lnTo>
                  <a:pt x="32558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8" name="Freeform 8"/>
          <p:cNvSpPr/>
          <p:nvPr/>
        </p:nvSpPr>
        <p:spPr>
          <a:xfrm>
            <a:off x="4826981" y="5143500"/>
            <a:ext cx="4866968" cy="4114800"/>
          </a:xfrm>
          <a:custGeom>
            <a:avLst/>
            <a:gdLst/>
            <a:ahLst/>
            <a:cxnLst/>
            <a:rect l="l" t="t" r="r" b="b"/>
            <a:pathLst>
              <a:path w="4866968" h="4114800">
                <a:moveTo>
                  <a:pt x="0" y="0"/>
                </a:moveTo>
                <a:lnTo>
                  <a:pt x="4866968" y="0"/>
                </a:lnTo>
                <a:lnTo>
                  <a:pt x="486696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9"/>
          <p:cNvSpPr txBox="1"/>
          <p:nvPr/>
        </p:nvSpPr>
        <p:spPr>
          <a:xfrm>
            <a:off x="3978800" y="1785851"/>
            <a:ext cx="10330399" cy="1045116"/>
          </a:xfrm>
          <a:prstGeom prst="rect">
            <a:avLst/>
          </a:prstGeom>
        </p:spPr>
        <p:txBody>
          <a:bodyPr lIns="0" tIns="0" rIns="0" bIns="0" rtlCol="0" anchor="t">
            <a:spAutoFit/>
          </a:bodyPr>
          <a:lstStyle/>
          <a:p>
            <a:pPr marL="0" lvl="0" indent="0" algn="ctr">
              <a:lnSpc>
                <a:spcPts val="8136"/>
              </a:lnSpc>
              <a:spcBef>
                <a:spcPct val="0"/>
              </a:spcBef>
            </a:pPr>
            <a:r>
              <a:rPr lang="en-US" sz="7200" b="1" spc="-252" dirty="0">
                <a:solidFill>
                  <a:srgbClr val="086A35"/>
                </a:solidFill>
                <a:latin typeface="Gotham Bold"/>
                <a:ea typeface="Gotham Bold"/>
                <a:cs typeface="Gotham Bold"/>
                <a:sym typeface="Gotham Bold"/>
              </a:rPr>
              <a:t>1. Prevent Waste:</a:t>
            </a:r>
          </a:p>
        </p:txBody>
      </p:sp>
      <p:sp>
        <p:nvSpPr>
          <p:cNvPr id="10" name="TextBox 10"/>
          <p:cNvSpPr txBox="1"/>
          <p:nvPr/>
        </p:nvSpPr>
        <p:spPr>
          <a:xfrm>
            <a:off x="2405130" y="3791711"/>
            <a:ext cx="13477741" cy="1090992"/>
          </a:xfrm>
          <a:prstGeom prst="rect">
            <a:avLst/>
          </a:prstGeom>
        </p:spPr>
        <p:txBody>
          <a:bodyPr lIns="0" tIns="0" rIns="0" bIns="0" rtlCol="0" anchor="t">
            <a:spAutoFit/>
          </a:bodyPr>
          <a:lstStyle/>
          <a:p>
            <a:pPr algn="ctr">
              <a:lnSpc>
                <a:spcPts val="4294"/>
              </a:lnSpc>
              <a:spcBef>
                <a:spcPct val="0"/>
              </a:spcBef>
            </a:pPr>
            <a:r>
              <a:rPr lang="en-US" sz="3800" spc="-133" dirty="0">
                <a:solidFill>
                  <a:srgbClr val="086A35"/>
                </a:solidFill>
                <a:latin typeface="Gotham"/>
                <a:ea typeface="Gotham"/>
                <a:cs typeface="Gotham"/>
                <a:sym typeface="Gotham"/>
              </a:rPr>
              <a:t>It is better to prevent waste than to treat or clean up waste after it has been created.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152400" y="1524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Freeform 2"/>
          <p:cNvSpPr/>
          <p:nvPr/>
        </p:nvSpPr>
        <p:spPr>
          <a:xfrm>
            <a:off x="-1384727" y="8866929"/>
            <a:ext cx="4364103" cy="3859521"/>
          </a:xfrm>
          <a:custGeom>
            <a:avLst/>
            <a:gdLst/>
            <a:ahLst/>
            <a:cxnLst/>
            <a:rect l="l" t="t" r="r" b="b"/>
            <a:pathLst>
              <a:path w="4364103" h="3859521">
                <a:moveTo>
                  <a:pt x="0" y="0"/>
                </a:moveTo>
                <a:lnTo>
                  <a:pt x="4364104" y="0"/>
                </a:lnTo>
                <a:lnTo>
                  <a:pt x="4364104" y="3859521"/>
                </a:lnTo>
                <a:lnTo>
                  <a:pt x="0" y="385952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4654794" y="9119889"/>
            <a:ext cx="4519963" cy="3721110"/>
          </a:xfrm>
          <a:custGeom>
            <a:avLst/>
            <a:gdLst/>
            <a:ahLst/>
            <a:cxnLst/>
            <a:rect l="l" t="t" r="r" b="b"/>
            <a:pathLst>
              <a:path w="4519963" h="3721110">
                <a:moveTo>
                  <a:pt x="0" y="0"/>
                </a:moveTo>
                <a:lnTo>
                  <a:pt x="4519963" y="0"/>
                </a:lnTo>
                <a:lnTo>
                  <a:pt x="4519963" y="3721110"/>
                </a:lnTo>
                <a:lnTo>
                  <a:pt x="0" y="372111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a:off x="-3588347" y="-789838"/>
            <a:ext cx="4998171" cy="4114800"/>
          </a:xfrm>
          <a:custGeom>
            <a:avLst/>
            <a:gdLst/>
            <a:ahLst/>
            <a:cxnLst/>
            <a:rect l="l" t="t" r="r" b="b"/>
            <a:pathLst>
              <a:path w="4998171" h="4114800">
                <a:moveTo>
                  <a:pt x="0" y="0"/>
                </a:moveTo>
                <a:lnTo>
                  <a:pt x="4998171" y="0"/>
                </a:lnTo>
                <a:lnTo>
                  <a:pt x="499817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5" name="Freeform 5"/>
          <p:cNvSpPr/>
          <p:nvPr/>
        </p:nvSpPr>
        <p:spPr>
          <a:xfrm rot="-5400000">
            <a:off x="15060013" y="-2624781"/>
            <a:ext cx="4398575" cy="4327439"/>
          </a:xfrm>
          <a:custGeom>
            <a:avLst/>
            <a:gdLst/>
            <a:ahLst/>
            <a:cxnLst/>
            <a:rect l="l" t="t" r="r" b="b"/>
            <a:pathLst>
              <a:path w="4398575" h="4327439">
                <a:moveTo>
                  <a:pt x="0" y="0"/>
                </a:moveTo>
                <a:lnTo>
                  <a:pt x="4398574" y="0"/>
                </a:lnTo>
                <a:lnTo>
                  <a:pt x="4398574" y="4327439"/>
                </a:lnTo>
                <a:lnTo>
                  <a:pt x="0" y="432743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6" name="Freeform 6"/>
          <p:cNvSpPr/>
          <p:nvPr/>
        </p:nvSpPr>
        <p:spPr>
          <a:xfrm>
            <a:off x="1886848" y="-2942973"/>
            <a:ext cx="3255836" cy="4114800"/>
          </a:xfrm>
          <a:custGeom>
            <a:avLst/>
            <a:gdLst/>
            <a:ahLst/>
            <a:cxnLst/>
            <a:rect l="l" t="t" r="r" b="b"/>
            <a:pathLst>
              <a:path w="3255836" h="4114800">
                <a:moveTo>
                  <a:pt x="0" y="0"/>
                </a:moveTo>
                <a:lnTo>
                  <a:pt x="3255836" y="0"/>
                </a:lnTo>
                <a:lnTo>
                  <a:pt x="32558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7" name="Freeform 7"/>
          <p:cNvSpPr/>
          <p:nvPr/>
        </p:nvSpPr>
        <p:spPr>
          <a:xfrm>
            <a:off x="11053364" y="9119889"/>
            <a:ext cx="3255836" cy="4114800"/>
          </a:xfrm>
          <a:custGeom>
            <a:avLst/>
            <a:gdLst/>
            <a:ahLst/>
            <a:cxnLst/>
            <a:rect l="l" t="t" r="r" b="b"/>
            <a:pathLst>
              <a:path w="3255836" h="4114800">
                <a:moveTo>
                  <a:pt x="0" y="0"/>
                </a:moveTo>
                <a:lnTo>
                  <a:pt x="3255836" y="0"/>
                </a:lnTo>
                <a:lnTo>
                  <a:pt x="32558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8" name="Freeform 8"/>
          <p:cNvSpPr/>
          <p:nvPr/>
        </p:nvSpPr>
        <p:spPr>
          <a:xfrm rot="10107254">
            <a:off x="4721412" y="5326573"/>
            <a:ext cx="5020152" cy="4114800"/>
          </a:xfrm>
          <a:custGeom>
            <a:avLst/>
            <a:gdLst/>
            <a:ahLst/>
            <a:cxnLst/>
            <a:rect l="l" t="t" r="r" b="b"/>
            <a:pathLst>
              <a:path w="5020152" h="4114800">
                <a:moveTo>
                  <a:pt x="0" y="0"/>
                </a:moveTo>
                <a:lnTo>
                  <a:pt x="5020151" y="0"/>
                </a:lnTo>
                <a:lnTo>
                  <a:pt x="502015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9"/>
          <p:cNvSpPr txBox="1"/>
          <p:nvPr/>
        </p:nvSpPr>
        <p:spPr>
          <a:xfrm>
            <a:off x="3978800" y="1785851"/>
            <a:ext cx="10330399" cy="1045116"/>
          </a:xfrm>
          <a:prstGeom prst="rect">
            <a:avLst/>
          </a:prstGeom>
        </p:spPr>
        <p:txBody>
          <a:bodyPr lIns="0" tIns="0" rIns="0" bIns="0" rtlCol="0" anchor="t">
            <a:spAutoFit/>
          </a:bodyPr>
          <a:lstStyle/>
          <a:p>
            <a:pPr marL="0" lvl="0" indent="0" algn="ctr">
              <a:lnSpc>
                <a:spcPts val="8136"/>
              </a:lnSpc>
              <a:spcBef>
                <a:spcPct val="0"/>
              </a:spcBef>
            </a:pPr>
            <a:r>
              <a:rPr lang="en-US" sz="7200" b="1" spc="-252">
                <a:solidFill>
                  <a:srgbClr val="086A35"/>
                </a:solidFill>
                <a:latin typeface="Gotham Bold"/>
                <a:ea typeface="Gotham Bold"/>
                <a:cs typeface="Gotham Bold"/>
                <a:sym typeface="Gotham Bold"/>
              </a:rPr>
              <a:t>2. Atom Economy: </a:t>
            </a:r>
          </a:p>
        </p:txBody>
      </p:sp>
      <p:sp>
        <p:nvSpPr>
          <p:cNvPr id="10" name="TextBox 10"/>
          <p:cNvSpPr txBox="1"/>
          <p:nvPr/>
        </p:nvSpPr>
        <p:spPr>
          <a:xfrm>
            <a:off x="2405130" y="3791711"/>
            <a:ext cx="13477741" cy="2176776"/>
          </a:xfrm>
          <a:prstGeom prst="rect">
            <a:avLst/>
          </a:prstGeom>
        </p:spPr>
        <p:txBody>
          <a:bodyPr lIns="0" tIns="0" rIns="0" bIns="0" rtlCol="0" anchor="t">
            <a:spAutoFit/>
          </a:bodyPr>
          <a:lstStyle/>
          <a:p>
            <a:pPr algn="ctr">
              <a:lnSpc>
                <a:spcPts val="4294"/>
              </a:lnSpc>
              <a:spcBef>
                <a:spcPct val="0"/>
              </a:spcBef>
            </a:pPr>
            <a:r>
              <a:rPr lang="en-US" sz="3800" spc="-133" dirty="0">
                <a:solidFill>
                  <a:srgbClr val="086A35"/>
                </a:solidFill>
                <a:latin typeface="Gotham"/>
                <a:ea typeface="Gotham"/>
                <a:cs typeface="Gotham"/>
                <a:sym typeface="Gotham"/>
              </a:rPr>
              <a:t>Synthetic methods should be designed to maximize the incorporation of all materials used in the process into the </a:t>
            </a:r>
          </a:p>
          <a:p>
            <a:pPr algn="ctr">
              <a:lnSpc>
                <a:spcPts val="4294"/>
              </a:lnSpc>
              <a:spcBef>
                <a:spcPct val="0"/>
              </a:spcBef>
            </a:pPr>
            <a:r>
              <a:rPr lang="en-US" sz="3800" spc="-133" dirty="0">
                <a:solidFill>
                  <a:srgbClr val="086A35"/>
                </a:solidFill>
                <a:latin typeface="Gotham"/>
                <a:ea typeface="Gotham"/>
                <a:cs typeface="Gotham"/>
                <a:sym typeface="Gotham"/>
              </a:rPr>
              <a:t>final product.</a:t>
            </a:r>
          </a:p>
          <a:p>
            <a:pPr algn="ctr">
              <a:lnSpc>
                <a:spcPts val="4294"/>
              </a:lnSpc>
              <a:spcBef>
                <a:spcPct val="0"/>
              </a:spcBef>
            </a:pPr>
            <a:endParaRPr lang="en-US" sz="3800" spc="-133" dirty="0">
              <a:solidFill>
                <a:srgbClr val="086A35"/>
              </a:solidFill>
              <a:latin typeface="Gotham"/>
              <a:ea typeface="Gotham"/>
              <a:cs typeface="Gotham"/>
              <a:sym typeface="Gotham"/>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Freeform 2"/>
          <p:cNvSpPr/>
          <p:nvPr/>
        </p:nvSpPr>
        <p:spPr>
          <a:xfrm>
            <a:off x="-1384727" y="8866929"/>
            <a:ext cx="4364103" cy="3859521"/>
          </a:xfrm>
          <a:custGeom>
            <a:avLst/>
            <a:gdLst/>
            <a:ahLst/>
            <a:cxnLst/>
            <a:rect l="l" t="t" r="r" b="b"/>
            <a:pathLst>
              <a:path w="4364103" h="3859521">
                <a:moveTo>
                  <a:pt x="0" y="0"/>
                </a:moveTo>
                <a:lnTo>
                  <a:pt x="4364104" y="0"/>
                </a:lnTo>
                <a:lnTo>
                  <a:pt x="4364104" y="3859521"/>
                </a:lnTo>
                <a:lnTo>
                  <a:pt x="0" y="385952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4654794" y="9119889"/>
            <a:ext cx="4519963" cy="3721110"/>
          </a:xfrm>
          <a:custGeom>
            <a:avLst/>
            <a:gdLst/>
            <a:ahLst/>
            <a:cxnLst/>
            <a:rect l="l" t="t" r="r" b="b"/>
            <a:pathLst>
              <a:path w="4519963" h="3721110">
                <a:moveTo>
                  <a:pt x="0" y="0"/>
                </a:moveTo>
                <a:lnTo>
                  <a:pt x="4519963" y="0"/>
                </a:lnTo>
                <a:lnTo>
                  <a:pt x="4519963" y="3721110"/>
                </a:lnTo>
                <a:lnTo>
                  <a:pt x="0" y="372111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a:off x="-3588347" y="-789838"/>
            <a:ext cx="4998171" cy="4114800"/>
          </a:xfrm>
          <a:custGeom>
            <a:avLst/>
            <a:gdLst/>
            <a:ahLst/>
            <a:cxnLst/>
            <a:rect l="l" t="t" r="r" b="b"/>
            <a:pathLst>
              <a:path w="4998171" h="4114800">
                <a:moveTo>
                  <a:pt x="0" y="0"/>
                </a:moveTo>
                <a:lnTo>
                  <a:pt x="4998171" y="0"/>
                </a:lnTo>
                <a:lnTo>
                  <a:pt x="499817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5" name="Freeform 5"/>
          <p:cNvSpPr/>
          <p:nvPr/>
        </p:nvSpPr>
        <p:spPr>
          <a:xfrm rot="-5400000">
            <a:off x="15060013" y="-2624781"/>
            <a:ext cx="4398575" cy="4327439"/>
          </a:xfrm>
          <a:custGeom>
            <a:avLst/>
            <a:gdLst/>
            <a:ahLst/>
            <a:cxnLst/>
            <a:rect l="l" t="t" r="r" b="b"/>
            <a:pathLst>
              <a:path w="4398575" h="4327439">
                <a:moveTo>
                  <a:pt x="0" y="0"/>
                </a:moveTo>
                <a:lnTo>
                  <a:pt x="4398574" y="0"/>
                </a:lnTo>
                <a:lnTo>
                  <a:pt x="4398574" y="4327439"/>
                </a:lnTo>
                <a:lnTo>
                  <a:pt x="0" y="432743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6" name="Freeform 6"/>
          <p:cNvSpPr/>
          <p:nvPr/>
        </p:nvSpPr>
        <p:spPr>
          <a:xfrm>
            <a:off x="1886848" y="-2942973"/>
            <a:ext cx="3255836" cy="4114800"/>
          </a:xfrm>
          <a:custGeom>
            <a:avLst/>
            <a:gdLst/>
            <a:ahLst/>
            <a:cxnLst/>
            <a:rect l="l" t="t" r="r" b="b"/>
            <a:pathLst>
              <a:path w="3255836" h="4114800">
                <a:moveTo>
                  <a:pt x="0" y="0"/>
                </a:moveTo>
                <a:lnTo>
                  <a:pt x="3255836" y="0"/>
                </a:lnTo>
                <a:lnTo>
                  <a:pt x="32558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7" name="Freeform 7"/>
          <p:cNvSpPr/>
          <p:nvPr/>
        </p:nvSpPr>
        <p:spPr>
          <a:xfrm>
            <a:off x="11053364" y="9119889"/>
            <a:ext cx="3255836" cy="4114800"/>
          </a:xfrm>
          <a:custGeom>
            <a:avLst/>
            <a:gdLst/>
            <a:ahLst/>
            <a:cxnLst/>
            <a:rect l="l" t="t" r="r" b="b"/>
            <a:pathLst>
              <a:path w="3255836" h="4114800">
                <a:moveTo>
                  <a:pt x="0" y="0"/>
                </a:moveTo>
                <a:lnTo>
                  <a:pt x="3255836" y="0"/>
                </a:lnTo>
                <a:lnTo>
                  <a:pt x="32558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8" name="Freeform 8"/>
          <p:cNvSpPr/>
          <p:nvPr/>
        </p:nvSpPr>
        <p:spPr>
          <a:xfrm>
            <a:off x="5499800" y="6696855"/>
            <a:ext cx="3644200" cy="2981618"/>
          </a:xfrm>
          <a:custGeom>
            <a:avLst/>
            <a:gdLst/>
            <a:ahLst/>
            <a:cxnLst/>
            <a:rect l="l" t="t" r="r" b="b"/>
            <a:pathLst>
              <a:path w="3644200" h="2981618">
                <a:moveTo>
                  <a:pt x="0" y="0"/>
                </a:moveTo>
                <a:lnTo>
                  <a:pt x="3644200" y="0"/>
                </a:lnTo>
                <a:lnTo>
                  <a:pt x="3644200" y="2981618"/>
                </a:lnTo>
                <a:lnTo>
                  <a:pt x="0" y="29816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9"/>
          <p:cNvSpPr txBox="1"/>
          <p:nvPr/>
        </p:nvSpPr>
        <p:spPr>
          <a:xfrm>
            <a:off x="797325" y="2251935"/>
            <a:ext cx="17371923" cy="1045116"/>
          </a:xfrm>
          <a:prstGeom prst="rect">
            <a:avLst/>
          </a:prstGeom>
        </p:spPr>
        <p:txBody>
          <a:bodyPr lIns="0" tIns="0" rIns="0" bIns="0" rtlCol="0" anchor="t">
            <a:spAutoFit/>
          </a:bodyPr>
          <a:lstStyle/>
          <a:p>
            <a:pPr algn="ctr">
              <a:lnSpc>
                <a:spcPts val="8136"/>
              </a:lnSpc>
            </a:pPr>
            <a:r>
              <a:rPr lang="en-US" sz="7200" b="1" spc="-252" dirty="0">
                <a:solidFill>
                  <a:srgbClr val="086A35"/>
                </a:solidFill>
                <a:latin typeface="Gotham Bold"/>
                <a:ea typeface="Gotham Bold"/>
                <a:cs typeface="Gotham Bold"/>
                <a:sym typeface="Gotham Bold"/>
              </a:rPr>
              <a:t>3. Less Hazardous Chemical </a:t>
            </a:r>
          </a:p>
          <a:p>
            <a:pPr marL="0" lvl="0" indent="0" algn="ctr">
              <a:lnSpc>
                <a:spcPts val="8136"/>
              </a:lnSpc>
              <a:spcBef>
                <a:spcPct val="0"/>
              </a:spcBef>
            </a:pPr>
            <a:r>
              <a:rPr lang="en-US" sz="7200" b="1" spc="-252" dirty="0">
                <a:solidFill>
                  <a:srgbClr val="086A35"/>
                </a:solidFill>
                <a:latin typeface="Gotham Bold"/>
                <a:ea typeface="Gotham Bold"/>
                <a:cs typeface="Gotham Bold"/>
                <a:sym typeface="Gotham Bold"/>
              </a:rPr>
              <a:t>Syntheses:</a:t>
            </a:r>
          </a:p>
        </p:txBody>
      </p:sp>
      <p:sp>
        <p:nvSpPr>
          <p:cNvPr id="10" name="TextBox 10"/>
          <p:cNvSpPr txBox="1"/>
          <p:nvPr/>
        </p:nvSpPr>
        <p:spPr>
          <a:xfrm>
            <a:off x="2405130" y="4499923"/>
            <a:ext cx="13477741" cy="1633884"/>
          </a:xfrm>
          <a:prstGeom prst="rect">
            <a:avLst/>
          </a:prstGeom>
        </p:spPr>
        <p:txBody>
          <a:bodyPr lIns="0" tIns="0" rIns="0" bIns="0" rtlCol="0" anchor="t">
            <a:spAutoFit/>
          </a:bodyPr>
          <a:lstStyle/>
          <a:p>
            <a:pPr algn="ctr">
              <a:lnSpc>
                <a:spcPts val="4294"/>
              </a:lnSpc>
              <a:spcBef>
                <a:spcPct val="0"/>
              </a:spcBef>
            </a:pPr>
            <a:r>
              <a:rPr lang="en-US" sz="3800" spc="-133" dirty="0">
                <a:solidFill>
                  <a:srgbClr val="086A35"/>
                </a:solidFill>
                <a:latin typeface="Gotham"/>
                <a:ea typeface="Gotham"/>
                <a:cs typeface="Gotham"/>
                <a:sym typeface="Gotham"/>
              </a:rPr>
              <a:t>Design synthetic methodologies to use and generate substances with little or no toxicity to human health and the environment.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DDC8F"/>
        </a:solidFill>
        <a:effectLst/>
      </p:bgPr>
    </p:bg>
    <p:spTree>
      <p:nvGrpSpPr>
        <p:cNvPr id="1" name=""/>
        <p:cNvGrpSpPr/>
        <p:nvPr/>
      </p:nvGrpSpPr>
      <p:grpSpPr>
        <a:xfrm>
          <a:off x="0" y="0"/>
          <a:ext cx="0" cy="0"/>
          <a:chOff x="0" y="0"/>
          <a:chExt cx="0" cy="0"/>
        </a:xfrm>
      </p:grpSpPr>
      <p:sp>
        <p:nvSpPr>
          <p:cNvPr id="2" name="Freeform 2"/>
          <p:cNvSpPr/>
          <p:nvPr/>
        </p:nvSpPr>
        <p:spPr>
          <a:xfrm>
            <a:off x="5060092" y="6802432"/>
            <a:ext cx="12909156" cy="2985415"/>
          </a:xfrm>
          <a:custGeom>
            <a:avLst/>
            <a:gdLst/>
            <a:ahLst/>
            <a:cxnLst/>
            <a:rect l="l" t="t" r="r" b="b"/>
            <a:pathLst>
              <a:path w="12909156" h="2985415">
                <a:moveTo>
                  <a:pt x="0" y="0"/>
                </a:moveTo>
                <a:lnTo>
                  <a:pt x="12909156" y="0"/>
                </a:lnTo>
                <a:lnTo>
                  <a:pt x="12909156" y="2985415"/>
                </a:lnTo>
                <a:lnTo>
                  <a:pt x="0" y="2985415"/>
                </a:lnTo>
                <a:lnTo>
                  <a:pt x="0" y="0"/>
                </a:lnTo>
                <a:close/>
              </a:path>
            </a:pathLst>
          </a:custGeom>
          <a:blipFill>
            <a:blip r:embed="rId2"/>
            <a:stretch>
              <a:fillRect/>
            </a:stretch>
          </a:blipFill>
        </p:spPr>
      </p:sp>
      <p:sp>
        <p:nvSpPr>
          <p:cNvPr id="3" name="Freeform 3"/>
          <p:cNvSpPr/>
          <p:nvPr/>
        </p:nvSpPr>
        <p:spPr>
          <a:xfrm>
            <a:off x="-4028209" y="1794482"/>
            <a:ext cx="8056418" cy="7763457"/>
          </a:xfrm>
          <a:custGeom>
            <a:avLst/>
            <a:gdLst/>
            <a:ahLst/>
            <a:cxnLst/>
            <a:rect l="l" t="t" r="r" b="b"/>
            <a:pathLst>
              <a:path w="8056418" h="7763457">
                <a:moveTo>
                  <a:pt x="0" y="0"/>
                </a:moveTo>
                <a:lnTo>
                  <a:pt x="8056418" y="0"/>
                </a:lnTo>
                <a:lnTo>
                  <a:pt x="8056418" y="7763457"/>
                </a:lnTo>
                <a:lnTo>
                  <a:pt x="0" y="7763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5060092" y="2102502"/>
            <a:ext cx="13227908" cy="3702329"/>
          </a:xfrm>
          <a:prstGeom prst="rect">
            <a:avLst/>
          </a:prstGeom>
        </p:spPr>
        <p:txBody>
          <a:bodyPr lIns="0" tIns="0" rIns="0" bIns="0" rtlCol="0" anchor="t">
            <a:spAutoFit/>
          </a:bodyPr>
          <a:lstStyle/>
          <a:p>
            <a:pPr algn="ctr">
              <a:lnSpc>
                <a:spcPts val="14437"/>
              </a:lnSpc>
              <a:spcBef>
                <a:spcPct val="0"/>
              </a:spcBef>
            </a:pPr>
            <a:r>
              <a:rPr lang="en-US" sz="12776" b="1" spc="-447">
                <a:solidFill>
                  <a:srgbClr val="233F23"/>
                </a:solidFill>
                <a:latin typeface="Gotham Bold"/>
                <a:ea typeface="Gotham Bold"/>
                <a:cs typeface="Gotham Bold"/>
                <a:sym typeface="Gotham Bold"/>
              </a:rPr>
              <a:t>Designing Safer Chemicals</a:t>
            </a:r>
          </a:p>
        </p:txBody>
      </p:sp>
      <p:sp>
        <p:nvSpPr>
          <p:cNvPr id="5" name="TextBox 5"/>
          <p:cNvSpPr txBox="1"/>
          <p:nvPr/>
        </p:nvSpPr>
        <p:spPr>
          <a:xfrm>
            <a:off x="2615621" y="1304925"/>
            <a:ext cx="3400727" cy="5961146"/>
          </a:xfrm>
          <a:prstGeom prst="rect">
            <a:avLst/>
          </a:prstGeom>
        </p:spPr>
        <p:txBody>
          <a:bodyPr lIns="0" tIns="0" rIns="0" bIns="0" rtlCol="0" anchor="t">
            <a:spAutoFit/>
          </a:bodyPr>
          <a:lstStyle/>
          <a:p>
            <a:pPr algn="ctr">
              <a:lnSpc>
                <a:spcPts val="46263"/>
              </a:lnSpc>
              <a:spcBef>
                <a:spcPct val="0"/>
              </a:spcBef>
            </a:pPr>
            <a:r>
              <a:rPr lang="en-US" sz="40941" b="1" spc="-1432">
                <a:solidFill>
                  <a:srgbClr val="233F23"/>
                </a:solidFill>
                <a:latin typeface="Gotham Bold"/>
                <a:ea typeface="Gotham Bold"/>
                <a:cs typeface="Gotham Bold"/>
                <a:sym typeface="Gotham Bold"/>
              </a:rPr>
              <a:t>4</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Freeform 2"/>
          <p:cNvSpPr/>
          <p:nvPr/>
        </p:nvSpPr>
        <p:spPr>
          <a:xfrm>
            <a:off x="-1384727" y="8866929"/>
            <a:ext cx="4364103" cy="3859521"/>
          </a:xfrm>
          <a:custGeom>
            <a:avLst/>
            <a:gdLst/>
            <a:ahLst/>
            <a:cxnLst/>
            <a:rect l="l" t="t" r="r" b="b"/>
            <a:pathLst>
              <a:path w="4364103" h="3859521">
                <a:moveTo>
                  <a:pt x="0" y="0"/>
                </a:moveTo>
                <a:lnTo>
                  <a:pt x="4364104" y="0"/>
                </a:lnTo>
                <a:lnTo>
                  <a:pt x="4364104" y="3859521"/>
                </a:lnTo>
                <a:lnTo>
                  <a:pt x="0" y="385952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4654794" y="9119889"/>
            <a:ext cx="4519963" cy="3721110"/>
          </a:xfrm>
          <a:custGeom>
            <a:avLst/>
            <a:gdLst/>
            <a:ahLst/>
            <a:cxnLst/>
            <a:rect l="l" t="t" r="r" b="b"/>
            <a:pathLst>
              <a:path w="4519963" h="3721110">
                <a:moveTo>
                  <a:pt x="0" y="0"/>
                </a:moveTo>
                <a:lnTo>
                  <a:pt x="4519963" y="0"/>
                </a:lnTo>
                <a:lnTo>
                  <a:pt x="4519963" y="3721110"/>
                </a:lnTo>
                <a:lnTo>
                  <a:pt x="0" y="372111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a:off x="-3588347" y="-789838"/>
            <a:ext cx="4998171" cy="4114800"/>
          </a:xfrm>
          <a:custGeom>
            <a:avLst/>
            <a:gdLst/>
            <a:ahLst/>
            <a:cxnLst/>
            <a:rect l="l" t="t" r="r" b="b"/>
            <a:pathLst>
              <a:path w="4998171" h="4114800">
                <a:moveTo>
                  <a:pt x="0" y="0"/>
                </a:moveTo>
                <a:lnTo>
                  <a:pt x="4998171" y="0"/>
                </a:lnTo>
                <a:lnTo>
                  <a:pt x="499817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5" name="Freeform 5"/>
          <p:cNvSpPr/>
          <p:nvPr/>
        </p:nvSpPr>
        <p:spPr>
          <a:xfrm rot="-5400000">
            <a:off x="15060013" y="-2624781"/>
            <a:ext cx="4398575" cy="4327439"/>
          </a:xfrm>
          <a:custGeom>
            <a:avLst/>
            <a:gdLst/>
            <a:ahLst/>
            <a:cxnLst/>
            <a:rect l="l" t="t" r="r" b="b"/>
            <a:pathLst>
              <a:path w="4398575" h="4327439">
                <a:moveTo>
                  <a:pt x="0" y="0"/>
                </a:moveTo>
                <a:lnTo>
                  <a:pt x="4398574" y="0"/>
                </a:lnTo>
                <a:lnTo>
                  <a:pt x="4398574" y="4327439"/>
                </a:lnTo>
                <a:lnTo>
                  <a:pt x="0" y="432743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6" name="Freeform 6"/>
          <p:cNvSpPr/>
          <p:nvPr/>
        </p:nvSpPr>
        <p:spPr>
          <a:xfrm>
            <a:off x="1886848" y="-2942973"/>
            <a:ext cx="3255836" cy="4114800"/>
          </a:xfrm>
          <a:custGeom>
            <a:avLst/>
            <a:gdLst/>
            <a:ahLst/>
            <a:cxnLst/>
            <a:rect l="l" t="t" r="r" b="b"/>
            <a:pathLst>
              <a:path w="3255836" h="4114800">
                <a:moveTo>
                  <a:pt x="0" y="0"/>
                </a:moveTo>
                <a:lnTo>
                  <a:pt x="3255836" y="0"/>
                </a:lnTo>
                <a:lnTo>
                  <a:pt x="32558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7" name="Freeform 7"/>
          <p:cNvSpPr/>
          <p:nvPr/>
        </p:nvSpPr>
        <p:spPr>
          <a:xfrm>
            <a:off x="11053364" y="9119889"/>
            <a:ext cx="3255836" cy="4114800"/>
          </a:xfrm>
          <a:custGeom>
            <a:avLst/>
            <a:gdLst/>
            <a:ahLst/>
            <a:cxnLst/>
            <a:rect l="l" t="t" r="r" b="b"/>
            <a:pathLst>
              <a:path w="3255836" h="4114800">
                <a:moveTo>
                  <a:pt x="0" y="0"/>
                </a:moveTo>
                <a:lnTo>
                  <a:pt x="3255836" y="0"/>
                </a:lnTo>
                <a:lnTo>
                  <a:pt x="32558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8" name="Freeform 8"/>
          <p:cNvSpPr/>
          <p:nvPr/>
        </p:nvSpPr>
        <p:spPr>
          <a:xfrm>
            <a:off x="5142684" y="6009183"/>
            <a:ext cx="4242484" cy="4088212"/>
          </a:xfrm>
          <a:custGeom>
            <a:avLst/>
            <a:gdLst/>
            <a:ahLst/>
            <a:cxnLst/>
            <a:rect l="l" t="t" r="r" b="b"/>
            <a:pathLst>
              <a:path w="4242484" h="4088212">
                <a:moveTo>
                  <a:pt x="0" y="0"/>
                </a:moveTo>
                <a:lnTo>
                  <a:pt x="4242484" y="0"/>
                </a:lnTo>
                <a:lnTo>
                  <a:pt x="4242484" y="4088212"/>
                </a:lnTo>
                <a:lnTo>
                  <a:pt x="0" y="40882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9"/>
          <p:cNvSpPr txBox="1"/>
          <p:nvPr/>
        </p:nvSpPr>
        <p:spPr>
          <a:xfrm>
            <a:off x="458039" y="2826216"/>
            <a:ext cx="17371923" cy="1045116"/>
          </a:xfrm>
          <a:prstGeom prst="rect">
            <a:avLst/>
          </a:prstGeom>
        </p:spPr>
        <p:txBody>
          <a:bodyPr lIns="0" tIns="0" rIns="0" bIns="0" rtlCol="0" anchor="t">
            <a:spAutoFit/>
          </a:bodyPr>
          <a:lstStyle/>
          <a:p>
            <a:pPr marL="0" lvl="0" indent="0" algn="ctr">
              <a:lnSpc>
                <a:spcPts val="8136"/>
              </a:lnSpc>
              <a:spcBef>
                <a:spcPct val="0"/>
              </a:spcBef>
            </a:pPr>
            <a:r>
              <a:rPr lang="en-US" sz="7200" b="1" spc="-252" dirty="0">
                <a:solidFill>
                  <a:srgbClr val="086A35"/>
                </a:solidFill>
                <a:latin typeface="Gotham Bold"/>
                <a:ea typeface="Gotham Bold"/>
                <a:cs typeface="Gotham Bold"/>
                <a:sym typeface="Gotham Bold"/>
              </a:rPr>
              <a:t>4. Designing Safer Chemicals:</a:t>
            </a:r>
          </a:p>
        </p:txBody>
      </p:sp>
      <p:sp>
        <p:nvSpPr>
          <p:cNvPr id="10" name="TextBox 10"/>
          <p:cNvSpPr txBox="1"/>
          <p:nvPr/>
        </p:nvSpPr>
        <p:spPr>
          <a:xfrm>
            <a:off x="2405130" y="4499923"/>
            <a:ext cx="13477741" cy="1090992"/>
          </a:xfrm>
          <a:prstGeom prst="rect">
            <a:avLst/>
          </a:prstGeom>
        </p:spPr>
        <p:txBody>
          <a:bodyPr lIns="0" tIns="0" rIns="0" bIns="0" rtlCol="0" anchor="t">
            <a:spAutoFit/>
          </a:bodyPr>
          <a:lstStyle/>
          <a:p>
            <a:pPr algn="ctr">
              <a:lnSpc>
                <a:spcPts val="4294"/>
              </a:lnSpc>
              <a:spcBef>
                <a:spcPct val="0"/>
              </a:spcBef>
            </a:pPr>
            <a:r>
              <a:rPr lang="en-US" sz="3800" spc="-133" dirty="0">
                <a:solidFill>
                  <a:srgbClr val="086A35"/>
                </a:solidFill>
                <a:latin typeface="Gotham"/>
                <a:ea typeface="Gotham"/>
                <a:cs typeface="Gotham"/>
                <a:sym typeface="Gotham"/>
              </a:rPr>
              <a:t>Chemical products should be designed to be fully </a:t>
            </a:r>
          </a:p>
          <a:p>
            <a:pPr algn="ctr">
              <a:lnSpc>
                <a:spcPts val="4294"/>
              </a:lnSpc>
              <a:spcBef>
                <a:spcPct val="0"/>
              </a:spcBef>
            </a:pPr>
            <a:r>
              <a:rPr lang="en-US" sz="3800" spc="-133" dirty="0">
                <a:solidFill>
                  <a:srgbClr val="086A35"/>
                </a:solidFill>
                <a:latin typeface="Gotham"/>
                <a:ea typeface="Gotham"/>
                <a:cs typeface="Gotham"/>
                <a:sym typeface="Gotham"/>
              </a:rPr>
              <a:t>effective yet have little or no toxicity.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87246"/>
        </a:solidFill>
        <a:effectLst/>
      </p:bgPr>
    </p:bg>
    <p:spTree>
      <p:nvGrpSpPr>
        <p:cNvPr id="1" name=""/>
        <p:cNvGrpSpPr/>
        <p:nvPr/>
      </p:nvGrpSpPr>
      <p:grpSpPr>
        <a:xfrm>
          <a:off x="0" y="0"/>
          <a:ext cx="0" cy="0"/>
          <a:chOff x="0" y="0"/>
          <a:chExt cx="0" cy="0"/>
        </a:xfrm>
      </p:grpSpPr>
      <p:sp>
        <p:nvSpPr>
          <p:cNvPr id="2" name="Freeform 2"/>
          <p:cNvSpPr/>
          <p:nvPr/>
        </p:nvSpPr>
        <p:spPr>
          <a:xfrm>
            <a:off x="-1096823" y="1605187"/>
            <a:ext cx="7406834" cy="8434283"/>
          </a:xfrm>
          <a:custGeom>
            <a:avLst/>
            <a:gdLst/>
            <a:ahLst/>
            <a:cxnLst/>
            <a:rect l="l" t="t" r="r" b="b"/>
            <a:pathLst>
              <a:path w="7406834" h="8434283">
                <a:moveTo>
                  <a:pt x="0" y="0"/>
                </a:moveTo>
                <a:lnTo>
                  <a:pt x="7406834" y="0"/>
                </a:lnTo>
                <a:lnTo>
                  <a:pt x="7406834" y="8434283"/>
                </a:lnTo>
                <a:lnTo>
                  <a:pt x="0" y="84342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3987926" y="2119999"/>
            <a:ext cx="15893835" cy="3702329"/>
          </a:xfrm>
          <a:prstGeom prst="rect">
            <a:avLst/>
          </a:prstGeom>
        </p:spPr>
        <p:txBody>
          <a:bodyPr lIns="0" tIns="0" rIns="0" bIns="0" rtlCol="0" anchor="t">
            <a:spAutoFit/>
          </a:bodyPr>
          <a:lstStyle/>
          <a:p>
            <a:pPr algn="ctr">
              <a:lnSpc>
                <a:spcPts val="14437"/>
              </a:lnSpc>
            </a:pPr>
            <a:r>
              <a:rPr lang="en-US" sz="12776" b="1" spc="-447">
                <a:solidFill>
                  <a:srgbClr val="FFFFFF"/>
                </a:solidFill>
                <a:latin typeface="Gotham Bold"/>
                <a:ea typeface="Gotham Bold"/>
                <a:cs typeface="Gotham Bold"/>
                <a:sym typeface="Gotham Bold"/>
              </a:rPr>
              <a:t>Safer Solvents </a:t>
            </a:r>
          </a:p>
          <a:p>
            <a:pPr algn="ctr">
              <a:lnSpc>
                <a:spcPts val="14437"/>
              </a:lnSpc>
              <a:spcBef>
                <a:spcPct val="0"/>
              </a:spcBef>
            </a:pPr>
            <a:r>
              <a:rPr lang="en-US" sz="12776" b="1" spc="-447">
                <a:solidFill>
                  <a:srgbClr val="FFFFFF"/>
                </a:solidFill>
                <a:latin typeface="Gotham Bold"/>
                <a:ea typeface="Gotham Bold"/>
                <a:cs typeface="Gotham Bold"/>
                <a:sym typeface="Gotham Bold"/>
              </a:rPr>
              <a:t>and Auxiliaries</a:t>
            </a:r>
          </a:p>
        </p:txBody>
      </p:sp>
      <p:sp>
        <p:nvSpPr>
          <p:cNvPr id="4" name="Freeform 4"/>
          <p:cNvSpPr/>
          <p:nvPr/>
        </p:nvSpPr>
        <p:spPr>
          <a:xfrm>
            <a:off x="6046225" y="7148951"/>
            <a:ext cx="12241775" cy="2602812"/>
          </a:xfrm>
          <a:custGeom>
            <a:avLst/>
            <a:gdLst/>
            <a:ahLst/>
            <a:cxnLst/>
            <a:rect l="l" t="t" r="r" b="b"/>
            <a:pathLst>
              <a:path w="12241775" h="2602812">
                <a:moveTo>
                  <a:pt x="0" y="0"/>
                </a:moveTo>
                <a:lnTo>
                  <a:pt x="12241775" y="0"/>
                </a:lnTo>
                <a:lnTo>
                  <a:pt x="12241775" y="2602811"/>
                </a:lnTo>
                <a:lnTo>
                  <a:pt x="0" y="2602811"/>
                </a:lnTo>
                <a:lnTo>
                  <a:pt x="0" y="0"/>
                </a:lnTo>
                <a:close/>
              </a:path>
            </a:pathLst>
          </a:custGeom>
          <a:blipFill>
            <a:blip r:embed="rId4"/>
            <a:stretch>
              <a:fillRect l="-1752"/>
            </a:stretch>
          </a:blipFill>
        </p:spPr>
      </p:sp>
      <p:sp>
        <p:nvSpPr>
          <p:cNvPr id="5" name="TextBox 5"/>
          <p:cNvSpPr txBox="1"/>
          <p:nvPr/>
        </p:nvSpPr>
        <p:spPr>
          <a:xfrm>
            <a:off x="3043680" y="1276350"/>
            <a:ext cx="2890408" cy="5578860"/>
          </a:xfrm>
          <a:prstGeom prst="rect">
            <a:avLst/>
          </a:prstGeom>
        </p:spPr>
        <p:txBody>
          <a:bodyPr lIns="0" tIns="0" rIns="0" bIns="0" rtlCol="0" anchor="t">
            <a:spAutoFit/>
          </a:bodyPr>
          <a:lstStyle/>
          <a:p>
            <a:pPr algn="ctr">
              <a:lnSpc>
                <a:spcPts val="43222"/>
              </a:lnSpc>
              <a:spcBef>
                <a:spcPct val="0"/>
              </a:spcBef>
            </a:pPr>
            <a:r>
              <a:rPr lang="en-US" sz="38250" b="1" spc="-1338">
                <a:solidFill>
                  <a:srgbClr val="FFFFFF"/>
                </a:solidFill>
                <a:latin typeface="Gotham Bold"/>
                <a:ea typeface="Gotham Bold"/>
                <a:cs typeface="Gotham Bold"/>
                <a:sym typeface="Gotham Bold"/>
              </a:rPr>
              <a:t>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TextBox 2"/>
          <p:cNvSpPr txBox="1"/>
          <p:nvPr/>
        </p:nvSpPr>
        <p:spPr>
          <a:xfrm>
            <a:off x="697816" y="624585"/>
            <a:ext cx="15659100" cy="2073849"/>
          </a:xfrm>
          <a:prstGeom prst="rect">
            <a:avLst/>
          </a:prstGeom>
        </p:spPr>
        <p:txBody>
          <a:bodyPr lIns="0" tIns="0" rIns="0" bIns="0" rtlCol="0" anchor="t">
            <a:spAutoFit/>
          </a:bodyPr>
          <a:lstStyle/>
          <a:p>
            <a:pPr marL="0" lvl="0" indent="0" algn="l">
              <a:lnSpc>
                <a:spcPts val="8136"/>
              </a:lnSpc>
            </a:pPr>
            <a:r>
              <a:rPr lang="en-US" sz="7200" b="1" spc="-252" dirty="0">
                <a:solidFill>
                  <a:srgbClr val="086A35"/>
                </a:solidFill>
                <a:latin typeface="Gotham Bold"/>
                <a:ea typeface="Gotham Bold"/>
                <a:cs typeface="Gotham Bold"/>
                <a:sym typeface="Gotham Bold"/>
              </a:rPr>
              <a:t>Introduction to the Chemical Industry</a:t>
            </a:r>
          </a:p>
        </p:txBody>
      </p:sp>
      <p:sp>
        <p:nvSpPr>
          <p:cNvPr id="3" name="TextBox 3"/>
          <p:cNvSpPr txBox="1"/>
          <p:nvPr/>
        </p:nvSpPr>
        <p:spPr>
          <a:xfrm>
            <a:off x="706676" y="2930542"/>
            <a:ext cx="16230600" cy="1000192"/>
          </a:xfrm>
          <a:prstGeom prst="rect">
            <a:avLst/>
          </a:prstGeom>
        </p:spPr>
        <p:txBody>
          <a:bodyPr lIns="0" tIns="0" rIns="0" bIns="0" rtlCol="0" anchor="t">
            <a:spAutoFit/>
          </a:bodyPr>
          <a:lstStyle/>
          <a:p>
            <a:pPr marL="0" lvl="0" indent="0" algn="just">
              <a:lnSpc>
                <a:spcPts val="4049"/>
              </a:lnSpc>
              <a:spcBef>
                <a:spcPct val="0"/>
              </a:spcBef>
            </a:pPr>
            <a:r>
              <a:rPr lang="en-US" sz="2999" spc="179" dirty="0">
                <a:solidFill>
                  <a:srgbClr val="086A35"/>
                </a:solidFill>
                <a:latin typeface="Gotham"/>
                <a:ea typeface="Gotham"/>
                <a:cs typeface="Gotham"/>
                <a:sym typeface="Gotham"/>
              </a:rPr>
              <a:t>Th</a:t>
            </a:r>
            <a:r>
              <a:rPr lang="en-US" sz="2999" u="none" spc="179" dirty="0">
                <a:solidFill>
                  <a:srgbClr val="086A35"/>
                </a:solidFill>
                <a:latin typeface="Gotham"/>
                <a:ea typeface="Gotham"/>
                <a:cs typeface="Gotham"/>
                <a:sym typeface="Gotham"/>
              </a:rPr>
              <a:t>e chemical industry grew very rapidly during the 20th century, particularly after World War II.</a:t>
            </a:r>
          </a:p>
        </p:txBody>
      </p:sp>
      <p:sp>
        <p:nvSpPr>
          <p:cNvPr id="8" name="Freeform 6"/>
          <p:cNvSpPr/>
          <p:nvPr/>
        </p:nvSpPr>
        <p:spPr>
          <a:xfrm>
            <a:off x="9230833" y="4162842"/>
            <a:ext cx="8904767" cy="6009858"/>
          </a:xfrm>
          <a:custGeom>
            <a:avLst/>
            <a:gdLst/>
            <a:ahLst/>
            <a:cxnLst/>
            <a:rect l="l" t="t" r="r" b="b"/>
            <a:pathLst>
              <a:path w="9488620" h="7632982">
                <a:moveTo>
                  <a:pt x="0" y="0"/>
                </a:moveTo>
                <a:lnTo>
                  <a:pt x="9488620" y="0"/>
                </a:lnTo>
                <a:lnTo>
                  <a:pt x="9488620" y="7632982"/>
                </a:lnTo>
                <a:lnTo>
                  <a:pt x="0" y="7632982"/>
                </a:lnTo>
                <a:lnTo>
                  <a:pt x="0" y="0"/>
                </a:lnTo>
                <a:close/>
              </a:path>
            </a:pathLst>
          </a:custGeom>
          <a:blipFill>
            <a:blip r:embed="rId2"/>
            <a:stretch>
              <a:fillRect/>
            </a:stretch>
          </a:blipFill>
        </p:spPr>
      </p:sp>
      <p:sp>
        <p:nvSpPr>
          <p:cNvPr id="9" name="Freeform 5"/>
          <p:cNvSpPr/>
          <p:nvPr/>
        </p:nvSpPr>
        <p:spPr>
          <a:xfrm>
            <a:off x="152400" y="4162842"/>
            <a:ext cx="8904767" cy="6009858"/>
          </a:xfrm>
          <a:custGeom>
            <a:avLst/>
            <a:gdLst/>
            <a:ahLst/>
            <a:cxnLst/>
            <a:rect l="l" t="t" r="r" b="b"/>
            <a:pathLst>
              <a:path w="10112467" h="7160697">
                <a:moveTo>
                  <a:pt x="0" y="0"/>
                </a:moveTo>
                <a:lnTo>
                  <a:pt x="10112467" y="0"/>
                </a:lnTo>
                <a:lnTo>
                  <a:pt x="10112467" y="7160696"/>
                </a:lnTo>
                <a:lnTo>
                  <a:pt x="0" y="7160696"/>
                </a:lnTo>
                <a:lnTo>
                  <a:pt x="0" y="0"/>
                </a:lnTo>
                <a:close/>
              </a:path>
            </a:pathLst>
          </a:custGeom>
          <a:blipFill>
            <a:blip r:embed="rId3"/>
            <a:stretch>
              <a:fillRect t="-2706"/>
            </a:stretch>
          </a:blipFill>
        </p:spPr>
      </p:sp>
    </p:spTree>
    <p:extLst>
      <p:ext uri="{BB962C8B-B14F-4D97-AF65-F5344CB8AC3E}">
        <p14:creationId xmlns:p14="http://schemas.microsoft.com/office/powerpoint/2010/main" val="3440572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Freeform 2"/>
          <p:cNvSpPr/>
          <p:nvPr/>
        </p:nvSpPr>
        <p:spPr>
          <a:xfrm>
            <a:off x="-1384727" y="8866929"/>
            <a:ext cx="4364103" cy="3859521"/>
          </a:xfrm>
          <a:custGeom>
            <a:avLst/>
            <a:gdLst/>
            <a:ahLst/>
            <a:cxnLst/>
            <a:rect l="l" t="t" r="r" b="b"/>
            <a:pathLst>
              <a:path w="4364103" h="3859521">
                <a:moveTo>
                  <a:pt x="0" y="0"/>
                </a:moveTo>
                <a:lnTo>
                  <a:pt x="4364104" y="0"/>
                </a:lnTo>
                <a:lnTo>
                  <a:pt x="4364104" y="3859521"/>
                </a:lnTo>
                <a:lnTo>
                  <a:pt x="0" y="385952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4654794" y="9119889"/>
            <a:ext cx="4519963" cy="3721110"/>
          </a:xfrm>
          <a:custGeom>
            <a:avLst/>
            <a:gdLst/>
            <a:ahLst/>
            <a:cxnLst/>
            <a:rect l="l" t="t" r="r" b="b"/>
            <a:pathLst>
              <a:path w="4519963" h="3721110">
                <a:moveTo>
                  <a:pt x="0" y="0"/>
                </a:moveTo>
                <a:lnTo>
                  <a:pt x="4519963" y="0"/>
                </a:lnTo>
                <a:lnTo>
                  <a:pt x="4519963" y="3721110"/>
                </a:lnTo>
                <a:lnTo>
                  <a:pt x="0" y="372111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a:off x="-3588347" y="-789838"/>
            <a:ext cx="4998171" cy="4114800"/>
          </a:xfrm>
          <a:custGeom>
            <a:avLst/>
            <a:gdLst/>
            <a:ahLst/>
            <a:cxnLst/>
            <a:rect l="l" t="t" r="r" b="b"/>
            <a:pathLst>
              <a:path w="4998171" h="4114800">
                <a:moveTo>
                  <a:pt x="0" y="0"/>
                </a:moveTo>
                <a:lnTo>
                  <a:pt x="4998171" y="0"/>
                </a:lnTo>
                <a:lnTo>
                  <a:pt x="499817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5" name="Freeform 5"/>
          <p:cNvSpPr/>
          <p:nvPr/>
        </p:nvSpPr>
        <p:spPr>
          <a:xfrm rot="-5400000">
            <a:off x="15060013" y="-2624781"/>
            <a:ext cx="4398575" cy="4327439"/>
          </a:xfrm>
          <a:custGeom>
            <a:avLst/>
            <a:gdLst/>
            <a:ahLst/>
            <a:cxnLst/>
            <a:rect l="l" t="t" r="r" b="b"/>
            <a:pathLst>
              <a:path w="4398575" h="4327439">
                <a:moveTo>
                  <a:pt x="0" y="0"/>
                </a:moveTo>
                <a:lnTo>
                  <a:pt x="4398574" y="0"/>
                </a:lnTo>
                <a:lnTo>
                  <a:pt x="4398574" y="4327439"/>
                </a:lnTo>
                <a:lnTo>
                  <a:pt x="0" y="432743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6" name="Freeform 6"/>
          <p:cNvSpPr/>
          <p:nvPr/>
        </p:nvSpPr>
        <p:spPr>
          <a:xfrm>
            <a:off x="1886848" y="-2942973"/>
            <a:ext cx="3255836" cy="4114800"/>
          </a:xfrm>
          <a:custGeom>
            <a:avLst/>
            <a:gdLst/>
            <a:ahLst/>
            <a:cxnLst/>
            <a:rect l="l" t="t" r="r" b="b"/>
            <a:pathLst>
              <a:path w="3255836" h="4114800">
                <a:moveTo>
                  <a:pt x="0" y="0"/>
                </a:moveTo>
                <a:lnTo>
                  <a:pt x="3255836" y="0"/>
                </a:lnTo>
                <a:lnTo>
                  <a:pt x="32558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7" name="Freeform 7"/>
          <p:cNvSpPr/>
          <p:nvPr/>
        </p:nvSpPr>
        <p:spPr>
          <a:xfrm>
            <a:off x="11053364" y="9119889"/>
            <a:ext cx="3255836" cy="4114800"/>
          </a:xfrm>
          <a:custGeom>
            <a:avLst/>
            <a:gdLst/>
            <a:ahLst/>
            <a:cxnLst/>
            <a:rect l="l" t="t" r="r" b="b"/>
            <a:pathLst>
              <a:path w="3255836" h="4114800">
                <a:moveTo>
                  <a:pt x="0" y="0"/>
                </a:moveTo>
                <a:lnTo>
                  <a:pt x="3255836" y="0"/>
                </a:lnTo>
                <a:lnTo>
                  <a:pt x="32558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8" name="Freeform 8"/>
          <p:cNvSpPr/>
          <p:nvPr/>
        </p:nvSpPr>
        <p:spPr>
          <a:xfrm>
            <a:off x="4745124" y="6211528"/>
            <a:ext cx="3325339" cy="3786618"/>
          </a:xfrm>
          <a:custGeom>
            <a:avLst/>
            <a:gdLst/>
            <a:ahLst/>
            <a:cxnLst/>
            <a:rect l="l" t="t" r="r" b="b"/>
            <a:pathLst>
              <a:path w="3325339" h="3786618">
                <a:moveTo>
                  <a:pt x="0" y="0"/>
                </a:moveTo>
                <a:lnTo>
                  <a:pt x="3325339" y="0"/>
                </a:lnTo>
                <a:lnTo>
                  <a:pt x="3325339" y="3786618"/>
                </a:lnTo>
                <a:lnTo>
                  <a:pt x="0" y="37866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9"/>
          <p:cNvSpPr txBox="1"/>
          <p:nvPr/>
        </p:nvSpPr>
        <p:spPr>
          <a:xfrm>
            <a:off x="458039" y="2826216"/>
            <a:ext cx="17371923" cy="1045116"/>
          </a:xfrm>
          <a:prstGeom prst="rect">
            <a:avLst/>
          </a:prstGeom>
        </p:spPr>
        <p:txBody>
          <a:bodyPr lIns="0" tIns="0" rIns="0" bIns="0" rtlCol="0" anchor="t">
            <a:spAutoFit/>
          </a:bodyPr>
          <a:lstStyle/>
          <a:p>
            <a:pPr marL="0" lvl="0" indent="0" algn="ctr">
              <a:lnSpc>
                <a:spcPts val="8136"/>
              </a:lnSpc>
              <a:spcBef>
                <a:spcPct val="0"/>
              </a:spcBef>
            </a:pPr>
            <a:r>
              <a:rPr lang="en-US" sz="7200" b="1" spc="-252" dirty="0">
                <a:solidFill>
                  <a:srgbClr val="086A35"/>
                </a:solidFill>
                <a:latin typeface="Gotham Bold"/>
                <a:ea typeface="Gotham Bold"/>
                <a:cs typeface="Gotham Bold"/>
                <a:sym typeface="Gotham Bold"/>
              </a:rPr>
              <a:t>5. Safer Solvents and Auxiliaries:</a:t>
            </a:r>
          </a:p>
        </p:txBody>
      </p:sp>
      <p:sp>
        <p:nvSpPr>
          <p:cNvPr id="10" name="TextBox 10"/>
          <p:cNvSpPr txBox="1"/>
          <p:nvPr/>
        </p:nvSpPr>
        <p:spPr>
          <a:xfrm>
            <a:off x="2405130" y="4499923"/>
            <a:ext cx="13477741" cy="2176776"/>
          </a:xfrm>
          <a:prstGeom prst="rect">
            <a:avLst/>
          </a:prstGeom>
        </p:spPr>
        <p:txBody>
          <a:bodyPr lIns="0" tIns="0" rIns="0" bIns="0" rtlCol="0" anchor="t">
            <a:spAutoFit/>
          </a:bodyPr>
          <a:lstStyle/>
          <a:p>
            <a:pPr algn="ctr">
              <a:lnSpc>
                <a:spcPts val="4294"/>
              </a:lnSpc>
              <a:spcBef>
                <a:spcPct val="0"/>
              </a:spcBef>
            </a:pPr>
            <a:r>
              <a:rPr lang="en-US" sz="3800" spc="-133" dirty="0">
                <a:solidFill>
                  <a:srgbClr val="086A35"/>
                </a:solidFill>
                <a:latin typeface="Gotham"/>
                <a:ea typeface="Gotham"/>
                <a:cs typeface="Gotham"/>
                <a:sym typeface="Gotham"/>
              </a:rPr>
              <a:t>The use of auxiliary substances (e.g., solvents, separation agents) should be minimized or eliminated when possible, or be innocuous. </a:t>
            </a:r>
          </a:p>
          <a:p>
            <a:pPr algn="ctr">
              <a:lnSpc>
                <a:spcPts val="4294"/>
              </a:lnSpc>
              <a:spcBef>
                <a:spcPct val="0"/>
              </a:spcBef>
            </a:pPr>
            <a:endParaRPr lang="en-US" sz="3800" spc="-133" dirty="0">
              <a:solidFill>
                <a:srgbClr val="086A35"/>
              </a:solidFill>
              <a:latin typeface="Gotham"/>
              <a:ea typeface="Gotham"/>
              <a:cs typeface="Gotham"/>
              <a:sym typeface="Gotham"/>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DDC8F"/>
        </a:solidFill>
        <a:effectLst/>
      </p:bgPr>
    </p:bg>
    <p:spTree>
      <p:nvGrpSpPr>
        <p:cNvPr id="1" name=""/>
        <p:cNvGrpSpPr/>
        <p:nvPr/>
      </p:nvGrpSpPr>
      <p:grpSpPr>
        <a:xfrm>
          <a:off x="0" y="0"/>
          <a:ext cx="0" cy="0"/>
          <a:chOff x="0" y="0"/>
          <a:chExt cx="0" cy="0"/>
        </a:xfrm>
      </p:grpSpPr>
      <p:sp>
        <p:nvSpPr>
          <p:cNvPr id="2" name="Freeform 2"/>
          <p:cNvSpPr/>
          <p:nvPr/>
        </p:nvSpPr>
        <p:spPr>
          <a:xfrm>
            <a:off x="5118047" y="7032764"/>
            <a:ext cx="12909156" cy="2985415"/>
          </a:xfrm>
          <a:custGeom>
            <a:avLst/>
            <a:gdLst/>
            <a:ahLst/>
            <a:cxnLst/>
            <a:rect l="l" t="t" r="r" b="b"/>
            <a:pathLst>
              <a:path w="12909156" h="2985415">
                <a:moveTo>
                  <a:pt x="0" y="0"/>
                </a:moveTo>
                <a:lnTo>
                  <a:pt x="12909156" y="0"/>
                </a:lnTo>
                <a:lnTo>
                  <a:pt x="12909156" y="2985416"/>
                </a:lnTo>
                <a:lnTo>
                  <a:pt x="0" y="2985416"/>
                </a:lnTo>
                <a:lnTo>
                  <a:pt x="0" y="0"/>
                </a:lnTo>
                <a:close/>
              </a:path>
            </a:pathLst>
          </a:custGeom>
          <a:blipFill>
            <a:blip r:embed="rId2"/>
            <a:stretch>
              <a:fillRect/>
            </a:stretch>
          </a:blipFill>
        </p:spPr>
      </p:sp>
      <p:sp>
        <p:nvSpPr>
          <p:cNvPr id="3" name="TextBox 3"/>
          <p:cNvSpPr txBox="1"/>
          <p:nvPr/>
        </p:nvSpPr>
        <p:spPr>
          <a:xfrm>
            <a:off x="6906051" y="1497962"/>
            <a:ext cx="9802678" cy="5534802"/>
          </a:xfrm>
          <a:prstGeom prst="rect">
            <a:avLst/>
          </a:prstGeom>
        </p:spPr>
        <p:txBody>
          <a:bodyPr lIns="0" tIns="0" rIns="0" bIns="0" rtlCol="0" anchor="t">
            <a:spAutoFit/>
          </a:bodyPr>
          <a:lstStyle/>
          <a:p>
            <a:pPr algn="ctr">
              <a:lnSpc>
                <a:spcPts val="14437"/>
              </a:lnSpc>
            </a:pPr>
            <a:r>
              <a:rPr lang="en-US" sz="12776" b="1" spc="-447">
                <a:solidFill>
                  <a:srgbClr val="233F23"/>
                </a:solidFill>
                <a:latin typeface="Gotham Bold"/>
                <a:ea typeface="Gotham Bold"/>
                <a:cs typeface="Gotham Bold"/>
                <a:sym typeface="Gotham Bold"/>
              </a:rPr>
              <a:t>Design for </a:t>
            </a:r>
          </a:p>
          <a:p>
            <a:pPr algn="ctr">
              <a:lnSpc>
                <a:spcPts val="14437"/>
              </a:lnSpc>
            </a:pPr>
            <a:r>
              <a:rPr lang="en-US" sz="12776" b="1" spc="-447">
                <a:solidFill>
                  <a:srgbClr val="233F23"/>
                </a:solidFill>
                <a:latin typeface="Gotham Bold"/>
                <a:ea typeface="Gotham Bold"/>
                <a:cs typeface="Gotham Bold"/>
                <a:sym typeface="Gotham Bold"/>
              </a:rPr>
              <a:t>Energy </a:t>
            </a:r>
          </a:p>
          <a:p>
            <a:pPr algn="ctr">
              <a:lnSpc>
                <a:spcPts val="14437"/>
              </a:lnSpc>
              <a:spcBef>
                <a:spcPct val="0"/>
              </a:spcBef>
            </a:pPr>
            <a:r>
              <a:rPr lang="en-US" sz="12776" b="1" spc="-447">
                <a:solidFill>
                  <a:srgbClr val="233F23"/>
                </a:solidFill>
                <a:latin typeface="Gotham Bold"/>
                <a:ea typeface="Gotham Bold"/>
                <a:cs typeface="Gotham Bold"/>
                <a:sym typeface="Gotham Bold"/>
              </a:rPr>
              <a:t>Efficiency</a:t>
            </a:r>
          </a:p>
        </p:txBody>
      </p:sp>
      <p:sp>
        <p:nvSpPr>
          <p:cNvPr id="4" name="Freeform 4"/>
          <p:cNvSpPr/>
          <p:nvPr/>
        </p:nvSpPr>
        <p:spPr>
          <a:xfrm>
            <a:off x="-854700" y="952505"/>
            <a:ext cx="5080335" cy="8786743"/>
          </a:xfrm>
          <a:custGeom>
            <a:avLst/>
            <a:gdLst/>
            <a:ahLst/>
            <a:cxnLst/>
            <a:rect l="l" t="t" r="r" b="b"/>
            <a:pathLst>
              <a:path w="5080335" h="8786743">
                <a:moveTo>
                  <a:pt x="0" y="0"/>
                </a:moveTo>
                <a:lnTo>
                  <a:pt x="5080335" y="0"/>
                </a:lnTo>
                <a:lnTo>
                  <a:pt x="5080335" y="8786743"/>
                </a:lnTo>
                <a:lnTo>
                  <a:pt x="0" y="87867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3538238" y="802727"/>
            <a:ext cx="3918384" cy="7172922"/>
          </a:xfrm>
          <a:prstGeom prst="rect">
            <a:avLst/>
          </a:prstGeom>
        </p:spPr>
        <p:txBody>
          <a:bodyPr lIns="0" tIns="0" rIns="0" bIns="0" rtlCol="0" anchor="t">
            <a:spAutoFit/>
          </a:bodyPr>
          <a:lstStyle/>
          <a:p>
            <a:pPr algn="ctr">
              <a:lnSpc>
                <a:spcPts val="55604"/>
              </a:lnSpc>
              <a:spcBef>
                <a:spcPct val="0"/>
              </a:spcBef>
            </a:pPr>
            <a:r>
              <a:rPr lang="en-US" sz="49207" b="1" spc="-1722">
                <a:solidFill>
                  <a:srgbClr val="233F23"/>
                </a:solidFill>
                <a:latin typeface="Gotham Bold"/>
                <a:ea typeface="Gotham Bold"/>
                <a:cs typeface="Gotham Bold"/>
                <a:sym typeface="Gotham Bold"/>
              </a:rPr>
              <a:t>6</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Freeform 2"/>
          <p:cNvSpPr/>
          <p:nvPr/>
        </p:nvSpPr>
        <p:spPr>
          <a:xfrm>
            <a:off x="-1384727" y="8866929"/>
            <a:ext cx="4364103" cy="3859521"/>
          </a:xfrm>
          <a:custGeom>
            <a:avLst/>
            <a:gdLst/>
            <a:ahLst/>
            <a:cxnLst/>
            <a:rect l="l" t="t" r="r" b="b"/>
            <a:pathLst>
              <a:path w="4364103" h="3859521">
                <a:moveTo>
                  <a:pt x="0" y="0"/>
                </a:moveTo>
                <a:lnTo>
                  <a:pt x="4364104" y="0"/>
                </a:lnTo>
                <a:lnTo>
                  <a:pt x="4364104" y="3859521"/>
                </a:lnTo>
                <a:lnTo>
                  <a:pt x="0" y="385952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4654794" y="9119889"/>
            <a:ext cx="4519963" cy="3721110"/>
          </a:xfrm>
          <a:custGeom>
            <a:avLst/>
            <a:gdLst/>
            <a:ahLst/>
            <a:cxnLst/>
            <a:rect l="l" t="t" r="r" b="b"/>
            <a:pathLst>
              <a:path w="4519963" h="3721110">
                <a:moveTo>
                  <a:pt x="0" y="0"/>
                </a:moveTo>
                <a:lnTo>
                  <a:pt x="4519963" y="0"/>
                </a:lnTo>
                <a:lnTo>
                  <a:pt x="4519963" y="3721110"/>
                </a:lnTo>
                <a:lnTo>
                  <a:pt x="0" y="372111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a:off x="-3588347" y="-789838"/>
            <a:ext cx="4998171" cy="4114800"/>
          </a:xfrm>
          <a:custGeom>
            <a:avLst/>
            <a:gdLst/>
            <a:ahLst/>
            <a:cxnLst/>
            <a:rect l="l" t="t" r="r" b="b"/>
            <a:pathLst>
              <a:path w="4998171" h="4114800">
                <a:moveTo>
                  <a:pt x="0" y="0"/>
                </a:moveTo>
                <a:lnTo>
                  <a:pt x="4998171" y="0"/>
                </a:lnTo>
                <a:lnTo>
                  <a:pt x="499817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5" name="Freeform 5"/>
          <p:cNvSpPr/>
          <p:nvPr/>
        </p:nvSpPr>
        <p:spPr>
          <a:xfrm rot="-5400000">
            <a:off x="15060013" y="-2624781"/>
            <a:ext cx="4398575" cy="4327439"/>
          </a:xfrm>
          <a:custGeom>
            <a:avLst/>
            <a:gdLst/>
            <a:ahLst/>
            <a:cxnLst/>
            <a:rect l="l" t="t" r="r" b="b"/>
            <a:pathLst>
              <a:path w="4398575" h="4327439">
                <a:moveTo>
                  <a:pt x="0" y="0"/>
                </a:moveTo>
                <a:lnTo>
                  <a:pt x="4398574" y="0"/>
                </a:lnTo>
                <a:lnTo>
                  <a:pt x="4398574" y="4327439"/>
                </a:lnTo>
                <a:lnTo>
                  <a:pt x="0" y="432743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6" name="Freeform 6"/>
          <p:cNvSpPr/>
          <p:nvPr/>
        </p:nvSpPr>
        <p:spPr>
          <a:xfrm>
            <a:off x="1886848" y="-2942973"/>
            <a:ext cx="3255836" cy="4114800"/>
          </a:xfrm>
          <a:custGeom>
            <a:avLst/>
            <a:gdLst/>
            <a:ahLst/>
            <a:cxnLst/>
            <a:rect l="l" t="t" r="r" b="b"/>
            <a:pathLst>
              <a:path w="3255836" h="4114800">
                <a:moveTo>
                  <a:pt x="0" y="0"/>
                </a:moveTo>
                <a:lnTo>
                  <a:pt x="3255836" y="0"/>
                </a:lnTo>
                <a:lnTo>
                  <a:pt x="32558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7" name="Freeform 7"/>
          <p:cNvSpPr/>
          <p:nvPr/>
        </p:nvSpPr>
        <p:spPr>
          <a:xfrm>
            <a:off x="11053364" y="9119889"/>
            <a:ext cx="3255836" cy="4114800"/>
          </a:xfrm>
          <a:custGeom>
            <a:avLst/>
            <a:gdLst/>
            <a:ahLst/>
            <a:cxnLst/>
            <a:rect l="l" t="t" r="r" b="b"/>
            <a:pathLst>
              <a:path w="3255836" h="4114800">
                <a:moveTo>
                  <a:pt x="0" y="0"/>
                </a:moveTo>
                <a:lnTo>
                  <a:pt x="3255836" y="0"/>
                </a:lnTo>
                <a:lnTo>
                  <a:pt x="32558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8" name="Freeform 8"/>
          <p:cNvSpPr/>
          <p:nvPr/>
        </p:nvSpPr>
        <p:spPr>
          <a:xfrm>
            <a:off x="5986587" y="6412879"/>
            <a:ext cx="2059566" cy="3562142"/>
          </a:xfrm>
          <a:custGeom>
            <a:avLst/>
            <a:gdLst/>
            <a:ahLst/>
            <a:cxnLst/>
            <a:rect l="l" t="t" r="r" b="b"/>
            <a:pathLst>
              <a:path w="2059566" h="3562142">
                <a:moveTo>
                  <a:pt x="0" y="0"/>
                </a:moveTo>
                <a:lnTo>
                  <a:pt x="2059566" y="0"/>
                </a:lnTo>
                <a:lnTo>
                  <a:pt x="2059566" y="3562143"/>
                </a:lnTo>
                <a:lnTo>
                  <a:pt x="0" y="35621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9"/>
          <p:cNvSpPr txBox="1"/>
          <p:nvPr/>
        </p:nvSpPr>
        <p:spPr>
          <a:xfrm>
            <a:off x="458039" y="2826216"/>
            <a:ext cx="17371923" cy="1045116"/>
          </a:xfrm>
          <a:prstGeom prst="rect">
            <a:avLst/>
          </a:prstGeom>
        </p:spPr>
        <p:txBody>
          <a:bodyPr lIns="0" tIns="0" rIns="0" bIns="0" rtlCol="0" anchor="t">
            <a:spAutoFit/>
          </a:bodyPr>
          <a:lstStyle/>
          <a:p>
            <a:pPr marL="0" lvl="0" indent="0" algn="ctr">
              <a:lnSpc>
                <a:spcPts val="8136"/>
              </a:lnSpc>
              <a:spcBef>
                <a:spcPct val="0"/>
              </a:spcBef>
            </a:pPr>
            <a:r>
              <a:rPr lang="en-US" sz="7200" b="1" spc="-252" dirty="0">
                <a:solidFill>
                  <a:srgbClr val="086A35"/>
                </a:solidFill>
                <a:latin typeface="Gotham Bold"/>
                <a:ea typeface="Gotham Bold"/>
                <a:cs typeface="Gotham Bold"/>
                <a:sym typeface="Gotham Bold"/>
              </a:rPr>
              <a:t>6.  Design for Energy Efficiency:</a:t>
            </a:r>
          </a:p>
        </p:txBody>
      </p:sp>
      <p:sp>
        <p:nvSpPr>
          <p:cNvPr id="10" name="TextBox 10"/>
          <p:cNvSpPr txBox="1"/>
          <p:nvPr/>
        </p:nvSpPr>
        <p:spPr>
          <a:xfrm>
            <a:off x="2405130" y="4340846"/>
            <a:ext cx="13477741" cy="1633884"/>
          </a:xfrm>
          <a:prstGeom prst="rect">
            <a:avLst/>
          </a:prstGeom>
        </p:spPr>
        <p:txBody>
          <a:bodyPr lIns="0" tIns="0" rIns="0" bIns="0" rtlCol="0" anchor="t">
            <a:spAutoFit/>
          </a:bodyPr>
          <a:lstStyle/>
          <a:p>
            <a:pPr algn="ctr">
              <a:lnSpc>
                <a:spcPts val="4294"/>
              </a:lnSpc>
              <a:spcBef>
                <a:spcPct val="0"/>
              </a:spcBef>
            </a:pPr>
            <a:r>
              <a:rPr lang="en-US" sz="3800" spc="-133" dirty="0">
                <a:solidFill>
                  <a:srgbClr val="086A35"/>
                </a:solidFill>
                <a:latin typeface="Gotham"/>
                <a:ea typeface="Gotham"/>
                <a:cs typeface="Gotham"/>
                <a:sym typeface="Gotham"/>
              </a:rPr>
              <a:t>Recognize the environmental and economic impacts of energy requirements and minimize them, ideally by conducting syntheses at ambient temperature and pressure.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727129" y="1212654"/>
            <a:ext cx="15893835" cy="5534802"/>
          </a:xfrm>
          <a:prstGeom prst="rect">
            <a:avLst/>
          </a:prstGeom>
        </p:spPr>
        <p:txBody>
          <a:bodyPr lIns="0" tIns="0" rIns="0" bIns="0" rtlCol="0" anchor="t">
            <a:spAutoFit/>
          </a:bodyPr>
          <a:lstStyle/>
          <a:p>
            <a:pPr algn="ctr">
              <a:lnSpc>
                <a:spcPts val="14437"/>
              </a:lnSpc>
            </a:pPr>
            <a:r>
              <a:rPr lang="en-US" sz="12776" b="1" spc="-447">
                <a:solidFill>
                  <a:srgbClr val="FFFFFF"/>
                </a:solidFill>
                <a:latin typeface="Gotham Bold"/>
                <a:ea typeface="Gotham Bold"/>
                <a:cs typeface="Gotham Bold"/>
                <a:sym typeface="Gotham Bold"/>
              </a:rPr>
              <a:t>Use of </a:t>
            </a:r>
          </a:p>
          <a:p>
            <a:pPr algn="ctr">
              <a:lnSpc>
                <a:spcPts val="14437"/>
              </a:lnSpc>
              <a:spcBef>
                <a:spcPct val="0"/>
              </a:spcBef>
            </a:pPr>
            <a:r>
              <a:rPr lang="en-US" sz="12776" b="1" spc="-447">
                <a:solidFill>
                  <a:srgbClr val="FFFFFF"/>
                </a:solidFill>
                <a:latin typeface="Gotham Bold"/>
                <a:ea typeface="Gotham Bold"/>
                <a:cs typeface="Gotham Bold"/>
                <a:sym typeface="Gotham Bold"/>
              </a:rPr>
              <a:t>Renewable Feedstocks</a:t>
            </a:r>
          </a:p>
        </p:txBody>
      </p:sp>
      <p:sp>
        <p:nvSpPr>
          <p:cNvPr id="3" name="Freeform 3"/>
          <p:cNvSpPr/>
          <p:nvPr/>
        </p:nvSpPr>
        <p:spPr>
          <a:xfrm>
            <a:off x="0" y="0"/>
            <a:ext cx="18302505" cy="10287000"/>
          </a:xfrm>
          <a:custGeom>
            <a:avLst/>
            <a:gdLst/>
            <a:ahLst/>
            <a:cxnLst/>
            <a:rect l="l" t="t" r="r" b="b"/>
            <a:pathLst>
              <a:path w="18302505" h="10287000">
                <a:moveTo>
                  <a:pt x="0" y="0"/>
                </a:moveTo>
                <a:lnTo>
                  <a:pt x="18302505" y="0"/>
                </a:lnTo>
                <a:lnTo>
                  <a:pt x="18302505" y="10287000"/>
                </a:lnTo>
                <a:lnTo>
                  <a:pt x="0" y="10287000"/>
                </a:lnTo>
                <a:lnTo>
                  <a:pt x="0" y="0"/>
                </a:lnTo>
                <a:close/>
              </a:path>
            </a:pathLst>
          </a:custGeom>
          <a:blipFill>
            <a:blip r:embed="rId2"/>
            <a:stretch>
              <a:fillRect/>
            </a:stretch>
          </a:blipFill>
        </p:spPr>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Freeform 2"/>
          <p:cNvSpPr/>
          <p:nvPr/>
        </p:nvSpPr>
        <p:spPr>
          <a:xfrm>
            <a:off x="-1384727" y="8866929"/>
            <a:ext cx="4364103" cy="3859521"/>
          </a:xfrm>
          <a:custGeom>
            <a:avLst/>
            <a:gdLst/>
            <a:ahLst/>
            <a:cxnLst/>
            <a:rect l="l" t="t" r="r" b="b"/>
            <a:pathLst>
              <a:path w="4364103" h="3859521">
                <a:moveTo>
                  <a:pt x="0" y="0"/>
                </a:moveTo>
                <a:lnTo>
                  <a:pt x="4364104" y="0"/>
                </a:lnTo>
                <a:lnTo>
                  <a:pt x="4364104" y="3859521"/>
                </a:lnTo>
                <a:lnTo>
                  <a:pt x="0" y="385952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4654794" y="9119889"/>
            <a:ext cx="4519963" cy="3721110"/>
          </a:xfrm>
          <a:custGeom>
            <a:avLst/>
            <a:gdLst/>
            <a:ahLst/>
            <a:cxnLst/>
            <a:rect l="l" t="t" r="r" b="b"/>
            <a:pathLst>
              <a:path w="4519963" h="3721110">
                <a:moveTo>
                  <a:pt x="0" y="0"/>
                </a:moveTo>
                <a:lnTo>
                  <a:pt x="4519963" y="0"/>
                </a:lnTo>
                <a:lnTo>
                  <a:pt x="4519963" y="3721110"/>
                </a:lnTo>
                <a:lnTo>
                  <a:pt x="0" y="372111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a:off x="-3588347" y="-789838"/>
            <a:ext cx="4998171" cy="4114800"/>
          </a:xfrm>
          <a:custGeom>
            <a:avLst/>
            <a:gdLst/>
            <a:ahLst/>
            <a:cxnLst/>
            <a:rect l="l" t="t" r="r" b="b"/>
            <a:pathLst>
              <a:path w="4998171" h="4114800">
                <a:moveTo>
                  <a:pt x="0" y="0"/>
                </a:moveTo>
                <a:lnTo>
                  <a:pt x="4998171" y="0"/>
                </a:lnTo>
                <a:lnTo>
                  <a:pt x="499817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5" name="Freeform 5"/>
          <p:cNvSpPr/>
          <p:nvPr/>
        </p:nvSpPr>
        <p:spPr>
          <a:xfrm rot="-5400000">
            <a:off x="15060013" y="-2624781"/>
            <a:ext cx="4398575" cy="4327439"/>
          </a:xfrm>
          <a:custGeom>
            <a:avLst/>
            <a:gdLst/>
            <a:ahLst/>
            <a:cxnLst/>
            <a:rect l="l" t="t" r="r" b="b"/>
            <a:pathLst>
              <a:path w="4398575" h="4327439">
                <a:moveTo>
                  <a:pt x="0" y="0"/>
                </a:moveTo>
                <a:lnTo>
                  <a:pt x="4398574" y="0"/>
                </a:lnTo>
                <a:lnTo>
                  <a:pt x="4398574" y="4327439"/>
                </a:lnTo>
                <a:lnTo>
                  <a:pt x="0" y="432743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6" name="Freeform 6"/>
          <p:cNvSpPr/>
          <p:nvPr/>
        </p:nvSpPr>
        <p:spPr>
          <a:xfrm>
            <a:off x="1886848" y="-2942973"/>
            <a:ext cx="3255836" cy="4114800"/>
          </a:xfrm>
          <a:custGeom>
            <a:avLst/>
            <a:gdLst/>
            <a:ahLst/>
            <a:cxnLst/>
            <a:rect l="l" t="t" r="r" b="b"/>
            <a:pathLst>
              <a:path w="3255836" h="4114800">
                <a:moveTo>
                  <a:pt x="0" y="0"/>
                </a:moveTo>
                <a:lnTo>
                  <a:pt x="3255836" y="0"/>
                </a:lnTo>
                <a:lnTo>
                  <a:pt x="32558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7" name="Freeform 7"/>
          <p:cNvSpPr/>
          <p:nvPr/>
        </p:nvSpPr>
        <p:spPr>
          <a:xfrm>
            <a:off x="11053364" y="9119889"/>
            <a:ext cx="3255836" cy="4114800"/>
          </a:xfrm>
          <a:custGeom>
            <a:avLst/>
            <a:gdLst/>
            <a:ahLst/>
            <a:cxnLst/>
            <a:rect l="l" t="t" r="r" b="b"/>
            <a:pathLst>
              <a:path w="3255836" h="4114800">
                <a:moveTo>
                  <a:pt x="0" y="0"/>
                </a:moveTo>
                <a:lnTo>
                  <a:pt x="3255836" y="0"/>
                </a:lnTo>
                <a:lnTo>
                  <a:pt x="32558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8" name="Freeform 8"/>
          <p:cNvSpPr/>
          <p:nvPr/>
        </p:nvSpPr>
        <p:spPr>
          <a:xfrm>
            <a:off x="4360292" y="6172200"/>
            <a:ext cx="4206580" cy="4114800"/>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9"/>
          <p:cNvSpPr txBox="1"/>
          <p:nvPr/>
        </p:nvSpPr>
        <p:spPr>
          <a:xfrm>
            <a:off x="458039" y="2826216"/>
            <a:ext cx="17371923" cy="1045116"/>
          </a:xfrm>
          <a:prstGeom prst="rect">
            <a:avLst/>
          </a:prstGeom>
        </p:spPr>
        <p:txBody>
          <a:bodyPr lIns="0" tIns="0" rIns="0" bIns="0" rtlCol="0" anchor="t">
            <a:spAutoFit/>
          </a:bodyPr>
          <a:lstStyle/>
          <a:p>
            <a:pPr marL="0" lvl="0" indent="0" algn="ctr">
              <a:lnSpc>
                <a:spcPts val="8136"/>
              </a:lnSpc>
              <a:spcBef>
                <a:spcPct val="0"/>
              </a:spcBef>
            </a:pPr>
            <a:r>
              <a:rPr lang="en-US" sz="7200" b="1" spc="-252" dirty="0">
                <a:solidFill>
                  <a:srgbClr val="086A35"/>
                </a:solidFill>
                <a:latin typeface="Gotham Bold"/>
                <a:ea typeface="Gotham Bold"/>
                <a:cs typeface="Gotham Bold"/>
                <a:sym typeface="Gotham Bold"/>
              </a:rPr>
              <a:t>7. Use of Renewable Feedstocks:</a:t>
            </a:r>
          </a:p>
        </p:txBody>
      </p:sp>
      <p:sp>
        <p:nvSpPr>
          <p:cNvPr id="10" name="TextBox 10"/>
          <p:cNvSpPr txBox="1"/>
          <p:nvPr/>
        </p:nvSpPr>
        <p:spPr>
          <a:xfrm>
            <a:off x="2405130" y="4340846"/>
            <a:ext cx="13477741" cy="1633884"/>
          </a:xfrm>
          <a:prstGeom prst="rect">
            <a:avLst/>
          </a:prstGeom>
        </p:spPr>
        <p:txBody>
          <a:bodyPr lIns="0" tIns="0" rIns="0" bIns="0" rtlCol="0" anchor="t">
            <a:spAutoFit/>
          </a:bodyPr>
          <a:lstStyle/>
          <a:p>
            <a:pPr algn="ctr">
              <a:lnSpc>
                <a:spcPts val="4294"/>
              </a:lnSpc>
              <a:spcBef>
                <a:spcPct val="0"/>
              </a:spcBef>
            </a:pPr>
            <a:r>
              <a:rPr lang="en-US" sz="3800" spc="-133" dirty="0">
                <a:solidFill>
                  <a:srgbClr val="086A35"/>
                </a:solidFill>
                <a:latin typeface="Gotham"/>
                <a:ea typeface="Gotham"/>
                <a:cs typeface="Gotham"/>
                <a:sym typeface="Gotham"/>
              </a:rPr>
              <a:t>A raw material or feedstock should be renewable rather than depleting whenever technically and economically practicable.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DDC8F"/>
        </a:solidFill>
        <a:effectLst/>
      </p:bgPr>
    </p:bg>
    <p:spTree>
      <p:nvGrpSpPr>
        <p:cNvPr id="1" name=""/>
        <p:cNvGrpSpPr/>
        <p:nvPr/>
      </p:nvGrpSpPr>
      <p:grpSpPr>
        <a:xfrm>
          <a:off x="0" y="0"/>
          <a:ext cx="0" cy="0"/>
          <a:chOff x="0" y="0"/>
          <a:chExt cx="0" cy="0"/>
        </a:xfrm>
      </p:grpSpPr>
      <p:sp>
        <p:nvSpPr>
          <p:cNvPr id="2" name="Freeform 2"/>
          <p:cNvSpPr/>
          <p:nvPr/>
        </p:nvSpPr>
        <p:spPr>
          <a:xfrm>
            <a:off x="5118047" y="7032764"/>
            <a:ext cx="12909156" cy="2985415"/>
          </a:xfrm>
          <a:custGeom>
            <a:avLst/>
            <a:gdLst/>
            <a:ahLst/>
            <a:cxnLst/>
            <a:rect l="l" t="t" r="r" b="b"/>
            <a:pathLst>
              <a:path w="12909156" h="2985415">
                <a:moveTo>
                  <a:pt x="0" y="0"/>
                </a:moveTo>
                <a:lnTo>
                  <a:pt x="12909156" y="0"/>
                </a:lnTo>
                <a:lnTo>
                  <a:pt x="12909156" y="2985416"/>
                </a:lnTo>
                <a:lnTo>
                  <a:pt x="0" y="2985416"/>
                </a:lnTo>
                <a:lnTo>
                  <a:pt x="0" y="0"/>
                </a:lnTo>
                <a:close/>
              </a:path>
            </a:pathLst>
          </a:custGeom>
          <a:blipFill>
            <a:blip r:embed="rId2"/>
            <a:stretch>
              <a:fillRect/>
            </a:stretch>
          </a:blipFill>
        </p:spPr>
      </p:sp>
      <p:sp>
        <p:nvSpPr>
          <p:cNvPr id="3" name="Freeform 3"/>
          <p:cNvSpPr/>
          <p:nvPr/>
        </p:nvSpPr>
        <p:spPr>
          <a:xfrm rot="-1323248">
            <a:off x="-1816557" y="1593434"/>
            <a:ext cx="7540371" cy="8229600"/>
          </a:xfrm>
          <a:custGeom>
            <a:avLst/>
            <a:gdLst/>
            <a:ahLst/>
            <a:cxnLst/>
            <a:rect l="l" t="t" r="r" b="b"/>
            <a:pathLst>
              <a:path w="7540371" h="8229600">
                <a:moveTo>
                  <a:pt x="0" y="0"/>
                </a:moveTo>
                <a:lnTo>
                  <a:pt x="7540371" y="0"/>
                </a:lnTo>
                <a:lnTo>
                  <a:pt x="7540371" y="8229600"/>
                </a:lnTo>
                <a:lnTo>
                  <a:pt x="0" y="8229600"/>
                </a:lnTo>
                <a:lnTo>
                  <a:pt x="0" y="0"/>
                </a:lnTo>
                <a:close/>
              </a:path>
            </a:pathLst>
          </a:custGeom>
          <a:blipFill>
            <a:blip r:embed="rId3"/>
            <a:stretch>
              <a:fillRect/>
            </a:stretch>
          </a:blipFill>
        </p:spPr>
      </p:sp>
      <p:sp>
        <p:nvSpPr>
          <p:cNvPr id="4" name="TextBox 4"/>
          <p:cNvSpPr txBox="1"/>
          <p:nvPr/>
        </p:nvSpPr>
        <p:spPr>
          <a:xfrm>
            <a:off x="6992983" y="2414199"/>
            <a:ext cx="9802678" cy="3702329"/>
          </a:xfrm>
          <a:prstGeom prst="rect">
            <a:avLst/>
          </a:prstGeom>
        </p:spPr>
        <p:txBody>
          <a:bodyPr lIns="0" tIns="0" rIns="0" bIns="0" rtlCol="0" anchor="t">
            <a:spAutoFit/>
          </a:bodyPr>
          <a:lstStyle/>
          <a:p>
            <a:pPr algn="ctr">
              <a:lnSpc>
                <a:spcPts val="14437"/>
              </a:lnSpc>
              <a:spcBef>
                <a:spcPct val="0"/>
              </a:spcBef>
            </a:pPr>
            <a:r>
              <a:rPr lang="en-US" sz="12776" b="1" spc="-447">
                <a:solidFill>
                  <a:srgbClr val="233F23"/>
                </a:solidFill>
                <a:latin typeface="Gotham Bold"/>
                <a:ea typeface="Gotham Bold"/>
                <a:cs typeface="Gotham Bold"/>
                <a:sym typeface="Gotham Bold"/>
              </a:rPr>
              <a:t>Reduce Derivatives</a:t>
            </a:r>
          </a:p>
        </p:txBody>
      </p:sp>
      <p:sp>
        <p:nvSpPr>
          <p:cNvPr id="5" name="TextBox 5"/>
          <p:cNvSpPr txBox="1"/>
          <p:nvPr/>
        </p:nvSpPr>
        <p:spPr>
          <a:xfrm>
            <a:off x="3638053" y="802727"/>
            <a:ext cx="3718755" cy="7172922"/>
          </a:xfrm>
          <a:prstGeom prst="rect">
            <a:avLst/>
          </a:prstGeom>
        </p:spPr>
        <p:txBody>
          <a:bodyPr lIns="0" tIns="0" rIns="0" bIns="0" rtlCol="0" anchor="t">
            <a:spAutoFit/>
          </a:bodyPr>
          <a:lstStyle/>
          <a:p>
            <a:pPr algn="ctr">
              <a:lnSpc>
                <a:spcPts val="55604"/>
              </a:lnSpc>
              <a:spcBef>
                <a:spcPct val="0"/>
              </a:spcBef>
            </a:pPr>
            <a:r>
              <a:rPr lang="en-US" sz="49207" b="1" spc="-1722">
                <a:solidFill>
                  <a:srgbClr val="233F23"/>
                </a:solidFill>
                <a:latin typeface="Gotham Bold"/>
                <a:ea typeface="Gotham Bold"/>
                <a:cs typeface="Gotham Bold"/>
                <a:sym typeface="Gotham Bold"/>
              </a:rPr>
              <a:t>8</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Freeform 2"/>
          <p:cNvSpPr/>
          <p:nvPr/>
        </p:nvSpPr>
        <p:spPr>
          <a:xfrm>
            <a:off x="-1384727" y="8866929"/>
            <a:ext cx="4364103" cy="3859521"/>
          </a:xfrm>
          <a:custGeom>
            <a:avLst/>
            <a:gdLst/>
            <a:ahLst/>
            <a:cxnLst/>
            <a:rect l="l" t="t" r="r" b="b"/>
            <a:pathLst>
              <a:path w="4364103" h="3859521">
                <a:moveTo>
                  <a:pt x="0" y="0"/>
                </a:moveTo>
                <a:lnTo>
                  <a:pt x="4364104" y="0"/>
                </a:lnTo>
                <a:lnTo>
                  <a:pt x="4364104" y="3859521"/>
                </a:lnTo>
                <a:lnTo>
                  <a:pt x="0" y="385952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4654794" y="9119889"/>
            <a:ext cx="4519963" cy="3721110"/>
          </a:xfrm>
          <a:custGeom>
            <a:avLst/>
            <a:gdLst/>
            <a:ahLst/>
            <a:cxnLst/>
            <a:rect l="l" t="t" r="r" b="b"/>
            <a:pathLst>
              <a:path w="4519963" h="3721110">
                <a:moveTo>
                  <a:pt x="0" y="0"/>
                </a:moveTo>
                <a:lnTo>
                  <a:pt x="4519963" y="0"/>
                </a:lnTo>
                <a:lnTo>
                  <a:pt x="4519963" y="3721110"/>
                </a:lnTo>
                <a:lnTo>
                  <a:pt x="0" y="372111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a:off x="-3588347" y="-789838"/>
            <a:ext cx="4998171" cy="4114800"/>
          </a:xfrm>
          <a:custGeom>
            <a:avLst/>
            <a:gdLst/>
            <a:ahLst/>
            <a:cxnLst/>
            <a:rect l="l" t="t" r="r" b="b"/>
            <a:pathLst>
              <a:path w="4998171" h="4114800">
                <a:moveTo>
                  <a:pt x="0" y="0"/>
                </a:moveTo>
                <a:lnTo>
                  <a:pt x="4998171" y="0"/>
                </a:lnTo>
                <a:lnTo>
                  <a:pt x="499817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5" name="Freeform 5"/>
          <p:cNvSpPr/>
          <p:nvPr/>
        </p:nvSpPr>
        <p:spPr>
          <a:xfrm rot="-5400000">
            <a:off x="15060013" y="-2624781"/>
            <a:ext cx="4398575" cy="4327439"/>
          </a:xfrm>
          <a:custGeom>
            <a:avLst/>
            <a:gdLst/>
            <a:ahLst/>
            <a:cxnLst/>
            <a:rect l="l" t="t" r="r" b="b"/>
            <a:pathLst>
              <a:path w="4398575" h="4327439">
                <a:moveTo>
                  <a:pt x="0" y="0"/>
                </a:moveTo>
                <a:lnTo>
                  <a:pt x="4398574" y="0"/>
                </a:lnTo>
                <a:lnTo>
                  <a:pt x="4398574" y="4327439"/>
                </a:lnTo>
                <a:lnTo>
                  <a:pt x="0" y="432743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6" name="Freeform 6"/>
          <p:cNvSpPr/>
          <p:nvPr/>
        </p:nvSpPr>
        <p:spPr>
          <a:xfrm>
            <a:off x="1886848" y="-2942973"/>
            <a:ext cx="3255836" cy="4114800"/>
          </a:xfrm>
          <a:custGeom>
            <a:avLst/>
            <a:gdLst/>
            <a:ahLst/>
            <a:cxnLst/>
            <a:rect l="l" t="t" r="r" b="b"/>
            <a:pathLst>
              <a:path w="3255836" h="4114800">
                <a:moveTo>
                  <a:pt x="0" y="0"/>
                </a:moveTo>
                <a:lnTo>
                  <a:pt x="3255836" y="0"/>
                </a:lnTo>
                <a:lnTo>
                  <a:pt x="32558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7" name="Freeform 7"/>
          <p:cNvSpPr/>
          <p:nvPr/>
        </p:nvSpPr>
        <p:spPr>
          <a:xfrm>
            <a:off x="11053364" y="9119889"/>
            <a:ext cx="3255836" cy="4114800"/>
          </a:xfrm>
          <a:custGeom>
            <a:avLst/>
            <a:gdLst/>
            <a:ahLst/>
            <a:cxnLst/>
            <a:rect l="l" t="t" r="r" b="b"/>
            <a:pathLst>
              <a:path w="3255836" h="4114800">
                <a:moveTo>
                  <a:pt x="0" y="0"/>
                </a:moveTo>
                <a:lnTo>
                  <a:pt x="3255836" y="0"/>
                </a:lnTo>
                <a:lnTo>
                  <a:pt x="32558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8" name="Freeform 8"/>
          <p:cNvSpPr/>
          <p:nvPr/>
        </p:nvSpPr>
        <p:spPr>
          <a:xfrm rot="1125611">
            <a:off x="4899103" y="5671172"/>
            <a:ext cx="4068340" cy="4440208"/>
          </a:xfrm>
          <a:custGeom>
            <a:avLst/>
            <a:gdLst/>
            <a:ahLst/>
            <a:cxnLst/>
            <a:rect l="l" t="t" r="r" b="b"/>
            <a:pathLst>
              <a:path w="4068340" h="4440208">
                <a:moveTo>
                  <a:pt x="0" y="0"/>
                </a:moveTo>
                <a:lnTo>
                  <a:pt x="4068340" y="0"/>
                </a:lnTo>
                <a:lnTo>
                  <a:pt x="4068340" y="4440208"/>
                </a:lnTo>
                <a:lnTo>
                  <a:pt x="0" y="4440208"/>
                </a:lnTo>
                <a:lnTo>
                  <a:pt x="0" y="0"/>
                </a:lnTo>
                <a:close/>
              </a:path>
            </a:pathLst>
          </a:custGeom>
          <a:blipFill>
            <a:blip r:embed="rId10"/>
            <a:stretch>
              <a:fillRect/>
            </a:stretch>
          </a:blipFill>
        </p:spPr>
      </p:sp>
      <p:sp>
        <p:nvSpPr>
          <p:cNvPr id="9" name="TextBox 9"/>
          <p:cNvSpPr txBox="1"/>
          <p:nvPr/>
        </p:nvSpPr>
        <p:spPr>
          <a:xfrm>
            <a:off x="458039" y="2826216"/>
            <a:ext cx="17371923" cy="1045116"/>
          </a:xfrm>
          <a:prstGeom prst="rect">
            <a:avLst/>
          </a:prstGeom>
        </p:spPr>
        <p:txBody>
          <a:bodyPr lIns="0" tIns="0" rIns="0" bIns="0" rtlCol="0" anchor="t">
            <a:spAutoFit/>
          </a:bodyPr>
          <a:lstStyle/>
          <a:p>
            <a:pPr marL="0" lvl="0" indent="0" algn="ctr">
              <a:lnSpc>
                <a:spcPts val="8136"/>
              </a:lnSpc>
              <a:spcBef>
                <a:spcPct val="0"/>
              </a:spcBef>
            </a:pPr>
            <a:r>
              <a:rPr lang="en-US" sz="7200" b="1" spc="-252" dirty="0">
                <a:solidFill>
                  <a:srgbClr val="086A35"/>
                </a:solidFill>
                <a:latin typeface="Gotham Bold"/>
                <a:ea typeface="Gotham Bold"/>
                <a:cs typeface="Gotham Bold"/>
                <a:sym typeface="Gotham Bold"/>
              </a:rPr>
              <a:t>8. Reduce Derivatives:</a:t>
            </a:r>
          </a:p>
        </p:txBody>
      </p:sp>
      <p:sp>
        <p:nvSpPr>
          <p:cNvPr id="10" name="TextBox 10"/>
          <p:cNvSpPr txBox="1"/>
          <p:nvPr/>
        </p:nvSpPr>
        <p:spPr>
          <a:xfrm>
            <a:off x="2405130" y="4340846"/>
            <a:ext cx="13477741" cy="1633884"/>
          </a:xfrm>
          <a:prstGeom prst="rect">
            <a:avLst/>
          </a:prstGeom>
        </p:spPr>
        <p:txBody>
          <a:bodyPr lIns="0" tIns="0" rIns="0" bIns="0" rtlCol="0" anchor="t">
            <a:spAutoFit/>
          </a:bodyPr>
          <a:lstStyle/>
          <a:p>
            <a:pPr algn="ctr">
              <a:lnSpc>
                <a:spcPts val="4294"/>
              </a:lnSpc>
              <a:spcBef>
                <a:spcPct val="0"/>
              </a:spcBef>
            </a:pPr>
            <a:r>
              <a:rPr lang="en-US" sz="3800" spc="-133" dirty="0">
                <a:solidFill>
                  <a:srgbClr val="086A35"/>
                </a:solidFill>
                <a:latin typeface="Gotham"/>
                <a:ea typeface="Gotham"/>
                <a:cs typeface="Gotham"/>
                <a:sym typeface="Gotham"/>
              </a:rPr>
              <a:t>Avoid unnecessary derivatization, such as the use of </a:t>
            </a:r>
          </a:p>
          <a:p>
            <a:pPr algn="ctr">
              <a:lnSpc>
                <a:spcPts val="4294"/>
              </a:lnSpc>
              <a:spcBef>
                <a:spcPct val="0"/>
              </a:spcBef>
            </a:pPr>
            <a:r>
              <a:rPr lang="en-US" sz="3800" spc="-133" dirty="0">
                <a:solidFill>
                  <a:srgbClr val="086A35"/>
                </a:solidFill>
                <a:latin typeface="Gotham"/>
                <a:ea typeface="Gotham"/>
                <a:cs typeface="Gotham"/>
                <a:sym typeface="Gotham"/>
              </a:rPr>
              <a:t>blocking or protecting groups, which requires additional reagents and generates waste.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90256"/>
          </a:xfrm>
          <a:custGeom>
            <a:avLst/>
            <a:gdLst/>
            <a:ahLst/>
            <a:cxnLst/>
            <a:rect l="l" t="t" r="r" b="b"/>
            <a:pathLst>
              <a:path w="18288000" h="10290256">
                <a:moveTo>
                  <a:pt x="0" y="0"/>
                </a:moveTo>
                <a:lnTo>
                  <a:pt x="18288000" y="0"/>
                </a:lnTo>
                <a:lnTo>
                  <a:pt x="18288000" y="10290256"/>
                </a:lnTo>
                <a:lnTo>
                  <a:pt x="0" y="10290256"/>
                </a:lnTo>
                <a:lnTo>
                  <a:pt x="0" y="0"/>
                </a:lnTo>
                <a:close/>
              </a:path>
            </a:pathLst>
          </a:custGeom>
          <a:blipFill>
            <a:blip r:embed="rId2"/>
            <a:stretch>
              <a:fillRect/>
            </a:stretch>
          </a:blipFill>
        </p:spPr>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Freeform 2"/>
          <p:cNvSpPr/>
          <p:nvPr/>
        </p:nvSpPr>
        <p:spPr>
          <a:xfrm>
            <a:off x="-1384727" y="8866929"/>
            <a:ext cx="4364103" cy="3859521"/>
          </a:xfrm>
          <a:custGeom>
            <a:avLst/>
            <a:gdLst/>
            <a:ahLst/>
            <a:cxnLst/>
            <a:rect l="l" t="t" r="r" b="b"/>
            <a:pathLst>
              <a:path w="4364103" h="3859521">
                <a:moveTo>
                  <a:pt x="0" y="0"/>
                </a:moveTo>
                <a:lnTo>
                  <a:pt x="4364104" y="0"/>
                </a:lnTo>
                <a:lnTo>
                  <a:pt x="4364104" y="3859521"/>
                </a:lnTo>
                <a:lnTo>
                  <a:pt x="0" y="385952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4654794" y="9119889"/>
            <a:ext cx="4519963" cy="3721110"/>
          </a:xfrm>
          <a:custGeom>
            <a:avLst/>
            <a:gdLst/>
            <a:ahLst/>
            <a:cxnLst/>
            <a:rect l="l" t="t" r="r" b="b"/>
            <a:pathLst>
              <a:path w="4519963" h="3721110">
                <a:moveTo>
                  <a:pt x="0" y="0"/>
                </a:moveTo>
                <a:lnTo>
                  <a:pt x="4519963" y="0"/>
                </a:lnTo>
                <a:lnTo>
                  <a:pt x="4519963" y="3721110"/>
                </a:lnTo>
                <a:lnTo>
                  <a:pt x="0" y="372111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a:off x="-3588347" y="-789838"/>
            <a:ext cx="4998171" cy="4114800"/>
          </a:xfrm>
          <a:custGeom>
            <a:avLst/>
            <a:gdLst/>
            <a:ahLst/>
            <a:cxnLst/>
            <a:rect l="l" t="t" r="r" b="b"/>
            <a:pathLst>
              <a:path w="4998171" h="4114800">
                <a:moveTo>
                  <a:pt x="0" y="0"/>
                </a:moveTo>
                <a:lnTo>
                  <a:pt x="4998171" y="0"/>
                </a:lnTo>
                <a:lnTo>
                  <a:pt x="499817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5" name="Freeform 5"/>
          <p:cNvSpPr/>
          <p:nvPr/>
        </p:nvSpPr>
        <p:spPr>
          <a:xfrm rot="-5400000">
            <a:off x="15060013" y="-2624781"/>
            <a:ext cx="4398575" cy="4327439"/>
          </a:xfrm>
          <a:custGeom>
            <a:avLst/>
            <a:gdLst/>
            <a:ahLst/>
            <a:cxnLst/>
            <a:rect l="l" t="t" r="r" b="b"/>
            <a:pathLst>
              <a:path w="4398575" h="4327439">
                <a:moveTo>
                  <a:pt x="0" y="0"/>
                </a:moveTo>
                <a:lnTo>
                  <a:pt x="4398574" y="0"/>
                </a:lnTo>
                <a:lnTo>
                  <a:pt x="4398574" y="4327439"/>
                </a:lnTo>
                <a:lnTo>
                  <a:pt x="0" y="432743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6" name="Freeform 6"/>
          <p:cNvSpPr/>
          <p:nvPr/>
        </p:nvSpPr>
        <p:spPr>
          <a:xfrm>
            <a:off x="1886848" y="-2942973"/>
            <a:ext cx="3255836" cy="4114800"/>
          </a:xfrm>
          <a:custGeom>
            <a:avLst/>
            <a:gdLst/>
            <a:ahLst/>
            <a:cxnLst/>
            <a:rect l="l" t="t" r="r" b="b"/>
            <a:pathLst>
              <a:path w="3255836" h="4114800">
                <a:moveTo>
                  <a:pt x="0" y="0"/>
                </a:moveTo>
                <a:lnTo>
                  <a:pt x="3255836" y="0"/>
                </a:lnTo>
                <a:lnTo>
                  <a:pt x="32558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7" name="Freeform 7"/>
          <p:cNvSpPr/>
          <p:nvPr/>
        </p:nvSpPr>
        <p:spPr>
          <a:xfrm>
            <a:off x="11053364" y="9119889"/>
            <a:ext cx="3255836" cy="4114800"/>
          </a:xfrm>
          <a:custGeom>
            <a:avLst/>
            <a:gdLst/>
            <a:ahLst/>
            <a:cxnLst/>
            <a:rect l="l" t="t" r="r" b="b"/>
            <a:pathLst>
              <a:path w="3255836" h="4114800">
                <a:moveTo>
                  <a:pt x="0" y="0"/>
                </a:moveTo>
                <a:lnTo>
                  <a:pt x="3255836" y="0"/>
                </a:lnTo>
                <a:lnTo>
                  <a:pt x="32558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8" name="Freeform 8"/>
          <p:cNvSpPr/>
          <p:nvPr/>
        </p:nvSpPr>
        <p:spPr>
          <a:xfrm>
            <a:off x="4083540" y="5974729"/>
            <a:ext cx="5381429" cy="4312271"/>
          </a:xfrm>
          <a:custGeom>
            <a:avLst/>
            <a:gdLst/>
            <a:ahLst/>
            <a:cxnLst/>
            <a:rect l="l" t="t" r="r" b="b"/>
            <a:pathLst>
              <a:path w="5381429" h="4312271">
                <a:moveTo>
                  <a:pt x="0" y="0"/>
                </a:moveTo>
                <a:lnTo>
                  <a:pt x="5381429" y="0"/>
                </a:lnTo>
                <a:lnTo>
                  <a:pt x="5381429" y="4312271"/>
                </a:lnTo>
                <a:lnTo>
                  <a:pt x="0" y="4312271"/>
                </a:lnTo>
                <a:lnTo>
                  <a:pt x="0" y="0"/>
                </a:lnTo>
                <a:close/>
              </a:path>
            </a:pathLst>
          </a:custGeom>
          <a:blipFill>
            <a:blip r:embed="rId10"/>
            <a:stretch>
              <a:fillRect/>
            </a:stretch>
          </a:blipFill>
        </p:spPr>
      </p:sp>
      <p:sp>
        <p:nvSpPr>
          <p:cNvPr id="9" name="TextBox 9"/>
          <p:cNvSpPr txBox="1"/>
          <p:nvPr/>
        </p:nvSpPr>
        <p:spPr>
          <a:xfrm>
            <a:off x="458039" y="2826216"/>
            <a:ext cx="17371923" cy="1045116"/>
          </a:xfrm>
          <a:prstGeom prst="rect">
            <a:avLst/>
          </a:prstGeom>
        </p:spPr>
        <p:txBody>
          <a:bodyPr lIns="0" tIns="0" rIns="0" bIns="0" rtlCol="0" anchor="t">
            <a:spAutoFit/>
          </a:bodyPr>
          <a:lstStyle/>
          <a:p>
            <a:pPr marL="0" lvl="0" indent="0" algn="ctr">
              <a:lnSpc>
                <a:spcPts val="8136"/>
              </a:lnSpc>
              <a:spcBef>
                <a:spcPct val="0"/>
              </a:spcBef>
            </a:pPr>
            <a:r>
              <a:rPr lang="en-US" sz="7200" b="1" spc="-252" dirty="0">
                <a:solidFill>
                  <a:srgbClr val="086A35"/>
                </a:solidFill>
                <a:latin typeface="Gotham Bold"/>
                <a:ea typeface="Gotham Bold"/>
                <a:cs typeface="Gotham Bold"/>
                <a:sym typeface="Gotham Bold"/>
              </a:rPr>
              <a:t>9. Catalysis:</a:t>
            </a:r>
          </a:p>
        </p:txBody>
      </p:sp>
      <p:sp>
        <p:nvSpPr>
          <p:cNvPr id="10" name="TextBox 10"/>
          <p:cNvSpPr txBox="1"/>
          <p:nvPr/>
        </p:nvSpPr>
        <p:spPr>
          <a:xfrm>
            <a:off x="2405130" y="4340846"/>
            <a:ext cx="13477741" cy="1633884"/>
          </a:xfrm>
          <a:prstGeom prst="rect">
            <a:avLst/>
          </a:prstGeom>
        </p:spPr>
        <p:txBody>
          <a:bodyPr lIns="0" tIns="0" rIns="0" bIns="0" rtlCol="0" anchor="t">
            <a:spAutoFit/>
          </a:bodyPr>
          <a:lstStyle/>
          <a:p>
            <a:pPr algn="ctr">
              <a:lnSpc>
                <a:spcPts val="4294"/>
              </a:lnSpc>
              <a:spcBef>
                <a:spcPct val="0"/>
              </a:spcBef>
            </a:pPr>
            <a:r>
              <a:rPr lang="en-US" sz="3800" spc="-133" dirty="0">
                <a:solidFill>
                  <a:srgbClr val="086A35"/>
                </a:solidFill>
                <a:latin typeface="Gotham"/>
                <a:ea typeface="Gotham"/>
                <a:cs typeface="Gotham"/>
                <a:sym typeface="Gotham"/>
              </a:rPr>
              <a:t>Catalytic reagents, which are used in small amounts and can carry out a reaction multiple times, are superior to stoichiometric reagents.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DDC8F"/>
        </a:solidFill>
        <a:effectLst/>
      </p:bgPr>
    </p:bg>
    <p:spTree>
      <p:nvGrpSpPr>
        <p:cNvPr id="1" name=""/>
        <p:cNvGrpSpPr/>
        <p:nvPr/>
      </p:nvGrpSpPr>
      <p:grpSpPr>
        <a:xfrm>
          <a:off x="0" y="0"/>
          <a:ext cx="0" cy="0"/>
          <a:chOff x="0" y="0"/>
          <a:chExt cx="0" cy="0"/>
        </a:xfrm>
      </p:grpSpPr>
      <p:sp>
        <p:nvSpPr>
          <p:cNvPr id="2" name="Freeform 2"/>
          <p:cNvSpPr/>
          <p:nvPr/>
        </p:nvSpPr>
        <p:spPr>
          <a:xfrm>
            <a:off x="5118047" y="7032764"/>
            <a:ext cx="12909156" cy="2985415"/>
          </a:xfrm>
          <a:custGeom>
            <a:avLst/>
            <a:gdLst/>
            <a:ahLst/>
            <a:cxnLst/>
            <a:rect l="l" t="t" r="r" b="b"/>
            <a:pathLst>
              <a:path w="12909156" h="2985415">
                <a:moveTo>
                  <a:pt x="0" y="0"/>
                </a:moveTo>
                <a:lnTo>
                  <a:pt x="12909156" y="0"/>
                </a:lnTo>
                <a:lnTo>
                  <a:pt x="12909156" y="2985416"/>
                </a:lnTo>
                <a:lnTo>
                  <a:pt x="0" y="2985416"/>
                </a:lnTo>
                <a:lnTo>
                  <a:pt x="0" y="0"/>
                </a:lnTo>
                <a:close/>
              </a:path>
            </a:pathLst>
          </a:custGeom>
          <a:blipFill>
            <a:blip r:embed="rId2"/>
            <a:stretch>
              <a:fillRect/>
            </a:stretch>
          </a:blipFill>
        </p:spPr>
      </p:sp>
      <p:sp>
        <p:nvSpPr>
          <p:cNvPr id="3" name="Freeform 3"/>
          <p:cNvSpPr/>
          <p:nvPr/>
        </p:nvSpPr>
        <p:spPr>
          <a:xfrm rot="-788608">
            <a:off x="-883813" y="1466777"/>
            <a:ext cx="6882972" cy="7871950"/>
          </a:xfrm>
          <a:custGeom>
            <a:avLst/>
            <a:gdLst/>
            <a:ahLst/>
            <a:cxnLst/>
            <a:rect l="l" t="t" r="r" b="b"/>
            <a:pathLst>
              <a:path w="6882972" h="7871950">
                <a:moveTo>
                  <a:pt x="0" y="0"/>
                </a:moveTo>
                <a:lnTo>
                  <a:pt x="6882972" y="0"/>
                </a:lnTo>
                <a:lnTo>
                  <a:pt x="6882972" y="7871950"/>
                </a:lnTo>
                <a:lnTo>
                  <a:pt x="0" y="7871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7746397" y="2604297"/>
            <a:ext cx="9802678" cy="3702329"/>
          </a:xfrm>
          <a:prstGeom prst="rect">
            <a:avLst/>
          </a:prstGeom>
        </p:spPr>
        <p:txBody>
          <a:bodyPr lIns="0" tIns="0" rIns="0" bIns="0" rtlCol="0" anchor="t">
            <a:spAutoFit/>
          </a:bodyPr>
          <a:lstStyle/>
          <a:p>
            <a:pPr algn="ctr">
              <a:lnSpc>
                <a:spcPts val="14437"/>
              </a:lnSpc>
              <a:spcBef>
                <a:spcPct val="0"/>
              </a:spcBef>
            </a:pPr>
            <a:r>
              <a:rPr lang="en-US" sz="12776" b="1" spc="-447">
                <a:solidFill>
                  <a:srgbClr val="233F23"/>
                </a:solidFill>
                <a:latin typeface="Gotham Bold"/>
                <a:ea typeface="Gotham Bold"/>
                <a:cs typeface="Gotham Bold"/>
                <a:sym typeface="Gotham Bold"/>
              </a:rPr>
              <a:t>Design for Degradation</a:t>
            </a:r>
          </a:p>
        </p:txBody>
      </p:sp>
      <p:sp>
        <p:nvSpPr>
          <p:cNvPr id="5" name="TextBox 5"/>
          <p:cNvSpPr txBox="1"/>
          <p:nvPr/>
        </p:nvSpPr>
        <p:spPr>
          <a:xfrm>
            <a:off x="4135362" y="2711828"/>
            <a:ext cx="3388533" cy="3594798"/>
          </a:xfrm>
          <a:prstGeom prst="rect">
            <a:avLst/>
          </a:prstGeom>
        </p:spPr>
        <p:txBody>
          <a:bodyPr lIns="0" tIns="0" rIns="0" bIns="0" rtlCol="0" anchor="t">
            <a:spAutoFit/>
          </a:bodyPr>
          <a:lstStyle/>
          <a:p>
            <a:pPr algn="ctr">
              <a:lnSpc>
                <a:spcPts val="27864"/>
              </a:lnSpc>
              <a:spcBef>
                <a:spcPct val="0"/>
              </a:spcBef>
            </a:pPr>
            <a:r>
              <a:rPr lang="en-US" sz="24658" b="1" spc="-863">
                <a:solidFill>
                  <a:srgbClr val="233F23"/>
                </a:solidFill>
                <a:latin typeface="Gotham Bold"/>
                <a:ea typeface="Gotham Bold"/>
                <a:cs typeface="Gotham Bold"/>
                <a:sym typeface="Gotham Bold"/>
              </a:rPr>
              <a:t>10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TextBox 2"/>
          <p:cNvSpPr txBox="1"/>
          <p:nvPr/>
        </p:nvSpPr>
        <p:spPr>
          <a:xfrm>
            <a:off x="697816" y="624585"/>
            <a:ext cx="15659100" cy="2073849"/>
          </a:xfrm>
          <a:prstGeom prst="rect">
            <a:avLst/>
          </a:prstGeom>
        </p:spPr>
        <p:txBody>
          <a:bodyPr lIns="0" tIns="0" rIns="0" bIns="0" rtlCol="0" anchor="t">
            <a:spAutoFit/>
          </a:bodyPr>
          <a:lstStyle/>
          <a:p>
            <a:pPr marL="0" lvl="0" indent="0" algn="l">
              <a:lnSpc>
                <a:spcPts val="8136"/>
              </a:lnSpc>
            </a:pPr>
            <a:r>
              <a:rPr lang="en-US" sz="7200" b="1" spc="-252">
                <a:solidFill>
                  <a:srgbClr val="086A35"/>
                </a:solidFill>
                <a:latin typeface="Gotham Bold"/>
                <a:ea typeface="Gotham Bold"/>
                <a:cs typeface="Gotham Bold"/>
                <a:sym typeface="Gotham Bold"/>
              </a:rPr>
              <a:t>Introduction to the Chemical Industry</a:t>
            </a:r>
          </a:p>
        </p:txBody>
      </p:sp>
      <p:sp>
        <p:nvSpPr>
          <p:cNvPr id="3" name="TextBox 3"/>
          <p:cNvSpPr txBox="1"/>
          <p:nvPr/>
        </p:nvSpPr>
        <p:spPr>
          <a:xfrm>
            <a:off x="1028700" y="4392012"/>
            <a:ext cx="16230600" cy="1502976"/>
          </a:xfrm>
          <a:prstGeom prst="rect">
            <a:avLst/>
          </a:prstGeom>
        </p:spPr>
        <p:txBody>
          <a:bodyPr lIns="0" tIns="0" rIns="0" bIns="0" rtlCol="0" anchor="t">
            <a:spAutoFit/>
          </a:bodyPr>
          <a:lstStyle/>
          <a:p>
            <a:pPr marL="0" lvl="0" indent="0" algn="just">
              <a:lnSpc>
                <a:spcPts val="4049"/>
              </a:lnSpc>
              <a:spcBef>
                <a:spcPct val="0"/>
              </a:spcBef>
            </a:pPr>
            <a:r>
              <a:rPr lang="en-US" sz="2999" spc="179" dirty="0">
                <a:solidFill>
                  <a:srgbClr val="086A35"/>
                </a:solidFill>
                <a:latin typeface="Gotham"/>
                <a:ea typeface="Gotham"/>
                <a:cs typeface="Gotham"/>
                <a:sym typeface="Gotham"/>
              </a:rPr>
              <a:t>It is now </a:t>
            </a:r>
            <a:r>
              <a:rPr lang="en-US" sz="2999" u="none" spc="179" dirty="0">
                <a:solidFill>
                  <a:srgbClr val="086A35"/>
                </a:solidFill>
                <a:latin typeface="Gotham"/>
                <a:ea typeface="Gotham"/>
                <a:cs typeface="Gotham"/>
                <a:sym typeface="Gotham"/>
              </a:rPr>
              <a:t>essential to our daily lives, because almost all the products we use such as medicines, processed foods, cosmetics and even building materials depend on chemistry.</a:t>
            </a:r>
          </a:p>
        </p:txBody>
      </p:sp>
    </p:spTree>
  </p:cSld>
  <p:clrMapOvr>
    <a:masterClrMapping/>
  </p:clrMapOvr>
  <mc:AlternateContent xmlns:mc="http://schemas.openxmlformats.org/markup-compatibility/2006">
    <mc:Choice xmlns:p14="http://schemas.microsoft.com/office/powerpoint/2010/main" Requires="p14">
      <p:transition spd="slow" p14:dur="250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Freeform 2"/>
          <p:cNvSpPr/>
          <p:nvPr/>
        </p:nvSpPr>
        <p:spPr>
          <a:xfrm>
            <a:off x="-1384727" y="8866929"/>
            <a:ext cx="4364103" cy="3859521"/>
          </a:xfrm>
          <a:custGeom>
            <a:avLst/>
            <a:gdLst/>
            <a:ahLst/>
            <a:cxnLst/>
            <a:rect l="l" t="t" r="r" b="b"/>
            <a:pathLst>
              <a:path w="4364103" h="3859521">
                <a:moveTo>
                  <a:pt x="0" y="0"/>
                </a:moveTo>
                <a:lnTo>
                  <a:pt x="4364104" y="0"/>
                </a:lnTo>
                <a:lnTo>
                  <a:pt x="4364104" y="3859521"/>
                </a:lnTo>
                <a:lnTo>
                  <a:pt x="0" y="385952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4654794" y="9119889"/>
            <a:ext cx="4519963" cy="3721110"/>
          </a:xfrm>
          <a:custGeom>
            <a:avLst/>
            <a:gdLst/>
            <a:ahLst/>
            <a:cxnLst/>
            <a:rect l="l" t="t" r="r" b="b"/>
            <a:pathLst>
              <a:path w="4519963" h="3721110">
                <a:moveTo>
                  <a:pt x="0" y="0"/>
                </a:moveTo>
                <a:lnTo>
                  <a:pt x="4519963" y="0"/>
                </a:lnTo>
                <a:lnTo>
                  <a:pt x="4519963" y="3721110"/>
                </a:lnTo>
                <a:lnTo>
                  <a:pt x="0" y="372111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a:off x="-3588347" y="-789838"/>
            <a:ext cx="4998171" cy="4114800"/>
          </a:xfrm>
          <a:custGeom>
            <a:avLst/>
            <a:gdLst/>
            <a:ahLst/>
            <a:cxnLst/>
            <a:rect l="l" t="t" r="r" b="b"/>
            <a:pathLst>
              <a:path w="4998171" h="4114800">
                <a:moveTo>
                  <a:pt x="0" y="0"/>
                </a:moveTo>
                <a:lnTo>
                  <a:pt x="4998171" y="0"/>
                </a:lnTo>
                <a:lnTo>
                  <a:pt x="499817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5" name="Freeform 5"/>
          <p:cNvSpPr/>
          <p:nvPr/>
        </p:nvSpPr>
        <p:spPr>
          <a:xfrm rot="-5400000">
            <a:off x="15060013" y="-2624781"/>
            <a:ext cx="4398575" cy="4327439"/>
          </a:xfrm>
          <a:custGeom>
            <a:avLst/>
            <a:gdLst/>
            <a:ahLst/>
            <a:cxnLst/>
            <a:rect l="l" t="t" r="r" b="b"/>
            <a:pathLst>
              <a:path w="4398575" h="4327439">
                <a:moveTo>
                  <a:pt x="0" y="0"/>
                </a:moveTo>
                <a:lnTo>
                  <a:pt x="4398574" y="0"/>
                </a:lnTo>
                <a:lnTo>
                  <a:pt x="4398574" y="4327439"/>
                </a:lnTo>
                <a:lnTo>
                  <a:pt x="0" y="432743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6" name="Freeform 6"/>
          <p:cNvSpPr/>
          <p:nvPr/>
        </p:nvSpPr>
        <p:spPr>
          <a:xfrm>
            <a:off x="1886848" y="-2942973"/>
            <a:ext cx="3255836" cy="4114800"/>
          </a:xfrm>
          <a:custGeom>
            <a:avLst/>
            <a:gdLst/>
            <a:ahLst/>
            <a:cxnLst/>
            <a:rect l="l" t="t" r="r" b="b"/>
            <a:pathLst>
              <a:path w="3255836" h="4114800">
                <a:moveTo>
                  <a:pt x="0" y="0"/>
                </a:moveTo>
                <a:lnTo>
                  <a:pt x="3255836" y="0"/>
                </a:lnTo>
                <a:lnTo>
                  <a:pt x="32558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7" name="Freeform 7"/>
          <p:cNvSpPr/>
          <p:nvPr/>
        </p:nvSpPr>
        <p:spPr>
          <a:xfrm>
            <a:off x="11053364" y="9119889"/>
            <a:ext cx="3255836" cy="4114800"/>
          </a:xfrm>
          <a:custGeom>
            <a:avLst/>
            <a:gdLst/>
            <a:ahLst/>
            <a:cxnLst/>
            <a:rect l="l" t="t" r="r" b="b"/>
            <a:pathLst>
              <a:path w="3255836" h="4114800">
                <a:moveTo>
                  <a:pt x="0" y="0"/>
                </a:moveTo>
                <a:lnTo>
                  <a:pt x="3255836" y="0"/>
                </a:lnTo>
                <a:lnTo>
                  <a:pt x="32558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8" name="Freeform 8"/>
          <p:cNvSpPr/>
          <p:nvPr/>
        </p:nvSpPr>
        <p:spPr>
          <a:xfrm rot="2621270">
            <a:off x="5217448" y="6389587"/>
            <a:ext cx="3597844" cy="4114800"/>
          </a:xfrm>
          <a:custGeom>
            <a:avLst/>
            <a:gdLst/>
            <a:ahLst/>
            <a:cxnLst/>
            <a:rect l="l" t="t" r="r" b="b"/>
            <a:pathLst>
              <a:path w="3597844" h="4114800">
                <a:moveTo>
                  <a:pt x="0" y="0"/>
                </a:moveTo>
                <a:lnTo>
                  <a:pt x="3597845" y="0"/>
                </a:lnTo>
                <a:lnTo>
                  <a:pt x="359784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9"/>
          <p:cNvSpPr txBox="1"/>
          <p:nvPr/>
        </p:nvSpPr>
        <p:spPr>
          <a:xfrm>
            <a:off x="458039" y="2826216"/>
            <a:ext cx="17371923" cy="1045116"/>
          </a:xfrm>
          <a:prstGeom prst="rect">
            <a:avLst/>
          </a:prstGeom>
        </p:spPr>
        <p:txBody>
          <a:bodyPr lIns="0" tIns="0" rIns="0" bIns="0" rtlCol="0" anchor="t">
            <a:spAutoFit/>
          </a:bodyPr>
          <a:lstStyle/>
          <a:p>
            <a:pPr marL="0" lvl="0" indent="0" algn="ctr">
              <a:lnSpc>
                <a:spcPts val="8136"/>
              </a:lnSpc>
              <a:spcBef>
                <a:spcPct val="0"/>
              </a:spcBef>
            </a:pPr>
            <a:r>
              <a:rPr lang="en-US" sz="7200" b="1" spc="-252" dirty="0">
                <a:solidFill>
                  <a:srgbClr val="086A35"/>
                </a:solidFill>
                <a:latin typeface="Gotham Bold"/>
                <a:ea typeface="Gotham Bold"/>
                <a:cs typeface="Gotham Bold"/>
                <a:sym typeface="Gotham Bold"/>
              </a:rPr>
              <a:t>10. Design for Degradation:</a:t>
            </a:r>
          </a:p>
        </p:txBody>
      </p:sp>
      <p:sp>
        <p:nvSpPr>
          <p:cNvPr id="10" name="TextBox 10"/>
          <p:cNvSpPr txBox="1"/>
          <p:nvPr/>
        </p:nvSpPr>
        <p:spPr>
          <a:xfrm>
            <a:off x="2405130" y="4340846"/>
            <a:ext cx="13477741" cy="1633884"/>
          </a:xfrm>
          <a:prstGeom prst="rect">
            <a:avLst/>
          </a:prstGeom>
        </p:spPr>
        <p:txBody>
          <a:bodyPr lIns="0" tIns="0" rIns="0" bIns="0" rtlCol="0" anchor="t">
            <a:spAutoFit/>
          </a:bodyPr>
          <a:lstStyle/>
          <a:p>
            <a:pPr algn="ctr">
              <a:lnSpc>
                <a:spcPts val="4294"/>
              </a:lnSpc>
              <a:spcBef>
                <a:spcPct val="0"/>
              </a:spcBef>
            </a:pPr>
            <a:r>
              <a:rPr lang="en-US" sz="3800" spc="-133" dirty="0">
                <a:solidFill>
                  <a:srgbClr val="086A35"/>
                </a:solidFill>
                <a:latin typeface="Gotham"/>
                <a:ea typeface="Gotham"/>
                <a:cs typeface="Gotham"/>
                <a:sym typeface="Gotham"/>
              </a:rPr>
              <a:t>Chemical products should be designed so that they break down into innocuous substances after use and do not </a:t>
            </a:r>
          </a:p>
          <a:p>
            <a:pPr algn="ctr">
              <a:lnSpc>
                <a:spcPts val="4294"/>
              </a:lnSpc>
              <a:spcBef>
                <a:spcPct val="0"/>
              </a:spcBef>
            </a:pPr>
            <a:r>
              <a:rPr lang="en-US" sz="3800" spc="-133" dirty="0">
                <a:solidFill>
                  <a:srgbClr val="086A35"/>
                </a:solidFill>
                <a:latin typeface="Gotham"/>
                <a:ea typeface="Gotham"/>
                <a:cs typeface="Gotham"/>
                <a:sym typeface="Gotham"/>
              </a:rPr>
              <a:t>persist in the environment.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387246"/>
        </a:solidFill>
        <a:effectLst/>
      </p:bgPr>
    </p:bg>
    <p:spTree>
      <p:nvGrpSpPr>
        <p:cNvPr id="1" name=""/>
        <p:cNvGrpSpPr/>
        <p:nvPr/>
      </p:nvGrpSpPr>
      <p:grpSpPr>
        <a:xfrm>
          <a:off x="0" y="0"/>
          <a:ext cx="0" cy="0"/>
          <a:chOff x="0" y="0"/>
          <a:chExt cx="0" cy="0"/>
        </a:xfrm>
      </p:grpSpPr>
      <p:sp>
        <p:nvSpPr>
          <p:cNvPr id="2" name="TextBox 2"/>
          <p:cNvSpPr txBox="1"/>
          <p:nvPr/>
        </p:nvSpPr>
        <p:spPr>
          <a:xfrm>
            <a:off x="3655990" y="1914581"/>
            <a:ext cx="15893835" cy="4940629"/>
          </a:xfrm>
          <a:prstGeom prst="rect">
            <a:avLst/>
          </a:prstGeom>
        </p:spPr>
        <p:txBody>
          <a:bodyPr lIns="0" tIns="0" rIns="0" bIns="0" rtlCol="0" anchor="t">
            <a:spAutoFit/>
          </a:bodyPr>
          <a:lstStyle/>
          <a:p>
            <a:pPr algn="ctr">
              <a:lnSpc>
                <a:spcPts val="12968"/>
              </a:lnSpc>
            </a:pPr>
            <a:r>
              <a:rPr lang="en-US" sz="11476" b="1" spc="-401">
                <a:solidFill>
                  <a:srgbClr val="FFFFFF"/>
                </a:solidFill>
                <a:latin typeface="Gotham Bold"/>
                <a:ea typeface="Gotham Bold"/>
                <a:cs typeface="Gotham Bold"/>
                <a:sym typeface="Gotham Bold"/>
              </a:rPr>
              <a:t>Real-Time Analysis </a:t>
            </a:r>
          </a:p>
          <a:p>
            <a:pPr algn="ctr">
              <a:lnSpc>
                <a:spcPts val="12968"/>
              </a:lnSpc>
              <a:spcBef>
                <a:spcPct val="0"/>
              </a:spcBef>
            </a:pPr>
            <a:r>
              <a:rPr lang="en-US" sz="11476" b="1" spc="-401">
                <a:solidFill>
                  <a:srgbClr val="FFFFFF"/>
                </a:solidFill>
                <a:latin typeface="Gotham Bold"/>
                <a:ea typeface="Gotham Bold"/>
                <a:cs typeface="Gotham Bold"/>
                <a:sym typeface="Gotham Bold"/>
              </a:rPr>
              <a:t>for Pollution Prevention</a:t>
            </a:r>
          </a:p>
        </p:txBody>
      </p:sp>
      <p:sp>
        <p:nvSpPr>
          <p:cNvPr id="3" name="Freeform 3"/>
          <p:cNvSpPr/>
          <p:nvPr/>
        </p:nvSpPr>
        <p:spPr>
          <a:xfrm>
            <a:off x="6046225" y="7148951"/>
            <a:ext cx="12241775" cy="2602812"/>
          </a:xfrm>
          <a:custGeom>
            <a:avLst/>
            <a:gdLst/>
            <a:ahLst/>
            <a:cxnLst/>
            <a:rect l="l" t="t" r="r" b="b"/>
            <a:pathLst>
              <a:path w="12241775" h="2602812">
                <a:moveTo>
                  <a:pt x="0" y="0"/>
                </a:moveTo>
                <a:lnTo>
                  <a:pt x="12241775" y="0"/>
                </a:lnTo>
                <a:lnTo>
                  <a:pt x="12241775" y="2602811"/>
                </a:lnTo>
                <a:lnTo>
                  <a:pt x="0" y="2602811"/>
                </a:lnTo>
                <a:lnTo>
                  <a:pt x="0" y="0"/>
                </a:lnTo>
                <a:close/>
              </a:path>
            </a:pathLst>
          </a:custGeom>
          <a:blipFill>
            <a:blip r:embed="rId2"/>
            <a:stretch>
              <a:fillRect l="-1752"/>
            </a:stretch>
          </a:blipFill>
        </p:spPr>
      </p:sp>
      <p:sp>
        <p:nvSpPr>
          <p:cNvPr id="4" name="Freeform 4"/>
          <p:cNvSpPr/>
          <p:nvPr/>
        </p:nvSpPr>
        <p:spPr>
          <a:xfrm>
            <a:off x="315044" y="3976428"/>
            <a:ext cx="6681893" cy="6345045"/>
          </a:xfrm>
          <a:custGeom>
            <a:avLst/>
            <a:gdLst/>
            <a:ahLst/>
            <a:cxnLst/>
            <a:rect l="l" t="t" r="r" b="b"/>
            <a:pathLst>
              <a:path w="6681893" h="6345045">
                <a:moveTo>
                  <a:pt x="0" y="0"/>
                </a:moveTo>
                <a:lnTo>
                  <a:pt x="6681892" y="0"/>
                </a:lnTo>
                <a:lnTo>
                  <a:pt x="6681892" y="6345045"/>
                </a:lnTo>
                <a:lnTo>
                  <a:pt x="0" y="63450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028700" y="1059567"/>
            <a:ext cx="3760060" cy="5578860"/>
          </a:xfrm>
          <a:prstGeom prst="rect">
            <a:avLst/>
          </a:prstGeom>
        </p:spPr>
        <p:txBody>
          <a:bodyPr lIns="0" tIns="0" rIns="0" bIns="0" rtlCol="0" anchor="t">
            <a:spAutoFit/>
          </a:bodyPr>
          <a:lstStyle/>
          <a:p>
            <a:pPr algn="ctr">
              <a:lnSpc>
                <a:spcPts val="43222"/>
              </a:lnSpc>
              <a:spcBef>
                <a:spcPct val="0"/>
              </a:spcBef>
            </a:pPr>
            <a:r>
              <a:rPr lang="en-US" sz="38250" b="1" spc="-1338">
                <a:solidFill>
                  <a:srgbClr val="FFFFFF"/>
                </a:solidFill>
                <a:latin typeface="Gotham Bold"/>
                <a:ea typeface="Gotham Bold"/>
                <a:cs typeface="Gotham Bold"/>
                <a:sym typeface="Gotham Bold"/>
              </a:rPr>
              <a:t>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Freeform 2"/>
          <p:cNvSpPr/>
          <p:nvPr/>
        </p:nvSpPr>
        <p:spPr>
          <a:xfrm>
            <a:off x="-1384727" y="8866929"/>
            <a:ext cx="4364103" cy="3859521"/>
          </a:xfrm>
          <a:custGeom>
            <a:avLst/>
            <a:gdLst/>
            <a:ahLst/>
            <a:cxnLst/>
            <a:rect l="l" t="t" r="r" b="b"/>
            <a:pathLst>
              <a:path w="4364103" h="3859521">
                <a:moveTo>
                  <a:pt x="0" y="0"/>
                </a:moveTo>
                <a:lnTo>
                  <a:pt x="4364104" y="0"/>
                </a:lnTo>
                <a:lnTo>
                  <a:pt x="4364104" y="3859521"/>
                </a:lnTo>
                <a:lnTo>
                  <a:pt x="0" y="385952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4654794" y="9119889"/>
            <a:ext cx="4519963" cy="3721110"/>
          </a:xfrm>
          <a:custGeom>
            <a:avLst/>
            <a:gdLst/>
            <a:ahLst/>
            <a:cxnLst/>
            <a:rect l="l" t="t" r="r" b="b"/>
            <a:pathLst>
              <a:path w="4519963" h="3721110">
                <a:moveTo>
                  <a:pt x="0" y="0"/>
                </a:moveTo>
                <a:lnTo>
                  <a:pt x="4519963" y="0"/>
                </a:lnTo>
                <a:lnTo>
                  <a:pt x="4519963" y="3721110"/>
                </a:lnTo>
                <a:lnTo>
                  <a:pt x="0" y="372111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a:off x="-3588347" y="-789838"/>
            <a:ext cx="4998171" cy="4114800"/>
          </a:xfrm>
          <a:custGeom>
            <a:avLst/>
            <a:gdLst/>
            <a:ahLst/>
            <a:cxnLst/>
            <a:rect l="l" t="t" r="r" b="b"/>
            <a:pathLst>
              <a:path w="4998171" h="4114800">
                <a:moveTo>
                  <a:pt x="0" y="0"/>
                </a:moveTo>
                <a:lnTo>
                  <a:pt x="4998171" y="0"/>
                </a:lnTo>
                <a:lnTo>
                  <a:pt x="499817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5" name="Freeform 5"/>
          <p:cNvSpPr/>
          <p:nvPr/>
        </p:nvSpPr>
        <p:spPr>
          <a:xfrm rot="-5400000">
            <a:off x="15060013" y="-2624781"/>
            <a:ext cx="4398575" cy="4327439"/>
          </a:xfrm>
          <a:custGeom>
            <a:avLst/>
            <a:gdLst/>
            <a:ahLst/>
            <a:cxnLst/>
            <a:rect l="l" t="t" r="r" b="b"/>
            <a:pathLst>
              <a:path w="4398575" h="4327439">
                <a:moveTo>
                  <a:pt x="0" y="0"/>
                </a:moveTo>
                <a:lnTo>
                  <a:pt x="4398574" y="0"/>
                </a:lnTo>
                <a:lnTo>
                  <a:pt x="4398574" y="4327439"/>
                </a:lnTo>
                <a:lnTo>
                  <a:pt x="0" y="432743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6" name="Freeform 6"/>
          <p:cNvSpPr/>
          <p:nvPr/>
        </p:nvSpPr>
        <p:spPr>
          <a:xfrm>
            <a:off x="1886848" y="-2942973"/>
            <a:ext cx="3255836" cy="4114800"/>
          </a:xfrm>
          <a:custGeom>
            <a:avLst/>
            <a:gdLst/>
            <a:ahLst/>
            <a:cxnLst/>
            <a:rect l="l" t="t" r="r" b="b"/>
            <a:pathLst>
              <a:path w="3255836" h="4114800">
                <a:moveTo>
                  <a:pt x="0" y="0"/>
                </a:moveTo>
                <a:lnTo>
                  <a:pt x="3255836" y="0"/>
                </a:lnTo>
                <a:lnTo>
                  <a:pt x="32558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7" name="Freeform 7"/>
          <p:cNvSpPr/>
          <p:nvPr/>
        </p:nvSpPr>
        <p:spPr>
          <a:xfrm>
            <a:off x="11053364" y="9119889"/>
            <a:ext cx="3255836" cy="4114800"/>
          </a:xfrm>
          <a:custGeom>
            <a:avLst/>
            <a:gdLst/>
            <a:ahLst/>
            <a:cxnLst/>
            <a:rect l="l" t="t" r="r" b="b"/>
            <a:pathLst>
              <a:path w="3255836" h="4114800">
                <a:moveTo>
                  <a:pt x="0" y="0"/>
                </a:moveTo>
                <a:lnTo>
                  <a:pt x="3255836" y="0"/>
                </a:lnTo>
                <a:lnTo>
                  <a:pt x="32558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8" name="Freeform 8"/>
          <p:cNvSpPr/>
          <p:nvPr/>
        </p:nvSpPr>
        <p:spPr>
          <a:xfrm>
            <a:off x="4807533" y="6169143"/>
            <a:ext cx="4336467" cy="4117857"/>
          </a:xfrm>
          <a:custGeom>
            <a:avLst/>
            <a:gdLst/>
            <a:ahLst/>
            <a:cxnLst/>
            <a:rect l="l" t="t" r="r" b="b"/>
            <a:pathLst>
              <a:path w="4336467" h="4117857">
                <a:moveTo>
                  <a:pt x="0" y="0"/>
                </a:moveTo>
                <a:lnTo>
                  <a:pt x="4336467" y="0"/>
                </a:lnTo>
                <a:lnTo>
                  <a:pt x="4336467" y="4117857"/>
                </a:lnTo>
                <a:lnTo>
                  <a:pt x="0" y="41178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9"/>
          <p:cNvSpPr txBox="1"/>
          <p:nvPr/>
        </p:nvSpPr>
        <p:spPr>
          <a:xfrm>
            <a:off x="458039" y="2143171"/>
            <a:ext cx="17371923" cy="2073849"/>
          </a:xfrm>
          <a:prstGeom prst="rect">
            <a:avLst/>
          </a:prstGeom>
        </p:spPr>
        <p:txBody>
          <a:bodyPr lIns="0" tIns="0" rIns="0" bIns="0" rtlCol="0" anchor="t">
            <a:spAutoFit/>
          </a:bodyPr>
          <a:lstStyle/>
          <a:p>
            <a:pPr marL="0" lvl="0" indent="0" algn="ctr">
              <a:lnSpc>
                <a:spcPts val="8136"/>
              </a:lnSpc>
              <a:spcBef>
                <a:spcPct val="0"/>
              </a:spcBef>
            </a:pPr>
            <a:r>
              <a:rPr lang="en-US" sz="7200" b="1" spc="-252" dirty="0">
                <a:solidFill>
                  <a:srgbClr val="086A35"/>
                </a:solidFill>
                <a:latin typeface="Gotham Bold"/>
                <a:ea typeface="Gotham Bold"/>
                <a:cs typeface="Gotham Bold"/>
                <a:sym typeface="Gotham Bold"/>
              </a:rPr>
              <a:t>11. Real-Time Analysis for Pollution Prevention:</a:t>
            </a:r>
          </a:p>
        </p:txBody>
      </p:sp>
      <p:sp>
        <p:nvSpPr>
          <p:cNvPr id="10" name="TextBox 10"/>
          <p:cNvSpPr txBox="1"/>
          <p:nvPr/>
        </p:nvSpPr>
        <p:spPr>
          <a:xfrm>
            <a:off x="2405130" y="4340846"/>
            <a:ext cx="13477741" cy="1633884"/>
          </a:xfrm>
          <a:prstGeom prst="rect">
            <a:avLst/>
          </a:prstGeom>
        </p:spPr>
        <p:txBody>
          <a:bodyPr lIns="0" tIns="0" rIns="0" bIns="0" rtlCol="0" anchor="t">
            <a:spAutoFit/>
          </a:bodyPr>
          <a:lstStyle/>
          <a:p>
            <a:pPr algn="ctr">
              <a:lnSpc>
                <a:spcPts val="4294"/>
              </a:lnSpc>
              <a:spcBef>
                <a:spcPct val="0"/>
              </a:spcBef>
            </a:pPr>
            <a:r>
              <a:rPr lang="en-US" sz="3800" spc="-133" dirty="0">
                <a:solidFill>
                  <a:srgbClr val="086A35"/>
                </a:solidFill>
                <a:latin typeface="Gotham"/>
                <a:ea typeface="Gotham"/>
                <a:cs typeface="Gotham"/>
                <a:sym typeface="Gotham"/>
              </a:rPr>
              <a:t>Develop analytical methodologies to allow for real-time monitoring and control during a process to prevent the formation of hazardous substances.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DDC8F"/>
        </a:solidFill>
        <a:effectLst/>
      </p:bgPr>
    </p:bg>
    <p:spTree>
      <p:nvGrpSpPr>
        <p:cNvPr id="1" name=""/>
        <p:cNvGrpSpPr/>
        <p:nvPr/>
      </p:nvGrpSpPr>
      <p:grpSpPr>
        <a:xfrm>
          <a:off x="0" y="0"/>
          <a:ext cx="0" cy="0"/>
          <a:chOff x="0" y="0"/>
          <a:chExt cx="0" cy="0"/>
        </a:xfrm>
      </p:grpSpPr>
      <p:sp>
        <p:nvSpPr>
          <p:cNvPr id="2" name="Freeform 2"/>
          <p:cNvSpPr/>
          <p:nvPr/>
        </p:nvSpPr>
        <p:spPr>
          <a:xfrm>
            <a:off x="5118047" y="7032764"/>
            <a:ext cx="12909156" cy="2985415"/>
          </a:xfrm>
          <a:custGeom>
            <a:avLst/>
            <a:gdLst/>
            <a:ahLst/>
            <a:cxnLst/>
            <a:rect l="l" t="t" r="r" b="b"/>
            <a:pathLst>
              <a:path w="12909156" h="2985415">
                <a:moveTo>
                  <a:pt x="0" y="0"/>
                </a:moveTo>
                <a:lnTo>
                  <a:pt x="12909156" y="0"/>
                </a:lnTo>
                <a:lnTo>
                  <a:pt x="12909156" y="2985416"/>
                </a:lnTo>
                <a:lnTo>
                  <a:pt x="0" y="2985416"/>
                </a:lnTo>
                <a:lnTo>
                  <a:pt x="0" y="0"/>
                </a:lnTo>
                <a:close/>
              </a:path>
            </a:pathLst>
          </a:custGeom>
          <a:blipFill>
            <a:blip r:embed="rId2"/>
            <a:stretch>
              <a:fillRect/>
            </a:stretch>
          </a:blipFill>
        </p:spPr>
      </p:sp>
      <p:sp>
        <p:nvSpPr>
          <p:cNvPr id="3" name="TextBox 3"/>
          <p:cNvSpPr txBox="1"/>
          <p:nvPr/>
        </p:nvSpPr>
        <p:spPr>
          <a:xfrm>
            <a:off x="7669818" y="1622045"/>
            <a:ext cx="9802678" cy="5669590"/>
          </a:xfrm>
          <a:prstGeom prst="rect">
            <a:avLst/>
          </a:prstGeom>
        </p:spPr>
        <p:txBody>
          <a:bodyPr lIns="0" tIns="0" rIns="0" bIns="0" rtlCol="0" anchor="t">
            <a:spAutoFit/>
          </a:bodyPr>
          <a:lstStyle/>
          <a:p>
            <a:pPr algn="ctr">
              <a:lnSpc>
                <a:spcPts val="11161"/>
              </a:lnSpc>
            </a:pPr>
            <a:r>
              <a:rPr lang="en-US" sz="9877" b="1" spc="-345">
                <a:solidFill>
                  <a:srgbClr val="233F23"/>
                </a:solidFill>
                <a:latin typeface="Gotham Bold"/>
                <a:ea typeface="Gotham Bold"/>
                <a:cs typeface="Gotham Bold"/>
                <a:sym typeface="Gotham Bold"/>
              </a:rPr>
              <a:t>Inherently Safer Chemistry for Accident </a:t>
            </a:r>
          </a:p>
          <a:p>
            <a:pPr algn="ctr">
              <a:lnSpc>
                <a:spcPts val="11161"/>
              </a:lnSpc>
              <a:spcBef>
                <a:spcPct val="0"/>
              </a:spcBef>
            </a:pPr>
            <a:r>
              <a:rPr lang="en-US" sz="9877" b="1" spc="-345">
                <a:solidFill>
                  <a:srgbClr val="233F23"/>
                </a:solidFill>
                <a:latin typeface="Gotham Bold"/>
                <a:ea typeface="Gotham Bold"/>
                <a:cs typeface="Gotham Bold"/>
                <a:sym typeface="Gotham Bold"/>
              </a:rPr>
              <a:t>Prevention</a:t>
            </a:r>
          </a:p>
        </p:txBody>
      </p:sp>
      <p:sp>
        <p:nvSpPr>
          <p:cNvPr id="4" name="Freeform 4"/>
          <p:cNvSpPr/>
          <p:nvPr/>
        </p:nvSpPr>
        <p:spPr>
          <a:xfrm>
            <a:off x="-923795" y="660542"/>
            <a:ext cx="7498766" cy="8965916"/>
          </a:xfrm>
          <a:custGeom>
            <a:avLst/>
            <a:gdLst/>
            <a:ahLst/>
            <a:cxnLst/>
            <a:rect l="l" t="t" r="r" b="b"/>
            <a:pathLst>
              <a:path w="7498766" h="8965916">
                <a:moveTo>
                  <a:pt x="0" y="0"/>
                </a:moveTo>
                <a:lnTo>
                  <a:pt x="7498766" y="0"/>
                </a:lnTo>
                <a:lnTo>
                  <a:pt x="7498766" y="8965916"/>
                </a:lnTo>
                <a:lnTo>
                  <a:pt x="0" y="8965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3124200" y="2133872"/>
            <a:ext cx="5165973" cy="5334794"/>
          </a:xfrm>
          <a:prstGeom prst="rect">
            <a:avLst/>
          </a:prstGeom>
        </p:spPr>
        <p:txBody>
          <a:bodyPr wrap="square" lIns="0" tIns="0" rIns="0" bIns="0" rtlCol="0" anchor="t">
            <a:spAutoFit/>
          </a:bodyPr>
          <a:lstStyle/>
          <a:p>
            <a:pPr algn="ctr">
              <a:lnSpc>
                <a:spcPts val="41592"/>
              </a:lnSpc>
              <a:spcBef>
                <a:spcPct val="0"/>
              </a:spcBef>
            </a:pPr>
            <a:r>
              <a:rPr lang="en-US" sz="36807" b="1" spc="-1288" dirty="0">
                <a:solidFill>
                  <a:srgbClr val="233F23"/>
                </a:solidFill>
                <a:latin typeface="Gotham Bold"/>
                <a:ea typeface="Gotham Bold"/>
                <a:cs typeface="Gotham Bold"/>
                <a:sym typeface="Gotham Bold"/>
              </a:rPr>
              <a:t>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Freeform 2"/>
          <p:cNvSpPr/>
          <p:nvPr/>
        </p:nvSpPr>
        <p:spPr>
          <a:xfrm>
            <a:off x="-1384727" y="8866929"/>
            <a:ext cx="4364103" cy="3859521"/>
          </a:xfrm>
          <a:custGeom>
            <a:avLst/>
            <a:gdLst/>
            <a:ahLst/>
            <a:cxnLst/>
            <a:rect l="l" t="t" r="r" b="b"/>
            <a:pathLst>
              <a:path w="4364103" h="3859521">
                <a:moveTo>
                  <a:pt x="0" y="0"/>
                </a:moveTo>
                <a:lnTo>
                  <a:pt x="4364104" y="0"/>
                </a:lnTo>
                <a:lnTo>
                  <a:pt x="4364104" y="3859521"/>
                </a:lnTo>
                <a:lnTo>
                  <a:pt x="0" y="385952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4654794" y="9119889"/>
            <a:ext cx="4519963" cy="3721110"/>
          </a:xfrm>
          <a:custGeom>
            <a:avLst/>
            <a:gdLst/>
            <a:ahLst/>
            <a:cxnLst/>
            <a:rect l="l" t="t" r="r" b="b"/>
            <a:pathLst>
              <a:path w="4519963" h="3721110">
                <a:moveTo>
                  <a:pt x="0" y="0"/>
                </a:moveTo>
                <a:lnTo>
                  <a:pt x="4519963" y="0"/>
                </a:lnTo>
                <a:lnTo>
                  <a:pt x="4519963" y="3721110"/>
                </a:lnTo>
                <a:lnTo>
                  <a:pt x="0" y="372111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a:off x="-3588347" y="-789838"/>
            <a:ext cx="4998171" cy="4114800"/>
          </a:xfrm>
          <a:custGeom>
            <a:avLst/>
            <a:gdLst/>
            <a:ahLst/>
            <a:cxnLst/>
            <a:rect l="l" t="t" r="r" b="b"/>
            <a:pathLst>
              <a:path w="4998171" h="4114800">
                <a:moveTo>
                  <a:pt x="0" y="0"/>
                </a:moveTo>
                <a:lnTo>
                  <a:pt x="4998171" y="0"/>
                </a:lnTo>
                <a:lnTo>
                  <a:pt x="499817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5" name="Freeform 5"/>
          <p:cNvSpPr/>
          <p:nvPr/>
        </p:nvSpPr>
        <p:spPr>
          <a:xfrm rot="-5400000">
            <a:off x="15060013" y="-2624781"/>
            <a:ext cx="4398575" cy="4327439"/>
          </a:xfrm>
          <a:custGeom>
            <a:avLst/>
            <a:gdLst/>
            <a:ahLst/>
            <a:cxnLst/>
            <a:rect l="l" t="t" r="r" b="b"/>
            <a:pathLst>
              <a:path w="4398575" h="4327439">
                <a:moveTo>
                  <a:pt x="0" y="0"/>
                </a:moveTo>
                <a:lnTo>
                  <a:pt x="4398574" y="0"/>
                </a:lnTo>
                <a:lnTo>
                  <a:pt x="4398574" y="4327439"/>
                </a:lnTo>
                <a:lnTo>
                  <a:pt x="0" y="432743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6" name="Freeform 6"/>
          <p:cNvSpPr/>
          <p:nvPr/>
        </p:nvSpPr>
        <p:spPr>
          <a:xfrm>
            <a:off x="1886848" y="-2942973"/>
            <a:ext cx="3255836" cy="4114800"/>
          </a:xfrm>
          <a:custGeom>
            <a:avLst/>
            <a:gdLst/>
            <a:ahLst/>
            <a:cxnLst/>
            <a:rect l="l" t="t" r="r" b="b"/>
            <a:pathLst>
              <a:path w="3255836" h="4114800">
                <a:moveTo>
                  <a:pt x="0" y="0"/>
                </a:moveTo>
                <a:lnTo>
                  <a:pt x="3255836" y="0"/>
                </a:lnTo>
                <a:lnTo>
                  <a:pt x="32558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7" name="Freeform 7"/>
          <p:cNvSpPr/>
          <p:nvPr/>
        </p:nvSpPr>
        <p:spPr>
          <a:xfrm>
            <a:off x="11053364" y="9119889"/>
            <a:ext cx="3255836" cy="4114800"/>
          </a:xfrm>
          <a:custGeom>
            <a:avLst/>
            <a:gdLst/>
            <a:ahLst/>
            <a:cxnLst/>
            <a:rect l="l" t="t" r="r" b="b"/>
            <a:pathLst>
              <a:path w="3255836" h="4114800">
                <a:moveTo>
                  <a:pt x="0" y="0"/>
                </a:moveTo>
                <a:lnTo>
                  <a:pt x="3255836" y="0"/>
                </a:lnTo>
                <a:lnTo>
                  <a:pt x="32558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8" name="Freeform 8"/>
          <p:cNvSpPr/>
          <p:nvPr/>
        </p:nvSpPr>
        <p:spPr>
          <a:xfrm>
            <a:off x="5522248" y="6203878"/>
            <a:ext cx="3414975" cy="4083122"/>
          </a:xfrm>
          <a:custGeom>
            <a:avLst/>
            <a:gdLst/>
            <a:ahLst/>
            <a:cxnLst/>
            <a:rect l="l" t="t" r="r" b="b"/>
            <a:pathLst>
              <a:path w="3414975" h="4083122">
                <a:moveTo>
                  <a:pt x="0" y="0"/>
                </a:moveTo>
                <a:lnTo>
                  <a:pt x="3414975" y="0"/>
                </a:lnTo>
                <a:lnTo>
                  <a:pt x="3414975" y="4083122"/>
                </a:lnTo>
                <a:lnTo>
                  <a:pt x="0" y="40831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9"/>
          <p:cNvSpPr txBox="1"/>
          <p:nvPr/>
        </p:nvSpPr>
        <p:spPr>
          <a:xfrm>
            <a:off x="458039" y="2143171"/>
            <a:ext cx="17371923" cy="2073849"/>
          </a:xfrm>
          <a:prstGeom prst="rect">
            <a:avLst/>
          </a:prstGeom>
        </p:spPr>
        <p:txBody>
          <a:bodyPr lIns="0" tIns="0" rIns="0" bIns="0" rtlCol="0" anchor="t">
            <a:spAutoFit/>
          </a:bodyPr>
          <a:lstStyle/>
          <a:p>
            <a:pPr marL="0" lvl="0" indent="0" algn="ctr">
              <a:lnSpc>
                <a:spcPts val="8136"/>
              </a:lnSpc>
              <a:spcBef>
                <a:spcPct val="0"/>
              </a:spcBef>
            </a:pPr>
            <a:r>
              <a:rPr lang="en-US" sz="7200" b="1" spc="-252" dirty="0">
                <a:solidFill>
                  <a:srgbClr val="086A35"/>
                </a:solidFill>
                <a:latin typeface="Gotham Bold"/>
                <a:ea typeface="Gotham Bold"/>
                <a:cs typeface="Gotham Bold"/>
                <a:sym typeface="Gotham Bold"/>
              </a:rPr>
              <a:t>12. Inherently Safer Chemistry for Accident Prevention:</a:t>
            </a:r>
          </a:p>
        </p:txBody>
      </p:sp>
      <p:sp>
        <p:nvSpPr>
          <p:cNvPr id="10" name="TextBox 10"/>
          <p:cNvSpPr txBox="1"/>
          <p:nvPr/>
        </p:nvSpPr>
        <p:spPr>
          <a:xfrm>
            <a:off x="2405130" y="4340846"/>
            <a:ext cx="13477741" cy="2176776"/>
          </a:xfrm>
          <a:prstGeom prst="rect">
            <a:avLst/>
          </a:prstGeom>
        </p:spPr>
        <p:txBody>
          <a:bodyPr lIns="0" tIns="0" rIns="0" bIns="0" rtlCol="0" anchor="t">
            <a:spAutoFit/>
          </a:bodyPr>
          <a:lstStyle/>
          <a:p>
            <a:pPr algn="ctr">
              <a:lnSpc>
                <a:spcPts val="4294"/>
              </a:lnSpc>
              <a:spcBef>
                <a:spcPct val="0"/>
              </a:spcBef>
            </a:pPr>
            <a:r>
              <a:rPr lang="en-US" sz="3800" spc="-133" dirty="0">
                <a:solidFill>
                  <a:srgbClr val="086A35"/>
                </a:solidFill>
                <a:latin typeface="Gotham"/>
                <a:ea typeface="Gotham"/>
                <a:cs typeface="Gotham"/>
                <a:sym typeface="Gotham"/>
              </a:rPr>
              <a:t>Choose substances and the form of a substance used in a chemical process to minimize the potential for chemical accidents, including releases, explosions, and fires. </a:t>
            </a:r>
          </a:p>
          <a:p>
            <a:pPr algn="ctr">
              <a:lnSpc>
                <a:spcPts val="4294"/>
              </a:lnSpc>
              <a:spcBef>
                <a:spcPct val="0"/>
              </a:spcBef>
            </a:pPr>
            <a:endParaRPr lang="en-US" sz="3800" spc="-133" dirty="0">
              <a:solidFill>
                <a:srgbClr val="086A35"/>
              </a:solidFill>
              <a:latin typeface="Gotham"/>
              <a:ea typeface="Gotham"/>
              <a:cs typeface="Gotham"/>
              <a:sym typeface="Gotham"/>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Freeform 2"/>
          <p:cNvSpPr/>
          <p:nvPr/>
        </p:nvSpPr>
        <p:spPr>
          <a:xfrm>
            <a:off x="16536507" y="-1028700"/>
            <a:ext cx="4212307" cy="4114800"/>
          </a:xfrm>
          <a:custGeom>
            <a:avLst/>
            <a:gdLst/>
            <a:ahLst/>
            <a:cxnLst/>
            <a:rect l="l" t="t" r="r" b="b"/>
            <a:pathLst>
              <a:path w="4212307" h="4114800">
                <a:moveTo>
                  <a:pt x="0" y="0"/>
                </a:moveTo>
                <a:lnTo>
                  <a:pt x="4212308" y="0"/>
                </a:lnTo>
                <a:lnTo>
                  <a:pt x="421230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925875" y="5381373"/>
            <a:ext cx="4158368" cy="4114800"/>
          </a:xfrm>
          <a:custGeom>
            <a:avLst/>
            <a:gdLst/>
            <a:ahLst/>
            <a:cxnLst/>
            <a:rect l="l" t="t" r="r" b="b"/>
            <a:pathLst>
              <a:path w="4158368" h="4114800">
                <a:moveTo>
                  <a:pt x="0" y="0"/>
                </a:moveTo>
                <a:lnTo>
                  <a:pt x="4158369" y="0"/>
                </a:lnTo>
                <a:lnTo>
                  <a:pt x="415836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5238192" y="9119889"/>
            <a:ext cx="4364103" cy="3859521"/>
          </a:xfrm>
          <a:custGeom>
            <a:avLst/>
            <a:gdLst/>
            <a:ahLst/>
            <a:cxnLst/>
            <a:rect l="l" t="t" r="r" b="b"/>
            <a:pathLst>
              <a:path w="4364103" h="3859521">
                <a:moveTo>
                  <a:pt x="0" y="0"/>
                </a:moveTo>
                <a:lnTo>
                  <a:pt x="4364103" y="0"/>
                </a:lnTo>
                <a:lnTo>
                  <a:pt x="4364103" y="3859521"/>
                </a:lnTo>
                <a:lnTo>
                  <a:pt x="0" y="3859521"/>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a:off x="17586242" y="4034284"/>
            <a:ext cx="4182441" cy="4114800"/>
          </a:xfrm>
          <a:custGeom>
            <a:avLst/>
            <a:gdLst/>
            <a:ahLst/>
            <a:cxnLst/>
            <a:rect l="l" t="t" r="r" b="b"/>
            <a:pathLst>
              <a:path w="4182441" h="4114800">
                <a:moveTo>
                  <a:pt x="0" y="0"/>
                </a:moveTo>
                <a:lnTo>
                  <a:pt x="4182440" y="0"/>
                </a:lnTo>
                <a:lnTo>
                  <a:pt x="418244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a:off x="10815125" y="9337720"/>
            <a:ext cx="4519963" cy="3721110"/>
          </a:xfrm>
          <a:custGeom>
            <a:avLst/>
            <a:gdLst/>
            <a:ahLst/>
            <a:cxnLst/>
            <a:rect l="l" t="t" r="r" b="b"/>
            <a:pathLst>
              <a:path w="4519963" h="3721110">
                <a:moveTo>
                  <a:pt x="0" y="0"/>
                </a:moveTo>
                <a:lnTo>
                  <a:pt x="4519963" y="0"/>
                </a:lnTo>
                <a:lnTo>
                  <a:pt x="4519963" y="3721110"/>
                </a:lnTo>
                <a:lnTo>
                  <a:pt x="0" y="372111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Freeform 7"/>
          <p:cNvSpPr/>
          <p:nvPr/>
        </p:nvSpPr>
        <p:spPr>
          <a:xfrm>
            <a:off x="-3588347" y="-789838"/>
            <a:ext cx="4998171" cy="4114800"/>
          </a:xfrm>
          <a:custGeom>
            <a:avLst/>
            <a:gdLst/>
            <a:ahLst/>
            <a:cxnLst/>
            <a:rect l="l" t="t" r="r" b="b"/>
            <a:pathLst>
              <a:path w="4998171" h="4114800">
                <a:moveTo>
                  <a:pt x="0" y="0"/>
                </a:moveTo>
                <a:lnTo>
                  <a:pt x="4998171" y="0"/>
                </a:lnTo>
                <a:lnTo>
                  <a:pt x="499817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8" name="Freeform 8"/>
          <p:cNvSpPr/>
          <p:nvPr/>
        </p:nvSpPr>
        <p:spPr>
          <a:xfrm rot="-5400000">
            <a:off x="6452118" y="-3334307"/>
            <a:ext cx="4398575" cy="4327439"/>
          </a:xfrm>
          <a:custGeom>
            <a:avLst/>
            <a:gdLst/>
            <a:ahLst/>
            <a:cxnLst/>
            <a:rect l="l" t="t" r="r" b="b"/>
            <a:pathLst>
              <a:path w="4398575" h="4327439">
                <a:moveTo>
                  <a:pt x="0" y="0"/>
                </a:moveTo>
                <a:lnTo>
                  <a:pt x="4398575" y="0"/>
                </a:lnTo>
                <a:lnTo>
                  <a:pt x="4398575" y="4327439"/>
                </a:lnTo>
                <a:lnTo>
                  <a:pt x="0" y="432743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9" name="Freeform 9"/>
          <p:cNvSpPr/>
          <p:nvPr/>
        </p:nvSpPr>
        <p:spPr>
          <a:xfrm>
            <a:off x="11000541" y="-3086100"/>
            <a:ext cx="5097501" cy="4114800"/>
          </a:xfrm>
          <a:custGeom>
            <a:avLst/>
            <a:gdLst/>
            <a:ahLst/>
            <a:cxnLst/>
            <a:rect l="l" t="t" r="r" b="b"/>
            <a:pathLst>
              <a:path w="5097501" h="4114800">
                <a:moveTo>
                  <a:pt x="0" y="0"/>
                </a:moveTo>
                <a:lnTo>
                  <a:pt x="5097501" y="0"/>
                </a:lnTo>
                <a:lnTo>
                  <a:pt x="509750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10" name="Freeform 10"/>
          <p:cNvSpPr/>
          <p:nvPr/>
        </p:nvSpPr>
        <p:spPr>
          <a:xfrm>
            <a:off x="2504357" y="-2942973"/>
            <a:ext cx="3255836" cy="4114800"/>
          </a:xfrm>
          <a:custGeom>
            <a:avLst/>
            <a:gdLst/>
            <a:ahLst/>
            <a:cxnLst/>
            <a:rect l="l" t="t" r="r" b="b"/>
            <a:pathLst>
              <a:path w="3255836" h="4114800">
                <a:moveTo>
                  <a:pt x="0" y="0"/>
                </a:moveTo>
                <a:lnTo>
                  <a:pt x="3255835" y="0"/>
                </a:lnTo>
                <a:lnTo>
                  <a:pt x="3255835"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11" name="Freeform 11"/>
          <p:cNvSpPr/>
          <p:nvPr/>
        </p:nvSpPr>
        <p:spPr>
          <a:xfrm>
            <a:off x="685497" y="8864610"/>
            <a:ext cx="4264041" cy="4114800"/>
          </a:xfrm>
          <a:custGeom>
            <a:avLst/>
            <a:gdLst/>
            <a:ahLst/>
            <a:cxnLst/>
            <a:rect l="l" t="t" r="r" b="b"/>
            <a:pathLst>
              <a:path w="4264041" h="4114800">
                <a:moveTo>
                  <a:pt x="0" y="0"/>
                </a:moveTo>
                <a:lnTo>
                  <a:pt x="4264041" y="0"/>
                </a:lnTo>
                <a:lnTo>
                  <a:pt x="4264041"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sp>
        <p:nvSpPr>
          <p:cNvPr id="12" name="Freeform 12"/>
          <p:cNvSpPr/>
          <p:nvPr/>
        </p:nvSpPr>
        <p:spPr>
          <a:xfrm>
            <a:off x="15977401" y="8400021"/>
            <a:ext cx="3945537" cy="5596506"/>
          </a:xfrm>
          <a:custGeom>
            <a:avLst/>
            <a:gdLst/>
            <a:ahLst/>
            <a:cxnLst/>
            <a:rect l="l" t="t" r="r" b="b"/>
            <a:pathLst>
              <a:path w="3945537" h="5596506">
                <a:moveTo>
                  <a:pt x="0" y="0"/>
                </a:moveTo>
                <a:lnTo>
                  <a:pt x="3945537" y="0"/>
                </a:lnTo>
                <a:lnTo>
                  <a:pt x="3945537" y="5596507"/>
                </a:lnTo>
                <a:lnTo>
                  <a:pt x="0" y="5596507"/>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sp>
      <p:sp>
        <p:nvSpPr>
          <p:cNvPr id="15" name="TextBox 10"/>
          <p:cNvSpPr txBox="1"/>
          <p:nvPr/>
        </p:nvSpPr>
        <p:spPr>
          <a:xfrm>
            <a:off x="2504357" y="3861172"/>
            <a:ext cx="13477741" cy="4962897"/>
          </a:xfrm>
          <a:prstGeom prst="rect">
            <a:avLst/>
          </a:prstGeom>
        </p:spPr>
        <p:txBody>
          <a:bodyPr lIns="0" tIns="0" rIns="0" bIns="0" rtlCol="0" anchor="t">
            <a:spAutoFit/>
          </a:bodyPr>
          <a:lstStyle/>
          <a:p>
            <a:pPr algn="ctr">
              <a:lnSpc>
                <a:spcPts val="4294"/>
              </a:lnSpc>
              <a:spcBef>
                <a:spcPct val="0"/>
              </a:spcBef>
            </a:pPr>
            <a:r>
              <a:rPr lang="en-US" sz="3800" spc="-133" dirty="0">
                <a:solidFill>
                  <a:srgbClr val="086A35"/>
                </a:solidFill>
                <a:latin typeface="Gotham"/>
                <a:ea typeface="Gotham"/>
                <a:cs typeface="Gotham"/>
                <a:sym typeface="Gotham"/>
              </a:rPr>
              <a:t>Green Chemistry is essential for creating chemical processes that are safer, more efficient, and environmentally friendly. </a:t>
            </a:r>
          </a:p>
          <a:p>
            <a:pPr algn="ctr">
              <a:lnSpc>
                <a:spcPts val="4294"/>
              </a:lnSpc>
              <a:spcBef>
                <a:spcPct val="0"/>
              </a:spcBef>
            </a:pPr>
            <a:r>
              <a:rPr lang="en-US" sz="3800" spc="-133" dirty="0">
                <a:solidFill>
                  <a:srgbClr val="086A35"/>
                </a:solidFill>
                <a:latin typeface="Gotham"/>
                <a:ea typeface="Gotham"/>
                <a:cs typeface="Gotham"/>
                <a:sym typeface="Gotham"/>
              </a:rPr>
              <a:t>Its principles guide the industry toward reducing waste, hazards, and energy use, while promoting renewable resources. </a:t>
            </a:r>
          </a:p>
          <a:p>
            <a:pPr algn="ctr">
              <a:lnSpc>
                <a:spcPts val="4294"/>
              </a:lnSpc>
              <a:spcBef>
                <a:spcPct val="0"/>
              </a:spcBef>
            </a:pPr>
            <a:r>
              <a:rPr lang="en-US" sz="3800" spc="-133" dirty="0">
                <a:solidFill>
                  <a:srgbClr val="086A35"/>
                </a:solidFill>
                <a:latin typeface="Gotham"/>
                <a:ea typeface="Gotham"/>
                <a:cs typeface="Gotham"/>
                <a:sym typeface="Gotham"/>
              </a:rPr>
              <a:t>Adoption of these practices supports sustainable development and addresses global environmental challenges.</a:t>
            </a:r>
          </a:p>
        </p:txBody>
      </p:sp>
      <p:sp>
        <p:nvSpPr>
          <p:cNvPr id="17" name="TextBox 9"/>
          <p:cNvSpPr txBox="1"/>
          <p:nvPr/>
        </p:nvSpPr>
        <p:spPr>
          <a:xfrm>
            <a:off x="287204" y="2290014"/>
            <a:ext cx="17371923" cy="1038746"/>
          </a:xfrm>
          <a:prstGeom prst="rect">
            <a:avLst/>
          </a:prstGeom>
        </p:spPr>
        <p:txBody>
          <a:bodyPr lIns="0" tIns="0" rIns="0" bIns="0" rtlCol="0" anchor="t">
            <a:spAutoFit/>
          </a:bodyPr>
          <a:lstStyle/>
          <a:p>
            <a:pPr lvl="0" algn="ctr">
              <a:lnSpc>
                <a:spcPts val="8136"/>
              </a:lnSpc>
              <a:spcBef>
                <a:spcPct val="0"/>
              </a:spcBef>
            </a:pPr>
            <a:r>
              <a:rPr lang="en-US" sz="7200" b="1" spc="-252" dirty="0">
                <a:solidFill>
                  <a:srgbClr val="086A35"/>
                </a:solidFill>
                <a:latin typeface="Gotham Bold"/>
                <a:ea typeface="Gotham Bold"/>
                <a:cs typeface="Gotham Bold"/>
                <a:sym typeface="Gotham Bold"/>
              </a:rPr>
              <a:t>Conclusions</a:t>
            </a:r>
          </a:p>
        </p:txBody>
      </p:sp>
    </p:spTree>
    <p:extLst>
      <p:ext uri="{BB962C8B-B14F-4D97-AF65-F5344CB8AC3E}">
        <p14:creationId xmlns:p14="http://schemas.microsoft.com/office/powerpoint/2010/main" val="7378911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Freeform 2"/>
          <p:cNvSpPr/>
          <p:nvPr/>
        </p:nvSpPr>
        <p:spPr>
          <a:xfrm>
            <a:off x="16536507" y="-1028700"/>
            <a:ext cx="4212307" cy="4114800"/>
          </a:xfrm>
          <a:custGeom>
            <a:avLst/>
            <a:gdLst/>
            <a:ahLst/>
            <a:cxnLst/>
            <a:rect l="l" t="t" r="r" b="b"/>
            <a:pathLst>
              <a:path w="4212307" h="4114800">
                <a:moveTo>
                  <a:pt x="0" y="0"/>
                </a:moveTo>
                <a:lnTo>
                  <a:pt x="4212308" y="0"/>
                </a:lnTo>
                <a:lnTo>
                  <a:pt x="421230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925875" y="5381373"/>
            <a:ext cx="4158368" cy="4114800"/>
          </a:xfrm>
          <a:custGeom>
            <a:avLst/>
            <a:gdLst/>
            <a:ahLst/>
            <a:cxnLst/>
            <a:rect l="l" t="t" r="r" b="b"/>
            <a:pathLst>
              <a:path w="4158368" h="4114800">
                <a:moveTo>
                  <a:pt x="0" y="0"/>
                </a:moveTo>
                <a:lnTo>
                  <a:pt x="4158369" y="0"/>
                </a:lnTo>
                <a:lnTo>
                  <a:pt x="415836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5238192" y="9119889"/>
            <a:ext cx="4364103" cy="3859521"/>
          </a:xfrm>
          <a:custGeom>
            <a:avLst/>
            <a:gdLst/>
            <a:ahLst/>
            <a:cxnLst/>
            <a:rect l="l" t="t" r="r" b="b"/>
            <a:pathLst>
              <a:path w="4364103" h="3859521">
                <a:moveTo>
                  <a:pt x="0" y="0"/>
                </a:moveTo>
                <a:lnTo>
                  <a:pt x="4364103" y="0"/>
                </a:lnTo>
                <a:lnTo>
                  <a:pt x="4364103" y="3859521"/>
                </a:lnTo>
                <a:lnTo>
                  <a:pt x="0" y="3859521"/>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a:off x="17586242" y="4034284"/>
            <a:ext cx="4182441" cy="4114800"/>
          </a:xfrm>
          <a:custGeom>
            <a:avLst/>
            <a:gdLst/>
            <a:ahLst/>
            <a:cxnLst/>
            <a:rect l="l" t="t" r="r" b="b"/>
            <a:pathLst>
              <a:path w="4182441" h="4114800">
                <a:moveTo>
                  <a:pt x="0" y="0"/>
                </a:moveTo>
                <a:lnTo>
                  <a:pt x="4182440" y="0"/>
                </a:lnTo>
                <a:lnTo>
                  <a:pt x="418244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a:off x="10815125" y="9337720"/>
            <a:ext cx="4519963" cy="3721110"/>
          </a:xfrm>
          <a:custGeom>
            <a:avLst/>
            <a:gdLst/>
            <a:ahLst/>
            <a:cxnLst/>
            <a:rect l="l" t="t" r="r" b="b"/>
            <a:pathLst>
              <a:path w="4519963" h="3721110">
                <a:moveTo>
                  <a:pt x="0" y="0"/>
                </a:moveTo>
                <a:lnTo>
                  <a:pt x="4519963" y="0"/>
                </a:lnTo>
                <a:lnTo>
                  <a:pt x="4519963" y="3721110"/>
                </a:lnTo>
                <a:lnTo>
                  <a:pt x="0" y="372111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Freeform 7"/>
          <p:cNvSpPr/>
          <p:nvPr/>
        </p:nvSpPr>
        <p:spPr>
          <a:xfrm>
            <a:off x="-3588347" y="-789838"/>
            <a:ext cx="4998171" cy="4114800"/>
          </a:xfrm>
          <a:custGeom>
            <a:avLst/>
            <a:gdLst/>
            <a:ahLst/>
            <a:cxnLst/>
            <a:rect l="l" t="t" r="r" b="b"/>
            <a:pathLst>
              <a:path w="4998171" h="4114800">
                <a:moveTo>
                  <a:pt x="0" y="0"/>
                </a:moveTo>
                <a:lnTo>
                  <a:pt x="4998171" y="0"/>
                </a:lnTo>
                <a:lnTo>
                  <a:pt x="499817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8" name="Freeform 8"/>
          <p:cNvSpPr/>
          <p:nvPr/>
        </p:nvSpPr>
        <p:spPr>
          <a:xfrm rot="-5400000">
            <a:off x="6452118" y="-3334307"/>
            <a:ext cx="4398575" cy="4327439"/>
          </a:xfrm>
          <a:custGeom>
            <a:avLst/>
            <a:gdLst/>
            <a:ahLst/>
            <a:cxnLst/>
            <a:rect l="l" t="t" r="r" b="b"/>
            <a:pathLst>
              <a:path w="4398575" h="4327439">
                <a:moveTo>
                  <a:pt x="0" y="0"/>
                </a:moveTo>
                <a:lnTo>
                  <a:pt x="4398575" y="0"/>
                </a:lnTo>
                <a:lnTo>
                  <a:pt x="4398575" y="4327439"/>
                </a:lnTo>
                <a:lnTo>
                  <a:pt x="0" y="432743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9" name="Freeform 9"/>
          <p:cNvSpPr/>
          <p:nvPr/>
        </p:nvSpPr>
        <p:spPr>
          <a:xfrm>
            <a:off x="11000541" y="-3086100"/>
            <a:ext cx="5097501" cy="4114800"/>
          </a:xfrm>
          <a:custGeom>
            <a:avLst/>
            <a:gdLst/>
            <a:ahLst/>
            <a:cxnLst/>
            <a:rect l="l" t="t" r="r" b="b"/>
            <a:pathLst>
              <a:path w="5097501" h="4114800">
                <a:moveTo>
                  <a:pt x="0" y="0"/>
                </a:moveTo>
                <a:lnTo>
                  <a:pt x="5097501" y="0"/>
                </a:lnTo>
                <a:lnTo>
                  <a:pt x="509750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10" name="Freeform 10"/>
          <p:cNvSpPr/>
          <p:nvPr/>
        </p:nvSpPr>
        <p:spPr>
          <a:xfrm>
            <a:off x="2504357" y="-2942973"/>
            <a:ext cx="3255836" cy="4114800"/>
          </a:xfrm>
          <a:custGeom>
            <a:avLst/>
            <a:gdLst/>
            <a:ahLst/>
            <a:cxnLst/>
            <a:rect l="l" t="t" r="r" b="b"/>
            <a:pathLst>
              <a:path w="3255836" h="4114800">
                <a:moveTo>
                  <a:pt x="0" y="0"/>
                </a:moveTo>
                <a:lnTo>
                  <a:pt x="3255835" y="0"/>
                </a:lnTo>
                <a:lnTo>
                  <a:pt x="3255835"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11" name="Freeform 11"/>
          <p:cNvSpPr/>
          <p:nvPr/>
        </p:nvSpPr>
        <p:spPr>
          <a:xfrm>
            <a:off x="685497" y="8864610"/>
            <a:ext cx="4264041" cy="4114800"/>
          </a:xfrm>
          <a:custGeom>
            <a:avLst/>
            <a:gdLst/>
            <a:ahLst/>
            <a:cxnLst/>
            <a:rect l="l" t="t" r="r" b="b"/>
            <a:pathLst>
              <a:path w="4264041" h="4114800">
                <a:moveTo>
                  <a:pt x="0" y="0"/>
                </a:moveTo>
                <a:lnTo>
                  <a:pt x="4264041" y="0"/>
                </a:lnTo>
                <a:lnTo>
                  <a:pt x="4264041"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sp>
        <p:nvSpPr>
          <p:cNvPr id="12" name="Freeform 12"/>
          <p:cNvSpPr/>
          <p:nvPr/>
        </p:nvSpPr>
        <p:spPr>
          <a:xfrm>
            <a:off x="15977401" y="8400021"/>
            <a:ext cx="3945537" cy="5596506"/>
          </a:xfrm>
          <a:custGeom>
            <a:avLst/>
            <a:gdLst/>
            <a:ahLst/>
            <a:cxnLst/>
            <a:rect l="l" t="t" r="r" b="b"/>
            <a:pathLst>
              <a:path w="3945537" h="5596506">
                <a:moveTo>
                  <a:pt x="0" y="0"/>
                </a:moveTo>
                <a:lnTo>
                  <a:pt x="3945537" y="0"/>
                </a:lnTo>
                <a:lnTo>
                  <a:pt x="3945537" y="5596507"/>
                </a:lnTo>
                <a:lnTo>
                  <a:pt x="0" y="5596507"/>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sp>
      <p:sp>
        <p:nvSpPr>
          <p:cNvPr id="16" name="Google Shape;209;p30" title="2147666426.jpg"/>
          <p:cNvSpPr/>
          <p:nvPr/>
        </p:nvSpPr>
        <p:spPr>
          <a:xfrm>
            <a:off x="8953370" y="-52161"/>
            <a:ext cx="9472369" cy="10509581"/>
          </a:xfrm>
          <a:prstGeom prst="roundRect">
            <a:avLst>
              <a:gd name="adj" fmla="val 1618"/>
            </a:avLst>
          </a:prstGeom>
          <a:blipFill rotWithShape="0">
            <a:blip r:embed="rId20"/>
            <a:srcRect/>
            <a:stretch/>
          </a:blipFill>
          <a:ln w="19050">
            <a:solidFill>
              <a:srgbClr val="1F1047"/>
            </a:solidFill>
            <a:round/>
          </a:ln>
          <a:effectLst>
            <a:outerShdw dist="76123" dir="2642517" algn="bl" rotWithShape="0">
              <a:schemeClr val="lt2"/>
            </a:outerShdw>
          </a:effectLst>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u="none" strike="noStrike">
              <a:solidFill>
                <a:srgbClr val="000000"/>
              </a:solidFill>
              <a:effectLst/>
              <a:uFillTx/>
              <a:latin typeface="OpenSymbol"/>
            </a:endParaRPr>
          </a:p>
        </p:txBody>
      </p:sp>
      <p:sp>
        <p:nvSpPr>
          <p:cNvPr id="14" name="TextBox 14"/>
          <p:cNvSpPr txBox="1"/>
          <p:nvPr/>
        </p:nvSpPr>
        <p:spPr>
          <a:xfrm>
            <a:off x="1024644" y="2996104"/>
            <a:ext cx="9171564" cy="4770537"/>
          </a:xfrm>
          <a:prstGeom prst="rect">
            <a:avLst/>
          </a:prstGeom>
        </p:spPr>
        <p:txBody>
          <a:bodyPr wrap="square" lIns="0" tIns="0" rIns="0" bIns="0" rtlCol="0" anchor="t">
            <a:spAutoFit/>
          </a:bodyPr>
          <a:lstStyle/>
          <a:p>
            <a:pPr algn="l">
              <a:lnSpc>
                <a:spcPts val="12389"/>
              </a:lnSpc>
            </a:pPr>
            <a:r>
              <a:rPr lang="en-US" sz="11471" b="1" spc="-401" dirty="0">
                <a:solidFill>
                  <a:srgbClr val="086A35"/>
                </a:solidFill>
                <a:latin typeface="Gotham Heavy"/>
                <a:ea typeface="Gotham Heavy"/>
                <a:cs typeface="Gotham Heavy"/>
                <a:sym typeface="Gotham Heavy"/>
              </a:rPr>
              <a:t>THANK YOU FOR YOUR ATTENTION!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FC8633A-F3A7-5D15-F8C7-1E5B74B1D4FB}"/>
              </a:ext>
            </a:extLst>
          </p:cNvPr>
          <p:cNvPicPr>
            <a:picLocks noChangeAspect="1"/>
          </p:cNvPicPr>
          <p:nvPr/>
        </p:nvPicPr>
        <p:blipFill>
          <a:blip r:embed="rId2"/>
          <a:stretch>
            <a:fillRect/>
          </a:stretch>
        </p:blipFill>
        <p:spPr>
          <a:xfrm>
            <a:off x="-6213" y="-3544"/>
            <a:ext cx="9715500" cy="6477000"/>
          </a:xfrm>
          <a:prstGeom prst="rect">
            <a:avLst/>
          </a:prstGeom>
        </p:spPr>
      </p:pic>
      <p:pic>
        <p:nvPicPr>
          <p:cNvPr id="9" name="Picture 8">
            <a:extLst>
              <a:ext uri="{FF2B5EF4-FFF2-40B4-BE49-F238E27FC236}">
                <a16:creationId xmlns:a16="http://schemas.microsoft.com/office/drawing/2014/main" id="{723154CE-AD4E-0685-4A3D-C384388FF2CC}"/>
              </a:ext>
            </a:extLst>
          </p:cNvPr>
          <p:cNvPicPr>
            <a:picLocks noChangeAspect="1"/>
          </p:cNvPicPr>
          <p:nvPr/>
        </p:nvPicPr>
        <p:blipFill>
          <a:blip r:embed="rId3"/>
          <a:stretch>
            <a:fillRect/>
          </a:stretch>
        </p:blipFill>
        <p:spPr>
          <a:xfrm>
            <a:off x="14144846" y="-38100"/>
            <a:ext cx="4143154" cy="10307379"/>
          </a:xfrm>
          <a:prstGeom prst="rect">
            <a:avLst/>
          </a:prstGeom>
        </p:spPr>
      </p:pic>
      <p:sp>
        <p:nvSpPr>
          <p:cNvPr id="4" name="Freeform 4"/>
          <p:cNvSpPr/>
          <p:nvPr/>
        </p:nvSpPr>
        <p:spPr>
          <a:xfrm>
            <a:off x="6629400" y="-384230"/>
            <a:ext cx="9787215" cy="6879837"/>
          </a:xfrm>
          <a:custGeom>
            <a:avLst/>
            <a:gdLst>
              <a:gd name="connsiteX0" fmla="*/ 0 w 8813116"/>
              <a:gd name="connsiteY0" fmla="*/ 0 h 6743270"/>
              <a:gd name="connsiteX1" fmla="*/ 8813116 w 8813116"/>
              <a:gd name="connsiteY1" fmla="*/ 0 h 6743270"/>
              <a:gd name="connsiteX2" fmla="*/ 8813116 w 8813116"/>
              <a:gd name="connsiteY2" fmla="*/ 5947268 h 6743270"/>
              <a:gd name="connsiteX3" fmla="*/ 0 w 8813116"/>
              <a:gd name="connsiteY3" fmla="*/ 6743270 h 6743270"/>
              <a:gd name="connsiteX4" fmla="*/ 0 w 8813116"/>
              <a:gd name="connsiteY4" fmla="*/ 0 h 6743270"/>
              <a:gd name="connsiteX0" fmla="*/ 0 w 8813116"/>
              <a:gd name="connsiteY0" fmla="*/ 0 h 6743270"/>
              <a:gd name="connsiteX1" fmla="*/ 8813116 w 8813116"/>
              <a:gd name="connsiteY1" fmla="*/ 0 h 6743270"/>
              <a:gd name="connsiteX2" fmla="*/ 8813116 w 8813116"/>
              <a:gd name="connsiteY2" fmla="*/ 5947268 h 6743270"/>
              <a:gd name="connsiteX3" fmla="*/ 0 w 8813116"/>
              <a:gd name="connsiteY3" fmla="*/ 6743270 h 6743270"/>
              <a:gd name="connsiteX4" fmla="*/ 0 w 8813116"/>
              <a:gd name="connsiteY4" fmla="*/ 0 h 6743270"/>
              <a:gd name="connsiteX0" fmla="*/ 0 w 8813116"/>
              <a:gd name="connsiteY0" fmla="*/ 0 h 6743270"/>
              <a:gd name="connsiteX1" fmla="*/ 8813116 w 8813116"/>
              <a:gd name="connsiteY1" fmla="*/ 0 h 6743270"/>
              <a:gd name="connsiteX2" fmla="*/ 8813116 w 8813116"/>
              <a:gd name="connsiteY2" fmla="*/ 5947268 h 6743270"/>
              <a:gd name="connsiteX3" fmla="*/ 0 w 8813116"/>
              <a:gd name="connsiteY3" fmla="*/ 6743270 h 6743270"/>
              <a:gd name="connsiteX4" fmla="*/ 0 w 8813116"/>
              <a:gd name="connsiteY4" fmla="*/ 0 h 6743270"/>
              <a:gd name="connsiteX0" fmla="*/ 0 w 8813116"/>
              <a:gd name="connsiteY0" fmla="*/ 0 h 6743270"/>
              <a:gd name="connsiteX1" fmla="*/ 8813116 w 8813116"/>
              <a:gd name="connsiteY1" fmla="*/ 0 h 6743270"/>
              <a:gd name="connsiteX2" fmla="*/ 8059260 w 8813116"/>
              <a:gd name="connsiteY2" fmla="*/ 6220184 h 6743270"/>
              <a:gd name="connsiteX3" fmla="*/ 0 w 8813116"/>
              <a:gd name="connsiteY3" fmla="*/ 6743270 h 6743270"/>
              <a:gd name="connsiteX4" fmla="*/ 0 w 8813116"/>
              <a:gd name="connsiteY4" fmla="*/ 0 h 6743270"/>
              <a:gd name="connsiteX0" fmla="*/ 0 w 8813116"/>
              <a:gd name="connsiteY0" fmla="*/ 0 h 6743270"/>
              <a:gd name="connsiteX1" fmla="*/ 8813116 w 8813116"/>
              <a:gd name="connsiteY1" fmla="*/ 0 h 6743270"/>
              <a:gd name="connsiteX2" fmla="*/ 8624652 w 8813116"/>
              <a:gd name="connsiteY2" fmla="*/ 6379383 h 6743270"/>
              <a:gd name="connsiteX3" fmla="*/ 0 w 8813116"/>
              <a:gd name="connsiteY3" fmla="*/ 6743270 h 6743270"/>
              <a:gd name="connsiteX4" fmla="*/ 0 w 8813116"/>
              <a:gd name="connsiteY4" fmla="*/ 0 h 6743270"/>
              <a:gd name="connsiteX0" fmla="*/ 0 w 8863670"/>
              <a:gd name="connsiteY0" fmla="*/ 0 h 6743270"/>
              <a:gd name="connsiteX1" fmla="*/ 8813116 w 8863670"/>
              <a:gd name="connsiteY1" fmla="*/ 0 h 6743270"/>
              <a:gd name="connsiteX2" fmla="*/ 8624652 w 8863670"/>
              <a:gd name="connsiteY2" fmla="*/ 6379383 h 6743270"/>
              <a:gd name="connsiteX3" fmla="*/ 0 w 8863670"/>
              <a:gd name="connsiteY3" fmla="*/ 6743270 h 6743270"/>
              <a:gd name="connsiteX4" fmla="*/ 0 w 8863670"/>
              <a:gd name="connsiteY4" fmla="*/ 0 h 6743270"/>
              <a:gd name="connsiteX0" fmla="*/ 0 w 8688773"/>
              <a:gd name="connsiteY0" fmla="*/ 0 h 6743270"/>
              <a:gd name="connsiteX1" fmla="*/ 7158821 w 8688773"/>
              <a:gd name="connsiteY1" fmla="*/ 295658 h 6743270"/>
              <a:gd name="connsiteX2" fmla="*/ 8624652 w 8688773"/>
              <a:gd name="connsiteY2" fmla="*/ 6379383 h 6743270"/>
              <a:gd name="connsiteX3" fmla="*/ 0 w 8688773"/>
              <a:gd name="connsiteY3" fmla="*/ 6743270 h 6743270"/>
              <a:gd name="connsiteX4" fmla="*/ 0 w 8688773"/>
              <a:gd name="connsiteY4" fmla="*/ 0 h 6743270"/>
              <a:gd name="connsiteX0" fmla="*/ 460689 w 8688773"/>
              <a:gd name="connsiteY0" fmla="*/ 545829 h 6447612"/>
              <a:gd name="connsiteX1" fmla="*/ 7158821 w 8688773"/>
              <a:gd name="connsiteY1" fmla="*/ 0 h 6447612"/>
              <a:gd name="connsiteX2" fmla="*/ 8624652 w 8688773"/>
              <a:gd name="connsiteY2" fmla="*/ 6083725 h 6447612"/>
              <a:gd name="connsiteX3" fmla="*/ 0 w 8688773"/>
              <a:gd name="connsiteY3" fmla="*/ 6447612 h 6447612"/>
              <a:gd name="connsiteX4" fmla="*/ 460689 w 8688773"/>
              <a:gd name="connsiteY4" fmla="*/ 545829 h 6447612"/>
              <a:gd name="connsiteX0" fmla="*/ 460689 w 8688773"/>
              <a:gd name="connsiteY0" fmla="*/ 545829 h 6447612"/>
              <a:gd name="connsiteX1" fmla="*/ 7158821 w 8688773"/>
              <a:gd name="connsiteY1" fmla="*/ 0 h 6447612"/>
              <a:gd name="connsiteX2" fmla="*/ 8624652 w 8688773"/>
              <a:gd name="connsiteY2" fmla="*/ 6083725 h 6447612"/>
              <a:gd name="connsiteX3" fmla="*/ 0 w 8688773"/>
              <a:gd name="connsiteY3" fmla="*/ 6447612 h 6447612"/>
              <a:gd name="connsiteX4" fmla="*/ 460689 w 8688773"/>
              <a:gd name="connsiteY4" fmla="*/ 545829 h 6447612"/>
              <a:gd name="connsiteX0" fmla="*/ 460689 w 8688773"/>
              <a:gd name="connsiteY0" fmla="*/ 545829 h 6447612"/>
              <a:gd name="connsiteX1" fmla="*/ 7158821 w 8688773"/>
              <a:gd name="connsiteY1" fmla="*/ 0 h 6447612"/>
              <a:gd name="connsiteX2" fmla="*/ 8624652 w 8688773"/>
              <a:gd name="connsiteY2" fmla="*/ 6083725 h 6447612"/>
              <a:gd name="connsiteX3" fmla="*/ 0 w 8688773"/>
              <a:gd name="connsiteY3" fmla="*/ 6447612 h 6447612"/>
              <a:gd name="connsiteX4" fmla="*/ 460689 w 8688773"/>
              <a:gd name="connsiteY4" fmla="*/ 545829 h 6447612"/>
              <a:gd name="connsiteX0" fmla="*/ 1067961 w 8688773"/>
              <a:gd name="connsiteY0" fmla="*/ 886973 h 6447612"/>
              <a:gd name="connsiteX1" fmla="*/ 7158821 w 8688773"/>
              <a:gd name="connsiteY1" fmla="*/ 0 h 6447612"/>
              <a:gd name="connsiteX2" fmla="*/ 8624652 w 8688773"/>
              <a:gd name="connsiteY2" fmla="*/ 6083725 h 6447612"/>
              <a:gd name="connsiteX3" fmla="*/ 0 w 8688773"/>
              <a:gd name="connsiteY3" fmla="*/ 6447612 h 6447612"/>
              <a:gd name="connsiteX4" fmla="*/ 1067961 w 8688773"/>
              <a:gd name="connsiteY4" fmla="*/ 886973 h 6447612"/>
              <a:gd name="connsiteX0" fmla="*/ 1067961 w 8688773"/>
              <a:gd name="connsiteY0" fmla="*/ 886973 h 6447612"/>
              <a:gd name="connsiteX1" fmla="*/ 7158821 w 8688773"/>
              <a:gd name="connsiteY1" fmla="*/ 0 h 6447612"/>
              <a:gd name="connsiteX2" fmla="*/ 8624652 w 8688773"/>
              <a:gd name="connsiteY2" fmla="*/ 6083725 h 6447612"/>
              <a:gd name="connsiteX3" fmla="*/ 0 w 8688773"/>
              <a:gd name="connsiteY3" fmla="*/ 6447612 h 6447612"/>
              <a:gd name="connsiteX4" fmla="*/ 1067961 w 8688773"/>
              <a:gd name="connsiteY4" fmla="*/ 886973 h 6447612"/>
              <a:gd name="connsiteX0" fmla="*/ 1067961 w 8688773"/>
              <a:gd name="connsiteY0" fmla="*/ 886973 h 6447612"/>
              <a:gd name="connsiteX1" fmla="*/ 7158821 w 8688773"/>
              <a:gd name="connsiteY1" fmla="*/ 0 h 6447612"/>
              <a:gd name="connsiteX2" fmla="*/ 8624652 w 8688773"/>
              <a:gd name="connsiteY2" fmla="*/ 6083725 h 6447612"/>
              <a:gd name="connsiteX3" fmla="*/ 0 w 8688773"/>
              <a:gd name="connsiteY3" fmla="*/ 6447612 h 6447612"/>
              <a:gd name="connsiteX4" fmla="*/ 1067961 w 8688773"/>
              <a:gd name="connsiteY4" fmla="*/ 886973 h 6447612"/>
              <a:gd name="connsiteX0" fmla="*/ 1067961 w 8648103"/>
              <a:gd name="connsiteY0" fmla="*/ 886973 h 6447612"/>
              <a:gd name="connsiteX1" fmla="*/ 7158821 w 8648103"/>
              <a:gd name="connsiteY1" fmla="*/ 0 h 6447612"/>
              <a:gd name="connsiteX2" fmla="*/ 8582772 w 8648103"/>
              <a:gd name="connsiteY2" fmla="*/ 6447612 h 6447612"/>
              <a:gd name="connsiteX3" fmla="*/ 0 w 8648103"/>
              <a:gd name="connsiteY3" fmla="*/ 6447612 h 6447612"/>
              <a:gd name="connsiteX4" fmla="*/ 1067961 w 8648103"/>
              <a:gd name="connsiteY4" fmla="*/ 886973 h 644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8103" h="6447612">
                <a:moveTo>
                  <a:pt x="1067961" y="886973"/>
                </a:moveTo>
                <a:cubicBezTo>
                  <a:pt x="2902803" y="159201"/>
                  <a:pt x="4926110" y="181943"/>
                  <a:pt x="7158821" y="0"/>
                </a:cubicBezTo>
                <a:cubicBezTo>
                  <a:pt x="7096000" y="2126461"/>
                  <a:pt x="9022521" y="4298408"/>
                  <a:pt x="8582772" y="6447612"/>
                </a:cubicBezTo>
                <a:cubicBezTo>
                  <a:pt x="2943751" y="5143686"/>
                  <a:pt x="2937705" y="6182278"/>
                  <a:pt x="0" y="6447612"/>
                </a:cubicBezTo>
                <a:cubicBezTo>
                  <a:pt x="153563" y="4480351"/>
                  <a:pt x="223363" y="1375945"/>
                  <a:pt x="1067961" y="886973"/>
                </a:cubicBezTo>
                <a:close/>
              </a:path>
            </a:pathLst>
          </a:custGeom>
          <a:blipFill>
            <a:blip r:embed="rId4"/>
            <a:stretch>
              <a:fillRect/>
            </a:stretch>
          </a:blipFill>
        </p:spPr>
      </p:sp>
      <p:sp>
        <p:nvSpPr>
          <p:cNvPr id="7" name="Freeform 7"/>
          <p:cNvSpPr/>
          <p:nvPr/>
        </p:nvSpPr>
        <p:spPr>
          <a:xfrm>
            <a:off x="7239000" y="5752311"/>
            <a:ext cx="9014637" cy="4556526"/>
          </a:xfrm>
          <a:custGeom>
            <a:avLst/>
            <a:gdLst>
              <a:gd name="connsiteX0" fmla="*/ 1119390 w 10514211"/>
              <a:gd name="connsiteY0" fmla="*/ 0 h 4107942"/>
              <a:gd name="connsiteX1" fmla="*/ 10514211 w 10514211"/>
              <a:gd name="connsiteY1" fmla="*/ 19082 h 4107942"/>
              <a:gd name="connsiteX2" fmla="*/ 10514211 w 10514211"/>
              <a:gd name="connsiteY2" fmla="*/ 4107942 h 4107942"/>
              <a:gd name="connsiteX3" fmla="*/ 0 w 10514211"/>
              <a:gd name="connsiteY3" fmla="*/ 4107942 h 4107942"/>
              <a:gd name="connsiteX4" fmla="*/ 1119390 w 10514211"/>
              <a:gd name="connsiteY4" fmla="*/ 0 h 4107942"/>
              <a:gd name="connsiteX0" fmla="*/ 571117 w 9965938"/>
              <a:gd name="connsiteY0" fmla="*/ 0 h 4107942"/>
              <a:gd name="connsiteX1" fmla="*/ 9965938 w 9965938"/>
              <a:gd name="connsiteY1" fmla="*/ 19082 h 4107942"/>
              <a:gd name="connsiteX2" fmla="*/ 9965938 w 9965938"/>
              <a:gd name="connsiteY2" fmla="*/ 4107942 h 4107942"/>
              <a:gd name="connsiteX3" fmla="*/ 0 w 9965938"/>
              <a:gd name="connsiteY3" fmla="*/ 4088860 h 4107942"/>
              <a:gd name="connsiteX4" fmla="*/ 571117 w 9965938"/>
              <a:gd name="connsiteY4" fmla="*/ 0 h 4107942"/>
              <a:gd name="connsiteX0" fmla="*/ 571117 w 9965938"/>
              <a:gd name="connsiteY0" fmla="*/ 0 h 4107942"/>
              <a:gd name="connsiteX1" fmla="*/ 8435343 w 9965938"/>
              <a:gd name="connsiteY1" fmla="*/ 648806 h 4107942"/>
              <a:gd name="connsiteX2" fmla="*/ 9965938 w 9965938"/>
              <a:gd name="connsiteY2" fmla="*/ 4107942 h 4107942"/>
              <a:gd name="connsiteX3" fmla="*/ 0 w 9965938"/>
              <a:gd name="connsiteY3" fmla="*/ 4088860 h 4107942"/>
              <a:gd name="connsiteX4" fmla="*/ 571117 w 9965938"/>
              <a:gd name="connsiteY4" fmla="*/ 0 h 4107942"/>
              <a:gd name="connsiteX0" fmla="*/ 571117 w 9965938"/>
              <a:gd name="connsiteY0" fmla="*/ 0 h 4107942"/>
              <a:gd name="connsiteX1" fmla="*/ 8435343 w 9965938"/>
              <a:gd name="connsiteY1" fmla="*/ 648806 h 4107942"/>
              <a:gd name="connsiteX2" fmla="*/ 9965938 w 9965938"/>
              <a:gd name="connsiteY2" fmla="*/ 4107942 h 4107942"/>
              <a:gd name="connsiteX3" fmla="*/ 0 w 9965938"/>
              <a:gd name="connsiteY3" fmla="*/ 4088860 h 4107942"/>
              <a:gd name="connsiteX4" fmla="*/ 571117 w 9965938"/>
              <a:gd name="connsiteY4" fmla="*/ 0 h 4107942"/>
              <a:gd name="connsiteX0" fmla="*/ 571117 w 9965938"/>
              <a:gd name="connsiteY0" fmla="*/ 0 h 4107942"/>
              <a:gd name="connsiteX1" fmla="*/ 8435343 w 9965938"/>
              <a:gd name="connsiteY1" fmla="*/ 648806 h 4107942"/>
              <a:gd name="connsiteX2" fmla="*/ 9965938 w 9965938"/>
              <a:gd name="connsiteY2" fmla="*/ 4107942 h 4107942"/>
              <a:gd name="connsiteX3" fmla="*/ 0 w 9965938"/>
              <a:gd name="connsiteY3" fmla="*/ 4088860 h 4107942"/>
              <a:gd name="connsiteX4" fmla="*/ 571117 w 9965938"/>
              <a:gd name="connsiteY4" fmla="*/ 0 h 4107942"/>
              <a:gd name="connsiteX0" fmla="*/ 571117 w 9965938"/>
              <a:gd name="connsiteY0" fmla="*/ 0 h 4107942"/>
              <a:gd name="connsiteX1" fmla="*/ 8435343 w 9965938"/>
              <a:gd name="connsiteY1" fmla="*/ 648806 h 4107942"/>
              <a:gd name="connsiteX2" fmla="*/ 9965938 w 9965938"/>
              <a:gd name="connsiteY2" fmla="*/ 4107942 h 4107942"/>
              <a:gd name="connsiteX3" fmla="*/ 0 w 9965938"/>
              <a:gd name="connsiteY3" fmla="*/ 4088860 h 4107942"/>
              <a:gd name="connsiteX4" fmla="*/ 571117 w 9965938"/>
              <a:gd name="connsiteY4" fmla="*/ 0 h 4107942"/>
              <a:gd name="connsiteX0" fmla="*/ 1050857 w 9965938"/>
              <a:gd name="connsiteY0" fmla="*/ 0 h 4222438"/>
              <a:gd name="connsiteX1" fmla="*/ 8435343 w 9965938"/>
              <a:gd name="connsiteY1" fmla="*/ 763302 h 4222438"/>
              <a:gd name="connsiteX2" fmla="*/ 9965938 w 9965938"/>
              <a:gd name="connsiteY2" fmla="*/ 4222438 h 4222438"/>
              <a:gd name="connsiteX3" fmla="*/ 0 w 9965938"/>
              <a:gd name="connsiteY3" fmla="*/ 4203356 h 4222438"/>
              <a:gd name="connsiteX4" fmla="*/ 1050857 w 9965938"/>
              <a:gd name="connsiteY4" fmla="*/ 0 h 4222438"/>
              <a:gd name="connsiteX0" fmla="*/ 1050857 w 9965938"/>
              <a:gd name="connsiteY0" fmla="*/ 0 h 4222438"/>
              <a:gd name="connsiteX1" fmla="*/ 8800858 w 9965938"/>
              <a:gd name="connsiteY1" fmla="*/ 1812841 h 4222438"/>
              <a:gd name="connsiteX2" fmla="*/ 9965938 w 9965938"/>
              <a:gd name="connsiteY2" fmla="*/ 4222438 h 4222438"/>
              <a:gd name="connsiteX3" fmla="*/ 0 w 9965938"/>
              <a:gd name="connsiteY3" fmla="*/ 4203356 h 4222438"/>
              <a:gd name="connsiteX4" fmla="*/ 1050857 w 9965938"/>
              <a:gd name="connsiteY4" fmla="*/ 0 h 4222438"/>
              <a:gd name="connsiteX0" fmla="*/ 1050857 w 9965938"/>
              <a:gd name="connsiteY0" fmla="*/ 0 h 4222438"/>
              <a:gd name="connsiteX1" fmla="*/ 8800858 w 9965938"/>
              <a:gd name="connsiteY1" fmla="*/ 1812841 h 4222438"/>
              <a:gd name="connsiteX2" fmla="*/ 9965938 w 9965938"/>
              <a:gd name="connsiteY2" fmla="*/ 4222438 h 4222438"/>
              <a:gd name="connsiteX3" fmla="*/ 0 w 9965938"/>
              <a:gd name="connsiteY3" fmla="*/ 4203356 h 4222438"/>
              <a:gd name="connsiteX4" fmla="*/ 1050857 w 9965938"/>
              <a:gd name="connsiteY4" fmla="*/ 0 h 4222438"/>
              <a:gd name="connsiteX0" fmla="*/ 1050857 w 9965938"/>
              <a:gd name="connsiteY0" fmla="*/ 0 h 4222438"/>
              <a:gd name="connsiteX1" fmla="*/ 8800858 w 9965938"/>
              <a:gd name="connsiteY1" fmla="*/ 1812841 h 4222438"/>
              <a:gd name="connsiteX2" fmla="*/ 9965938 w 9965938"/>
              <a:gd name="connsiteY2" fmla="*/ 4222438 h 4222438"/>
              <a:gd name="connsiteX3" fmla="*/ 0 w 9965938"/>
              <a:gd name="connsiteY3" fmla="*/ 4203356 h 4222438"/>
              <a:gd name="connsiteX4" fmla="*/ 1050857 w 9965938"/>
              <a:gd name="connsiteY4" fmla="*/ 0 h 4222438"/>
              <a:gd name="connsiteX0" fmla="*/ 1050857 w 9965938"/>
              <a:gd name="connsiteY0" fmla="*/ 0 h 4222438"/>
              <a:gd name="connsiteX1" fmla="*/ 8800858 w 9965938"/>
              <a:gd name="connsiteY1" fmla="*/ 1812841 h 4222438"/>
              <a:gd name="connsiteX2" fmla="*/ 9965938 w 9965938"/>
              <a:gd name="connsiteY2" fmla="*/ 4222438 h 4222438"/>
              <a:gd name="connsiteX3" fmla="*/ 0 w 9965938"/>
              <a:gd name="connsiteY3" fmla="*/ 4203356 h 4222438"/>
              <a:gd name="connsiteX4" fmla="*/ 1050857 w 9965938"/>
              <a:gd name="connsiteY4" fmla="*/ 0 h 4222438"/>
              <a:gd name="connsiteX0" fmla="*/ 1187925 w 9965938"/>
              <a:gd name="connsiteY0" fmla="*/ 0 h 4088860"/>
              <a:gd name="connsiteX1" fmla="*/ 8800858 w 9965938"/>
              <a:gd name="connsiteY1" fmla="*/ 1679263 h 4088860"/>
              <a:gd name="connsiteX2" fmla="*/ 9965938 w 9965938"/>
              <a:gd name="connsiteY2" fmla="*/ 4088860 h 4088860"/>
              <a:gd name="connsiteX3" fmla="*/ 0 w 9965938"/>
              <a:gd name="connsiteY3" fmla="*/ 4069778 h 4088860"/>
              <a:gd name="connsiteX4" fmla="*/ 1187925 w 9965938"/>
              <a:gd name="connsiteY4" fmla="*/ 0 h 4088860"/>
              <a:gd name="connsiteX0" fmla="*/ 616808 w 9394821"/>
              <a:gd name="connsiteY0" fmla="*/ 0 h 4088860"/>
              <a:gd name="connsiteX1" fmla="*/ 8229741 w 9394821"/>
              <a:gd name="connsiteY1" fmla="*/ 1679263 h 4088860"/>
              <a:gd name="connsiteX2" fmla="*/ 9394821 w 9394821"/>
              <a:gd name="connsiteY2" fmla="*/ 4088860 h 4088860"/>
              <a:gd name="connsiteX3" fmla="*/ 0 w 9394821"/>
              <a:gd name="connsiteY3" fmla="*/ 4050696 h 4088860"/>
              <a:gd name="connsiteX4" fmla="*/ 616808 w 9394821"/>
              <a:gd name="connsiteY4" fmla="*/ 0 h 4088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4821" h="4088860">
                <a:moveTo>
                  <a:pt x="616808" y="0"/>
                </a:moveTo>
                <a:cubicBezTo>
                  <a:pt x="3238217" y="216269"/>
                  <a:pt x="6704877" y="-63608"/>
                  <a:pt x="8229741" y="1679263"/>
                </a:cubicBezTo>
                <a:cubicBezTo>
                  <a:pt x="9379592" y="1973594"/>
                  <a:pt x="8884623" y="2935815"/>
                  <a:pt x="9394821" y="4088860"/>
                </a:cubicBezTo>
                <a:lnTo>
                  <a:pt x="0" y="4050696"/>
                </a:lnTo>
                <a:lnTo>
                  <a:pt x="616808" y="0"/>
                </a:lnTo>
                <a:close/>
              </a:path>
            </a:pathLst>
          </a:custGeom>
          <a:blipFill>
            <a:blip r:embed="rId5"/>
            <a:stretch>
              <a:fillRect r="-7428"/>
            </a:stretch>
          </a:blipFill>
        </p:spPr>
      </p:sp>
      <p:sp>
        <p:nvSpPr>
          <p:cNvPr id="5" name="Freeform 5"/>
          <p:cNvSpPr/>
          <p:nvPr/>
        </p:nvSpPr>
        <p:spPr>
          <a:xfrm>
            <a:off x="-28353" y="5593708"/>
            <a:ext cx="8410353" cy="4693292"/>
          </a:xfrm>
          <a:custGeom>
            <a:avLst/>
            <a:gdLst>
              <a:gd name="connsiteX0" fmla="*/ 1583125 w 8953410"/>
              <a:gd name="connsiteY0" fmla="*/ 850604 h 5509791"/>
              <a:gd name="connsiteX1" fmla="*/ 8953410 w 8953410"/>
              <a:gd name="connsiteY1" fmla="*/ 0 h 5509791"/>
              <a:gd name="connsiteX2" fmla="*/ 8953410 w 8953410"/>
              <a:gd name="connsiteY2" fmla="*/ 5509791 h 5509791"/>
              <a:gd name="connsiteX3" fmla="*/ 0 w 8953410"/>
              <a:gd name="connsiteY3" fmla="*/ 5509791 h 5509791"/>
              <a:gd name="connsiteX4" fmla="*/ 1583125 w 8953410"/>
              <a:gd name="connsiteY4" fmla="*/ 850604 h 5509791"/>
              <a:gd name="connsiteX0" fmla="*/ 1583125 w 8953410"/>
              <a:gd name="connsiteY0" fmla="*/ 850604 h 5509791"/>
              <a:gd name="connsiteX1" fmla="*/ 8953410 w 8953410"/>
              <a:gd name="connsiteY1" fmla="*/ 0 h 5509791"/>
              <a:gd name="connsiteX2" fmla="*/ 8953410 w 8953410"/>
              <a:gd name="connsiteY2" fmla="*/ 5509791 h 5509791"/>
              <a:gd name="connsiteX3" fmla="*/ 0 w 8953410"/>
              <a:gd name="connsiteY3" fmla="*/ 5509791 h 5509791"/>
              <a:gd name="connsiteX4" fmla="*/ 1583125 w 8953410"/>
              <a:gd name="connsiteY4" fmla="*/ 850604 h 5509791"/>
              <a:gd name="connsiteX0" fmla="*/ 1583125 w 8953410"/>
              <a:gd name="connsiteY0" fmla="*/ 850604 h 5509791"/>
              <a:gd name="connsiteX1" fmla="*/ 8953410 w 8953410"/>
              <a:gd name="connsiteY1" fmla="*/ 0 h 5509791"/>
              <a:gd name="connsiteX2" fmla="*/ 8953410 w 8953410"/>
              <a:gd name="connsiteY2" fmla="*/ 5509791 h 5509791"/>
              <a:gd name="connsiteX3" fmla="*/ 0 w 8953410"/>
              <a:gd name="connsiteY3" fmla="*/ 5509791 h 5509791"/>
              <a:gd name="connsiteX4" fmla="*/ 1583125 w 8953410"/>
              <a:gd name="connsiteY4" fmla="*/ 850604 h 5509791"/>
              <a:gd name="connsiteX0" fmla="*/ 1583125 w 8953410"/>
              <a:gd name="connsiteY0" fmla="*/ 850604 h 5509791"/>
              <a:gd name="connsiteX1" fmla="*/ 8953410 w 8953410"/>
              <a:gd name="connsiteY1" fmla="*/ 0 h 5509791"/>
              <a:gd name="connsiteX2" fmla="*/ 8953410 w 8953410"/>
              <a:gd name="connsiteY2" fmla="*/ 5509791 h 5509791"/>
              <a:gd name="connsiteX3" fmla="*/ 0 w 8953410"/>
              <a:gd name="connsiteY3" fmla="*/ 5509791 h 5509791"/>
              <a:gd name="connsiteX4" fmla="*/ 1583125 w 8953410"/>
              <a:gd name="connsiteY4" fmla="*/ 850604 h 5509791"/>
              <a:gd name="connsiteX0" fmla="*/ 1583125 w 8953410"/>
              <a:gd name="connsiteY0" fmla="*/ 0 h 4659187"/>
              <a:gd name="connsiteX1" fmla="*/ 8045751 w 8953410"/>
              <a:gd name="connsiteY1" fmla="*/ 127592 h 4659187"/>
              <a:gd name="connsiteX2" fmla="*/ 8953410 w 8953410"/>
              <a:gd name="connsiteY2" fmla="*/ 4659187 h 4659187"/>
              <a:gd name="connsiteX3" fmla="*/ 0 w 8953410"/>
              <a:gd name="connsiteY3" fmla="*/ 4659187 h 4659187"/>
              <a:gd name="connsiteX4" fmla="*/ 1583125 w 8953410"/>
              <a:gd name="connsiteY4" fmla="*/ 0 h 4659187"/>
              <a:gd name="connsiteX0" fmla="*/ 1583125 w 9057866"/>
              <a:gd name="connsiteY0" fmla="*/ 0 h 4659187"/>
              <a:gd name="connsiteX1" fmla="*/ 8045751 w 9057866"/>
              <a:gd name="connsiteY1" fmla="*/ 127592 h 4659187"/>
              <a:gd name="connsiteX2" fmla="*/ 8953410 w 9057866"/>
              <a:gd name="connsiteY2" fmla="*/ 4659187 h 4659187"/>
              <a:gd name="connsiteX3" fmla="*/ 0 w 9057866"/>
              <a:gd name="connsiteY3" fmla="*/ 4659187 h 4659187"/>
              <a:gd name="connsiteX4" fmla="*/ 1583125 w 9057866"/>
              <a:gd name="connsiteY4" fmla="*/ 0 h 4659187"/>
              <a:gd name="connsiteX0" fmla="*/ 1583125 w 9057866"/>
              <a:gd name="connsiteY0" fmla="*/ 445364 h 5104551"/>
              <a:gd name="connsiteX1" fmla="*/ 8045751 w 9057866"/>
              <a:gd name="connsiteY1" fmla="*/ 572956 h 5104551"/>
              <a:gd name="connsiteX2" fmla="*/ 8953410 w 9057866"/>
              <a:gd name="connsiteY2" fmla="*/ 5104551 h 5104551"/>
              <a:gd name="connsiteX3" fmla="*/ 0 w 9057866"/>
              <a:gd name="connsiteY3" fmla="*/ 5104551 h 5104551"/>
              <a:gd name="connsiteX4" fmla="*/ 1583125 w 9057866"/>
              <a:gd name="connsiteY4" fmla="*/ 445364 h 5104551"/>
              <a:gd name="connsiteX0" fmla="*/ 1477583 w 9057866"/>
              <a:gd name="connsiteY0" fmla="*/ 3226 h 5513018"/>
              <a:gd name="connsiteX1" fmla="*/ 8045751 w 9057866"/>
              <a:gd name="connsiteY1" fmla="*/ 981423 h 5513018"/>
              <a:gd name="connsiteX2" fmla="*/ 8953410 w 9057866"/>
              <a:gd name="connsiteY2" fmla="*/ 5513018 h 5513018"/>
              <a:gd name="connsiteX3" fmla="*/ 0 w 9057866"/>
              <a:gd name="connsiteY3" fmla="*/ 5513018 h 5513018"/>
              <a:gd name="connsiteX4" fmla="*/ 1477583 w 9057866"/>
              <a:gd name="connsiteY4" fmla="*/ 3226 h 5513018"/>
              <a:gd name="connsiteX0" fmla="*/ 1477583 w 9170961"/>
              <a:gd name="connsiteY0" fmla="*/ 0 h 5509792"/>
              <a:gd name="connsiteX1" fmla="*/ 8235726 w 9170961"/>
              <a:gd name="connsiteY1" fmla="*/ 1127053 h 5509792"/>
              <a:gd name="connsiteX2" fmla="*/ 8953410 w 9170961"/>
              <a:gd name="connsiteY2" fmla="*/ 5509792 h 5509792"/>
              <a:gd name="connsiteX3" fmla="*/ 0 w 9170961"/>
              <a:gd name="connsiteY3" fmla="*/ 5509792 h 5509792"/>
              <a:gd name="connsiteX4" fmla="*/ 1477583 w 9170961"/>
              <a:gd name="connsiteY4" fmla="*/ 0 h 5509792"/>
              <a:gd name="connsiteX0" fmla="*/ 1164605 w 9343474"/>
              <a:gd name="connsiteY0" fmla="*/ 370894 h 4987551"/>
              <a:gd name="connsiteX1" fmla="*/ 8408239 w 9343474"/>
              <a:gd name="connsiteY1" fmla="*/ 604812 h 4987551"/>
              <a:gd name="connsiteX2" fmla="*/ 9125923 w 9343474"/>
              <a:gd name="connsiteY2" fmla="*/ 4987551 h 4987551"/>
              <a:gd name="connsiteX3" fmla="*/ 172513 w 9343474"/>
              <a:gd name="connsiteY3" fmla="*/ 4987551 h 4987551"/>
              <a:gd name="connsiteX4" fmla="*/ 1164605 w 9343474"/>
              <a:gd name="connsiteY4" fmla="*/ 370894 h 4987551"/>
              <a:gd name="connsiteX0" fmla="*/ 1164605 w 9343474"/>
              <a:gd name="connsiteY0" fmla="*/ 555225 h 5171882"/>
              <a:gd name="connsiteX1" fmla="*/ 8408239 w 9343474"/>
              <a:gd name="connsiteY1" fmla="*/ 789143 h 5171882"/>
              <a:gd name="connsiteX2" fmla="*/ 9125923 w 9343474"/>
              <a:gd name="connsiteY2" fmla="*/ 5171882 h 5171882"/>
              <a:gd name="connsiteX3" fmla="*/ 172513 w 9343474"/>
              <a:gd name="connsiteY3" fmla="*/ 5171882 h 5171882"/>
              <a:gd name="connsiteX4" fmla="*/ 1164605 w 9343474"/>
              <a:gd name="connsiteY4" fmla="*/ 555225 h 5171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3474" h="5171882">
                <a:moveTo>
                  <a:pt x="1164605" y="555225"/>
                </a:moveTo>
                <a:cubicBezTo>
                  <a:pt x="3318814" y="2333"/>
                  <a:pt x="6528439" y="-444235"/>
                  <a:pt x="8408239" y="789143"/>
                </a:cubicBezTo>
                <a:cubicBezTo>
                  <a:pt x="10188376" y="1831843"/>
                  <a:pt x="8823370" y="3661350"/>
                  <a:pt x="9125923" y="5171882"/>
                </a:cubicBezTo>
                <a:lnTo>
                  <a:pt x="172513" y="5171882"/>
                </a:lnTo>
                <a:cubicBezTo>
                  <a:pt x="700221" y="3618820"/>
                  <a:pt x="-1072878" y="981236"/>
                  <a:pt x="1164605" y="555225"/>
                </a:cubicBezTo>
                <a:close/>
              </a:path>
            </a:pathLst>
          </a:custGeom>
          <a:blipFill>
            <a:blip r:embed="rId6"/>
            <a:stretch>
              <a:fillRect/>
            </a:stretch>
          </a:blipFill>
        </p:spPr>
        <p:txBody>
          <a:bodyPr/>
          <a:lstStyle/>
          <a:p>
            <a:endParaRPr lang="en-GB" dirty="0"/>
          </a:p>
        </p:txBody>
      </p:sp>
    </p:spTree>
    <p:extLst>
      <p:ext uri="{BB962C8B-B14F-4D97-AF65-F5344CB8AC3E}">
        <p14:creationId xmlns:p14="http://schemas.microsoft.com/office/powerpoint/2010/main" val="2948814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TextBox 2"/>
          <p:cNvSpPr txBox="1"/>
          <p:nvPr/>
        </p:nvSpPr>
        <p:spPr>
          <a:xfrm>
            <a:off x="697816" y="624585"/>
            <a:ext cx="15659100" cy="2073849"/>
          </a:xfrm>
          <a:prstGeom prst="rect">
            <a:avLst/>
          </a:prstGeom>
        </p:spPr>
        <p:txBody>
          <a:bodyPr lIns="0" tIns="0" rIns="0" bIns="0" rtlCol="0" anchor="t">
            <a:spAutoFit/>
          </a:bodyPr>
          <a:lstStyle/>
          <a:p>
            <a:pPr marL="0" lvl="0" indent="0" algn="l">
              <a:lnSpc>
                <a:spcPts val="8136"/>
              </a:lnSpc>
            </a:pPr>
            <a:r>
              <a:rPr lang="en-US" sz="7200" b="1" spc="-252">
                <a:solidFill>
                  <a:srgbClr val="086A35"/>
                </a:solidFill>
                <a:latin typeface="Gotham Bold"/>
                <a:ea typeface="Gotham Bold"/>
                <a:cs typeface="Gotham Bold"/>
                <a:sym typeface="Gotham Bold"/>
              </a:rPr>
              <a:t>Introduction to the Chemical Industry</a:t>
            </a:r>
          </a:p>
        </p:txBody>
      </p:sp>
      <p:sp>
        <p:nvSpPr>
          <p:cNvPr id="3" name="TextBox 3"/>
          <p:cNvSpPr txBox="1"/>
          <p:nvPr/>
        </p:nvSpPr>
        <p:spPr>
          <a:xfrm>
            <a:off x="1447165" y="4914900"/>
            <a:ext cx="16230600" cy="1000192"/>
          </a:xfrm>
          <a:prstGeom prst="rect">
            <a:avLst/>
          </a:prstGeom>
        </p:spPr>
        <p:txBody>
          <a:bodyPr lIns="0" tIns="0" rIns="0" bIns="0" rtlCol="0" anchor="t">
            <a:spAutoFit/>
          </a:bodyPr>
          <a:lstStyle/>
          <a:p>
            <a:pPr marL="0" lvl="0" indent="0" algn="just">
              <a:lnSpc>
                <a:spcPts val="4049"/>
              </a:lnSpc>
              <a:spcBef>
                <a:spcPct val="0"/>
              </a:spcBef>
            </a:pPr>
            <a:r>
              <a:rPr lang="en-US" sz="2999" spc="179" dirty="0">
                <a:solidFill>
                  <a:srgbClr val="086A35"/>
                </a:solidFill>
                <a:latin typeface="Gotham"/>
                <a:ea typeface="Gotham"/>
                <a:cs typeface="Gotham"/>
                <a:sym typeface="Gotham"/>
              </a:rPr>
              <a:t>How</a:t>
            </a:r>
            <a:r>
              <a:rPr lang="en-US" sz="2999" u="none" spc="179" dirty="0">
                <a:solidFill>
                  <a:srgbClr val="086A35"/>
                </a:solidFill>
                <a:latin typeface="Gotham"/>
                <a:ea typeface="Gotham"/>
                <a:cs typeface="Gotham"/>
                <a:sym typeface="Gotham"/>
              </a:rPr>
              <a:t>ever, this expansion has also brought major problems. On the one hand, there is heavy pollution of air, water and soil;</a:t>
            </a:r>
          </a:p>
        </p:txBody>
      </p:sp>
    </p:spTree>
    <p:extLst>
      <p:ext uri="{BB962C8B-B14F-4D97-AF65-F5344CB8AC3E}">
        <p14:creationId xmlns:p14="http://schemas.microsoft.com/office/powerpoint/2010/main" val="319443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5373" y="0"/>
            <a:ext cx="6471627" cy="10428184"/>
            <a:chOff x="0" y="0"/>
            <a:chExt cx="504416" cy="812800"/>
          </a:xfrm>
        </p:grpSpPr>
        <p:sp>
          <p:nvSpPr>
            <p:cNvPr id="5" name="Freeform 5"/>
            <p:cNvSpPr/>
            <p:nvPr/>
          </p:nvSpPr>
          <p:spPr>
            <a:xfrm>
              <a:off x="0" y="0"/>
              <a:ext cx="504416" cy="812800"/>
            </a:xfrm>
            <a:custGeom>
              <a:avLst/>
              <a:gdLst/>
              <a:ahLst/>
              <a:cxnLst/>
              <a:rect l="l" t="t" r="r" b="b"/>
              <a:pathLst>
                <a:path w="504416" h="812800">
                  <a:moveTo>
                    <a:pt x="0" y="0"/>
                  </a:moveTo>
                  <a:lnTo>
                    <a:pt x="504416" y="0"/>
                  </a:lnTo>
                  <a:lnTo>
                    <a:pt x="504416" y="812800"/>
                  </a:lnTo>
                  <a:lnTo>
                    <a:pt x="0" y="812800"/>
                  </a:lnTo>
                  <a:close/>
                </a:path>
              </a:pathLst>
            </a:custGeom>
            <a:blipFill>
              <a:blip r:embed="rId2"/>
              <a:stretch>
                <a:fillRect l="-78909" r="-78909"/>
              </a:stretch>
            </a:blipFill>
          </p:spPr>
        </p:sp>
      </p:grpSp>
      <p:grpSp>
        <p:nvGrpSpPr>
          <p:cNvPr id="8" name="Group 8"/>
          <p:cNvGrpSpPr/>
          <p:nvPr/>
        </p:nvGrpSpPr>
        <p:grpSpPr>
          <a:xfrm>
            <a:off x="6471627" y="0"/>
            <a:ext cx="6267417" cy="10428184"/>
            <a:chOff x="0" y="0"/>
            <a:chExt cx="488499" cy="812800"/>
          </a:xfrm>
        </p:grpSpPr>
        <p:sp>
          <p:nvSpPr>
            <p:cNvPr id="9" name="Freeform 9"/>
            <p:cNvSpPr/>
            <p:nvPr/>
          </p:nvSpPr>
          <p:spPr>
            <a:xfrm>
              <a:off x="0" y="0"/>
              <a:ext cx="488499" cy="812800"/>
            </a:xfrm>
            <a:custGeom>
              <a:avLst/>
              <a:gdLst/>
              <a:ahLst/>
              <a:cxnLst/>
              <a:rect l="l" t="t" r="r" b="b"/>
              <a:pathLst>
                <a:path w="488499" h="812800">
                  <a:moveTo>
                    <a:pt x="0" y="0"/>
                  </a:moveTo>
                  <a:lnTo>
                    <a:pt x="488499" y="0"/>
                  </a:lnTo>
                  <a:lnTo>
                    <a:pt x="488499" y="812800"/>
                  </a:lnTo>
                  <a:lnTo>
                    <a:pt x="0" y="812800"/>
                  </a:lnTo>
                  <a:close/>
                </a:path>
              </a:pathLst>
            </a:custGeom>
            <a:blipFill>
              <a:blip r:embed="rId3"/>
              <a:stretch>
                <a:fillRect l="-74868" r="-74868"/>
              </a:stretch>
            </a:blipFill>
          </p:spPr>
        </p:sp>
      </p:grpSp>
      <p:grpSp>
        <p:nvGrpSpPr>
          <p:cNvPr id="6" name="Group 6"/>
          <p:cNvGrpSpPr/>
          <p:nvPr/>
        </p:nvGrpSpPr>
        <p:grpSpPr>
          <a:xfrm>
            <a:off x="12739044" y="0"/>
            <a:ext cx="6675836" cy="10428184"/>
            <a:chOff x="0" y="0"/>
            <a:chExt cx="520332" cy="812800"/>
          </a:xfrm>
        </p:grpSpPr>
        <p:sp>
          <p:nvSpPr>
            <p:cNvPr id="7" name="Freeform 7"/>
            <p:cNvSpPr/>
            <p:nvPr/>
          </p:nvSpPr>
          <p:spPr>
            <a:xfrm>
              <a:off x="0" y="0"/>
              <a:ext cx="520332" cy="812800"/>
            </a:xfrm>
            <a:custGeom>
              <a:avLst/>
              <a:gdLst/>
              <a:ahLst/>
              <a:cxnLst/>
              <a:rect l="l" t="t" r="r" b="b"/>
              <a:pathLst>
                <a:path w="520332" h="812800">
                  <a:moveTo>
                    <a:pt x="0" y="0"/>
                  </a:moveTo>
                  <a:lnTo>
                    <a:pt x="520332" y="0"/>
                  </a:lnTo>
                  <a:lnTo>
                    <a:pt x="520332" y="812800"/>
                  </a:lnTo>
                  <a:lnTo>
                    <a:pt x="0" y="812800"/>
                  </a:lnTo>
                  <a:close/>
                </a:path>
              </a:pathLst>
            </a:custGeom>
            <a:blipFill>
              <a:blip r:embed="rId4"/>
              <a:stretch>
                <a:fillRect l="-54138" r="-54138"/>
              </a:stretch>
            </a:blipFill>
          </p:spPr>
        </p:sp>
      </p:grpSp>
    </p:spTree>
    <p:extLst>
      <p:ext uri="{BB962C8B-B14F-4D97-AF65-F5344CB8AC3E}">
        <p14:creationId xmlns:p14="http://schemas.microsoft.com/office/powerpoint/2010/main" val="535989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5EE"/>
        </a:solidFill>
        <a:effectLst/>
      </p:bgPr>
    </p:bg>
    <p:spTree>
      <p:nvGrpSpPr>
        <p:cNvPr id="1" name=""/>
        <p:cNvGrpSpPr/>
        <p:nvPr/>
      </p:nvGrpSpPr>
      <p:grpSpPr>
        <a:xfrm>
          <a:off x="0" y="0"/>
          <a:ext cx="0" cy="0"/>
          <a:chOff x="0" y="0"/>
          <a:chExt cx="0" cy="0"/>
        </a:xfrm>
      </p:grpSpPr>
      <p:sp>
        <p:nvSpPr>
          <p:cNvPr id="2" name="TextBox 2"/>
          <p:cNvSpPr txBox="1"/>
          <p:nvPr/>
        </p:nvSpPr>
        <p:spPr>
          <a:xfrm>
            <a:off x="697816" y="624585"/>
            <a:ext cx="15659100" cy="2073849"/>
          </a:xfrm>
          <a:prstGeom prst="rect">
            <a:avLst/>
          </a:prstGeom>
        </p:spPr>
        <p:txBody>
          <a:bodyPr lIns="0" tIns="0" rIns="0" bIns="0" rtlCol="0" anchor="t">
            <a:spAutoFit/>
          </a:bodyPr>
          <a:lstStyle/>
          <a:p>
            <a:pPr marL="0" lvl="0" indent="0" algn="l">
              <a:lnSpc>
                <a:spcPts val="8136"/>
              </a:lnSpc>
            </a:pPr>
            <a:r>
              <a:rPr lang="en-US" sz="7200" b="1" spc="-252">
                <a:solidFill>
                  <a:srgbClr val="086A35"/>
                </a:solidFill>
                <a:latin typeface="Gotham Bold"/>
                <a:ea typeface="Gotham Bold"/>
                <a:cs typeface="Gotham Bold"/>
                <a:sym typeface="Gotham Bold"/>
              </a:rPr>
              <a:t>Introduction to the Chemical Industry</a:t>
            </a:r>
          </a:p>
        </p:txBody>
      </p:sp>
      <p:sp>
        <p:nvSpPr>
          <p:cNvPr id="3" name="TextBox 3"/>
          <p:cNvSpPr txBox="1"/>
          <p:nvPr/>
        </p:nvSpPr>
        <p:spPr>
          <a:xfrm>
            <a:off x="1028700" y="4610100"/>
            <a:ext cx="16230600" cy="2009908"/>
          </a:xfrm>
          <a:prstGeom prst="rect">
            <a:avLst/>
          </a:prstGeom>
        </p:spPr>
        <p:txBody>
          <a:bodyPr lIns="0" tIns="0" rIns="0" bIns="0" rtlCol="0" anchor="t">
            <a:spAutoFit/>
          </a:bodyPr>
          <a:lstStyle/>
          <a:p>
            <a:pPr marL="0" lvl="0" indent="0" algn="just">
              <a:lnSpc>
                <a:spcPts val="4049"/>
              </a:lnSpc>
              <a:spcBef>
                <a:spcPct val="0"/>
              </a:spcBef>
            </a:pPr>
            <a:r>
              <a:rPr lang="en-US" sz="2999" spc="179" dirty="0">
                <a:solidFill>
                  <a:srgbClr val="086A35"/>
                </a:solidFill>
                <a:latin typeface="Gotham"/>
                <a:ea typeface="Gotham"/>
                <a:cs typeface="Gotham"/>
                <a:sym typeface="Gotham"/>
              </a:rPr>
              <a:t>On th</a:t>
            </a:r>
            <a:r>
              <a:rPr lang="en-US" sz="2999" u="none" spc="179" dirty="0">
                <a:solidFill>
                  <a:srgbClr val="086A35"/>
                </a:solidFill>
                <a:latin typeface="Gotham"/>
                <a:ea typeface="Gotham"/>
                <a:cs typeface="Gotham"/>
                <a:sym typeface="Gotham"/>
              </a:rPr>
              <a:t>e other hand, excessive consumption of natural resources such as water, energy and fossil fuels. This clearly shows that while chemistry is essential to human development, it must also evolve towards more responsible practices.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13291"/>
            <a:ext cx="12352120" cy="82296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sp>
      <p:sp>
        <p:nvSpPr>
          <p:cNvPr id="5" name="Freeform 5"/>
          <p:cNvSpPr/>
          <p:nvPr/>
        </p:nvSpPr>
        <p:spPr>
          <a:xfrm>
            <a:off x="3669616"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sp>
      <p:sp>
        <p:nvSpPr>
          <p:cNvPr id="6" name="Freeform 6"/>
          <p:cNvSpPr/>
          <p:nvPr/>
        </p:nvSpPr>
        <p:spPr>
          <a:xfrm>
            <a:off x="5898666" y="2179674"/>
            <a:ext cx="12352120" cy="8229600"/>
          </a:xfrm>
          <a:custGeom>
            <a:avLst/>
            <a:gdLst/>
            <a:ahLst/>
            <a:cxnLst/>
            <a:rect l="l" t="t" r="r" b="b"/>
            <a:pathLst>
              <a:path w="12352120" h="8229600">
                <a:moveTo>
                  <a:pt x="0" y="0"/>
                </a:moveTo>
                <a:lnTo>
                  <a:pt x="12352121" y="0"/>
                </a:lnTo>
                <a:lnTo>
                  <a:pt x="12352121"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605732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4995</TotalTime>
  <Words>1300</Words>
  <Application>Microsoft Office PowerPoint</Application>
  <PresentationFormat>Custom</PresentationFormat>
  <Paragraphs>108</Paragraphs>
  <Slides>46</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Gotham</vt:lpstr>
      <vt:lpstr>OpenSymbol</vt:lpstr>
      <vt:lpstr>Poppins Bold</vt:lpstr>
      <vt:lpstr>Gotham Heavy</vt:lpstr>
      <vt:lpstr>Gotham Bold</vt:lpstr>
      <vt:lpstr>Symphony</vt:lpstr>
      <vt:lpstr>Calibri</vt:lpstr>
      <vt:lpstr>Arial</vt:lpstr>
      <vt:lpstr>Amiri</vt:lpstr>
      <vt:lpstr>Canva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of Recycling</dc:title>
  <dc:creator>pc</dc:creator>
  <cp:lastModifiedBy>I. MAYOUF</cp:lastModifiedBy>
  <cp:revision>16</cp:revision>
  <dcterms:created xsi:type="dcterms:W3CDTF">2006-08-16T00:00:00Z</dcterms:created>
  <dcterms:modified xsi:type="dcterms:W3CDTF">2025-10-20T15:51:49Z</dcterms:modified>
  <dc:identifier>DAGw4fs3LXI</dc:identifier>
</cp:coreProperties>
</file>