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8"/>
  </p:notesMasterIdLst>
  <p:sldIdLst>
    <p:sldId id="345" r:id="rId2"/>
    <p:sldId id="338" r:id="rId3"/>
    <p:sldId id="290" r:id="rId4"/>
    <p:sldId id="341" r:id="rId5"/>
    <p:sldId id="330" r:id="rId6"/>
    <p:sldId id="331" r:id="rId7"/>
    <p:sldId id="332" r:id="rId8"/>
    <p:sldId id="333" r:id="rId9"/>
    <p:sldId id="337" r:id="rId10"/>
    <p:sldId id="335" r:id="rId11"/>
    <p:sldId id="342" r:id="rId12"/>
    <p:sldId id="339" r:id="rId13"/>
    <p:sldId id="334" r:id="rId14"/>
    <p:sldId id="340" r:id="rId15"/>
    <p:sldId id="344" r:id="rId16"/>
    <p:sldId id="343" r:id="rId17"/>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6600"/>
    <a:srgbClr val="FFFF00"/>
    <a:srgbClr val="FF3300"/>
    <a:srgbClr val="969696"/>
    <a:srgbClr val="FFCC00"/>
    <a:srgbClr val="CC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250" autoAdjust="0"/>
  </p:normalViewPr>
  <p:slideViewPr>
    <p:cSldViewPr>
      <p:cViewPr varScale="1">
        <p:scale>
          <a:sx n="63" d="100"/>
          <a:sy n="63" d="100"/>
        </p:scale>
        <p:origin x="12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‹N°›</a:t>
            </a:fld>
            <a:endParaRPr lang="fr-FR" altLang="en-US" dirty="0"/>
          </a:p>
        </p:txBody>
      </p:sp>
    </p:spTree>
    <p:extLst>
      <p:ext uri="{BB962C8B-B14F-4D97-AF65-F5344CB8AC3E}">
        <p14:creationId xmlns:p14="http://schemas.microsoft.com/office/powerpoint/2010/main"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7EBFC1-C5E8-46FB-80BB-AA7F160734EA}" type="slidenum">
              <a:rPr kumimoji="0" lang="fr-FR" sz="1200" b="0" i="1"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FR" sz="12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35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359618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400212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78116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49148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411083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19750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83957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415152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408972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53846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6175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97310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63604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E5F01E9-3892-4DE1-8F5F-4045D60B0C3A}" type="datetime1">
              <a:rPr lang="fr-FR" smtClean="0">
                <a:solidFill>
                  <a:srgbClr val="FFFFFF"/>
                </a:solidFill>
              </a:rPr>
              <a:t>11/03/2026</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4970254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B14433C-D167-4C20-9AB9-A17C03ECD358}" type="datetime1">
              <a:rPr lang="fr-FR" smtClean="0">
                <a:solidFill>
                  <a:srgbClr val="FFFFFF"/>
                </a:solidFill>
              </a:rPr>
              <a:t>11/03/2026</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2776099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3AB0F86-8BC7-42DF-97AC-80B2895D7343}" type="datetime1">
              <a:rPr lang="fr-FR" smtClean="0">
                <a:solidFill>
                  <a:srgbClr val="FFFFFF"/>
                </a:solidFill>
              </a:rPr>
              <a:t>11/03/2026</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50911561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DF2070AE-1A17-40FB-9254-284F12D3CAB3}" type="datetime1">
              <a:rPr lang="fr-FR" smtClean="0">
                <a:solidFill>
                  <a:srgbClr val="FFFFFF"/>
                </a:solidFill>
              </a:rPr>
              <a:t>11/03/2026</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093802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B36A929-F170-484A-8372-F4C371ABB6B9}" type="datetime1">
              <a:rPr lang="fr-FR" smtClean="0">
                <a:solidFill>
                  <a:srgbClr val="FFFFFF"/>
                </a:solidFill>
              </a:rPr>
              <a:t>11/03/2026</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23585275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5CA28087-1664-49BE-BC77-74865DE10023}" type="datetime1">
              <a:rPr lang="fr-FR" smtClean="0">
                <a:solidFill>
                  <a:srgbClr val="FFFFFF"/>
                </a:solidFill>
              </a:rPr>
              <a:t>11/03/2026</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9706754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40CC4E7F-A359-444E-9AB4-282C1CF37A44}" type="datetime1">
              <a:rPr lang="fr-FR" smtClean="0">
                <a:solidFill>
                  <a:srgbClr val="FFFFFF"/>
                </a:solidFill>
              </a:rPr>
              <a:t>11/03/2026</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88581986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B2763947-93A1-4DBD-BC94-3DF563FBF302}" type="datetime1">
              <a:rPr lang="fr-FR" smtClean="0">
                <a:solidFill>
                  <a:srgbClr val="FFFFFF"/>
                </a:solidFill>
              </a:rPr>
              <a:t>11/03/2026</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53313154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89C3AFAE-255C-4942-A4B0-D910AAD07ADA}" type="datetime1">
              <a:rPr lang="fr-FR" smtClean="0">
                <a:solidFill>
                  <a:srgbClr val="FFFFFF"/>
                </a:solidFill>
              </a:rPr>
              <a:t>11/03/2026</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0524722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52A07A8D-531D-4184-8C8D-0B66E14E7BF6}" type="datetime1">
              <a:rPr lang="fr-FR" smtClean="0">
                <a:solidFill>
                  <a:srgbClr val="FFFFFF"/>
                </a:solidFill>
              </a:rPr>
              <a:t>11/03/2026</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2452143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A16D49BE-49A2-43A1-AE0F-0F0FE49810C8}" type="datetime1">
              <a:rPr lang="fr-FR" smtClean="0">
                <a:solidFill>
                  <a:srgbClr val="FFFFFF"/>
                </a:solidFill>
              </a:rPr>
              <a:t>11/03/2026</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26851616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74852F1-7BA6-4E79-AF83-CEA11F7ED6C9}" type="datetime1">
              <a:rPr lang="fr-FR" smtClean="0">
                <a:solidFill>
                  <a:srgbClr val="FFFFFF"/>
                </a:solidFill>
              </a:rPr>
              <a:t>11/03/2026</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53810231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CBECAD20-804E-413C-9517-FD724D698AA4}" type="datetime1">
              <a:rPr lang="fr-FR" smtClean="0">
                <a:solidFill>
                  <a:srgbClr val="FFFFFF"/>
                </a:solidFill>
              </a:rPr>
              <a:t>11/03/2026</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extLst>
      <p:ext uri="{BB962C8B-B14F-4D97-AF65-F5344CB8AC3E}">
        <p14:creationId xmlns:p14="http://schemas.microsoft.com/office/powerpoint/2010/main" val="311606026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8" Type="http://schemas.openxmlformats.org/officeDocument/2006/relationships/image" Target="../media/image35.png"/><Relationship Id="rId3" Type="http://schemas.openxmlformats.org/officeDocument/2006/relationships/image" Target="../media/image34.png"/><Relationship Id="rId17" Type="http://schemas.openxmlformats.org/officeDocument/2006/relationships/image" Target="../media/image370.png"/><Relationship Id="rId2" Type="http://schemas.openxmlformats.org/officeDocument/2006/relationships/notesSlide" Target="../notesSlides/notesSlide11.xml"/><Relationship Id="rId20" Type="http://schemas.openxmlformats.org/officeDocument/2006/relationships/image" Target="../media/image37.png"/><Relationship Id="rId1" Type="http://schemas.openxmlformats.org/officeDocument/2006/relationships/slideLayout" Target="../slideLayouts/slideLayout2.xml"/><Relationship Id="rId1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98520" y="2173750"/>
            <a:ext cx="8791617" cy="861774"/>
          </a:xfrm>
          <a:prstGeom prst="rect">
            <a:avLst/>
          </a:prstGeom>
          <a:solidFill>
            <a:schemeClr val="accent1"/>
          </a:solidFill>
          <a:ln w="12700" cap="sq">
            <a:noFill/>
            <a:miter lim="800000"/>
            <a:headEnd type="none" w="sm" len="sm"/>
            <a:tailEnd type="none" w="sm" len="sm"/>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CC6600"/>
                </a:solidFill>
                <a:effectLst>
                  <a:outerShdw blurRad="38100" dist="38100" dir="2700000" algn="tl">
                    <a:srgbClr val="000000"/>
                  </a:outerShdw>
                </a:effectLst>
                <a:uLnTx/>
                <a:uFillTx/>
                <a:latin typeface="Lucida Handwriting" pitchFamily="66" charset="0"/>
                <a:ea typeface="Arial Unicode MS" pitchFamily="34" charset="-128"/>
                <a:cs typeface="Arial Unicode MS" pitchFamily="34" charset="-128"/>
              </a:rPr>
              <a:t>Reinforce </a:t>
            </a:r>
            <a:r>
              <a:rPr kumimoji="0" lang="fr-FR" sz="2500" b="1" i="0" u="none" strike="noStrike" kern="1200" cap="none" spc="0" normalizeH="0" baseline="0" noProof="0" dirty="0" err="1">
                <a:ln>
                  <a:noFill/>
                </a:ln>
                <a:solidFill>
                  <a:srgbClr val="CC6600"/>
                </a:solidFill>
                <a:effectLst>
                  <a:outerShdw blurRad="38100" dist="38100" dir="2700000" algn="tl">
                    <a:srgbClr val="000000"/>
                  </a:outerShdw>
                </a:effectLst>
                <a:uLnTx/>
                <a:uFillTx/>
                <a:latin typeface="Lucida Handwriting" pitchFamily="66" charset="0"/>
                <a:ea typeface="Arial Unicode MS" pitchFamily="34" charset="-128"/>
                <a:cs typeface="Arial Unicode MS" pitchFamily="34" charset="-128"/>
              </a:rPr>
              <a:t>concrete</a:t>
            </a:r>
            <a:r>
              <a:rPr kumimoji="0" lang="fr-FR" sz="2500" b="1" i="0" u="none" strike="noStrike" kern="1200" cap="none" spc="0" normalizeH="0" baseline="0" noProof="0" dirty="0">
                <a:ln>
                  <a:noFill/>
                </a:ln>
                <a:solidFill>
                  <a:srgbClr val="CC6600"/>
                </a:solidFill>
                <a:effectLst>
                  <a:outerShdw blurRad="38100" dist="38100" dir="2700000" algn="tl">
                    <a:srgbClr val="000000"/>
                  </a:outerShdw>
                </a:effectLst>
                <a:uLnTx/>
                <a:uFillTx/>
                <a:latin typeface="Lucida Handwriting" pitchFamily="66" charset="0"/>
                <a:ea typeface="Arial Unicode MS" pitchFamily="34" charset="-128"/>
                <a:cs typeface="Arial Unicode MS" pitchFamily="34" charset="-128"/>
              </a:rPr>
              <a:t> 2</a:t>
            </a:r>
            <a:endParaRPr kumimoji="0" lang="en-US" sz="2500" b="1" i="0" u="none" strike="noStrike" kern="1200" cap="none" spc="0" normalizeH="0" baseline="0" noProof="0" dirty="0">
              <a:ln>
                <a:noFill/>
              </a:ln>
              <a:solidFill>
                <a:srgbClr val="CC6600"/>
              </a:solidFill>
              <a:effectLst>
                <a:outerShdw blurRad="38100" dist="38100" dir="2700000" algn="tl">
                  <a:srgbClr val="000000"/>
                </a:outerShdw>
              </a:effectLst>
              <a:uLnTx/>
              <a:uFillTx/>
              <a:latin typeface="Lucida Handwriting" pitchFamily="66" charset="0"/>
              <a:ea typeface="Arial Unicode MS" pitchFamily="34" charset="-128"/>
              <a:cs typeface="Arial Unicode MS"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C6600"/>
                </a:solidFill>
                <a:effectLst>
                  <a:outerShdw blurRad="38100" dist="38100" dir="2700000" algn="tl">
                    <a:srgbClr val="000000"/>
                  </a:outerShdw>
                </a:effectLst>
                <a:uLnTx/>
                <a:uFillTx/>
                <a:latin typeface="Lucida Handwriting" pitchFamily="66" charset="0"/>
                <a:ea typeface="Arial Unicode MS" pitchFamily="34" charset="-128"/>
                <a:cs typeface="Arial Unicode MS" pitchFamily="34" charset="-128"/>
              </a:rPr>
              <a:t>(3th  year  Civil Engineering)</a:t>
            </a:r>
          </a:p>
        </p:txBody>
      </p:sp>
      <p:sp>
        <p:nvSpPr>
          <p:cNvPr id="9" name="Text Box 19"/>
          <p:cNvSpPr txBox="1">
            <a:spLocks noChangeArrowheads="1"/>
          </p:cNvSpPr>
          <p:nvPr/>
        </p:nvSpPr>
        <p:spPr bwMode="auto">
          <a:xfrm>
            <a:off x="1142976" y="4643446"/>
            <a:ext cx="503238"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Times New Roman"/>
                <a:ea typeface="+mn-ea"/>
                <a:cs typeface="Times New Roman" pitchFamily="18" charset="0"/>
                <a:sym typeface="Wingdings 2" pitchFamily="18" charset="2"/>
              </a:rPr>
              <a:t></a:t>
            </a:r>
          </a:p>
        </p:txBody>
      </p:sp>
      <p:sp>
        <p:nvSpPr>
          <p:cNvPr id="10" name="Text Box 20"/>
          <p:cNvSpPr txBox="1">
            <a:spLocks noChangeArrowheads="1"/>
          </p:cNvSpPr>
          <p:nvPr/>
        </p:nvSpPr>
        <p:spPr bwMode="auto">
          <a:xfrm>
            <a:off x="1500165" y="4643446"/>
            <a:ext cx="588014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Responsible:  </a:t>
            </a:r>
            <a:r>
              <a:rPr kumimoji="0" lang="en-US" sz="1800" b="1" i="0" u="none" strike="noStrike" kern="1200" cap="none" spc="0" normalizeH="0" baseline="0" noProof="0" dirty="0">
                <a:ln>
                  <a:noFill/>
                </a:ln>
                <a:solidFill>
                  <a:srgbClr val="FFFFFF"/>
                </a:solidFill>
                <a:effectLst/>
                <a:uLnTx/>
                <a:uFillTx/>
                <a:latin typeface="Arial"/>
                <a:ea typeface="+mn-ea"/>
                <a:cs typeface="Arial"/>
              </a:rPr>
              <a:t>Dr. </a:t>
            </a:r>
            <a:r>
              <a:rPr kumimoji="0" lang="fr-FR" sz="18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GUETTICHE ABDELHEQ</a:t>
            </a:r>
          </a:p>
        </p:txBody>
      </p:sp>
      <p:sp>
        <p:nvSpPr>
          <p:cNvPr id="15" name="Text Box 18"/>
          <p:cNvSpPr txBox="1">
            <a:spLocks noChangeArrowheads="1"/>
          </p:cNvSpPr>
          <p:nvPr/>
        </p:nvSpPr>
        <p:spPr bwMode="auto">
          <a:xfrm>
            <a:off x="1068365" y="5413090"/>
            <a:ext cx="431800"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sym typeface="Wingdings 2" pitchFamily="18" charset="2"/>
              </a:rPr>
              <a:t></a:t>
            </a:r>
          </a:p>
        </p:txBody>
      </p:sp>
      <p:sp>
        <p:nvSpPr>
          <p:cNvPr id="16" name="Text Box 17"/>
          <p:cNvSpPr txBox="1">
            <a:spLocks noChangeArrowheads="1"/>
          </p:cNvSpPr>
          <p:nvPr/>
        </p:nvSpPr>
        <p:spPr bwMode="auto">
          <a:xfrm>
            <a:off x="1569227" y="5431435"/>
            <a:ext cx="4653408"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Academic </a:t>
            </a:r>
            <a:r>
              <a:rPr kumimoji="0" lang="fr-FR" sz="1600" b="1" i="0" u="none" strike="noStrike" kern="1200" cap="none" spc="0" normalizeH="0" baseline="0" noProof="0" dirty="0" err="1">
                <a:ln>
                  <a:noFill/>
                </a:ln>
                <a:solidFill>
                  <a:srgbClr val="FFFFFF"/>
                </a:solidFill>
                <a:effectLst/>
                <a:uLnTx/>
                <a:uFillTx/>
                <a:latin typeface="Times New Roman" pitchFamily="18" charset="0"/>
                <a:ea typeface="+mn-ea"/>
                <a:cs typeface="Times New Roman" pitchFamily="18" charset="0"/>
              </a:rPr>
              <a:t>Year</a:t>
            </a:r>
            <a:r>
              <a:rPr kumimoji="0" lang="fr-FR" sz="1600" b="1"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 2025- 2026</a:t>
            </a:r>
          </a:p>
        </p:txBody>
      </p:sp>
      <p:sp>
        <p:nvSpPr>
          <p:cNvPr id="14" name="object 7"/>
          <p:cNvSpPr txBox="1"/>
          <p:nvPr/>
        </p:nvSpPr>
        <p:spPr>
          <a:xfrm>
            <a:off x="224976" y="455610"/>
            <a:ext cx="5087487" cy="1245198"/>
          </a:xfrm>
          <a:prstGeom prst="rect">
            <a:avLst/>
          </a:prstGeom>
        </p:spPr>
        <p:txBody>
          <a:bodyPr wrap="square" lIns="0" tIns="0" rIns="0" bIns="0" rtlCol="0">
            <a:noAutofit/>
          </a:bodyPr>
          <a:lstStyle/>
          <a:p>
            <a:pPr marL="12700" marR="26730" lvl="0" indent="0" algn="l" defTabSz="914400" rtl="0" eaLnBrk="1" fontAlgn="base" latinLnBrk="0" hangingPunct="1">
              <a:lnSpc>
                <a:spcPts val="1939"/>
              </a:lnSpc>
              <a:spcBef>
                <a:spcPts val="97"/>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UNIVERSITY CENTER OF MILA</a:t>
            </a:r>
          </a:p>
          <a:p>
            <a:pPr marL="12700" marR="26730" lvl="0" indent="0" algn="l" defTabSz="914400" rtl="0" eaLnBrk="1" fontAlgn="base" latinLnBrk="0" hangingPunct="1">
              <a:lnSpc>
                <a:spcPts val="1939"/>
              </a:lnSpc>
              <a:spcBef>
                <a:spcPts val="97"/>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INSTITUTE OF SCIENCE AND TECHNOLOGY </a:t>
            </a:r>
            <a:br>
              <a:rPr kumimoji="0" lang="en-US" sz="1800" b="0" i="0" u="none" strike="noStrike" kern="1200" cap="none" spc="0" normalizeH="0" baseline="0" noProof="0" dirty="0">
                <a:ln>
                  <a:noFill/>
                </a:ln>
                <a:solidFill>
                  <a:srgbClr val="FFFFFF"/>
                </a:solidFill>
                <a:effectLst/>
                <a:uLnTx/>
                <a:uFillTx/>
                <a:latin typeface="Times New Roman"/>
                <a:ea typeface="+mn-ea"/>
                <a:cs typeface="Arial"/>
              </a:rPr>
            </a:b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DEPARTMENT OF CIVIL AND HYDRAULIC ENGINEERING</a:t>
            </a: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400" b="1" i="0" u="none" strike="noStrike" kern="1200" cap="none" spc="0" normalizeH="0" baseline="0" noProof="0" smtClean="0">
                <a:ln>
                  <a:noFill/>
                </a:ln>
                <a:solidFill>
                  <a:srgbClr val="FFFFFF"/>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r-BE" sz="1400" b="1" i="0" u="none" strike="noStrike" kern="1200" cap="none" spc="0" normalizeH="0" baseline="0" noProof="0" dirty="0">
              <a:ln>
                <a:noFill/>
              </a:ln>
              <a:solidFill>
                <a:srgbClr val="FFFFFF"/>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171265354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72008"/>
            <a:ext cx="8928992" cy="6785992"/>
          </a:xfrm>
          <a:prstGeom prst="rect">
            <a:avLst/>
          </a:prstGeom>
          <a:ln>
            <a:solidFill>
              <a:schemeClr val="accent1"/>
            </a:solidFill>
          </a:ln>
        </p:spPr>
        <p:txBody>
          <a:bodyPr/>
          <a:lstStyle/>
          <a:p>
            <a:pPr algn="just">
              <a:lnSpc>
                <a:spcPct val="150000"/>
              </a:lnSpc>
              <a:buFontTx/>
              <a:buChar char="-"/>
            </a:pPr>
            <a:r>
              <a:rPr lang="fr-FR" sz="1800" b="1" kern="0" dirty="0">
                <a:solidFill>
                  <a:srgbClr val="FF0000"/>
                </a:solidFill>
                <a:latin typeface="Times New Roman"/>
              </a:rPr>
              <a:t>Application 1: </a:t>
            </a:r>
            <a:r>
              <a:rPr lang="en-US" sz="1800" kern="0" dirty="0">
                <a:latin typeface="Times New Roman"/>
              </a:rPr>
              <a:t>For the beam below, we calculated the spacing between the transverse reinforcements, and we found that </a:t>
            </a:r>
            <a:r>
              <a:rPr lang="fr-FR" sz="1800" kern="0" dirty="0">
                <a:latin typeface="Times New Roman"/>
              </a:rPr>
              <a:t>:St = 18.2 cm. Avec L=5m</a:t>
            </a:r>
          </a:p>
          <a:p>
            <a:pPr algn="just">
              <a:lnSpc>
                <a:spcPct val="150000"/>
              </a:lnSpc>
              <a:buFontTx/>
              <a:buChar char="-"/>
            </a:pPr>
            <a:endParaRPr lang="fr-FR" sz="1800" kern="0" dirty="0">
              <a:solidFill>
                <a:srgbClr val="FF0000"/>
              </a:solidFill>
              <a:latin typeface="Times New Roman"/>
            </a:endParaRPr>
          </a:p>
          <a:p>
            <a:pPr algn="just">
              <a:lnSpc>
                <a:spcPct val="150000"/>
              </a:lnSpc>
              <a:buFontTx/>
              <a:buChar char="-"/>
            </a:pPr>
            <a:endParaRPr lang="fr-FR" sz="1800" kern="0" dirty="0">
              <a:solidFill>
                <a:srgbClr val="FF0000"/>
              </a:solidFill>
              <a:latin typeface="Times New Roman"/>
            </a:endParaRPr>
          </a:p>
          <a:p>
            <a:pPr algn="just">
              <a:lnSpc>
                <a:spcPct val="150000"/>
              </a:lnSpc>
              <a:buFontTx/>
              <a:buChar char="-"/>
            </a:pPr>
            <a:endParaRPr lang="fr-FR" sz="1800" kern="0" dirty="0">
              <a:solidFill>
                <a:srgbClr val="FF0000"/>
              </a:solidFill>
              <a:latin typeface="Times New Roman"/>
            </a:endParaRPr>
          </a:p>
          <a:p>
            <a:pPr algn="just">
              <a:lnSpc>
                <a:spcPct val="150000"/>
              </a:lnSpc>
              <a:buFontTx/>
              <a:buChar char="-"/>
            </a:pPr>
            <a:r>
              <a:rPr lang="fr-FR" sz="1800" kern="0" dirty="0">
                <a:latin typeface="Times New Roman"/>
              </a:rPr>
              <a:t>Solution : </a:t>
            </a:r>
            <a:r>
              <a:rPr lang="en-US" sz="1600" kern="0" dirty="0">
                <a:latin typeface="Times New Roman"/>
              </a:rPr>
              <a:t>So, according to the </a:t>
            </a:r>
            <a:r>
              <a:rPr lang="en-US" sz="1600" kern="0" dirty="0" err="1">
                <a:latin typeface="Times New Roman"/>
              </a:rPr>
              <a:t>Caquot</a:t>
            </a:r>
            <a:r>
              <a:rPr lang="en-US" sz="1600" kern="0" dirty="0">
                <a:latin typeface="Times New Roman"/>
              </a:rPr>
              <a:t> method, we take St as an integer value.</a:t>
            </a:r>
            <a:r>
              <a:rPr lang="fr-FR" sz="1600" kern="0" dirty="0">
                <a:latin typeface="Times New Roman"/>
              </a:rPr>
              <a:t>St = 18 </a:t>
            </a:r>
            <a:r>
              <a:rPr lang="fr-FR" sz="1600" kern="0" dirty="0" err="1">
                <a:latin typeface="Times New Roman"/>
              </a:rPr>
              <a:t>cm→Pour</a:t>
            </a:r>
            <a:r>
              <a:rPr lang="fr-FR" sz="1600" kern="0" dirty="0">
                <a:latin typeface="Times New Roman"/>
              </a:rPr>
              <a:t> la série on prend : 18/2 ; 3 × 16; 3 × 20 ; 3 × 25; 35 ; </a:t>
            </a:r>
            <a:r>
              <a:rPr lang="en-US" sz="1600" kern="0" dirty="0">
                <a:latin typeface="Times New Roman"/>
              </a:rPr>
              <a:t>up to half of the span</a:t>
            </a:r>
            <a:r>
              <a:rPr lang="fr-FR" sz="1600" kern="0" dirty="0">
                <a:latin typeface="Times New Roman"/>
              </a:rPr>
              <a:t>. n=L/2=5/2=2.5</a:t>
            </a:r>
            <a:endParaRPr lang="fr-FR" sz="1600" b="1" kern="0" dirty="0">
              <a:latin typeface="Times New Roman"/>
              <a:ea typeface="+mj-ea"/>
              <a:cs typeface="+mj-cs"/>
            </a:endParaRPr>
          </a:p>
          <a:p>
            <a:pPr algn="just">
              <a:lnSpc>
                <a:spcPct val="150000"/>
              </a:lnSpc>
            </a:pPr>
            <a:r>
              <a:rPr lang="fr-FR" sz="1800" b="1" kern="0" dirty="0">
                <a:solidFill>
                  <a:srgbClr val="FF0000"/>
                </a:solidFill>
                <a:latin typeface="Times New Roman"/>
                <a:ea typeface="+mj-ea"/>
                <a:cs typeface="+mj-cs"/>
              </a:rPr>
              <a:t>Application 2: </a:t>
            </a:r>
            <a:r>
              <a:rPr lang="fr-FR" sz="1800" kern="0" dirty="0">
                <a:latin typeface="Times New Roman"/>
                <a:ea typeface="+mj-ea"/>
                <a:cs typeface="+mj-cs"/>
              </a:rPr>
              <a:t>a </a:t>
            </a:r>
            <a:r>
              <a:rPr lang="fr-FR" sz="1800" kern="0" dirty="0" err="1">
                <a:latin typeface="Times New Roman"/>
                <a:ea typeface="+mj-ea"/>
                <a:cs typeface="+mj-cs"/>
              </a:rPr>
              <a:t>rectangular</a:t>
            </a:r>
            <a:r>
              <a:rPr lang="fr-FR" sz="1800" kern="0" dirty="0">
                <a:latin typeface="Times New Roman"/>
                <a:ea typeface="+mj-ea"/>
                <a:cs typeface="+mj-cs"/>
              </a:rPr>
              <a:t> </a:t>
            </a:r>
            <a:r>
              <a:rPr lang="fr-FR" sz="1800" kern="0" dirty="0" err="1">
                <a:latin typeface="Times New Roman"/>
                <a:ea typeface="+mj-ea"/>
                <a:cs typeface="+mj-cs"/>
              </a:rPr>
              <a:t>beam</a:t>
            </a:r>
            <a:r>
              <a:rPr lang="fr-FR" sz="1800" kern="0" dirty="0">
                <a:latin typeface="Times New Roman"/>
                <a:ea typeface="+mj-ea"/>
                <a:cs typeface="+mj-cs"/>
              </a:rPr>
              <a:t> (20×60)  cm  and an effective </a:t>
            </a:r>
            <a:r>
              <a:rPr lang="fr-FR" sz="1800" kern="0" dirty="0" err="1">
                <a:latin typeface="Times New Roman"/>
                <a:ea typeface="+mj-ea"/>
                <a:cs typeface="+mj-cs"/>
              </a:rPr>
              <a:t>height</a:t>
            </a:r>
            <a:r>
              <a:rPr lang="fr-FR" sz="1800" kern="0" dirty="0">
                <a:latin typeface="Times New Roman"/>
                <a:ea typeface="+mj-ea"/>
                <a:cs typeface="+mj-cs"/>
              </a:rPr>
              <a:t> d=55 cm. </a:t>
            </a:r>
            <a:r>
              <a:rPr lang="en-US" sz="1800" kern="0" dirty="0">
                <a:latin typeface="Times New Roman"/>
                <a:ea typeface="+mj-ea"/>
                <a:cs typeface="+mj-cs"/>
              </a:rPr>
              <a:t>subjected to a distributed load</a:t>
            </a:r>
            <a:r>
              <a:rPr lang="fr-FR" sz="1800" kern="0" dirty="0">
                <a:latin typeface="Times New Roman"/>
                <a:ea typeface="+mj-ea"/>
                <a:cs typeface="+mj-cs"/>
              </a:rPr>
              <a:t> q=154Kn/m . With a </a:t>
            </a:r>
            <a:r>
              <a:rPr lang="fr-FR" sz="1800" kern="0" dirty="0" err="1">
                <a:latin typeface="Times New Roman"/>
                <a:ea typeface="+mj-ea"/>
                <a:cs typeface="+mj-cs"/>
              </a:rPr>
              <a:t>span</a:t>
            </a:r>
            <a:r>
              <a:rPr lang="fr-FR" sz="1800" kern="0" dirty="0">
                <a:latin typeface="Times New Roman"/>
                <a:ea typeface="+mj-ea"/>
                <a:cs typeface="+mj-cs"/>
              </a:rPr>
              <a:t> L= 5m </a:t>
            </a:r>
            <a:r>
              <a:rPr lang="en-US" sz="1800" kern="0" dirty="0">
                <a:latin typeface="Times New Roman"/>
                <a:ea typeface="+mj-ea"/>
                <a:cs typeface="+mj-cs"/>
              </a:rPr>
              <a:t>simply supported at A and B</a:t>
            </a:r>
            <a:r>
              <a:rPr lang="fr-FR" sz="1800" kern="0" dirty="0">
                <a:latin typeface="Times New Roman"/>
                <a:ea typeface="+mj-ea"/>
                <a:cs typeface="+mj-cs"/>
              </a:rPr>
              <a:t>.(fc28 = 25MPA; FeE215. non-</a:t>
            </a:r>
            <a:r>
              <a:rPr lang="fr-FR" sz="1800" kern="0" dirty="0" err="1">
                <a:latin typeface="Times New Roman"/>
                <a:ea typeface="+mj-ea"/>
                <a:cs typeface="+mj-cs"/>
              </a:rPr>
              <a:t>detrimental</a:t>
            </a:r>
            <a:r>
              <a:rPr lang="fr-FR" sz="1800" kern="0" dirty="0">
                <a:latin typeface="Times New Roman"/>
                <a:ea typeface="+mj-ea"/>
                <a:cs typeface="+mj-cs"/>
              </a:rPr>
              <a:t> cracking, </a:t>
            </a:r>
            <a:r>
              <a:rPr lang="fr-FR" sz="1800" b="1" dirty="0"/>
              <a:t>α = π/ 2 , sans reprise de béton</a:t>
            </a:r>
            <a:endParaRPr lang="fr-FR" sz="1800" b="1" kern="0" dirty="0">
              <a:latin typeface="Times New Roman"/>
              <a:ea typeface="+mj-ea"/>
              <a:cs typeface="+mj-cs"/>
            </a:endParaRPr>
          </a:p>
          <a:p>
            <a:pPr>
              <a:lnSpc>
                <a:spcPct val="150000"/>
              </a:lnSpc>
            </a:pPr>
            <a:r>
              <a:rPr lang="fr-FR" sz="1800" kern="0" dirty="0">
                <a:latin typeface="Times New Roman"/>
                <a:ea typeface="+mj-ea"/>
                <a:cs typeface="+mj-cs"/>
              </a:rPr>
              <a:t>- </a:t>
            </a:r>
            <a:r>
              <a:rPr lang="en-US" sz="1800" kern="0" dirty="0">
                <a:latin typeface="Times New Roman"/>
                <a:ea typeface="+mj-ea"/>
                <a:cs typeface="+mj-cs"/>
              </a:rPr>
              <a:t>Calculate the maximum shear force (support section) and the stress</a:t>
            </a:r>
            <a:r>
              <a:rPr lang="fr-FR" sz="1800" kern="0" dirty="0">
                <a:latin typeface="Times New Roman"/>
                <a:ea typeface="+mj-ea"/>
                <a:cs typeface="+mj-cs"/>
              </a:rPr>
              <a:t> </a:t>
            </a:r>
            <a:r>
              <a:rPr lang="el-GR" sz="1800" kern="0" dirty="0">
                <a:latin typeface="Times New Roman"/>
                <a:ea typeface="+mj-ea"/>
                <a:cs typeface="+mj-cs"/>
              </a:rPr>
              <a:t>τ</a:t>
            </a:r>
            <a:r>
              <a:rPr lang="fr-FR" sz="1800" kern="0" dirty="0">
                <a:latin typeface="Times New Roman"/>
                <a:ea typeface="+mj-ea"/>
                <a:cs typeface="+mj-cs"/>
              </a:rPr>
              <a:t>u  et </a:t>
            </a:r>
            <a:r>
              <a:rPr lang="el-GR" sz="1800" kern="0" dirty="0">
                <a:latin typeface="Times New Roman"/>
                <a:ea typeface="+mj-ea"/>
                <a:cs typeface="+mj-cs"/>
              </a:rPr>
              <a:t>τ ̅</a:t>
            </a:r>
            <a:r>
              <a:rPr lang="fr-FR" sz="1800" kern="0" dirty="0">
                <a:latin typeface="Times New Roman"/>
                <a:ea typeface="+mj-ea"/>
                <a:cs typeface="+mj-cs"/>
              </a:rPr>
              <a:t> ?</a:t>
            </a:r>
          </a:p>
          <a:p>
            <a:pPr>
              <a:lnSpc>
                <a:spcPct val="150000"/>
              </a:lnSpc>
            </a:pPr>
            <a:r>
              <a:rPr lang="en-US" sz="1800" kern="0" dirty="0">
                <a:latin typeface="Times New Roman"/>
              </a:rPr>
              <a:t>To calculate the spacing between transverse reinforcements (St)</a:t>
            </a:r>
          </a:p>
          <a:p>
            <a:pPr>
              <a:lnSpc>
                <a:spcPct val="150000"/>
              </a:lnSpc>
            </a:pPr>
            <a:r>
              <a:rPr lang="fr-FR" sz="2000" b="1" kern="0" dirty="0">
                <a:solidFill>
                  <a:srgbClr val="FF0000"/>
                </a:solidFill>
                <a:latin typeface="Times New Roman"/>
              </a:rPr>
              <a:t>Question :</a:t>
            </a:r>
            <a:r>
              <a:rPr lang="fr-FR" sz="2000" b="1" dirty="0">
                <a:solidFill>
                  <a:srgbClr val="FF0000"/>
                </a:solidFill>
              </a:rPr>
              <a:t> </a:t>
            </a:r>
            <a:r>
              <a:rPr lang="en-US" sz="1800" dirty="0"/>
              <a:t>When the values of the first spacing St0​/2 and the number of identical </a:t>
            </a:r>
            <a:r>
              <a:rPr lang="en-US" sz="1800" dirty="0" err="1"/>
              <a:t>spacings</a:t>
            </a:r>
            <a:r>
              <a:rPr lang="en-US" sz="1800" dirty="0"/>
              <a:t> n=L/2are decimal numbers, should they be rounded up or down</a:t>
            </a:r>
            <a:r>
              <a:rPr lang="fr-FR" sz="1800" dirty="0"/>
              <a:t>?</a:t>
            </a:r>
          </a:p>
          <a:p>
            <a:pPr algn="just">
              <a:lnSpc>
                <a:spcPct val="150000"/>
              </a:lnSpc>
            </a:pPr>
            <a:r>
              <a:rPr lang="fr-FR" sz="2000" b="1" dirty="0">
                <a:solidFill>
                  <a:srgbClr val="FF0000"/>
                </a:solidFill>
              </a:rPr>
              <a:t>Réponse</a:t>
            </a:r>
            <a:r>
              <a:rPr lang="fr-FR" sz="2000" b="1" dirty="0"/>
              <a:t> : </a:t>
            </a:r>
            <a:r>
              <a:rPr lang="en-US" sz="2000" dirty="0"/>
              <a:t>Common sense dictates that, for safety, spacing should be underestimated, and repetitions should be overestimated.</a:t>
            </a:r>
            <a:endParaRPr lang="fr-FR" sz="2000" b="1" kern="0" dirty="0">
              <a:latin typeface="Times New Roman"/>
            </a:endParaRP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10</a:t>
            </a:fld>
            <a:endParaRPr lang="fr-BE" dirty="0">
              <a:solidFill>
                <a:srgbClr val="FFFFFF"/>
              </a:solidFill>
            </a:endParaRPr>
          </a:p>
        </p:txBody>
      </p:sp>
      <p:pic>
        <p:nvPicPr>
          <p:cNvPr id="6" name="Picture 7" descr="C:\Users\guettiche\Desktop\Couture+des+fissures+d’effort+tranchant (1).jpg"/>
          <p:cNvPicPr/>
          <p:nvPr/>
        </p:nvPicPr>
        <p:blipFill rotWithShape="1">
          <a:blip r:embed="rId3">
            <a:extLst>
              <a:ext uri="{28A0092B-C50C-407E-A947-70E740481C1C}">
                <a14:useLocalDpi xmlns:a14="http://schemas.microsoft.com/office/drawing/2010/main" val="0"/>
              </a:ext>
            </a:extLst>
          </a:blip>
          <a:srcRect l="55378" t="8570" r="4012" b="75161"/>
          <a:stretch/>
        </p:blipFill>
        <p:spPr bwMode="auto">
          <a:xfrm>
            <a:off x="4283968" y="1159732"/>
            <a:ext cx="2952328" cy="864096"/>
          </a:xfrm>
          <a:prstGeom prst="rect">
            <a:avLst/>
          </a:prstGeom>
          <a:noFill/>
          <a:ln>
            <a:noFill/>
          </a:ln>
          <a:extLst>
            <a:ext uri="{53640926-AAD7-44D8-BBD7-CCE9431645EC}">
              <a14:shadowObscured xmlns:a14="http://schemas.microsoft.com/office/drawing/2010/main"/>
            </a:ext>
          </a:extLst>
        </p:spPr>
      </p:pic>
      <p:pic>
        <p:nvPicPr>
          <p:cNvPr id="7" name="Picture 8" descr="C:\Users\guettiche\Desktop\Couture+des+fissures+d’effort+tranchant (1).jpg"/>
          <p:cNvPicPr/>
          <p:nvPr/>
        </p:nvPicPr>
        <p:blipFill rotWithShape="1">
          <a:blip r:embed="rId3">
            <a:extLst>
              <a:ext uri="{28A0092B-C50C-407E-A947-70E740481C1C}">
                <a14:useLocalDpi xmlns:a14="http://schemas.microsoft.com/office/drawing/2010/main" val="0"/>
              </a:ext>
            </a:extLst>
          </a:blip>
          <a:srcRect l="54735" t="24423" r="4494" b="53747"/>
          <a:stretch/>
        </p:blipFill>
        <p:spPr bwMode="auto">
          <a:xfrm>
            <a:off x="1043608" y="1268760"/>
            <a:ext cx="2376264" cy="8537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712413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72008"/>
            <a:ext cx="8928992" cy="6785992"/>
          </a:xfrm>
          <a:prstGeom prst="rect">
            <a:avLst/>
          </a:prstGeom>
          <a:ln>
            <a:solidFill>
              <a:schemeClr val="accent1"/>
            </a:solidFill>
          </a:ln>
        </p:spPr>
        <p:txBody>
          <a:bodyPr/>
          <a:lstStyle/>
          <a:p>
            <a:pPr algn="just">
              <a:lnSpc>
                <a:spcPct val="150000"/>
              </a:lnSpc>
              <a:spcBef>
                <a:spcPts val="0"/>
              </a:spcBef>
            </a:pPr>
            <a:r>
              <a:rPr lang="fr-FR" sz="1800" b="1" kern="0" dirty="0">
                <a:solidFill>
                  <a:srgbClr val="FFFF00"/>
                </a:solidFill>
                <a:latin typeface="Times New Roman"/>
              </a:rPr>
              <a:t>VI. Justification at supports: simple end support (</a:t>
            </a:r>
            <a:r>
              <a:rPr lang="fr-FR" sz="1800" b="1" kern="0" dirty="0">
                <a:solidFill>
                  <a:srgbClr val="FF0000"/>
                </a:solidFill>
                <a:latin typeface="Times New Roman"/>
              </a:rPr>
              <a:t>Edge support</a:t>
            </a:r>
            <a:r>
              <a:rPr lang="fr-FR" sz="1800" b="1" kern="0" dirty="0">
                <a:solidFill>
                  <a:srgbClr val="FFFF00"/>
                </a:solidFill>
                <a:latin typeface="Times New Roman"/>
              </a:rPr>
              <a:t>): i</a:t>
            </a:r>
            <a:r>
              <a:rPr lang="en-US" sz="1800" dirty="0"/>
              <a:t>t is assumed that the loads are transmitted through a single strut “</a:t>
            </a:r>
            <a:r>
              <a:rPr lang="en-US" sz="1800" dirty="0" err="1"/>
              <a:t>bielle</a:t>
            </a:r>
            <a:r>
              <a:rPr lang="en-US" sz="1800" dirty="0"/>
              <a:t>”  called the end strut, with a minimum depth.</a:t>
            </a:r>
            <a:endParaRPr lang="fr-FR" sz="1800" dirty="0"/>
          </a:p>
          <a:p>
            <a:pPr algn="just">
              <a:lnSpc>
                <a:spcPct val="150000"/>
              </a:lnSpc>
              <a:spcBef>
                <a:spcPts val="0"/>
              </a:spcBef>
            </a:pPr>
            <a:endParaRPr lang="fr-FR" sz="1800" dirty="0"/>
          </a:p>
          <a:p>
            <a:pPr algn="just">
              <a:lnSpc>
                <a:spcPct val="150000"/>
              </a:lnSpc>
              <a:spcBef>
                <a:spcPts val="0"/>
              </a:spcBef>
            </a:pPr>
            <a:endParaRPr lang="fr-FR" sz="1800" dirty="0"/>
          </a:p>
          <a:p>
            <a:pPr algn="just">
              <a:lnSpc>
                <a:spcPct val="150000"/>
              </a:lnSpc>
              <a:spcBef>
                <a:spcPts val="0"/>
              </a:spcBef>
            </a:pPr>
            <a:endParaRPr lang="fr-FR" sz="1800" dirty="0"/>
          </a:p>
          <a:p>
            <a:pPr algn="just">
              <a:lnSpc>
                <a:spcPct val="150000"/>
              </a:lnSpc>
              <a:spcBef>
                <a:spcPts val="0"/>
              </a:spcBef>
            </a:pPr>
            <a:endParaRPr lang="fr-FR" sz="1800" dirty="0"/>
          </a:p>
          <a:p>
            <a:pPr algn="just">
              <a:lnSpc>
                <a:spcPct val="150000"/>
              </a:lnSpc>
              <a:spcBef>
                <a:spcPts val="0"/>
              </a:spcBef>
            </a:pPr>
            <a:endParaRPr lang="fr-FR" sz="1800" dirty="0"/>
          </a:p>
          <a:p>
            <a:pPr algn="just">
              <a:lnSpc>
                <a:spcPct val="150000"/>
              </a:lnSpc>
              <a:spcBef>
                <a:spcPts val="0"/>
              </a:spcBef>
            </a:pPr>
            <a:endParaRPr lang="fr-FR" sz="1800" dirty="0"/>
          </a:p>
          <a:p>
            <a:pPr algn="just">
              <a:lnSpc>
                <a:spcPct val="150000"/>
              </a:lnSpc>
            </a:pPr>
            <a:r>
              <a:rPr lang="fr-FR" sz="2000" dirty="0"/>
              <a:t> </a:t>
            </a:r>
            <a:r>
              <a:rPr lang="fr-FR" sz="2000" u="sng" kern="0" dirty="0">
                <a:solidFill>
                  <a:srgbClr val="FFC000"/>
                </a:solidFill>
                <a:latin typeface="Times New Roman"/>
              </a:rPr>
              <a:t>VI.1. </a:t>
            </a:r>
            <a:r>
              <a:rPr lang="en-US" sz="2000" u="sng" kern="0" dirty="0">
                <a:solidFill>
                  <a:srgbClr val="FFC000"/>
                </a:solidFill>
                <a:latin typeface="Times New Roman"/>
              </a:rPr>
              <a:t>Verification of the minimum support depth: </a:t>
            </a:r>
            <a:r>
              <a:rPr lang="en-US" sz="2000" dirty="0"/>
              <a:t>Verification of the minimum support depth: the end strut has a width that satisfies</a:t>
            </a:r>
            <a:r>
              <a:rPr lang="fr-FR" sz="2000" dirty="0"/>
              <a:t> a≤ min (0.9d ; a′-2-c) ; a’ : </a:t>
            </a:r>
            <a:r>
              <a:rPr lang="en-US" sz="2000" dirty="0"/>
              <a:t>width of the column section at supports.</a:t>
            </a:r>
          </a:p>
          <a:p>
            <a:pPr algn="just">
              <a:lnSpc>
                <a:spcPct val="150000"/>
              </a:lnSpc>
            </a:pPr>
            <a:r>
              <a:rPr lang="fr-FR" sz="2000" kern="0" dirty="0">
                <a:solidFill>
                  <a:srgbClr val="FF0000"/>
                </a:solidFill>
                <a:latin typeface="Times New Roman"/>
              </a:rPr>
              <a:t>Application 3: </a:t>
            </a:r>
            <a:r>
              <a:rPr lang="en-US" sz="2000" kern="0" dirty="0">
                <a:latin typeface="Times New Roman"/>
              </a:rPr>
              <a:t>Verify the supports of a beam subjected to maximum shear force (at supports)</a:t>
            </a:r>
            <a:r>
              <a:rPr lang="fr-FR" sz="2000" kern="0" dirty="0">
                <a:latin typeface="Times New Roman"/>
              </a:rPr>
              <a:t>: =95KN, As(longitudinal) = 2HA16+2HA14, b =16cm</a:t>
            </a:r>
          </a:p>
          <a:p>
            <a:pPr>
              <a:lnSpc>
                <a:spcPct val="150000"/>
              </a:lnSpc>
            </a:pPr>
            <a:r>
              <a:rPr lang="fr-FR" sz="2000" kern="0" dirty="0" err="1">
                <a:latin typeface="Times New Roman"/>
              </a:rPr>
              <a:t>Material</a:t>
            </a:r>
            <a:r>
              <a:rPr lang="fr-FR" sz="2000" kern="0" dirty="0">
                <a:latin typeface="Times New Roman"/>
              </a:rPr>
              <a:t> </a:t>
            </a:r>
            <a:r>
              <a:rPr lang="fr-FR" sz="2000" kern="0" dirty="0" err="1">
                <a:latin typeface="Times New Roman"/>
              </a:rPr>
              <a:t>characteristics</a:t>
            </a:r>
            <a:r>
              <a:rPr lang="fr-FR" sz="2000" kern="0" dirty="0">
                <a:latin typeface="Times New Roman"/>
              </a:rPr>
              <a:t>: fc28=25MPa ;FeE500</a:t>
            </a:r>
          </a:p>
          <a:p>
            <a:pPr algn="just">
              <a:lnSpc>
                <a:spcPct val="150000"/>
              </a:lnSpc>
            </a:pPr>
            <a:endParaRPr lang="fr-FR" sz="2000" kern="0" dirty="0">
              <a:latin typeface="Times New Roman"/>
              <a:ea typeface="+mj-ea"/>
              <a:cs typeface="+mj-cs"/>
            </a:endParaRP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11</a:t>
            </a:fld>
            <a:endParaRPr lang="fr-BE" dirty="0">
              <a:solidFill>
                <a:srgbClr val="FFFFFF"/>
              </a:solidFill>
            </a:endParaRPr>
          </a:p>
        </p:txBody>
      </p:sp>
      <p:grpSp>
        <p:nvGrpSpPr>
          <p:cNvPr id="6" name="Group 5"/>
          <p:cNvGrpSpPr/>
          <p:nvPr/>
        </p:nvGrpSpPr>
        <p:grpSpPr>
          <a:xfrm>
            <a:off x="6597384" y="1608612"/>
            <a:ext cx="2240477" cy="1792627"/>
            <a:chOff x="6228184" y="3497771"/>
            <a:chExt cx="2520280" cy="173244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497771"/>
              <a:ext cx="2520280" cy="173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96336" y="4180286"/>
              <a:ext cx="36004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a:solidFill>
                    <a:schemeClr val="bg1"/>
                  </a:solidFill>
                </a:rPr>
                <a:t>Tu</a:t>
              </a:r>
              <a:endParaRPr lang="fr-FR" sz="900" dirty="0">
                <a:solidFill>
                  <a:schemeClr val="bg1"/>
                </a:solidFill>
              </a:endParaRPr>
            </a:p>
          </p:txBody>
        </p:sp>
        <p:sp>
          <p:nvSpPr>
            <p:cNvPr id="9" name="TextBox 8"/>
            <p:cNvSpPr txBox="1"/>
            <p:nvPr/>
          </p:nvSpPr>
          <p:spPr>
            <a:xfrm>
              <a:off x="6372200" y="3550255"/>
              <a:ext cx="36004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a:solidFill>
                    <a:schemeClr val="bg1"/>
                  </a:solidFill>
                </a:rPr>
                <a:t>Tu</a:t>
              </a:r>
              <a:endParaRPr lang="fr-FR" sz="900" dirty="0">
                <a:solidFill>
                  <a:schemeClr val="bg1"/>
                </a:solidFill>
              </a:endParaRPr>
            </a:p>
          </p:txBody>
        </p:sp>
        <mc:AlternateContent xmlns:mc="http://schemas.openxmlformats.org/markup-compatibility/2006" xmlns:a14="http://schemas.microsoft.com/office/drawing/2010/main">
          <mc:Choice Requires="a14">
            <p:sp>
              <p:nvSpPr>
                <p:cNvPr id="10" name="TextBox 9"/>
                <p:cNvSpPr txBox="1"/>
                <p:nvPr/>
              </p:nvSpPr>
              <p:spPr>
                <a:xfrm>
                  <a:off x="7596336" y="3550255"/>
                  <a:ext cx="476489" cy="22737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a:solidFill>
                        <a:schemeClr val="bg1"/>
                      </a:solidFill>
                    </a:rPr>
                    <a:t>Tu</a:t>
                  </a:r>
                  <a14:m>
                    <m:oMath xmlns:m="http://schemas.openxmlformats.org/officeDocument/2006/math">
                      <m:rad>
                        <m:radPr>
                          <m:degHide m:val="on"/>
                          <m:ctrlPr>
                            <a:rPr lang="fr-FR" sz="800" i="1" smtClean="0">
                              <a:solidFill>
                                <a:schemeClr val="bg1"/>
                              </a:solidFill>
                              <a:latin typeface="Cambria Math" panose="02040503050406030204" pitchFamily="18" charset="0"/>
                            </a:rPr>
                          </m:ctrlPr>
                        </m:radPr>
                        <m:deg/>
                        <m:e>
                          <m:r>
                            <a:rPr lang="fr-FR" sz="800" b="0" i="1" smtClean="0">
                              <a:solidFill>
                                <a:schemeClr val="bg1"/>
                              </a:solidFill>
                              <a:latin typeface="Cambria Math"/>
                            </a:rPr>
                            <m:t>2</m:t>
                          </m:r>
                        </m:e>
                      </m:rad>
                    </m:oMath>
                  </a14:m>
                  <a:endParaRPr lang="fr-FR" sz="9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596336" y="3550255"/>
                  <a:ext cx="476489" cy="227370"/>
                </a:xfrm>
                <a:prstGeom prst="rect">
                  <a:avLst/>
                </a:prstGeom>
                <a:blipFill rotWithShape="1">
                  <a:blip r:embed="rId17"/>
                  <a:stretch>
                    <a:fillRect b="-11111"/>
                  </a:stretch>
                </a:blipFill>
                <a:ln>
                  <a:noFill/>
                </a:ln>
              </p:spPr>
              <p:txBody>
                <a:bodyPr/>
                <a:lstStyle/>
                <a:p>
                  <a:r>
                    <a:rPr lang="fr-FR">
                      <a:noFill/>
                    </a:rPr>
                    <a:t> </a:t>
                  </a:r>
                </a:p>
              </p:txBody>
            </p:sp>
          </mc:Fallback>
        </mc:AlternateContent>
      </p:grpSp>
      <p:grpSp>
        <p:nvGrpSpPr>
          <p:cNvPr id="3" name="Group 2"/>
          <p:cNvGrpSpPr/>
          <p:nvPr/>
        </p:nvGrpSpPr>
        <p:grpSpPr>
          <a:xfrm>
            <a:off x="3812027" y="1608612"/>
            <a:ext cx="2586724" cy="1844949"/>
            <a:chOff x="3278638" y="1654415"/>
            <a:chExt cx="2586724" cy="1655337"/>
          </a:xfrm>
        </p:grpSpPr>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t="13684" r="10536"/>
            <a:stretch/>
          </p:blipFill>
          <p:spPr bwMode="auto">
            <a:xfrm>
              <a:off x="3278638" y="1654415"/>
              <a:ext cx="2586723" cy="148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8638" y="3068960"/>
              <a:ext cx="2586724" cy="24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3" name="Straight Arrow Connector 12"/>
          <p:cNvCxnSpPr/>
          <p:nvPr/>
        </p:nvCxnSpPr>
        <p:spPr bwMode="auto">
          <a:xfrm flipH="1">
            <a:off x="6284203" y="2924944"/>
            <a:ext cx="652098"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444237" y="2847163"/>
            <a:ext cx="648043" cy="338554"/>
          </a:xfrm>
          <a:prstGeom prst="rect">
            <a:avLst/>
          </a:prstGeom>
          <a:noFill/>
        </p:spPr>
        <p:txBody>
          <a:bodyPr wrap="square" rtlCol="0">
            <a:spAutoFit/>
          </a:bodyPr>
          <a:lstStyle/>
          <a:p>
            <a:r>
              <a:rPr lang="fr-FR" sz="1600" dirty="0">
                <a:solidFill>
                  <a:schemeClr val="bg1"/>
                </a:solidFill>
              </a:rPr>
              <a:t>à</a:t>
            </a:r>
          </a:p>
        </p:txBody>
      </p:sp>
      <p:pic>
        <p:nvPicPr>
          <p:cNvPr id="11" name="Image 10"/>
          <p:cNvPicPr>
            <a:picLocks noChangeAspect="1"/>
          </p:cNvPicPr>
          <p:nvPr/>
        </p:nvPicPr>
        <p:blipFill>
          <a:blip r:embed="rId20"/>
          <a:stretch>
            <a:fillRect/>
          </a:stretch>
        </p:blipFill>
        <p:spPr>
          <a:xfrm>
            <a:off x="269907" y="1572036"/>
            <a:ext cx="3382086" cy="2217004"/>
          </a:xfrm>
          <a:prstGeom prst="rect">
            <a:avLst/>
          </a:prstGeom>
        </p:spPr>
      </p:pic>
    </p:spTree>
    <p:extLst>
      <p:ext uri="{BB962C8B-B14F-4D97-AF65-F5344CB8AC3E}">
        <p14:creationId xmlns:p14="http://schemas.microsoft.com/office/powerpoint/2010/main" val="2228605146"/>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2"/>
              <p:cNvSpPr txBox="1">
                <a:spLocks noChangeArrowheads="1"/>
              </p:cNvSpPr>
              <p:nvPr/>
            </p:nvSpPr>
            <p:spPr>
              <a:xfrm>
                <a:off x="0" y="0"/>
                <a:ext cx="9144000" cy="6813376"/>
              </a:xfrm>
              <a:prstGeom prst="rect">
                <a:avLst/>
              </a:prstGeom>
              <a:ln>
                <a:solidFill>
                  <a:schemeClr val="accent1"/>
                </a:solidFill>
              </a:ln>
            </p:spPr>
            <p:txBody>
              <a:bodyPr/>
              <a:lstStyle/>
              <a:p>
                <a:pPr>
                  <a:spcBef>
                    <a:spcPts val="0"/>
                  </a:spcBef>
                </a:pPr>
                <a:r>
                  <a:rPr lang="fr-FR" sz="2000" u="sng" kern="0" dirty="0">
                    <a:solidFill>
                      <a:srgbClr val="FFC000"/>
                    </a:solidFill>
                    <a:latin typeface="Times New Roman"/>
                  </a:rPr>
                  <a:t>VI.2 </a:t>
                </a:r>
                <a:r>
                  <a:rPr lang="en-US" sz="2000" u="sng" kern="0" dirty="0">
                    <a:solidFill>
                      <a:srgbClr val="FFC000"/>
                    </a:solidFill>
                    <a:latin typeface="Times New Roman"/>
                  </a:rPr>
                  <a:t>Verification of the concrete strut</a:t>
                </a:r>
                <a:r>
                  <a:rPr lang="fr-FR" sz="2000" u="sng" kern="0" dirty="0">
                    <a:solidFill>
                      <a:srgbClr val="FFC000"/>
                    </a:solidFill>
                    <a:latin typeface="Times New Roman"/>
                  </a:rPr>
                  <a:t>: </a:t>
                </a:r>
                <a:r>
                  <a:rPr lang="en-US" sz="2000" kern="0" dirty="0">
                    <a:effectLst>
                      <a:outerShdw blurRad="38100" dist="38100" dir="2700000" algn="tl">
                        <a:srgbClr val="000000">
                          <a:alpha val="43137"/>
                        </a:srgbClr>
                      </a:outerShdw>
                    </a:effectLst>
                    <a:latin typeface="Times New Roman"/>
                  </a:rPr>
                  <a:t>We limit the strut stress to </a:t>
                </a:r>
                <a14:m>
                  <m:oMath xmlns:m="http://schemas.openxmlformats.org/officeDocument/2006/math">
                    <m:f>
                      <m:fPr>
                        <m:ctrlPr>
                          <a:rPr lang="fr-FR" sz="2000" i="1" kern="0">
                            <a:effectLst>
                              <a:outerShdw blurRad="38100" dist="38100" dir="2700000" algn="tl">
                                <a:srgbClr val="000000">
                                  <a:alpha val="43137"/>
                                </a:srgbClr>
                              </a:outerShdw>
                            </a:effectLst>
                            <a:latin typeface="Cambria Math" panose="02040503050406030204" pitchFamily="18" charset="0"/>
                          </a:rPr>
                        </m:ctrlPr>
                      </m:fPr>
                      <m:num>
                        <m:sSub>
                          <m:sSubPr>
                            <m:ctrlPr>
                              <a:rPr lang="fr-FR" sz="2000" i="1" kern="0">
                                <a:effectLst>
                                  <a:outerShdw blurRad="38100" dist="38100" dir="2700000" algn="tl">
                                    <a:srgbClr val="000000">
                                      <a:alpha val="43137"/>
                                    </a:srgbClr>
                                  </a:outerShdw>
                                </a:effectLst>
                                <a:latin typeface="Cambria Math" panose="02040503050406030204" pitchFamily="18" charset="0"/>
                              </a:rPr>
                            </m:ctrlPr>
                          </m:sSubPr>
                          <m:e>
                            <m:r>
                              <a:rPr lang="fr-FR" sz="2000" i="1" kern="0">
                                <a:effectLst>
                                  <a:outerShdw blurRad="38100" dist="38100" dir="2700000" algn="tl">
                                    <a:srgbClr val="000000">
                                      <a:alpha val="43137"/>
                                    </a:srgbClr>
                                  </a:outerShdw>
                                </a:effectLst>
                                <a:latin typeface="Cambria Math"/>
                              </a:rPr>
                              <m:t>0</m:t>
                            </m:r>
                            <m:r>
                              <a:rPr lang="fr-FR" sz="2000" i="1" kern="0">
                                <a:effectLst>
                                  <a:outerShdw blurRad="38100" dist="38100" dir="2700000" algn="tl">
                                    <a:srgbClr val="000000">
                                      <a:alpha val="43137"/>
                                    </a:srgbClr>
                                  </a:outerShdw>
                                </a:effectLst>
                                <a:latin typeface="Cambria Math"/>
                              </a:rPr>
                              <m:t>.</m:t>
                            </m:r>
                            <m:r>
                              <a:rPr lang="fr-FR" sz="2000" i="1" kern="0">
                                <a:effectLst>
                                  <a:outerShdw blurRad="38100" dist="38100" dir="2700000" algn="tl">
                                    <a:srgbClr val="000000">
                                      <a:alpha val="43137"/>
                                    </a:srgbClr>
                                  </a:outerShdw>
                                </a:effectLst>
                                <a:latin typeface="Cambria Math"/>
                              </a:rPr>
                              <m:t>8</m:t>
                            </m:r>
                            <m:r>
                              <a:rPr lang="fr-FR" sz="2000" i="1" kern="0">
                                <a:effectLst>
                                  <a:outerShdw blurRad="38100" dist="38100" dir="2700000" algn="tl">
                                    <a:srgbClr val="000000">
                                      <a:alpha val="43137"/>
                                    </a:srgbClr>
                                  </a:outerShdw>
                                </a:effectLst>
                                <a:latin typeface="Cambria Math"/>
                              </a:rPr>
                              <m:t>𝑓</m:t>
                            </m:r>
                          </m:e>
                          <m:sub>
                            <m:r>
                              <a:rPr lang="fr-FR" sz="2000" i="1" kern="0">
                                <a:effectLst>
                                  <a:outerShdw blurRad="38100" dist="38100" dir="2700000" algn="tl">
                                    <a:srgbClr val="000000">
                                      <a:alpha val="43137"/>
                                    </a:srgbClr>
                                  </a:outerShdw>
                                </a:effectLst>
                                <a:latin typeface="Cambria Math"/>
                              </a:rPr>
                              <m:t>𝑐𝑗</m:t>
                            </m:r>
                          </m:sub>
                        </m:sSub>
                      </m:num>
                      <m:den>
                        <m:sSub>
                          <m:sSubPr>
                            <m:ctrlPr>
                              <a:rPr lang="fr-FR" sz="2000" i="1" kern="0">
                                <a:effectLst>
                                  <a:outerShdw blurRad="38100" dist="38100" dir="2700000" algn="tl">
                                    <a:srgbClr val="000000">
                                      <a:alpha val="43137"/>
                                    </a:srgbClr>
                                  </a:outerShdw>
                                </a:effectLst>
                                <a:latin typeface="Cambria Math" panose="02040503050406030204" pitchFamily="18" charset="0"/>
                              </a:rPr>
                            </m:ctrlPr>
                          </m:sSubPr>
                          <m:e>
                            <m:r>
                              <a:rPr lang="fr-FR" sz="2000" i="1" kern="0">
                                <a:effectLst>
                                  <a:outerShdw blurRad="38100" dist="38100" dir="2700000" algn="tl">
                                    <a:srgbClr val="000000">
                                      <a:alpha val="43137"/>
                                    </a:srgbClr>
                                  </a:outerShdw>
                                </a:effectLst>
                                <a:latin typeface="Cambria Math"/>
                                <a:ea typeface="Cambria Math"/>
                              </a:rPr>
                              <m:t>𝛾</m:t>
                            </m:r>
                          </m:e>
                          <m:sub>
                            <m:r>
                              <a:rPr lang="fr-FR" sz="2000" i="1" kern="0">
                                <a:effectLst>
                                  <a:outerShdw blurRad="38100" dist="38100" dir="2700000" algn="tl">
                                    <a:srgbClr val="000000">
                                      <a:alpha val="43137"/>
                                    </a:srgbClr>
                                  </a:outerShdw>
                                </a:effectLst>
                                <a:latin typeface="Cambria Math"/>
                              </a:rPr>
                              <m:t>𝑏</m:t>
                            </m:r>
                          </m:sub>
                        </m:sSub>
                      </m:den>
                    </m:f>
                  </m:oMath>
                </a14:m>
                <a:r>
                  <a:rPr lang="fr-FR" sz="2000" kern="0" dirty="0">
                    <a:solidFill>
                      <a:srgbClr val="FFC000"/>
                    </a:solidFill>
                    <a:latin typeface="Times New Roman"/>
                  </a:rPr>
                  <a:t>. </a:t>
                </a:r>
                <a:r>
                  <a:rPr lang="en-US" sz="2000" kern="0" dirty="0">
                    <a:effectLst>
                      <a:outerShdw blurRad="38100" dist="38100" dir="2700000" algn="tl">
                        <a:srgbClr val="000000">
                          <a:alpha val="43137"/>
                        </a:srgbClr>
                      </a:outerShdw>
                    </a:effectLst>
                    <a:latin typeface="Times New Roman"/>
                  </a:rPr>
                  <a:t>The compressive force in the strut is equal to </a:t>
                </a:r>
                <a:r>
                  <a:rPr lang="fr-FR" sz="2000" kern="0" dirty="0">
                    <a:effectLst>
                      <a:outerShdw blurRad="38100" dist="38100" dir="2700000" algn="tl">
                        <a:srgbClr val="000000">
                          <a:alpha val="43137"/>
                        </a:srgbClr>
                      </a:outerShdw>
                    </a:effectLst>
                    <a:latin typeface="Times New Roman"/>
                  </a:rPr>
                  <a:t>(</a:t>
                </a:r>
                <a:r>
                  <a:rPr lang="fr-FR" sz="2000" kern="0" dirty="0" err="1">
                    <a:effectLst>
                      <a:outerShdw blurRad="38100" dist="38100" dir="2700000" algn="tl">
                        <a:srgbClr val="000000">
                          <a:alpha val="43137"/>
                        </a:srgbClr>
                      </a:outerShdw>
                    </a:effectLst>
                    <a:latin typeface="Times New Roman"/>
                  </a:rPr>
                  <a:t>Pythagorean</a:t>
                </a:r>
                <a:r>
                  <a:rPr lang="fr-FR" sz="2000" kern="0" dirty="0">
                    <a:effectLst>
                      <a:outerShdw blurRad="38100" dist="38100" dir="2700000" algn="tl">
                        <a:srgbClr val="000000">
                          <a:alpha val="43137"/>
                        </a:srgbClr>
                      </a:outerShdw>
                    </a:effectLst>
                    <a:latin typeface="Times New Roman"/>
                  </a:rPr>
                  <a:t> </a:t>
                </a:r>
                <a:r>
                  <a:rPr lang="fr-FR" sz="2000" kern="0" dirty="0" err="1">
                    <a:effectLst>
                      <a:outerShdw blurRad="38100" dist="38100" dir="2700000" algn="tl">
                        <a:srgbClr val="000000">
                          <a:alpha val="43137"/>
                        </a:srgbClr>
                      </a:outerShdw>
                    </a:effectLst>
                    <a:latin typeface="Times New Roman"/>
                  </a:rPr>
                  <a:t>theorem</a:t>
                </a:r>
                <a:r>
                  <a:rPr lang="fr-FR" sz="2000" kern="0" dirty="0">
                    <a:effectLst>
                      <a:outerShdw blurRad="38100" dist="38100" dir="2700000" algn="tl">
                        <a:srgbClr val="000000">
                          <a:alpha val="43137"/>
                        </a:srgbClr>
                      </a:outerShdw>
                    </a:effectLst>
                    <a:latin typeface="Times New Roman"/>
                  </a:rPr>
                  <a:t>):</a:t>
                </a:r>
              </a:p>
              <a:p>
                <a:pPr>
                  <a:lnSpc>
                    <a:spcPct val="150000"/>
                  </a:lnSpc>
                </a:pPr>
                <a14:m>
                  <m:oMath xmlns:m="http://schemas.openxmlformats.org/officeDocument/2006/math">
                    <m:rad>
                      <m:radPr>
                        <m:degHide m:val="on"/>
                        <m:ctrlPr>
                          <a:rPr lang="fr-FR" sz="2000" i="1" dirty="0" smtClean="0">
                            <a:latin typeface="Cambria Math" panose="02040503050406030204" pitchFamily="18" charset="0"/>
                          </a:rPr>
                        </m:ctrlPr>
                      </m:radPr>
                      <m:deg/>
                      <m:e>
                        <m:r>
                          <a:rPr lang="fr-FR" sz="2000" b="0" i="1" dirty="0" smtClean="0">
                            <a:latin typeface="Cambria Math"/>
                          </a:rPr>
                          <m:t>2</m:t>
                        </m:r>
                        <m:sSup>
                          <m:sSupPr>
                            <m:ctrlPr>
                              <a:rPr lang="fr-FR" sz="2000" i="1" dirty="0" smtClean="0">
                                <a:latin typeface="Cambria Math" panose="02040503050406030204" pitchFamily="18" charset="0"/>
                              </a:rPr>
                            </m:ctrlPr>
                          </m:sSupPr>
                          <m:e>
                            <m:d>
                              <m:dPr>
                                <m:ctrlPr>
                                  <a:rPr lang="fr-FR" sz="2000" i="1" dirty="0">
                                    <a:latin typeface="Cambria Math" panose="02040503050406030204" pitchFamily="18" charset="0"/>
                                  </a:rPr>
                                </m:ctrlPr>
                              </m:dPr>
                              <m:e>
                                <m:sSub>
                                  <m:sSubPr>
                                    <m:ctrlPr>
                                      <a:rPr lang="fr-FR" sz="2000" i="1" dirty="0">
                                        <a:latin typeface="Cambria Math" panose="02040503050406030204" pitchFamily="18" charset="0"/>
                                      </a:rPr>
                                    </m:ctrlPr>
                                  </m:sSubPr>
                                  <m:e>
                                    <m:r>
                                      <a:rPr lang="fr-FR" sz="2000" i="1" dirty="0">
                                        <a:latin typeface="Cambria Math"/>
                                      </a:rPr>
                                      <m:t>𝑇</m:t>
                                    </m:r>
                                  </m:e>
                                  <m:sub>
                                    <m:r>
                                      <a:rPr lang="fr-FR" sz="2000" i="1" dirty="0">
                                        <a:latin typeface="Cambria Math"/>
                                      </a:rPr>
                                      <m:t>𝑢</m:t>
                                    </m:r>
                                  </m:sub>
                                </m:sSub>
                              </m:e>
                            </m:d>
                          </m:e>
                          <m:sup>
                            <m:r>
                              <a:rPr lang="fr-FR" sz="2000" b="0" i="1" dirty="0" smtClean="0">
                                <a:latin typeface="Cambria Math"/>
                              </a:rPr>
                              <m:t>2</m:t>
                            </m:r>
                          </m:sup>
                        </m:sSup>
                      </m:e>
                    </m:rad>
                    <m:r>
                      <a:rPr lang="fr-FR" sz="2000" b="0" i="1" dirty="0" smtClean="0">
                        <a:latin typeface="Cambria Math"/>
                      </a:rPr>
                      <m:t>=</m:t>
                    </m:r>
                    <m:sSub>
                      <m:sSubPr>
                        <m:ctrlPr>
                          <a:rPr lang="fr-FR" sz="2000" i="1" dirty="0">
                            <a:latin typeface="Cambria Math" panose="02040503050406030204" pitchFamily="18" charset="0"/>
                          </a:rPr>
                        </m:ctrlPr>
                      </m:sSubPr>
                      <m:e>
                        <m:rad>
                          <m:radPr>
                            <m:degHide m:val="on"/>
                            <m:ctrlPr>
                              <a:rPr lang="fr-FR" sz="2000" i="1" dirty="0" smtClean="0">
                                <a:latin typeface="Cambria Math" panose="02040503050406030204" pitchFamily="18" charset="0"/>
                              </a:rPr>
                            </m:ctrlPr>
                          </m:radPr>
                          <m:deg/>
                          <m:e>
                            <m:r>
                              <a:rPr lang="fr-FR" sz="2000" b="0" i="1" dirty="0" smtClean="0">
                                <a:latin typeface="Cambria Math"/>
                              </a:rPr>
                              <m:t>2</m:t>
                            </m:r>
                          </m:e>
                        </m:rad>
                        <m:r>
                          <a:rPr lang="fr-FR" sz="2000" i="1" dirty="0">
                            <a:latin typeface="Cambria Math"/>
                          </a:rPr>
                          <m:t>𝑇</m:t>
                        </m:r>
                      </m:e>
                      <m:sub>
                        <m:r>
                          <a:rPr lang="fr-FR" sz="2000" i="1" dirty="0">
                            <a:latin typeface="Cambria Math"/>
                          </a:rPr>
                          <m:t>𝑢</m:t>
                        </m:r>
                      </m:sub>
                    </m:sSub>
                    <m:r>
                      <a:rPr lang="fr-FR" sz="2000" b="0" i="0" dirty="0" smtClean="0">
                        <a:latin typeface="Cambria Math"/>
                      </a:rPr>
                      <m:t> ;</m:t>
                    </m:r>
                  </m:oMath>
                </a14:m>
                <a:r>
                  <a:rPr lang="fr-FR" sz="2000" u="sng" kern="0" dirty="0">
                    <a:latin typeface="Times New Roman"/>
                  </a:rPr>
                  <a:t> </a:t>
                </a:r>
                <a:r>
                  <a:rPr lang="fr-FR" sz="2000" kern="0" dirty="0">
                    <a:latin typeface="Times New Roman"/>
                  </a:rPr>
                  <a:t>the section =b×a×cos45° :</a:t>
                </a:r>
              </a:p>
              <a:p>
                <a:pPr algn="just">
                  <a:lnSpc>
                    <a:spcPct val="150000"/>
                  </a:lnSpc>
                </a:pPr>
                <a:endParaRPr lang="fr-FR" sz="2000" u="sng" kern="0" dirty="0">
                  <a:solidFill>
                    <a:srgbClr val="FFC000"/>
                  </a:solidFill>
                  <a:latin typeface="Times New Roman"/>
                </a:endParaRPr>
              </a:p>
              <a:p>
                <a:pPr algn="just"/>
                <a:r>
                  <a:rPr lang="en-US" sz="1800" kern="0" dirty="0">
                    <a:latin typeface="Times New Roman"/>
                  </a:rPr>
                  <a:t>This inequality can be used to determine the width of the supports to be implemented</a:t>
                </a:r>
              </a:p>
              <a:p>
                <a:pPr algn="just"/>
                <a:r>
                  <a:rPr lang="fr-FR" sz="2000" u="sng" kern="0" dirty="0">
                    <a:solidFill>
                      <a:srgbClr val="FFC000"/>
                    </a:solidFill>
                    <a:latin typeface="Times New Roman"/>
                  </a:rPr>
                  <a:t>VI.3. </a:t>
                </a:r>
                <a:r>
                  <a:rPr lang="en-US" sz="2000" u="sng" kern="0" dirty="0">
                    <a:solidFill>
                      <a:srgbClr val="FFC000"/>
                    </a:solidFill>
                    <a:latin typeface="Times New Roman"/>
                  </a:rPr>
                  <a:t>Minimum sections of bottom longitudinal reinforcements at the end support</a:t>
                </a:r>
              </a:p>
              <a:p>
                <a:pPr algn="just"/>
                <a:r>
                  <a:rPr lang="en-US" sz="1800" dirty="0"/>
                  <a:t>According to the equilibrium of the compressed strut</a:t>
                </a:r>
                <a:r>
                  <a:rPr lang="fr-FR" sz="1800" dirty="0"/>
                  <a:t>(</a:t>
                </a:r>
                <a14:m>
                  <m:oMath xmlns:m="http://schemas.openxmlformats.org/officeDocument/2006/math">
                    <m:nary>
                      <m:naryPr>
                        <m:chr m:val="∑"/>
                        <m:subHide m:val="on"/>
                        <m:supHide m:val="on"/>
                        <m:ctrlPr>
                          <a:rPr lang="fr-FR" sz="1800" i="1" smtClean="0">
                            <a:latin typeface="Cambria Math" panose="02040503050406030204" pitchFamily="18" charset="0"/>
                          </a:rPr>
                        </m:ctrlPr>
                      </m:naryPr>
                      <m:sub/>
                      <m:sup/>
                      <m:e>
                        <m:r>
                          <a:rPr lang="fr-FR" sz="1800" b="0" i="1" smtClean="0">
                            <a:latin typeface="Cambria Math"/>
                          </a:rPr>
                          <m:t>𝑀</m:t>
                        </m:r>
                        <m:r>
                          <a:rPr lang="fr-FR" sz="1800" b="0" i="1" smtClean="0">
                            <a:latin typeface="Cambria Math"/>
                          </a:rPr>
                          <m:t>/</m:t>
                        </m:r>
                        <m:r>
                          <a:rPr lang="fr-FR" sz="1800" b="0" i="1" smtClean="0">
                            <a:latin typeface="Cambria Math"/>
                          </a:rPr>
                          <m:t>𝐵</m:t>
                        </m:r>
                      </m:e>
                    </m:nary>
                  </m:oMath>
                </a14:m>
                <a:r>
                  <a:rPr lang="fr-FR" sz="1800" dirty="0"/>
                  <a:t>=0:         </a:t>
                </a:r>
                <a:r>
                  <a:rPr lang="fr-FR" sz="1800" dirty="0" err="1"/>
                  <a:t>Fst</a:t>
                </a:r>
                <a:r>
                  <a:rPr lang="fr-FR" sz="1800" dirty="0"/>
                  <a:t> ×z =Tu× z</a:t>
                </a:r>
              </a:p>
              <a:p>
                <a:pPr>
                  <a:lnSpc>
                    <a:spcPct val="150000"/>
                  </a:lnSpc>
                </a:pPr>
                <a:r>
                  <a:rPr lang="fr-FR" sz="1800" dirty="0" err="1"/>
                  <a:t>Fst</a:t>
                </a:r>
                <a:r>
                  <a:rPr lang="fr-FR" sz="1800" dirty="0"/>
                  <a:t> = A</a:t>
                </a:r>
                <a:r>
                  <a:rPr lang="fr-FR" sz="1200" dirty="0"/>
                  <a:t>S </a:t>
                </a:r>
                <a:r>
                  <a:rPr lang="fr-FR" sz="1800" dirty="0"/>
                  <a:t>× </a:t>
                </a:r>
                <a:r>
                  <a:rPr lang="el-GR" sz="1800" dirty="0"/>
                  <a:t>σ</a:t>
                </a:r>
                <a:r>
                  <a:rPr lang="fr-FR" sz="1800" dirty="0"/>
                  <a:t>s = AS × </a:t>
                </a:r>
                <a:r>
                  <a:rPr lang="fr-FR" sz="1800" dirty="0" err="1"/>
                  <a:t>fe</a:t>
                </a:r>
                <a:r>
                  <a:rPr lang="fr-FR" sz="1800" dirty="0"/>
                  <a:t>/</a:t>
                </a:r>
                <a:r>
                  <a:rPr lang="el-GR" sz="1800" dirty="0"/>
                  <a:t>γ</a:t>
                </a:r>
                <a:r>
                  <a:rPr lang="fr-FR" sz="1800" dirty="0"/>
                  <a:t>s                                </a:t>
                </a:r>
                <a:r>
                  <a:rPr lang="fr-FR" sz="1800" dirty="0" err="1"/>
                  <a:t>fe</a:t>
                </a:r>
                <a:r>
                  <a:rPr lang="fr-FR" sz="1800" dirty="0"/>
                  <a:t> : </a:t>
                </a:r>
                <a:r>
                  <a:rPr lang="fr-FR" sz="1800" dirty="0" err="1"/>
                  <a:t>yield</a:t>
                </a:r>
                <a:r>
                  <a:rPr lang="fr-FR" sz="1800" dirty="0"/>
                  <a:t> </a:t>
                </a:r>
                <a:r>
                  <a:rPr lang="fr-FR" sz="1800" dirty="0" err="1"/>
                  <a:t>strength</a:t>
                </a:r>
                <a:r>
                  <a:rPr lang="fr-FR" sz="1800" dirty="0"/>
                  <a:t> of </a:t>
                </a:r>
                <a:r>
                  <a:rPr lang="fr-FR" sz="1800" dirty="0" err="1"/>
                  <a:t>steels</a:t>
                </a:r>
                <a:r>
                  <a:rPr lang="fr-FR" sz="1800" dirty="0"/>
                  <a:t> longitudinales</a:t>
                </a:r>
              </a:p>
              <a:p>
                <a:pPr>
                  <a:lnSpc>
                    <a:spcPct val="150000"/>
                  </a:lnSpc>
                </a:pPr>
                <a:r>
                  <a:rPr lang="fr-FR" sz="1800" dirty="0"/>
                  <a:t>; A</a:t>
                </a:r>
                <a:r>
                  <a:rPr lang="fr-FR" sz="1200" dirty="0"/>
                  <a:t>S</a:t>
                </a:r>
                <a:r>
                  <a:rPr lang="fr-FR" sz="1800" dirty="0"/>
                  <a:t>  </a:t>
                </a:r>
                <a:r>
                  <a:rPr lang="en-US" sz="1800" dirty="0"/>
                  <a:t>The section required to balance the shear force </a:t>
                </a:r>
                <a:r>
                  <a:rPr lang="en-US" sz="1800" dirty="0" err="1"/>
                  <a:t>Tu</a:t>
                </a:r>
                <a:r>
                  <a:rPr lang="en-US" sz="1800" dirty="0"/>
                  <a:t> on supports</a:t>
                </a:r>
                <a:r>
                  <a:rPr lang="fr-FR" sz="1800" dirty="0"/>
                  <a:t>. </a:t>
                </a:r>
                <a:br>
                  <a:rPr lang="fr-FR" sz="1800" dirty="0"/>
                </a:br>
                <a:r>
                  <a:rPr lang="fr-FR" sz="1800" dirty="0"/>
                  <a:t>Les aciers doivent être ancrés au-delà du nu de l'appui pour assurer l'équilibre de la bielle.</a:t>
                </a:r>
                <a:br>
                  <a:rPr lang="fr-FR" sz="2000" dirty="0"/>
                </a:br>
                <a:r>
                  <a:rPr lang="fr-FR" sz="2000" u="sng" kern="0" dirty="0">
                    <a:solidFill>
                      <a:srgbClr val="FFC000"/>
                    </a:solidFill>
                    <a:latin typeface="Times New Roman"/>
                  </a:rPr>
                  <a:t>VI.4</a:t>
                </a:r>
                <a:r>
                  <a:rPr lang="en-US" sz="2000" u="sng" dirty="0">
                    <a:solidFill>
                      <a:srgbClr val="FFC000"/>
                    </a:solidFill>
                  </a:rPr>
                  <a:t> </a:t>
                </a:r>
                <a:r>
                  <a:rPr lang="en-US" sz="2000" u="sng" kern="0" dirty="0">
                    <a:solidFill>
                      <a:srgbClr val="FFC000"/>
                    </a:solidFill>
                    <a:latin typeface="Times New Roman"/>
                  </a:rPr>
                  <a:t>Length of straight anchorage:</a:t>
                </a:r>
                <a:r>
                  <a:rPr lang="en-US" sz="2000" kern="0" dirty="0">
                    <a:solidFill>
                      <a:srgbClr val="FFC000"/>
                    </a:solidFill>
                    <a:latin typeface="Times New Roman"/>
                  </a:rPr>
                  <a:t>                      </a:t>
                </a:r>
                <a:r>
                  <a:rPr lang="fr-FR" sz="2000" kern="0" dirty="0">
                    <a:latin typeface="Times New Roman"/>
                  </a:rPr>
                  <a:t>with:</a:t>
                </a:r>
                <a:endParaRPr lang="fr-FR" sz="2000" u="sng" kern="0" dirty="0">
                  <a:solidFill>
                    <a:srgbClr val="FFC000"/>
                  </a:solidFill>
                  <a:latin typeface="Times New Roman"/>
                </a:endParaRPr>
              </a:p>
              <a:p>
                <a:pPr>
                  <a:lnSpc>
                    <a:spcPct val="150000"/>
                  </a:lnSpc>
                </a:pPr>
                <a:r>
                  <a:rPr lang="en-US" sz="1800" dirty="0"/>
                  <a:t>For  the bars   HA:                  and  </a:t>
                </a:r>
                <a:r>
                  <a:rPr lang="fr-FR" sz="1800" kern="0" dirty="0">
                    <a:latin typeface="Times New Roman"/>
                  </a:rPr>
                  <a:t>ns: </a:t>
                </a:r>
                <a:r>
                  <a:rPr lang="fr-FR" sz="1800" kern="0" dirty="0" err="1">
                    <a:latin typeface="Times New Roman"/>
                  </a:rPr>
                  <a:t>number</a:t>
                </a:r>
                <a:r>
                  <a:rPr lang="fr-FR" sz="1800" kern="0" dirty="0">
                    <a:latin typeface="Times New Roman"/>
                  </a:rPr>
                  <a:t> of </a:t>
                </a:r>
                <a:r>
                  <a:rPr lang="fr-FR" sz="1800" kern="0" dirty="0" err="1">
                    <a:latin typeface="Times New Roman"/>
                  </a:rPr>
                  <a:t>anchored</a:t>
                </a:r>
                <a:r>
                  <a:rPr lang="fr-FR" sz="1800" kern="0" dirty="0">
                    <a:latin typeface="Times New Roman"/>
                  </a:rPr>
                  <a:t> bars</a:t>
                </a:r>
              </a:p>
              <a:p>
                <a:pPr>
                  <a:lnSpc>
                    <a:spcPct val="150000"/>
                  </a:lnSpc>
                </a:pPr>
                <a:r>
                  <a:rPr lang="fr-FR" sz="2000" kern="0" dirty="0">
                    <a:latin typeface="Times New Roman"/>
                  </a:rPr>
                  <a:t>                                           if </a:t>
                </a:r>
                <a:r>
                  <a:rPr lang="fr-FR" sz="2000" kern="0" dirty="0" err="1">
                    <a:latin typeface="Times New Roman"/>
                  </a:rPr>
                  <a:t>ls</a:t>
                </a:r>
                <a:r>
                  <a:rPr lang="fr-FR" sz="2000" kern="0" dirty="0">
                    <a:latin typeface="Times New Roman"/>
                  </a:rPr>
                  <a:t> ≤ a =&gt; straight </a:t>
                </a:r>
                <a:r>
                  <a:rPr lang="fr-FR" sz="2000" kern="0" dirty="0" err="1">
                    <a:latin typeface="Times New Roman"/>
                  </a:rPr>
                  <a:t>anchorage</a:t>
                </a:r>
                <a:r>
                  <a:rPr lang="fr-FR" sz="2000" kern="0" dirty="0">
                    <a:latin typeface="Times New Roman"/>
                  </a:rPr>
                  <a:t>:</a:t>
                </a:r>
                <a:br>
                  <a:rPr lang="fr-FR" sz="2000" dirty="0"/>
                </a:br>
                <a:r>
                  <a:rPr lang="fr-FR" sz="2000" dirty="0"/>
                  <a:t>                                           if </a:t>
                </a:r>
                <a:r>
                  <a:rPr lang="fr-FR" sz="2000" dirty="0" err="1"/>
                  <a:t>ls</a:t>
                </a:r>
                <a:r>
                  <a:rPr lang="fr-FR" sz="2000" dirty="0"/>
                  <a:t> &gt; a =&gt; </a:t>
                </a:r>
                <a:r>
                  <a:rPr lang="fr-FR" sz="2000" dirty="0" err="1"/>
                  <a:t>curved</a:t>
                </a:r>
                <a:r>
                  <a:rPr lang="fr-FR" sz="2000" dirty="0"/>
                  <a:t> </a:t>
                </a:r>
                <a:r>
                  <a:rPr lang="fr-FR" sz="2000" dirty="0" err="1"/>
                  <a:t>anchorage</a:t>
                </a:r>
                <a:r>
                  <a:rPr lang="fr-FR" sz="2000" dirty="0"/>
                  <a:t>:</a:t>
                </a:r>
                <a:endParaRPr lang="fr-FR" sz="2000" kern="0" dirty="0">
                  <a:latin typeface="Times New Roman"/>
                </a:endParaRPr>
              </a:p>
              <a:p>
                <a:pPr>
                  <a:lnSpc>
                    <a:spcPct val="150000"/>
                  </a:lnSpc>
                </a:pPr>
                <a:br>
                  <a:rPr lang="fr-FR" sz="2000" dirty="0"/>
                </a:br>
                <a:br>
                  <a:rPr lang="fr-FR" sz="2000" dirty="0"/>
                </a:br>
                <a:endParaRPr lang="fr-FR" sz="2000" u="sng" kern="0" dirty="0">
                  <a:solidFill>
                    <a:srgbClr val="FFC000"/>
                  </a:solidFill>
                  <a:latin typeface="Times New Roman"/>
                </a:endParaRPr>
              </a:p>
            </p:txBody>
          </p:sp>
        </mc:Choice>
        <mc:Fallback>
          <p:sp>
            <p:nvSpPr>
              <p:cNvPr id="4" name="Rectangle 2"/>
              <p:cNvSpPr txBox="1">
                <a:spLocks noRot="1" noChangeAspect="1" noMove="1" noResize="1" noEditPoints="1" noAdjustHandles="1" noChangeArrowheads="1" noChangeShapeType="1" noTextEdit="1"/>
              </p:cNvSpPr>
              <p:nvPr/>
            </p:nvSpPr>
            <p:spPr>
              <a:xfrm>
                <a:off x="0" y="0"/>
                <a:ext cx="9144000" cy="6813376"/>
              </a:xfrm>
              <a:prstGeom prst="rect">
                <a:avLst/>
              </a:prstGeom>
              <a:blipFill>
                <a:blip r:embed="rId3"/>
                <a:stretch>
                  <a:fillRect l="-666"/>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12</a:t>
            </a:fld>
            <a:endParaRPr lang="fr-BE" dirty="0">
              <a:solidFill>
                <a:srgbClr val="FFFFFF"/>
              </a:solidFill>
            </a:endParaRPr>
          </a:p>
        </p:txBody>
      </p:sp>
      <p:sp>
        <p:nvSpPr>
          <p:cNvPr id="21" name="Right Arrow 20"/>
          <p:cNvSpPr/>
          <p:nvPr/>
        </p:nvSpPr>
        <p:spPr bwMode="auto">
          <a:xfrm>
            <a:off x="1477626" y="1412776"/>
            <a:ext cx="576063"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2" name="Right Arrow 21"/>
          <p:cNvSpPr/>
          <p:nvPr/>
        </p:nvSpPr>
        <p:spPr bwMode="auto">
          <a:xfrm>
            <a:off x="4064002" y="1396953"/>
            <a:ext cx="576063"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3" name="Right Arrow 22"/>
          <p:cNvSpPr/>
          <p:nvPr/>
        </p:nvSpPr>
        <p:spPr bwMode="auto">
          <a:xfrm>
            <a:off x="6334942" y="1372940"/>
            <a:ext cx="576063"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992" y="1341515"/>
            <a:ext cx="1762119" cy="398909"/>
          </a:xfrm>
          <a:prstGeom prst="rect">
            <a:avLst/>
          </a:prstGeom>
          <a:solidFill>
            <a:schemeClr val="bg1">
              <a:lumMod val="40000"/>
              <a:lumOff val="60000"/>
            </a:schemeClr>
          </a:solidFill>
          <a:ln>
            <a:noFill/>
          </a:ln>
          <a:effectLst/>
        </p:spPr>
      </p:pic>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867" y="1278718"/>
            <a:ext cx="1374879" cy="406267"/>
          </a:xfrm>
          <a:prstGeom prst="rect">
            <a:avLst/>
          </a:prstGeom>
          <a:solidFill>
            <a:schemeClr val="bg1">
              <a:lumMod val="40000"/>
              <a:lumOff val="60000"/>
            </a:schemeClr>
          </a:solidFill>
          <a:ln>
            <a:noFill/>
          </a:ln>
          <a:effectLst/>
        </p:spPr>
      </p:pic>
      <p:pic>
        <p:nvPicPr>
          <p:cNvPr id="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425" y="1268760"/>
            <a:ext cx="1490210" cy="432048"/>
          </a:xfrm>
          <a:prstGeom prst="rect">
            <a:avLst/>
          </a:prstGeom>
          <a:solidFill>
            <a:schemeClr val="bg1">
              <a:lumMod val="40000"/>
              <a:lumOff val="60000"/>
            </a:schemeClr>
          </a:solidFill>
          <a:ln>
            <a:noFill/>
          </a:ln>
          <a:effectLst/>
        </p:spPr>
      </p:pic>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412776"/>
            <a:ext cx="1201811" cy="398909"/>
          </a:xfrm>
          <a:prstGeom prst="rect">
            <a:avLst/>
          </a:prstGeom>
          <a:solidFill>
            <a:schemeClr val="bg1">
              <a:lumMod val="40000"/>
              <a:lumOff val="60000"/>
            </a:schemeClr>
          </a:solidFill>
          <a:ln>
            <a:noFill/>
          </a:ln>
          <a:effectLst/>
        </p:spPr>
      </p:pic>
      <p:grpSp>
        <p:nvGrpSpPr>
          <p:cNvPr id="9" name="Group 8"/>
          <p:cNvGrpSpPr/>
          <p:nvPr/>
        </p:nvGrpSpPr>
        <p:grpSpPr>
          <a:xfrm>
            <a:off x="7033481" y="3906939"/>
            <a:ext cx="1910192" cy="936446"/>
            <a:chOff x="6579267" y="4740737"/>
            <a:chExt cx="2143673" cy="1513181"/>
          </a:xfrm>
        </p:grpSpPr>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9267" y="4740737"/>
              <a:ext cx="2143673" cy="151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253590" y="5695503"/>
              <a:ext cx="383655" cy="2462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000" dirty="0">
                  <a:solidFill>
                    <a:schemeClr val="bg2"/>
                  </a:solidFill>
                </a:rPr>
                <a:t>Tu</a:t>
              </a:r>
            </a:p>
          </p:txBody>
        </p:sp>
      </p:grpSp>
      <p:pic>
        <p:nvPicPr>
          <p:cNvPr id="3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1392" y="570823"/>
            <a:ext cx="1279659" cy="530225"/>
          </a:xfrm>
          <a:prstGeom prst="rect">
            <a:avLst/>
          </a:prstGeom>
          <a:solidFill>
            <a:schemeClr val="bg1">
              <a:lumMod val="40000"/>
              <a:lumOff val="60000"/>
            </a:schemeClr>
          </a:solidFill>
          <a:ln/>
        </p:spPr>
        <p:style>
          <a:lnRef idx="2">
            <a:schemeClr val="dk1"/>
          </a:lnRef>
          <a:fillRef idx="1">
            <a:schemeClr val="lt1"/>
          </a:fillRef>
          <a:effectRef idx="0">
            <a:schemeClr val="dk1"/>
          </a:effectRef>
          <a:fontRef idx="minor">
            <a:schemeClr val="dk1"/>
          </a:fontRef>
        </p:style>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4514" y="2671751"/>
            <a:ext cx="1169987" cy="411923"/>
          </a:xfrm>
          <a:prstGeom prst="rect">
            <a:avLst/>
          </a:prstGeom>
          <a:solidFill>
            <a:schemeClr val="bg1">
              <a:lumMod val="40000"/>
              <a:lumOff val="60000"/>
            </a:schemeClr>
          </a:solidFill>
          <a:ln>
            <a:noFill/>
          </a:ln>
          <a:effectLst/>
        </p:spPr>
      </p:pic>
      <p:pic>
        <p:nvPicPr>
          <p:cNvPr id="2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5584" y="3975053"/>
            <a:ext cx="1152897" cy="437122"/>
          </a:xfrm>
          <a:prstGeom prst="rect">
            <a:avLst/>
          </a:prstGeom>
          <a:solidFill>
            <a:schemeClr val="bg1">
              <a:lumMod val="40000"/>
              <a:lumOff val="60000"/>
            </a:schemeClr>
          </a:solidFill>
          <a:ln>
            <a:noFill/>
          </a:ln>
          <a:effectLst/>
        </p:spPr>
      </p:pic>
      <p:pic>
        <p:nvPicPr>
          <p:cNvPr id="3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9457" y="4015001"/>
            <a:ext cx="846149" cy="43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4708" y="4481941"/>
            <a:ext cx="792844" cy="36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2974" y="5022166"/>
            <a:ext cx="1865005" cy="76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t="8363"/>
          <a:stretch/>
        </p:blipFill>
        <p:spPr bwMode="auto">
          <a:xfrm>
            <a:off x="6622976" y="5887007"/>
            <a:ext cx="1865003" cy="85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6070372" y="2492896"/>
            <a:ext cx="297961"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a:off x="2548572" y="2924944"/>
            <a:ext cx="297961" cy="0"/>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93035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107504" y="0"/>
                <a:ext cx="8928992" cy="6846143"/>
              </a:xfrm>
              <a:prstGeom prst="rect">
                <a:avLst/>
              </a:prstGeom>
              <a:ln>
                <a:solidFill>
                  <a:schemeClr val="accent1"/>
                </a:solidFill>
              </a:ln>
            </p:spPr>
            <p:txBody>
              <a:bodyPr/>
              <a:lstStyle/>
              <a:p>
                <a:pPr>
                  <a:lnSpc>
                    <a:spcPct val="150000"/>
                  </a:lnSpc>
                </a:pPr>
                <a:r>
                  <a:rPr lang="fr-FR" sz="2000" b="1" kern="0" dirty="0">
                    <a:solidFill>
                      <a:srgbClr val="FFFF00"/>
                    </a:solidFill>
                    <a:latin typeface="Times New Roman"/>
                    <a:ea typeface="+mj-ea"/>
                    <a:cs typeface="+mj-cs"/>
                  </a:rPr>
                  <a:t>VII. Justifications at supports (</a:t>
                </a:r>
                <a:r>
                  <a:rPr lang="fr-FR" sz="2000" b="1" kern="0" dirty="0" err="1">
                    <a:solidFill>
                      <a:srgbClr val="FFFF00"/>
                    </a:solidFill>
                    <a:latin typeface="Times New Roman"/>
                    <a:ea typeface="+mj-ea"/>
                    <a:cs typeface="+mj-cs"/>
                  </a:rPr>
                  <a:t>intermediate</a:t>
                </a:r>
                <a:r>
                  <a:rPr lang="fr-FR" sz="2000" b="1" kern="0" dirty="0">
                    <a:solidFill>
                      <a:srgbClr val="FFFF00"/>
                    </a:solidFill>
                    <a:latin typeface="Times New Roman"/>
                    <a:ea typeface="+mj-ea"/>
                    <a:cs typeface="+mj-cs"/>
                  </a:rPr>
                  <a:t> support):</a:t>
                </a:r>
                <a:r>
                  <a:rPr lang="fr-FR" sz="2000" kern="0" dirty="0">
                    <a:latin typeface="Times New Roman"/>
                    <a:ea typeface="+mj-ea"/>
                    <a:cs typeface="+mj-cs"/>
                  </a:rPr>
                  <a:t>e</a:t>
                </a:r>
                <a:r>
                  <a:rPr lang="en-US" sz="2000" kern="0" dirty="0">
                    <a:latin typeface="Times New Roman"/>
                    <a:ea typeface="+mj-ea"/>
                    <a:cs typeface="+mj-cs"/>
                  </a:rPr>
                  <a:t>n addition to the shear force, the continuity moment is taken into account.</a:t>
                </a:r>
                <a:r>
                  <a:rPr lang="fr-FR" sz="2000" kern="0" dirty="0">
                    <a:latin typeface="Times New Roman"/>
                    <a:ea typeface="+mj-ea"/>
                    <a:cs typeface="+mj-cs"/>
                  </a:rPr>
                  <a:t> </a:t>
                </a:r>
              </a:p>
              <a:p>
                <a:pPr>
                  <a:lnSpc>
                    <a:spcPct val="150000"/>
                  </a:lnSpc>
                </a:pPr>
                <a:endParaRPr lang="fr-FR" sz="2000" b="1" kern="0" dirty="0">
                  <a:solidFill>
                    <a:srgbClr val="FFFF00"/>
                  </a:solidFill>
                  <a:latin typeface="Times New Roman"/>
                  <a:ea typeface="+mj-ea"/>
                  <a:cs typeface="+mj-cs"/>
                </a:endParaRPr>
              </a:p>
              <a:p>
                <a:pPr>
                  <a:lnSpc>
                    <a:spcPct val="150000"/>
                  </a:lnSpc>
                </a:pPr>
                <a:r>
                  <a:rPr lang="fr-FR" sz="2000" dirty="0"/>
                  <a:t>g: </a:t>
                </a:r>
                <a:r>
                  <a:rPr lang="en-US" sz="2000" dirty="0"/>
                  <a:t>the left side of the support and </a:t>
                </a:r>
                <a:r>
                  <a:rPr lang="fr-FR" sz="2000" dirty="0"/>
                  <a:t>d: the right </a:t>
                </a:r>
                <a:r>
                  <a:rPr lang="fr-FR" sz="2000" dirty="0" err="1"/>
                  <a:t>side</a:t>
                </a:r>
                <a:endParaRPr lang="fr-FR" sz="2000" b="1" kern="0" dirty="0">
                  <a:solidFill>
                    <a:srgbClr val="FFFF00"/>
                  </a:solidFill>
                  <a:latin typeface="Times New Roman"/>
                  <a:ea typeface="+mj-ea"/>
                  <a:cs typeface="+mj-cs"/>
                </a:endParaRPr>
              </a:p>
              <a:p>
                <a:pPr>
                  <a:lnSpc>
                    <a:spcPct val="150000"/>
                  </a:lnSpc>
                </a:pPr>
                <a:r>
                  <a:rPr lang="en-US" sz="2000" u="sng" kern="0" dirty="0">
                    <a:solidFill>
                      <a:srgbClr val="FFC000"/>
                    </a:solidFill>
                    <a:latin typeface="Times New Roman"/>
                    <a:ea typeface="+mj-ea"/>
                    <a:cs typeface="+mj-cs"/>
                  </a:rPr>
                  <a:t>VII.1. Minimum support depth:</a:t>
                </a:r>
              </a:p>
              <a:p>
                <a:pPr>
                  <a:lnSpc>
                    <a:spcPct val="150000"/>
                  </a:lnSpc>
                </a:pPr>
                <a:r>
                  <a:rPr lang="en-US" sz="2000" u="sng" kern="0" dirty="0">
                    <a:solidFill>
                      <a:srgbClr val="FFC000"/>
                    </a:solidFill>
                    <a:latin typeface="Times New Roman"/>
                  </a:rPr>
                  <a:t>VII.2.</a:t>
                </a:r>
                <a:r>
                  <a:rPr lang="en-US" sz="2000" u="sng" kern="0" dirty="0">
                    <a:solidFill>
                      <a:srgbClr val="FFC000"/>
                    </a:solidFill>
                    <a:latin typeface="Times New Roman"/>
                    <a:ea typeface="+mj-ea"/>
                    <a:cs typeface="+mj-cs"/>
                  </a:rPr>
                  <a:t> Average compression stress on the support (punching shear) </a:t>
                </a:r>
                <a:r>
                  <a:rPr lang="en-US" sz="2000" kern="0" dirty="0">
                    <a:latin typeface="Times New Roman"/>
                    <a:ea typeface="+mj-ea"/>
                    <a:cs typeface="+mj-cs"/>
                  </a:rPr>
                  <a:t>We check if the concrete can withstand the support reaction</a:t>
                </a:r>
              </a:p>
              <a:p>
                <a:pPr>
                  <a:lnSpc>
                    <a:spcPct val="150000"/>
                  </a:lnSpc>
                </a:pPr>
                <a:endParaRPr lang="fr-FR" sz="2000" u="sng" kern="0" dirty="0">
                  <a:solidFill>
                    <a:srgbClr val="FFC000"/>
                  </a:solidFill>
                  <a:latin typeface="Times New Roman"/>
                </a:endParaRPr>
              </a:p>
              <a:p>
                <a:pPr>
                  <a:lnSpc>
                    <a:spcPct val="150000"/>
                  </a:lnSpc>
                </a:pPr>
                <a:r>
                  <a:rPr lang="fr-FR" sz="2000" u="sng" kern="0" dirty="0">
                    <a:solidFill>
                      <a:srgbClr val="FFC000"/>
                    </a:solidFill>
                    <a:latin typeface="Times New Roman"/>
                  </a:rPr>
                  <a:t>VII.3.</a:t>
                </a:r>
                <a:r>
                  <a:rPr lang="en-US" sz="2000" u="sng" kern="0" dirty="0">
                    <a:solidFill>
                      <a:srgbClr val="FFC000"/>
                    </a:solidFill>
                    <a:latin typeface="Times New Roman"/>
                  </a:rPr>
                  <a:t> Verification of longitudinal reinforcements at the bottom of the support :</a:t>
                </a:r>
                <a:r>
                  <a:rPr lang="fr-FR" sz="2000" u="sng" kern="0" dirty="0">
                    <a:solidFill>
                      <a:srgbClr val="FFC000"/>
                    </a:solidFill>
                    <a:latin typeface="Times New Roman"/>
                  </a:rPr>
                  <a:t>CBA A51.3.1</a:t>
                </a:r>
              </a:p>
              <a:p>
                <a:pPr>
                  <a:lnSpc>
                    <a:spcPct val="150000"/>
                  </a:lnSpc>
                </a:pPr>
                <a:r>
                  <a:rPr lang="en-US" sz="2000" kern="0" dirty="0">
                    <a:latin typeface="Times New Roman"/>
                    <a:ea typeface="+mj-ea"/>
                    <a:cs typeface="+mj-cs"/>
                  </a:rPr>
                  <a:t>The tensile force in these reinforcements balances the shear force </a:t>
                </a:r>
                <a:r>
                  <a:rPr lang="en-US" sz="2000" kern="0" dirty="0" err="1">
                    <a:latin typeface="Times New Roman"/>
                    <a:ea typeface="+mj-ea"/>
                    <a:cs typeface="+mj-cs"/>
                  </a:rPr>
                  <a:t>Tu</a:t>
                </a:r>
                <a:r>
                  <a:rPr lang="en-US" sz="2000" kern="0" dirty="0">
                    <a:latin typeface="Times New Roman"/>
                    <a:ea typeface="+mj-ea"/>
                    <a:cs typeface="+mj-cs"/>
                  </a:rPr>
                  <a:t>, reduced by the effect of the moment compressing them. </a:t>
                </a:r>
                <a:r>
                  <a:rPr lang="fr-FR" sz="2000" kern="0" dirty="0">
                    <a:latin typeface="Times New Roman"/>
                    <a:ea typeface="+mj-ea"/>
                    <a:cs typeface="+mj-cs"/>
                  </a:rPr>
                  <a:t>So  </a:t>
                </a:r>
                <a14:m>
                  <m:oMath xmlns:m="http://schemas.openxmlformats.org/officeDocument/2006/math">
                    <m:sSub>
                      <m:sSubPr>
                        <m:ctrlPr>
                          <a:rPr lang="fr-FR" sz="2000" i="1" dirty="0">
                            <a:latin typeface="Cambria Math" panose="02040503050406030204" pitchFamily="18" charset="0"/>
                          </a:rPr>
                        </m:ctrlPr>
                      </m:sSubPr>
                      <m:e>
                        <m:r>
                          <a:rPr lang="fr-FR" sz="2000" b="0" i="1" dirty="0" smtClean="0">
                            <a:latin typeface="Cambria Math"/>
                          </a:rPr>
                          <m:t>𝐹</m:t>
                        </m:r>
                      </m:e>
                      <m:sub>
                        <m:r>
                          <a:rPr lang="fr-FR" sz="2000" b="0" i="1" dirty="0" smtClean="0">
                            <a:latin typeface="Cambria Math"/>
                          </a:rPr>
                          <m:t>𝑠𝑡</m:t>
                        </m:r>
                      </m:sub>
                    </m:sSub>
                  </m:oMath>
                </a14:m>
                <a:r>
                  <a:rPr lang="fr-FR" sz="2000" kern="0" dirty="0">
                    <a:latin typeface="Times New Roman"/>
                    <a:ea typeface="+mj-ea"/>
                    <a:cs typeface="+mj-cs"/>
                  </a:rPr>
                  <a:t>=</a:t>
                </a:r>
                <a14:m>
                  <m:oMath xmlns:m="http://schemas.openxmlformats.org/officeDocument/2006/math">
                    <m:d>
                      <m:dPr>
                        <m:begChr m:val="|"/>
                        <m:endChr m:val="|"/>
                        <m:ctrlPr>
                          <a:rPr lang="fr-FR" sz="2000" i="1" kern="0" dirty="0" smtClean="0">
                            <a:latin typeface="Cambria Math" panose="02040503050406030204" pitchFamily="18" charset="0"/>
                            <a:ea typeface="+mj-ea"/>
                            <a:cs typeface="+mj-cs"/>
                          </a:rPr>
                        </m:ctrlPr>
                      </m:dPr>
                      <m:e>
                        <m:sSub>
                          <m:sSubPr>
                            <m:ctrlPr>
                              <a:rPr lang="fr-FR" sz="2000" i="1" kern="0" dirty="0" smtClean="0">
                                <a:latin typeface="Cambria Math" panose="02040503050406030204" pitchFamily="18" charset="0"/>
                                <a:ea typeface="+mj-ea"/>
                                <a:cs typeface="+mj-cs"/>
                              </a:rPr>
                            </m:ctrlPr>
                          </m:sSubPr>
                          <m:e>
                            <m:r>
                              <a:rPr lang="fr-FR" sz="2000" b="0" i="1" kern="0" dirty="0" smtClean="0">
                                <a:latin typeface="Cambria Math"/>
                                <a:ea typeface="+mj-ea"/>
                                <a:cs typeface="+mj-cs"/>
                              </a:rPr>
                              <m:t>𝑇</m:t>
                            </m:r>
                          </m:e>
                          <m:sub>
                            <m:r>
                              <a:rPr lang="fr-FR" sz="2000" b="0" i="1" kern="0" dirty="0" smtClean="0">
                                <a:latin typeface="Cambria Math"/>
                                <a:ea typeface="+mj-ea"/>
                                <a:cs typeface="+mj-cs"/>
                              </a:rPr>
                              <m:t>𝑢</m:t>
                            </m:r>
                          </m:sub>
                        </m:sSub>
                      </m:e>
                    </m:d>
                  </m:oMath>
                </a14:m>
                <a:r>
                  <a:rPr lang="fr-FR" sz="2000" kern="0" dirty="0">
                    <a:latin typeface="Times New Roman"/>
                    <a:ea typeface="+mj-ea"/>
                    <a:cs typeface="+mj-cs"/>
                  </a:rPr>
                  <a:t>-</a:t>
                </a:r>
                <a14:m>
                  <m:oMath xmlns:m="http://schemas.openxmlformats.org/officeDocument/2006/math">
                    <m:f>
                      <m:fPr>
                        <m:ctrlPr>
                          <a:rPr lang="fr-FR" sz="2000" i="1" kern="0" dirty="0" smtClean="0">
                            <a:latin typeface="Cambria Math" panose="02040503050406030204" pitchFamily="18" charset="0"/>
                            <a:ea typeface="+mj-ea"/>
                            <a:cs typeface="+mj-cs"/>
                          </a:rPr>
                        </m:ctrlPr>
                      </m:fPr>
                      <m:num>
                        <m:sSub>
                          <m:sSubPr>
                            <m:ctrlPr>
                              <a:rPr lang="fr-FR" sz="2000" i="1" kern="0" dirty="0" smtClean="0">
                                <a:latin typeface="Cambria Math" panose="02040503050406030204" pitchFamily="18" charset="0"/>
                                <a:ea typeface="+mj-ea"/>
                                <a:cs typeface="+mj-cs"/>
                              </a:rPr>
                            </m:ctrlPr>
                          </m:sSubPr>
                          <m:e>
                            <m:r>
                              <a:rPr lang="fr-FR" sz="2000" b="0" i="1" kern="0" dirty="0" smtClean="0">
                                <a:latin typeface="Cambria Math"/>
                                <a:ea typeface="+mj-ea"/>
                                <a:cs typeface="+mj-cs"/>
                              </a:rPr>
                              <m:t>𝑀</m:t>
                            </m:r>
                          </m:e>
                          <m:sub>
                            <m:r>
                              <a:rPr lang="fr-FR" sz="2000" b="0" i="1" kern="0" dirty="0" smtClean="0">
                                <a:latin typeface="Cambria Math"/>
                                <a:ea typeface="+mj-ea"/>
                                <a:cs typeface="+mj-cs"/>
                              </a:rPr>
                              <m:t>𝑢</m:t>
                            </m:r>
                          </m:sub>
                        </m:sSub>
                      </m:num>
                      <m:den>
                        <m:r>
                          <a:rPr lang="fr-FR" sz="2000" b="0" i="1" kern="0" dirty="0" smtClean="0">
                            <a:latin typeface="Cambria Math"/>
                            <a:ea typeface="+mj-ea"/>
                            <a:cs typeface="+mj-cs"/>
                          </a:rPr>
                          <m:t>𝑍</m:t>
                        </m:r>
                      </m:den>
                    </m:f>
                  </m:oMath>
                </a14:m>
                <a:r>
                  <a:rPr lang="fr-FR" sz="2000" kern="0" dirty="0">
                    <a:latin typeface="Times New Roman"/>
                    <a:ea typeface="+mj-ea"/>
                    <a:cs typeface="+mj-cs"/>
                  </a:rPr>
                  <a:t>  avec z=0.9d</a:t>
                </a:r>
              </a:p>
              <a:p>
                <a14:m>
                  <m:oMath xmlns:m="http://schemas.openxmlformats.org/officeDocument/2006/math">
                    <m:sSub>
                      <m:sSubPr>
                        <m:ctrlPr>
                          <a:rPr lang="fr-FR" sz="2000" i="1" dirty="0">
                            <a:latin typeface="Cambria Math" panose="02040503050406030204" pitchFamily="18" charset="0"/>
                          </a:rPr>
                        </m:ctrlPr>
                      </m:sSubPr>
                      <m:e>
                        <m:r>
                          <a:rPr lang="fr-FR" sz="2000" b="0" i="1" dirty="0">
                            <a:latin typeface="Cambria Math"/>
                          </a:rPr>
                          <m:t>𝐹</m:t>
                        </m:r>
                      </m:e>
                      <m:sub>
                        <m:r>
                          <a:rPr lang="fr-FR" sz="2000" b="0" i="1" dirty="0">
                            <a:latin typeface="Cambria Math"/>
                          </a:rPr>
                          <m:t>𝑠𝑡</m:t>
                        </m:r>
                      </m:sub>
                    </m:sSub>
                  </m:oMath>
                </a14:m>
                <a:r>
                  <a:rPr lang="fr-FR" sz="2000" kern="0" dirty="0">
                    <a:latin typeface="Times New Roman"/>
                  </a:rPr>
                  <a:t>=</a:t>
                </a:r>
                <a14:m>
                  <m:oMath xmlns:m="http://schemas.openxmlformats.org/officeDocument/2006/math">
                    <m:d>
                      <m:dPr>
                        <m:begChr m:val="|"/>
                        <m:endChr m:val="|"/>
                        <m:ctrlPr>
                          <a:rPr lang="fr-FR" sz="2000" i="1" kern="0" dirty="0">
                            <a:latin typeface="Cambria Math" panose="02040503050406030204" pitchFamily="18" charset="0"/>
                          </a:rPr>
                        </m:ctrlPr>
                      </m:dPr>
                      <m:e>
                        <m:sSub>
                          <m:sSubPr>
                            <m:ctrlPr>
                              <a:rPr lang="fr-FR" sz="2000" i="1" kern="0" dirty="0">
                                <a:latin typeface="Cambria Math" panose="02040503050406030204" pitchFamily="18" charset="0"/>
                              </a:rPr>
                            </m:ctrlPr>
                          </m:sSubPr>
                          <m:e>
                            <m:r>
                              <a:rPr lang="fr-FR" sz="2000" b="0" i="1" kern="0" dirty="0" smtClean="0">
                                <a:latin typeface="Cambria Math"/>
                              </a:rPr>
                              <m:t>𝑇</m:t>
                            </m:r>
                          </m:e>
                          <m:sub>
                            <m:r>
                              <a:rPr lang="fr-FR" sz="2000" b="0" i="1" kern="0" dirty="0">
                                <a:latin typeface="Cambria Math"/>
                              </a:rPr>
                              <m:t>𝑢</m:t>
                            </m:r>
                          </m:sub>
                        </m:sSub>
                      </m:e>
                    </m:d>
                  </m:oMath>
                </a14:m>
                <a:r>
                  <a:rPr lang="fr-FR" sz="2000" kern="0" dirty="0">
                    <a:latin typeface="Times New Roman"/>
                  </a:rPr>
                  <a:t>-</a:t>
                </a:r>
                <a14:m>
                  <m:oMath xmlns:m="http://schemas.openxmlformats.org/officeDocument/2006/math">
                    <m:f>
                      <m:fPr>
                        <m:ctrlPr>
                          <a:rPr lang="fr-FR" sz="2000" i="1" kern="0" dirty="0">
                            <a:latin typeface="Cambria Math" panose="02040503050406030204" pitchFamily="18" charset="0"/>
                          </a:rPr>
                        </m:ctrlPr>
                      </m:fPr>
                      <m:num>
                        <m:sSub>
                          <m:sSubPr>
                            <m:ctrlPr>
                              <a:rPr lang="fr-FR" sz="2000" i="1" kern="0" dirty="0">
                                <a:latin typeface="Cambria Math" panose="02040503050406030204" pitchFamily="18" charset="0"/>
                              </a:rPr>
                            </m:ctrlPr>
                          </m:sSubPr>
                          <m:e>
                            <m:r>
                              <a:rPr lang="fr-FR" sz="2000" b="0" i="1" kern="0" dirty="0">
                                <a:latin typeface="Cambria Math"/>
                              </a:rPr>
                              <m:t>𝑀</m:t>
                            </m:r>
                          </m:e>
                          <m:sub>
                            <m:r>
                              <a:rPr lang="fr-FR" sz="2000" b="0" i="1" kern="0" dirty="0">
                                <a:latin typeface="Cambria Math"/>
                              </a:rPr>
                              <m:t>𝑢</m:t>
                            </m:r>
                          </m:sub>
                        </m:sSub>
                      </m:num>
                      <m:den>
                        <m:r>
                          <a:rPr lang="fr-FR" sz="2000" b="0" i="1" kern="0" dirty="0" smtClean="0">
                            <a:latin typeface="Cambria Math"/>
                          </a:rPr>
                          <m:t>0</m:t>
                        </m:r>
                        <m:r>
                          <a:rPr lang="fr-FR" sz="2000" b="0" i="1" kern="0" dirty="0" smtClean="0">
                            <a:latin typeface="Cambria Math"/>
                          </a:rPr>
                          <m:t>.</m:t>
                        </m:r>
                        <m:r>
                          <a:rPr lang="fr-FR" sz="2000" b="0" i="1" kern="0" dirty="0" smtClean="0">
                            <a:latin typeface="Cambria Math"/>
                          </a:rPr>
                          <m:t>9</m:t>
                        </m:r>
                        <m:r>
                          <a:rPr lang="fr-FR" sz="2000" b="0" i="1" kern="0" dirty="0" smtClean="0">
                            <a:latin typeface="Cambria Math"/>
                          </a:rPr>
                          <m:t>𝑑</m:t>
                        </m:r>
                      </m:den>
                    </m:f>
                  </m:oMath>
                </a14:m>
                <a:r>
                  <a:rPr lang="fr-FR" sz="2000" kern="0" dirty="0">
                    <a:solidFill>
                      <a:srgbClr val="FFFF00"/>
                    </a:solidFill>
                    <a:latin typeface="Times New Roman"/>
                    <a:ea typeface="+mj-ea"/>
                    <a:cs typeface="+mj-cs"/>
                  </a:rPr>
                  <a:t> </a:t>
                </a:r>
                <a:r>
                  <a:rPr lang="fr-FR" sz="2000" kern="0" dirty="0">
                    <a:solidFill>
                      <a:schemeClr val="tx1"/>
                    </a:solidFill>
                    <a:latin typeface="Times New Roman"/>
                    <a:ea typeface="+mj-ea"/>
                    <a:cs typeface="+mj-cs"/>
                  </a:rPr>
                  <a:t>donc : </a:t>
                </a:r>
                <a14:m>
                  <m:oMath xmlns:m="http://schemas.openxmlformats.org/officeDocument/2006/math">
                    <m:d>
                      <m:dPr>
                        <m:begChr m:val="{"/>
                        <m:endChr m:val=""/>
                        <m:ctrlPr>
                          <a:rPr lang="fr-FR" sz="2000" i="1" kern="0" smtClean="0">
                            <a:solidFill>
                              <a:schemeClr val="tx1"/>
                            </a:solidFill>
                            <a:latin typeface="Cambria Math" panose="02040503050406030204" pitchFamily="18" charset="0"/>
                            <a:ea typeface="+mj-ea"/>
                            <a:cs typeface="+mj-cs"/>
                          </a:rPr>
                        </m:ctrlPr>
                      </m:dPr>
                      <m:e>
                        <m:eqArr>
                          <m:eqArrPr>
                            <m:ctrlPr>
                              <a:rPr lang="fr-FR" sz="2000" i="1" kern="0" smtClean="0">
                                <a:solidFill>
                                  <a:schemeClr val="tx1"/>
                                </a:solidFill>
                                <a:latin typeface="Cambria Math" panose="02040503050406030204" pitchFamily="18" charset="0"/>
                                <a:ea typeface="+mj-ea"/>
                                <a:cs typeface="+mj-cs"/>
                              </a:rPr>
                            </m:ctrlPr>
                          </m:eqArrPr>
                          <m:e>
                            <m:r>
                              <a:rPr lang="fr-FR" sz="2000" b="0" i="1" kern="0" smtClean="0">
                                <a:solidFill>
                                  <a:schemeClr val="tx1"/>
                                </a:solidFill>
                                <a:latin typeface="Cambria Math"/>
                                <a:ea typeface="+mj-ea"/>
                                <a:cs typeface="+mj-cs"/>
                              </a:rPr>
                              <m:t>𝑠𝑖</m:t>
                            </m:r>
                            <m:d>
                              <m:dPr>
                                <m:begChr m:val="|"/>
                                <m:endChr m:val="|"/>
                                <m:ctrlPr>
                                  <a:rPr lang="fr-FR" sz="2000" i="1" kern="0" dirty="0">
                                    <a:solidFill>
                                      <a:schemeClr val="tx1"/>
                                    </a:solidFill>
                                    <a:latin typeface="Cambria Math" panose="02040503050406030204" pitchFamily="18" charset="0"/>
                                  </a:rPr>
                                </m:ctrlPr>
                              </m:dPr>
                              <m:e>
                                <m:sSub>
                                  <m:sSubPr>
                                    <m:ctrlPr>
                                      <a:rPr lang="fr-FR" sz="2000" i="1" kern="0" dirty="0">
                                        <a:solidFill>
                                          <a:schemeClr val="tx1"/>
                                        </a:solidFill>
                                        <a:latin typeface="Cambria Math" panose="02040503050406030204" pitchFamily="18" charset="0"/>
                                      </a:rPr>
                                    </m:ctrlPr>
                                  </m:sSubPr>
                                  <m:e>
                                    <m:r>
                                      <a:rPr lang="fr-FR" sz="2000" b="0" i="1" kern="0" dirty="0" smtClean="0">
                                        <a:solidFill>
                                          <a:schemeClr val="tx1"/>
                                        </a:solidFill>
                                        <a:latin typeface="Cambria Math"/>
                                      </a:rPr>
                                      <m:t>𝑀</m:t>
                                    </m:r>
                                  </m:e>
                                  <m:sub>
                                    <m:r>
                                      <a:rPr lang="fr-FR" sz="2000" b="0" i="1" kern="0" dirty="0">
                                        <a:solidFill>
                                          <a:schemeClr val="tx1"/>
                                        </a:solidFill>
                                        <a:latin typeface="Cambria Math"/>
                                      </a:rPr>
                                      <m:t>𝑢</m:t>
                                    </m:r>
                                  </m:sub>
                                </m:sSub>
                              </m:e>
                            </m:d>
                            <m:r>
                              <a:rPr lang="fr-FR" sz="2000" b="0" i="1" kern="0" dirty="0" smtClean="0">
                                <a:solidFill>
                                  <a:schemeClr val="tx1"/>
                                </a:solidFill>
                                <a:latin typeface="Cambria Math"/>
                                <a:ea typeface="Cambria Math"/>
                              </a:rPr>
                              <m:t>≥</m:t>
                            </m:r>
                            <m:r>
                              <a:rPr lang="fr-FR" sz="2000" b="0" i="1" kern="0" dirty="0" smtClean="0">
                                <a:solidFill>
                                  <a:schemeClr val="tx1"/>
                                </a:solidFill>
                                <a:latin typeface="Cambria Math"/>
                                <a:ea typeface="Cambria Math"/>
                              </a:rPr>
                              <m:t>𝑂</m:t>
                            </m:r>
                            <m:r>
                              <a:rPr lang="fr-FR" sz="2000" b="0" i="1" kern="0" dirty="0" smtClean="0">
                                <a:solidFill>
                                  <a:schemeClr val="tx1"/>
                                </a:solidFill>
                                <a:latin typeface="Cambria Math"/>
                                <a:ea typeface="Cambria Math"/>
                              </a:rPr>
                              <m:t>.</m:t>
                            </m:r>
                            <m:r>
                              <a:rPr lang="fr-FR" sz="2000" b="0" i="1" kern="0" dirty="0" smtClean="0">
                                <a:solidFill>
                                  <a:schemeClr val="tx1"/>
                                </a:solidFill>
                                <a:latin typeface="Cambria Math"/>
                                <a:ea typeface="Cambria Math"/>
                              </a:rPr>
                              <m:t>9</m:t>
                            </m:r>
                            <m:r>
                              <a:rPr lang="fr-FR" sz="2000" b="0" i="1" kern="0" dirty="0" smtClean="0">
                                <a:solidFill>
                                  <a:schemeClr val="tx1"/>
                                </a:solidFill>
                                <a:latin typeface="Cambria Math"/>
                                <a:ea typeface="Cambria Math"/>
                              </a:rPr>
                              <m:t>𝑑</m:t>
                            </m:r>
                            <m:r>
                              <a:rPr lang="fr-FR" sz="2000" b="0" i="1" kern="0" dirty="0" smtClean="0">
                                <a:solidFill>
                                  <a:schemeClr val="tx1"/>
                                </a:solidFill>
                                <a:latin typeface="Cambria Math"/>
                                <a:ea typeface="Cambria Math"/>
                              </a:rPr>
                              <m:t>×</m:t>
                            </m:r>
                            <m:r>
                              <a:rPr lang="fr-FR" sz="2000" b="0" i="1" kern="0" dirty="0" smtClean="0">
                                <a:solidFill>
                                  <a:schemeClr val="tx1"/>
                                </a:solidFill>
                                <a:latin typeface="Cambria Math"/>
                                <a:ea typeface="Cambria Math"/>
                              </a:rPr>
                              <m:t>𝑇𝑢</m:t>
                            </m:r>
                            <m:r>
                              <a:rPr lang="fr-FR" sz="2000" b="0" i="1" kern="0" dirty="0" smtClean="0">
                                <a:solidFill>
                                  <a:schemeClr val="tx1"/>
                                </a:solidFill>
                                <a:latin typeface="Cambria Math"/>
                                <a:ea typeface="Cambria Math"/>
                              </a:rPr>
                              <m:t>  </m:t>
                            </m:r>
                            <m:r>
                              <a:rPr lang="fr-FR" sz="2000" b="0" i="1" kern="0" dirty="0" smtClean="0">
                                <a:solidFill>
                                  <a:schemeClr val="tx1"/>
                                </a:solidFill>
                                <a:latin typeface="Cambria Math"/>
                                <a:ea typeface="Cambria Math"/>
                              </a:rPr>
                              <m:t>𝑙𝑒𝑠</m:t>
                            </m:r>
                            <m:r>
                              <a:rPr lang="fr-FR" sz="2000" b="0" i="1" kern="0" dirty="0" smtClean="0">
                                <a:solidFill>
                                  <a:schemeClr val="tx1"/>
                                </a:solidFill>
                                <a:latin typeface="Cambria Math"/>
                                <a:ea typeface="Cambria Math"/>
                              </a:rPr>
                              <m:t> </m:t>
                            </m:r>
                            <m:r>
                              <a:rPr lang="fr-FR" sz="2000" b="0" i="1" kern="0" dirty="0" smtClean="0">
                                <a:solidFill>
                                  <a:schemeClr val="tx1"/>
                                </a:solidFill>
                                <a:latin typeface="Cambria Math"/>
                                <a:ea typeface="Cambria Math"/>
                              </a:rPr>
                              <m:t>𝑒𝑓𝑓𝑜𝑟𝑡</m:t>
                            </m:r>
                            <m:r>
                              <a:rPr lang="fr-FR" sz="2000" b="0" i="1" kern="0" dirty="0" smtClean="0">
                                <a:solidFill>
                                  <a:schemeClr val="tx1"/>
                                </a:solidFill>
                                <a:latin typeface="Cambria Math"/>
                                <a:ea typeface="Cambria Math"/>
                              </a:rPr>
                              <m:t> </m:t>
                            </m:r>
                            <m:r>
                              <a:rPr lang="fr-FR" sz="2000" b="0" i="1" kern="0" dirty="0" smtClean="0">
                                <a:solidFill>
                                  <a:schemeClr val="tx1"/>
                                </a:solidFill>
                                <a:latin typeface="Cambria Math"/>
                                <a:ea typeface="Cambria Math"/>
                              </a:rPr>
                              <m:t>𝑇𝑢</m:t>
                            </m:r>
                            <m:r>
                              <a:rPr lang="fr-FR" sz="2000" b="0" i="1" kern="0" dirty="0" smtClean="0">
                                <a:solidFill>
                                  <a:schemeClr val="tx1"/>
                                </a:solidFill>
                                <a:latin typeface="Cambria Math" panose="02040503050406030204" pitchFamily="18" charset="0"/>
                                <a:ea typeface="Cambria Math"/>
                              </a:rPr>
                              <m:t> </m:t>
                            </m:r>
                            <m:r>
                              <a:rPr lang="fr-FR" sz="2000" b="0" i="1" kern="0" dirty="0" smtClean="0">
                                <a:solidFill>
                                  <a:schemeClr val="tx1"/>
                                </a:solidFill>
                                <a:latin typeface="Cambria Math" panose="02040503050406030204" pitchFamily="18" charset="0"/>
                                <a:ea typeface="Cambria Math"/>
                              </a:rPr>
                              <m:t>𝑤𝑎𝑠</m:t>
                            </m:r>
                            <m:r>
                              <a:rPr lang="fr-FR" sz="2000" b="0" i="1" kern="0" dirty="0" smtClean="0">
                                <a:solidFill>
                                  <a:schemeClr val="tx1"/>
                                </a:solidFill>
                                <a:latin typeface="Cambria Math" panose="02040503050406030204" pitchFamily="18" charset="0"/>
                                <a:ea typeface="Cambria Math"/>
                              </a:rPr>
                              <m:t> </m:t>
                            </m:r>
                            <m:r>
                              <a:rPr lang="fr-FR" sz="2000" i="1" kern="0" dirty="0">
                                <a:latin typeface="Cambria Math"/>
                                <a:ea typeface="Cambria Math"/>
                              </a:rPr>
                              <m:t>𝑛</m:t>
                            </m:r>
                            <m:r>
                              <a:rPr lang="fr-FR" sz="2000" i="1" kern="0" dirty="0">
                                <a:latin typeface="Cambria Math"/>
                                <a:ea typeface="Cambria Math"/>
                              </a:rPr>
                              <m:t>é</m:t>
                            </m:r>
                            <m:r>
                              <a:rPr lang="fr-FR" sz="2000" i="1" kern="0" dirty="0">
                                <a:latin typeface="Cambria Math"/>
                                <a:ea typeface="Cambria Math"/>
                              </a:rPr>
                              <m:t>𝑔𝑙𝑖𝑔𝑒𝑎𝑏𝑙𝑒𝑠</m:t>
                            </m:r>
                          </m:e>
                          <m:e>
                            <m:r>
                              <a:rPr lang="fr-FR" sz="2000" b="0" i="1" kern="0" smtClean="0">
                                <a:solidFill>
                                  <a:schemeClr val="tx1"/>
                                </a:solidFill>
                                <a:latin typeface="Cambria Math"/>
                                <a:ea typeface="+mj-ea"/>
                                <a:cs typeface="+mj-cs"/>
                              </a:rPr>
                              <m:t>𝑠𝑖</m:t>
                            </m:r>
                            <m:d>
                              <m:dPr>
                                <m:begChr m:val="|"/>
                                <m:endChr m:val="|"/>
                                <m:ctrlPr>
                                  <a:rPr lang="fr-FR" sz="2000" i="1" kern="0" dirty="0">
                                    <a:solidFill>
                                      <a:schemeClr val="tx1"/>
                                    </a:solidFill>
                                    <a:latin typeface="Cambria Math" panose="02040503050406030204" pitchFamily="18" charset="0"/>
                                  </a:rPr>
                                </m:ctrlPr>
                              </m:dPr>
                              <m:e>
                                <m:sSub>
                                  <m:sSubPr>
                                    <m:ctrlPr>
                                      <a:rPr lang="fr-FR" sz="2000" i="1" kern="0" dirty="0">
                                        <a:solidFill>
                                          <a:schemeClr val="tx1"/>
                                        </a:solidFill>
                                        <a:latin typeface="Cambria Math" panose="02040503050406030204" pitchFamily="18" charset="0"/>
                                      </a:rPr>
                                    </m:ctrlPr>
                                  </m:sSubPr>
                                  <m:e>
                                    <m:r>
                                      <a:rPr lang="fr-FR" sz="2000" b="0" i="1" kern="0" dirty="0">
                                        <a:solidFill>
                                          <a:schemeClr val="tx1"/>
                                        </a:solidFill>
                                        <a:latin typeface="Cambria Math"/>
                                      </a:rPr>
                                      <m:t>𝑀</m:t>
                                    </m:r>
                                  </m:e>
                                  <m:sub>
                                    <m:r>
                                      <a:rPr lang="fr-FR" sz="2000" b="0" i="1" kern="0" dirty="0">
                                        <a:solidFill>
                                          <a:schemeClr val="tx1"/>
                                        </a:solidFill>
                                        <a:latin typeface="Cambria Math"/>
                                      </a:rPr>
                                      <m:t>𝑢</m:t>
                                    </m:r>
                                  </m:sub>
                                </m:sSub>
                              </m:e>
                            </m:d>
                            <m:r>
                              <a:rPr lang="fr-FR" sz="2000" b="0" i="1" kern="0" dirty="0" smtClean="0">
                                <a:solidFill>
                                  <a:schemeClr val="tx1"/>
                                </a:solidFill>
                                <a:latin typeface="Cambria Math"/>
                                <a:ea typeface="Cambria Math"/>
                              </a:rPr>
                              <m:t>&lt;</m:t>
                            </m:r>
                            <m:r>
                              <a:rPr lang="fr-FR" sz="2000" b="0" i="1" kern="0" dirty="0">
                                <a:solidFill>
                                  <a:schemeClr val="tx1"/>
                                </a:solidFill>
                                <a:latin typeface="Cambria Math"/>
                                <a:ea typeface="Cambria Math"/>
                              </a:rPr>
                              <m:t>𝑂</m:t>
                            </m:r>
                            <m:r>
                              <a:rPr lang="fr-FR" sz="2000" b="0" i="1" kern="0" dirty="0">
                                <a:solidFill>
                                  <a:schemeClr val="tx1"/>
                                </a:solidFill>
                                <a:latin typeface="Cambria Math"/>
                                <a:ea typeface="Cambria Math"/>
                              </a:rPr>
                              <m:t>.</m:t>
                            </m:r>
                            <m:r>
                              <a:rPr lang="fr-FR" sz="2000" b="0" i="1" kern="0" dirty="0">
                                <a:solidFill>
                                  <a:schemeClr val="tx1"/>
                                </a:solidFill>
                                <a:latin typeface="Cambria Math"/>
                                <a:ea typeface="Cambria Math"/>
                              </a:rPr>
                              <m:t>9</m:t>
                            </m:r>
                            <m:r>
                              <a:rPr lang="fr-FR" sz="2000" b="0" i="1" kern="0" dirty="0">
                                <a:solidFill>
                                  <a:schemeClr val="tx1"/>
                                </a:solidFill>
                                <a:latin typeface="Cambria Math"/>
                                <a:ea typeface="Cambria Math"/>
                              </a:rPr>
                              <m:t>𝑑</m:t>
                            </m:r>
                            <m:r>
                              <a:rPr lang="fr-FR" sz="2000" b="0" i="1" kern="0" dirty="0">
                                <a:solidFill>
                                  <a:schemeClr val="tx1"/>
                                </a:solidFill>
                                <a:latin typeface="Cambria Math"/>
                                <a:ea typeface="Cambria Math"/>
                              </a:rPr>
                              <m:t>×</m:t>
                            </m:r>
                            <m:r>
                              <a:rPr lang="fr-FR" sz="2000" b="0" i="1" kern="0" dirty="0">
                                <a:solidFill>
                                  <a:schemeClr val="tx1"/>
                                </a:solidFill>
                                <a:latin typeface="Cambria Math"/>
                                <a:ea typeface="Cambria Math"/>
                              </a:rPr>
                              <m:t>𝑇𝑢</m:t>
                            </m:r>
                            <m:r>
                              <a:rPr lang="fr-FR" sz="2000" b="0" i="1" kern="0" dirty="0" smtClean="0">
                                <a:solidFill>
                                  <a:schemeClr val="tx1"/>
                                </a:solidFill>
                                <a:latin typeface="Cambria Math"/>
                                <a:ea typeface="Cambria Math"/>
                              </a:rPr>
                              <m:t> : </m:t>
                            </m:r>
                            <m:sSub>
                              <m:sSubPr>
                                <m:ctrlPr>
                                  <a:rPr lang="fr-FR" sz="2000" i="1" kern="0" dirty="0" smtClean="0">
                                    <a:solidFill>
                                      <a:schemeClr val="tx1"/>
                                    </a:solidFill>
                                    <a:latin typeface="Cambria Math" panose="02040503050406030204" pitchFamily="18" charset="0"/>
                                    <a:ea typeface="Cambria Math"/>
                                  </a:rPr>
                                </m:ctrlPr>
                              </m:sSubPr>
                              <m:e>
                                <m:r>
                                  <a:rPr lang="fr-FR" sz="2000" b="0" i="1" kern="0" dirty="0" smtClean="0">
                                    <a:solidFill>
                                      <a:schemeClr val="tx1"/>
                                    </a:solidFill>
                                    <a:latin typeface="Cambria Math"/>
                                    <a:ea typeface="Cambria Math"/>
                                  </a:rPr>
                                  <m:t>𝐴</m:t>
                                </m:r>
                              </m:e>
                              <m:sub>
                                <m:r>
                                  <a:rPr lang="fr-FR" sz="2000" b="0" i="1" kern="0" dirty="0" smtClean="0">
                                    <a:solidFill>
                                      <a:schemeClr val="tx1"/>
                                    </a:solidFill>
                                    <a:latin typeface="Cambria Math"/>
                                    <a:ea typeface="Cambria Math"/>
                                  </a:rPr>
                                  <m:t>𝑠</m:t>
                                </m:r>
                              </m:sub>
                            </m:sSub>
                            <m:r>
                              <a:rPr lang="fr-FR" sz="2000" b="0" i="1" kern="0" dirty="0" smtClean="0">
                                <a:solidFill>
                                  <a:schemeClr val="tx1"/>
                                </a:solidFill>
                                <a:latin typeface="Cambria Math"/>
                                <a:ea typeface="Cambria Math"/>
                              </a:rPr>
                              <m:t>≥</m:t>
                            </m:r>
                            <m:f>
                              <m:fPr>
                                <m:ctrlPr>
                                  <a:rPr lang="fr-FR" sz="2000" i="1" kern="0" dirty="0" smtClean="0">
                                    <a:solidFill>
                                      <a:schemeClr val="tx1"/>
                                    </a:solidFill>
                                    <a:latin typeface="Cambria Math" panose="02040503050406030204" pitchFamily="18" charset="0"/>
                                    <a:ea typeface="Cambria Math"/>
                                  </a:rPr>
                                </m:ctrlPr>
                              </m:fPr>
                              <m:num>
                                <m:sSub>
                                  <m:sSubPr>
                                    <m:ctrlPr>
                                      <a:rPr lang="fr-FR" sz="2000" i="1" kern="0" dirty="0">
                                        <a:latin typeface="Cambria Math" panose="02040503050406030204" pitchFamily="18" charset="0"/>
                                        <a:ea typeface="Cambria Math"/>
                                      </a:rPr>
                                    </m:ctrlPr>
                                  </m:sSubPr>
                                  <m:e>
                                    <m:r>
                                      <a:rPr lang="fr-FR" sz="2000" b="0" i="1" kern="0" dirty="0">
                                        <a:latin typeface="Cambria Math"/>
                                        <a:ea typeface="Cambria Math"/>
                                      </a:rPr>
                                      <m:t>𝛾</m:t>
                                    </m:r>
                                  </m:e>
                                  <m:sub>
                                    <m:r>
                                      <a:rPr lang="fr-FR" sz="2000" b="0" i="1" kern="0" dirty="0">
                                        <a:latin typeface="Cambria Math"/>
                                        <a:ea typeface="Cambria Math"/>
                                      </a:rPr>
                                      <m:t>𝑠</m:t>
                                    </m:r>
                                  </m:sub>
                                </m:sSub>
                                <m:r>
                                  <a:rPr lang="fr-FR" sz="2000" b="0" i="1" kern="0" dirty="0" smtClean="0">
                                    <a:solidFill>
                                      <a:schemeClr val="tx1"/>
                                    </a:solidFill>
                                    <a:latin typeface="Cambria Math"/>
                                    <a:ea typeface="Cambria Math"/>
                                  </a:rPr>
                                  <m:t>.</m:t>
                                </m:r>
                                <m:d>
                                  <m:dPr>
                                    <m:ctrlPr>
                                      <a:rPr lang="fr-FR" sz="2000" i="1" kern="0" dirty="0" smtClean="0">
                                        <a:solidFill>
                                          <a:schemeClr val="tx1"/>
                                        </a:solidFill>
                                        <a:latin typeface="Cambria Math" panose="02040503050406030204" pitchFamily="18" charset="0"/>
                                        <a:ea typeface="Cambria Math"/>
                                      </a:rPr>
                                    </m:ctrlPr>
                                  </m:dPr>
                                  <m:e>
                                    <m:d>
                                      <m:dPr>
                                        <m:ctrlPr>
                                          <a:rPr lang="fr-FR" sz="2000" i="1" kern="0" dirty="0">
                                            <a:latin typeface="Cambria Math" panose="02040503050406030204" pitchFamily="18" charset="0"/>
                                            <a:ea typeface="Cambria Math"/>
                                          </a:rPr>
                                        </m:ctrlPr>
                                      </m:dPr>
                                      <m:e>
                                        <m:d>
                                          <m:dPr>
                                            <m:begChr m:val="|"/>
                                            <m:endChr m:val="|"/>
                                            <m:ctrlPr>
                                              <a:rPr lang="fr-FR" sz="2000" i="1" kern="0" dirty="0">
                                                <a:latin typeface="Cambria Math" panose="02040503050406030204" pitchFamily="18" charset="0"/>
                                                <a:ea typeface="Cambria Math"/>
                                              </a:rPr>
                                            </m:ctrlPr>
                                          </m:dPr>
                                          <m:e>
                                            <m:sSub>
                                              <m:sSubPr>
                                                <m:ctrlPr>
                                                  <a:rPr lang="fr-FR" sz="2000" i="1" kern="0" dirty="0">
                                                    <a:latin typeface="Cambria Math" panose="02040503050406030204" pitchFamily="18" charset="0"/>
                                                    <a:ea typeface="Cambria Math"/>
                                                  </a:rPr>
                                                </m:ctrlPr>
                                              </m:sSubPr>
                                              <m:e>
                                                <m:r>
                                                  <a:rPr lang="fr-FR" sz="2000" b="0" i="1" kern="0" dirty="0">
                                                    <a:latin typeface="Cambria Math"/>
                                                    <a:ea typeface="Cambria Math"/>
                                                  </a:rPr>
                                                  <m:t>𝑇</m:t>
                                                </m:r>
                                              </m:e>
                                              <m:sub>
                                                <m:r>
                                                  <a:rPr lang="fr-FR" sz="2000" b="0" i="1" kern="0" dirty="0">
                                                    <a:latin typeface="Cambria Math"/>
                                                    <a:ea typeface="Cambria Math"/>
                                                  </a:rPr>
                                                  <m:t>𝑢</m:t>
                                                </m:r>
                                              </m:sub>
                                            </m:sSub>
                                          </m:e>
                                        </m:d>
                                      </m:e>
                                    </m:d>
                                    <m:r>
                                      <a:rPr lang="fr-FR" sz="2000" b="0" i="1" kern="0" dirty="0">
                                        <a:latin typeface="Cambria Math"/>
                                        <a:ea typeface="Cambria Math"/>
                                      </a:rPr>
                                      <m:t>−</m:t>
                                    </m:r>
                                    <m:f>
                                      <m:fPr>
                                        <m:ctrlPr>
                                          <a:rPr lang="fr-FR" sz="2000" i="1" kern="0" dirty="0">
                                            <a:latin typeface="Cambria Math" panose="02040503050406030204" pitchFamily="18" charset="0"/>
                                            <a:ea typeface="Cambria Math"/>
                                          </a:rPr>
                                        </m:ctrlPr>
                                      </m:fPr>
                                      <m:num>
                                        <m:d>
                                          <m:dPr>
                                            <m:begChr m:val="|"/>
                                            <m:endChr m:val="|"/>
                                            <m:ctrlPr>
                                              <a:rPr lang="fr-FR" sz="2000" i="1" kern="0" dirty="0">
                                                <a:latin typeface="Cambria Math" panose="02040503050406030204" pitchFamily="18" charset="0"/>
                                                <a:ea typeface="Cambria Math"/>
                                              </a:rPr>
                                            </m:ctrlPr>
                                          </m:dPr>
                                          <m:e>
                                            <m:sSub>
                                              <m:sSubPr>
                                                <m:ctrlPr>
                                                  <a:rPr lang="fr-FR" sz="2000" i="1" kern="0" dirty="0">
                                                    <a:latin typeface="Cambria Math" panose="02040503050406030204" pitchFamily="18" charset="0"/>
                                                    <a:ea typeface="Cambria Math"/>
                                                  </a:rPr>
                                                </m:ctrlPr>
                                              </m:sSubPr>
                                              <m:e>
                                                <m:r>
                                                  <a:rPr lang="fr-FR" sz="2000" b="0" i="1" kern="0" dirty="0">
                                                    <a:latin typeface="Cambria Math"/>
                                                    <a:ea typeface="Cambria Math"/>
                                                  </a:rPr>
                                                  <m:t>𝑀</m:t>
                                                </m:r>
                                              </m:e>
                                              <m:sub>
                                                <m:r>
                                                  <a:rPr lang="fr-FR" sz="2000" b="0" i="1" kern="0" dirty="0">
                                                    <a:latin typeface="Cambria Math"/>
                                                    <a:ea typeface="Cambria Math"/>
                                                  </a:rPr>
                                                  <m:t>𝑢</m:t>
                                                </m:r>
                                              </m:sub>
                                            </m:sSub>
                                          </m:e>
                                        </m:d>
                                      </m:num>
                                      <m:den>
                                        <m:r>
                                          <a:rPr lang="fr-FR" sz="2000" b="0" i="1" kern="0" dirty="0">
                                            <a:latin typeface="Cambria Math"/>
                                            <a:ea typeface="Cambria Math"/>
                                          </a:rPr>
                                          <m:t>0</m:t>
                                        </m:r>
                                        <m:r>
                                          <a:rPr lang="fr-FR" sz="2000" b="0" i="1" kern="0" dirty="0">
                                            <a:latin typeface="Cambria Math"/>
                                            <a:ea typeface="Cambria Math"/>
                                          </a:rPr>
                                          <m:t>.</m:t>
                                        </m:r>
                                        <m:r>
                                          <a:rPr lang="fr-FR" sz="2000" b="0" i="1" kern="0" dirty="0">
                                            <a:latin typeface="Cambria Math"/>
                                            <a:ea typeface="Cambria Math"/>
                                          </a:rPr>
                                          <m:t>9</m:t>
                                        </m:r>
                                        <m:r>
                                          <a:rPr lang="fr-FR" sz="2000" b="0" i="1" kern="0" dirty="0">
                                            <a:latin typeface="Cambria Math"/>
                                            <a:ea typeface="Cambria Math"/>
                                          </a:rPr>
                                          <m:t>𝑑</m:t>
                                        </m:r>
                                      </m:den>
                                    </m:f>
                                  </m:e>
                                </m:d>
                              </m:num>
                              <m:den>
                                <m:sSub>
                                  <m:sSubPr>
                                    <m:ctrlPr>
                                      <a:rPr lang="fr-FR" sz="2000" i="1" kern="0" dirty="0" smtClean="0">
                                        <a:solidFill>
                                          <a:schemeClr val="tx1"/>
                                        </a:solidFill>
                                        <a:latin typeface="Cambria Math" panose="02040503050406030204" pitchFamily="18" charset="0"/>
                                        <a:ea typeface="Cambria Math"/>
                                      </a:rPr>
                                    </m:ctrlPr>
                                  </m:sSubPr>
                                  <m:e>
                                    <m:r>
                                      <a:rPr lang="fr-FR" sz="2000" b="0" i="1" kern="0" dirty="0" smtClean="0">
                                        <a:solidFill>
                                          <a:schemeClr val="tx1"/>
                                        </a:solidFill>
                                        <a:latin typeface="Cambria Math"/>
                                        <a:ea typeface="Cambria Math"/>
                                      </a:rPr>
                                      <m:t>𝑓</m:t>
                                    </m:r>
                                  </m:e>
                                  <m:sub>
                                    <m:r>
                                      <a:rPr lang="fr-FR" sz="2000" b="0" i="1" kern="0" dirty="0" smtClean="0">
                                        <a:solidFill>
                                          <a:schemeClr val="tx1"/>
                                        </a:solidFill>
                                        <a:latin typeface="Cambria Math"/>
                                        <a:ea typeface="Cambria Math"/>
                                      </a:rPr>
                                      <m:t>𝑒</m:t>
                                    </m:r>
                                  </m:sub>
                                </m:sSub>
                              </m:den>
                            </m:f>
                          </m:e>
                        </m:eqArr>
                      </m:e>
                    </m:d>
                  </m:oMath>
                </a14:m>
                <a:endParaRPr lang="fr-FR" sz="2000" kern="0" dirty="0">
                  <a:solidFill>
                    <a:srgbClr val="FFFF00"/>
                  </a:solidFill>
                  <a:latin typeface="Times New Roman"/>
                  <a:ea typeface="+mj-ea"/>
                  <a:cs typeface="+mj-cs"/>
                </a:endParaRPr>
              </a:p>
              <a:p>
                <a:pPr>
                  <a:lnSpc>
                    <a:spcPct val="150000"/>
                  </a:lnSpc>
                </a:pPr>
                <a:endParaRPr lang="fr-FR" sz="2000" b="1" kern="0" dirty="0">
                  <a:solidFill>
                    <a:srgbClr val="FFFF00"/>
                  </a:solidFill>
                  <a:latin typeface="Times New Roman"/>
                  <a:ea typeface="+mj-ea"/>
                  <a:cs typeface="+mj-cs"/>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107504" y="0"/>
                <a:ext cx="8928992" cy="6846143"/>
              </a:xfrm>
              <a:prstGeom prst="rect">
                <a:avLst/>
              </a:prstGeom>
              <a:blipFill>
                <a:blip r:embed="rId3"/>
                <a:stretch>
                  <a:fillRect l="-682" b="-711"/>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13</a:t>
            </a:fld>
            <a:endParaRPr lang="fr-BE" dirty="0">
              <a:solidFill>
                <a:srgbClr val="FFFFFF"/>
              </a:solidFill>
            </a:endParaRPr>
          </a:p>
        </p:txBody>
      </p:sp>
      <p:pic>
        <p:nvPicPr>
          <p:cNvPr id="411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437" y="3207617"/>
            <a:ext cx="1219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520" y="3233730"/>
            <a:ext cx="11334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ight Arrow 30"/>
          <p:cNvSpPr/>
          <p:nvPr/>
        </p:nvSpPr>
        <p:spPr bwMode="auto">
          <a:xfrm>
            <a:off x="5496708" y="3296536"/>
            <a:ext cx="648072"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77" y="949077"/>
            <a:ext cx="4390064" cy="530225"/>
          </a:xfrm>
          <a:prstGeom prst="rect">
            <a:avLst/>
          </a:prstGeom>
          <a:solidFill>
            <a:schemeClr val="bg1">
              <a:lumMod val="40000"/>
              <a:lumOff val="60000"/>
            </a:schemeClr>
          </a:solidFill>
          <a:ln>
            <a:noFill/>
          </a:ln>
          <a:effectLst/>
        </p:spPr>
      </p:pic>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126" y="1844824"/>
            <a:ext cx="1279525" cy="542925"/>
          </a:xfrm>
          <a:prstGeom prst="rect">
            <a:avLst/>
          </a:prstGeom>
          <a:solidFill>
            <a:schemeClr val="bg1">
              <a:lumMod val="40000"/>
              <a:lumOff val="60000"/>
            </a:schemeClr>
          </a:solidFill>
          <a:ln>
            <a:noFill/>
          </a:ln>
          <a:effec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9736" y="2925461"/>
            <a:ext cx="1437249" cy="882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716415" y="723384"/>
            <a:ext cx="2710235" cy="1569360"/>
            <a:chOff x="6272509" y="694622"/>
            <a:chExt cx="2710235" cy="1569360"/>
          </a:xfrm>
        </p:grpSpPr>
        <p:grpSp>
          <p:nvGrpSpPr>
            <p:cNvPr id="6" name="Group 5"/>
            <p:cNvGrpSpPr/>
            <p:nvPr/>
          </p:nvGrpSpPr>
          <p:grpSpPr>
            <a:xfrm>
              <a:off x="6272509" y="694622"/>
              <a:ext cx="2710235" cy="1569360"/>
              <a:chOff x="6272509" y="694622"/>
              <a:chExt cx="2710235" cy="1569360"/>
            </a:xfrm>
          </p:grpSpPr>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2509" y="694622"/>
                <a:ext cx="2710235" cy="15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92280" y="1828642"/>
                <a:ext cx="315394"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a:solidFill>
                      <a:schemeClr val="bg2"/>
                    </a:solidFill>
                  </a:rPr>
                  <a:t>Tu</a:t>
                </a:r>
              </a:p>
            </p:txBody>
          </p:sp>
        </p:grpSp>
        <p:sp>
          <p:nvSpPr>
            <p:cNvPr id="15" name="TextBox 14"/>
            <p:cNvSpPr txBox="1"/>
            <p:nvPr/>
          </p:nvSpPr>
          <p:spPr>
            <a:xfrm>
              <a:off x="8000081" y="1384032"/>
              <a:ext cx="649334"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err="1">
                  <a:solidFill>
                    <a:schemeClr val="bg2"/>
                  </a:solidFill>
                </a:rPr>
                <a:t>Fs</a:t>
              </a:r>
              <a:r>
                <a:rPr lang="fr-FR" sz="800" dirty="0">
                  <a:solidFill>
                    <a:schemeClr val="bg2"/>
                  </a:solidFill>
                </a:rPr>
                <a:t> </a:t>
              </a:r>
              <a:r>
                <a:rPr lang="fr-FR" sz="800" dirty="0" err="1">
                  <a:solidFill>
                    <a:schemeClr val="bg2"/>
                  </a:solidFill>
                </a:rPr>
                <a:t>dù</a:t>
              </a:r>
              <a:r>
                <a:rPr lang="fr-FR" sz="800" dirty="0">
                  <a:solidFill>
                    <a:schemeClr val="bg2"/>
                  </a:solidFill>
                </a:rPr>
                <a:t> à Tu</a:t>
              </a:r>
            </a:p>
          </p:txBody>
        </p:sp>
        <p:sp>
          <p:nvSpPr>
            <p:cNvPr id="16" name="TextBox 15"/>
            <p:cNvSpPr txBox="1"/>
            <p:nvPr/>
          </p:nvSpPr>
          <p:spPr>
            <a:xfrm>
              <a:off x="8049545" y="1000492"/>
              <a:ext cx="698919" cy="2136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800" dirty="0" err="1">
                  <a:solidFill>
                    <a:schemeClr val="bg2"/>
                  </a:solidFill>
                </a:rPr>
                <a:t>Nbc</a:t>
              </a:r>
              <a:r>
                <a:rPr lang="fr-FR" sz="800" dirty="0">
                  <a:solidFill>
                    <a:schemeClr val="bg2"/>
                  </a:solidFill>
                </a:rPr>
                <a:t> </a:t>
              </a:r>
              <a:r>
                <a:rPr lang="fr-FR" sz="800" dirty="0" err="1">
                  <a:solidFill>
                    <a:schemeClr val="bg2"/>
                  </a:solidFill>
                </a:rPr>
                <a:t>dù</a:t>
              </a:r>
              <a:r>
                <a:rPr lang="fr-FR" sz="800" dirty="0">
                  <a:solidFill>
                    <a:schemeClr val="bg2"/>
                  </a:solidFill>
                </a:rPr>
                <a:t> à Tu</a:t>
              </a:r>
            </a:p>
          </p:txBody>
        </p:sp>
      </p:grpSp>
    </p:spTree>
    <p:extLst>
      <p:ext uri="{BB962C8B-B14F-4D97-AF65-F5344CB8AC3E}">
        <p14:creationId xmlns:p14="http://schemas.microsoft.com/office/powerpoint/2010/main" val="44275582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5282" y="149399"/>
            <a:ext cx="8841214" cy="6696744"/>
          </a:xfrm>
          <a:prstGeom prst="rect">
            <a:avLst/>
          </a:prstGeom>
          <a:ln>
            <a:solidFill>
              <a:schemeClr val="accent1"/>
            </a:solidFill>
          </a:ln>
        </p:spPr>
        <p:txBody>
          <a:bodyPr/>
          <a:lstStyle/>
          <a:p>
            <a:pPr>
              <a:lnSpc>
                <a:spcPct val="150000"/>
              </a:lnSpc>
            </a:pPr>
            <a:r>
              <a:rPr lang="fr-FR" sz="2000" kern="0" dirty="0">
                <a:solidFill>
                  <a:srgbClr val="FFFF00"/>
                </a:solidFill>
                <a:latin typeface="Times New Roman"/>
              </a:rPr>
              <a:t>VIII. Effort tranchant réduit au voisinage d’un appuis :</a:t>
            </a:r>
          </a:p>
          <a:p>
            <a:pPr>
              <a:lnSpc>
                <a:spcPct val="150000"/>
              </a:lnSpc>
            </a:pPr>
            <a:r>
              <a:rPr lang="fr-FR" sz="2000" u="sng" kern="0" dirty="0">
                <a:solidFill>
                  <a:srgbClr val="FF6600"/>
                </a:solidFill>
                <a:latin typeface="Times New Roman"/>
                <a:ea typeface="+mj-ea"/>
                <a:cs typeface="+mj-cs"/>
              </a:rPr>
              <a:t>Case in </a:t>
            </a:r>
            <a:r>
              <a:rPr lang="fr-FR" sz="2000" u="sng" kern="0" dirty="0" err="1">
                <a:solidFill>
                  <a:srgbClr val="FF6600"/>
                </a:solidFill>
                <a:latin typeface="Times New Roman"/>
                <a:ea typeface="+mj-ea"/>
                <a:cs typeface="+mj-cs"/>
              </a:rPr>
              <a:t>load</a:t>
            </a:r>
            <a:r>
              <a:rPr lang="fr-FR" sz="2000" u="sng" kern="0" dirty="0">
                <a:solidFill>
                  <a:srgbClr val="FF6600"/>
                </a:solidFill>
                <a:latin typeface="Times New Roman"/>
                <a:ea typeface="+mj-ea"/>
                <a:cs typeface="+mj-cs"/>
              </a:rPr>
              <a:t> </a:t>
            </a:r>
            <a:r>
              <a:rPr lang="fr-FR" sz="2000" u="sng" kern="0" dirty="0" err="1">
                <a:solidFill>
                  <a:srgbClr val="FF6600"/>
                </a:solidFill>
                <a:latin typeface="Times New Roman"/>
                <a:ea typeface="+mj-ea"/>
                <a:cs typeface="+mj-cs"/>
              </a:rPr>
              <a:t>located</a:t>
            </a:r>
            <a:r>
              <a:rPr lang="fr-FR" sz="2000" u="sng" kern="0" dirty="0">
                <a:solidFill>
                  <a:srgbClr val="FF6600"/>
                </a:solidFill>
                <a:latin typeface="Times New Roman"/>
                <a:ea typeface="+mj-ea"/>
                <a:cs typeface="+mj-cs"/>
              </a:rPr>
              <a:t> </a:t>
            </a:r>
            <a:r>
              <a:rPr lang="fr-FR" sz="2000" u="sng" kern="0" dirty="0" err="1">
                <a:solidFill>
                  <a:srgbClr val="FF6600"/>
                </a:solidFill>
                <a:latin typeface="Times New Roman"/>
                <a:ea typeface="+mj-ea"/>
                <a:cs typeface="+mj-cs"/>
              </a:rPr>
              <a:t>betwween</a:t>
            </a:r>
            <a:r>
              <a:rPr lang="fr-FR" sz="2000" u="sng" kern="0" dirty="0">
                <a:solidFill>
                  <a:srgbClr val="FF6600"/>
                </a:solidFill>
                <a:latin typeface="Times New Roman"/>
                <a:ea typeface="+mj-ea"/>
                <a:cs typeface="+mj-cs"/>
              </a:rPr>
              <a:t> </a:t>
            </a:r>
            <a:r>
              <a:rPr lang="fr-FR" sz="2000" u="sng" kern="0" dirty="0" err="1">
                <a:solidFill>
                  <a:srgbClr val="FF6600"/>
                </a:solidFill>
                <a:latin typeface="Times New Roman"/>
                <a:ea typeface="+mj-ea"/>
                <a:cs typeface="+mj-cs"/>
              </a:rPr>
              <a:t>limit</a:t>
            </a:r>
            <a:r>
              <a:rPr lang="fr-FR" sz="2000" u="sng" kern="0" dirty="0">
                <a:solidFill>
                  <a:srgbClr val="FF6600"/>
                </a:solidFill>
                <a:latin typeface="Times New Roman"/>
                <a:ea typeface="+mj-ea"/>
                <a:cs typeface="+mj-cs"/>
              </a:rPr>
              <a:t> of support and et h/2 </a:t>
            </a:r>
            <a:r>
              <a:rPr lang="fr-FR" sz="2000" kern="0" dirty="0">
                <a:latin typeface="Times New Roman"/>
                <a:ea typeface="+mj-ea"/>
                <a:cs typeface="+mj-cs"/>
              </a:rPr>
              <a:t>: in </a:t>
            </a:r>
            <a:r>
              <a:rPr lang="fr-FR" sz="2000" kern="0" dirty="0" err="1">
                <a:latin typeface="Times New Roman"/>
                <a:ea typeface="+mj-ea"/>
                <a:cs typeface="+mj-cs"/>
              </a:rPr>
              <a:t>this</a:t>
            </a:r>
            <a:r>
              <a:rPr lang="fr-FR" sz="2000" kern="0" dirty="0">
                <a:latin typeface="Times New Roman"/>
                <a:ea typeface="+mj-ea"/>
                <a:cs typeface="+mj-cs"/>
              </a:rPr>
              <a:t> case the </a:t>
            </a:r>
            <a:r>
              <a:rPr lang="fr-FR" sz="2000" kern="0" dirty="0" err="1">
                <a:latin typeface="Times New Roman"/>
                <a:ea typeface="+mj-ea"/>
                <a:cs typeface="+mj-cs"/>
              </a:rPr>
              <a:t>loa</a:t>
            </a:r>
            <a:r>
              <a:rPr lang="fr-FR" sz="2000" kern="0" dirty="0">
                <a:latin typeface="Times New Roman"/>
                <a:ea typeface="+mj-ea"/>
                <a:cs typeface="+mj-cs"/>
              </a:rPr>
              <a:t> not </a:t>
            </a:r>
            <a:r>
              <a:rPr lang="fr-FR" sz="2000" kern="0" dirty="0" err="1">
                <a:latin typeface="Times New Roman"/>
                <a:ea typeface="+mj-ea"/>
                <a:cs typeface="+mj-cs"/>
              </a:rPr>
              <a:t>take</a:t>
            </a:r>
            <a:r>
              <a:rPr lang="fr-FR" sz="2000" kern="0" dirty="0">
                <a:latin typeface="Times New Roman"/>
                <a:ea typeface="+mj-ea"/>
                <a:cs typeface="+mj-cs"/>
              </a:rPr>
              <a:t> in </a:t>
            </a:r>
            <a:r>
              <a:rPr lang="fr-FR" sz="2000" kern="0" dirty="0" err="1">
                <a:latin typeface="Times New Roman"/>
                <a:ea typeface="+mj-ea"/>
                <a:cs typeface="+mj-cs"/>
              </a:rPr>
              <a:t>account</a:t>
            </a:r>
            <a:endParaRPr lang="fr-FR" sz="2000" kern="0" dirty="0">
              <a:latin typeface="Times New Roman"/>
              <a:ea typeface="+mj-ea"/>
              <a:cs typeface="+mj-cs"/>
            </a:endParaRPr>
          </a:p>
          <a:p>
            <a:pPr algn="just">
              <a:lnSpc>
                <a:spcPct val="150000"/>
              </a:lnSpc>
            </a:pPr>
            <a:r>
              <a:rPr lang="fr-FR" sz="2000" u="sng" kern="0" dirty="0">
                <a:solidFill>
                  <a:srgbClr val="FF6600"/>
                </a:solidFill>
                <a:latin typeface="Times New Roman"/>
              </a:rPr>
              <a:t>Case in </a:t>
            </a:r>
            <a:r>
              <a:rPr lang="fr-FR" sz="2000" u="sng" kern="0" dirty="0" err="1">
                <a:solidFill>
                  <a:srgbClr val="FF6600"/>
                </a:solidFill>
                <a:latin typeface="Times New Roman"/>
              </a:rPr>
              <a:t>load</a:t>
            </a:r>
            <a:r>
              <a:rPr lang="fr-FR" sz="2000" u="sng" kern="0" dirty="0">
                <a:solidFill>
                  <a:srgbClr val="FF6600"/>
                </a:solidFill>
                <a:latin typeface="Times New Roman"/>
              </a:rPr>
              <a:t> Q </a:t>
            </a:r>
            <a:r>
              <a:rPr lang="fr-FR" sz="2000" u="sng" kern="0" dirty="0" err="1">
                <a:solidFill>
                  <a:srgbClr val="FF6600"/>
                </a:solidFill>
                <a:latin typeface="Times New Roman"/>
              </a:rPr>
              <a:t>located</a:t>
            </a:r>
            <a:r>
              <a:rPr lang="fr-FR" sz="2000" u="sng" kern="0" dirty="0">
                <a:solidFill>
                  <a:srgbClr val="FF6600"/>
                </a:solidFill>
                <a:latin typeface="Times New Roman"/>
              </a:rPr>
              <a:t> </a:t>
            </a:r>
            <a:r>
              <a:rPr lang="fr-FR" sz="2000" u="sng" kern="0" dirty="0" err="1">
                <a:solidFill>
                  <a:srgbClr val="FF6600"/>
                </a:solidFill>
                <a:latin typeface="Times New Roman"/>
              </a:rPr>
              <a:t>between</a:t>
            </a:r>
            <a:r>
              <a:rPr lang="fr-FR" sz="2000" u="sng" kern="0" dirty="0">
                <a:solidFill>
                  <a:srgbClr val="FF6600"/>
                </a:solidFill>
                <a:latin typeface="Times New Roman"/>
              </a:rPr>
              <a:t> h/2 et 3h/2: in </a:t>
            </a:r>
            <a:r>
              <a:rPr lang="fr-FR" sz="2000" u="sng" kern="0" dirty="0" err="1">
                <a:solidFill>
                  <a:srgbClr val="FF6600"/>
                </a:solidFill>
                <a:latin typeface="Times New Roman"/>
              </a:rPr>
              <a:t>this</a:t>
            </a:r>
            <a:r>
              <a:rPr lang="fr-FR" sz="2000" u="sng" kern="0" dirty="0">
                <a:solidFill>
                  <a:srgbClr val="FF6600"/>
                </a:solidFill>
                <a:latin typeface="Times New Roman"/>
              </a:rPr>
              <a:t> case the </a:t>
            </a:r>
            <a:r>
              <a:rPr lang="fr-FR" sz="2000" u="sng" kern="0" dirty="0" err="1">
                <a:solidFill>
                  <a:srgbClr val="FF6600"/>
                </a:solidFill>
                <a:latin typeface="Times New Roman"/>
              </a:rPr>
              <a:t>developped</a:t>
            </a:r>
            <a:r>
              <a:rPr lang="fr-FR" sz="2000" u="sng" kern="0" dirty="0">
                <a:solidFill>
                  <a:srgbClr val="FF6600"/>
                </a:solidFill>
                <a:latin typeface="Times New Roman"/>
              </a:rPr>
              <a:t> </a:t>
            </a:r>
            <a:r>
              <a:rPr lang="fr-FR" sz="2000" u="sng" kern="0" dirty="0" err="1">
                <a:solidFill>
                  <a:srgbClr val="FF6600"/>
                </a:solidFill>
                <a:latin typeface="Times New Roman"/>
              </a:rPr>
              <a:t>shear</a:t>
            </a:r>
            <a:r>
              <a:rPr lang="fr-FR" sz="2000" u="sng" kern="0" dirty="0">
                <a:solidFill>
                  <a:srgbClr val="FF6600"/>
                </a:solidFill>
                <a:latin typeface="Times New Roman"/>
              </a:rPr>
              <a:t> force </a:t>
            </a:r>
            <a:r>
              <a:rPr lang="fr-FR" sz="2000" kern="0" dirty="0" err="1">
                <a:latin typeface="Times New Roman"/>
                <a:ea typeface="+mj-ea"/>
                <a:cs typeface="+mj-cs"/>
              </a:rPr>
              <a:t>reduced</a:t>
            </a:r>
            <a:r>
              <a:rPr lang="fr-FR" sz="2000" kern="0" dirty="0">
                <a:latin typeface="Times New Roman"/>
                <a:ea typeface="+mj-ea"/>
                <a:cs typeface="+mj-cs"/>
              </a:rPr>
              <a:t> by 2a/3h:</a:t>
            </a:r>
          </a:p>
          <a:p>
            <a:pPr algn="just">
              <a:lnSpc>
                <a:spcPct val="150000"/>
              </a:lnSpc>
            </a:pPr>
            <a:r>
              <a:rPr lang="fr-FR" sz="2000" kern="0" dirty="0">
                <a:solidFill>
                  <a:srgbClr val="FF0000"/>
                </a:solidFill>
                <a:latin typeface="Times New Roman"/>
                <a:ea typeface="+mj-ea"/>
                <a:cs typeface="+mj-cs"/>
              </a:rPr>
              <a:t>a : </a:t>
            </a:r>
            <a:r>
              <a:rPr lang="fr-FR" sz="2000" kern="0" dirty="0">
                <a:latin typeface="Times New Roman"/>
                <a:ea typeface="+mj-ea"/>
                <a:cs typeface="+mj-cs"/>
              </a:rPr>
              <a:t>distance </a:t>
            </a:r>
            <a:r>
              <a:rPr lang="fr-FR" sz="2000" kern="0" dirty="0" err="1">
                <a:latin typeface="Times New Roman"/>
                <a:ea typeface="+mj-ea"/>
                <a:cs typeface="+mj-cs"/>
              </a:rPr>
              <a:t>from</a:t>
            </a:r>
            <a:r>
              <a:rPr lang="fr-FR" sz="2000" kern="0" dirty="0">
                <a:latin typeface="Times New Roman"/>
                <a:ea typeface="+mj-ea"/>
                <a:cs typeface="+mj-cs"/>
              </a:rPr>
              <a:t> support and et the  point </a:t>
            </a:r>
            <a:r>
              <a:rPr lang="fr-FR" sz="2000" kern="0" dirty="0" err="1">
                <a:latin typeface="Times New Roman"/>
                <a:ea typeface="+mj-ea"/>
                <a:cs typeface="+mj-cs"/>
              </a:rPr>
              <a:t>load</a:t>
            </a:r>
            <a:r>
              <a:rPr lang="fr-FR" sz="2000" kern="0" dirty="0">
                <a:latin typeface="Times New Roman"/>
                <a:ea typeface="+mj-ea"/>
                <a:cs typeface="+mj-cs"/>
              </a:rPr>
              <a:t> </a:t>
            </a:r>
            <a:r>
              <a:rPr lang="fr-FR" sz="2000" kern="0" dirty="0" err="1">
                <a:latin typeface="Times New Roman"/>
                <a:ea typeface="+mj-ea"/>
                <a:cs typeface="+mj-cs"/>
              </a:rPr>
              <a:t>applicationQ</a:t>
            </a:r>
            <a:endParaRPr lang="fr-FR" sz="2000" kern="0" dirty="0">
              <a:latin typeface="Times New Roman"/>
              <a:ea typeface="+mj-ea"/>
              <a:cs typeface="+mj-cs"/>
            </a:endParaRPr>
          </a:p>
          <a:p>
            <a:pPr algn="just">
              <a:lnSpc>
                <a:spcPct val="150000"/>
              </a:lnSpc>
            </a:pPr>
            <a:r>
              <a:rPr lang="fr-FR" sz="2000" kern="0" dirty="0">
                <a:solidFill>
                  <a:srgbClr val="FF0000"/>
                </a:solidFill>
                <a:latin typeface="Times New Roman"/>
                <a:ea typeface="+mj-ea"/>
                <a:cs typeface="+mj-cs"/>
              </a:rPr>
              <a:t>h: </a:t>
            </a:r>
            <a:r>
              <a:rPr lang="fr-FR" sz="2000" kern="0" dirty="0" err="1">
                <a:latin typeface="Times New Roman"/>
                <a:ea typeface="+mj-ea"/>
                <a:cs typeface="+mj-cs"/>
              </a:rPr>
              <a:t>height</a:t>
            </a:r>
            <a:r>
              <a:rPr lang="fr-FR" sz="2000" kern="0" dirty="0">
                <a:latin typeface="Times New Roman"/>
                <a:ea typeface="+mj-ea"/>
                <a:cs typeface="+mj-cs"/>
              </a:rPr>
              <a:t> of </a:t>
            </a:r>
            <a:r>
              <a:rPr lang="fr-FR" sz="2000" kern="0" dirty="0" err="1">
                <a:latin typeface="Times New Roman"/>
                <a:ea typeface="+mj-ea"/>
                <a:cs typeface="+mj-cs"/>
              </a:rPr>
              <a:t>beam</a:t>
            </a:r>
            <a:endParaRPr lang="fr-FR" sz="2000" kern="0" dirty="0">
              <a:latin typeface="Times New Roman"/>
              <a:ea typeface="+mj-ea"/>
              <a:cs typeface="+mj-cs"/>
            </a:endParaRPr>
          </a:p>
          <a:p>
            <a:pPr algn="just"/>
            <a:r>
              <a:rPr lang="fr-FR" sz="2000" kern="0" dirty="0">
                <a:latin typeface="Times New Roman"/>
                <a:ea typeface="+mj-ea"/>
                <a:cs typeface="+mj-cs"/>
              </a:rPr>
              <a:t> </a:t>
            </a:r>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14</a:t>
            </a:fld>
            <a:endParaRPr lang="fr-BE" dirty="0">
              <a:solidFill>
                <a:srgbClr val="FFFFFF"/>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69937"/>
            <a:ext cx="4034805" cy="166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08" y="3369937"/>
            <a:ext cx="4088686" cy="166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922" y="5445224"/>
            <a:ext cx="8841214" cy="1631216"/>
          </a:xfrm>
          <a:prstGeom prst="rect">
            <a:avLst/>
          </a:prstGeom>
        </p:spPr>
        <p:txBody>
          <a:bodyPr wrap="square">
            <a:spAutoFit/>
          </a:bodyPr>
          <a:lstStyle/>
          <a:p>
            <a:r>
              <a:rPr lang="en-US" sz="2000" b="1" kern="0" dirty="0">
                <a:solidFill>
                  <a:srgbClr val="FFFF00"/>
                </a:solidFill>
                <a:latin typeface="Times New Roman"/>
              </a:rPr>
              <a:t>IX. Case of floors :</a:t>
            </a:r>
            <a:r>
              <a:rPr lang="fr-FR" sz="2000" kern="0" dirty="0">
                <a:latin typeface="Times New Roman"/>
              </a:rPr>
              <a:t>no </a:t>
            </a:r>
            <a:r>
              <a:rPr lang="fr-FR" sz="2000" kern="0" dirty="0" err="1">
                <a:latin typeface="Times New Roman"/>
              </a:rPr>
              <a:t>transeverse</a:t>
            </a:r>
            <a:r>
              <a:rPr lang="fr-FR" sz="2000" kern="0" dirty="0">
                <a:latin typeface="Times New Roman"/>
              </a:rPr>
              <a:t> reinforcement </a:t>
            </a:r>
            <a:r>
              <a:rPr lang="fr-FR" sz="2000" kern="0" dirty="0" err="1">
                <a:latin typeface="Times New Roman"/>
              </a:rPr>
              <a:t>needed</a:t>
            </a:r>
            <a:endParaRPr lang="fr-FR" sz="2000" b="1" kern="0" dirty="0">
              <a:solidFill>
                <a:srgbClr val="FFFF00"/>
              </a:solidFill>
              <a:latin typeface="Times New Roman"/>
            </a:endParaRPr>
          </a:p>
          <a:p>
            <a:pPr>
              <a:lnSpc>
                <a:spcPct val="150000"/>
              </a:lnSpc>
            </a:pPr>
            <a:r>
              <a:rPr lang="fr-FR" sz="2000" b="1" kern="0" dirty="0">
                <a:solidFill>
                  <a:srgbClr val="FFFF00"/>
                </a:solidFill>
                <a:latin typeface="Times New Roman"/>
              </a:rPr>
              <a:t>             with</a:t>
            </a:r>
            <a:r>
              <a:rPr lang="fr-FR" sz="2000" kern="0" dirty="0">
                <a:latin typeface="Times New Roman"/>
              </a:rPr>
              <a:t>                        in condition the </a:t>
            </a:r>
            <a:r>
              <a:rPr lang="fr-FR" sz="2000" kern="0" dirty="0" err="1">
                <a:latin typeface="Times New Roman"/>
              </a:rPr>
              <a:t>concrete</a:t>
            </a:r>
            <a:r>
              <a:rPr lang="fr-FR" sz="2000" kern="0" dirty="0">
                <a:latin typeface="Times New Roman"/>
              </a:rPr>
              <a:t> not made in 2 phases.</a:t>
            </a:r>
          </a:p>
          <a:p>
            <a:pPr>
              <a:lnSpc>
                <a:spcPct val="150000"/>
              </a:lnSpc>
            </a:pPr>
            <a:r>
              <a:rPr lang="fr-FR" sz="2000" b="1" kern="0" dirty="0" err="1">
                <a:solidFill>
                  <a:srgbClr val="FFFF00"/>
                </a:solidFill>
                <a:latin typeface="Times New Roman"/>
              </a:rPr>
              <a:t>Remarque:</a:t>
            </a:r>
            <a:r>
              <a:rPr lang="fr-FR" sz="2000" kern="0" dirty="0" err="1">
                <a:latin typeface="Times New Roman"/>
              </a:rPr>
              <a:t>τ</a:t>
            </a:r>
            <a:r>
              <a:rPr lang="fr-FR" sz="2000" kern="0" dirty="0">
                <a:latin typeface="Times New Roman"/>
              </a:rPr>
              <a:t> </a:t>
            </a:r>
            <a:r>
              <a:rPr lang="fr-FR" sz="1400" kern="0" dirty="0">
                <a:latin typeface="Times New Roman"/>
              </a:rPr>
              <a:t>u </a:t>
            </a:r>
            <a:r>
              <a:rPr lang="fr-FR" sz="2000" kern="0" dirty="0" err="1">
                <a:latin typeface="Times New Roman"/>
              </a:rPr>
              <a:t>is</a:t>
            </a:r>
            <a:r>
              <a:rPr lang="fr-FR" sz="2000" kern="0" dirty="0">
                <a:latin typeface="Times New Roman"/>
              </a:rPr>
              <a:t> </a:t>
            </a:r>
            <a:r>
              <a:rPr lang="fr-FR" sz="2000" kern="0" dirty="0" err="1">
                <a:latin typeface="Times New Roman"/>
              </a:rPr>
              <a:t>weak</a:t>
            </a:r>
            <a:r>
              <a:rPr lang="fr-FR" sz="2000" kern="0" dirty="0">
                <a:latin typeface="Times New Roman"/>
              </a:rPr>
              <a:t> in </a:t>
            </a:r>
            <a:r>
              <a:rPr lang="fr-FR" sz="2000" kern="0" dirty="0" err="1">
                <a:latin typeface="Times New Roman"/>
              </a:rPr>
              <a:t>general</a:t>
            </a:r>
            <a:r>
              <a:rPr lang="fr-FR" sz="2000" kern="0" dirty="0">
                <a:latin typeface="Times New Roman"/>
              </a:rPr>
              <a:t> case .</a:t>
            </a:r>
          </a:p>
          <a:p>
            <a:r>
              <a:rPr lang="en-US" sz="2000" b="1" kern="0" dirty="0">
                <a:solidFill>
                  <a:srgbClr val="FFFF00"/>
                </a:solidFill>
                <a:latin typeface="Times New Roman"/>
              </a:rPr>
              <a:t>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08" y="5859213"/>
            <a:ext cx="762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569" y="5897025"/>
            <a:ext cx="1296144"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14" y="2195078"/>
            <a:ext cx="1627187" cy="530225"/>
          </a:xfrm>
          <a:prstGeom prst="rect">
            <a:avLst/>
          </a:prstGeom>
          <a:solidFill>
            <a:schemeClr val="bg1">
              <a:lumMod val="40000"/>
              <a:lumOff val="60000"/>
            </a:schemeClr>
          </a:solidFill>
          <a:ln>
            <a:noFill/>
          </a:ln>
          <a:effectLst/>
        </p:spPr>
      </p:pic>
    </p:spTree>
    <p:extLst>
      <p:ext uri="{BB962C8B-B14F-4D97-AF65-F5344CB8AC3E}">
        <p14:creationId xmlns:p14="http://schemas.microsoft.com/office/powerpoint/2010/main" val="2430041756"/>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FFFFFF"/>
                </a:solidFill>
              </a:rPr>
              <a:pPr/>
              <a:t>15</a:t>
            </a:fld>
            <a:endParaRPr lang="fr-BE" dirty="0">
              <a:solidFill>
                <a:srgbClr val="FFFFFF"/>
              </a:solidFill>
            </a:endParaRPr>
          </a:p>
        </p:txBody>
      </p:sp>
      <p:pic>
        <p:nvPicPr>
          <p:cNvPr id="5" name="Image 4"/>
          <p:cNvPicPr>
            <a:picLocks noChangeAspect="1"/>
          </p:cNvPicPr>
          <p:nvPr/>
        </p:nvPicPr>
        <p:blipFill>
          <a:blip r:embed="rId2"/>
          <a:stretch>
            <a:fillRect/>
          </a:stretch>
        </p:blipFill>
        <p:spPr>
          <a:xfrm>
            <a:off x="1043608" y="0"/>
            <a:ext cx="6696744" cy="6858000"/>
          </a:xfrm>
          <a:prstGeom prst="rect">
            <a:avLst/>
          </a:prstGeom>
        </p:spPr>
      </p:pic>
    </p:spTree>
    <p:extLst>
      <p:ext uri="{BB962C8B-B14F-4D97-AF65-F5344CB8AC3E}">
        <p14:creationId xmlns:p14="http://schemas.microsoft.com/office/powerpoint/2010/main" val="2341356280"/>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172" y="-243408"/>
            <a:ext cx="7772400" cy="908720"/>
          </a:xfrm>
        </p:spPr>
        <p:txBody>
          <a:bodyPr/>
          <a:lstStyle/>
          <a:p>
            <a:r>
              <a:rPr lang="fr-FR" sz="2800" dirty="0"/>
              <a:t>Organigramme justification aux appuis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FFFFFF"/>
                </a:solidFill>
              </a:rPr>
              <a:pPr/>
              <a:t>16</a:t>
            </a:fld>
            <a:endParaRPr lang="fr-BE" dirty="0">
              <a:solidFill>
                <a:srgbClr val="FFFFFF"/>
              </a:solidFill>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5821"/>
          <a:stretch/>
        </p:blipFill>
        <p:spPr>
          <a:xfrm>
            <a:off x="1763688" y="404665"/>
            <a:ext cx="6048672" cy="6316732"/>
          </a:xfrm>
          <a:prstGeom prst="rect">
            <a:avLst/>
          </a:prstGeom>
        </p:spPr>
      </p:pic>
    </p:spTree>
    <p:extLst>
      <p:ext uri="{BB962C8B-B14F-4D97-AF65-F5344CB8AC3E}">
        <p14:creationId xmlns:p14="http://schemas.microsoft.com/office/powerpoint/2010/main" val="58318716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04664"/>
            <a:ext cx="8928992" cy="6336704"/>
          </a:xfrm>
          <a:prstGeom prst="rect">
            <a:avLst/>
          </a:prstGeom>
          <a:ln>
            <a:solidFill>
              <a:schemeClr val="accent1"/>
            </a:solidFill>
          </a:ln>
        </p:spPr>
        <p:txBody>
          <a:bodyPr/>
          <a:lstStyle/>
          <a:p>
            <a:pPr algn="just">
              <a:lnSpc>
                <a:spcPct val="150000"/>
              </a:lnSpc>
            </a:pPr>
            <a:r>
              <a:rPr lang="fr-FR" sz="2000" b="1" kern="0" dirty="0">
                <a:solidFill>
                  <a:srgbClr val="FFFF00"/>
                </a:solidFill>
                <a:latin typeface="Times New Roman"/>
                <a:ea typeface="+mj-ea"/>
                <a:cs typeface="+mj-cs"/>
              </a:rPr>
              <a:t>I. Introduction : </a:t>
            </a:r>
            <a:r>
              <a:rPr lang="en-US" sz="2000" dirty="0"/>
              <a:t> we have examined the behavior of concrete under pure bending. In practice, reinforced concrete elements must withstand, in addition to bending, other solicitations such as </a:t>
            </a:r>
            <a:r>
              <a:rPr lang="en-US" sz="2000" dirty="0">
                <a:solidFill>
                  <a:srgbClr val="FF0000"/>
                </a:solidFill>
              </a:rPr>
              <a:t>shear forces </a:t>
            </a:r>
            <a:r>
              <a:rPr lang="en-US" sz="2000" dirty="0"/>
              <a:t>(simple bending)."</a:t>
            </a: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r>
              <a:rPr lang="en-US" sz="2000" dirty="0"/>
              <a:t>In a reinforced concrete beam, the shear force is balanced by transverse reinforcement.</a:t>
            </a:r>
            <a:endParaRPr lang="fr-FR" sz="2000" dirty="0"/>
          </a:p>
          <a:p>
            <a:endParaRPr lang="fr-FR" sz="2400" b="1" kern="0" dirty="0">
              <a:solidFill>
                <a:srgbClr val="FFFF00"/>
              </a:solidFill>
              <a:latin typeface="Times New Roman"/>
              <a:ea typeface="+mj-ea"/>
              <a:cs typeface="+mj-cs"/>
            </a:endParaRPr>
          </a:p>
          <a:p>
            <a:endParaRPr lang="fr-FR" sz="2400" b="1" kern="0" dirty="0">
              <a:solidFill>
                <a:srgbClr val="FFFF00"/>
              </a:solidFill>
              <a:latin typeface="Times New Roman"/>
              <a:ea typeface="+mj-ea"/>
              <a:cs typeface="+mj-cs"/>
            </a:endParaRPr>
          </a:p>
          <a:p>
            <a:endParaRPr lang="fr-FR" sz="2400" b="1" kern="0" dirty="0">
              <a:solidFill>
                <a:srgbClr val="FFFF00"/>
              </a:solidFill>
              <a:latin typeface="Times New Roman"/>
              <a:ea typeface="+mj-ea"/>
              <a:cs typeface="+mj-cs"/>
            </a:endParaRPr>
          </a:p>
          <a:p>
            <a:endParaRPr lang="fr-FR" sz="2400" b="1" kern="0" dirty="0">
              <a:solidFill>
                <a:srgbClr val="FFFF00"/>
              </a:solidFill>
              <a:latin typeface="Times New Roman"/>
              <a:ea typeface="+mj-ea"/>
              <a:cs typeface="+mj-cs"/>
            </a:endParaRPr>
          </a:p>
        </p:txBody>
      </p:sp>
      <p:sp>
        <p:nvSpPr>
          <p:cNvPr id="3" name="Rectangle 2"/>
          <p:cNvSpPr/>
          <p:nvPr/>
        </p:nvSpPr>
        <p:spPr>
          <a:xfrm>
            <a:off x="428596" y="-27384"/>
            <a:ext cx="7286676" cy="523220"/>
          </a:xfrm>
          <a:prstGeom prst="rect">
            <a:avLst/>
          </a:prstGeom>
        </p:spPr>
        <p:txBody>
          <a:bodyPr wrap="square">
            <a:spAutoFit/>
          </a:bodyPr>
          <a:lstStyle/>
          <a:p>
            <a:pPr algn="ctr" fontAlgn="auto">
              <a:spcBef>
                <a:spcPts val="0"/>
              </a:spcBef>
              <a:spcAft>
                <a:spcPts val="0"/>
              </a:spcAft>
            </a:pPr>
            <a:r>
              <a:rPr lang="fr-FR" sz="2800" dirty="0" err="1">
                <a:solidFill>
                  <a:srgbClr val="FF9900">
                    <a:lumMod val="60000"/>
                    <a:lumOff val="40000"/>
                  </a:srgbClr>
                </a:solidFill>
              </a:rPr>
              <a:t>Chapter</a:t>
            </a:r>
            <a:r>
              <a:rPr lang="fr-FR" sz="2800" dirty="0">
                <a:solidFill>
                  <a:srgbClr val="FF9900">
                    <a:lumMod val="60000"/>
                    <a:lumOff val="40000"/>
                  </a:srgbClr>
                </a:solidFill>
              </a:rPr>
              <a:t> 02 : </a:t>
            </a:r>
            <a:r>
              <a:rPr lang="fr-FR" sz="2800" dirty="0" err="1">
                <a:solidFill>
                  <a:srgbClr val="FF9900">
                    <a:lumMod val="60000"/>
                    <a:lumOff val="40000"/>
                  </a:srgbClr>
                </a:solidFill>
              </a:rPr>
              <a:t>Shear</a:t>
            </a:r>
            <a:r>
              <a:rPr lang="fr-FR" sz="2800" dirty="0">
                <a:solidFill>
                  <a:srgbClr val="FF9900">
                    <a:lumMod val="60000"/>
                    <a:lumOff val="40000"/>
                  </a:srgbClr>
                </a:solidFill>
              </a:rPr>
              <a:t> forces</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2</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72" y="3356992"/>
            <a:ext cx="1134652" cy="96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30052" y="1878806"/>
            <a:ext cx="2801788" cy="960217"/>
            <a:chOff x="431174" y="2833640"/>
            <a:chExt cx="3717198" cy="187269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174" y="2833640"/>
              <a:ext cx="3717198" cy="1799283"/>
            </a:xfrm>
            <a:prstGeom prst="rect">
              <a:avLst/>
            </a:prstGeom>
          </p:spPr>
        </p:pic>
        <p:sp>
          <p:nvSpPr>
            <p:cNvPr id="6" name="TextBox 5"/>
            <p:cNvSpPr txBox="1"/>
            <p:nvPr/>
          </p:nvSpPr>
          <p:spPr>
            <a:xfrm>
              <a:off x="1259124" y="4163826"/>
              <a:ext cx="836370" cy="542504"/>
            </a:xfrm>
            <a:prstGeom prst="rect">
              <a:avLst/>
            </a:prstGeom>
            <a:noFill/>
          </p:spPr>
          <p:txBody>
            <a:bodyPr wrap="square" rtlCol="0">
              <a:spAutoFit/>
            </a:bodyPr>
            <a:lstStyle/>
            <a:p>
              <a:r>
                <a:rPr lang="fr-FR" sz="1600" dirty="0">
                  <a:solidFill>
                    <a:schemeClr val="bg2"/>
                  </a:solidFill>
                </a:rPr>
                <a:t>vu</a:t>
              </a:r>
              <a:endParaRPr lang="en-US" sz="1600" dirty="0">
                <a:solidFill>
                  <a:schemeClr val="bg2"/>
                </a:solidFill>
              </a:endParaRPr>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511" y="4941168"/>
            <a:ext cx="259228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591" y="1858344"/>
            <a:ext cx="2047102" cy="101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1894326"/>
            <a:ext cx="2765756" cy="9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7057" y="3429000"/>
            <a:ext cx="1465550" cy="96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8539" y="3417426"/>
            <a:ext cx="2103153" cy="101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8539" y="4941168"/>
            <a:ext cx="200692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052" y="5013176"/>
            <a:ext cx="262503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lus 11"/>
          <p:cNvSpPr/>
          <p:nvPr/>
        </p:nvSpPr>
        <p:spPr bwMode="auto">
          <a:xfrm>
            <a:off x="5591114" y="5229200"/>
            <a:ext cx="657374" cy="648072"/>
          </a:xfrm>
          <a:prstGeom prst="mathPlus">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 name="Equal 18"/>
          <p:cNvSpPr/>
          <p:nvPr/>
        </p:nvSpPr>
        <p:spPr bwMode="auto">
          <a:xfrm>
            <a:off x="2955082" y="5229200"/>
            <a:ext cx="592220" cy="399764"/>
          </a:xfrm>
          <a:prstGeom prst="mathEqual">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 name="Right Arrow 19"/>
          <p:cNvSpPr/>
          <p:nvPr/>
        </p:nvSpPr>
        <p:spPr bwMode="auto">
          <a:xfrm rot="1813975">
            <a:off x="6635513" y="4528126"/>
            <a:ext cx="814403"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1" name="Right Arrow 20"/>
          <p:cNvSpPr/>
          <p:nvPr/>
        </p:nvSpPr>
        <p:spPr bwMode="auto">
          <a:xfrm rot="8467310">
            <a:off x="7475623" y="4479730"/>
            <a:ext cx="792723" cy="307104"/>
          </a:xfrm>
          <a:prstGeom prst="rightArrow">
            <a:avLst>
              <a:gd name="adj1" fmla="val 44132"/>
              <a:gd name="adj2" fmla="val 50784"/>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7" name="Right Arrow 26"/>
          <p:cNvSpPr/>
          <p:nvPr/>
        </p:nvSpPr>
        <p:spPr bwMode="auto">
          <a:xfrm rot="5400000">
            <a:off x="4319971" y="4545126"/>
            <a:ext cx="504057"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8" name="Right Arrow 27"/>
          <p:cNvSpPr/>
          <p:nvPr/>
        </p:nvSpPr>
        <p:spPr bwMode="auto">
          <a:xfrm rot="5400000">
            <a:off x="6870018" y="3027172"/>
            <a:ext cx="492482"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 name="Right Arrow 28"/>
          <p:cNvSpPr/>
          <p:nvPr/>
        </p:nvSpPr>
        <p:spPr bwMode="auto">
          <a:xfrm rot="5400000">
            <a:off x="4310424" y="2991165"/>
            <a:ext cx="564489" cy="2880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 name="Equal 29"/>
          <p:cNvSpPr/>
          <p:nvPr/>
        </p:nvSpPr>
        <p:spPr bwMode="auto">
          <a:xfrm>
            <a:off x="3131840" y="2219418"/>
            <a:ext cx="484688" cy="399764"/>
          </a:xfrm>
          <a:prstGeom prst="mathEqual">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 name="Plus 30"/>
          <p:cNvSpPr/>
          <p:nvPr/>
        </p:nvSpPr>
        <p:spPr bwMode="auto">
          <a:xfrm>
            <a:off x="5652120" y="2129905"/>
            <a:ext cx="475365" cy="458018"/>
          </a:xfrm>
          <a:prstGeom prst="mathPlus">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273" y="3382702"/>
            <a:ext cx="2801788" cy="105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ight Arrow 22"/>
          <p:cNvSpPr/>
          <p:nvPr/>
        </p:nvSpPr>
        <p:spPr bwMode="auto">
          <a:xfrm rot="5400000">
            <a:off x="1461125" y="2939790"/>
            <a:ext cx="540589" cy="293819"/>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615844799"/>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116632"/>
            <a:ext cx="8715436" cy="6624736"/>
          </a:xfrm>
          <a:prstGeom prst="rect">
            <a:avLst/>
          </a:prstGeom>
          <a:ln>
            <a:solidFill>
              <a:schemeClr val="accent1"/>
            </a:solidFill>
          </a:ln>
        </p:spPr>
        <p:txBody>
          <a:bodyPr/>
          <a:lstStyle/>
          <a:p>
            <a:pPr algn="just">
              <a:lnSpc>
                <a:spcPct val="150000"/>
              </a:lnSpc>
              <a:spcBef>
                <a:spcPts val="600"/>
              </a:spcBef>
              <a:spcAft>
                <a:spcPts val="600"/>
              </a:spcAft>
            </a:pPr>
            <a:r>
              <a:rPr lang="en-US" sz="2000" b="1" kern="0" dirty="0">
                <a:solidFill>
                  <a:srgbClr val="FFFF00"/>
                </a:solidFill>
                <a:latin typeface="Times New Roman"/>
                <a:ea typeface="+mj-ea"/>
                <a:cs typeface="+mj-cs"/>
              </a:rPr>
              <a:t>II. Calculation stress :</a:t>
            </a:r>
            <a:r>
              <a:rPr lang="en-US" sz="2000" kern="0" dirty="0">
                <a:latin typeface="Times New Roman"/>
                <a:ea typeface="+mj-ea"/>
                <a:cs typeface="+mj-cs"/>
              </a:rPr>
              <a:t>The shear stress in the section where the shear force occurs will be given by the following equation:</a:t>
            </a:r>
          </a:p>
          <a:p>
            <a:pPr algn="just">
              <a:lnSpc>
                <a:spcPct val="150000"/>
              </a:lnSpc>
              <a:spcBef>
                <a:spcPts val="600"/>
              </a:spcBef>
              <a:spcAft>
                <a:spcPts val="600"/>
              </a:spcAft>
            </a:pPr>
            <a:r>
              <a:rPr lang="fr-FR" sz="2000" kern="0" dirty="0" err="1">
                <a:latin typeface="Times New Roman"/>
                <a:ea typeface="+mj-ea"/>
                <a:cs typeface="+mj-cs"/>
              </a:rPr>
              <a:t>Where</a:t>
            </a:r>
            <a:r>
              <a:rPr lang="fr-FR" sz="2000" kern="0" dirty="0">
                <a:latin typeface="Times New Roman"/>
                <a:ea typeface="+mj-ea"/>
                <a:cs typeface="+mj-cs"/>
              </a:rPr>
              <a:t>: </a:t>
            </a:r>
            <a:r>
              <a:rPr lang="el-GR" sz="2000" dirty="0"/>
              <a:t>τ: </a:t>
            </a:r>
            <a:r>
              <a:rPr lang="fr-FR" sz="2000" dirty="0" err="1"/>
              <a:t>Shear</a:t>
            </a:r>
            <a:r>
              <a:rPr lang="fr-FR" sz="2000" dirty="0"/>
              <a:t> stress.  </a:t>
            </a:r>
            <a:r>
              <a:rPr lang="fr-FR" sz="2000" kern="0" dirty="0">
                <a:latin typeface="Times New Roman"/>
                <a:ea typeface="+mj-ea"/>
                <a:cs typeface="+mj-cs"/>
              </a:rPr>
              <a:t>T: </a:t>
            </a:r>
            <a:r>
              <a:rPr lang="fr-FR" sz="2000" kern="0" dirty="0" err="1">
                <a:latin typeface="Times New Roman"/>
                <a:ea typeface="+mj-ea"/>
                <a:cs typeface="+mj-cs"/>
              </a:rPr>
              <a:t>Shear</a:t>
            </a:r>
            <a:r>
              <a:rPr lang="fr-FR" sz="2000" kern="0" dirty="0">
                <a:latin typeface="Times New Roman"/>
                <a:ea typeface="+mj-ea"/>
                <a:cs typeface="+mj-cs"/>
              </a:rPr>
              <a:t> force. </a:t>
            </a:r>
          </a:p>
          <a:p>
            <a:pPr algn="just">
              <a:spcBef>
                <a:spcPts val="0"/>
              </a:spcBef>
              <a:spcAft>
                <a:spcPts val="0"/>
              </a:spcAft>
            </a:pPr>
            <a:r>
              <a:rPr lang="fr-FR" sz="2000" kern="0" dirty="0">
                <a:latin typeface="Times New Roman"/>
                <a:ea typeface="+mj-ea"/>
                <a:cs typeface="+mj-cs"/>
              </a:rPr>
              <a:t>S : Section's </a:t>
            </a:r>
            <a:r>
              <a:rPr lang="fr-FR" sz="2000" kern="0" dirty="0" err="1">
                <a:latin typeface="Times New Roman"/>
                <a:ea typeface="+mj-ea"/>
                <a:cs typeface="+mj-cs"/>
              </a:rPr>
              <a:t>static</a:t>
            </a:r>
            <a:r>
              <a:rPr lang="fr-FR" sz="2000" kern="0" dirty="0">
                <a:latin typeface="Times New Roman"/>
                <a:ea typeface="+mj-ea"/>
                <a:cs typeface="+mj-cs"/>
              </a:rPr>
              <a:t> moment.. </a:t>
            </a:r>
          </a:p>
          <a:p>
            <a:pPr algn="just">
              <a:spcBef>
                <a:spcPts val="0"/>
              </a:spcBef>
              <a:spcAft>
                <a:spcPts val="0"/>
              </a:spcAft>
            </a:pPr>
            <a:r>
              <a:rPr lang="fr-FR" sz="2000" kern="0" dirty="0">
                <a:latin typeface="Times New Roman"/>
                <a:ea typeface="+mj-ea"/>
                <a:cs typeface="+mj-cs"/>
              </a:rPr>
              <a:t>b : </a:t>
            </a:r>
            <a:r>
              <a:rPr lang="fr-FR" sz="2000" kern="0" dirty="0" err="1">
                <a:latin typeface="Times New Roman"/>
                <a:ea typeface="+mj-ea"/>
                <a:cs typeface="+mj-cs"/>
              </a:rPr>
              <a:t>Width</a:t>
            </a:r>
            <a:r>
              <a:rPr lang="fr-FR" sz="2000" kern="0" dirty="0">
                <a:latin typeface="Times New Roman"/>
                <a:ea typeface="+mj-ea"/>
                <a:cs typeface="+mj-cs"/>
              </a:rPr>
              <a:t> of the section.. I </a:t>
            </a:r>
            <a:r>
              <a:rPr lang="en-US" sz="2000" kern="0" dirty="0">
                <a:latin typeface="Times New Roman"/>
                <a:ea typeface="+mj-ea"/>
                <a:cs typeface="+mj-cs"/>
              </a:rPr>
              <a:t>: Moment of inertia of the section</a:t>
            </a:r>
          </a:p>
          <a:p>
            <a:pPr algn="just">
              <a:spcBef>
                <a:spcPts val="0"/>
              </a:spcBef>
              <a:spcAft>
                <a:spcPts val="0"/>
              </a:spcAft>
            </a:pPr>
            <a:r>
              <a:rPr lang="fr-FR" sz="2000" kern="0" dirty="0" err="1">
                <a:solidFill>
                  <a:srgbClr val="FFC000"/>
                </a:solidFill>
                <a:latin typeface="Times New Roman"/>
                <a:ea typeface="+mj-ea"/>
                <a:cs typeface="+mj-cs"/>
              </a:rPr>
              <a:t>Tangential</a:t>
            </a:r>
            <a:r>
              <a:rPr lang="fr-FR" sz="2000" kern="0" dirty="0">
                <a:solidFill>
                  <a:srgbClr val="FFC000"/>
                </a:solidFill>
                <a:latin typeface="Times New Roman"/>
                <a:ea typeface="+mj-ea"/>
                <a:cs typeface="+mj-cs"/>
              </a:rPr>
              <a:t> (</a:t>
            </a:r>
            <a:r>
              <a:rPr lang="fr-FR" sz="2000" kern="0" dirty="0" err="1">
                <a:solidFill>
                  <a:srgbClr val="FFC000"/>
                </a:solidFill>
                <a:latin typeface="Times New Roman"/>
                <a:ea typeface="+mj-ea"/>
                <a:cs typeface="+mj-cs"/>
              </a:rPr>
              <a:t>shear</a:t>
            </a:r>
            <a:r>
              <a:rPr lang="fr-FR" sz="2000" kern="0" dirty="0">
                <a:solidFill>
                  <a:srgbClr val="FFC000"/>
                </a:solidFill>
                <a:latin typeface="Times New Roman"/>
                <a:ea typeface="+mj-ea"/>
                <a:cs typeface="+mj-cs"/>
              </a:rPr>
              <a:t>) stress:</a:t>
            </a:r>
          </a:p>
          <a:p>
            <a:pPr algn="just">
              <a:lnSpc>
                <a:spcPct val="150000"/>
              </a:lnSpc>
              <a:spcBef>
                <a:spcPts val="600"/>
              </a:spcBef>
              <a:spcAft>
                <a:spcPts val="600"/>
              </a:spcAft>
            </a:pPr>
            <a:r>
              <a:rPr lang="en-US" sz="2000" kern="0" dirty="0">
                <a:solidFill>
                  <a:srgbClr val="FFFFFF"/>
                </a:solidFill>
                <a:latin typeface="Times New Roman"/>
                <a:ea typeface="+mj-ea"/>
                <a:cs typeface="+mj-cs"/>
              </a:rPr>
              <a:t>The solicitation of shear force  are always determined at the ultimate limit state (E.L.U). For the justification of the web of a beam, the BAELA.5.1,1 takes the tangent stress:</a:t>
            </a:r>
          </a:p>
          <a:p>
            <a:pPr algn="just">
              <a:lnSpc>
                <a:spcPct val="150000"/>
              </a:lnSpc>
              <a:spcBef>
                <a:spcPts val="600"/>
              </a:spcBef>
              <a:spcAft>
                <a:spcPts val="600"/>
              </a:spcAft>
            </a:pPr>
            <a:r>
              <a:rPr lang="en-US" sz="2000" dirty="0"/>
              <a:t>d:  Effective height;</a:t>
            </a:r>
          </a:p>
          <a:p>
            <a:pPr algn="just">
              <a:defRPr/>
            </a:pPr>
            <a:r>
              <a:rPr lang="en-US" sz="2000" dirty="0"/>
              <a:t> </a:t>
            </a:r>
            <a:r>
              <a:rPr lang="el-GR" sz="2400" dirty="0"/>
              <a:t>τ</a:t>
            </a:r>
            <a:r>
              <a:rPr lang="en-US" sz="1800" dirty="0"/>
              <a:t>u</a:t>
            </a:r>
            <a:r>
              <a:rPr lang="en-US" sz="2000" dirty="0"/>
              <a:t> : Conventional tangent stress</a:t>
            </a:r>
          </a:p>
          <a:p>
            <a:pPr algn="just">
              <a:defRPr/>
            </a:pPr>
            <a:r>
              <a:rPr lang="fr-FR" sz="2000" dirty="0"/>
              <a:t>b : </a:t>
            </a:r>
            <a:r>
              <a:rPr lang="en-US" sz="2000" dirty="0"/>
              <a:t>Web width (overall width in the case of a rectangular section; rib width in the case of a T-shaped section).</a:t>
            </a:r>
          </a:p>
          <a:p>
            <a:pPr algn="just">
              <a:defRPr/>
            </a:pPr>
            <a:r>
              <a:rPr lang="en-US" sz="2000" kern="0" dirty="0">
                <a:solidFill>
                  <a:srgbClr val="FFFFFF"/>
                </a:solidFill>
                <a:latin typeface="Times New Roman"/>
                <a:ea typeface="+mj-ea"/>
                <a:cs typeface="+mj-cs"/>
              </a:rPr>
              <a:t>In addition to the tangent stresses τ, the shear force induces on planes inclined at 45° to the neutral axis </a:t>
            </a:r>
            <a:r>
              <a:rPr lang="en-US" sz="2000" kern="0" dirty="0">
                <a:solidFill>
                  <a:srgbClr val="FF0000"/>
                </a:solidFill>
                <a:latin typeface="Times New Roman"/>
                <a:ea typeface="+mj-ea"/>
                <a:cs typeface="+mj-cs"/>
              </a:rPr>
              <a:t>tensile stresses </a:t>
            </a:r>
            <a:r>
              <a:rPr lang="en-US" sz="2000" kern="0" dirty="0" err="1">
                <a:solidFill>
                  <a:srgbClr val="FF0000"/>
                </a:solidFill>
                <a:latin typeface="Times New Roman"/>
                <a:ea typeface="+mj-ea"/>
                <a:cs typeface="+mj-cs"/>
              </a:rPr>
              <a:t>σt</a:t>
            </a:r>
            <a:r>
              <a:rPr lang="en-US" sz="2000" kern="0" dirty="0">
                <a:solidFill>
                  <a:srgbClr val="FF0000"/>
                </a:solidFill>
                <a:latin typeface="Times New Roman"/>
                <a:ea typeface="+mj-ea"/>
                <a:cs typeface="+mj-cs"/>
              </a:rPr>
              <a:t> </a:t>
            </a:r>
            <a:r>
              <a:rPr lang="en-US" sz="2000" kern="0" dirty="0">
                <a:solidFill>
                  <a:srgbClr val="FFFFFF"/>
                </a:solidFill>
                <a:latin typeface="Times New Roman"/>
                <a:ea typeface="+mj-ea"/>
                <a:cs typeface="+mj-cs"/>
              </a:rPr>
              <a:t>and </a:t>
            </a:r>
            <a:r>
              <a:rPr lang="en-US" sz="2000" kern="0" dirty="0">
                <a:solidFill>
                  <a:srgbClr val="FF0000"/>
                </a:solidFill>
                <a:latin typeface="Times New Roman"/>
                <a:ea typeface="+mj-ea"/>
                <a:cs typeface="+mj-cs"/>
              </a:rPr>
              <a:t>compressive stresses </a:t>
            </a:r>
            <a:r>
              <a:rPr lang="en-US" sz="2000" kern="0" dirty="0" err="1">
                <a:solidFill>
                  <a:srgbClr val="FF0000"/>
                </a:solidFill>
                <a:latin typeface="Times New Roman"/>
                <a:ea typeface="+mj-ea"/>
                <a:cs typeface="+mj-cs"/>
              </a:rPr>
              <a:t>σc</a:t>
            </a:r>
            <a:r>
              <a:rPr lang="en-US" sz="2000" kern="0" dirty="0">
                <a:solidFill>
                  <a:srgbClr val="FFFFFF"/>
                </a:solidFill>
                <a:latin typeface="Times New Roman"/>
                <a:ea typeface="+mj-ea"/>
                <a:cs typeface="+mj-cs"/>
              </a:rPr>
              <a:t>, both with intensities equal to τ.</a:t>
            </a:r>
            <a:endParaRPr lang="fr-FR" sz="2000" kern="0" dirty="0">
              <a:solidFill>
                <a:srgbClr val="FFFFFF"/>
              </a:solidFill>
              <a:latin typeface="Times New Roman"/>
              <a:ea typeface="+mj-ea"/>
              <a:cs typeface="+mj-cs"/>
            </a:endParaRPr>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3</a:t>
            </a:fld>
            <a:endParaRPr lang="fr-BE"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54812"/>
            <a:ext cx="1011560" cy="66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624817"/>
            <a:ext cx="222378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452" y="652115"/>
            <a:ext cx="8477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321" y="3654812"/>
            <a:ext cx="1174194" cy="130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40168"/>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5800" y="0"/>
            <a:ext cx="8928992" cy="6741368"/>
          </a:xfrm>
          <a:prstGeom prst="rect">
            <a:avLst/>
          </a:prstGeom>
          <a:ln>
            <a:solidFill>
              <a:schemeClr val="accent1"/>
            </a:solidFill>
          </a:ln>
        </p:spPr>
        <p:txBody>
          <a:bodyPr/>
          <a:lstStyle/>
          <a:p>
            <a:pPr algn="just">
              <a:lnSpc>
                <a:spcPct val="150000"/>
              </a:lnSpc>
              <a:buFontTx/>
              <a:buChar char="-"/>
              <a:defRPr/>
            </a:pPr>
            <a:r>
              <a:rPr lang="en-US" sz="2000" dirty="0"/>
              <a:t>Risk of cracking at 45°, especially near the supports =&gt; need to "stitch" oblique cracks with so-called "web reinforcements.“</a:t>
            </a:r>
          </a:p>
          <a:p>
            <a:pPr algn="just">
              <a:lnSpc>
                <a:spcPct val="150000"/>
              </a:lnSpc>
              <a:buFontTx/>
              <a:buChar char="-"/>
              <a:defRPr/>
            </a:pPr>
            <a:r>
              <a:rPr lang="en-US" sz="2000" dirty="0"/>
              <a:t> Risk of concrete crushing along “strut." Loads are transmitted to the supports through concrete struts. The installation of a framework prevents the opening of cracks. Similarly, longitudinal steel bars also prevent the propagation of these cracks. The assembly functions as a truss beam called Ritter-</a:t>
            </a:r>
            <a:r>
              <a:rPr lang="en-US" sz="2000" dirty="0" err="1"/>
              <a:t>Morsch</a:t>
            </a:r>
            <a:r>
              <a:rPr lang="en-US" sz="2000" dirty="0"/>
              <a:t> truss.</a:t>
            </a: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endParaRPr lang="fr-FR" sz="2000" dirty="0"/>
          </a:p>
          <a:p>
            <a:pPr algn="just">
              <a:lnSpc>
                <a:spcPct val="150000"/>
              </a:lnSpc>
            </a:pPr>
            <a:r>
              <a:rPr lang="en-US" sz="2000" kern="0" dirty="0">
                <a:solidFill>
                  <a:srgbClr val="00CC66"/>
                </a:solidFill>
                <a:latin typeface="Times New Roman"/>
                <a:ea typeface="+mj-ea"/>
                <a:cs typeface="+mj-cs"/>
              </a:rPr>
              <a:t>The upper flange </a:t>
            </a:r>
            <a:r>
              <a:rPr lang="en-US" sz="2000" kern="0" dirty="0">
                <a:latin typeface="Times New Roman"/>
                <a:ea typeface="+mj-ea"/>
                <a:cs typeface="+mj-cs"/>
              </a:rPr>
              <a:t>of the fictitious beam corresponds to </a:t>
            </a:r>
            <a:r>
              <a:rPr lang="en-US" sz="2000" kern="0" dirty="0">
                <a:solidFill>
                  <a:srgbClr val="00CC66"/>
                </a:solidFill>
                <a:latin typeface="Times New Roman"/>
                <a:ea typeface="+mj-ea"/>
                <a:cs typeface="+mj-cs"/>
              </a:rPr>
              <a:t>the compression zone </a:t>
            </a:r>
            <a:r>
              <a:rPr lang="en-US" sz="2000" kern="0" dirty="0">
                <a:latin typeface="Times New Roman"/>
                <a:ea typeface="+mj-ea"/>
                <a:cs typeface="+mj-cs"/>
              </a:rPr>
              <a:t>in concrete, while</a:t>
            </a:r>
            <a:r>
              <a:rPr lang="en-US" sz="2000" kern="0" dirty="0">
                <a:solidFill>
                  <a:srgbClr val="00CC66"/>
                </a:solidFill>
                <a:latin typeface="Times New Roman"/>
                <a:ea typeface="+mj-ea"/>
                <a:cs typeface="+mj-cs"/>
              </a:rPr>
              <a:t> </a:t>
            </a:r>
            <a:r>
              <a:rPr lang="en-US" sz="2000" kern="0" dirty="0">
                <a:solidFill>
                  <a:srgbClr val="FF0000"/>
                </a:solidFill>
                <a:latin typeface="Times New Roman"/>
                <a:ea typeface="+mj-ea"/>
                <a:cs typeface="+mj-cs"/>
              </a:rPr>
              <a:t>the lower flange</a:t>
            </a:r>
            <a:r>
              <a:rPr lang="en-US" sz="2000" kern="0" dirty="0">
                <a:solidFill>
                  <a:srgbClr val="00CC66"/>
                </a:solidFill>
                <a:latin typeface="Times New Roman"/>
                <a:ea typeface="+mj-ea"/>
                <a:cs typeface="+mj-cs"/>
              </a:rPr>
              <a:t> </a:t>
            </a:r>
            <a:r>
              <a:rPr lang="en-US" sz="2000" kern="0" dirty="0">
                <a:latin typeface="Times New Roman"/>
                <a:ea typeface="+mj-ea"/>
                <a:cs typeface="+mj-cs"/>
              </a:rPr>
              <a:t>corresponds to </a:t>
            </a:r>
            <a:r>
              <a:rPr lang="en-US" sz="2000" kern="0" dirty="0">
                <a:solidFill>
                  <a:srgbClr val="FF0000"/>
                </a:solidFill>
                <a:latin typeface="Times New Roman"/>
                <a:ea typeface="+mj-ea"/>
                <a:cs typeface="+mj-cs"/>
              </a:rPr>
              <a:t>the tensile reinforcement</a:t>
            </a:r>
            <a:r>
              <a:rPr lang="en-US" sz="2000" kern="0" dirty="0">
                <a:solidFill>
                  <a:srgbClr val="00CC66"/>
                </a:solidFill>
                <a:latin typeface="Times New Roman"/>
                <a:ea typeface="+mj-ea"/>
                <a:cs typeface="+mj-cs"/>
              </a:rPr>
              <a:t>. The compressed diagonals </a:t>
            </a:r>
            <a:r>
              <a:rPr lang="en-US" sz="2000" kern="0" dirty="0">
                <a:latin typeface="Times New Roman"/>
                <a:ea typeface="+mj-ea"/>
                <a:cs typeface="+mj-cs"/>
              </a:rPr>
              <a:t>of the truss correspond to </a:t>
            </a:r>
            <a:r>
              <a:rPr lang="en-US" sz="2000" kern="0" dirty="0">
                <a:solidFill>
                  <a:srgbClr val="00CC66"/>
                </a:solidFill>
                <a:latin typeface="Times New Roman"/>
                <a:ea typeface="+mj-ea"/>
                <a:cs typeface="+mj-cs"/>
              </a:rPr>
              <a:t>the compression 'struts' in the web of the concrete beam, </a:t>
            </a:r>
            <a:r>
              <a:rPr lang="en-US" sz="2000" kern="0" dirty="0">
                <a:latin typeface="Times New Roman"/>
                <a:ea typeface="+mj-ea"/>
                <a:cs typeface="+mj-cs"/>
              </a:rPr>
              <a:t>and</a:t>
            </a:r>
            <a:r>
              <a:rPr lang="en-US" sz="2000" kern="0" dirty="0">
                <a:solidFill>
                  <a:srgbClr val="00CC66"/>
                </a:solidFill>
                <a:latin typeface="Times New Roman"/>
                <a:ea typeface="+mj-ea"/>
                <a:cs typeface="+mj-cs"/>
              </a:rPr>
              <a:t> </a:t>
            </a:r>
            <a:r>
              <a:rPr lang="en-US" sz="2000" kern="0" dirty="0">
                <a:solidFill>
                  <a:srgbClr val="FF0000"/>
                </a:solidFill>
                <a:latin typeface="Times New Roman"/>
                <a:ea typeface="+mj-ea"/>
                <a:cs typeface="+mj-cs"/>
              </a:rPr>
              <a:t>the tensile diagonals </a:t>
            </a:r>
            <a:r>
              <a:rPr lang="en-US" sz="2000" kern="0" dirty="0">
                <a:latin typeface="Times New Roman"/>
                <a:ea typeface="+mj-ea"/>
                <a:cs typeface="+mj-cs"/>
              </a:rPr>
              <a:t>correspond to the </a:t>
            </a:r>
            <a:r>
              <a:rPr lang="en-US" sz="2000" kern="0" dirty="0">
                <a:solidFill>
                  <a:srgbClr val="FF0000"/>
                </a:solidFill>
                <a:latin typeface="Times New Roman"/>
                <a:ea typeface="+mj-ea"/>
                <a:cs typeface="+mj-cs"/>
              </a:rPr>
              <a:t>shear force reinforcement.</a:t>
            </a:r>
            <a:r>
              <a:rPr lang="fr-FR" sz="2000" kern="0" dirty="0">
                <a:solidFill>
                  <a:srgbClr val="FF0000"/>
                </a:solidFill>
                <a:latin typeface="Times New Roman"/>
                <a:ea typeface="+mj-ea"/>
                <a:cs typeface="+mj-cs"/>
              </a:rPr>
              <a:t>. </a:t>
            </a:r>
          </a:p>
        </p:txBody>
      </p:sp>
      <p:sp>
        <p:nvSpPr>
          <p:cNvPr id="5" name="Espace réservé du numéro de diapositive 4"/>
          <p:cNvSpPr>
            <a:spLocks noGrp="1"/>
          </p:cNvSpPr>
          <p:nvPr>
            <p:ph type="sldNum" sz="quarter" idx="12"/>
          </p:nvPr>
        </p:nvSpPr>
        <p:spPr>
          <a:xfrm>
            <a:off x="8244408" y="6285821"/>
            <a:ext cx="608856" cy="457200"/>
          </a:xfrm>
        </p:spPr>
        <p:txBody>
          <a:bodyPr/>
          <a:lstStyle/>
          <a:p>
            <a:fld id="{CF4668DC-857F-487D-BFFA-8C0CA5037977}" type="slidenum">
              <a:rPr lang="fr-BE" smtClean="0">
                <a:solidFill>
                  <a:srgbClr val="FFFFFF"/>
                </a:solidFill>
              </a:rPr>
              <a:pPr/>
              <a:t>4</a:t>
            </a:fld>
            <a:endParaRPr lang="fr-BE" dirty="0">
              <a:solidFill>
                <a:srgbClr val="FFFFFF"/>
              </a:solidFill>
            </a:endParaRPr>
          </a:p>
        </p:txBody>
      </p:sp>
      <p:pic>
        <p:nvPicPr>
          <p:cNvPr id="3" name="Image 2"/>
          <p:cNvPicPr>
            <a:picLocks noChangeAspect="1"/>
          </p:cNvPicPr>
          <p:nvPr/>
        </p:nvPicPr>
        <p:blipFill>
          <a:blip r:embed="rId3"/>
          <a:stretch>
            <a:fillRect/>
          </a:stretch>
        </p:blipFill>
        <p:spPr>
          <a:xfrm>
            <a:off x="755576" y="2924944"/>
            <a:ext cx="7905750" cy="1368152"/>
          </a:xfrm>
          <a:prstGeom prst="rect">
            <a:avLst/>
          </a:prstGeom>
        </p:spPr>
      </p:pic>
    </p:spTree>
    <p:extLst>
      <p:ext uri="{BB962C8B-B14F-4D97-AF65-F5344CB8AC3E}">
        <p14:creationId xmlns:p14="http://schemas.microsoft.com/office/powerpoint/2010/main" val="109892489"/>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2008" y="-27384"/>
            <a:ext cx="9036496" cy="6793904"/>
          </a:xfrm>
          <a:prstGeom prst="rect">
            <a:avLst/>
          </a:prstGeom>
          <a:ln>
            <a:solidFill>
              <a:schemeClr val="accent1"/>
            </a:solidFill>
          </a:ln>
        </p:spPr>
        <p:txBody>
          <a:bodyPr/>
          <a:lstStyle/>
          <a:p>
            <a:pPr algn="just">
              <a:lnSpc>
                <a:spcPct val="150000"/>
              </a:lnSpc>
            </a:pPr>
            <a:r>
              <a:rPr lang="fr-FR" sz="2000" b="1" kern="0" dirty="0">
                <a:solidFill>
                  <a:srgbClr val="FFFF00"/>
                </a:solidFill>
                <a:latin typeface="Times New Roman"/>
                <a:ea typeface="+mj-ea"/>
                <a:cs typeface="+mj-cs"/>
              </a:rPr>
              <a:t>III. </a:t>
            </a:r>
            <a:r>
              <a:rPr lang="fr-FR" sz="2000" b="1" kern="0" dirty="0" err="1">
                <a:solidFill>
                  <a:srgbClr val="FFFF00"/>
                </a:solidFill>
                <a:latin typeface="Times New Roman"/>
                <a:ea typeface="+mj-ea"/>
                <a:cs typeface="+mj-cs"/>
              </a:rPr>
              <a:t>Ultimate</a:t>
            </a:r>
            <a:r>
              <a:rPr lang="fr-FR" sz="2000" b="1" kern="0" dirty="0">
                <a:solidFill>
                  <a:srgbClr val="FFFF00"/>
                </a:solidFill>
                <a:latin typeface="Times New Roman"/>
                <a:ea typeface="+mj-ea"/>
                <a:cs typeface="+mj-cs"/>
              </a:rPr>
              <a:t> </a:t>
            </a:r>
            <a:r>
              <a:rPr lang="fr-FR" sz="2000" b="1" kern="0" dirty="0" err="1">
                <a:solidFill>
                  <a:srgbClr val="FFFF00"/>
                </a:solidFill>
                <a:latin typeface="Times New Roman"/>
                <a:ea typeface="+mj-ea"/>
                <a:cs typeface="+mj-cs"/>
              </a:rPr>
              <a:t>Limit</a:t>
            </a:r>
            <a:r>
              <a:rPr lang="fr-FR" sz="2000" b="1" kern="0" dirty="0">
                <a:solidFill>
                  <a:srgbClr val="FFFF00"/>
                </a:solidFill>
                <a:latin typeface="Times New Roman"/>
                <a:ea typeface="+mj-ea"/>
                <a:cs typeface="+mj-cs"/>
              </a:rPr>
              <a:t> </a:t>
            </a:r>
            <a:r>
              <a:rPr lang="fr-FR" sz="2000" b="1" kern="0" dirty="0" err="1">
                <a:solidFill>
                  <a:srgbClr val="FFFF00"/>
                </a:solidFill>
                <a:latin typeface="Times New Roman"/>
                <a:ea typeface="+mj-ea"/>
                <a:cs typeface="+mj-cs"/>
              </a:rPr>
              <a:t>Tangential</a:t>
            </a:r>
            <a:r>
              <a:rPr lang="fr-FR" sz="2000" b="1" kern="0" dirty="0">
                <a:solidFill>
                  <a:srgbClr val="FFFF00"/>
                </a:solidFill>
                <a:latin typeface="Times New Roman"/>
                <a:ea typeface="+mj-ea"/>
                <a:cs typeface="+mj-cs"/>
              </a:rPr>
              <a:t> Stress: </a:t>
            </a:r>
            <a:r>
              <a:rPr lang="en-US" sz="2000" dirty="0"/>
              <a:t>The BAEL considers, for the determination of the Ultimate Limit State (E.L.U) of the concrete in the web of a typical section, the following two cases</a:t>
            </a:r>
            <a:r>
              <a:rPr lang="fr-FR" sz="2000" dirty="0"/>
              <a:t>:</a:t>
            </a:r>
            <a:endParaRPr lang="fr-FR" sz="2400" b="1" kern="0" dirty="0">
              <a:solidFill>
                <a:srgbClr val="FFFF00"/>
              </a:solidFill>
              <a:latin typeface="Times New Roman"/>
              <a:ea typeface="+mj-ea"/>
              <a:cs typeface="+mj-cs"/>
            </a:endParaRPr>
          </a:p>
          <a:p>
            <a:pPr>
              <a:lnSpc>
                <a:spcPct val="150000"/>
              </a:lnSpc>
            </a:pPr>
            <a:r>
              <a:rPr lang="fr-FR" sz="2000" b="1" dirty="0">
                <a:solidFill>
                  <a:srgbClr val="FFC000"/>
                </a:solidFill>
              </a:rPr>
              <a:t>III.1 Straight transverse </a:t>
            </a:r>
            <a:r>
              <a:rPr lang="fr-FR" sz="2000" b="1" dirty="0" err="1">
                <a:solidFill>
                  <a:srgbClr val="FFC000"/>
                </a:solidFill>
              </a:rPr>
              <a:t>reinforcements</a:t>
            </a:r>
            <a:r>
              <a:rPr lang="fr-FR" sz="2000" b="1" dirty="0">
                <a:solidFill>
                  <a:srgbClr val="FFC000"/>
                </a:solidFill>
              </a:rPr>
              <a:t> (α = TRF):</a:t>
            </a:r>
          </a:p>
          <a:p>
            <a:pPr marL="457200" indent="-457200">
              <a:lnSpc>
                <a:spcPct val="150000"/>
              </a:lnSpc>
              <a:buAutoNum type="alphaLcParenR"/>
            </a:pPr>
            <a:r>
              <a:rPr lang="en-US" sz="2000" u="sng" dirty="0">
                <a:solidFill>
                  <a:srgbClr val="FFC000"/>
                </a:solidFill>
              </a:rPr>
              <a:t>Slight cracking: A.5.1,211</a:t>
            </a:r>
          </a:p>
          <a:p>
            <a:endParaRPr lang="fr-FR" sz="2000" b="1" u="sng" kern="0" dirty="0">
              <a:solidFill>
                <a:srgbClr val="FFC000"/>
              </a:solidFill>
              <a:latin typeface="Times New Roman"/>
              <a:ea typeface="+mj-ea"/>
              <a:cs typeface="+mj-cs"/>
            </a:endParaRPr>
          </a:p>
          <a:p>
            <a:r>
              <a:rPr lang="fr-FR" sz="2000" u="sng" kern="0" dirty="0">
                <a:solidFill>
                  <a:srgbClr val="FFC000"/>
                </a:solidFill>
                <a:latin typeface="Times New Roman"/>
                <a:ea typeface="+mj-ea"/>
                <a:cs typeface="+mj-cs"/>
              </a:rPr>
              <a:t>b) </a:t>
            </a:r>
            <a:r>
              <a:rPr lang="fr-FR" sz="2000" u="sng" kern="0" dirty="0" err="1">
                <a:solidFill>
                  <a:srgbClr val="FFC000"/>
                </a:solidFill>
                <a:latin typeface="Times New Roman"/>
                <a:ea typeface="+mj-ea"/>
                <a:cs typeface="+mj-cs"/>
              </a:rPr>
              <a:t>detrimental</a:t>
            </a:r>
            <a:r>
              <a:rPr lang="fr-FR" sz="2000" u="sng" kern="0" dirty="0">
                <a:solidFill>
                  <a:srgbClr val="FFC000"/>
                </a:solidFill>
                <a:latin typeface="Times New Roman"/>
                <a:ea typeface="+mj-ea"/>
                <a:cs typeface="+mj-cs"/>
              </a:rPr>
              <a:t> and </a:t>
            </a:r>
            <a:r>
              <a:rPr lang="fr-FR" sz="2000" u="sng" kern="0" dirty="0" err="1">
                <a:solidFill>
                  <a:srgbClr val="FFC000"/>
                </a:solidFill>
                <a:latin typeface="Times New Roman"/>
                <a:ea typeface="+mj-ea"/>
                <a:cs typeface="+mj-cs"/>
              </a:rPr>
              <a:t>very</a:t>
            </a:r>
            <a:r>
              <a:rPr lang="fr-FR" sz="2000" u="sng" kern="0" dirty="0">
                <a:solidFill>
                  <a:srgbClr val="FFC000"/>
                </a:solidFill>
                <a:latin typeface="Times New Roman"/>
                <a:ea typeface="+mj-ea"/>
                <a:cs typeface="+mj-cs"/>
              </a:rPr>
              <a:t> </a:t>
            </a:r>
            <a:r>
              <a:rPr lang="fr-FR" sz="2000" u="sng" kern="0" dirty="0" err="1">
                <a:solidFill>
                  <a:srgbClr val="FFC000"/>
                </a:solidFill>
                <a:latin typeface="Times New Roman"/>
                <a:ea typeface="+mj-ea"/>
                <a:cs typeface="+mj-cs"/>
              </a:rPr>
              <a:t>detrimental</a:t>
            </a:r>
            <a:r>
              <a:rPr lang="fr-FR" sz="2000" u="sng" kern="0" dirty="0">
                <a:solidFill>
                  <a:srgbClr val="FFC000"/>
                </a:solidFill>
                <a:latin typeface="Times New Roman"/>
                <a:ea typeface="+mj-ea"/>
                <a:cs typeface="+mj-cs"/>
              </a:rPr>
              <a:t> cracking : A.5.1,211</a:t>
            </a:r>
          </a:p>
          <a:p>
            <a:r>
              <a:rPr lang="fr-FR" sz="2000" b="1" dirty="0">
                <a:solidFill>
                  <a:srgbClr val="FFC000"/>
                </a:solidFill>
              </a:rPr>
              <a:t>III.2 Armatures transversales inclinées à 45° (α = π/ 4 ):A.5.1,212</a:t>
            </a:r>
          </a:p>
          <a:p>
            <a:endParaRPr lang="fr-FR" sz="2000" b="1" dirty="0">
              <a:solidFill>
                <a:srgbClr val="FFC000"/>
              </a:solidFill>
            </a:endParaRPr>
          </a:p>
          <a:p>
            <a:endParaRPr lang="fr-FR" sz="2000" b="1" dirty="0">
              <a:solidFill>
                <a:srgbClr val="FFC000"/>
              </a:solidFill>
            </a:endParaRPr>
          </a:p>
          <a:p>
            <a:endParaRPr lang="fr-FR" sz="2000" b="1" dirty="0">
              <a:solidFill>
                <a:srgbClr val="FFC000"/>
              </a:solidFill>
            </a:endParaRPr>
          </a:p>
          <a:p>
            <a:pPr algn="just"/>
            <a:r>
              <a:rPr lang="fr-FR" sz="2000" b="1" dirty="0">
                <a:solidFill>
                  <a:srgbClr val="FFC000"/>
                </a:solidFill>
              </a:rPr>
              <a:t>III.3 </a:t>
            </a:r>
            <a:r>
              <a:rPr lang="en-US" sz="2000" b="1" dirty="0">
                <a:solidFill>
                  <a:srgbClr val="FFC000"/>
                </a:solidFill>
              </a:rPr>
              <a:t>Elements with all cross-sections subjected to compression (column): A.5.1.1</a:t>
            </a:r>
            <a:endParaRPr lang="fr-FR" sz="2000" b="1" dirty="0">
              <a:solidFill>
                <a:srgbClr val="FFC000"/>
              </a:solidFill>
            </a:endParaRPr>
          </a:p>
          <a:p>
            <a:endParaRPr lang="fr-FR" sz="2000" b="1" dirty="0">
              <a:solidFill>
                <a:srgbClr val="FFC000"/>
              </a:solidFill>
            </a:endParaRPr>
          </a:p>
          <a:p>
            <a:endParaRPr lang="fr-FR" sz="2000" b="1" dirty="0">
              <a:solidFill>
                <a:srgbClr val="FFC000"/>
              </a:solidFill>
            </a:endParaRPr>
          </a:p>
          <a:p>
            <a:pPr>
              <a:lnSpc>
                <a:spcPct val="150000"/>
              </a:lnSpc>
            </a:pPr>
            <a:r>
              <a:rPr lang="en-US" sz="2000" dirty="0"/>
              <a:t>For inclined reinforcement with an angle α ∈ [45; 90], interpolation is performed on the previous values. It is necessary to check in all cases: </a:t>
            </a:r>
            <a:r>
              <a:rPr lang="en-US" sz="2000" dirty="0" err="1"/>
              <a:t>τu</a:t>
            </a:r>
            <a:r>
              <a:rPr lang="en-US" sz="2000" dirty="0"/>
              <a:t> ≤ τ̅.</a:t>
            </a:r>
            <a:endParaRPr lang="fr-FR" sz="2000" b="1" dirty="0">
              <a:solidFill>
                <a:srgbClr val="FFC000"/>
              </a:solidFill>
            </a:endParaRPr>
          </a:p>
          <a:p>
            <a:pPr algn="just">
              <a:lnSpc>
                <a:spcPct val="150000"/>
              </a:lnSpc>
            </a:pPr>
            <a:r>
              <a:rPr lang="en-US" sz="2000" dirty="0"/>
              <a:t>If this condition is not met, it is advisable to review the dimensions of the beam, especially its width (b)."</a:t>
            </a:r>
            <a:endParaRPr lang="fr-FR" sz="2400" b="1" kern="0" dirty="0">
              <a:solidFill>
                <a:srgbClr val="FFFF00"/>
              </a:solidFill>
              <a:latin typeface="Times New Roman"/>
              <a:ea typeface="+mj-ea"/>
              <a:cs typeface="+mj-cs"/>
            </a:endParaRPr>
          </a:p>
        </p:txBody>
      </p:sp>
      <p:sp>
        <p:nvSpPr>
          <p:cNvPr id="5" name="Espace réservé du numéro de diapositive 4"/>
          <p:cNvSpPr>
            <a:spLocks noGrp="1"/>
          </p:cNvSpPr>
          <p:nvPr>
            <p:ph type="sldNum" sz="quarter" idx="12"/>
          </p:nvPr>
        </p:nvSpPr>
        <p:spPr>
          <a:xfrm>
            <a:off x="7020272" y="6381328"/>
            <a:ext cx="1905000" cy="457200"/>
          </a:xfrm>
        </p:spPr>
        <p:txBody>
          <a:bodyPr/>
          <a:lstStyle/>
          <a:p>
            <a:fld id="{CF4668DC-857F-487D-BFFA-8C0CA5037977}" type="slidenum">
              <a:rPr lang="fr-BE" smtClean="0">
                <a:solidFill>
                  <a:srgbClr val="FFFFFF"/>
                </a:solidFill>
              </a:rPr>
              <a:pPr/>
              <a:t>5</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488" y="1866753"/>
            <a:ext cx="2134555" cy="5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17" y="2453608"/>
            <a:ext cx="2138774" cy="39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392995"/>
            <a:ext cx="2884539" cy="66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4533122"/>
            <a:ext cx="284879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7968" y="1344477"/>
            <a:ext cx="962304" cy="35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1604" y="2945142"/>
            <a:ext cx="9334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43399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4624"/>
            <a:ext cx="8715436" cy="6696744"/>
          </a:xfrm>
          <a:prstGeom prst="rect">
            <a:avLst/>
          </a:prstGeom>
          <a:ln>
            <a:solidFill>
              <a:schemeClr val="accent1"/>
            </a:solidFill>
          </a:ln>
        </p:spPr>
        <p:txBody>
          <a:bodyPr/>
          <a:lstStyle/>
          <a:p>
            <a:pPr>
              <a:lnSpc>
                <a:spcPct val="150000"/>
              </a:lnSpc>
            </a:pPr>
            <a:r>
              <a:rPr lang="fr-FR" sz="2000" b="1" kern="0" dirty="0">
                <a:solidFill>
                  <a:srgbClr val="FFFF00"/>
                </a:solidFill>
                <a:latin typeface="Times New Roman"/>
                <a:ea typeface="+mj-ea"/>
                <a:cs typeface="+mj-cs"/>
              </a:rPr>
              <a:t>IV. Dimension of transverse </a:t>
            </a:r>
            <a:r>
              <a:rPr lang="fr-FR" sz="2000" b="1" kern="0" dirty="0" err="1">
                <a:solidFill>
                  <a:srgbClr val="FFFF00"/>
                </a:solidFill>
                <a:latin typeface="Times New Roman"/>
                <a:ea typeface="+mj-ea"/>
                <a:cs typeface="+mj-cs"/>
              </a:rPr>
              <a:t>reinforcements</a:t>
            </a:r>
            <a:r>
              <a:rPr lang="fr-FR" sz="2000" b="1" kern="0" dirty="0">
                <a:solidFill>
                  <a:srgbClr val="FFFF00"/>
                </a:solidFill>
                <a:latin typeface="Times New Roman"/>
                <a:ea typeface="+mj-ea"/>
                <a:cs typeface="+mj-cs"/>
              </a:rPr>
              <a:t>: </a:t>
            </a:r>
            <a:r>
              <a:rPr lang="en-US" sz="2000" dirty="0"/>
              <a:t>Normal stresses in the concrete at supports (isostatic) are zero, indicating pure shear.</a:t>
            </a:r>
          </a:p>
          <a:p>
            <a:pPr>
              <a:lnSpc>
                <a:spcPct val="150000"/>
              </a:lnSpc>
            </a:pPr>
            <a:r>
              <a:rPr lang="en-US" sz="2000" dirty="0"/>
              <a:t>Due to its low tensile strength, concrete is unable to balance the tensile stresses generated by shear forces. It is therefore necessary to reinforce this deficiency with reinforcements that will bridge these cracks. Their logical arrangement will be:</a:t>
            </a: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dirty="0"/>
          </a:p>
          <a:p>
            <a:pPr algn="just">
              <a:lnSpc>
                <a:spcPct val="150000"/>
              </a:lnSpc>
            </a:pPr>
            <a:endParaRPr lang="fr-FR" sz="2000" b="1" kern="0" dirty="0">
              <a:solidFill>
                <a:srgbClr val="FFFF00"/>
              </a:solidFill>
              <a:latin typeface="Times New Roman"/>
              <a:ea typeface="+mj-ea"/>
              <a:cs typeface="+mj-cs"/>
            </a:endParaRPr>
          </a:p>
          <a:p>
            <a:pPr>
              <a:lnSpc>
                <a:spcPct val="150000"/>
              </a:lnSpc>
            </a:pPr>
            <a:r>
              <a:rPr lang="en-US" sz="2000" dirty="0"/>
              <a:t>Because their effectiveness remains the same and for ease of execution, the reinforcements will be arranged as per the second case. The reinforcement will be noted as follows: At is the quantity of reinforcement steel</a:t>
            </a:r>
          </a:p>
          <a:p>
            <a:pPr>
              <a:lnSpc>
                <a:spcPct val="150000"/>
              </a:lnSpc>
            </a:pPr>
            <a:r>
              <a:rPr lang="en-US" sz="2000" b="1" dirty="0"/>
              <a:t>A</a:t>
            </a:r>
            <a:r>
              <a:rPr lang="en-US" sz="1600" b="1" dirty="0"/>
              <a:t>t</a:t>
            </a:r>
            <a:r>
              <a:rPr lang="en-US" sz="2000" b="1" dirty="0"/>
              <a:t> = n . </a:t>
            </a:r>
            <a:r>
              <a:rPr lang="en-US" sz="2000" dirty="0"/>
              <a:t>∅   </a:t>
            </a:r>
            <a:r>
              <a:rPr lang="fr-FR" sz="2000" dirty="0"/>
              <a:t>with : n : </a:t>
            </a:r>
            <a:r>
              <a:rPr lang="fr-FR" sz="2000" dirty="0" err="1"/>
              <a:t>number</a:t>
            </a:r>
            <a:r>
              <a:rPr lang="fr-FR" sz="2000" dirty="0"/>
              <a:t> of legs.</a:t>
            </a:r>
            <a:r>
              <a:rPr lang="fr-FR" sz="2000" dirty="0">
                <a:latin typeface="Times New Roman"/>
              </a:rPr>
              <a:t>     </a:t>
            </a:r>
            <a:endParaRPr lang="fr-FR" sz="2000" b="1" kern="0" dirty="0">
              <a:solidFill>
                <a:srgbClr val="FFFF00"/>
              </a:solidFill>
              <a:latin typeface="Times New Roman"/>
              <a:ea typeface="+mj-ea"/>
              <a:cs typeface="+mj-cs"/>
            </a:endParaRPr>
          </a:p>
          <a:p>
            <a:pPr algn="just">
              <a:lnSpc>
                <a:spcPct val="150000"/>
              </a:lnSpc>
            </a:pPr>
            <a:r>
              <a:rPr lang="fr-FR" sz="2000" dirty="0"/>
              <a:t>∅ = </a:t>
            </a:r>
            <a:r>
              <a:rPr lang="en-US" sz="2000" dirty="0"/>
              <a:t>The diameter of the strand in general </a:t>
            </a:r>
            <a:r>
              <a:rPr lang="fr-FR" sz="2000" dirty="0"/>
              <a:t>∅</a:t>
            </a:r>
            <a:r>
              <a:rPr lang="fr-FR" sz="2000" b="1" dirty="0"/>
              <a:t>6 </a:t>
            </a:r>
            <a:r>
              <a:rPr lang="fr-FR" sz="2000" dirty="0"/>
              <a:t>ou ∅</a:t>
            </a:r>
            <a:r>
              <a:rPr lang="fr-FR" sz="2000" b="1" dirty="0"/>
              <a:t>8</a:t>
            </a:r>
            <a:r>
              <a:rPr lang="fr-FR" sz="2000" dirty="0"/>
              <a:t>.</a:t>
            </a:r>
            <a:endParaRPr lang="fr-FR" sz="2000" b="1" kern="0" dirty="0">
              <a:solidFill>
                <a:srgbClr val="FFFF00"/>
              </a:solidFill>
              <a:latin typeface="Times New Roman"/>
              <a:ea typeface="+mj-ea"/>
              <a:cs typeface="+mj-cs"/>
            </a:endParaRPr>
          </a:p>
          <a:p>
            <a:pPr algn="just">
              <a:lnSpc>
                <a:spcPct val="150000"/>
              </a:lnSpc>
            </a:pPr>
            <a:endParaRPr lang="fr-FR" sz="2000" b="1" kern="0" dirty="0">
              <a:solidFill>
                <a:srgbClr val="FFFF00"/>
              </a:solidFill>
              <a:latin typeface="Times New Roman"/>
              <a:ea typeface="+mj-ea"/>
              <a:cs typeface="+mj-cs"/>
            </a:endParaRPr>
          </a:p>
          <a:p>
            <a:pPr algn="just">
              <a:lnSpc>
                <a:spcPct val="150000"/>
              </a:lnSpc>
            </a:pPr>
            <a:endParaRPr lang="fr-FR" sz="2000" b="1" kern="0" dirty="0">
              <a:solidFill>
                <a:srgbClr val="FFFF00"/>
              </a:solidFill>
              <a:latin typeface="Times New Roman"/>
              <a:ea typeface="+mj-ea"/>
              <a:cs typeface="+mj-cs"/>
            </a:endParaRPr>
          </a:p>
          <a:p>
            <a:endParaRPr lang="fr-FR" sz="2000" dirty="0"/>
          </a:p>
          <a:p>
            <a:endParaRPr lang="fr-FR" sz="2400" b="1" kern="0" dirty="0">
              <a:solidFill>
                <a:srgbClr val="FFFF00"/>
              </a:solidFill>
              <a:latin typeface="Times New Roman"/>
              <a:ea typeface="+mj-ea"/>
              <a:cs typeface="+mj-cs"/>
            </a:endParaRPr>
          </a:p>
        </p:txBody>
      </p:sp>
      <p:sp>
        <p:nvSpPr>
          <p:cNvPr id="5" name="Espace réservé du numéro de diapositive 4"/>
          <p:cNvSpPr>
            <a:spLocks noGrp="1"/>
          </p:cNvSpPr>
          <p:nvPr>
            <p:ph type="sldNum" sz="quarter" idx="12"/>
          </p:nvPr>
        </p:nvSpPr>
        <p:spPr>
          <a:xfrm>
            <a:off x="8748463" y="6471530"/>
            <a:ext cx="366471" cy="457200"/>
          </a:xfrm>
        </p:spPr>
        <p:txBody>
          <a:bodyPr/>
          <a:lstStyle/>
          <a:p>
            <a:fld id="{CF4668DC-857F-487D-BFFA-8C0CA5037977}" type="slidenum">
              <a:rPr lang="fr-BE" smtClean="0">
                <a:solidFill>
                  <a:srgbClr val="FFFFFF"/>
                </a:solidFill>
              </a:rPr>
              <a:pPr/>
              <a:t>6</a:t>
            </a:fld>
            <a:endParaRPr lang="fr-BE" dirty="0">
              <a:solidFill>
                <a:srgbClr val="FFFFFF"/>
              </a:solidFill>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6672"/>
            <a:ext cx="174364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760617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5445224"/>
            <a:ext cx="1800199" cy="126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19003" y="5103378"/>
            <a:ext cx="2263272" cy="369332"/>
          </a:xfrm>
          <a:prstGeom prst="rect">
            <a:avLst/>
          </a:prstGeom>
          <a:noFill/>
        </p:spPr>
        <p:txBody>
          <a:bodyPr wrap="square" rtlCol="0">
            <a:spAutoFit/>
          </a:bodyPr>
          <a:lstStyle/>
          <a:p>
            <a:r>
              <a:rPr lang="fr-FR" sz="1800" i="1" dirty="0" err="1">
                <a:latin typeface="Times New Roman"/>
              </a:rPr>
              <a:t>We</a:t>
            </a:r>
            <a:r>
              <a:rPr lang="fr-FR" sz="1800" i="1" dirty="0">
                <a:latin typeface="Times New Roman"/>
              </a:rPr>
              <a:t> have : </a:t>
            </a:r>
            <a:r>
              <a:rPr lang="fr-FR" sz="1800" b="1" i="1" dirty="0">
                <a:latin typeface="Times New Roman"/>
              </a:rPr>
              <a:t>At= 4 </a:t>
            </a:r>
            <a:r>
              <a:rPr lang="fr-FR" sz="1800" i="1" dirty="0">
                <a:latin typeface="SymbolMT"/>
              </a:rPr>
              <a:t>∅</a:t>
            </a:r>
            <a:r>
              <a:rPr lang="fr-FR" sz="1800" b="1" i="1" dirty="0">
                <a:latin typeface="Times New Roman"/>
              </a:rPr>
              <a:t>8</a:t>
            </a:r>
            <a:endParaRPr lang="fr-FR" sz="1800" dirty="0"/>
          </a:p>
        </p:txBody>
      </p:sp>
    </p:spTree>
    <p:extLst>
      <p:ext uri="{BB962C8B-B14F-4D97-AF65-F5344CB8AC3E}">
        <p14:creationId xmlns:p14="http://schemas.microsoft.com/office/powerpoint/2010/main" val="337450525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5" y="44624"/>
            <a:ext cx="8830976" cy="6696744"/>
          </a:xfrm>
          <a:prstGeom prst="rect">
            <a:avLst/>
          </a:prstGeom>
          <a:ln>
            <a:solidFill>
              <a:schemeClr val="accent1"/>
            </a:solidFill>
          </a:ln>
        </p:spPr>
        <p:txBody>
          <a:bodyPr/>
          <a:lstStyle/>
          <a:p>
            <a:pPr>
              <a:lnSpc>
                <a:spcPct val="150000"/>
              </a:lnSpc>
            </a:pPr>
            <a:r>
              <a:rPr lang="fr-FR" sz="2000" b="1" kern="0" dirty="0">
                <a:solidFill>
                  <a:srgbClr val="FFFF00"/>
                </a:solidFill>
                <a:latin typeface="Times New Roman"/>
                <a:ea typeface="+mj-ea"/>
                <a:cs typeface="+mj-cs"/>
              </a:rPr>
              <a:t>IV. 1 </a:t>
            </a:r>
            <a:r>
              <a:rPr lang="fr-FR" sz="2000" b="1" kern="0" dirty="0" err="1">
                <a:solidFill>
                  <a:srgbClr val="FFFF00"/>
                </a:solidFill>
                <a:latin typeface="Times New Roman"/>
                <a:ea typeface="+mj-ea"/>
                <a:cs typeface="+mj-cs"/>
              </a:rPr>
              <a:t>Spacing</a:t>
            </a:r>
            <a:r>
              <a:rPr lang="fr-FR" sz="2000" b="1" kern="0" dirty="0">
                <a:solidFill>
                  <a:srgbClr val="FFFF00"/>
                </a:solidFill>
                <a:latin typeface="Times New Roman"/>
                <a:ea typeface="+mj-ea"/>
                <a:cs typeface="+mj-cs"/>
              </a:rPr>
              <a:t> of transverse </a:t>
            </a:r>
            <a:r>
              <a:rPr lang="fr-FR" sz="2000" b="1" kern="0" dirty="0" err="1">
                <a:solidFill>
                  <a:srgbClr val="FFFF00"/>
                </a:solidFill>
                <a:latin typeface="Times New Roman"/>
                <a:ea typeface="+mj-ea"/>
                <a:cs typeface="+mj-cs"/>
              </a:rPr>
              <a:t>reinforcements</a:t>
            </a:r>
            <a:r>
              <a:rPr lang="fr-FR" sz="2000" b="1" kern="0" dirty="0">
                <a:solidFill>
                  <a:srgbClr val="FFFF00"/>
                </a:solidFill>
                <a:latin typeface="Times New Roman"/>
                <a:ea typeface="+mj-ea"/>
                <a:cs typeface="+mj-cs"/>
              </a:rPr>
              <a:t>: </a:t>
            </a:r>
            <a:r>
              <a:rPr lang="en-US" sz="2000" dirty="0"/>
              <a:t>After cracking resulting from the action of shear force, the beam is assimilated to a Ritter-</a:t>
            </a:r>
            <a:r>
              <a:rPr lang="en-US" sz="2000" dirty="0" err="1"/>
              <a:t>Mörsh</a:t>
            </a:r>
            <a:r>
              <a:rPr lang="en-US" sz="2000" dirty="0"/>
              <a:t> truss, consisting of:</a:t>
            </a:r>
            <a:r>
              <a:rPr lang="fr-FR" sz="2000" dirty="0"/>
              <a:t> </a:t>
            </a:r>
          </a:p>
          <a:p>
            <a:pPr>
              <a:lnSpc>
                <a:spcPct val="150000"/>
              </a:lnSpc>
            </a:pPr>
            <a:r>
              <a:rPr lang="fr-FR" sz="2000" dirty="0"/>
              <a:t>Tu = </a:t>
            </a:r>
            <a:r>
              <a:rPr lang="fr-FR" sz="2000" dirty="0" err="1"/>
              <a:t>Fst</a:t>
            </a:r>
            <a:r>
              <a:rPr lang="fr-FR" sz="2000" dirty="0"/>
              <a:t> . sin α</a:t>
            </a:r>
            <a:endParaRPr lang="fr-FR" sz="2000" dirty="0">
              <a:latin typeface="Times New Roman"/>
            </a:endParaRPr>
          </a:p>
          <a:p>
            <a:pPr>
              <a:lnSpc>
                <a:spcPct val="150000"/>
              </a:lnSpc>
            </a:pPr>
            <a:endParaRPr lang="fr-FR" sz="2000" dirty="0"/>
          </a:p>
          <a:p>
            <a:pPr>
              <a:lnSpc>
                <a:spcPct val="150000"/>
              </a:lnSpc>
            </a:pPr>
            <a:endParaRPr lang="fr-FR" sz="2000" dirty="0"/>
          </a:p>
          <a:p>
            <a:pPr>
              <a:lnSpc>
                <a:spcPct val="150000"/>
              </a:lnSpc>
            </a:pPr>
            <a:r>
              <a:rPr lang="en-US" sz="2000" dirty="0"/>
              <a:t>a compressed flange (1); a tensioned flange (2); tension diagonals (3); compressed diagonals (4); resulting from the 45° concrete struts.</a:t>
            </a:r>
          </a:p>
          <a:p>
            <a:pPr algn="just">
              <a:lnSpc>
                <a:spcPct val="150000"/>
              </a:lnSpc>
            </a:pPr>
            <a:r>
              <a:rPr lang="en-US" sz="2000" dirty="0">
                <a:latin typeface="Times New Roman"/>
              </a:rPr>
              <a:t>By replacing all these forces and making the necessary transformation, and using approximations, we obtain:</a:t>
            </a:r>
            <a:endParaRPr lang="fr-FR" sz="2000" b="1" kern="0" dirty="0">
              <a:solidFill>
                <a:srgbClr val="FFFF00"/>
              </a:solidFill>
              <a:latin typeface="Times New Roman"/>
              <a:ea typeface="+mj-ea"/>
              <a:cs typeface="+mj-cs"/>
            </a:endParaRPr>
          </a:p>
          <a:p>
            <a:pPr>
              <a:lnSpc>
                <a:spcPct val="150000"/>
              </a:lnSpc>
            </a:pPr>
            <a:r>
              <a:rPr lang="fr-FR" sz="2000" dirty="0" err="1">
                <a:solidFill>
                  <a:srgbClr val="FF0000"/>
                </a:solidFill>
                <a:latin typeface="Times New Roman"/>
              </a:rPr>
              <a:t>fe</a:t>
            </a:r>
            <a:r>
              <a:rPr lang="fr-FR" sz="2000" dirty="0">
                <a:solidFill>
                  <a:srgbClr val="FF0000"/>
                </a:solidFill>
                <a:latin typeface="Times New Roman"/>
              </a:rPr>
              <a:t> </a:t>
            </a:r>
            <a:r>
              <a:rPr lang="fr-FR" sz="2000" dirty="0">
                <a:latin typeface="Times New Roman"/>
              </a:rPr>
              <a:t>; </a:t>
            </a:r>
            <a:r>
              <a:rPr lang="fr-FR" sz="2000" dirty="0">
                <a:solidFill>
                  <a:srgbClr val="FF0000"/>
                </a:solidFill>
                <a:latin typeface="Times New Roman"/>
              </a:rPr>
              <a:t>fc28</a:t>
            </a:r>
            <a:r>
              <a:rPr lang="fr-FR" sz="2000" dirty="0">
                <a:latin typeface="Times New Roman"/>
              </a:rPr>
              <a:t> ; </a:t>
            </a:r>
            <a:r>
              <a:rPr lang="el-GR" sz="2000" dirty="0">
                <a:solidFill>
                  <a:srgbClr val="FF0000"/>
                </a:solidFill>
                <a:latin typeface="Times New Roman"/>
              </a:rPr>
              <a:t>τ</a:t>
            </a:r>
            <a:r>
              <a:rPr lang="fr-FR" sz="1600" dirty="0">
                <a:solidFill>
                  <a:srgbClr val="FF0000"/>
                </a:solidFill>
                <a:latin typeface="Times New Roman"/>
              </a:rPr>
              <a:t>u</a:t>
            </a:r>
            <a:r>
              <a:rPr lang="fr-FR" sz="2000" dirty="0">
                <a:latin typeface="Times New Roman"/>
              </a:rPr>
              <a:t> en MPa with: </a:t>
            </a:r>
          </a:p>
          <a:p>
            <a:pPr>
              <a:lnSpc>
                <a:spcPct val="150000"/>
              </a:lnSpc>
            </a:pPr>
            <a:r>
              <a:rPr lang="fr-FR" sz="2000" dirty="0">
                <a:solidFill>
                  <a:srgbClr val="FF0000"/>
                </a:solidFill>
                <a:latin typeface="Times New Roman"/>
              </a:rPr>
              <a:t>ft</a:t>
            </a:r>
            <a:r>
              <a:rPr lang="fr-FR" sz="1600" dirty="0">
                <a:solidFill>
                  <a:srgbClr val="FF0000"/>
                </a:solidFill>
                <a:latin typeface="Times New Roman"/>
              </a:rPr>
              <a:t>28</a:t>
            </a:r>
            <a:r>
              <a:rPr lang="fr-FR" sz="2000" dirty="0">
                <a:latin typeface="Times New Roman"/>
              </a:rPr>
              <a:t> </a:t>
            </a:r>
            <a:r>
              <a:rPr lang="fr-FR" sz="2000" dirty="0" err="1">
                <a:latin typeface="Times New Roman"/>
              </a:rPr>
              <a:t>capped</a:t>
            </a:r>
            <a:r>
              <a:rPr lang="fr-FR" sz="2000" dirty="0">
                <a:latin typeface="Times New Roman"/>
              </a:rPr>
              <a:t>  at </a:t>
            </a:r>
            <a:r>
              <a:rPr lang="fr-FR" sz="2000" dirty="0">
                <a:solidFill>
                  <a:srgbClr val="FF0000"/>
                </a:solidFill>
                <a:latin typeface="Times New Roman"/>
              </a:rPr>
              <a:t>3.3 </a:t>
            </a:r>
            <a:r>
              <a:rPr lang="fr-FR" sz="2000" dirty="0" err="1">
                <a:solidFill>
                  <a:srgbClr val="FF0000"/>
                </a:solidFill>
                <a:latin typeface="Times New Roman"/>
              </a:rPr>
              <a:t>MPa</a:t>
            </a:r>
            <a:r>
              <a:rPr lang="fr-FR" sz="2000" dirty="0">
                <a:latin typeface="Times New Roman"/>
              </a:rPr>
              <a:t>.</a:t>
            </a:r>
            <a:r>
              <a:rPr lang="fr-FR" sz="2000" dirty="0">
                <a:solidFill>
                  <a:srgbClr val="FF0000"/>
                </a:solidFill>
                <a:latin typeface="Times New Roman"/>
              </a:rPr>
              <a:t> b</a:t>
            </a:r>
            <a:r>
              <a:rPr lang="fr-FR" sz="2000" dirty="0">
                <a:latin typeface="Times New Roman"/>
              </a:rPr>
              <a:t> ; </a:t>
            </a:r>
            <a:r>
              <a:rPr lang="fr-FR" sz="2000" dirty="0">
                <a:solidFill>
                  <a:srgbClr val="FF0000"/>
                </a:solidFill>
                <a:latin typeface="Times New Roman"/>
              </a:rPr>
              <a:t>St</a:t>
            </a:r>
            <a:r>
              <a:rPr lang="fr-FR" sz="2000" dirty="0">
                <a:latin typeface="Times New Roman"/>
              </a:rPr>
              <a:t> with m</a:t>
            </a:r>
          </a:p>
          <a:p>
            <a:pPr>
              <a:lnSpc>
                <a:spcPct val="150000"/>
              </a:lnSpc>
            </a:pPr>
            <a:r>
              <a:rPr lang="fr-FR" sz="2000" dirty="0">
                <a:solidFill>
                  <a:srgbClr val="FF0000"/>
                </a:solidFill>
              </a:rPr>
              <a:t>k = 1 </a:t>
            </a:r>
            <a:r>
              <a:rPr lang="fr-FR" sz="2000" dirty="0"/>
              <a:t>: in the </a:t>
            </a:r>
            <a:r>
              <a:rPr lang="fr-FR" sz="2000" dirty="0" err="1"/>
              <a:t>general</a:t>
            </a:r>
            <a:r>
              <a:rPr lang="fr-FR" sz="2000" dirty="0"/>
              <a:t> case (simple </a:t>
            </a:r>
            <a:r>
              <a:rPr lang="fr-FR" sz="2000" dirty="0" err="1"/>
              <a:t>bending</a:t>
            </a:r>
            <a:r>
              <a:rPr lang="fr-FR" sz="2000" dirty="0"/>
              <a:t>).</a:t>
            </a:r>
          </a:p>
          <a:p>
            <a:pPr>
              <a:lnSpc>
                <a:spcPct val="150000"/>
              </a:lnSpc>
            </a:pPr>
            <a:r>
              <a:rPr lang="fr-FR" sz="2000" dirty="0">
                <a:solidFill>
                  <a:srgbClr val="FF0000"/>
                </a:solidFill>
              </a:rPr>
              <a:t>k = 0 </a:t>
            </a:r>
            <a:r>
              <a:rPr lang="fr-FR" sz="2000" dirty="0"/>
              <a:t>: </a:t>
            </a:r>
            <a:r>
              <a:rPr lang="en-US" sz="2000" dirty="0"/>
              <a:t>If the cracking is very detrimental or if there is concrete repair</a:t>
            </a:r>
            <a:r>
              <a:rPr lang="fr-FR" sz="2000" dirty="0"/>
              <a:t>.</a:t>
            </a:r>
            <a:r>
              <a:rPr lang="fr-FR" sz="2000" dirty="0">
                <a:latin typeface="Times New Roman"/>
              </a:rPr>
              <a:t>                                                   </a:t>
            </a:r>
          </a:p>
          <a:p>
            <a:pPr>
              <a:lnSpc>
                <a:spcPct val="150000"/>
              </a:lnSpc>
            </a:pPr>
            <a:endParaRPr lang="fr-FR" sz="2000" dirty="0">
              <a:latin typeface="Times New Roman"/>
            </a:endParaRPr>
          </a:p>
          <a:p>
            <a:endParaRPr lang="fr-FR" sz="2000" dirty="0"/>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7</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821" y="1052736"/>
            <a:ext cx="3240360" cy="121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94" y="1570501"/>
            <a:ext cx="1728192" cy="71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014" y="1052736"/>
            <a:ext cx="3199180" cy="121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068" y="3841744"/>
            <a:ext cx="25715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guettiche\Desktop\At+aire+des+armatures+transversales+n+nombre+de+brins+verticaux.jpg"/>
          <p:cNvPicPr/>
          <p:nvPr/>
        </p:nvPicPr>
        <p:blipFill rotWithShape="1">
          <a:blip r:embed="rId7">
            <a:extLst>
              <a:ext uri="{28A0092B-C50C-407E-A947-70E740481C1C}">
                <a14:useLocalDpi xmlns:a14="http://schemas.microsoft.com/office/drawing/2010/main" val="0"/>
              </a:ext>
            </a:extLst>
          </a:blip>
          <a:srcRect l="20832" t="8357" r="23398" b="65129"/>
          <a:stretch/>
        </p:blipFill>
        <p:spPr bwMode="auto">
          <a:xfrm>
            <a:off x="5148064" y="4509120"/>
            <a:ext cx="3314700" cy="11521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4253937"/>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214282" y="72008"/>
                <a:ext cx="8715436" cy="6813376"/>
              </a:xfrm>
              <a:prstGeom prst="rect">
                <a:avLst/>
              </a:prstGeom>
              <a:ln>
                <a:solidFill>
                  <a:schemeClr val="accent1"/>
                </a:solidFill>
              </a:ln>
            </p:spPr>
            <p:txBody>
              <a:bodyPr/>
              <a:lstStyle/>
              <a:p>
                <a:r>
                  <a:rPr lang="fr-FR" sz="2000" b="1" kern="0" dirty="0">
                    <a:solidFill>
                      <a:srgbClr val="FFFF00"/>
                    </a:solidFill>
                    <a:latin typeface="Times New Roman"/>
                    <a:ea typeface="+mj-ea"/>
                    <a:cs typeface="+mj-cs"/>
                  </a:rPr>
                  <a:t>IV. 2 Conditions complémentaires:</a:t>
                </a:r>
              </a:p>
              <a:p>
                <a:pPr marL="457200" indent="-457200">
                  <a:lnSpc>
                    <a:spcPct val="150000"/>
                  </a:lnSpc>
                  <a:buAutoNum type="alphaLcPeriod"/>
                </a:pPr>
                <a:r>
                  <a:rPr lang="fr-FR" sz="2000" u="sng" dirty="0" err="1">
                    <a:solidFill>
                      <a:srgbClr val="FFC000"/>
                    </a:solidFill>
                  </a:rPr>
                  <a:t>Choice</a:t>
                </a:r>
                <a:r>
                  <a:rPr lang="fr-FR" sz="2000" u="sng" dirty="0">
                    <a:solidFill>
                      <a:srgbClr val="FFC000"/>
                    </a:solidFill>
                  </a:rPr>
                  <a:t> of transverse </a:t>
                </a:r>
                <a:r>
                  <a:rPr lang="fr-FR" sz="2000" u="sng" dirty="0" err="1">
                    <a:solidFill>
                      <a:srgbClr val="FFC000"/>
                    </a:solidFill>
                  </a:rPr>
                  <a:t>reinforcements</a:t>
                </a:r>
                <a:r>
                  <a:rPr lang="fr-FR" sz="2000" u="sng" dirty="0">
                    <a:solidFill>
                      <a:srgbClr val="FFC000"/>
                    </a:solidFill>
                  </a:rPr>
                  <a:t> :</a:t>
                </a:r>
              </a:p>
              <a:p>
                <a:pPr>
                  <a:lnSpc>
                    <a:spcPct val="150000"/>
                  </a:lnSpc>
                </a:pPr>
                <a:r>
                  <a:rPr lang="fr-FR" sz="2000" dirty="0" err="1"/>
                  <a:t>We</a:t>
                </a:r>
                <a:r>
                  <a:rPr lang="fr-FR" sz="2000" dirty="0"/>
                  <a:t> </a:t>
                </a:r>
                <a:r>
                  <a:rPr lang="fr-FR" sz="2000" dirty="0" err="1"/>
                  <a:t>fixed</a:t>
                </a:r>
                <a:r>
                  <a:rPr lang="fr-FR" sz="2000" dirty="0"/>
                  <a:t> the value of transverse reinforcement section la valeur de la section d’armature transversale </a:t>
                </a:r>
                <a:r>
                  <a:rPr lang="fr-FR" sz="2000" i="1" dirty="0"/>
                  <a:t>At</a:t>
                </a:r>
                <a:r>
                  <a:rPr lang="fr-FR" sz="2000" dirty="0"/>
                  <a:t>, to </a:t>
                </a:r>
                <a:r>
                  <a:rPr lang="fr-FR" sz="2000" dirty="0" err="1"/>
                  <a:t>find</a:t>
                </a:r>
                <a:r>
                  <a:rPr lang="fr-FR" sz="2000" dirty="0"/>
                  <a:t> the  diamater of transverse reinforcement :</a:t>
                </a:r>
                <a:br>
                  <a:rPr lang="fr-FR" sz="2000" dirty="0"/>
                </a:br>
                <a:r>
                  <a:rPr lang="fr-FR" sz="2000" dirty="0"/>
                  <a:t>with :</a:t>
                </a:r>
                <a14:m>
                  <m:oMath xmlns:m="http://schemas.openxmlformats.org/officeDocument/2006/math">
                    <m:r>
                      <a:rPr lang="fr-FR" sz="2000" b="0" i="0" smtClean="0">
                        <a:latin typeface="Cambria Math" panose="02040503050406030204" pitchFamily="18" charset="0"/>
                        <a:ea typeface="Cambria Math" panose="02040503050406030204" pitchFamily="18" charset="0"/>
                      </a:rPr>
                      <m:t> </m:t>
                    </m:r>
                    <m:sSub>
                      <m:sSubPr>
                        <m:ctrlPr>
                          <a:rPr lang="fr-FR" sz="2000" i="1" smtClean="0">
                            <a:latin typeface="Cambria Math" panose="02040503050406030204" pitchFamily="18" charset="0"/>
                            <a:ea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m:t>
                        </m:r>
                      </m:e>
                      <m:sub>
                        <m:r>
                          <a:rPr lang="fr-FR" sz="2000" b="0" i="1" smtClean="0">
                            <a:latin typeface="Cambria Math" panose="02040503050406030204" pitchFamily="18" charset="0"/>
                            <a:ea typeface="Cambria Math" panose="02040503050406030204" pitchFamily="18" charset="0"/>
                          </a:rPr>
                          <m:t>𝑡</m:t>
                        </m:r>
                      </m:sub>
                    </m:sSub>
                    <m:r>
                      <a:rPr lang="fr-FR" sz="2000" i="1" smtClean="0">
                        <a:latin typeface="Cambria Math" panose="02040503050406030204" pitchFamily="18" charset="0"/>
                        <a:ea typeface="Cambria Math" panose="02040503050406030204" pitchFamily="18" charset="0"/>
                      </a:rPr>
                      <m:t>≈</m:t>
                    </m:r>
                    <m:f>
                      <m:fPr>
                        <m:ctrlPr>
                          <a:rPr lang="fr-FR" sz="2000" i="1" smtClean="0">
                            <a:latin typeface="Cambria Math" panose="02040503050406030204" pitchFamily="18" charset="0"/>
                            <a:ea typeface="Cambria Math" panose="02040503050406030204" pitchFamily="18" charset="0"/>
                          </a:rPr>
                        </m:ctrlPr>
                      </m:fPr>
                      <m:num>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m:t>
                            </m:r>
                          </m:e>
                          <m:sub>
                            <m:r>
                              <a:rPr lang="fr-FR" sz="2000" i="1">
                                <a:latin typeface="Cambria Math" panose="02040503050406030204" pitchFamily="18" charset="0"/>
                                <a:ea typeface="Cambria Math" panose="02040503050406030204" pitchFamily="18" charset="0"/>
                              </a:rPr>
                              <m:t>𝑙</m:t>
                            </m:r>
                          </m:sub>
                        </m:sSub>
                      </m:num>
                      <m:den>
                        <m:r>
                          <a:rPr lang="fr-FR" sz="2000" b="0" i="1" smtClean="0">
                            <a:latin typeface="Cambria Math" panose="02040503050406030204" pitchFamily="18" charset="0"/>
                            <a:ea typeface="Cambria Math" panose="02040503050406030204" pitchFamily="18" charset="0"/>
                          </a:rPr>
                          <m:t>3</m:t>
                        </m:r>
                      </m:den>
                    </m:f>
                    <m:r>
                      <a:rPr lang="fr-FR" sz="200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𝑀𝑖𝑛</m:t>
                    </m:r>
                    <m:d>
                      <m:dPr>
                        <m:begChr m:val="{"/>
                        <m:endChr m:val="}"/>
                        <m:ctrlPr>
                          <a:rPr lang="fr-FR" sz="2000" i="1" smtClean="0">
                            <a:latin typeface="Cambria Math" panose="02040503050406030204" pitchFamily="18" charset="0"/>
                          </a:rPr>
                        </m:ctrlPr>
                      </m:dPr>
                      <m:e>
                        <m:f>
                          <m:fPr>
                            <m:type m:val="skw"/>
                            <m:ctrlPr>
                              <a:rPr lang="fr-FR" sz="2000" i="1" smtClean="0">
                                <a:latin typeface="Cambria Math" panose="02040503050406030204" pitchFamily="18" charset="0"/>
                              </a:rPr>
                            </m:ctrlPr>
                          </m:fPr>
                          <m:num>
                            <m:r>
                              <a:rPr lang="fr-FR" sz="2000" b="0" i="1" smtClean="0">
                                <a:latin typeface="Cambria Math" panose="02040503050406030204" pitchFamily="18" charset="0"/>
                              </a:rPr>
                              <m:t>h</m:t>
                            </m:r>
                          </m:num>
                          <m:den>
                            <m:r>
                              <a:rPr lang="fr-FR" sz="2000" b="0" i="1" smtClean="0">
                                <a:latin typeface="Cambria Math" panose="02040503050406030204" pitchFamily="18" charset="0"/>
                              </a:rPr>
                              <m:t>35</m:t>
                            </m:r>
                          </m:den>
                        </m:f>
                        <m:r>
                          <a:rPr lang="fr-FR" sz="2000" b="0" i="1" smtClean="0">
                            <a:latin typeface="Cambria Math" panose="02040503050406030204" pitchFamily="18" charset="0"/>
                          </a:rPr>
                          <m:t> ; </m:t>
                        </m:r>
                        <m:f>
                          <m:fPr>
                            <m:ctrlPr>
                              <a:rPr lang="fr-FR" sz="2000" b="0" i="1" smtClean="0">
                                <a:latin typeface="Cambria Math" panose="02040503050406030204" pitchFamily="18" charset="0"/>
                              </a:rPr>
                            </m:ctrlPr>
                          </m:fPr>
                          <m:num>
                            <m:sSub>
                              <m:sSubPr>
                                <m:ctrlPr>
                                  <a:rPr lang="fr-FR" sz="2000" i="1">
                                    <a:latin typeface="Cambria Math" panose="02040503050406030204" pitchFamily="18" charset="0"/>
                                  </a:rPr>
                                </m:ctrlPr>
                              </m:sSubPr>
                              <m:e>
                                <m:r>
                                  <a:rPr lang="fr-FR" sz="2000" i="1">
                                    <a:latin typeface="Cambria Math" panose="02040503050406030204" pitchFamily="18" charset="0"/>
                                  </a:rPr>
                                  <m:t>𝑏</m:t>
                                </m:r>
                              </m:e>
                              <m:sub>
                                <m:r>
                                  <a:rPr lang="fr-FR" sz="2000" i="1">
                                    <a:latin typeface="Cambria Math" panose="02040503050406030204" pitchFamily="18" charset="0"/>
                                  </a:rPr>
                                  <m:t>0</m:t>
                                </m:r>
                              </m:sub>
                            </m:sSub>
                          </m:num>
                          <m:den>
                            <m:r>
                              <a:rPr lang="fr-FR" sz="2000" b="0" i="1" smtClean="0">
                                <a:latin typeface="Cambria Math" panose="02040503050406030204" pitchFamily="18" charset="0"/>
                              </a:rPr>
                              <m:t>10</m:t>
                            </m:r>
                          </m:den>
                        </m:f>
                        <m:r>
                          <a:rPr lang="fr-FR" sz="2000" b="0" i="1" smtClean="0">
                            <a:latin typeface="Cambria Math" panose="02040503050406030204" pitchFamily="18" charset="0"/>
                          </a:rPr>
                          <m:t> ; </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m:t>
                            </m:r>
                          </m:e>
                          <m:sub>
                            <m:r>
                              <a:rPr lang="fr-FR" sz="2000" b="0" i="1" smtClean="0">
                                <a:latin typeface="Cambria Math" panose="02040503050406030204" pitchFamily="18" charset="0"/>
                              </a:rPr>
                              <m:t>𝑙𝑚𝑖𝑛</m:t>
                            </m:r>
                          </m:sub>
                        </m:sSub>
                      </m:e>
                    </m:d>
                  </m:oMath>
                </a14:m>
                <a:r>
                  <a:rPr lang="fr-FR" sz="2000" dirty="0"/>
                  <a:t>,</a:t>
                </a:r>
                <a:br>
                  <a:rPr lang="fr-FR" sz="2000" dirty="0"/>
                </a:br>
                <a:r>
                  <a:rPr lang="fr-FR" sz="2000" dirty="0">
                    <a:solidFill>
                      <a:srgbClr val="FF0000"/>
                    </a:solidFill>
                    <a:latin typeface="Symbol"/>
                  </a:rPr>
                  <a:t></a:t>
                </a:r>
                <a:r>
                  <a:rPr lang="fr-FR" sz="1400" dirty="0">
                    <a:solidFill>
                      <a:srgbClr val="FF0000"/>
                    </a:solidFill>
                    <a:latin typeface="Times New Roman"/>
                  </a:rPr>
                  <a:t>t </a:t>
                </a:r>
                <a:r>
                  <a:rPr lang="fr-FR" sz="2000" dirty="0">
                    <a:latin typeface="Times New Roman"/>
                  </a:rPr>
                  <a:t>: diamater of transverse reinforcement ; </a:t>
                </a:r>
                <a:r>
                  <a:rPr lang="fr-FR" sz="2000" dirty="0">
                    <a:solidFill>
                      <a:srgbClr val="FF0000"/>
                    </a:solidFill>
                    <a:latin typeface="Symbol"/>
                  </a:rPr>
                  <a:t></a:t>
                </a:r>
                <a:r>
                  <a:rPr lang="fr-FR" sz="1400" dirty="0">
                    <a:solidFill>
                      <a:srgbClr val="FF0000"/>
                    </a:solidFill>
                    <a:latin typeface="Times New Roman"/>
                  </a:rPr>
                  <a:t>l</a:t>
                </a:r>
                <a:r>
                  <a:rPr lang="fr-FR" sz="1100" dirty="0">
                    <a:solidFill>
                      <a:srgbClr val="FF0000"/>
                    </a:solidFill>
                    <a:latin typeface="Times New Roman"/>
                  </a:rPr>
                  <a:t> </a:t>
                </a:r>
                <a:r>
                  <a:rPr lang="fr-FR" sz="1400" dirty="0">
                    <a:solidFill>
                      <a:srgbClr val="FF0000"/>
                    </a:solidFill>
                    <a:latin typeface="Times New Roman"/>
                  </a:rPr>
                  <a:t>min</a:t>
                </a:r>
                <a:r>
                  <a:rPr lang="fr-FR" sz="2000" dirty="0">
                    <a:latin typeface="Times New Roman"/>
                  </a:rPr>
                  <a:t>:  </a:t>
                </a:r>
                <a:r>
                  <a:rPr lang="fr-FR" sz="2000" dirty="0" err="1">
                    <a:latin typeface="Times New Roman"/>
                  </a:rPr>
                  <a:t>miniml</a:t>
                </a:r>
                <a:r>
                  <a:rPr lang="fr-FR" sz="2000" dirty="0">
                    <a:latin typeface="Times New Roman"/>
                  </a:rPr>
                  <a:t> diamater of longitudinal  reinforcement  ;</a:t>
                </a:r>
                <a:r>
                  <a:rPr lang="fr-FR" sz="2000" dirty="0">
                    <a:solidFill>
                      <a:srgbClr val="FF0000"/>
                    </a:solidFill>
                    <a:latin typeface="Times New Roman"/>
                  </a:rPr>
                  <a:t>h</a:t>
                </a:r>
                <a:r>
                  <a:rPr lang="fr-FR" sz="2000" dirty="0">
                    <a:latin typeface="Times New Roman"/>
                  </a:rPr>
                  <a:t> of </a:t>
                </a:r>
                <a:r>
                  <a:rPr lang="fr-FR" sz="2000" dirty="0" err="1">
                    <a:latin typeface="Times New Roman"/>
                  </a:rPr>
                  <a:t>beam</a:t>
                </a:r>
                <a:r>
                  <a:rPr lang="fr-FR" sz="2000" dirty="0">
                    <a:latin typeface="Times New Roman"/>
                  </a:rPr>
                  <a:t> ;  </a:t>
                </a:r>
                <a:r>
                  <a:rPr lang="fr-FR" sz="2000" dirty="0">
                    <a:solidFill>
                      <a:srgbClr val="FF0000"/>
                    </a:solidFill>
                    <a:latin typeface="Times New Roman"/>
                  </a:rPr>
                  <a:t>b</a:t>
                </a:r>
                <a:r>
                  <a:rPr lang="fr-FR" sz="2000" dirty="0">
                    <a:latin typeface="Times New Roman"/>
                  </a:rPr>
                  <a:t> : </a:t>
                </a:r>
                <a:r>
                  <a:rPr lang="fr-FR" sz="2000" dirty="0" err="1">
                    <a:latin typeface="Times New Roman"/>
                  </a:rPr>
                  <a:t>width</a:t>
                </a:r>
                <a:r>
                  <a:rPr lang="fr-FR" sz="2000" dirty="0">
                    <a:latin typeface="Times New Roman"/>
                  </a:rPr>
                  <a:t> of </a:t>
                </a:r>
                <a:r>
                  <a:rPr lang="fr-FR" sz="2000" dirty="0" err="1">
                    <a:latin typeface="Times New Roman"/>
                  </a:rPr>
                  <a:t>beam</a:t>
                </a:r>
                <a:r>
                  <a:rPr lang="fr-FR" sz="2000" dirty="0">
                    <a:latin typeface="Times New Roman"/>
                  </a:rPr>
                  <a:t>. </a:t>
                </a:r>
                <a:r>
                  <a:rPr lang="fr-FR" sz="2000" dirty="0"/>
                  <a:t>with  :</a:t>
                </a:r>
                <a:r>
                  <a:rPr lang="en-US" sz="2000" dirty="0"/>
                  <a:t> ∅t ≤ 12 mm</a:t>
                </a:r>
                <a:endParaRPr lang="fr-FR" sz="2000" dirty="0">
                  <a:latin typeface="Times New Roman"/>
                </a:endParaRPr>
              </a:p>
              <a:p>
                <a:pPr>
                  <a:lnSpc>
                    <a:spcPct val="150000"/>
                  </a:lnSpc>
                  <a:spcBef>
                    <a:spcPts val="0"/>
                  </a:spcBef>
                </a:pPr>
                <a:r>
                  <a:rPr lang="fr-FR" sz="2000" u="sng" dirty="0">
                    <a:solidFill>
                      <a:srgbClr val="FFC000"/>
                    </a:solidFill>
                  </a:rPr>
                  <a:t>b. Maximum distance </a:t>
                </a:r>
                <a:r>
                  <a:rPr lang="fr-FR" sz="2000" u="sng" dirty="0" err="1">
                    <a:solidFill>
                      <a:srgbClr val="FFC000"/>
                    </a:solidFill>
                  </a:rPr>
                  <a:t>between</a:t>
                </a:r>
                <a:r>
                  <a:rPr lang="fr-FR" sz="2000" u="sng" dirty="0">
                    <a:solidFill>
                      <a:srgbClr val="FFC000"/>
                    </a:solidFill>
                  </a:rPr>
                  <a:t> course of transverse reinforcement :</a:t>
                </a:r>
                <a:r>
                  <a:rPr lang="en-US" sz="2000" dirty="0" err="1">
                    <a:solidFill>
                      <a:srgbClr val="FFFF00"/>
                    </a:solidFill>
                  </a:rPr>
                  <a:t>A.5</a:t>
                </a:r>
                <a:r>
                  <a:rPr lang="en-US" sz="2000" dirty="0">
                    <a:solidFill>
                      <a:srgbClr val="FFFF00"/>
                    </a:solidFill>
                  </a:rPr>
                  <a:t>. 1 22  </a:t>
                </a:r>
                <a:r>
                  <a:rPr lang="en-US" sz="2000" dirty="0"/>
                  <a:t>:</a:t>
                </a:r>
                <a:r>
                  <a:rPr lang="fr-FR" sz="2000" dirty="0"/>
                  <a:t>distance St successifs course of transverse reinforcement </a:t>
                </a:r>
                <a:r>
                  <a:rPr lang="fr-FR" sz="2000" dirty="0" err="1"/>
                  <a:t>is</a:t>
                </a:r>
                <a:r>
                  <a:rPr lang="fr-FR" sz="2000" dirty="0"/>
                  <a:t> :                                                                            </a:t>
                </a:r>
              </a:p>
              <a:p>
                <a:pPr>
                  <a:lnSpc>
                    <a:spcPct val="150000"/>
                  </a:lnSpc>
                  <a:spcBef>
                    <a:spcPts val="0"/>
                  </a:spcBef>
                </a:pPr>
                <a:endParaRPr lang="fr-FR" sz="2000" dirty="0"/>
              </a:p>
              <a:p>
                <a:pPr>
                  <a:lnSpc>
                    <a:spcPct val="150000"/>
                  </a:lnSpc>
                  <a:spcBef>
                    <a:spcPts val="0"/>
                  </a:spcBef>
                </a:pPr>
                <a:r>
                  <a:rPr lang="en-US" sz="2000" dirty="0"/>
                  <a:t>with    </a:t>
                </a:r>
                <a:r>
                  <a:rPr lang="en-US" sz="2000" dirty="0" err="1"/>
                  <a:t>S</a:t>
                </a:r>
                <a:r>
                  <a:rPr lang="en-US" sz="1400" dirty="0" err="1"/>
                  <a:t>tmin</a:t>
                </a:r>
                <a:r>
                  <a:rPr lang="en-US" sz="2000" dirty="0"/>
                  <a:t> ≥ 7 cm.</a:t>
                </a:r>
                <a:endParaRPr lang="en-US" sz="2000" dirty="0">
                  <a:solidFill>
                    <a:srgbClr val="FF0000"/>
                  </a:solidFill>
                </a:endParaRPr>
              </a:p>
              <a:p>
                <a:pPr algn="just">
                  <a:spcBef>
                    <a:spcPts val="0"/>
                  </a:spcBef>
                </a:pPr>
                <a:endParaRPr lang="en-US" sz="2000" dirty="0"/>
              </a:p>
              <a:p>
                <a:pPr algn="just">
                  <a:spcBef>
                    <a:spcPts val="0"/>
                  </a:spcBef>
                </a:pPr>
                <a:r>
                  <a:rPr lang="en-US" sz="2000" dirty="0"/>
                  <a:t>with the value0,4 is  MPA</a:t>
                </a:r>
              </a:p>
              <a:p>
                <a:pPr>
                  <a:lnSpc>
                    <a:spcPct val="150000"/>
                  </a:lnSpc>
                </a:pPr>
                <a:r>
                  <a:rPr lang="fr-FR" sz="2000" dirty="0">
                    <a:solidFill>
                      <a:srgbClr val="FF0000"/>
                    </a:solidFill>
                  </a:rPr>
                  <a:t>A</a:t>
                </a:r>
                <a:r>
                  <a:rPr lang="fr-FR" sz="1400" dirty="0">
                    <a:solidFill>
                      <a:srgbClr val="FF0000"/>
                    </a:solidFill>
                  </a:rPr>
                  <a:t>t</a:t>
                </a:r>
                <a:r>
                  <a:rPr lang="fr-FR" sz="2000" dirty="0"/>
                  <a:t>: section of transverse reinforcement in m² :</a:t>
                </a:r>
                <a:endParaRPr lang="en-US" sz="2000" dirty="0"/>
              </a:p>
              <a:p>
                <a:r>
                  <a:rPr lang="fr-FR" sz="2000" dirty="0">
                    <a:solidFill>
                      <a:srgbClr val="FF0000"/>
                    </a:solidFill>
                  </a:rPr>
                  <a:t>n: </a:t>
                </a:r>
                <a:r>
                  <a:rPr lang="fr-FR" sz="2000" dirty="0"/>
                  <a:t>: </a:t>
                </a:r>
                <a:r>
                  <a:rPr lang="fr-FR" sz="2000" dirty="0" err="1"/>
                  <a:t>number</a:t>
                </a:r>
                <a:r>
                  <a:rPr lang="fr-FR" sz="2000" dirty="0"/>
                  <a:t> of vertical  legs</a:t>
                </a:r>
              </a:p>
              <a:p>
                <a:r>
                  <a:rPr lang="en-US" sz="2000" dirty="0" err="1">
                    <a:solidFill>
                      <a:srgbClr val="FF0000"/>
                    </a:solidFill>
                  </a:rPr>
                  <a:t>Exemple</a:t>
                </a:r>
                <a:r>
                  <a:rPr lang="en-US" sz="2000" dirty="0"/>
                  <a:t> : </a:t>
                </a:r>
                <a:r>
                  <a:rPr lang="en-US" sz="2000" dirty="0" err="1"/>
                  <a:t>frames,and</a:t>
                </a:r>
                <a:r>
                  <a:rPr lang="en-US" sz="2000" dirty="0"/>
                  <a:t>  stirrupsHA6 : 3 legs HA6 = 0,848 cm2</a:t>
                </a:r>
                <a:endParaRPr lang="en-US" sz="2000" i="1" dirty="0"/>
              </a:p>
              <a:p>
                <a:pPr algn="just">
                  <a:lnSpc>
                    <a:spcPct val="150000"/>
                  </a:lnSpc>
                </a:pPr>
                <a:endParaRPr lang="en-US" sz="2000" u="sng" dirty="0">
                  <a:solidFill>
                    <a:srgbClr val="FFC000"/>
                  </a:solidFil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214282" y="72008"/>
                <a:ext cx="8715436" cy="6813376"/>
              </a:xfrm>
              <a:prstGeom prst="rect">
                <a:avLst/>
              </a:prstGeom>
              <a:blipFill>
                <a:blip r:embed="rId3"/>
                <a:stretch>
                  <a:fillRect l="-628" t="-447" r="-29190" b="-2413"/>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8</a:t>
            </a:fld>
            <a:endParaRPr lang="fr-BE" dirty="0">
              <a:solidFill>
                <a:srgbClr val="FFFFFF"/>
              </a:solidFill>
            </a:endParaRPr>
          </a:p>
        </p:txBody>
      </p:sp>
      <p:pic>
        <p:nvPicPr>
          <p:cNvPr id="12" name="Picture 11" descr="C:\Users\guettiche\Desktop\At+aire+des+armatures+transversales+n+nombre+de+brins+verticaux.jpg"/>
          <p:cNvPicPr/>
          <p:nvPr/>
        </p:nvPicPr>
        <p:blipFill rotWithShape="1">
          <a:blip r:embed="rId4">
            <a:extLst>
              <a:ext uri="{28A0092B-C50C-407E-A947-70E740481C1C}">
                <a14:useLocalDpi xmlns:a14="http://schemas.microsoft.com/office/drawing/2010/main" val="0"/>
              </a:ext>
            </a:extLst>
          </a:blip>
          <a:srcRect l="58267" t="32977" r="19743" b="54383"/>
          <a:stretch/>
        </p:blipFill>
        <p:spPr bwMode="auto">
          <a:xfrm>
            <a:off x="4584546" y="5254344"/>
            <a:ext cx="1304925" cy="432048"/>
          </a:xfrm>
          <a:prstGeom prst="rect">
            <a:avLst/>
          </a:prstGeom>
          <a:noFill/>
          <a:ln>
            <a:noFill/>
          </a:ln>
          <a:extLst>
            <a:ext uri="{53640926-AAD7-44D8-BBD7-CCE9431645EC}">
              <a14:shadowObscured xmlns:a14="http://schemas.microsoft.com/office/drawing/2010/main"/>
            </a:ext>
          </a:extLst>
        </p:spPr>
      </p:pic>
      <p:pic>
        <p:nvPicPr>
          <p:cNvPr id="6" name="Image 5"/>
          <p:cNvPicPr>
            <a:picLocks noChangeAspect="1"/>
          </p:cNvPicPr>
          <p:nvPr/>
        </p:nvPicPr>
        <p:blipFill>
          <a:blip r:embed="rId5"/>
          <a:stretch>
            <a:fillRect/>
          </a:stretch>
        </p:blipFill>
        <p:spPr>
          <a:xfrm>
            <a:off x="2810666" y="4338423"/>
            <a:ext cx="4076700" cy="581025"/>
          </a:xfrm>
          <a:prstGeom prst="rect">
            <a:avLst/>
          </a:prstGeom>
        </p:spPr>
      </p:pic>
    </p:spTree>
    <p:extLst>
      <p:ext uri="{BB962C8B-B14F-4D97-AF65-F5344CB8AC3E}">
        <p14:creationId xmlns:p14="http://schemas.microsoft.com/office/powerpoint/2010/main" val="347784959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0"/>
            <a:ext cx="8928992" cy="6858000"/>
          </a:xfrm>
          <a:prstGeom prst="rect">
            <a:avLst/>
          </a:prstGeom>
          <a:ln>
            <a:solidFill>
              <a:schemeClr val="accent1"/>
            </a:solidFill>
          </a:ln>
        </p:spPr>
        <p:txBody>
          <a:bodyPr/>
          <a:lstStyle/>
          <a:p>
            <a:pPr algn="just">
              <a:lnSpc>
                <a:spcPct val="150000"/>
              </a:lnSpc>
            </a:pPr>
            <a:r>
              <a:rPr lang="en-US" sz="1800" b="1" kern="0" dirty="0">
                <a:solidFill>
                  <a:srgbClr val="FFFF00"/>
                </a:solidFill>
                <a:latin typeface="Times New Roman"/>
              </a:rPr>
              <a:t>IV.3. Distribution of transverse reinforcements: </a:t>
            </a:r>
            <a:r>
              <a:rPr lang="fr-FR" sz="2000" dirty="0" err="1"/>
              <a:t>Two</a:t>
            </a:r>
            <a:r>
              <a:rPr lang="fr-FR" sz="2000" dirty="0"/>
              <a:t> cases </a:t>
            </a:r>
            <a:r>
              <a:rPr lang="fr-FR" sz="2000" dirty="0" err="1"/>
              <a:t>may</a:t>
            </a:r>
            <a:r>
              <a:rPr lang="fr-FR" sz="2000" dirty="0"/>
              <a:t> arise: </a:t>
            </a:r>
            <a:endParaRPr lang="en-US" sz="2000" dirty="0"/>
          </a:p>
          <a:p>
            <a:pPr algn="just">
              <a:lnSpc>
                <a:spcPct val="150000"/>
              </a:lnSpc>
            </a:pPr>
            <a:r>
              <a:rPr lang="en-US" sz="2000" u="sng" dirty="0">
                <a:solidFill>
                  <a:srgbClr val="FFC000"/>
                </a:solidFill>
              </a:rPr>
              <a:t> St &gt; </a:t>
            </a:r>
            <a:r>
              <a:rPr lang="en-US" sz="2000" u="sng" dirty="0" err="1">
                <a:solidFill>
                  <a:srgbClr val="FFC000"/>
                </a:solidFill>
              </a:rPr>
              <a:t>St</a:t>
            </a:r>
            <a:r>
              <a:rPr lang="en-US" sz="1600" u="sng" dirty="0" err="1">
                <a:solidFill>
                  <a:srgbClr val="FFC000"/>
                </a:solidFill>
              </a:rPr>
              <a:t>max</a:t>
            </a:r>
            <a:r>
              <a:rPr lang="en-US" sz="1800" u="sng" dirty="0">
                <a:solidFill>
                  <a:srgbClr val="FFC000"/>
                </a:solidFill>
              </a:rPr>
              <a:t> </a:t>
            </a:r>
            <a:r>
              <a:rPr lang="en-US" sz="1800" b="1" dirty="0"/>
              <a:t>:</a:t>
            </a:r>
            <a:r>
              <a:rPr lang="fr-FR" sz="2000" dirty="0"/>
              <a:t>- </a:t>
            </a:r>
            <a:r>
              <a:rPr lang="en-US" sz="2000" dirty="0"/>
              <a:t>Place the first course of transverse reinforcement at a distance from the face of the support equal to </a:t>
            </a:r>
            <a:r>
              <a:rPr lang="fr-FR" sz="2000" dirty="0" err="1">
                <a:solidFill>
                  <a:srgbClr val="FF0000"/>
                </a:solidFill>
              </a:rPr>
              <a:t>St</a:t>
            </a:r>
            <a:r>
              <a:rPr lang="fr-FR" sz="1600" dirty="0" err="1">
                <a:solidFill>
                  <a:srgbClr val="FF0000"/>
                </a:solidFill>
              </a:rPr>
              <a:t>max</a:t>
            </a:r>
            <a:r>
              <a:rPr lang="fr-FR" sz="2000" dirty="0">
                <a:solidFill>
                  <a:srgbClr val="FF0000"/>
                </a:solidFill>
              </a:rPr>
              <a:t> /2. </a:t>
            </a:r>
            <a:endParaRPr lang="en-US" sz="2000" dirty="0">
              <a:solidFill>
                <a:srgbClr val="FF0000"/>
              </a:solidFill>
            </a:endParaRPr>
          </a:p>
          <a:p>
            <a:pPr algn="just">
              <a:lnSpc>
                <a:spcPct val="150000"/>
              </a:lnSpc>
            </a:pPr>
            <a:r>
              <a:rPr lang="fr-FR" sz="2000" dirty="0"/>
              <a:t>- </a:t>
            </a:r>
            <a:r>
              <a:rPr lang="en-US" sz="2000" dirty="0"/>
              <a:t>Place the first course of transverse reinforcement at a distance from the face of the support equal to </a:t>
            </a:r>
            <a:r>
              <a:rPr lang="fr-FR" sz="2000" dirty="0">
                <a:solidFill>
                  <a:srgbClr val="FF0000"/>
                </a:solidFill>
              </a:rPr>
              <a:t>constante</a:t>
            </a:r>
            <a:r>
              <a:rPr lang="fr-FR" sz="2000" b="1" dirty="0">
                <a:solidFill>
                  <a:srgbClr val="FF0000"/>
                </a:solidFill>
              </a:rPr>
              <a:t> </a:t>
            </a:r>
            <a:r>
              <a:rPr lang="fr-FR" sz="2000" dirty="0">
                <a:solidFill>
                  <a:srgbClr val="FF0000"/>
                </a:solidFill>
              </a:rPr>
              <a:t>égale à </a:t>
            </a:r>
            <a:r>
              <a:rPr lang="en-US" sz="2000" dirty="0" err="1">
                <a:solidFill>
                  <a:srgbClr val="FF0000"/>
                </a:solidFill>
              </a:rPr>
              <a:t>St</a:t>
            </a:r>
            <a:r>
              <a:rPr lang="en-US" sz="1600" dirty="0" err="1">
                <a:solidFill>
                  <a:srgbClr val="FF0000"/>
                </a:solidFill>
              </a:rPr>
              <a:t>max</a:t>
            </a:r>
            <a:r>
              <a:rPr lang="en-US" sz="1600" dirty="0"/>
              <a:t>. </a:t>
            </a:r>
            <a:endParaRPr lang="fr-FR" sz="1600" u="sng" dirty="0">
              <a:solidFill>
                <a:srgbClr val="FFC000"/>
              </a:solidFill>
            </a:endParaRPr>
          </a:p>
          <a:p>
            <a:pPr algn="just">
              <a:lnSpc>
                <a:spcPct val="150000"/>
              </a:lnSpc>
            </a:pPr>
            <a:r>
              <a:rPr lang="fr-FR" sz="2000" u="sng" dirty="0">
                <a:solidFill>
                  <a:srgbClr val="FFC000"/>
                </a:solidFill>
              </a:rPr>
              <a:t>2) St &lt; </a:t>
            </a:r>
            <a:r>
              <a:rPr lang="fr-FR" sz="2000" u="sng" dirty="0" err="1">
                <a:solidFill>
                  <a:srgbClr val="FFC000"/>
                </a:solidFill>
              </a:rPr>
              <a:t>St</a:t>
            </a:r>
            <a:r>
              <a:rPr lang="fr-FR" sz="1600" u="sng" dirty="0" err="1">
                <a:solidFill>
                  <a:srgbClr val="FFC000"/>
                </a:solidFill>
              </a:rPr>
              <a:t>max</a:t>
            </a:r>
            <a:r>
              <a:rPr lang="fr-FR" sz="1600" u="sng" dirty="0">
                <a:solidFill>
                  <a:srgbClr val="FFC000"/>
                </a:solidFill>
              </a:rPr>
              <a:t> </a:t>
            </a:r>
            <a:r>
              <a:rPr lang="fr-FR" sz="2000" u="sng" dirty="0">
                <a:solidFill>
                  <a:srgbClr val="FFC000"/>
                </a:solidFill>
                <a:sym typeface="Wingdings" pitchFamily="2" charset="2"/>
              </a:rPr>
              <a:t>(méthode de </a:t>
            </a:r>
            <a:r>
              <a:rPr lang="fr-FR" sz="2000" u="sng" dirty="0" err="1">
                <a:solidFill>
                  <a:srgbClr val="FFC000"/>
                </a:solidFill>
                <a:sym typeface="Wingdings" pitchFamily="2" charset="2"/>
              </a:rPr>
              <a:t>caquot</a:t>
            </a:r>
            <a:r>
              <a:rPr lang="fr-FR" sz="2000" u="sng" dirty="0">
                <a:solidFill>
                  <a:srgbClr val="FFC000"/>
                </a:solidFill>
                <a:sym typeface="Wingdings" pitchFamily="2" charset="2"/>
              </a:rPr>
              <a:t>):</a:t>
            </a:r>
            <a:r>
              <a:rPr lang="fr-FR" sz="2000" dirty="0">
                <a:solidFill>
                  <a:srgbClr val="FFC000"/>
                </a:solidFill>
              </a:rPr>
              <a:t> </a:t>
            </a:r>
          </a:p>
          <a:p>
            <a:pPr algn="just">
              <a:lnSpc>
                <a:spcPct val="150000"/>
              </a:lnSpc>
            </a:pPr>
            <a:r>
              <a:rPr lang="fr-FR" sz="2000" dirty="0">
                <a:solidFill>
                  <a:srgbClr val="FFC000"/>
                </a:solidFill>
              </a:rPr>
              <a:t>1/ </a:t>
            </a:r>
            <a:r>
              <a:rPr lang="en-US" sz="2000" dirty="0"/>
              <a:t>Place the first course of transverse reinforcement at a distance from the face of the support</a:t>
            </a:r>
            <a:r>
              <a:rPr lang="fr-FR" sz="2000" dirty="0"/>
              <a:t> = St /2.</a:t>
            </a:r>
          </a:p>
          <a:p>
            <a:pPr algn="just">
              <a:lnSpc>
                <a:spcPct val="150000"/>
              </a:lnSpc>
            </a:pPr>
            <a:r>
              <a:rPr lang="fr-FR" sz="2000" dirty="0">
                <a:solidFill>
                  <a:schemeClr val="tx2">
                    <a:lumMod val="75000"/>
                  </a:schemeClr>
                </a:solidFill>
              </a:rPr>
              <a:t>2/ </a:t>
            </a:r>
            <a:r>
              <a:rPr lang="en-US" sz="2000" dirty="0"/>
              <a:t>We will take the immediately smaller spacing at St in the following </a:t>
            </a:r>
            <a:r>
              <a:rPr lang="en-US" sz="2000" dirty="0" err="1"/>
              <a:t>Caquot</a:t>
            </a:r>
            <a:r>
              <a:rPr lang="en-US" sz="2000" dirty="0"/>
              <a:t> series</a:t>
            </a:r>
            <a:r>
              <a:rPr lang="fr-FR" sz="2000" dirty="0"/>
              <a:t>: </a:t>
            </a:r>
          </a:p>
          <a:p>
            <a:pPr algn="just">
              <a:lnSpc>
                <a:spcPct val="150000"/>
              </a:lnSpc>
            </a:pPr>
            <a:r>
              <a:rPr lang="fr-FR" sz="2000" dirty="0"/>
              <a:t>7 ; 8 ; 9 ;10 ;11; 13;16; 20; 25;  35;40 (cm) (not </a:t>
            </a:r>
            <a:r>
              <a:rPr lang="fr-FR" sz="2000" dirty="0" err="1"/>
              <a:t>mandatory</a:t>
            </a:r>
            <a:r>
              <a:rPr lang="fr-FR" sz="2000" dirty="0"/>
              <a:t>, </a:t>
            </a:r>
            <a:r>
              <a:rPr lang="fr-FR" sz="2000" dirty="0" err="1"/>
              <a:t>recommended</a:t>
            </a:r>
            <a:r>
              <a:rPr lang="fr-FR" sz="2000" dirty="0"/>
              <a:t>).</a:t>
            </a:r>
          </a:p>
          <a:p>
            <a:pPr algn="just">
              <a:lnSpc>
                <a:spcPct val="150000"/>
              </a:lnSpc>
            </a:pPr>
            <a:r>
              <a:rPr lang="en-US" sz="2000" dirty="0"/>
              <a:t>Then repeat the spacing n times (with 'n an integer' number of meters in half the span (n=L/2) or </a:t>
            </a:r>
            <a:r>
              <a:rPr lang="en-US" sz="2000" dirty="0">
                <a:solidFill>
                  <a:srgbClr val="FF0000"/>
                </a:solidFill>
              </a:rPr>
              <a:t>the span of a cantilever</a:t>
            </a:r>
            <a:r>
              <a:rPr lang="en-US" sz="2000" dirty="0"/>
              <a:t>.</a:t>
            </a:r>
          </a:p>
          <a:p>
            <a:pPr algn="just">
              <a:lnSpc>
                <a:spcPct val="150000"/>
              </a:lnSpc>
            </a:pPr>
            <a:r>
              <a:rPr lang="en-US" sz="2000" dirty="0"/>
              <a:t>After repeating n times st</a:t>
            </a:r>
            <a:r>
              <a:rPr lang="en-US" sz="1800" dirty="0"/>
              <a:t>0</a:t>
            </a:r>
            <a:r>
              <a:rPr lang="en-US" sz="2000" dirty="0"/>
              <a:t>, connect to the following values without exceeding </a:t>
            </a:r>
            <a:r>
              <a:rPr lang="en-US" sz="2000" dirty="0" err="1"/>
              <a:t>St</a:t>
            </a:r>
            <a:r>
              <a:rPr lang="en-US" sz="1400" dirty="0" err="1"/>
              <a:t>Max</a:t>
            </a:r>
            <a:r>
              <a:rPr lang="en-US" sz="2000" dirty="0"/>
              <a:t>. This method is applicable only for uniformly loaded beams with constant cross-sectional area.</a:t>
            </a:r>
            <a:endParaRPr lang="fr-FR" sz="2000" b="1" kern="0" dirty="0">
              <a:solidFill>
                <a:srgbClr val="FFFF00"/>
              </a:solidFill>
              <a:latin typeface="Times New Roman"/>
            </a:endParaRPr>
          </a:p>
          <a:p>
            <a:pPr>
              <a:spcBef>
                <a:spcPts val="600"/>
              </a:spcBef>
            </a:pPr>
            <a:endParaRPr lang="fr-FR" sz="2000" kern="0" dirty="0">
              <a:latin typeface="Times New Roman"/>
            </a:endParaRPr>
          </a:p>
          <a:p>
            <a:pPr marL="342900" indent="-342900" algn="just">
              <a:lnSpc>
                <a:spcPct val="150000"/>
              </a:lnSpc>
              <a:buFontTx/>
              <a:buChar char="-"/>
            </a:pPr>
            <a:endParaRPr lang="fr-FR" sz="2000" kern="0" dirty="0">
              <a:latin typeface="Times New Roman"/>
            </a:endParaRPr>
          </a:p>
          <a:p>
            <a:pPr marL="342900" indent="-342900" algn="just">
              <a:lnSpc>
                <a:spcPct val="150000"/>
              </a:lnSpc>
              <a:buFontTx/>
              <a:buChar char="-"/>
            </a:pPr>
            <a:endParaRPr lang="fr-FR" sz="2000" dirty="0">
              <a:solidFill>
                <a:srgbClr val="FF0000"/>
              </a:solidFill>
            </a:endParaRPr>
          </a:p>
          <a:p>
            <a:endParaRPr lang="fr-FR" sz="2000" dirty="0"/>
          </a:p>
        </p:txBody>
      </p:sp>
      <p:sp>
        <p:nvSpPr>
          <p:cNvPr id="5" name="Espace réservé du numéro de diapositive 4"/>
          <p:cNvSpPr>
            <a:spLocks noGrp="1"/>
          </p:cNvSpPr>
          <p:nvPr>
            <p:ph type="sldNum" sz="quarter" idx="12"/>
          </p:nvPr>
        </p:nvSpPr>
        <p:spPr>
          <a:xfrm>
            <a:off x="7033481" y="6428184"/>
            <a:ext cx="1905000" cy="457200"/>
          </a:xfrm>
        </p:spPr>
        <p:txBody>
          <a:bodyPr/>
          <a:lstStyle/>
          <a:p>
            <a:fld id="{CF4668DC-857F-487D-BFFA-8C0CA5037977}" type="slidenum">
              <a:rPr lang="fr-BE" smtClean="0">
                <a:solidFill>
                  <a:srgbClr val="FFFFFF"/>
                </a:solidFill>
              </a:rPr>
              <a:pPr/>
              <a:t>9</a:t>
            </a:fld>
            <a:endParaRPr lang="fr-BE" dirty="0">
              <a:solidFill>
                <a:srgbClr val="FFFFFF"/>
              </a:solidFill>
            </a:endParaRPr>
          </a:p>
        </p:txBody>
      </p:sp>
      <p:grpSp>
        <p:nvGrpSpPr>
          <p:cNvPr id="7" name="Group 6"/>
          <p:cNvGrpSpPr/>
          <p:nvPr/>
        </p:nvGrpSpPr>
        <p:grpSpPr>
          <a:xfrm>
            <a:off x="5376962" y="1844824"/>
            <a:ext cx="3313037" cy="966902"/>
            <a:chOff x="6156176" y="5733256"/>
            <a:chExt cx="2592288" cy="932879"/>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733256"/>
              <a:ext cx="2448272" cy="93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380312" y="6267571"/>
              <a:ext cx="1368152" cy="276999"/>
            </a:xfrm>
            <a:prstGeom prst="rect">
              <a:avLst/>
            </a:prstGeom>
            <a:noFill/>
          </p:spPr>
          <p:txBody>
            <a:bodyPr wrap="square" rtlCol="0">
              <a:spAutoFit/>
            </a:bodyPr>
            <a:lstStyle/>
            <a:p>
              <a:r>
                <a:rPr lang="fr-FR" sz="1200" dirty="0">
                  <a:solidFill>
                    <a:schemeClr val="bg2"/>
                  </a:solidFill>
                </a:rPr>
                <a:t>Nu d’appuis</a:t>
              </a:r>
              <a:endParaRPr lang="en-US" sz="1200" dirty="0">
                <a:solidFill>
                  <a:schemeClr val="bg2"/>
                </a:solidFill>
              </a:endParaRPr>
            </a:p>
          </p:txBody>
        </p:sp>
        <p:cxnSp>
          <p:nvCxnSpPr>
            <p:cNvPr id="12" name="Straight Arrow Connector 11"/>
            <p:cNvCxnSpPr/>
            <p:nvPr/>
          </p:nvCxnSpPr>
          <p:spPr bwMode="auto">
            <a:xfrm flipH="1">
              <a:off x="6804248" y="6436848"/>
              <a:ext cx="504056" cy="0"/>
            </a:xfrm>
            <a:prstGeom prst="straightConnector1">
              <a:avLst/>
            </a:prstGeom>
            <a:solidFill>
              <a:schemeClr val="accent1"/>
            </a:solidFill>
            <a:ln w="3175" cap="flat" cmpd="sng" algn="ctr">
              <a:solidFill>
                <a:schemeClr val="bg2"/>
              </a:solidFill>
              <a:prstDash val="solid"/>
              <a:round/>
              <a:headEnd type="none" w="med" len="med"/>
              <a:tailEnd type="arrow"/>
            </a:ln>
            <a:effectLst/>
          </p:spPr>
        </p:cxnSp>
      </p:grpSp>
    </p:spTree>
    <p:extLst>
      <p:ext uri="{BB962C8B-B14F-4D97-AF65-F5344CB8AC3E}">
        <p14:creationId xmlns:p14="http://schemas.microsoft.com/office/powerpoint/2010/main" val="2500564643"/>
      </p:ext>
    </p:extLst>
  </p:cSld>
  <p:clrMapOvr>
    <a:masterClrMapping/>
  </p:clrMapOvr>
  <p:transition>
    <p:zoom/>
  </p:transition>
</p:sld>
</file>

<file path=ppt/theme/theme1.xml><?xml version="1.0" encoding="utf-8"?>
<a:theme xmlns:a="http://schemas.openxmlformats.org/drawingml/2006/main" name="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17739</TotalTime>
  <Words>2038</Words>
  <Application>Microsoft Office PowerPoint</Application>
  <PresentationFormat>Affichage à l'écran (4:3)</PresentationFormat>
  <Paragraphs>188</Paragraphs>
  <Slides>16</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Cambria Math</vt:lpstr>
      <vt:lpstr>Lucida Handwriting</vt:lpstr>
      <vt:lpstr>Symbol</vt:lpstr>
      <vt:lpstr>SymbolMT</vt:lpstr>
      <vt:lpstr>Times New Roman</vt:lpstr>
      <vt:lpstr>Wingdings</vt:lpstr>
      <vt:lpstr>Labyrint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Organigramme justification aux appuis</vt:lpstr>
    </vt:vector>
  </TitlesOfParts>
  <Company>ehtp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guettiche abdelheq</cp:lastModifiedBy>
  <cp:revision>678</cp:revision>
  <cp:lastPrinted>2014-10-18T18:00:57Z</cp:lastPrinted>
  <dcterms:created xsi:type="dcterms:W3CDTF">2002-03-26T08:44:42Z</dcterms:created>
  <dcterms:modified xsi:type="dcterms:W3CDTF">2026-03-11T06:09:34Z</dcterms:modified>
</cp:coreProperties>
</file>