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_rels/slideLayout22.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17.xml.rels" ContentType="application/vnd.openxmlformats-package.relationships+xml"/>
  <Override PartName="/ppt/slideLayouts/_rels/slideLayout19.xml.rels" ContentType="application/vnd.openxmlformats-package.relationships+xml"/>
  <Override PartName="/ppt/slideLayouts/_rels/slideLayout21.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16.xml.rels" ContentType="application/vnd.openxmlformats-package.relationships+xml"/>
  <Override PartName="/ppt/slideLayouts/_rels/slideLayout18.xml.rels" ContentType="application/vnd.openxmlformats-package.relationships+xml"/>
  <Override PartName="/ppt/slideLayouts/_rels/slideLayout5.xml.rels" ContentType="application/vnd.openxmlformats-package.relationships+xml"/>
  <Override PartName="/ppt/slideLayouts/_rels/slideLayout13.xml.rels" ContentType="application/vnd.openxmlformats-package.relationships+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1.xml.rels" ContentType="application/vnd.openxmlformats-package.relationships+xml"/>
  <Override PartName="/ppt/slideLayouts/_rels/slideLayout14.xml.rels" ContentType="application/vnd.openxmlformats-package.relationships+xml"/>
  <Override PartName="/ppt/slideLayouts/_rels/slideLayout10.xml.rels" ContentType="application/vnd.openxmlformats-package.relationships+xml"/>
  <Override PartName="/ppt/slideLayouts/_rels/slideLayout24.xml.rels" ContentType="application/vnd.openxmlformats-package.relationships+xml"/>
  <Override PartName="/ppt/slideLayouts/_rels/slideLayout9.xml.rels" ContentType="application/vnd.openxmlformats-package.relationships+xml"/>
  <Override PartName="/ppt/slideLayouts/_rels/slideLayout23.xml.rels" ContentType="application/vnd.openxmlformats-package.relationships+xml"/>
  <Override PartName="/ppt/slideLayouts/_rels/slideLayout8.xml.rels" ContentType="application/vnd.openxmlformats-package.relationships+xml"/>
  <Override PartName="/ppt/slideLayouts/_rels/slideLayout15.xml.rels" ContentType="application/vnd.openxmlformats-package.relationships+xml"/>
  <Override PartName="/ppt/slideLayouts/_rels/slideLayout2.xml.rels" ContentType="application/vnd.openxmlformats-package.relationships+xml"/>
  <Override PartName="/ppt/slideLayouts/_rels/slideLayout20.xml.rels" ContentType="application/vnd.openxmlformats-package.relationships+xml"/>
  <Override PartName="/ppt/slideLayouts/slideLayout6.xml" ContentType="application/vnd.openxmlformats-officedocument.presentationml.slideLayout+xml"/>
  <Override PartName="/ppt/slideLayouts/slideLayout24.xml" ContentType="application/vnd.openxmlformats-officedocument.presentationml.slideLayout+xml"/>
  <Override PartName="/ppt/slideLayouts/slideLayout5.xml" ContentType="application/vnd.openxmlformats-officedocument.presentationml.slideLayout+xml"/>
  <Override PartName="/ppt/slideLayouts/slideLayout23.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18.xml" ContentType="application/vnd.openxmlformats-officedocument.presentationml.slideLayout+xml"/>
  <Override PartName="/ppt/slideLayouts/slideLayout3.xml" ContentType="application/vnd.openxmlformats-officedocument.presentationml.slideLayout+xml"/>
  <Override PartName="/ppt/slideLayouts/slideLayout21.xml" ContentType="application/vnd.openxmlformats-officedocument.presentationml.slideLayout+xml"/>
  <Override PartName="/ppt/slideLayouts/slideLayout19.xml" ContentType="application/vnd.openxmlformats-officedocument.presentationml.slideLayout+xml"/>
  <Override PartName="/ppt/slideLayouts/slideLayout4.xml" ContentType="application/vnd.openxmlformats-officedocument.presentationml.slideLayout+xml"/>
  <Override PartName="/ppt/slideLayouts/slideLayout22.xml" ContentType="application/vnd.openxmlformats-officedocument.presentationml.slideLayout+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9.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_rels/slide7.xml.rels" ContentType="application/vnd.openxmlformats-package.relationships+xml"/>
  <Override PartName="/ppt/slides/_rels/slide6.xml.rels" ContentType="application/vnd.openxmlformats-package.relationships+xml"/>
  <Override PartName="/ppt/slides/_rels/slide3.xml.rels" ContentType="application/vnd.openxmlformats-package.relationships+xml"/>
  <Override PartName="/ppt/slides/_rels/slide5.xml.rels" ContentType="application/vnd.openxmlformats-package.relationships+xml"/>
  <Override PartName="/ppt/slides/_rels/slide2.xml.rels" ContentType="application/vnd.openxmlformats-package.relationships+xml"/>
  <Override PartName="/ppt/slides/_rels/slide4.xml.rels" ContentType="application/vnd.openxmlformats-package.relationships+xml"/>
  <Override PartName="/ppt/slides/_rels/slide13.xml.rels" ContentType="application/vnd.openxmlformats-package.relationships+xml"/>
  <Override PartName="/ppt/slides/_rels/slide16.xml.rels" ContentType="application/vnd.openxmlformats-package.relationships+xml"/>
  <Override PartName="/ppt/slides/_rels/slide12.xml.rels" ContentType="application/vnd.openxmlformats-package.relationships+xml"/>
  <Override PartName="/ppt/slides/_rels/slide15.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4.xml.rels" ContentType="application/vnd.openxmlformats-package.relationships+xml"/>
  <Override PartName="/ppt/slides/_rels/slide8.xml.rels" ContentType="application/vnd.openxmlformats-package.relationships+xml"/>
  <Override PartName="/ppt/slides/_rels/slide19.xml.rels" ContentType="application/vnd.openxmlformats-package.relationships+xml"/>
  <Override PartName="/ppt/slides/_rels/slide18.xml.rels" ContentType="application/vnd.openxmlformats-package.relationships+xml"/>
  <Override PartName="/ppt/slides/_rels/slide17.xml.rels" ContentType="application/vnd.openxmlformats-package.relationships+xml"/>
  <Override PartName="/ppt/slides/_rels/slide1.xml.rels" ContentType="application/vnd.openxmlformats-package.relationships+xml"/>
  <Override PartName="/ppt/slides/slide16.xml" ContentType="application/vnd.openxmlformats-officedocument.presentationml.slide+xml"/>
  <Override PartName="/ppt/slides/slide1.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Lst>
  <p:sldSz cx="12192000" cy="6858000"/>
  <p:notesSz cx="7772400" cy="10058400"/>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24" name="PlaceHolder 2"/>
          <p:cNvSpPr>
            <a:spLocks noGrp="1"/>
          </p:cNvSpPr>
          <p:nvPr>
            <p:ph type="body"/>
          </p:nvPr>
        </p:nvSpPr>
        <p:spPr>
          <a:xfrm>
            <a:off x="609480" y="1604520"/>
            <a:ext cx="10972440" cy="1896840"/>
          </a:xfrm>
          <a:prstGeom prst="rect">
            <a:avLst/>
          </a:prstGeom>
        </p:spPr>
        <p:txBody>
          <a:bodyPr lIns="0" rIns="0" tIns="0" bIns="0">
            <a:normAutofit/>
          </a:bodyPr>
          <a:p>
            <a:endParaRPr b="0" lang="en-US" sz="3200" spc="-1" strike="noStrike">
              <a:latin typeface="Arial"/>
            </a:endParaRPr>
          </a:p>
        </p:txBody>
      </p:sp>
      <p:sp>
        <p:nvSpPr>
          <p:cNvPr id="25" name="PlaceHolder 3"/>
          <p:cNvSpPr>
            <a:spLocks noGrp="1"/>
          </p:cNvSpPr>
          <p:nvPr>
            <p:ph type="body"/>
          </p:nvPr>
        </p:nvSpPr>
        <p:spPr>
          <a:xfrm>
            <a:off x="609480" y="3682080"/>
            <a:ext cx="109724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27"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28"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29" name="PlaceHolder 4"/>
          <p:cNvSpPr>
            <a:spLocks noGrp="1"/>
          </p:cNvSpPr>
          <p:nvPr>
            <p:ph type="body"/>
          </p:nvPr>
        </p:nvSpPr>
        <p:spPr>
          <a:xfrm>
            <a:off x="609480" y="3682080"/>
            <a:ext cx="5354280" cy="1896840"/>
          </a:xfrm>
          <a:prstGeom prst="rect">
            <a:avLst/>
          </a:prstGeom>
        </p:spPr>
        <p:txBody>
          <a:bodyPr lIns="0" rIns="0" tIns="0" bIns="0">
            <a:normAutofit/>
          </a:bodyPr>
          <a:p>
            <a:endParaRPr b="0" lang="en-US" sz="3200" spc="-1" strike="noStrike">
              <a:latin typeface="Arial"/>
            </a:endParaRPr>
          </a:p>
        </p:txBody>
      </p:sp>
      <p:sp>
        <p:nvSpPr>
          <p:cNvPr id="30" name="PlaceHolder 5"/>
          <p:cNvSpPr>
            <a:spLocks noGrp="1"/>
          </p:cNvSpPr>
          <p:nvPr>
            <p:ph type="body"/>
          </p:nvPr>
        </p:nvSpPr>
        <p:spPr>
          <a:xfrm>
            <a:off x="623196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32" name="PlaceHolder 2"/>
          <p:cNvSpPr>
            <a:spLocks noGrp="1"/>
          </p:cNvSpPr>
          <p:nvPr>
            <p:ph type="body"/>
          </p:nvPr>
        </p:nvSpPr>
        <p:spPr>
          <a:xfrm>
            <a:off x="609480" y="1604520"/>
            <a:ext cx="3533040" cy="1896840"/>
          </a:xfrm>
          <a:prstGeom prst="rect">
            <a:avLst/>
          </a:prstGeom>
        </p:spPr>
        <p:txBody>
          <a:bodyPr lIns="0" rIns="0" tIns="0" bIns="0">
            <a:normAutofit/>
          </a:bodyPr>
          <a:p>
            <a:endParaRPr b="0" lang="en-US" sz="3200" spc="-1" strike="noStrike">
              <a:latin typeface="Arial"/>
            </a:endParaRPr>
          </a:p>
        </p:txBody>
      </p:sp>
      <p:sp>
        <p:nvSpPr>
          <p:cNvPr id="33" name="PlaceHolder 3"/>
          <p:cNvSpPr>
            <a:spLocks noGrp="1"/>
          </p:cNvSpPr>
          <p:nvPr>
            <p:ph type="body"/>
          </p:nvPr>
        </p:nvSpPr>
        <p:spPr>
          <a:xfrm>
            <a:off x="4319640" y="1604520"/>
            <a:ext cx="3533040" cy="1896840"/>
          </a:xfrm>
          <a:prstGeom prst="rect">
            <a:avLst/>
          </a:prstGeom>
        </p:spPr>
        <p:txBody>
          <a:bodyPr lIns="0" rIns="0" tIns="0" bIns="0">
            <a:normAutofit/>
          </a:bodyPr>
          <a:p>
            <a:endParaRPr b="0" lang="en-US" sz="3200" spc="-1" strike="noStrike">
              <a:latin typeface="Arial"/>
            </a:endParaRPr>
          </a:p>
        </p:txBody>
      </p:sp>
      <p:sp>
        <p:nvSpPr>
          <p:cNvPr id="34" name="PlaceHolder 4"/>
          <p:cNvSpPr>
            <a:spLocks noGrp="1"/>
          </p:cNvSpPr>
          <p:nvPr>
            <p:ph type="body"/>
          </p:nvPr>
        </p:nvSpPr>
        <p:spPr>
          <a:xfrm>
            <a:off x="8029800" y="1604520"/>
            <a:ext cx="3533040" cy="1896840"/>
          </a:xfrm>
          <a:prstGeom prst="rect">
            <a:avLst/>
          </a:prstGeom>
        </p:spPr>
        <p:txBody>
          <a:bodyPr lIns="0" rIns="0" tIns="0" bIns="0">
            <a:normAutofit/>
          </a:bodyPr>
          <a:p>
            <a:endParaRPr b="0" lang="en-US" sz="3200" spc="-1" strike="noStrike">
              <a:latin typeface="Arial"/>
            </a:endParaRPr>
          </a:p>
        </p:txBody>
      </p:sp>
      <p:sp>
        <p:nvSpPr>
          <p:cNvPr id="35" name="PlaceHolder 5"/>
          <p:cNvSpPr>
            <a:spLocks noGrp="1"/>
          </p:cNvSpPr>
          <p:nvPr>
            <p:ph type="body"/>
          </p:nvPr>
        </p:nvSpPr>
        <p:spPr>
          <a:xfrm>
            <a:off x="609480" y="3682080"/>
            <a:ext cx="3533040" cy="1896840"/>
          </a:xfrm>
          <a:prstGeom prst="rect">
            <a:avLst/>
          </a:prstGeom>
        </p:spPr>
        <p:txBody>
          <a:bodyPr lIns="0" rIns="0" tIns="0" bIns="0">
            <a:normAutofit/>
          </a:bodyPr>
          <a:p>
            <a:endParaRPr b="0" lang="en-US" sz="3200" spc="-1" strike="noStrike">
              <a:latin typeface="Arial"/>
            </a:endParaRPr>
          </a:p>
        </p:txBody>
      </p:sp>
      <p:sp>
        <p:nvSpPr>
          <p:cNvPr id="36" name="PlaceHolder 6"/>
          <p:cNvSpPr>
            <a:spLocks noGrp="1"/>
          </p:cNvSpPr>
          <p:nvPr>
            <p:ph type="body"/>
          </p:nvPr>
        </p:nvSpPr>
        <p:spPr>
          <a:xfrm>
            <a:off x="4319640" y="3682080"/>
            <a:ext cx="3533040" cy="1896840"/>
          </a:xfrm>
          <a:prstGeom prst="rect">
            <a:avLst/>
          </a:prstGeom>
        </p:spPr>
        <p:txBody>
          <a:bodyPr lIns="0" rIns="0" tIns="0" bIns="0">
            <a:normAutofit/>
          </a:bodyPr>
          <a:p>
            <a:endParaRPr b="0" lang="en-US" sz="3200" spc="-1" strike="noStrike">
              <a:latin typeface="Arial"/>
            </a:endParaRPr>
          </a:p>
        </p:txBody>
      </p:sp>
      <p:sp>
        <p:nvSpPr>
          <p:cNvPr id="37" name="PlaceHolder 7"/>
          <p:cNvSpPr>
            <a:spLocks noGrp="1"/>
          </p:cNvSpPr>
          <p:nvPr>
            <p:ph type="body"/>
          </p:nvPr>
        </p:nvSpPr>
        <p:spPr>
          <a:xfrm>
            <a:off x="8029800" y="3682080"/>
            <a:ext cx="35330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0"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41" name="PlaceHolder 2"/>
          <p:cNvSpPr>
            <a:spLocks noGrp="1"/>
          </p:cNvSpPr>
          <p:nvPr>
            <p:ph type="subTitle"/>
          </p:nvPr>
        </p:nvSpPr>
        <p:spPr>
          <a:xfrm>
            <a:off x="609480" y="1604520"/>
            <a:ext cx="10972440" cy="397728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43" name="PlaceHolder 2"/>
          <p:cNvSpPr>
            <a:spLocks noGrp="1"/>
          </p:cNvSpPr>
          <p:nvPr>
            <p:ph type="body"/>
          </p:nvPr>
        </p:nvSpPr>
        <p:spPr>
          <a:xfrm>
            <a:off x="609480" y="1604520"/>
            <a:ext cx="1097244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45" name="PlaceHolder 2"/>
          <p:cNvSpPr>
            <a:spLocks noGrp="1"/>
          </p:cNvSpPr>
          <p:nvPr>
            <p:ph type="body"/>
          </p:nvPr>
        </p:nvSpPr>
        <p:spPr>
          <a:xfrm>
            <a:off x="609480" y="1604520"/>
            <a:ext cx="5354280" cy="3977280"/>
          </a:xfrm>
          <a:prstGeom prst="rect">
            <a:avLst/>
          </a:prstGeom>
        </p:spPr>
        <p:txBody>
          <a:bodyPr lIns="0" rIns="0" tIns="0" bIns="0">
            <a:normAutofit/>
          </a:bodyPr>
          <a:p>
            <a:endParaRPr b="0" lang="en-US" sz="3200" spc="-1" strike="noStrike">
              <a:latin typeface="Arial"/>
            </a:endParaRPr>
          </a:p>
        </p:txBody>
      </p:sp>
      <p:sp>
        <p:nvSpPr>
          <p:cNvPr id="46" name="PlaceHolder 3"/>
          <p:cNvSpPr>
            <a:spLocks noGrp="1"/>
          </p:cNvSpPr>
          <p:nvPr>
            <p:ph type="body"/>
          </p:nvPr>
        </p:nvSpPr>
        <p:spPr>
          <a:xfrm>
            <a:off x="6231960" y="1604520"/>
            <a:ext cx="535428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47"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48" name="PlaceHolder 1"/>
          <p:cNvSpPr>
            <a:spLocks noGrp="1"/>
          </p:cNvSpPr>
          <p:nvPr>
            <p:ph type="subTitle"/>
          </p:nvPr>
        </p:nvSpPr>
        <p:spPr>
          <a:xfrm>
            <a:off x="609480" y="273600"/>
            <a:ext cx="10972440" cy="530784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50"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51" name="PlaceHolder 3"/>
          <p:cNvSpPr>
            <a:spLocks noGrp="1"/>
          </p:cNvSpPr>
          <p:nvPr>
            <p:ph type="body"/>
          </p:nvPr>
        </p:nvSpPr>
        <p:spPr>
          <a:xfrm>
            <a:off x="6231960" y="1604520"/>
            <a:ext cx="5354280" cy="3977280"/>
          </a:xfrm>
          <a:prstGeom prst="rect">
            <a:avLst/>
          </a:prstGeom>
        </p:spPr>
        <p:txBody>
          <a:bodyPr lIns="0" rIns="0" tIns="0" bIns="0">
            <a:normAutofit/>
          </a:bodyPr>
          <a:p>
            <a:endParaRPr b="0" lang="en-US" sz="3200" spc="-1" strike="noStrike">
              <a:latin typeface="Arial"/>
            </a:endParaRPr>
          </a:p>
        </p:txBody>
      </p:sp>
      <p:sp>
        <p:nvSpPr>
          <p:cNvPr id="52" name="PlaceHolder 4"/>
          <p:cNvSpPr>
            <a:spLocks noGrp="1"/>
          </p:cNvSpPr>
          <p:nvPr>
            <p:ph type="body"/>
          </p:nvPr>
        </p:nvSpPr>
        <p:spPr>
          <a:xfrm>
            <a:off x="60948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3" name="PlaceHolder 2"/>
          <p:cNvSpPr>
            <a:spLocks noGrp="1"/>
          </p:cNvSpPr>
          <p:nvPr>
            <p:ph type="subTitle"/>
          </p:nvPr>
        </p:nvSpPr>
        <p:spPr>
          <a:xfrm>
            <a:off x="609480" y="1604520"/>
            <a:ext cx="10972440" cy="397728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54" name="PlaceHolder 2"/>
          <p:cNvSpPr>
            <a:spLocks noGrp="1"/>
          </p:cNvSpPr>
          <p:nvPr>
            <p:ph type="body"/>
          </p:nvPr>
        </p:nvSpPr>
        <p:spPr>
          <a:xfrm>
            <a:off x="609480" y="1604520"/>
            <a:ext cx="5354280" cy="3977280"/>
          </a:xfrm>
          <a:prstGeom prst="rect">
            <a:avLst/>
          </a:prstGeom>
        </p:spPr>
        <p:txBody>
          <a:bodyPr lIns="0" rIns="0" tIns="0" bIns="0">
            <a:normAutofit/>
          </a:bodyPr>
          <a:p>
            <a:endParaRPr b="0" lang="en-US" sz="3200" spc="-1" strike="noStrike">
              <a:latin typeface="Arial"/>
            </a:endParaRPr>
          </a:p>
        </p:txBody>
      </p:sp>
      <p:sp>
        <p:nvSpPr>
          <p:cNvPr id="55"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56" name="PlaceHolder 4"/>
          <p:cNvSpPr>
            <a:spLocks noGrp="1"/>
          </p:cNvSpPr>
          <p:nvPr>
            <p:ph type="body"/>
          </p:nvPr>
        </p:nvSpPr>
        <p:spPr>
          <a:xfrm>
            <a:off x="623196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58"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59"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60" name="PlaceHolder 4"/>
          <p:cNvSpPr>
            <a:spLocks noGrp="1"/>
          </p:cNvSpPr>
          <p:nvPr>
            <p:ph type="body"/>
          </p:nvPr>
        </p:nvSpPr>
        <p:spPr>
          <a:xfrm>
            <a:off x="609480" y="3682080"/>
            <a:ext cx="109724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62" name="PlaceHolder 2"/>
          <p:cNvSpPr>
            <a:spLocks noGrp="1"/>
          </p:cNvSpPr>
          <p:nvPr>
            <p:ph type="body"/>
          </p:nvPr>
        </p:nvSpPr>
        <p:spPr>
          <a:xfrm>
            <a:off x="609480" y="1604520"/>
            <a:ext cx="10972440" cy="1896840"/>
          </a:xfrm>
          <a:prstGeom prst="rect">
            <a:avLst/>
          </a:prstGeom>
        </p:spPr>
        <p:txBody>
          <a:bodyPr lIns="0" rIns="0" tIns="0" bIns="0">
            <a:normAutofit/>
          </a:bodyPr>
          <a:p>
            <a:endParaRPr b="0" lang="en-US" sz="3200" spc="-1" strike="noStrike">
              <a:latin typeface="Arial"/>
            </a:endParaRPr>
          </a:p>
        </p:txBody>
      </p:sp>
      <p:sp>
        <p:nvSpPr>
          <p:cNvPr id="63" name="PlaceHolder 3"/>
          <p:cNvSpPr>
            <a:spLocks noGrp="1"/>
          </p:cNvSpPr>
          <p:nvPr>
            <p:ph type="body"/>
          </p:nvPr>
        </p:nvSpPr>
        <p:spPr>
          <a:xfrm>
            <a:off x="609480" y="3682080"/>
            <a:ext cx="109724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65"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66"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67" name="PlaceHolder 4"/>
          <p:cNvSpPr>
            <a:spLocks noGrp="1"/>
          </p:cNvSpPr>
          <p:nvPr>
            <p:ph type="body"/>
          </p:nvPr>
        </p:nvSpPr>
        <p:spPr>
          <a:xfrm>
            <a:off x="609480" y="3682080"/>
            <a:ext cx="5354280" cy="1896840"/>
          </a:xfrm>
          <a:prstGeom prst="rect">
            <a:avLst/>
          </a:prstGeom>
        </p:spPr>
        <p:txBody>
          <a:bodyPr lIns="0" rIns="0" tIns="0" bIns="0">
            <a:normAutofit/>
          </a:bodyPr>
          <a:p>
            <a:endParaRPr b="0" lang="en-US" sz="3200" spc="-1" strike="noStrike">
              <a:latin typeface="Arial"/>
            </a:endParaRPr>
          </a:p>
        </p:txBody>
      </p:sp>
      <p:sp>
        <p:nvSpPr>
          <p:cNvPr id="68" name="PlaceHolder 5"/>
          <p:cNvSpPr>
            <a:spLocks noGrp="1"/>
          </p:cNvSpPr>
          <p:nvPr>
            <p:ph type="body"/>
          </p:nvPr>
        </p:nvSpPr>
        <p:spPr>
          <a:xfrm>
            <a:off x="623196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70" name="PlaceHolder 2"/>
          <p:cNvSpPr>
            <a:spLocks noGrp="1"/>
          </p:cNvSpPr>
          <p:nvPr>
            <p:ph type="body"/>
          </p:nvPr>
        </p:nvSpPr>
        <p:spPr>
          <a:xfrm>
            <a:off x="609480" y="1604520"/>
            <a:ext cx="3533040" cy="1896840"/>
          </a:xfrm>
          <a:prstGeom prst="rect">
            <a:avLst/>
          </a:prstGeom>
        </p:spPr>
        <p:txBody>
          <a:bodyPr lIns="0" rIns="0" tIns="0" bIns="0">
            <a:normAutofit/>
          </a:bodyPr>
          <a:p>
            <a:endParaRPr b="0" lang="en-US" sz="3200" spc="-1" strike="noStrike">
              <a:latin typeface="Arial"/>
            </a:endParaRPr>
          </a:p>
        </p:txBody>
      </p:sp>
      <p:sp>
        <p:nvSpPr>
          <p:cNvPr id="71" name="PlaceHolder 3"/>
          <p:cNvSpPr>
            <a:spLocks noGrp="1"/>
          </p:cNvSpPr>
          <p:nvPr>
            <p:ph type="body"/>
          </p:nvPr>
        </p:nvSpPr>
        <p:spPr>
          <a:xfrm>
            <a:off x="4319640" y="1604520"/>
            <a:ext cx="3533040" cy="1896840"/>
          </a:xfrm>
          <a:prstGeom prst="rect">
            <a:avLst/>
          </a:prstGeom>
        </p:spPr>
        <p:txBody>
          <a:bodyPr lIns="0" rIns="0" tIns="0" bIns="0">
            <a:normAutofit/>
          </a:bodyPr>
          <a:p>
            <a:endParaRPr b="0" lang="en-US" sz="3200" spc="-1" strike="noStrike">
              <a:latin typeface="Arial"/>
            </a:endParaRPr>
          </a:p>
        </p:txBody>
      </p:sp>
      <p:sp>
        <p:nvSpPr>
          <p:cNvPr id="72" name="PlaceHolder 4"/>
          <p:cNvSpPr>
            <a:spLocks noGrp="1"/>
          </p:cNvSpPr>
          <p:nvPr>
            <p:ph type="body"/>
          </p:nvPr>
        </p:nvSpPr>
        <p:spPr>
          <a:xfrm>
            <a:off x="8029800" y="1604520"/>
            <a:ext cx="3533040" cy="1896840"/>
          </a:xfrm>
          <a:prstGeom prst="rect">
            <a:avLst/>
          </a:prstGeom>
        </p:spPr>
        <p:txBody>
          <a:bodyPr lIns="0" rIns="0" tIns="0" bIns="0">
            <a:normAutofit/>
          </a:bodyPr>
          <a:p>
            <a:endParaRPr b="0" lang="en-US" sz="3200" spc="-1" strike="noStrike">
              <a:latin typeface="Arial"/>
            </a:endParaRPr>
          </a:p>
        </p:txBody>
      </p:sp>
      <p:sp>
        <p:nvSpPr>
          <p:cNvPr id="73" name="PlaceHolder 5"/>
          <p:cNvSpPr>
            <a:spLocks noGrp="1"/>
          </p:cNvSpPr>
          <p:nvPr>
            <p:ph type="body"/>
          </p:nvPr>
        </p:nvSpPr>
        <p:spPr>
          <a:xfrm>
            <a:off x="609480" y="3682080"/>
            <a:ext cx="3533040" cy="1896840"/>
          </a:xfrm>
          <a:prstGeom prst="rect">
            <a:avLst/>
          </a:prstGeom>
        </p:spPr>
        <p:txBody>
          <a:bodyPr lIns="0" rIns="0" tIns="0" bIns="0">
            <a:normAutofit/>
          </a:bodyPr>
          <a:p>
            <a:endParaRPr b="0" lang="en-US" sz="3200" spc="-1" strike="noStrike">
              <a:latin typeface="Arial"/>
            </a:endParaRPr>
          </a:p>
        </p:txBody>
      </p:sp>
      <p:sp>
        <p:nvSpPr>
          <p:cNvPr id="74" name="PlaceHolder 6"/>
          <p:cNvSpPr>
            <a:spLocks noGrp="1"/>
          </p:cNvSpPr>
          <p:nvPr>
            <p:ph type="body"/>
          </p:nvPr>
        </p:nvSpPr>
        <p:spPr>
          <a:xfrm>
            <a:off x="4319640" y="3682080"/>
            <a:ext cx="3533040" cy="1896840"/>
          </a:xfrm>
          <a:prstGeom prst="rect">
            <a:avLst/>
          </a:prstGeom>
        </p:spPr>
        <p:txBody>
          <a:bodyPr lIns="0" rIns="0" tIns="0" bIns="0">
            <a:normAutofit/>
          </a:bodyPr>
          <a:p>
            <a:endParaRPr b="0" lang="en-US" sz="3200" spc="-1" strike="noStrike">
              <a:latin typeface="Arial"/>
            </a:endParaRPr>
          </a:p>
        </p:txBody>
      </p:sp>
      <p:sp>
        <p:nvSpPr>
          <p:cNvPr id="75" name="PlaceHolder 7"/>
          <p:cNvSpPr>
            <a:spLocks noGrp="1"/>
          </p:cNvSpPr>
          <p:nvPr>
            <p:ph type="body"/>
          </p:nvPr>
        </p:nvSpPr>
        <p:spPr>
          <a:xfrm>
            <a:off x="8029800" y="3682080"/>
            <a:ext cx="35330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5" name="PlaceHolder 2"/>
          <p:cNvSpPr>
            <a:spLocks noGrp="1"/>
          </p:cNvSpPr>
          <p:nvPr>
            <p:ph type="body"/>
          </p:nvPr>
        </p:nvSpPr>
        <p:spPr>
          <a:xfrm>
            <a:off x="609480" y="1604520"/>
            <a:ext cx="1097244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7" name="PlaceHolder 2"/>
          <p:cNvSpPr>
            <a:spLocks noGrp="1"/>
          </p:cNvSpPr>
          <p:nvPr>
            <p:ph type="body"/>
          </p:nvPr>
        </p:nvSpPr>
        <p:spPr>
          <a:xfrm>
            <a:off x="609480" y="1604520"/>
            <a:ext cx="5354280" cy="3977280"/>
          </a:xfrm>
          <a:prstGeom prst="rect">
            <a:avLst/>
          </a:prstGeom>
        </p:spPr>
        <p:txBody>
          <a:bodyPr lIns="0" rIns="0" tIns="0" bIns="0">
            <a:normAutofit/>
          </a:bodyPr>
          <a:p>
            <a:endParaRPr b="0" lang="en-US" sz="3200" spc="-1" strike="noStrike">
              <a:latin typeface="Arial"/>
            </a:endParaRPr>
          </a:p>
        </p:txBody>
      </p:sp>
      <p:sp>
        <p:nvSpPr>
          <p:cNvPr id="8" name="PlaceHolder 3"/>
          <p:cNvSpPr>
            <a:spLocks noGrp="1"/>
          </p:cNvSpPr>
          <p:nvPr>
            <p:ph type="body"/>
          </p:nvPr>
        </p:nvSpPr>
        <p:spPr>
          <a:xfrm>
            <a:off x="6231960" y="1604520"/>
            <a:ext cx="535428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609480" y="273600"/>
            <a:ext cx="10972440" cy="530784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12"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13" name="PlaceHolder 3"/>
          <p:cNvSpPr>
            <a:spLocks noGrp="1"/>
          </p:cNvSpPr>
          <p:nvPr>
            <p:ph type="body"/>
          </p:nvPr>
        </p:nvSpPr>
        <p:spPr>
          <a:xfrm>
            <a:off x="6231960" y="1604520"/>
            <a:ext cx="5354280" cy="3977280"/>
          </a:xfrm>
          <a:prstGeom prst="rect">
            <a:avLst/>
          </a:prstGeom>
        </p:spPr>
        <p:txBody>
          <a:bodyPr lIns="0" rIns="0" tIns="0" bIns="0">
            <a:normAutofit/>
          </a:bodyPr>
          <a:p>
            <a:endParaRPr b="0" lang="en-US" sz="3200" spc="-1" strike="noStrike">
              <a:latin typeface="Arial"/>
            </a:endParaRPr>
          </a:p>
        </p:txBody>
      </p:sp>
      <p:sp>
        <p:nvSpPr>
          <p:cNvPr id="14" name="PlaceHolder 4"/>
          <p:cNvSpPr>
            <a:spLocks noGrp="1"/>
          </p:cNvSpPr>
          <p:nvPr>
            <p:ph type="body"/>
          </p:nvPr>
        </p:nvSpPr>
        <p:spPr>
          <a:xfrm>
            <a:off x="60948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16" name="PlaceHolder 2"/>
          <p:cNvSpPr>
            <a:spLocks noGrp="1"/>
          </p:cNvSpPr>
          <p:nvPr>
            <p:ph type="body"/>
          </p:nvPr>
        </p:nvSpPr>
        <p:spPr>
          <a:xfrm>
            <a:off x="609480" y="1604520"/>
            <a:ext cx="5354280" cy="3977280"/>
          </a:xfrm>
          <a:prstGeom prst="rect">
            <a:avLst/>
          </a:prstGeom>
        </p:spPr>
        <p:txBody>
          <a:bodyPr lIns="0" rIns="0" tIns="0" bIns="0">
            <a:normAutofit/>
          </a:bodyPr>
          <a:p>
            <a:endParaRPr b="0" lang="en-US" sz="3200" spc="-1" strike="noStrike">
              <a:latin typeface="Arial"/>
            </a:endParaRPr>
          </a:p>
        </p:txBody>
      </p:sp>
      <p:sp>
        <p:nvSpPr>
          <p:cNvPr id="17"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18" name="PlaceHolder 4"/>
          <p:cNvSpPr>
            <a:spLocks noGrp="1"/>
          </p:cNvSpPr>
          <p:nvPr>
            <p:ph type="body"/>
          </p:nvPr>
        </p:nvSpPr>
        <p:spPr>
          <a:xfrm>
            <a:off x="623196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20"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21"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22" name="PlaceHolder 4"/>
          <p:cNvSpPr>
            <a:spLocks noGrp="1"/>
          </p:cNvSpPr>
          <p:nvPr>
            <p:ph type="body"/>
          </p:nvPr>
        </p:nvSpPr>
        <p:spPr>
          <a:xfrm>
            <a:off x="609480" y="3682080"/>
            <a:ext cx="10972440" cy="1896840"/>
          </a:xfrm>
          <a:prstGeom prst="rect">
            <a:avLst/>
          </a:prstGeom>
        </p:spPr>
        <p:txBody>
          <a:bodyPr lIns="0" rIns="0" tIns="0" bIns="0">
            <a:normAutofit/>
          </a:bodyPr>
          <a:p>
            <a:endParaRPr b="0" lang="en-US" sz="3200" spc="-1" strike="noStrike">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r>
              <a:rPr b="0" lang="en-US" sz="4400" spc="-1" strike="noStrike">
                <a:latin typeface="Arial"/>
              </a:rPr>
              <a:t>Click to edit the title text format</a:t>
            </a:r>
            <a:endParaRPr b="0" lang="en-US" sz="4400" spc="-1" strike="noStrike">
              <a:latin typeface="Arial"/>
            </a:endParaRPr>
          </a:p>
        </p:txBody>
      </p:sp>
      <p:sp>
        <p:nvSpPr>
          <p:cNvPr id="1" name="PlaceHolder 2"/>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US" sz="3200" spc="-1" strike="noStrike">
                <a:latin typeface="Arial"/>
              </a:rPr>
              <a:t>Click to edit the outline text format</a:t>
            </a:r>
            <a:endParaRPr b="0" lang="en-US" sz="3200" spc="-1" strike="noStrike">
              <a:latin typeface="Arial"/>
            </a:endParaRPr>
          </a:p>
          <a:p>
            <a:pPr lvl="1" marL="864000" indent="-324000">
              <a:spcBef>
                <a:spcPts val="1134"/>
              </a:spcBef>
              <a:buClr>
                <a:srgbClr val="000000"/>
              </a:buClr>
              <a:buSzPct val="75000"/>
              <a:buFont typeface="Symbol" charset="2"/>
              <a:buChar char=""/>
            </a:pPr>
            <a:r>
              <a:rPr b="0" lang="en-US" sz="2800" spc="-1" strike="noStrike">
                <a:latin typeface="Arial"/>
              </a:rPr>
              <a:t>Second Outline Level</a:t>
            </a:r>
            <a:endParaRPr b="0" lang="en-US" sz="2800" spc="-1" strike="noStrike">
              <a:latin typeface="Arial"/>
            </a:endParaRPr>
          </a:p>
          <a:p>
            <a:pPr lvl="2" marL="1296000" indent="-288000">
              <a:spcBef>
                <a:spcPts val="850"/>
              </a:spcBef>
              <a:buClr>
                <a:srgbClr val="000000"/>
              </a:buClr>
              <a:buSzPct val="45000"/>
              <a:buFont typeface="Wingdings" charset="2"/>
              <a:buChar char=""/>
            </a:pPr>
            <a:r>
              <a:rPr b="0" lang="en-US" sz="2400" spc="-1" strike="noStrike">
                <a:latin typeface="Arial"/>
              </a:rPr>
              <a:t>Third Outline Level</a:t>
            </a:r>
            <a:endParaRPr b="0" lang="en-US" sz="2400" spc="-1" strike="noStrike">
              <a:latin typeface="Arial"/>
            </a:endParaRPr>
          </a:p>
          <a:p>
            <a:pPr lvl="3" marL="1728000" indent="-216000">
              <a:spcBef>
                <a:spcPts val="567"/>
              </a:spcBef>
              <a:buClr>
                <a:srgbClr val="000000"/>
              </a:buClr>
              <a:buSzPct val="75000"/>
              <a:buFont typeface="Symbol" charset="2"/>
              <a:buChar char=""/>
            </a:pPr>
            <a:r>
              <a:rPr b="0" lang="en-US" sz="2000" spc="-1" strike="noStrike">
                <a:latin typeface="Arial"/>
              </a:rPr>
              <a:t>Fourth Outline Level</a:t>
            </a:r>
            <a:endParaRPr b="0" lang="en-US" sz="2000" spc="-1" strike="noStrike">
              <a:latin typeface="Arial"/>
            </a:endParaRPr>
          </a:p>
          <a:p>
            <a:pPr lvl="4" marL="2160000" indent="-216000">
              <a:spcBef>
                <a:spcPts val="283"/>
              </a:spcBef>
              <a:buClr>
                <a:srgbClr val="000000"/>
              </a:buClr>
              <a:buSzPct val="45000"/>
              <a:buFont typeface="Wingdings" charset="2"/>
              <a:buChar char=""/>
            </a:pPr>
            <a:r>
              <a:rPr b="0" lang="en-US" sz="2000" spc="-1" strike="noStrike">
                <a:latin typeface="Arial"/>
              </a:rPr>
              <a:t>Fifth Outline Level</a:t>
            </a:r>
            <a:endParaRPr b="0" lang="en-US" sz="2000" spc="-1" strike="noStrike">
              <a:latin typeface="Arial"/>
            </a:endParaRPr>
          </a:p>
          <a:p>
            <a:pPr lvl="5" marL="2592000" indent="-216000">
              <a:spcBef>
                <a:spcPts val="283"/>
              </a:spcBef>
              <a:buClr>
                <a:srgbClr val="000000"/>
              </a:buClr>
              <a:buSzPct val="45000"/>
              <a:buFont typeface="Wingdings" charset="2"/>
              <a:buChar char=""/>
            </a:pPr>
            <a:r>
              <a:rPr b="0" lang="en-US" sz="2000" spc="-1" strike="noStrike">
                <a:latin typeface="Arial"/>
              </a:rPr>
              <a:t>Sixth Outline Level</a:t>
            </a:r>
            <a:endParaRPr b="0" lang="en-US" sz="2000" spc="-1" strike="noStrike">
              <a:latin typeface="Arial"/>
            </a:endParaRPr>
          </a:p>
          <a:p>
            <a:pPr lvl="6" marL="3024000" indent="-216000">
              <a:spcBef>
                <a:spcPts val="283"/>
              </a:spcBef>
              <a:buClr>
                <a:srgbClr val="000000"/>
              </a:buClr>
              <a:buSzPct val="45000"/>
              <a:buFont typeface="Wingdings" charset="2"/>
              <a:buChar char=""/>
            </a:pPr>
            <a:r>
              <a:rPr b="0" lang="en-US" sz="2000" spc="-1" strike="noStrike">
                <a:latin typeface="Arial"/>
              </a:rPr>
              <a:t>Seventh Outline Level</a:t>
            </a:r>
            <a:endParaRPr b="0" lang="en-US"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r>
              <a:rPr b="0" lang="en-US" sz="4400" spc="-1" strike="noStrike">
                <a:latin typeface="Arial"/>
              </a:rPr>
              <a:t>Click to edit the title text format</a:t>
            </a:r>
            <a:endParaRPr b="0" lang="en-US" sz="4400" spc="-1" strike="noStrike">
              <a:latin typeface="Arial"/>
            </a:endParaRPr>
          </a:p>
        </p:txBody>
      </p:sp>
      <p:sp>
        <p:nvSpPr>
          <p:cNvPr id="39" name="PlaceHolder 2"/>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US" sz="3200" spc="-1" strike="noStrike">
                <a:latin typeface="Arial"/>
              </a:rPr>
              <a:t>Click to edit the outline text format</a:t>
            </a:r>
            <a:endParaRPr b="0" lang="en-US" sz="3200" spc="-1" strike="noStrike">
              <a:latin typeface="Arial"/>
            </a:endParaRPr>
          </a:p>
          <a:p>
            <a:pPr lvl="1" marL="864000" indent="-324000">
              <a:spcBef>
                <a:spcPts val="1134"/>
              </a:spcBef>
              <a:buClr>
                <a:srgbClr val="000000"/>
              </a:buClr>
              <a:buSzPct val="75000"/>
              <a:buFont typeface="Symbol" charset="2"/>
              <a:buChar char=""/>
            </a:pPr>
            <a:r>
              <a:rPr b="0" lang="en-US" sz="2800" spc="-1" strike="noStrike">
                <a:latin typeface="Arial"/>
              </a:rPr>
              <a:t>Second Outline Level</a:t>
            </a:r>
            <a:endParaRPr b="0" lang="en-US" sz="2800" spc="-1" strike="noStrike">
              <a:latin typeface="Arial"/>
            </a:endParaRPr>
          </a:p>
          <a:p>
            <a:pPr lvl="2" marL="1296000" indent="-288000">
              <a:spcBef>
                <a:spcPts val="850"/>
              </a:spcBef>
              <a:buClr>
                <a:srgbClr val="000000"/>
              </a:buClr>
              <a:buSzPct val="45000"/>
              <a:buFont typeface="Wingdings" charset="2"/>
              <a:buChar char=""/>
            </a:pPr>
            <a:r>
              <a:rPr b="0" lang="en-US" sz="2400" spc="-1" strike="noStrike">
                <a:latin typeface="Arial"/>
              </a:rPr>
              <a:t>Third Outline Level</a:t>
            </a:r>
            <a:endParaRPr b="0" lang="en-US" sz="2400" spc="-1" strike="noStrike">
              <a:latin typeface="Arial"/>
            </a:endParaRPr>
          </a:p>
          <a:p>
            <a:pPr lvl="3" marL="1728000" indent="-216000">
              <a:spcBef>
                <a:spcPts val="567"/>
              </a:spcBef>
              <a:buClr>
                <a:srgbClr val="000000"/>
              </a:buClr>
              <a:buSzPct val="75000"/>
              <a:buFont typeface="Symbol" charset="2"/>
              <a:buChar char=""/>
            </a:pPr>
            <a:r>
              <a:rPr b="0" lang="en-US" sz="2000" spc="-1" strike="noStrike">
                <a:latin typeface="Arial"/>
              </a:rPr>
              <a:t>Fourth Outline Level</a:t>
            </a:r>
            <a:endParaRPr b="0" lang="en-US" sz="2000" spc="-1" strike="noStrike">
              <a:latin typeface="Arial"/>
            </a:endParaRPr>
          </a:p>
          <a:p>
            <a:pPr lvl="4" marL="2160000" indent="-216000">
              <a:spcBef>
                <a:spcPts val="283"/>
              </a:spcBef>
              <a:buClr>
                <a:srgbClr val="000000"/>
              </a:buClr>
              <a:buSzPct val="45000"/>
              <a:buFont typeface="Wingdings" charset="2"/>
              <a:buChar char=""/>
            </a:pPr>
            <a:r>
              <a:rPr b="0" lang="en-US" sz="2000" spc="-1" strike="noStrike">
                <a:latin typeface="Arial"/>
              </a:rPr>
              <a:t>Fifth Outline Level</a:t>
            </a:r>
            <a:endParaRPr b="0" lang="en-US" sz="2000" spc="-1" strike="noStrike">
              <a:latin typeface="Arial"/>
            </a:endParaRPr>
          </a:p>
          <a:p>
            <a:pPr lvl="5" marL="2592000" indent="-216000">
              <a:spcBef>
                <a:spcPts val="283"/>
              </a:spcBef>
              <a:buClr>
                <a:srgbClr val="000000"/>
              </a:buClr>
              <a:buSzPct val="45000"/>
              <a:buFont typeface="Wingdings" charset="2"/>
              <a:buChar char=""/>
            </a:pPr>
            <a:r>
              <a:rPr b="0" lang="en-US" sz="2000" spc="-1" strike="noStrike">
                <a:latin typeface="Arial"/>
              </a:rPr>
              <a:t>Sixth Outline Level</a:t>
            </a:r>
            <a:endParaRPr b="0" lang="en-US" sz="2000" spc="-1" strike="noStrike">
              <a:latin typeface="Arial"/>
            </a:endParaRPr>
          </a:p>
          <a:p>
            <a:pPr lvl="6" marL="3024000" indent="-216000">
              <a:spcBef>
                <a:spcPts val="283"/>
              </a:spcBef>
              <a:buClr>
                <a:srgbClr val="000000"/>
              </a:buClr>
              <a:buSzPct val="45000"/>
              <a:buFont typeface="Wingdings" charset="2"/>
              <a:buChar char=""/>
            </a:pPr>
            <a:r>
              <a:rPr b="0" lang="en-US" sz="2000" spc="-1" strike="noStrike">
                <a:latin typeface="Arial"/>
              </a:rPr>
              <a:t>Seventh Outline Level</a:t>
            </a:r>
            <a:endParaRPr b="0" lang="en-US"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 name="CustomShape 1"/>
          <p:cNvSpPr/>
          <p:nvPr/>
        </p:nvSpPr>
        <p:spPr>
          <a:xfrm>
            <a:off x="1523880" y="1122480"/>
            <a:ext cx="9132480" cy="2376000"/>
          </a:xfrm>
          <a:prstGeom prst="rect">
            <a:avLst/>
          </a:prstGeom>
          <a:noFill/>
          <a:ln>
            <a:noFill/>
          </a:ln>
        </p:spPr>
        <p:style>
          <a:lnRef idx="0"/>
          <a:fillRef idx="0"/>
          <a:effectRef idx="0"/>
          <a:fontRef idx="minor"/>
        </p:style>
        <p:txBody>
          <a:bodyPr lIns="90000" rIns="90000" tIns="45000" bIns="45000" anchor="b" anchorCtr="1">
            <a:noAutofit/>
          </a:bodyPr>
          <a:p>
            <a:pPr algn="ctr">
              <a:lnSpc>
                <a:spcPct val="90000"/>
              </a:lnSpc>
              <a:tabLst>
                <a:tab algn="l" pos="0"/>
              </a:tabLst>
            </a:pPr>
            <a:r>
              <a:rPr b="1" lang="fr-FR" sz="6000" spc="-1" strike="noStrike">
                <a:solidFill>
                  <a:srgbClr val="222a35"/>
                </a:solidFill>
                <a:latin typeface="Calibri Light"/>
                <a:ea typeface="DejaVu Sans"/>
              </a:rPr>
              <a:t>MDP Solving</a:t>
            </a:r>
            <a:endParaRPr b="0" lang="en-US" sz="6000" spc="-1" strike="noStrike">
              <a:latin typeface="Arial"/>
            </a:endParaRPr>
          </a:p>
        </p:txBody>
      </p:sp>
      <p:sp>
        <p:nvSpPr>
          <p:cNvPr id="77" name="CustomShape 2"/>
          <p:cNvSpPr/>
          <p:nvPr/>
        </p:nvSpPr>
        <p:spPr>
          <a:xfrm>
            <a:off x="2628720" y="3674880"/>
            <a:ext cx="6617880" cy="1990440"/>
          </a:xfrm>
          <a:prstGeom prst="rect">
            <a:avLst/>
          </a:prstGeom>
          <a:noFill/>
          <a:ln>
            <a:noFill/>
          </a:ln>
        </p:spPr>
        <p:style>
          <a:lnRef idx="0"/>
          <a:fillRef idx="0"/>
          <a:effectRef idx="0"/>
          <a:fontRef idx="minor"/>
        </p:style>
        <p:txBody>
          <a:bodyPr lIns="90000" rIns="90000" tIns="45000" bIns="45000" anchorCtr="1">
            <a:normAutofit/>
          </a:bodyPr>
          <a:p>
            <a:pPr algn="ctr">
              <a:lnSpc>
                <a:spcPct val="100000"/>
              </a:lnSpc>
              <a:spcBef>
                <a:spcPts val="601"/>
              </a:spcBef>
              <a:tabLst>
                <a:tab algn="l" pos="0"/>
              </a:tabLst>
            </a:pPr>
            <a:r>
              <a:rPr b="0" i="1" lang="en-US" sz="2400" spc="-1" strike="noStrike">
                <a:solidFill>
                  <a:srgbClr val="000000"/>
                </a:solidFill>
                <a:latin typeface="Calibri"/>
                <a:ea typeface="DejaVu Sans"/>
              </a:rPr>
              <a:t>GUETTICHE Mourad</a:t>
            </a:r>
            <a:endParaRPr b="0" lang="en-US" sz="2400" spc="-1" strike="noStrike">
              <a:latin typeface="Arial"/>
            </a:endParaRPr>
          </a:p>
          <a:p>
            <a:pPr algn="ctr">
              <a:lnSpc>
                <a:spcPct val="100000"/>
              </a:lnSpc>
              <a:spcBef>
                <a:spcPts val="601"/>
              </a:spcBef>
              <a:tabLst>
                <a:tab algn="l" pos="0"/>
              </a:tabLst>
            </a:pPr>
            <a:endParaRPr b="0" lang="en-US" sz="2400" spc="-1" strike="noStrike">
              <a:latin typeface="Arial"/>
            </a:endParaRPr>
          </a:p>
          <a:p>
            <a:pPr algn="ctr">
              <a:lnSpc>
                <a:spcPct val="100000"/>
              </a:lnSpc>
              <a:spcBef>
                <a:spcPts val="499"/>
              </a:spcBef>
              <a:tabLst>
                <a:tab algn="l" pos="0"/>
              </a:tabLst>
            </a:pPr>
            <a:endParaRPr b="0" lang="en-US" sz="2400" spc="-1" strike="noStrike">
              <a:latin typeface="Arial"/>
            </a:endParaRPr>
          </a:p>
          <a:p>
            <a:pPr algn="ctr">
              <a:lnSpc>
                <a:spcPct val="100000"/>
              </a:lnSpc>
              <a:spcBef>
                <a:spcPts val="499"/>
              </a:spcBef>
              <a:tabLst>
                <a:tab algn="l" pos="0"/>
              </a:tabLst>
            </a:pPr>
            <a:endParaRPr b="0" lang="en-US" sz="2400" spc="-1" strike="noStrike">
              <a:latin typeface="Arial"/>
            </a:endParaRPr>
          </a:p>
          <a:p>
            <a:pPr algn="ctr">
              <a:lnSpc>
                <a:spcPct val="100000"/>
              </a:lnSpc>
              <a:spcBef>
                <a:spcPts val="799"/>
              </a:spcBef>
              <a:tabLst>
                <a:tab algn="l" pos="0"/>
              </a:tabLst>
            </a:pPr>
            <a:endParaRPr b="0" lang="en-US" sz="2400" spc="-1" strike="noStrike">
              <a:latin typeface="Arial"/>
            </a:endParaRPr>
          </a:p>
        </p:txBody>
      </p:sp>
      <p:sp>
        <p:nvSpPr>
          <p:cNvPr id="78" name="CustomShape 3"/>
          <p:cNvSpPr/>
          <p:nvPr/>
        </p:nvSpPr>
        <p:spPr>
          <a:xfrm>
            <a:off x="8046720" y="6156360"/>
            <a:ext cx="3829680" cy="424440"/>
          </a:xfrm>
          <a:prstGeom prst="rect">
            <a:avLst/>
          </a:prstGeom>
          <a:noFill/>
          <a:ln>
            <a:noFill/>
          </a:ln>
        </p:spPr>
        <p:style>
          <a:lnRef idx="0"/>
          <a:fillRef idx="0"/>
          <a:effectRef idx="0"/>
          <a:fontRef idx="minor"/>
        </p:style>
        <p:txBody>
          <a:bodyPr lIns="90000" rIns="90000" tIns="45000" bIns="45000">
            <a:noAutofit/>
          </a:bodyPr>
          <a:p>
            <a:pPr>
              <a:lnSpc>
                <a:spcPct val="100000"/>
              </a:lnSpc>
            </a:pPr>
            <a:fld id="{F3585B16-E9D2-49BA-8489-03DF785CA68F}" type="slidenum">
              <a:rPr b="0" lang="en-US" sz="2400" spc="-1" strike="noStrike">
                <a:solidFill>
                  <a:srgbClr val="000000"/>
                </a:solidFill>
                <a:latin typeface="Times New Roman"/>
                <a:ea typeface="DejaVu Sans"/>
              </a:rPr>
              <a:t>&lt;number&gt;</a:t>
            </a:fld>
            <a:endParaRPr b="0" lang="en-US" sz="2400" spc="-1" strike="noStrike">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5" name="CustomShape 1"/>
          <p:cNvSpPr/>
          <p:nvPr/>
        </p:nvSpPr>
        <p:spPr>
          <a:xfrm>
            <a:off x="640440" y="1920240"/>
            <a:ext cx="10504080" cy="4339800"/>
          </a:xfrm>
          <a:prstGeom prst="rect">
            <a:avLst/>
          </a:prstGeom>
          <a:noFill/>
          <a:ln>
            <a:noFill/>
          </a:ln>
        </p:spPr>
        <p:style>
          <a:lnRef idx="0"/>
          <a:fillRef idx="0"/>
          <a:effectRef idx="0"/>
          <a:fontRef idx="minor"/>
        </p:style>
        <p:txBody>
          <a:bodyPr lIns="90000" rIns="90000" tIns="45000" bIns="45000">
            <a:normAutofit/>
          </a:bodyPr>
          <a:p>
            <a:pPr algn="just">
              <a:lnSpc>
                <a:spcPct val="90000"/>
              </a:lnSpc>
              <a:spcBef>
                <a:spcPts val="1001"/>
              </a:spcBef>
            </a:pPr>
            <a:r>
              <a:rPr b="0" lang="fr-FR" sz="2800" spc="-1" strike="noStrike">
                <a:solidFill>
                  <a:srgbClr val="000000"/>
                </a:solidFill>
                <a:latin typeface="Arial"/>
                <a:ea typeface="DejaVu Sans"/>
              </a:rPr>
              <a:t>In this case, possible values of state-action pairs are calculated iteratively by the formula:</a:t>
            </a:r>
            <a:endParaRPr b="0" lang="en-US" sz="2800" spc="-1" strike="noStrike">
              <a:latin typeface="Arial"/>
            </a:endParaRPr>
          </a:p>
          <a:p>
            <a:pPr algn="just">
              <a:lnSpc>
                <a:spcPct val="90000"/>
              </a:lnSpc>
              <a:spcBef>
                <a:spcPts val="1001"/>
              </a:spcBef>
            </a:pPr>
            <a:endParaRPr b="0" lang="en-US" sz="2800" spc="-1" strike="noStrike">
              <a:latin typeface="Arial"/>
            </a:endParaRPr>
          </a:p>
          <a:p>
            <a:pPr algn="just">
              <a:lnSpc>
                <a:spcPct val="90000"/>
              </a:lnSpc>
              <a:spcBef>
                <a:spcPts val="1001"/>
              </a:spcBef>
            </a:pPr>
            <a:r>
              <a:rPr b="0" lang="fr-FR" sz="2800" spc="-1" strike="noStrike">
                <a:solidFill>
                  <a:srgbClr val="000000"/>
                </a:solidFill>
                <a:latin typeface="Arial"/>
                <a:ea typeface="DejaVu Sans"/>
              </a:rPr>
              <a:t> </a:t>
            </a:r>
            <a:r>
              <a:rPr b="1" lang="fr-FR" sz="2800" spc="-1" strike="noStrike">
                <a:solidFill>
                  <a:srgbClr val="000000"/>
                </a:solidFill>
                <a:latin typeface="Arial"/>
                <a:ea typeface="DejaVu Sans"/>
              </a:rPr>
              <a:t>  </a:t>
            </a:r>
            <a:r>
              <a:rPr b="1" lang="fr-FR" sz="2800" spc="-1" strike="noStrike">
                <a:solidFill>
                  <a:srgbClr val="000000"/>
                </a:solidFill>
                <a:latin typeface="Arial"/>
                <a:ea typeface="DejaVu Sans"/>
              </a:rPr>
              <a:t>Q(S</a:t>
            </a:r>
            <a:r>
              <a:rPr b="1" lang="fr-FR" sz="2800" spc="-1" strike="noStrike" baseline="-14000000">
                <a:solidFill>
                  <a:srgbClr val="000000"/>
                </a:solidFill>
                <a:latin typeface="Arial"/>
                <a:ea typeface="DejaVu Sans"/>
              </a:rPr>
              <a:t>t</a:t>
            </a:r>
            <a:r>
              <a:rPr b="1" lang="fr-FR" sz="2800" spc="-1" strike="noStrike">
                <a:solidFill>
                  <a:srgbClr val="000000"/>
                </a:solidFill>
                <a:latin typeface="Arial"/>
                <a:ea typeface="DejaVu Sans"/>
              </a:rPr>
              <a:t>, a</a:t>
            </a:r>
            <a:r>
              <a:rPr b="1" lang="fr-FR" sz="2800" spc="-1" strike="noStrike" baseline="-14000000">
                <a:solidFill>
                  <a:srgbClr val="000000"/>
                </a:solidFill>
                <a:latin typeface="Arial"/>
                <a:ea typeface="DejaVu Sans"/>
              </a:rPr>
              <a:t>t</a:t>
            </a:r>
            <a:r>
              <a:rPr b="1" lang="fr-FR" sz="2800" spc="-1" strike="noStrike">
                <a:solidFill>
                  <a:srgbClr val="000000"/>
                </a:solidFill>
                <a:latin typeface="Arial"/>
                <a:ea typeface="DejaVu Sans"/>
              </a:rPr>
              <a:t>) = Q(S</a:t>
            </a:r>
            <a:r>
              <a:rPr b="1" lang="fr-FR" sz="2800" spc="-1" strike="noStrike" baseline="-14000000">
                <a:solidFill>
                  <a:srgbClr val="000000"/>
                </a:solidFill>
                <a:latin typeface="Arial"/>
                <a:ea typeface="DejaVu Sans"/>
              </a:rPr>
              <a:t>t</a:t>
            </a:r>
            <a:r>
              <a:rPr b="1" lang="fr-FR" sz="2800" spc="-1" strike="noStrike">
                <a:solidFill>
                  <a:srgbClr val="000000"/>
                </a:solidFill>
                <a:latin typeface="Arial"/>
                <a:ea typeface="DejaVu Sans"/>
              </a:rPr>
              <a:t>, a</a:t>
            </a:r>
            <a:r>
              <a:rPr b="1" lang="fr-FR" sz="2800" spc="-1" strike="noStrike" baseline="-14000000">
                <a:solidFill>
                  <a:srgbClr val="000000"/>
                </a:solidFill>
                <a:latin typeface="Arial"/>
                <a:ea typeface="DejaVu Sans"/>
              </a:rPr>
              <a:t>t</a:t>
            </a:r>
            <a:r>
              <a:rPr b="1" lang="fr-FR" sz="2800" spc="-1" strike="noStrike">
                <a:solidFill>
                  <a:srgbClr val="000000"/>
                </a:solidFill>
                <a:latin typeface="Arial"/>
                <a:ea typeface="DejaVu Sans"/>
              </a:rPr>
              <a:t>) + </a:t>
            </a:r>
            <a:r>
              <a:rPr b="1" lang="fr-FR" sz="2800" spc="-1" strike="noStrike">
                <a:solidFill>
                  <a:srgbClr val="000000"/>
                </a:solidFill>
                <a:latin typeface="Arial"/>
                <a:ea typeface="Arial"/>
              </a:rPr>
              <a:t>α[</a:t>
            </a:r>
            <a:r>
              <a:rPr b="1" lang="fr-FR" sz="2800" spc="-1" strike="noStrike">
                <a:solidFill>
                  <a:srgbClr val="000000"/>
                </a:solidFill>
                <a:latin typeface="Arial"/>
                <a:ea typeface="DejaVu Sans"/>
              </a:rPr>
              <a:t> R</a:t>
            </a:r>
            <a:r>
              <a:rPr b="1" lang="fr-FR" sz="2800" spc="-1" strike="noStrike" baseline="-14000000">
                <a:solidFill>
                  <a:srgbClr val="000000"/>
                </a:solidFill>
                <a:latin typeface="Arial"/>
                <a:ea typeface="DejaVu Sans"/>
              </a:rPr>
              <a:t>t+1</a:t>
            </a:r>
            <a:r>
              <a:rPr b="1" lang="fr-FR" sz="2800" spc="-1" strike="noStrike">
                <a:solidFill>
                  <a:srgbClr val="000000"/>
                </a:solidFill>
                <a:latin typeface="Arial"/>
                <a:ea typeface="DejaVu Sans"/>
              </a:rPr>
              <a:t> + </a:t>
            </a:r>
            <a:r>
              <a:rPr b="1" lang="fr-FR" sz="2800" spc="-1" strike="noStrike">
                <a:solidFill>
                  <a:srgbClr val="000000"/>
                </a:solidFill>
                <a:latin typeface="Arial"/>
                <a:ea typeface="Arial"/>
              </a:rPr>
              <a:t>ᵞ</a:t>
            </a:r>
            <a:r>
              <a:rPr b="1" lang="fr-FR" sz="2800" spc="-1" strike="noStrike">
                <a:solidFill>
                  <a:srgbClr val="000000"/>
                </a:solidFill>
                <a:latin typeface="Arial"/>
                <a:ea typeface="DejaVu Sans"/>
              </a:rPr>
              <a:t> max</a:t>
            </a:r>
            <a:r>
              <a:rPr b="1" lang="fr-FR" sz="2800" spc="-1" strike="noStrike" baseline="-14000000">
                <a:solidFill>
                  <a:srgbClr val="000000"/>
                </a:solidFill>
                <a:latin typeface="Arial"/>
                <a:ea typeface="DejaVu Sans"/>
              </a:rPr>
              <a:t>a</a:t>
            </a:r>
            <a:r>
              <a:rPr b="1" lang="fr-FR" sz="2800" spc="-1" strike="noStrike">
                <a:solidFill>
                  <a:srgbClr val="000000"/>
                </a:solidFill>
                <a:latin typeface="Arial"/>
                <a:ea typeface="DejaVu Sans"/>
              </a:rPr>
              <a:t> Q(S</a:t>
            </a:r>
            <a:r>
              <a:rPr b="1" lang="fr-FR" sz="2800" spc="-1" strike="noStrike" baseline="-14000000">
                <a:solidFill>
                  <a:srgbClr val="000000"/>
                </a:solidFill>
                <a:latin typeface="Arial"/>
                <a:ea typeface="DejaVu Sans"/>
              </a:rPr>
              <a:t>t+1</a:t>
            </a:r>
            <a:r>
              <a:rPr b="1" lang="fr-FR" sz="2800" spc="-1" strike="noStrike">
                <a:solidFill>
                  <a:srgbClr val="000000"/>
                </a:solidFill>
                <a:latin typeface="Arial"/>
                <a:ea typeface="DejaVu Sans"/>
              </a:rPr>
              <a:t>, a) - Q(S</a:t>
            </a:r>
            <a:r>
              <a:rPr b="1" lang="fr-FR" sz="2800" spc="-1" strike="noStrike" baseline="-14000000">
                <a:solidFill>
                  <a:srgbClr val="000000"/>
                </a:solidFill>
                <a:latin typeface="Arial"/>
                <a:ea typeface="DejaVu Sans"/>
              </a:rPr>
              <a:t>t</a:t>
            </a:r>
            <a:r>
              <a:rPr b="1" lang="fr-FR" sz="2800" spc="-1" strike="noStrike">
                <a:solidFill>
                  <a:srgbClr val="000000"/>
                </a:solidFill>
                <a:latin typeface="Arial"/>
                <a:ea typeface="DejaVu Sans"/>
              </a:rPr>
              <a:t>, a</a:t>
            </a:r>
            <a:r>
              <a:rPr b="1" lang="fr-FR" sz="2800" spc="-1" strike="noStrike" baseline="-14000000">
                <a:solidFill>
                  <a:srgbClr val="000000"/>
                </a:solidFill>
                <a:latin typeface="Arial"/>
                <a:ea typeface="DejaVu Sans"/>
              </a:rPr>
              <a:t>t</a:t>
            </a:r>
            <a:r>
              <a:rPr b="1" lang="fr-FR" sz="2800" spc="-1" strike="noStrike">
                <a:solidFill>
                  <a:srgbClr val="000000"/>
                </a:solidFill>
                <a:latin typeface="Arial"/>
                <a:ea typeface="DejaVu Sans"/>
              </a:rPr>
              <a:t>)]</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Arial"/>
                <a:ea typeface="DejaVu Sans"/>
              </a:rPr>
              <a:t>This is called the action-value function or Q-function. </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Arial"/>
                <a:ea typeface="DejaVu Sans"/>
              </a:rPr>
              <a:t>The function approximates the value of selecting a certain action in a certain state. </a:t>
            </a:r>
            <a:endParaRPr b="0" lang="en-US" sz="2800" spc="-1" strike="noStrike">
              <a:latin typeface="Arial"/>
            </a:endParaRPr>
          </a:p>
        </p:txBody>
      </p:sp>
      <p:sp>
        <p:nvSpPr>
          <p:cNvPr id="106" name="CustomShape 2"/>
          <p:cNvSpPr/>
          <p:nvPr/>
        </p:nvSpPr>
        <p:spPr>
          <a:xfrm>
            <a:off x="838080" y="365040"/>
            <a:ext cx="10504080" cy="131400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3.1 Q-Learning Algorithm</a:t>
            </a:r>
            <a:endParaRPr b="0" lang="en-US" sz="4400" spc="-1" strike="noStrike">
              <a:latin typeface="Arial"/>
            </a:endParaRPr>
          </a:p>
        </p:txBody>
      </p:sp>
      <p:sp>
        <p:nvSpPr>
          <p:cNvPr id="107" name="CustomShape 3"/>
          <p:cNvSpPr/>
          <p:nvPr/>
        </p:nvSpPr>
        <p:spPr>
          <a:xfrm>
            <a:off x="7780320" y="6035040"/>
            <a:ext cx="3829680" cy="424440"/>
          </a:xfrm>
          <a:prstGeom prst="rect">
            <a:avLst/>
          </a:prstGeom>
          <a:noFill/>
          <a:ln>
            <a:noFill/>
          </a:ln>
        </p:spPr>
        <p:style>
          <a:lnRef idx="0"/>
          <a:fillRef idx="0"/>
          <a:effectRef idx="0"/>
          <a:fontRef idx="minor"/>
        </p:style>
        <p:txBody>
          <a:bodyPr lIns="90000" rIns="90000" tIns="45000" bIns="45000">
            <a:noAutofit/>
          </a:bodyPr>
          <a:p>
            <a:pPr>
              <a:lnSpc>
                <a:spcPct val="100000"/>
              </a:lnSpc>
            </a:pPr>
            <a:fld id="{9724C302-9320-47AE-A153-F8E532050C7B}" type="slidenum">
              <a:rPr b="0" lang="en-US" sz="2400" spc="-1" strike="noStrike">
                <a:solidFill>
                  <a:srgbClr val="000000"/>
                </a:solidFill>
                <a:latin typeface="Times New Roman"/>
                <a:ea typeface="DejaVu Sans"/>
              </a:rPr>
              <a:t>&lt;number&gt;</a:t>
            </a:fld>
            <a:endParaRPr b="0" lang="en-US" sz="2400" spc="-1" strike="noStrike">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 name="CustomShape 1"/>
          <p:cNvSpPr/>
          <p:nvPr/>
        </p:nvSpPr>
        <p:spPr>
          <a:xfrm>
            <a:off x="640440" y="1920240"/>
            <a:ext cx="10504080" cy="4339800"/>
          </a:xfrm>
          <a:prstGeom prst="rect">
            <a:avLst/>
          </a:prstGeom>
          <a:noFill/>
          <a:ln>
            <a:noFill/>
          </a:ln>
        </p:spPr>
        <p:style>
          <a:lnRef idx="0"/>
          <a:fillRef idx="0"/>
          <a:effectRef idx="0"/>
          <a:fontRef idx="minor"/>
        </p:style>
        <p:txBody>
          <a:bodyPr lIns="90000" rIns="90000" tIns="45000" bIns="45000">
            <a:normAutofit/>
          </a:bodyPr>
          <a:p>
            <a:pPr algn="just">
              <a:lnSpc>
                <a:spcPct val="90000"/>
              </a:lnSpc>
              <a:spcBef>
                <a:spcPts val="1001"/>
              </a:spcBef>
            </a:pPr>
            <a:r>
              <a:rPr b="0" lang="fr-FR" sz="2800" spc="-1" strike="noStrike">
                <a:solidFill>
                  <a:srgbClr val="000000"/>
                </a:solidFill>
                <a:latin typeface="Arial"/>
                <a:ea typeface="DejaVu Sans"/>
              </a:rPr>
              <a:t>The output of the algorithm is calculated Q(S, A) values. A </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Arial"/>
                <a:ea typeface="DejaVu Sans"/>
              </a:rPr>
              <a:t>Q-table for N states and M actions looks like this:</a:t>
            </a:r>
            <a:endParaRPr b="0" lang="en-US" sz="2800" spc="-1" strike="noStrike">
              <a:latin typeface="Arial"/>
            </a:endParaRPr>
          </a:p>
          <a:p>
            <a:pPr algn="just">
              <a:lnSpc>
                <a:spcPct val="90000"/>
              </a:lnSpc>
              <a:spcBef>
                <a:spcPts val="1001"/>
              </a:spcBef>
            </a:pPr>
            <a:endParaRPr b="0" lang="en-US" sz="2800" spc="-1" strike="noStrike">
              <a:latin typeface="Arial"/>
            </a:endParaRPr>
          </a:p>
        </p:txBody>
      </p:sp>
      <p:sp>
        <p:nvSpPr>
          <p:cNvPr id="109" name="CustomShape 2"/>
          <p:cNvSpPr/>
          <p:nvPr/>
        </p:nvSpPr>
        <p:spPr>
          <a:xfrm>
            <a:off x="838080" y="365040"/>
            <a:ext cx="10504080" cy="131400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3.1 Q-Learning Algorithm</a:t>
            </a:r>
            <a:endParaRPr b="0" lang="en-US" sz="4400" spc="-1" strike="noStrike">
              <a:latin typeface="Arial"/>
            </a:endParaRPr>
          </a:p>
        </p:txBody>
      </p:sp>
      <p:graphicFrame>
        <p:nvGraphicFramePr>
          <p:cNvPr id="110" name="Table 3"/>
          <p:cNvGraphicFramePr/>
          <p:nvPr/>
        </p:nvGraphicFramePr>
        <p:xfrm>
          <a:off x="3355920" y="3012840"/>
          <a:ext cx="5075280" cy="2838960"/>
        </p:xfrm>
        <a:graphic>
          <a:graphicData uri="http://schemas.openxmlformats.org/drawingml/2006/table">
            <a:tbl>
              <a:tblPr/>
              <a:tblGrid>
                <a:gridCol w="1014840"/>
                <a:gridCol w="1030680"/>
                <a:gridCol w="1077840"/>
                <a:gridCol w="802080"/>
                <a:gridCol w="1150200"/>
              </a:tblGrid>
              <a:tr h="567720">
                <a:tc>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oAutofit/>
                    </a:bodyPr>
                    <a:p>
                      <a:pPr>
                        <a:lnSpc>
                          <a:spcPct val="100000"/>
                        </a:lnSpc>
                      </a:pPr>
                      <a:r>
                        <a:rPr b="0" lang="en-US" sz="1800" spc="-1" strike="noStrike">
                          <a:latin typeface="Arial"/>
                        </a:rPr>
                        <a:t>A1</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oAutofit/>
                    </a:bodyPr>
                    <a:p>
                      <a:pPr>
                        <a:lnSpc>
                          <a:spcPct val="100000"/>
                        </a:lnSpc>
                      </a:pPr>
                      <a:r>
                        <a:rPr b="0" lang="en-US" sz="1800" spc="-1" strike="noStrike">
                          <a:latin typeface="Arial"/>
                        </a:rPr>
                        <a:t>A2</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oAutofit/>
                    </a:bodyPr>
                    <a:p>
                      <a:pPr>
                        <a:lnSpc>
                          <a:spcPct val="100000"/>
                        </a:lnSpc>
                      </a:pPr>
                      <a:r>
                        <a:rPr b="0" lang="en-US" sz="1800" spc="-1" strike="noStrike">
                          <a:latin typeface="Arial"/>
                        </a:rPr>
                        <a:t>...</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oAutofit/>
                    </a:bodyPr>
                    <a:p>
                      <a:pPr>
                        <a:lnSpc>
                          <a:spcPct val="100000"/>
                        </a:lnSpc>
                      </a:pPr>
                      <a:r>
                        <a:rPr b="0" lang="en-US" sz="1800" spc="-1" strike="noStrike">
                          <a:latin typeface="Arial"/>
                        </a:rPr>
                        <a:t>Am</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r>
              <a:tr h="567720">
                <a:tc>
                  <a:txBody>
                    <a:bodyPr lIns="90000" rIns="90000">
                      <a:noAutofit/>
                    </a:bodyPr>
                    <a:p>
                      <a:pPr>
                        <a:lnSpc>
                          <a:spcPct val="100000"/>
                        </a:lnSpc>
                      </a:pPr>
                      <a:r>
                        <a:rPr b="0" lang="en-US" sz="1800" spc="-1" strike="noStrike">
                          <a:latin typeface="Arial"/>
                        </a:rPr>
                        <a:t>S1</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nSpc>
                          <a:spcPct val="100000"/>
                        </a:lnSpc>
                      </a:pPr>
                      <a:r>
                        <a:rPr b="0" lang="en-US" sz="1600" spc="-1" strike="noStrike">
                          <a:latin typeface="Arial"/>
                        </a:rPr>
                        <a:t>Q(S1,A1)</a:t>
                      </a:r>
                      <a:endParaRPr b="0" lang="en-US" sz="16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nSpc>
                          <a:spcPct val="100000"/>
                        </a:lnSpc>
                      </a:pPr>
                      <a:r>
                        <a:rPr b="0" lang="en-US" sz="1600" spc="-1" strike="noStrike">
                          <a:latin typeface="Arial"/>
                        </a:rPr>
                        <a:t>Q(S1,A2)</a:t>
                      </a:r>
                      <a:endParaRPr b="0" lang="en-US" sz="16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nSpc>
                          <a:spcPct val="100000"/>
                        </a:lnSpc>
                      </a:pPr>
                      <a:r>
                        <a:rPr b="0" lang="en-US" sz="1600" spc="-1" strike="noStrike">
                          <a:latin typeface="Arial"/>
                        </a:rPr>
                        <a:t>Q(S1, Am)</a:t>
                      </a:r>
                      <a:endParaRPr b="0" lang="en-US" sz="16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567720">
                <a:tc>
                  <a:txBody>
                    <a:bodyPr lIns="90000" rIns="90000">
                      <a:noAutofit/>
                    </a:bodyPr>
                    <a:p>
                      <a:pPr>
                        <a:lnSpc>
                          <a:spcPct val="100000"/>
                        </a:lnSpc>
                      </a:pPr>
                      <a:r>
                        <a:rPr b="0" lang="en-US" sz="1800" spc="-1" strike="noStrike">
                          <a:latin typeface="Arial"/>
                        </a:rPr>
                        <a:t>S2</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a:lnSpc>
                          <a:spcPct val="100000"/>
                        </a:lnSpc>
                      </a:pPr>
                      <a:r>
                        <a:rPr b="0" lang="en-US" sz="1600" spc="-1" strike="noStrike">
                          <a:latin typeface="Arial"/>
                        </a:rPr>
                        <a:t>Q(S2,A1)</a:t>
                      </a:r>
                      <a:endParaRPr b="0" lang="en-US" sz="16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a:lnSpc>
                          <a:spcPct val="100000"/>
                        </a:lnSpc>
                      </a:pPr>
                      <a:r>
                        <a:rPr b="0" lang="en-US" sz="1600" spc="-1" strike="noStrike">
                          <a:latin typeface="Arial"/>
                        </a:rPr>
                        <a:t>Q(S2,A2)</a:t>
                      </a:r>
                      <a:endParaRPr b="0" lang="en-US" sz="16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a:lnSpc>
                          <a:spcPct val="100000"/>
                        </a:lnSpc>
                      </a:pPr>
                      <a:r>
                        <a:rPr b="0" lang="en-US" sz="1600" spc="-1" strike="noStrike">
                          <a:latin typeface="Arial"/>
                        </a:rPr>
                        <a:t>Q(S2,Am)</a:t>
                      </a:r>
                      <a:endParaRPr b="0" lang="en-US" sz="16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567720">
                <a:tc>
                  <a:txBody>
                    <a:bodyPr lIns="90000" rIns="90000">
                      <a:noAutofit/>
                    </a:bodyPr>
                    <a:p>
                      <a:pPr>
                        <a:lnSpc>
                          <a:spcPct val="100000"/>
                        </a:lnSpc>
                      </a:pPr>
                      <a:r>
                        <a:rPr b="0" lang="en-US" sz="1800" spc="-1" strike="noStrike">
                          <a:latin typeface="Arial"/>
                        </a:rPr>
                        <a:t>...</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568440">
                <a:tc>
                  <a:txBody>
                    <a:bodyPr lIns="90000" rIns="90000">
                      <a:noAutofit/>
                    </a:bodyPr>
                    <a:p>
                      <a:pPr>
                        <a:lnSpc>
                          <a:spcPct val="100000"/>
                        </a:lnSpc>
                      </a:pPr>
                      <a:r>
                        <a:rPr b="0" lang="en-US" sz="1800" spc="-1" strike="noStrike">
                          <a:latin typeface="Arial"/>
                        </a:rPr>
                        <a:t>Sn</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a:lnSpc>
                          <a:spcPct val="100000"/>
                        </a:lnSpc>
                      </a:pPr>
                      <a:r>
                        <a:rPr b="0" lang="en-US" sz="1600" spc="-1" strike="noStrike">
                          <a:latin typeface="Arial"/>
                        </a:rPr>
                        <a:t>Q(Sn,A1)</a:t>
                      </a:r>
                      <a:endParaRPr b="0" lang="en-US" sz="16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a:lnSpc>
                          <a:spcPct val="100000"/>
                        </a:lnSpc>
                      </a:pPr>
                      <a:r>
                        <a:rPr b="0" lang="en-US" sz="1600" spc="-1" strike="noStrike">
                          <a:latin typeface="Arial"/>
                        </a:rPr>
                        <a:t>Q(Sn,A2)</a:t>
                      </a:r>
                      <a:endParaRPr b="0" lang="en-US" sz="16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a:lnSpc>
                          <a:spcPct val="100000"/>
                        </a:lnSpc>
                      </a:pPr>
                      <a:r>
                        <a:rPr b="0" lang="en-US" sz="1600" spc="-1" strike="noStrike">
                          <a:latin typeface="Arial"/>
                        </a:rPr>
                        <a:t>Q(Sm,Am)</a:t>
                      </a:r>
                      <a:endParaRPr b="0" lang="en-US" sz="16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bl>
          </a:graphicData>
        </a:graphic>
      </p:graphicFrame>
      <p:sp>
        <p:nvSpPr>
          <p:cNvPr id="111" name="CustomShape 4"/>
          <p:cNvSpPr/>
          <p:nvPr/>
        </p:nvSpPr>
        <p:spPr>
          <a:xfrm>
            <a:off x="8046720" y="6247800"/>
            <a:ext cx="3829680" cy="424440"/>
          </a:xfrm>
          <a:prstGeom prst="rect">
            <a:avLst/>
          </a:prstGeom>
          <a:noFill/>
          <a:ln>
            <a:noFill/>
          </a:ln>
        </p:spPr>
        <p:style>
          <a:lnRef idx="0"/>
          <a:fillRef idx="0"/>
          <a:effectRef idx="0"/>
          <a:fontRef idx="minor"/>
        </p:style>
        <p:txBody>
          <a:bodyPr lIns="90000" rIns="90000" tIns="45000" bIns="45000">
            <a:noAutofit/>
          </a:bodyPr>
          <a:p>
            <a:pPr>
              <a:lnSpc>
                <a:spcPct val="100000"/>
              </a:lnSpc>
            </a:pPr>
            <a:fld id="{C4CAE068-8099-4104-8F88-77BF3389ADDE}" type="slidenum">
              <a:rPr b="0" lang="en-US" sz="2400" spc="-1" strike="noStrike">
                <a:solidFill>
                  <a:srgbClr val="000000"/>
                </a:solidFill>
                <a:latin typeface="Times New Roman"/>
                <a:ea typeface="DejaVu Sans"/>
              </a:rPr>
              <a:t>&lt;number&gt;</a:t>
            </a:fld>
            <a:endParaRPr b="0" lang="en-US" sz="2400" spc="-1" strike="noStrike">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2" name="CustomShape 1"/>
          <p:cNvSpPr/>
          <p:nvPr/>
        </p:nvSpPr>
        <p:spPr>
          <a:xfrm>
            <a:off x="640440" y="1920240"/>
            <a:ext cx="10504080" cy="4339800"/>
          </a:xfrm>
          <a:prstGeom prst="rect">
            <a:avLst/>
          </a:prstGeom>
          <a:noFill/>
          <a:ln>
            <a:noFill/>
          </a:ln>
        </p:spPr>
        <p:style>
          <a:lnRef idx="0"/>
          <a:fillRef idx="0"/>
          <a:effectRef idx="0"/>
          <a:fontRef idx="minor"/>
        </p:style>
        <p:txBody>
          <a:bodyPr lIns="90000" rIns="90000" tIns="45000" bIns="45000">
            <a:normAutofit/>
          </a:bodyPr>
          <a:p>
            <a:pPr algn="just">
              <a:lnSpc>
                <a:spcPct val="90000"/>
              </a:lnSpc>
              <a:spcBef>
                <a:spcPts val="1001"/>
              </a:spcBef>
            </a:pPr>
            <a:r>
              <a:rPr b="1" lang="fr-FR" sz="2600" spc="-1" strike="noStrike">
                <a:solidFill>
                  <a:srgbClr val="000000"/>
                </a:solidFill>
                <a:latin typeface="Arial"/>
                <a:ea typeface="DejaVu Sans"/>
              </a:rPr>
              <a:t>- Q-learning is a model-free algorithm</a:t>
            </a:r>
            <a:r>
              <a:rPr b="0" lang="fr-FR" sz="2600" spc="-1" strike="noStrike">
                <a:solidFill>
                  <a:srgbClr val="000000"/>
                </a:solidFill>
                <a:latin typeface="Arial"/>
                <a:ea typeface="DejaVu Sans"/>
              </a:rPr>
              <a:t>. We can think of model-free algorithms as trial-and-error methods. The agent explores the environment and learns from outcomes of the actions directly, without constructing an internal model or a Markov Decision Process. In the beginning, the agent knows the possible states and actions in an environment. Then the agent discovers the state transitions and rewards by exploration.</a:t>
            </a:r>
            <a:endParaRPr b="0" lang="en-US" sz="2600" spc="-1" strike="noStrike">
              <a:latin typeface="Arial"/>
            </a:endParaRPr>
          </a:p>
          <a:p>
            <a:pPr algn="just">
              <a:lnSpc>
                <a:spcPct val="90000"/>
              </a:lnSpc>
              <a:spcBef>
                <a:spcPts val="1001"/>
              </a:spcBef>
            </a:pPr>
            <a:r>
              <a:rPr b="1" lang="fr-FR" sz="2600" spc="-1" strike="noStrike">
                <a:solidFill>
                  <a:srgbClr val="000000"/>
                </a:solidFill>
                <a:latin typeface="Arial"/>
                <a:ea typeface="DejaVu Sans"/>
              </a:rPr>
              <a:t>- Temporal Difference. </a:t>
            </a:r>
            <a:r>
              <a:rPr b="0" lang="fr-FR" sz="2600" spc="-1" strike="noStrike">
                <a:solidFill>
                  <a:srgbClr val="000000"/>
                </a:solidFill>
                <a:latin typeface="Arial"/>
                <a:ea typeface="DejaVu Sans"/>
              </a:rPr>
              <a:t>In Q-learning, Q-values stored in the Q-table are partially updated using an estimate. Hence, there is no need to wait for the final reward and update prior state-action pair values in Q-learning.</a:t>
            </a:r>
            <a:endParaRPr b="0" lang="en-US" sz="2600" spc="-1" strike="noStrike">
              <a:latin typeface="Arial"/>
            </a:endParaRPr>
          </a:p>
          <a:p>
            <a:pPr algn="just">
              <a:lnSpc>
                <a:spcPct val="90000"/>
              </a:lnSpc>
              <a:spcBef>
                <a:spcPts val="1001"/>
              </a:spcBef>
            </a:pPr>
            <a:endParaRPr b="0" lang="en-US" sz="2600" spc="-1" strike="noStrike">
              <a:latin typeface="Arial"/>
            </a:endParaRPr>
          </a:p>
          <a:p>
            <a:pPr algn="just">
              <a:lnSpc>
                <a:spcPct val="90000"/>
              </a:lnSpc>
              <a:spcBef>
                <a:spcPts val="1001"/>
              </a:spcBef>
            </a:pPr>
            <a:endParaRPr b="0" lang="en-US" sz="2600" spc="-1" strike="noStrike">
              <a:latin typeface="Arial"/>
            </a:endParaRPr>
          </a:p>
        </p:txBody>
      </p:sp>
      <p:sp>
        <p:nvSpPr>
          <p:cNvPr id="113" name="CustomShape 2"/>
          <p:cNvSpPr/>
          <p:nvPr/>
        </p:nvSpPr>
        <p:spPr>
          <a:xfrm>
            <a:off x="838080" y="365040"/>
            <a:ext cx="10504080" cy="131400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3.2 Q-Learning properties</a:t>
            </a:r>
            <a:endParaRPr b="0" lang="en-US" sz="4400" spc="-1" strike="noStrike">
              <a:latin typeface="Arial"/>
            </a:endParaRPr>
          </a:p>
        </p:txBody>
      </p:sp>
      <p:sp>
        <p:nvSpPr>
          <p:cNvPr id="114" name="CustomShape 3"/>
          <p:cNvSpPr/>
          <p:nvPr/>
        </p:nvSpPr>
        <p:spPr>
          <a:xfrm>
            <a:off x="8146080" y="6156360"/>
            <a:ext cx="3829680" cy="424440"/>
          </a:xfrm>
          <a:prstGeom prst="rect">
            <a:avLst/>
          </a:prstGeom>
          <a:noFill/>
          <a:ln>
            <a:noFill/>
          </a:ln>
        </p:spPr>
        <p:style>
          <a:lnRef idx="0"/>
          <a:fillRef idx="0"/>
          <a:effectRef idx="0"/>
          <a:fontRef idx="minor"/>
        </p:style>
        <p:txBody>
          <a:bodyPr lIns="90000" rIns="90000" tIns="45000" bIns="45000">
            <a:noAutofit/>
          </a:bodyPr>
          <a:p>
            <a:pPr>
              <a:lnSpc>
                <a:spcPct val="100000"/>
              </a:lnSpc>
            </a:pPr>
            <a:fld id="{6DC81393-E3B4-4FC7-BFA0-055CA2450F0F}" type="slidenum">
              <a:rPr b="0" lang="en-US" sz="2400" spc="-1" strike="noStrike">
                <a:solidFill>
                  <a:srgbClr val="000000"/>
                </a:solidFill>
                <a:latin typeface="Times New Roman"/>
                <a:ea typeface="DejaVu Sans"/>
              </a:rPr>
              <a:t>&lt;number&gt;</a:t>
            </a:fld>
            <a:endParaRPr b="0" lang="en-US" sz="2400" spc="-1" strike="noStrike">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 name="CustomShape 1"/>
          <p:cNvSpPr/>
          <p:nvPr/>
        </p:nvSpPr>
        <p:spPr>
          <a:xfrm>
            <a:off x="640440" y="1920240"/>
            <a:ext cx="10504080" cy="4339800"/>
          </a:xfrm>
          <a:prstGeom prst="rect">
            <a:avLst/>
          </a:prstGeom>
          <a:noFill/>
          <a:ln>
            <a:noFill/>
          </a:ln>
        </p:spPr>
        <p:style>
          <a:lnRef idx="0"/>
          <a:fillRef idx="0"/>
          <a:effectRef idx="0"/>
          <a:fontRef idx="minor"/>
        </p:style>
        <p:txBody>
          <a:bodyPr lIns="90000" rIns="90000" tIns="45000" bIns="45000">
            <a:normAutofit/>
          </a:bodyPr>
          <a:p>
            <a:pPr algn="just">
              <a:lnSpc>
                <a:spcPct val="90000"/>
              </a:lnSpc>
              <a:spcBef>
                <a:spcPts val="1001"/>
              </a:spcBef>
            </a:pPr>
            <a:endParaRPr b="0" lang="en-US" sz="1800" spc="-1" strike="noStrike">
              <a:latin typeface="Arial"/>
            </a:endParaRPr>
          </a:p>
          <a:p>
            <a:pPr algn="just">
              <a:lnSpc>
                <a:spcPct val="90000"/>
              </a:lnSpc>
              <a:spcBef>
                <a:spcPts val="1001"/>
              </a:spcBef>
            </a:pPr>
            <a:r>
              <a:rPr b="1" lang="fr-FR" sz="3200" spc="-1" strike="noStrike">
                <a:solidFill>
                  <a:srgbClr val="000000"/>
                </a:solidFill>
                <a:latin typeface="Arial"/>
                <a:ea typeface="DejaVu Sans"/>
              </a:rPr>
              <a:t>- Q-learning is an off-policy algorithm.</a:t>
            </a:r>
            <a:r>
              <a:rPr b="0" lang="fr-FR" sz="3200" spc="-1" strike="noStrike">
                <a:solidFill>
                  <a:srgbClr val="000000"/>
                </a:solidFill>
                <a:latin typeface="Arial"/>
                <a:ea typeface="DejaVu Sans"/>
              </a:rPr>
              <a:t> An off-policy algorithm approximates the optimal action-value function, independent of the policy. the algorithm (usually) selects the next action with the best reward. In this case, the action selection is not performed on a possibly longer and better path, making it a short-sighted learning algorithm.</a:t>
            </a:r>
            <a:endParaRPr b="0" lang="en-US" sz="3200" spc="-1" strike="noStrike">
              <a:latin typeface="Arial"/>
            </a:endParaRPr>
          </a:p>
          <a:p>
            <a:pPr algn="just">
              <a:lnSpc>
                <a:spcPct val="90000"/>
              </a:lnSpc>
              <a:spcBef>
                <a:spcPts val="1001"/>
              </a:spcBef>
            </a:pPr>
            <a:endParaRPr b="0" lang="en-US" sz="3200" spc="-1" strike="noStrike">
              <a:latin typeface="Arial"/>
            </a:endParaRPr>
          </a:p>
          <a:p>
            <a:pPr algn="just">
              <a:lnSpc>
                <a:spcPct val="90000"/>
              </a:lnSpc>
              <a:spcBef>
                <a:spcPts val="1001"/>
              </a:spcBef>
            </a:pPr>
            <a:endParaRPr b="0" lang="en-US" sz="3200" spc="-1" strike="noStrike">
              <a:latin typeface="Arial"/>
            </a:endParaRPr>
          </a:p>
        </p:txBody>
      </p:sp>
      <p:sp>
        <p:nvSpPr>
          <p:cNvPr id="116" name="CustomShape 2"/>
          <p:cNvSpPr/>
          <p:nvPr/>
        </p:nvSpPr>
        <p:spPr>
          <a:xfrm>
            <a:off x="838080" y="365040"/>
            <a:ext cx="10504080" cy="131400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3.2 Q-Learning properties</a:t>
            </a:r>
            <a:endParaRPr b="0" lang="en-US" sz="4400" spc="-1" strike="noStrike">
              <a:latin typeface="Arial"/>
            </a:endParaRPr>
          </a:p>
        </p:txBody>
      </p:sp>
      <p:sp>
        <p:nvSpPr>
          <p:cNvPr id="117" name="CustomShape 3"/>
          <p:cNvSpPr/>
          <p:nvPr/>
        </p:nvSpPr>
        <p:spPr>
          <a:xfrm>
            <a:off x="8146080" y="6156360"/>
            <a:ext cx="3829680" cy="424440"/>
          </a:xfrm>
          <a:prstGeom prst="rect">
            <a:avLst/>
          </a:prstGeom>
          <a:noFill/>
          <a:ln>
            <a:noFill/>
          </a:ln>
        </p:spPr>
        <p:style>
          <a:lnRef idx="0"/>
          <a:fillRef idx="0"/>
          <a:effectRef idx="0"/>
          <a:fontRef idx="minor"/>
        </p:style>
        <p:txBody>
          <a:bodyPr lIns="90000" rIns="90000" tIns="45000" bIns="45000">
            <a:noAutofit/>
          </a:bodyPr>
          <a:p>
            <a:pPr>
              <a:lnSpc>
                <a:spcPct val="100000"/>
              </a:lnSpc>
            </a:pPr>
            <a:fld id="{0B8C9EC6-22D0-4D47-AAFC-B5AC628625DA}" type="slidenum">
              <a:rPr b="0" lang="en-US" sz="2400" spc="-1" strike="noStrike">
                <a:solidFill>
                  <a:srgbClr val="000000"/>
                </a:solidFill>
                <a:latin typeface="Times New Roman"/>
                <a:ea typeface="DejaVu Sans"/>
              </a:rPr>
              <a:t>&lt;number&gt;</a:t>
            </a:fld>
            <a:endParaRPr b="0" lang="en-US" sz="2400" spc="-1" strike="noStrike">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 name="CustomShape 1"/>
          <p:cNvSpPr/>
          <p:nvPr/>
        </p:nvSpPr>
        <p:spPr>
          <a:xfrm>
            <a:off x="640440" y="1920240"/>
            <a:ext cx="10504080" cy="4339800"/>
          </a:xfrm>
          <a:prstGeom prst="rect">
            <a:avLst/>
          </a:prstGeom>
          <a:noFill/>
          <a:ln>
            <a:noFill/>
          </a:ln>
        </p:spPr>
        <p:style>
          <a:lnRef idx="0"/>
          <a:fillRef idx="0"/>
          <a:effectRef idx="0"/>
          <a:fontRef idx="minor"/>
        </p:style>
        <p:txBody>
          <a:bodyPr lIns="90000" rIns="90000" tIns="45000" bIns="45000">
            <a:normAutofit fontScale="88000"/>
          </a:bodyPr>
          <a:p>
            <a:pPr algn="just">
              <a:lnSpc>
                <a:spcPct val="90000"/>
              </a:lnSpc>
              <a:spcBef>
                <a:spcPts val="1001"/>
              </a:spcBef>
            </a:pPr>
            <a:r>
              <a:rPr b="1" lang="fr-FR" sz="1800" spc="-1" strike="noStrike">
                <a:solidFill>
                  <a:srgbClr val="000000"/>
                </a:solidFill>
                <a:latin typeface="Arial"/>
                <a:ea typeface="DejaVu Sans"/>
              </a:rPr>
              <a:t>Initialization :</a:t>
            </a:r>
            <a:endParaRPr b="0" lang="en-US" sz="1800" spc="-1" strike="noStrike">
              <a:latin typeface="Arial"/>
            </a:endParaRPr>
          </a:p>
          <a:p>
            <a:pPr algn="just">
              <a:lnSpc>
                <a:spcPct val="90000"/>
              </a:lnSpc>
              <a:spcBef>
                <a:spcPts val="1001"/>
              </a:spcBef>
            </a:pPr>
            <a:r>
              <a:rPr b="1" lang="fr-FR" sz="1800" spc="-1" strike="noStrike">
                <a:solidFill>
                  <a:srgbClr val="000000"/>
                </a:solidFill>
                <a:latin typeface="Arial"/>
                <a:ea typeface="DejaVu Sans"/>
              </a:rPr>
              <a:t>Initilize Q(S, A) arbitrarily.</a:t>
            </a:r>
            <a:endParaRPr b="0" lang="en-US" sz="1800" spc="-1" strike="noStrike">
              <a:latin typeface="Arial"/>
            </a:endParaRPr>
          </a:p>
          <a:p>
            <a:pPr algn="just">
              <a:lnSpc>
                <a:spcPct val="90000"/>
              </a:lnSpc>
              <a:spcBef>
                <a:spcPts val="1001"/>
              </a:spcBef>
            </a:pPr>
            <a:r>
              <a:rPr b="0" lang="fr-FR" sz="1800" spc="-1" strike="noStrike">
                <a:solidFill>
                  <a:srgbClr val="000000"/>
                </a:solidFill>
                <a:latin typeface="Arial"/>
                <a:ea typeface="DejaVu Sans"/>
              </a:rPr>
              <a:t> </a:t>
            </a:r>
            <a:r>
              <a:rPr b="0" lang="fr-FR" sz="1800" spc="-1" strike="noStrike">
                <a:solidFill>
                  <a:srgbClr val="000000"/>
                </a:solidFill>
                <a:latin typeface="Arial"/>
                <a:ea typeface="DejaVu Sans"/>
              </a:rPr>
              <a:t>For each episode :</a:t>
            </a:r>
            <a:endParaRPr b="0" lang="en-US" sz="1800" spc="-1" strike="noStrike">
              <a:latin typeface="Arial"/>
            </a:endParaRPr>
          </a:p>
          <a:p>
            <a:pPr algn="just">
              <a:lnSpc>
                <a:spcPct val="90000"/>
              </a:lnSpc>
              <a:spcBef>
                <a:spcPts val="1001"/>
              </a:spcBef>
            </a:pPr>
            <a:r>
              <a:rPr b="0" lang="fr-FR" sz="1800" spc="-1" strike="noStrike">
                <a:solidFill>
                  <a:srgbClr val="000000"/>
                </a:solidFill>
                <a:latin typeface="Arial"/>
                <a:ea typeface="DejaVu Sans"/>
              </a:rPr>
              <a:t> </a:t>
            </a:r>
            <a:r>
              <a:rPr b="0" lang="fr-FR" sz="1800" spc="-1" strike="noStrike">
                <a:solidFill>
                  <a:srgbClr val="000000"/>
                </a:solidFill>
                <a:latin typeface="Arial"/>
                <a:ea typeface="DejaVu Sans"/>
              </a:rPr>
              <a:t>	</a:t>
            </a:r>
            <a:r>
              <a:rPr b="0" lang="fr-FR" sz="1800" spc="-1" strike="noStrike">
                <a:solidFill>
                  <a:srgbClr val="000000"/>
                </a:solidFill>
                <a:latin typeface="Arial"/>
                <a:ea typeface="DejaVu Sans"/>
              </a:rPr>
              <a:t>Inisialize State S</a:t>
            </a:r>
            <a:endParaRPr b="0" lang="en-US" sz="1800" spc="-1" strike="noStrike">
              <a:latin typeface="Arial"/>
            </a:endParaRPr>
          </a:p>
          <a:p>
            <a:pPr algn="just">
              <a:lnSpc>
                <a:spcPct val="90000"/>
              </a:lnSpc>
              <a:spcBef>
                <a:spcPts val="1001"/>
              </a:spcBef>
            </a:pPr>
            <a:r>
              <a:rPr b="0" lang="fr-FR" sz="1800" spc="-1" strike="noStrike">
                <a:solidFill>
                  <a:srgbClr val="000000"/>
                </a:solidFill>
                <a:latin typeface="Arial"/>
                <a:ea typeface="DejaVu Sans"/>
              </a:rPr>
              <a:t>       </a:t>
            </a:r>
            <a:r>
              <a:rPr b="0" lang="fr-FR" sz="1800" spc="-1" strike="noStrike">
                <a:solidFill>
                  <a:srgbClr val="000000"/>
                </a:solidFill>
                <a:latin typeface="Arial"/>
                <a:ea typeface="DejaVu Sans"/>
              </a:rPr>
              <a:t>For each step in episode :</a:t>
            </a:r>
            <a:endParaRPr b="0" lang="en-US" sz="1800" spc="-1" strike="noStrike">
              <a:latin typeface="Arial"/>
            </a:endParaRPr>
          </a:p>
          <a:p>
            <a:pPr algn="just">
              <a:lnSpc>
                <a:spcPct val="90000"/>
              </a:lnSpc>
              <a:spcBef>
                <a:spcPts val="1001"/>
              </a:spcBef>
            </a:pPr>
            <a:r>
              <a:rPr b="0" lang="fr-FR" sz="1800" spc="-1" strike="noStrike">
                <a:solidFill>
                  <a:srgbClr val="000000"/>
                </a:solidFill>
                <a:latin typeface="Arial"/>
                <a:ea typeface="DejaVu Sans"/>
              </a:rPr>
              <a:t>            </a:t>
            </a:r>
            <a:r>
              <a:rPr b="0" lang="fr-FR" sz="1800" spc="-1" strike="noStrike">
                <a:solidFill>
                  <a:srgbClr val="000000"/>
                </a:solidFill>
                <a:latin typeface="Arial"/>
                <a:ea typeface="DejaVu Sans"/>
              </a:rPr>
              <a:t>A=SELECT-ACTION(Q,s,epsilon)</a:t>
            </a:r>
            <a:endParaRPr b="0" lang="en-US" sz="1800" spc="-1" strike="noStrike">
              <a:latin typeface="Arial"/>
            </a:endParaRPr>
          </a:p>
          <a:p>
            <a:pPr algn="just">
              <a:lnSpc>
                <a:spcPct val="90000"/>
              </a:lnSpc>
              <a:spcBef>
                <a:spcPts val="1001"/>
              </a:spcBef>
            </a:pPr>
            <a:r>
              <a:rPr b="0" lang="fr-FR" sz="1800" spc="-1" strike="noStrike">
                <a:solidFill>
                  <a:srgbClr val="000000"/>
                </a:solidFill>
                <a:latin typeface="Arial"/>
                <a:ea typeface="DejaVu Sans"/>
              </a:rPr>
              <a:t>            </a:t>
            </a:r>
            <a:r>
              <a:rPr b="0" lang="fr-FR" sz="1800" spc="-1" strike="noStrike">
                <a:solidFill>
                  <a:srgbClr val="000000"/>
                </a:solidFill>
                <a:latin typeface="Arial"/>
                <a:ea typeface="DejaVu Sans"/>
              </a:rPr>
              <a:t>s’, r, done, info=env.step(A)</a:t>
            </a:r>
            <a:endParaRPr b="0" lang="en-US" sz="1800" spc="-1" strike="noStrike">
              <a:latin typeface="Arial"/>
            </a:endParaRPr>
          </a:p>
          <a:p>
            <a:pPr algn="just">
              <a:lnSpc>
                <a:spcPct val="90000"/>
              </a:lnSpc>
              <a:spcBef>
                <a:spcPts val="1001"/>
              </a:spcBef>
            </a:pPr>
            <a:r>
              <a:rPr b="0" lang="fr-FR" sz="2800" spc="-1" strike="noStrike">
                <a:solidFill>
                  <a:srgbClr val="000000"/>
                </a:solidFill>
                <a:latin typeface="Arial"/>
                <a:ea typeface="DejaVu Sans"/>
              </a:rPr>
              <a:t>    </a:t>
            </a:r>
            <a:r>
              <a:rPr b="0" lang="fr-FR" sz="2200" spc="-1" strike="noStrike">
                <a:solidFill>
                  <a:srgbClr val="000000"/>
                </a:solidFill>
                <a:latin typeface="Arial"/>
                <a:ea typeface="DejaVu Sans"/>
              </a:rPr>
              <a:t>     </a:t>
            </a:r>
            <a:r>
              <a:rPr b="0" lang="fr-FR" sz="2200" spc="-1" strike="noStrike">
                <a:solidFill>
                  <a:srgbClr val="000000"/>
                </a:solidFill>
                <a:latin typeface="Arial"/>
                <a:ea typeface="DejaVu Sans"/>
              </a:rPr>
              <a:t>Q(s, A) = Q(s, A) + </a:t>
            </a:r>
            <a:r>
              <a:rPr b="0" lang="fr-FR" sz="2200" spc="-1" strike="noStrike">
                <a:solidFill>
                  <a:srgbClr val="000000"/>
                </a:solidFill>
                <a:latin typeface="Arial"/>
                <a:ea typeface="Arial"/>
              </a:rPr>
              <a:t>α[</a:t>
            </a:r>
            <a:r>
              <a:rPr b="0" lang="fr-FR" sz="2200" spc="-1" strike="noStrike">
                <a:solidFill>
                  <a:srgbClr val="000000"/>
                </a:solidFill>
                <a:latin typeface="Arial"/>
                <a:ea typeface="DejaVu Sans"/>
              </a:rPr>
              <a:t> r + </a:t>
            </a:r>
            <a:r>
              <a:rPr b="0" lang="fr-FR" sz="2200" spc="-1" strike="noStrike">
                <a:solidFill>
                  <a:srgbClr val="000000"/>
                </a:solidFill>
                <a:latin typeface="Arial"/>
                <a:ea typeface="Arial"/>
              </a:rPr>
              <a:t>ᵞ</a:t>
            </a:r>
            <a:r>
              <a:rPr b="0" lang="fr-FR" sz="2200" spc="-1" strike="noStrike">
                <a:solidFill>
                  <a:srgbClr val="000000"/>
                </a:solidFill>
                <a:latin typeface="Arial"/>
                <a:ea typeface="DejaVu Sans"/>
              </a:rPr>
              <a:t> max</a:t>
            </a:r>
            <a:r>
              <a:rPr b="0" lang="fr-FR" sz="2200" spc="-1" strike="noStrike" baseline="-14000000">
                <a:solidFill>
                  <a:srgbClr val="000000"/>
                </a:solidFill>
                <a:latin typeface="Arial"/>
                <a:ea typeface="DejaVu Sans"/>
              </a:rPr>
              <a:t>a</a:t>
            </a:r>
            <a:r>
              <a:rPr b="0" lang="fr-FR" sz="2200" spc="-1" strike="noStrike">
                <a:solidFill>
                  <a:srgbClr val="000000"/>
                </a:solidFill>
                <a:latin typeface="Arial"/>
                <a:ea typeface="DejaVu Sans"/>
              </a:rPr>
              <a:t> Q(s’, a) - Q(s, A)]</a:t>
            </a:r>
            <a:endParaRPr b="0" lang="en-US" sz="2200" spc="-1" strike="noStrike">
              <a:latin typeface="Arial"/>
            </a:endParaRPr>
          </a:p>
          <a:p>
            <a:pPr algn="just">
              <a:lnSpc>
                <a:spcPct val="90000"/>
              </a:lnSpc>
              <a:spcBef>
                <a:spcPts val="1001"/>
              </a:spcBef>
            </a:pPr>
            <a:r>
              <a:rPr b="0" lang="fr-FR" sz="2200" spc="-1" strike="noStrike">
                <a:solidFill>
                  <a:srgbClr val="000000"/>
                </a:solidFill>
                <a:latin typeface="Arial"/>
                <a:ea typeface="DejaVu Sans"/>
              </a:rPr>
              <a:t>           </a:t>
            </a:r>
            <a:r>
              <a:rPr b="0" lang="fr-FR" sz="2200" spc="-1" strike="noStrike">
                <a:solidFill>
                  <a:srgbClr val="000000"/>
                </a:solidFill>
                <a:latin typeface="Arial"/>
                <a:ea typeface="DejaVu Sans"/>
              </a:rPr>
              <a:t>s=s’</a:t>
            </a:r>
            <a:endParaRPr b="0" lang="en-US" sz="2200" spc="-1" strike="noStrike">
              <a:latin typeface="Arial"/>
            </a:endParaRPr>
          </a:p>
          <a:p>
            <a:pPr algn="just">
              <a:lnSpc>
                <a:spcPct val="90000"/>
              </a:lnSpc>
              <a:spcBef>
                <a:spcPts val="1001"/>
              </a:spcBef>
            </a:pPr>
            <a:r>
              <a:rPr b="0" lang="fr-FR" sz="2200" spc="-1" strike="noStrike">
                <a:solidFill>
                  <a:srgbClr val="000000"/>
                </a:solidFill>
                <a:latin typeface="Arial"/>
                <a:ea typeface="DejaVu Sans"/>
              </a:rPr>
              <a:t>           </a:t>
            </a:r>
            <a:r>
              <a:rPr b="0" lang="fr-FR" sz="2200" spc="-1" strike="noStrike">
                <a:solidFill>
                  <a:srgbClr val="000000"/>
                </a:solidFill>
                <a:latin typeface="Arial"/>
                <a:ea typeface="DejaVu Sans"/>
              </a:rPr>
              <a:t>If done:</a:t>
            </a:r>
            <a:endParaRPr b="0" lang="en-US" sz="2200" spc="-1" strike="noStrike">
              <a:latin typeface="Arial"/>
            </a:endParaRPr>
          </a:p>
          <a:p>
            <a:pPr algn="just">
              <a:lnSpc>
                <a:spcPct val="90000"/>
              </a:lnSpc>
              <a:spcBef>
                <a:spcPts val="1001"/>
              </a:spcBef>
            </a:pPr>
            <a:r>
              <a:rPr b="0" lang="fr-FR" sz="2200" spc="-1" strike="noStrike">
                <a:solidFill>
                  <a:srgbClr val="000000"/>
                </a:solidFill>
                <a:latin typeface="Arial"/>
                <a:ea typeface="DejaVu Sans"/>
              </a:rPr>
              <a:t>               </a:t>
            </a:r>
            <a:r>
              <a:rPr b="0" lang="fr-FR" sz="2200" spc="-1" strike="noStrike">
                <a:solidFill>
                  <a:srgbClr val="000000"/>
                </a:solidFill>
                <a:latin typeface="Arial"/>
                <a:ea typeface="DejaVu Sans"/>
              </a:rPr>
              <a:t>break</a:t>
            </a:r>
            <a:endParaRPr b="0" lang="en-US" sz="2200" spc="-1" strike="noStrike">
              <a:latin typeface="Arial"/>
            </a:endParaRPr>
          </a:p>
          <a:p>
            <a:pPr algn="just">
              <a:lnSpc>
                <a:spcPct val="90000"/>
              </a:lnSpc>
              <a:spcBef>
                <a:spcPts val="1001"/>
              </a:spcBef>
            </a:pPr>
            <a:r>
              <a:rPr b="0" lang="fr-FR" sz="2200" spc="-1" strike="noStrike">
                <a:solidFill>
                  <a:srgbClr val="000000"/>
                </a:solidFill>
                <a:latin typeface="Arial"/>
                <a:ea typeface="DejaVu Sans"/>
              </a:rPr>
              <a:t>       </a:t>
            </a:r>
            <a:endParaRPr b="0" lang="en-US" sz="2200" spc="-1" strike="noStrike">
              <a:latin typeface="Arial"/>
            </a:endParaRPr>
          </a:p>
          <a:p>
            <a:pPr algn="just">
              <a:lnSpc>
                <a:spcPct val="90000"/>
              </a:lnSpc>
              <a:spcBef>
                <a:spcPts val="1001"/>
              </a:spcBef>
            </a:pPr>
            <a:endParaRPr b="0" lang="en-US" sz="2200" spc="-1" strike="noStrike">
              <a:latin typeface="Arial"/>
            </a:endParaRPr>
          </a:p>
          <a:p>
            <a:pPr algn="just">
              <a:lnSpc>
                <a:spcPct val="90000"/>
              </a:lnSpc>
              <a:spcBef>
                <a:spcPts val="1001"/>
              </a:spcBef>
            </a:pPr>
            <a:endParaRPr b="0" lang="en-US" sz="2200" spc="-1" strike="noStrike">
              <a:latin typeface="Arial"/>
            </a:endParaRPr>
          </a:p>
        </p:txBody>
      </p:sp>
      <p:sp>
        <p:nvSpPr>
          <p:cNvPr id="119" name="CustomShape 2"/>
          <p:cNvSpPr/>
          <p:nvPr/>
        </p:nvSpPr>
        <p:spPr>
          <a:xfrm>
            <a:off x="838080" y="365040"/>
            <a:ext cx="10504080" cy="131400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4 Epsilon-Greedy Q-Learning Algorithm</a:t>
            </a:r>
            <a:endParaRPr b="0" lang="en-US" sz="4400" spc="-1" strike="noStrike">
              <a:latin typeface="Arial"/>
            </a:endParaRPr>
          </a:p>
        </p:txBody>
      </p:sp>
      <p:sp>
        <p:nvSpPr>
          <p:cNvPr id="120" name="CustomShape 3"/>
          <p:cNvSpPr/>
          <p:nvPr/>
        </p:nvSpPr>
        <p:spPr>
          <a:xfrm>
            <a:off x="8146080" y="6156360"/>
            <a:ext cx="3829680" cy="424440"/>
          </a:xfrm>
          <a:prstGeom prst="rect">
            <a:avLst/>
          </a:prstGeom>
          <a:noFill/>
          <a:ln>
            <a:noFill/>
          </a:ln>
        </p:spPr>
        <p:style>
          <a:lnRef idx="0"/>
          <a:fillRef idx="0"/>
          <a:effectRef idx="0"/>
          <a:fontRef idx="minor"/>
        </p:style>
        <p:txBody>
          <a:bodyPr lIns="90000" rIns="90000" tIns="45000" bIns="45000">
            <a:noAutofit/>
          </a:bodyPr>
          <a:p>
            <a:pPr>
              <a:lnSpc>
                <a:spcPct val="100000"/>
              </a:lnSpc>
            </a:pPr>
            <a:fld id="{39873F87-57EF-4C2C-ACDF-3530BA8C7A2B}" type="slidenum">
              <a:rPr b="0" lang="en-US" sz="2400" spc="-1" strike="noStrike">
                <a:solidFill>
                  <a:srgbClr val="000000"/>
                </a:solidFill>
                <a:latin typeface="Times New Roman"/>
                <a:ea typeface="DejaVu Sans"/>
              </a:rPr>
              <a:t>&lt;number&gt;</a:t>
            </a:fld>
            <a:endParaRPr b="0" lang="en-US" sz="2400" spc="-1" strike="noStrike">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 name="CustomShape 1"/>
          <p:cNvSpPr/>
          <p:nvPr/>
        </p:nvSpPr>
        <p:spPr>
          <a:xfrm>
            <a:off x="557640" y="1920240"/>
            <a:ext cx="10504080" cy="4339800"/>
          </a:xfrm>
          <a:prstGeom prst="rect">
            <a:avLst/>
          </a:prstGeom>
          <a:noFill/>
          <a:ln>
            <a:noFill/>
          </a:ln>
        </p:spPr>
        <p:style>
          <a:lnRef idx="0"/>
          <a:fillRef idx="0"/>
          <a:effectRef idx="0"/>
          <a:fontRef idx="minor"/>
        </p:style>
        <p:txBody>
          <a:bodyPr lIns="90000" rIns="90000" tIns="45000" bIns="45000">
            <a:normAutofit/>
          </a:bodyPr>
          <a:p>
            <a:pPr algn="just">
              <a:lnSpc>
                <a:spcPct val="90000"/>
              </a:lnSpc>
              <a:spcBef>
                <a:spcPts val="1001"/>
              </a:spcBef>
            </a:pPr>
            <a:r>
              <a:rPr b="1" lang="fr-FR" sz="3200" spc="-1" strike="noStrike">
                <a:solidFill>
                  <a:srgbClr val="000000"/>
                </a:solidFill>
                <a:latin typeface="Arial"/>
                <a:ea typeface="DejaVu Sans"/>
              </a:rPr>
              <a:t>Exploration vs. Exploitation Tradeoff.  </a:t>
            </a:r>
            <a:r>
              <a:rPr b="0" lang="fr-FR" sz="3200" spc="-1" strike="noStrike">
                <a:solidFill>
                  <a:srgbClr val="000000"/>
                </a:solidFill>
                <a:latin typeface="Arial"/>
                <a:ea typeface="DejaVu Sans"/>
              </a:rPr>
              <a:t>The agent initially has none or limited knowledge about the environment. The agent can choose to explore by selecting an action with an unknown outcome, to get more information about the environment. Or, it can choose to exploit and choose an action based on its prior knowledge of the environment to get a good reward.</a:t>
            </a:r>
            <a:endParaRPr b="0" lang="en-US" sz="3200" spc="-1" strike="noStrike">
              <a:latin typeface="Arial"/>
            </a:endParaRPr>
          </a:p>
          <a:p>
            <a:pPr algn="just">
              <a:lnSpc>
                <a:spcPct val="90000"/>
              </a:lnSpc>
              <a:spcBef>
                <a:spcPts val="1001"/>
              </a:spcBef>
            </a:pPr>
            <a:endParaRPr b="0" lang="en-US" sz="3200" spc="-1" strike="noStrike">
              <a:latin typeface="Arial"/>
            </a:endParaRPr>
          </a:p>
        </p:txBody>
      </p:sp>
      <p:sp>
        <p:nvSpPr>
          <p:cNvPr id="122" name="CustomShape 2"/>
          <p:cNvSpPr/>
          <p:nvPr/>
        </p:nvSpPr>
        <p:spPr>
          <a:xfrm>
            <a:off x="838080" y="365040"/>
            <a:ext cx="10504080" cy="131400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5 Action selection</a:t>
            </a:r>
            <a:endParaRPr b="0" lang="en-US" sz="4400" spc="-1" strike="noStrike">
              <a:latin typeface="Arial"/>
            </a:endParaRPr>
          </a:p>
        </p:txBody>
      </p:sp>
      <p:sp>
        <p:nvSpPr>
          <p:cNvPr id="123" name="CustomShape 3"/>
          <p:cNvSpPr/>
          <p:nvPr/>
        </p:nvSpPr>
        <p:spPr>
          <a:xfrm>
            <a:off x="8146080" y="6156360"/>
            <a:ext cx="3829680" cy="424440"/>
          </a:xfrm>
          <a:prstGeom prst="rect">
            <a:avLst/>
          </a:prstGeom>
          <a:noFill/>
          <a:ln>
            <a:noFill/>
          </a:ln>
        </p:spPr>
        <p:style>
          <a:lnRef idx="0"/>
          <a:fillRef idx="0"/>
          <a:effectRef idx="0"/>
          <a:fontRef idx="minor"/>
        </p:style>
        <p:txBody>
          <a:bodyPr lIns="90000" rIns="90000" tIns="45000" bIns="45000">
            <a:noAutofit/>
          </a:bodyPr>
          <a:p>
            <a:pPr>
              <a:lnSpc>
                <a:spcPct val="100000"/>
              </a:lnSpc>
            </a:pPr>
            <a:fld id="{E652A56B-D5B2-46DC-8B07-B30C9B1FC615}" type="slidenum">
              <a:rPr b="0" lang="en-US" sz="2400" spc="-1" strike="noStrike">
                <a:solidFill>
                  <a:srgbClr val="000000"/>
                </a:solidFill>
                <a:latin typeface="Times New Roman"/>
                <a:ea typeface="DejaVu Sans"/>
              </a:rPr>
              <a:t>&lt;number&gt;</a:t>
            </a:fld>
            <a:endParaRPr b="0" lang="en-US" sz="2400" spc="-1" strike="noStrike">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 name="CustomShape 1"/>
          <p:cNvSpPr/>
          <p:nvPr/>
        </p:nvSpPr>
        <p:spPr>
          <a:xfrm>
            <a:off x="557640" y="1920240"/>
            <a:ext cx="10504080" cy="4339800"/>
          </a:xfrm>
          <a:prstGeom prst="rect">
            <a:avLst/>
          </a:prstGeom>
          <a:noFill/>
          <a:ln>
            <a:noFill/>
          </a:ln>
        </p:spPr>
        <p:style>
          <a:lnRef idx="0"/>
          <a:fillRef idx="0"/>
          <a:effectRef idx="0"/>
          <a:fontRef idx="minor"/>
        </p:style>
        <p:txBody>
          <a:bodyPr lIns="90000" rIns="90000" tIns="45000" bIns="45000">
            <a:normAutofit/>
          </a:bodyPr>
          <a:p>
            <a:pPr algn="just">
              <a:lnSpc>
                <a:spcPct val="90000"/>
              </a:lnSpc>
              <a:spcBef>
                <a:spcPts val="1001"/>
              </a:spcBef>
            </a:pPr>
            <a:r>
              <a:rPr b="1" lang="fr-FR" sz="2800" spc="-1" strike="noStrike">
                <a:solidFill>
                  <a:srgbClr val="000000"/>
                </a:solidFill>
                <a:latin typeface="Arial"/>
                <a:ea typeface="DejaVu Sans"/>
              </a:rPr>
              <a:t>Epsilon-Greedy Action Selection. </a:t>
            </a:r>
            <a:r>
              <a:rPr b="0" lang="fr-FR" sz="2800" spc="-1" strike="noStrike">
                <a:solidFill>
                  <a:srgbClr val="000000"/>
                </a:solidFill>
                <a:latin typeface="Arial"/>
                <a:ea typeface="DejaVu Sans"/>
              </a:rPr>
              <a:t>In epsilon-greedy action selection, the agent uses both exploitations to take advantage of prior knowledge and exploration to look for new options:</a:t>
            </a:r>
            <a:endParaRPr b="0" lang="en-US" sz="2800" spc="-1" strike="noStrike">
              <a:latin typeface="Arial"/>
            </a:endParaRPr>
          </a:p>
          <a:p>
            <a:pPr algn="just">
              <a:lnSpc>
                <a:spcPct val="90000"/>
              </a:lnSpc>
              <a:spcBef>
                <a:spcPts val="1001"/>
              </a:spcBef>
            </a:pPr>
            <a:r>
              <a:rPr b="0" lang="fr-FR" sz="2200" spc="-1" strike="noStrike">
                <a:solidFill>
                  <a:srgbClr val="000000"/>
                </a:solidFill>
                <a:latin typeface="Arial"/>
                <a:ea typeface="DejaVu Sans"/>
              </a:rPr>
              <a:t>       </a:t>
            </a:r>
            <a:endParaRPr b="0" lang="en-US" sz="2200" spc="-1" strike="noStrike">
              <a:latin typeface="Arial"/>
            </a:endParaRPr>
          </a:p>
          <a:p>
            <a:pPr algn="just">
              <a:lnSpc>
                <a:spcPct val="90000"/>
              </a:lnSpc>
              <a:spcBef>
                <a:spcPts val="1001"/>
              </a:spcBef>
            </a:pPr>
            <a:endParaRPr b="0" lang="en-US" sz="2200" spc="-1" strike="noStrike">
              <a:latin typeface="Arial"/>
            </a:endParaRPr>
          </a:p>
          <a:p>
            <a:pPr algn="just">
              <a:lnSpc>
                <a:spcPct val="90000"/>
              </a:lnSpc>
              <a:spcBef>
                <a:spcPts val="1001"/>
              </a:spcBef>
            </a:pPr>
            <a:endParaRPr b="0" lang="en-US" sz="2200" spc="-1" strike="noStrike">
              <a:latin typeface="Arial"/>
            </a:endParaRPr>
          </a:p>
        </p:txBody>
      </p:sp>
      <p:sp>
        <p:nvSpPr>
          <p:cNvPr id="125" name="CustomShape 2"/>
          <p:cNvSpPr/>
          <p:nvPr/>
        </p:nvSpPr>
        <p:spPr>
          <a:xfrm>
            <a:off x="838080" y="365040"/>
            <a:ext cx="10504080" cy="131400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5 Action selection</a:t>
            </a:r>
            <a:endParaRPr b="0" lang="en-US" sz="4400" spc="-1" strike="noStrike">
              <a:latin typeface="Arial"/>
            </a:endParaRPr>
          </a:p>
        </p:txBody>
      </p:sp>
      <p:sp>
        <p:nvSpPr>
          <p:cNvPr id="126" name="CustomShape 3"/>
          <p:cNvSpPr/>
          <p:nvPr/>
        </p:nvSpPr>
        <p:spPr>
          <a:xfrm>
            <a:off x="8146080" y="6156360"/>
            <a:ext cx="3829680" cy="424440"/>
          </a:xfrm>
          <a:prstGeom prst="rect">
            <a:avLst/>
          </a:prstGeom>
          <a:noFill/>
          <a:ln>
            <a:noFill/>
          </a:ln>
        </p:spPr>
        <p:style>
          <a:lnRef idx="0"/>
          <a:fillRef idx="0"/>
          <a:effectRef idx="0"/>
          <a:fontRef idx="minor"/>
        </p:style>
        <p:txBody>
          <a:bodyPr lIns="90000" rIns="90000" tIns="45000" bIns="45000">
            <a:noAutofit/>
          </a:bodyPr>
          <a:p>
            <a:pPr>
              <a:lnSpc>
                <a:spcPct val="100000"/>
              </a:lnSpc>
            </a:pPr>
            <a:fld id="{B8CA9C32-C405-495F-9FAB-2A2CE7DC9C97}" type="slidenum">
              <a:rPr b="0" lang="en-US" sz="2400" spc="-1" strike="noStrike">
                <a:solidFill>
                  <a:srgbClr val="000000"/>
                </a:solidFill>
                <a:latin typeface="Times New Roman"/>
                <a:ea typeface="DejaVu Sans"/>
              </a:rPr>
              <a:t>&lt;number&gt;</a:t>
            </a:fld>
            <a:endParaRPr b="0" lang="en-US" sz="2400" spc="-1" strike="noStrike">
              <a:latin typeface="Arial"/>
            </a:endParaRPr>
          </a:p>
        </p:txBody>
      </p:sp>
      <p:sp>
        <p:nvSpPr>
          <p:cNvPr id="127" name="CustomShape 4"/>
          <p:cNvSpPr/>
          <p:nvPr/>
        </p:nvSpPr>
        <p:spPr>
          <a:xfrm>
            <a:off x="4973760" y="3281040"/>
            <a:ext cx="729000" cy="546120"/>
          </a:xfrm>
          <a:prstGeom prst="ellipse">
            <a:avLst/>
          </a:prstGeom>
          <a:solidFill>
            <a:srgbClr val="fafcfd"/>
          </a:solidFill>
          <a:ln>
            <a:solidFill>
              <a:srgbClr val="000000"/>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start</a:t>
            </a:r>
            <a:endParaRPr b="0" lang="en-US" sz="1800" spc="-1" strike="noStrike">
              <a:latin typeface="Arial"/>
            </a:endParaRPr>
          </a:p>
        </p:txBody>
      </p:sp>
      <p:sp>
        <p:nvSpPr>
          <p:cNvPr id="128" name="Line 5"/>
          <p:cNvSpPr/>
          <p:nvPr/>
        </p:nvSpPr>
        <p:spPr>
          <a:xfrm flipH="1">
            <a:off x="4572000" y="3749040"/>
            <a:ext cx="457200" cy="848160"/>
          </a:xfrm>
          <a:prstGeom prst="line">
            <a:avLst/>
          </a:prstGeom>
          <a:ln>
            <a:solidFill>
              <a:srgbClr val="000000"/>
            </a:solidFill>
          </a:ln>
        </p:spPr>
        <p:style>
          <a:lnRef idx="0"/>
          <a:fillRef idx="0"/>
          <a:effectRef idx="0"/>
          <a:fontRef idx="minor"/>
        </p:style>
      </p:sp>
      <p:sp>
        <p:nvSpPr>
          <p:cNvPr id="129" name="Line 6"/>
          <p:cNvSpPr/>
          <p:nvPr/>
        </p:nvSpPr>
        <p:spPr>
          <a:xfrm>
            <a:off x="5669280" y="3646800"/>
            <a:ext cx="731520" cy="930600"/>
          </a:xfrm>
          <a:prstGeom prst="line">
            <a:avLst/>
          </a:prstGeom>
          <a:ln>
            <a:solidFill>
              <a:srgbClr val="000000"/>
            </a:solidFill>
          </a:ln>
        </p:spPr>
        <p:style>
          <a:lnRef idx="0"/>
          <a:fillRef idx="0"/>
          <a:effectRef idx="0"/>
          <a:fontRef idx="minor"/>
        </p:style>
      </p:sp>
      <p:sp>
        <p:nvSpPr>
          <p:cNvPr id="130" name="CustomShape 7"/>
          <p:cNvSpPr/>
          <p:nvPr/>
        </p:nvSpPr>
        <p:spPr>
          <a:xfrm>
            <a:off x="3931920" y="4685400"/>
            <a:ext cx="1277640" cy="621360"/>
          </a:xfrm>
          <a:prstGeom prst="ellipse">
            <a:avLst/>
          </a:prstGeom>
          <a:solidFill>
            <a:srgbClr val="fafcfd"/>
          </a:solidFill>
          <a:ln>
            <a:solidFill>
              <a:srgbClr val="000000"/>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exploration</a:t>
            </a:r>
            <a:endParaRPr b="0" lang="en-US" sz="1800" spc="-1" strike="noStrike">
              <a:latin typeface="Arial"/>
            </a:endParaRPr>
          </a:p>
        </p:txBody>
      </p:sp>
      <p:sp>
        <p:nvSpPr>
          <p:cNvPr id="131" name="CustomShape 8"/>
          <p:cNvSpPr/>
          <p:nvPr/>
        </p:nvSpPr>
        <p:spPr>
          <a:xfrm>
            <a:off x="5943600" y="4577400"/>
            <a:ext cx="1277640" cy="657360"/>
          </a:xfrm>
          <a:prstGeom prst="ellipse">
            <a:avLst/>
          </a:prstGeom>
          <a:solidFill>
            <a:srgbClr val="fafcfd"/>
          </a:solidFill>
          <a:ln>
            <a:solidFill>
              <a:srgbClr val="000000"/>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exploitation</a:t>
            </a:r>
            <a:endParaRPr b="0" lang="en-US" sz="1800" spc="-1" strike="noStrike">
              <a:latin typeface="Arial"/>
            </a:endParaRPr>
          </a:p>
        </p:txBody>
      </p:sp>
      <p:sp>
        <p:nvSpPr>
          <p:cNvPr id="132" name="CustomShape 9"/>
          <p:cNvSpPr/>
          <p:nvPr/>
        </p:nvSpPr>
        <p:spPr>
          <a:xfrm>
            <a:off x="4389120" y="3957120"/>
            <a:ext cx="729000" cy="454680"/>
          </a:xfrm>
          <a:prstGeom prst="rect">
            <a:avLst/>
          </a:prstGeom>
          <a:solidFill>
            <a:srgbClr val="ffffff"/>
          </a:solidFill>
          <a:ln>
            <a:solidFill>
              <a:srgbClr val="ffffff"/>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Arial"/>
              </a:rPr>
              <a:t>ε</a:t>
            </a:r>
            <a:endParaRPr b="0" lang="en-US" sz="1800" spc="-1" strike="noStrike">
              <a:latin typeface="Arial"/>
            </a:endParaRPr>
          </a:p>
        </p:txBody>
      </p:sp>
      <p:sp>
        <p:nvSpPr>
          <p:cNvPr id="133" name="CustomShape 10"/>
          <p:cNvSpPr/>
          <p:nvPr/>
        </p:nvSpPr>
        <p:spPr>
          <a:xfrm>
            <a:off x="5649120" y="3957120"/>
            <a:ext cx="729000" cy="454680"/>
          </a:xfrm>
          <a:prstGeom prst="rect">
            <a:avLst/>
          </a:prstGeom>
          <a:solidFill>
            <a:srgbClr val="ffffff"/>
          </a:solidFill>
          <a:ln>
            <a:solidFill>
              <a:srgbClr val="ffffff"/>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Arial"/>
              </a:rPr>
              <a:t>1-ε</a:t>
            </a:r>
            <a:endParaRPr b="0" lang="en-US" sz="1800" spc="-1" strike="noStrike">
              <a:latin typeface="Arial"/>
            </a:endParaRPr>
          </a:p>
        </p:txBody>
      </p:sp>
      <p:sp>
        <p:nvSpPr>
          <p:cNvPr id="134" name="CustomShape 11"/>
          <p:cNvSpPr/>
          <p:nvPr/>
        </p:nvSpPr>
        <p:spPr>
          <a:xfrm>
            <a:off x="3932280" y="5513400"/>
            <a:ext cx="1277640" cy="621360"/>
          </a:xfrm>
          <a:prstGeom prst="ellipse">
            <a:avLst/>
          </a:prstGeom>
          <a:solidFill>
            <a:srgbClr val="fafcfd"/>
          </a:solidFill>
          <a:ln>
            <a:solidFill>
              <a:srgbClr val="000000"/>
            </a:solidFill>
          </a:ln>
        </p:spPr>
        <p:style>
          <a:lnRef idx="0"/>
          <a:fillRef idx="0"/>
          <a:effectRef idx="0"/>
          <a:fontRef idx="minor"/>
        </p:style>
        <p:txBody>
          <a:bodyPr wrap="none" lIns="90000" rIns="90000" tIns="45000" bIns="45000" anchor="ctr">
            <a:noAutofit/>
          </a:bodyPr>
          <a:p>
            <a:pPr algn="ctr">
              <a:lnSpc>
                <a:spcPct val="100000"/>
              </a:lnSpc>
            </a:pPr>
            <a:r>
              <a:rPr b="0" lang="en-US" sz="1400" spc="-1" strike="noStrike">
                <a:solidFill>
                  <a:srgbClr val="000000"/>
                </a:solidFill>
                <a:latin typeface="Arial"/>
                <a:ea typeface="DejaVu Sans"/>
              </a:rPr>
              <a:t>Random </a:t>
            </a:r>
            <a:endParaRPr b="0" lang="en-US" sz="1400" spc="-1" strike="noStrike">
              <a:latin typeface="Arial"/>
            </a:endParaRPr>
          </a:p>
          <a:p>
            <a:pPr algn="ctr">
              <a:lnSpc>
                <a:spcPct val="100000"/>
              </a:lnSpc>
            </a:pPr>
            <a:r>
              <a:rPr b="0" lang="en-US" sz="1400" spc="-1" strike="noStrike">
                <a:solidFill>
                  <a:srgbClr val="000000"/>
                </a:solidFill>
                <a:latin typeface="Arial"/>
                <a:ea typeface="DejaVu Sans"/>
              </a:rPr>
              <a:t>Action</a:t>
            </a:r>
            <a:endParaRPr b="0" lang="en-US" sz="1400" spc="-1" strike="noStrike">
              <a:latin typeface="Arial"/>
            </a:endParaRPr>
          </a:p>
        </p:txBody>
      </p:sp>
      <p:sp>
        <p:nvSpPr>
          <p:cNvPr id="135" name="CustomShape 12"/>
          <p:cNvSpPr/>
          <p:nvPr/>
        </p:nvSpPr>
        <p:spPr>
          <a:xfrm>
            <a:off x="5852160" y="5405400"/>
            <a:ext cx="1918080" cy="621360"/>
          </a:xfrm>
          <a:prstGeom prst="ellipse">
            <a:avLst/>
          </a:prstGeom>
          <a:solidFill>
            <a:srgbClr val="fafcfd"/>
          </a:solidFill>
          <a:ln>
            <a:solidFill>
              <a:srgbClr val="000000"/>
            </a:solidFill>
          </a:ln>
        </p:spPr>
        <p:style>
          <a:lnRef idx="0"/>
          <a:fillRef idx="0"/>
          <a:effectRef idx="0"/>
          <a:fontRef idx="minor"/>
        </p:style>
        <p:txBody>
          <a:bodyPr wrap="none" lIns="90000" rIns="90000" tIns="45000" bIns="45000" anchor="ctr">
            <a:noAutofit/>
          </a:bodyPr>
          <a:p>
            <a:pPr algn="ctr">
              <a:lnSpc>
                <a:spcPct val="100000"/>
              </a:lnSpc>
            </a:pPr>
            <a:r>
              <a:rPr b="0" lang="en-US" sz="1400" spc="-1" strike="noStrike">
                <a:solidFill>
                  <a:srgbClr val="000000"/>
                </a:solidFill>
                <a:latin typeface="Arial"/>
                <a:ea typeface="DejaVu Sans"/>
              </a:rPr>
              <a:t>Best Known </a:t>
            </a:r>
            <a:endParaRPr b="0" lang="en-US" sz="1400" spc="-1" strike="noStrike">
              <a:latin typeface="Arial"/>
            </a:endParaRPr>
          </a:p>
          <a:p>
            <a:pPr algn="ctr">
              <a:lnSpc>
                <a:spcPct val="100000"/>
              </a:lnSpc>
            </a:pPr>
            <a:r>
              <a:rPr b="0" lang="en-US" sz="1400" spc="-1" strike="noStrike">
                <a:solidFill>
                  <a:srgbClr val="000000"/>
                </a:solidFill>
                <a:latin typeface="Arial"/>
                <a:ea typeface="DejaVu Sans"/>
              </a:rPr>
              <a:t>action</a:t>
            </a:r>
            <a:endParaRPr b="0" lang="en-US" sz="1400" spc="-1" strike="noStrike">
              <a:latin typeface="Arial"/>
            </a:endParaRPr>
          </a:p>
        </p:txBody>
      </p:sp>
      <p:sp>
        <p:nvSpPr>
          <p:cNvPr id="136" name="Line 13"/>
          <p:cNvSpPr/>
          <p:nvPr/>
        </p:nvSpPr>
        <p:spPr>
          <a:xfrm>
            <a:off x="4572000" y="5308920"/>
            <a:ext cx="0" cy="204480"/>
          </a:xfrm>
          <a:prstGeom prst="line">
            <a:avLst/>
          </a:prstGeom>
          <a:ln>
            <a:solidFill>
              <a:srgbClr val="000000"/>
            </a:solidFill>
          </a:ln>
        </p:spPr>
        <p:style>
          <a:lnRef idx="0"/>
          <a:fillRef idx="0"/>
          <a:effectRef idx="0"/>
          <a:fontRef idx="minor"/>
        </p:style>
      </p:sp>
      <p:sp>
        <p:nvSpPr>
          <p:cNvPr id="137" name="Line 14"/>
          <p:cNvSpPr/>
          <p:nvPr/>
        </p:nvSpPr>
        <p:spPr>
          <a:xfrm>
            <a:off x="6675120" y="5236920"/>
            <a:ext cx="0" cy="168480"/>
          </a:xfrm>
          <a:prstGeom prst="line">
            <a:avLst/>
          </a:prstGeom>
          <a:ln>
            <a:solidFill>
              <a:srgbClr val="000000"/>
            </a:solidFill>
          </a:ln>
        </p:spPr>
        <p:style>
          <a:lnRef idx="0"/>
          <a:fillRef idx="0"/>
          <a:effectRef idx="0"/>
          <a:fontRef idx="minor"/>
        </p:style>
      </p:sp>
      <p:sp>
        <p:nvSpPr>
          <p:cNvPr id="138" name="CustomShape 15"/>
          <p:cNvSpPr/>
          <p:nvPr/>
        </p:nvSpPr>
        <p:spPr>
          <a:xfrm>
            <a:off x="915480" y="3292920"/>
            <a:ext cx="2832480" cy="2466720"/>
          </a:xfrm>
          <a:prstGeom prst="rect">
            <a:avLst/>
          </a:prstGeom>
          <a:solidFill>
            <a:srgbClr val="fafcfd"/>
          </a:solidFill>
          <a:ln>
            <a:solidFill>
              <a:srgbClr val="000000"/>
            </a:solidFill>
          </a:ln>
        </p:spPr>
        <p:style>
          <a:lnRef idx="0"/>
          <a:fillRef idx="0"/>
          <a:effectRef idx="0"/>
          <a:fontRef idx="minor"/>
        </p:style>
        <p:txBody>
          <a:bodyPr wrap="none" lIns="90000" rIns="90000" tIns="45000" bIns="45000" anchor="ctr">
            <a:noAutofit/>
          </a:bodyPr>
          <a:p>
            <a:pPr algn="just">
              <a:lnSpc>
                <a:spcPct val="90000"/>
              </a:lnSpc>
              <a:spcBef>
                <a:spcPts val="1001"/>
              </a:spcBef>
            </a:pPr>
            <a:r>
              <a:rPr b="0" lang="fr-FR" sz="1800" spc="-1" strike="noStrike">
                <a:solidFill>
                  <a:srgbClr val="000000"/>
                </a:solidFill>
                <a:latin typeface="Arial"/>
                <a:ea typeface="DejaVu Sans"/>
              </a:rPr>
              <a:t>n=random.uniform(0,1)</a:t>
            </a:r>
            <a:endParaRPr b="0" lang="en-US" sz="1800" spc="-1" strike="noStrike">
              <a:latin typeface="Arial"/>
            </a:endParaRPr>
          </a:p>
          <a:p>
            <a:pPr algn="just">
              <a:lnSpc>
                <a:spcPct val="90000"/>
              </a:lnSpc>
              <a:spcBef>
                <a:spcPts val="1001"/>
              </a:spcBef>
            </a:pPr>
            <a:r>
              <a:rPr b="0" lang="fr-FR" sz="1800" spc="-1" strike="noStrike">
                <a:solidFill>
                  <a:srgbClr val="000000"/>
                </a:solidFill>
                <a:latin typeface="Arial"/>
                <a:ea typeface="DejaVu Sans"/>
              </a:rPr>
              <a:t>If n&lt;epsilon</a:t>
            </a:r>
            <a:endParaRPr b="0" lang="en-US" sz="1800" spc="-1" strike="noStrike">
              <a:latin typeface="Arial"/>
            </a:endParaRPr>
          </a:p>
          <a:p>
            <a:pPr algn="just">
              <a:lnSpc>
                <a:spcPct val="90000"/>
              </a:lnSpc>
              <a:spcBef>
                <a:spcPts val="1001"/>
              </a:spcBef>
            </a:pPr>
            <a:r>
              <a:rPr b="0" lang="fr-FR" sz="1800" spc="-1" strike="noStrike">
                <a:solidFill>
                  <a:srgbClr val="000000"/>
                </a:solidFill>
                <a:latin typeface="Arial"/>
                <a:ea typeface="DejaVu Sans"/>
              </a:rPr>
              <a:t>  </a:t>
            </a:r>
            <a:r>
              <a:rPr b="0" lang="fr-FR" sz="1800" spc="-1" strike="noStrike">
                <a:solidFill>
                  <a:srgbClr val="000000"/>
                </a:solidFill>
                <a:latin typeface="Arial"/>
                <a:ea typeface="DejaVu Sans"/>
              </a:rPr>
              <a:t>A=randomAction.</a:t>
            </a:r>
            <a:endParaRPr b="0" lang="en-US" sz="1800" spc="-1" strike="noStrike">
              <a:latin typeface="Arial"/>
            </a:endParaRPr>
          </a:p>
          <a:p>
            <a:pPr algn="just">
              <a:lnSpc>
                <a:spcPct val="90000"/>
              </a:lnSpc>
              <a:spcBef>
                <a:spcPts val="1001"/>
              </a:spcBef>
            </a:pPr>
            <a:r>
              <a:rPr b="0" lang="fr-FR" sz="1800" spc="-1" strike="noStrike">
                <a:solidFill>
                  <a:srgbClr val="000000"/>
                </a:solidFill>
                <a:latin typeface="Arial"/>
                <a:ea typeface="DejaVu Sans"/>
              </a:rPr>
              <a:t>Else </a:t>
            </a:r>
            <a:endParaRPr b="0" lang="en-US" sz="1800" spc="-1" strike="noStrike">
              <a:latin typeface="Arial"/>
            </a:endParaRPr>
          </a:p>
          <a:p>
            <a:pPr algn="just">
              <a:lnSpc>
                <a:spcPct val="90000"/>
              </a:lnSpc>
              <a:spcBef>
                <a:spcPts val="1001"/>
              </a:spcBef>
            </a:pPr>
            <a:r>
              <a:rPr b="0" lang="fr-FR" sz="1800" spc="-1" strike="noStrike">
                <a:solidFill>
                  <a:srgbClr val="000000"/>
                </a:solidFill>
                <a:latin typeface="Arial"/>
                <a:ea typeface="DejaVu Sans"/>
              </a:rPr>
              <a:t>  </a:t>
            </a:r>
            <a:r>
              <a:rPr b="0" lang="fr-FR" sz="1800" spc="-1" strike="noStrike">
                <a:solidFill>
                  <a:srgbClr val="000000"/>
                </a:solidFill>
                <a:latin typeface="Arial"/>
                <a:ea typeface="DejaVu Sans"/>
              </a:rPr>
              <a:t>A=max(Q[S,-])</a:t>
            </a:r>
            <a:endParaRPr b="0" lang="en-US" sz="1800" spc="-1" strike="noStrike">
              <a:latin typeface="Aria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 name="CustomShape 1"/>
          <p:cNvSpPr/>
          <p:nvPr/>
        </p:nvSpPr>
        <p:spPr>
          <a:xfrm>
            <a:off x="649440" y="2011680"/>
            <a:ext cx="10504080" cy="4339800"/>
          </a:xfrm>
          <a:prstGeom prst="rect">
            <a:avLst/>
          </a:prstGeom>
          <a:noFill/>
          <a:ln>
            <a:noFill/>
          </a:ln>
        </p:spPr>
        <p:style>
          <a:lnRef idx="0"/>
          <a:fillRef idx="0"/>
          <a:effectRef idx="0"/>
          <a:fontRef idx="minor"/>
        </p:style>
        <p:txBody>
          <a:bodyPr lIns="90000" rIns="90000" tIns="45000" bIns="45000">
            <a:normAutofit fontScale="91000"/>
          </a:bodyPr>
          <a:p>
            <a:pPr algn="just">
              <a:lnSpc>
                <a:spcPct val="90000"/>
              </a:lnSpc>
              <a:spcBef>
                <a:spcPts val="1001"/>
              </a:spcBef>
            </a:pPr>
            <a:r>
              <a:rPr b="1" lang="fr-FR" sz="2600" spc="-1" strike="noStrike">
                <a:solidFill>
                  <a:srgbClr val="000000"/>
                </a:solidFill>
                <a:latin typeface="Arial"/>
                <a:ea typeface="DejaVu Sans"/>
              </a:rPr>
              <a:t>Alpha (</a:t>
            </a:r>
            <a:r>
              <a:rPr b="1" lang="fr-FR" sz="2600" spc="-1" strike="noStrike">
                <a:solidFill>
                  <a:srgbClr val="000000"/>
                </a:solidFill>
                <a:latin typeface="Arial"/>
                <a:ea typeface="Arial"/>
              </a:rPr>
              <a:t>α</a:t>
            </a:r>
            <a:r>
              <a:rPr b="1" lang="fr-FR" sz="2600" spc="-1" strike="noStrike">
                <a:solidFill>
                  <a:srgbClr val="000000"/>
                </a:solidFill>
                <a:latin typeface="Arial"/>
                <a:ea typeface="DejaVu Sans"/>
              </a:rPr>
              <a:t>) : </a:t>
            </a:r>
            <a:r>
              <a:rPr b="0" lang="fr-FR" sz="2600" spc="-1" strike="noStrike">
                <a:solidFill>
                  <a:srgbClr val="000000"/>
                </a:solidFill>
                <a:latin typeface="Arial"/>
                <a:ea typeface="DejaVu Sans"/>
              </a:rPr>
              <a:t>Alpha is a real number between zero and one (0 &lt; </a:t>
            </a:r>
            <a:r>
              <a:rPr b="0" lang="fr-FR" sz="2600" spc="-1" strike="noStrike">
                <a:solidFill>
                  <a:srgbClr val="000000"/>
                </a:solidFill>
                <a:latin typeface="Arial"/>
                <a:ea typeface="Arial"/>
              </a:rPr>
              <a:t>α≤</a:t>
            </a:r>
            <a:r>
              <a:rPr b="0" lang="fr-FR" sz="2600" spc="-1" strike="noStrike">
                <a:solidFill>
                  <a:srgbClr val="000000"/>
                </a:solidFill>
                <a:latin typeface="Arial"/>
                <a:ea typeface="DejaVu Sans"/>
              </a:rPr>
              <a:t> 1). If we set alpha to zero, the agent learns nothing from new actions. Conversely, if we set alpha to 1, the agent completely ignores prior knowledge and only values the most recent information. Higher alpha values make Q-values change faster.</a:t>
            </a:r>
            <a:endParaRPr b="0" lang="en-US" sz="2600" spc="-1" strike="noStrike">
              <a:latin typeface="Arial"/>
            </a:endParaRPr>
          </a:p>
          <a:p>
            <a:pPr algn="just">
              <a:lnSpc>
                <a:spcPct val="90000"/>
              </a:lnSpc>
              <a:spcBef>
                <a:spcPts val="1001"/>
              </a:spcBef>
            </a:pPr>
            <a:r>
              <a:rPr b="1" lang="fr-FR" sz="2600" spc="-1" strike="noStrike">
                <a:solidFill>
                  <a:srgbClr val="000000"/>
                </a:solidFill>
                <a:latin typeface="Arial"/>
                <a:ea typeface="DejaVu Sans"/>
              </a:rPr>
              <a:t>Gamma (</a:t>
            </a:r>
            <a:r>
              <a:rPr b="1" lang="fr-FR" sz="2600" spc="-1" strike="noStrike">
                <a:solidFill>
                  <a:srgbClr val="000000"/>
                </a:solidFill>
                <a:latin typeface="Arial"/>
                <a:ea typeface="Arial"/>
              </a:rPr>
              <a:t>γ</a:t>
            </a:r>
            <a:r>
              <a:rPr b="1" lang="fr-FR" sz="2600" spc="-1" strike="noStrike">
                <a:solidFill>
                  <a:srgbClr val="000000"/>
                </a:solidFill>
                <a:latin typeface="Arial"/>
                <a:ea typeface="DejaVu Sans"/>
              </a:rPr>
              <a:t>) : </a:t>
            </a:r>
            <a:r>
              <a:rPr b="0" lang="fr-FR" sz="2600" spc="-1" strike="noStrike">
                <a:solidFill>
                  <a:srgbClr val="000000"/>
                </a:solidFill>
                <a:latin typeface="Arial"/>
                <a:ea typeface="DejaVu Sans"/>
              </a:rPr>
              <a:t>is the discount factor.  If we set gamma to zero, the agent completely ignores the future rewards. On the other hand, if we set gamma to 1, the algorithm would look for high rewards in the long term.</a:t>
            </a:r>
            <a:endParaRPr b="0" lang="en-US" sz="2600" spc="-1" strike="noStrike">
              <a:latin typeface="Arial"/>
            </a:endParaRPr>
          </a:p>
          <a:p>
            <a:pPr algn="just">
              <a:lnSpc>
                <a:spcPct val="90000"/>
              </a:lnSpc>
              <a:spcBef>
                <a:spcPts val="1001"/>
              </a:spcBef>
            </a:pPr>
            <a:endParaRPr b="0" lang="en-US" sz="2600" spc="-1" strike="noStrike">
              <a:latin typeface="Arial"/>
            </a:endParaRPr>
          </a:p>
          <a:p>
            <a:pPr algn="just">
              <a:lnSpc>
                <a:spcPct val="90000"/>
              </a:lnSpc>
              <a:spcBef>
                <a:spcPts val="1001"/>
              </a:spcBef>
            </a:pPr>
            <a:endParaRPr b="0" lang="en-US" sz="2600" spc="-1" strike="noStrike">
              <a:latin typeface="Arial"/>
            </a:endParaRPr>
          </a:p>
          <a:p>
            <a:pPr algn="just">
              <a:lnSpc>
                <a:spcPct val="90000"/>
              </a:lnSpc>
              <a:spcBef>
                <a:spcPts val="1001"/>
              </a:spcBef>
            </a:pPr>
            <a:r>
              <a:rPr b="0" lang="fr-FR" sz="2200" spc="-1" strike="noStrike">
                <a:solidFill>
                  <a:srgbClr val="000000"/>
                </a:solidFill>
                <a:latin typeface="Arial"/>
                <a:ea typeface="DejaVu Sans"/>
              </a:rPr>
              <a:t>       </a:t>
            </a:r>
            <a:endParaRPr b="0" lang="en-US" sz="2200" spc="-1" strike="noStrike">
              <a:latin typeface="Arial"/>
            </a:endParaRPr>
          </a:p>
          <a:p>
            <a:pPr algn="just">
              <a:lnSpc>
                <a:spcPct val="90000"/>
              </a:lnSpc>
              <a:spcBef>
                <a:spcPts val="1001"/>
              </a:spcBef>
            </a:pPr>
            <a:endParaRPr b="0" lang="en-US" sz="2200" spc="-1" strike="noStrike">
              <a:latin typeface="Arial"/>
            </a:endParaRPr>
          </a:p>
          <a:p>
            <a:pPr algn="just">
              <a:lnSpc>
                <a:spcPct val="90000"/>
              </a:lnSpc>
              <a:spcBef>
                <a:spcPts val="1001"/>
              </a:spcBef>
            </a:pPr>
            <a:endParaRPr b="0" lang="en-US" sz="2200" spc="-1" strike="noStrike">
              <a:latin typeface="Arial"/>
            </a:endParaRPr>
          </a:p>
        </p:txBody>
      </p:sp>
      <p:sp>
        <p:nvSpPr>
          <p:cNvPr id="140" name="CustomShape 2"/>
          <p:cNvSpPr/>
          <p:nvPr/>
        </p:nvSpPr>
        <p:spPr>
          <a:xfrm>
            <a:off x="838080" y="365040"/>
            <a:ext cx="10504080" cy="131400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6 Q-learning Parameters</a:t>
            </a:r>
            <a:endParaRPr b="0" lang="en-US" sz="4400" spc="-1" strike="noStrike">
              <a:latin typeface="Arial"/>
            </a:endParaRPr>
          </a:p>
          <a:p>
            <a:pPr algn="ctr">
              <a:lnSpc>
                <a:spcPct val="90000"/>
              </a:lnSpc>
              <a:tabLst>
                <a:tab algn="l" pos="0"/>
              </a:tabLst>
            </a:pPr>
            <a:r>
              <a:rPr b="1" lang="fr-FR" sz="4400" spc="-1" strike="noStrike">
                <a:solidFill>
                  <a:srgbClr val="000000"/>
                </a:solidFill>
                <a:latin typeface="Calibri Light"/>
                <a:ea typeface="DejaVu Sans"/>
              </a:rPr>
              <a:t> </a:t>
            </a:r>
            <a:endParaRPr b="0" lang="en-US" sz="4400" spc="-1" strike="noStrike">
              <a:latin typeface="Arial"/>
            </a:endParaRPr>
          </a:p>
        </p:txBody>
      </p:sp>
      <p:sp>
        <p:nvSpPr>
          <p:cNvPr id="141" name="CustomShape 3"/>
          <p:cNvSpPr/>
          <p:nvPr/>
        </p:nvSpPr>
        <p:spPr>
          <a:xfrm>
            <a:off x="8146080" y="6156360"/>
            <a:ext cx="3829680" cy="424440"/>
          </a:xfrm>
          <a:prstGeom prst="rect">
            <a:avLst/>
          </a:prstGeom>
          <a:noFill/>
          <a:ln>
            <a:noFill/>
          </a:ln>
        </p:spPr>
        <p:style>
          <a:lnRef idx="0"/>
          <a:fillRef idx="0"/>
          <a:effectRef idx="0"/>
          <a:fontRef idx="minor"/>
        </p:style>
        <p:txBody>
          <a:bodyPr lIns="90000" rIns="90000" tIns="45000" bIns="45000">
            <a:noAutofit/>
          </a:bodyPr>
          <a:p>
            <a:pPr>
              <a:lnSpc>
                <a:spcPct val="100000"/>
              </a:lnSpc>
            </a:pPr>
            <a:fld id="{0980CCC6-5973-43D9-9DD9-DFF15941FFF9}" type="slidenum">
              <a:rPr b="0" lang="en-US" sz="2400" spc="-1" strike="noStrike">
                <a:solidFill>
                  <a:srgbClr val="000000"/>
                </a:solidFill>
                <a:latin typeface="Times New Roman"/>
                <a:ea typeface="DejaVu Sans"/>
              </a:rPr>
              <a:t>&lt;number&gt;</a:t>
            </a:fld>
            <a:endParaRPr b="0" lang="en-US" sz="2400" spc="-1" strike="noStrike">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 name="CustomShape 1"/>
          <p:cNvSpPr/>
          <p:nvPr/>
        </p:nvSpPr>
        <p:spPr>
          <a:xfrm>
            <a:off x="649440" y="2011680"/>
            <a:ext cx="10504080" cy="4339800"/>
          </a:xfrm>
          <a:prstGeom prst="rect">
            <a:avLst/>
          </a:prstGeom>
          <a:noFill/>
          <a:ln>
            <a:noFill/>
          </a:ln>
        </p:spPr>
        <p:style>
          <a:lnRef idx="0"/>
          <a:fillRef idx="0"/>
          <a:effectRef idx="0"/>
          <a:fontRef idx="minor"/>
        </p:style>
        <p:txBody>
          <a:bodyPr lIns="90000" rIns="90000" tIns="45000" bIns="45000">
            <a:normAutofit fontScale="70000"/>
          </a:bodyPr>
          <a:p>
            <a:pPr algn="just">
              <a:lnSpc>
                <a:spcPct val="90000"/>
              </a:lnSpc>
              <a:spcBef>
                <a:spcPts val="1001"/>
              </a:spcBef>
            </a:pPr>
            <a:r>
              <a:rPr b="1" lang="fr-FR" sz="2600" spc="-1" strike="noStrike">
                <a:solidFill>
                  <a:srgbClr val="000000"/>
                </a:solidFill>
                <a:latin typeface="Arial"/>
                <a:ea typeface="DejaVu Sans"/>
              </a:rPr>
              <a:t>Epsilon (</a:t>
            </a:r>
            <a:r>
              <a:rPr b="1" lang="fr-FR" sz="2600" spc="-1" strike="noStrike">
                <a:solidFill>
                  <a:srgbClr val="000000"/>
                </a:solidFill>
                <a:latin typeface="Arial"/>
                <a:ea typeface="Arial"/>
              </a:rPr>
              <a:t>ε</a:t>
            </a:r>
            <a:r>
              <a:rPr b="1" lang="fr-FR" sz="2600" spc="-1" strike="noStrike">
                <a:solidFill>
                  <a:srgbClr val="000000"/>
                </a:solidFill>
                <a:latin typeface="Arial"/>
                <a:ea typeface="DejaVu Sans"/>
              </a:rPr>
              <a:t>) :  </a:t>
            </a:r>
            <a:r>
              <a:rPr b="0" lang="fr-FR" sz="2600" spc="-1" strike="noStrike">
                <a:solidFill>
                  <a:srgbClr val="000000"/>
                </a:solidFill>
                <a:latin typeface="Arial"/>
                <a:ea typeface="DejaVu Sans"/>
              </a:rPr>
              <a:t>In the beginning, the agent has no idea about the environment. He is more likely to explore new things than to exploit his knowledge. Through time steps, the agent will get more and more information about how the environment works and then, he is more likely to exploit his knowledge than exploring new things. To handle this, we will have a threshold which will decay every episode using exponential decay formula. </a:t>
            </a:r>
            <a:endParaRPr b="0" lang="en-US" sz="2600" spc="-1" strike="noStrike">
              <a:latin typeface="Arial"/>
            </a:endParaRPr>
          </a:p>
          <a:p>
            <a:pPr algn="just">
              <a:lnSpc>
                <a:spcPct val="90000"/>
              </a:lnSpc>
              <a:spcBef>
                <a:spcPts val="1001"/>
              </a:spcBef>
            </a:pPr>
            <a:r>
              <a:rPr b="0" lang="fr-FR" sz="2600" spc="-1" strike="noStrike">
                <a:solidFill>
                  <a:srgbClr val="000000"/>
                </a:solidFill>
                <a:latin typeface="Arial"/>
                <a:ea typeface="DejaVu Sans"/>
              </a:rPr>
              <a:t>E=E</a:t>
            </a:r>
            <a:r>
              <a:rPr b="0" lang="fr-FR" sz="2600" spc="-1" strike="noStrike" baseline="-14000000">
                <a:solidFill>
                  <a:srgbClr val="000000"/>
                </a:solidFill>
                <a:latin typeface="Arial"/>
                <a:ea typeface="DejaVu Sans"/>
              </a:rPr>
              <a:t>0</a:t>
            </a:r>
            <a:r>
              <a:rPr b="0" lang="fr-FR" sz="2600" spc="-1" strike="noStrike">
                <a:solidFill>
                  <a:srgbClr val="000000"/>
                </a:solidFill>
                <a:latin typeface="Arial"/>
                <a:ea typeface="DejaVu Sans"/>
              </a:rPr>
              <a:t>*exp(-</a:t>
            </a:r>
            <a:r>
              <a:rPr b="0" lang="fr-FR" sz="2600" spc="-1" strike="noStrike">
                <a:solidFill>
                  <a:srgbClr val="000000"/>
                </a:solidFill>
                <a:latin typeface="Arial"/>
                <a:ea typeface="Arial"/>
              </a:rPr>
              <a:t>λt</a:t>
            </a:r>
            <a:r>
              <a:rPr b="0" lang="fr-FR" sz="2600" spc="-1" strike="noStrike">
                <a:solidFill>
                  <a:srgbClr val="000000"/>
                </a:solidFill>
                <a:latin typeface="Arial"/>
                <a:ea typeface="DejaVu Sans"/>
              </a:rPr>
              <a:t>) with </a:t>
            </a:r>
            <a:r>
              <a:rPr b="0" lang="fr-FR" sz="2600" spc="-1" strike="noStrike">
                <a:solidFill>
                  <a:srgbClr val="000000"/>
                </a:solidFill>
                <a:latin typeface="Arial"/>
                <a:ea typeface="Arial"/>
              </a:rPr>
              <a:t>λ is called the decay constant. At every time step t, we will sample a variable uniformly over [0,1]. </a:t>
            </a:r>
            <a:endParaRPr b="0" lang="en-US" sz="2600" spc="-1" strike="noStrike">
              <a:latin typeface="Arial"/>
            </a:endParaRPr>
          </a:p>
          <a:p>
            <a:pPr algn="just">
              <a:lnSpc>
                <a:spcPct val="90000"/>
              </a:lnSpc>
              <a:spcBef>
                <a:spcPts val="1001"/>
              </a:spcBef>
            </a:pPr>
            <a:r>
              <a:rPr b="0" lang="fr-FR" sz="2600" spc="-1" strike="noStrike">
                <a:solidFill>
                  <a:srgbClr val="000000"/>
                </a:solidFill>
                <a:latin typeface="Arial"/>
                <a:ea typeface="Arial"/>
              </a:rPr>
              <a:t>If the variable is smaller than the threshold, the agent will explore the environment. Otherwise, he will exploit his knowledge.</a:t>
            </a:r>
            <a:endParaRPr b="0" lang="en-US" sz="2600" spc="-1" strike="noStrike">
              <a:latin typeface="Arial"/>
            </a:endParaRPr>
          </a:p>
          <a:p>
            <a:pPr algn="just">
              <a:lnSpc>
                <a:spcPct val="90000"/>
              </a:lnSpc>
              <a:spcBef>
                <a:spcPts val="1001"/>
              </a:spcBef>
            </a:pPr>
            <a:endParaRPr b="0" lang="en-US" sz="2600" spc="-1" strike="noStrike">
              <a:latin typeface="Arial"/>
            </a:endParaRPr>
          </a:p>
          <a:p>
            <a:pPr algn="just">
              <a:lnSpc>
                <a:spcPct val="90000"/>
              </a:lnSpc>
              <a:spcBef>
                <a:spcPts val="1001"/>
              </a:spcBef>
            </a:pPr>
            <a:endParaRPr b="0" lang="en-US" sz="2600" spc="-1" strike="noStrike">
              <a:latin typeface="Arial"/>
            </a:endParaRPr>
          </a:p>
          <a:p>
            <a:pPr algn="just">
              <a:lnSpc>
                <a:spcPct val="90000"/>
              </a:lnSpc>
              <a:spcBef>
                <a:spcPts val="1001"/>
              </a:spcBef>
            </a:pPr>
            <a:r>
              <a:rPr b="0" lang="fr-FR" sz="2200" spc="-1" strike="noStrike">
                <a:solidFill>
                  <a:srgbClr val="000000"/>
                </a:solidFill>
                <a:latin typeface="Arial"/>
                <a:ea typeface="DejaVu Sans"/>
              </a:rPr>
              <a:t>       </a:t>
            </a:r>
            <a:endParaRPr b="0" lang="en-US" sz="2200" spc="-1" strike="noStrike">
              <a:latin typeface="Arial"/>
            </a:endParaRPr>
          </a:p>
          <a:p>
            <a:pPr algn="just">
              <a:lnSpc>
                <a:spcPct val="90000"/>
              </a:lnSpc>
              <a:spcBef>
                <a:spcPts val="1001"/>
              </a:spcBef>
            </a:pPr>
            <a:endParaRPr b="0" lang="en-US" sz="2200" spc="-1" strike="noStrike">
              <a:latin typeface="Arial"/>
            </a:endParaRPr>
          </a:p>
          <a:p>
            <a:pPr algn="just">
              <a:lnSpc>
                <a:spcPct val="90000"/>
              </a:lnSpc>
              <a:spcBef>
                <a:spcPts val="1001"/>
              </a:spcBef>
            </a:pPr>
            <a:endParaRPr b="0" lang="en-US" sz="2200" spc="-1" strike="noStrike">
              <a:latin typeface="Arial"/>
            </a:endParaRPr>
          </a:p>
        </p:txBody>
      </p:sp>
      <p:sp>
        <p:nvSpPr>
          <p:cNvPr id="143" name="CustomShape 2"/>
          <p:cNvSpPr/>
          <p:nvPr/>
        </p:nvSpPr>
        <p:spPr>
          <a:xfrm>
            <a:off x="838080" y="365040"/>
            <a:ext cx="10504080" cy="131400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6 Q-learning Parameters</a:t>
            </a:r>
            <a:endParaRPr b="0" lang="en-US" sz="4400" spc="-1" strike="noStrike">
              <a:latin typeface="Arial"/>
            </a:endParaRPr>
          </a:p>
          <a:p>
            <a:pPr algn="ctr">
              <a:lnSpc>
                <a:spcPct val="90000"/>
              </a:lnSpc>
              <a:tabLst>
                <a:tab algn="l" pos="0"/>
              </a:tabLst>
            </a:pPr>
            <a:r>
              <a:rPr b="1" lang="fr-FR" sz="4400" spc="-1" strike="noStrike">
                <a:solidFill>
                  <a:srgbClr val="000000"/>
                </a:solidFill>
                <a:latin typeface="Calibri Light"/>
                <a:ea typeface="DejaVu Sans"/>
              </a:rPr>
              <a:t> </a:t>
            </a:r>
            <a:endParaRPr b="0" lang="en-US" sz="4400" spc="-1" strike="noStrike">
              <a:latin typeface="Arial"/>
            </a:endParaRPr>
          </a:p>
        </p:txBody>
      </p:sp>
      <p:sp>
        <p:nvSpPr>
          <p:cNvPr id="144" name="CustomShape 3"/>
          <p:cNvSpPr/>
          <p:nvPr/>
        </p:nvSpPr>
        <p:spPr>
          <a:xfrm>
            <a:off x="8146080" y="6156360"/>
            <a:ext cx="3829680" cy="424440"/>
          </a:xfrm>
          <a:prstGeom prst="rect">
            <a:avLst/>
          </a:prstGeom>
          <a:noFill/>
          <a:ln>
            <a:noFill/>
          </a:ln>
        </p:spPr>
        <p:style>
          <a:lnRef idx="0"/>
          <a:fillRef idx="0"/>
          <a:effectRef idx="0"/>
          <a:fontRef idx="minor"/>
        </p:style>
        <p:txBody>
          <a:bodyPr lIns="90000" rIns="90000" tIns="45000" bIns="45000">
            <a:noAutofit/>
          </a:bodyPr>
          <a:p>
            <a:pPr>
              <a:lnSpc>
                <a:spcPct val="100000"/>
              </a:lnSpc>
            </a:pPr>
            <a:fld id="{04BCF389-3390-4212-8496-892A7E26F966}" type="slidenum">
              <a:rPr b="0" lang="en-US" sz="2400" spc="-1" strike="noStrike">
                <a:solidFill>
                  <a:srgbClr val="000000"/>
                </a:solidFill>
                <a:latin typeface="Times New Roman"/>
                <a:ea typeface="DejaVu Sans"/>
              </a:rPr>
              <a:t>&lt;number&gt;</a:t>
            </a:fld>
            <a:endParaRPr b="0" lang="en-US" sz="2400" spc="-1" strike="noStrike">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 name="CustomShape 1"/>
          <p:cNvSpPr/>
          <p:nvPr/>
        </p:nvSpPr>
        <p:spPr>
          <a:xfrm>
            <a:off x="838080" y="365040"/>
            <a:ext cx="10504080" cy="1314000"/>
          </a:xfrm>
          <a:prstGeom prst="rect">
            <a:avLst/>
          </a:prstGeom>
          <a:noFill/>
          <a:ln>
            <a:noFill/>
          </a:ln>
        </p:spPr>
        <p:style>
          <a:lnRef idx="0"/>
          <a:fillRef idx="0"/>
          <a:effectRef idx="0"/>
          <a:fontRef idx="minor"/>
        </p:style>
        <p:txBody>
          <a:bodyPr lIns="90000" rIns="90000" tIns="45000" bIns="45000" anchor="ctr">
            <a:noAutofit/>
          </a:bodyPr>
          <a:p>
            <a:pPr>
              <a:lnSpc>
                <a:spcPct val="90000"/>
              </a:lnSpc>
              <a:tabLst>
                <a:tab algn="l" pos="0"/>
              </a:tabLst>
            </a:pPr>
            <a:r>
              <a:rPr b="1" lang="fr-FR" sz="4400" spc="-1" strike="noStrike">
                <a:solidFill>
                  <a:srgbClr val="ff0000"/>
                </a:solidFill>
                <a:latin typeface="Calibri Light"/>
                <a:ea typeface="DejaVu Sans"/>
              </a:rPr>
              <a:t>Merci</a:t>
            </a:r>
            <a:endParaRPr b="0" lang="en-US" sz="4400" spc="-1" strike="noStrike">
              <a:latin typeface="Arial"/>
            </a:endParaRPr>
          </a:p>
        </p:txBody>
      </p:sp>
      <p:sp>
        <p:nvSpPr>
          <p:cNvPr id="146" name="CustomShape 2"/>
          <p:cNvSpPr/>
          <p:nvPr/>
        </p:nvSpPr>
        <p:spPr>
          <a:xfrm>
            <a:off x="838080" y="1825560"/>
            <a:ext cx="10504080" cy="4339800"/>
          </a:xfrm>
          <a:prstGeom prst="rect">
            <a:avLst/>
          </a:prstGeom>
          <a:noFill/>
          <a:ln>
            <a:noFill/>
          </a:ln>
        </p:spPr>
        <p:style>
          <a:lnRef idx="0"/>
          <a:fillRef idx="0"/>
          <a:effectRef idx="0"/>
          <a:fontRef idx="minor"/>
        </p:style>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 name="CustomShape 1"/>
          <p:cNvSpPr/>
          <p:nvPr/>
        </p:nvSpPr>
        <p:spPr>
          <a:xfrm>
            <a:off x="640440" y="1920240"/>
            <a:ext cx="10504080" cy="4339800"/>
          </a:xfrm>
          <a:prstGeom prst="rect">
            <a:avLst/>
          </a:prstGeom>
          <a:noFill/>
          <a:ln>
            <a:noFill/>
          </a:ln>
        </p:spPr>
        <p:style>
          <a:lnRef idx="0"/>
          <a:fillRef idx="0"/>
          <a:effectRef idx="0"/>
          <a:fontRef idx="minor"/>
        </p:style>
        <p:txBody>
          <a:bodyPr lIns="90000" rIns="90000" tIns="45000" bIns="45000">
            <a:normAutofit fontScale="89000"/>
          </a:bodyPr>
          <a:p>
            <a:pPr algn="just">
              <a:lnSpc>
                <a:spcPct val="90000"/>
              </a:lnSpc>
              <a:spcBef>
                <a:spcPts val="1001"/>
              </a:spcBef>
            </a:pPr>
            <a:r>
              <a:rPr b="0" lang="fr-FR" sz="3000" spc="-1" strike="noStrike">
                <a:solidFill>
                  <a:srgbClr val="000000"/>
                </a:solidFill>
                <a:latin typeface="Calibri"/>
                <a:ea typeface="Cambria Math"/>
              </a:rPr>
              <a:t>Bellman  Equations gives us a recursive definition of the optimal value :</a:t>
            </a:r>
            <a:endParaRPr b="0" lang="en-US" sz="3000" spc="-1" strike="noStrike">
              <a:latin typeface="Arial"/>
            </a:endParaRPr>
          </a:p>
          <a:p>
            <a:pPr algn="just">
              <a:lnSpc>
                <a:spcPct val="90000"/>
              </a:lnSpc>
              <a:spcBef>
                <a:spcPts val="1001"/>
              </a:spcBef>
            </a:pPr>
            <a:r>
              <a:rPr b="0" lang="fr-FR" sz="3000" spc="-1" strike="noStrike">
                <a:solidFill>
                  <a:srgbClr val="000000"/>
                </a:solidFill>
                <a:latin typeface="Calibri"/>
                <a:ea typeface="Cambria Math"/>
              </a:rPr>
              <a:t>	</a:t>
            </a:r>
            <a:r>
              <a:rPr b="0" lang="fr-FR" sz="3000" spc="-1" strike="noStrike">
                <a:solidFill>
                  <a:srgbClr val="000000"/>
                </a:solidFill>
                <a:latin typeface="Calibri"/>
                <a:ea typeface="Cambria Math"/>
              </a:rPr>
              <a:t>V*(s) =max</a:t>
            </a:r>
            <a:r>
              <a:rPr b="0" lang="fr-FR" sz="3000" spc="-1" strike="noStrike" baseline="-33000">
                <a:solidFill>
                  <a:srgbClr val="000000"/>
                </a:solidFill>
                <a:latin typeface="Calibri"/>
                <a:ea typeface="Cambria Math"/>
              </a:rPr>
              <a:t>a</a:t>
            </a:r>
            <a:r>
              <a:rPr b="0" lang="fr-FR" sz="3000" spc="-1" strike="noStrike" baseline="-33000">
                <a:solidFill>
                  <a:srgbClr val="000000"/>
                </a:solidFill>
                <a:latin typeface="utkal"/>
                <a:ea typeface="utkal"/>
              </a:rPr>
              <a:t>ϵA</a:t>
            </a:r>
            <a:r>
              <a:rPr b="0" lang="fr-FR" sz="3000" spc="-1" strike="noStrike">
                <a:solidFill>
                  <a:srgbClr val="000000"/>
                </a:solidFill>
                <a:latin typeface="utkal"/>
                <a:ea typeface="utkal"/>
              </a:rPr>
              <a:t>Σ</a:t>
            </a:r>
            <a:r>
              <a:rPr b="0" lang="fr-FR" sz="3000" spc="-1" strike="noStrike" baseline="-14000000">
                <a:solidFill>
                  <a:srgbClr val="000000"/>
                </a:solidFill>
                <a:latin typeface="utkal"/>
                <a:ea typeface="utkal"/>
              </a:rPr>
              <a:t>s’ϵS</a:t>
            </a:r>
            <a:r>
              <a:rPr b="0" lang="fr-FR" sz="3000" spc="-1" strike="noStrike">
                <a:solidFill>
                  <a:srgbClr val="000000"/>
                </a:solidFill>
                <a:latin typeface="utkal"/>
                <a:ea typeface="utkal"/>
              </a:rPr>
              <a:t>P(s,a,s’)(R(s,a,s’)+ᵞv</a:t>
            </a:r>
            <a:r>
              <a:rPr b="0" lang="fr-FR" sz="3000" spc="-1" strike="noStrike" baseline="14000000">
                <a:solidFill>
                  <a:srgbClr val="000000"/>
                </a:solidFill>
                <a:latin typeface="utkal"/>
                <a:ea typeface="utkal"/>
              </a:rPr>
              <a:t>*</a:t>
            </a:r>
            <a:r>
              <a:rPr b="0" lang="fr-FR" sz="3000" spc="-1" strike="noStrike">
                <a:solidFill>
                  <a:srgbClr val="000000"/>
                </a:solidFill>
                <a:latin typeface="utkal"/>
                <a:ea typeface="utkal"/>
              </a:rPr>
              <a:t>(s’)).</a:t>
            </a:r>
            <a:endParaRPr b="0" lang="en-US" sz="3000" spc="-1" strike="noStrike">
              <a:latin typeface="Arial"/>
            </a:endParaRPr>
          </a:p>
          <a:p>
            <a:pPr algn="just">
              <a:lnSpc>
                <a:spcPct val="90000"/>
              </a:lnSpc>
              <a:spcBef>
                <a:spcPts val="1001"/>
              </a:spcBef>
            </a:pPr>
            <a:r>
              <a:rPr b="0" lang="fr-FR" sz="3000" spc="-1" strike="noStrike">
                <a:solidFill>
                  <a:srgbClr val="000000"/>
                </a:solidFill>
                <a:latin typeface="utkal"/>
                <a:ea typeface="utkal"/>
              </a:rPr>
              <a:t>The algorithm consists on : </a:t>
            </a:r>
            <a:endParaRPr b="0" lang="en-US" sz="3000" spc="-1" strike="noStrike">
              <a:latin typeface="Arial"/>
            </a:endParaRPr>
          </a:p>
          <a:p>
            <a:pPr algn="just">
              <a:lnSpc>
                <a:spcPct val="90000"/>
              </a:lnSpc>
              <a:spcBef>
                <a:spcPts val="1001"/>
              </a:spcBef>
            </a:pPr>
            <a:r>
              <a:rPr b="0" lang="fr-FR" sz="3000" spc="-1" strike="noStrike">
                <a:solidFill>
                  <a:srgbClr val="000000"/>
                </a:solidFill>
                <a:latin typeface="utkal"/>
                <a:ea typeface="utkal"/>
              </a:rPr>
              <a:t>Initializing v</a:t>
            </a:r>
            <a:r>
              <a:rPr b="0" lang="fr-FR" sz="3000" spc="-1" strike="noStrike" baseline="-14000000">
                <a:solidFill>
                  <a:srgbClr val="000000"/>
                </a:solidFill>
                <a:latin typeface="utkal"/>
                <a:ea typeface="utkal"/>
              </a:rPr>
              <a:t>0</a:t>
            </a:r>
            <a:r>
              <a:rPr b="0" lang="fr-FR" sz="3000" spc="-1" strike="noStrike">
                <a:solidFill>
                  <a:srgbClr val="000000"/>
                </a:solidFill>
                <a:latin typeface="utkal"/>
                <a:ea typeface="utkal"/>
              </a:rPr>
              <a:t>(s)=0for all state s. </a:t>
            </a:r>
            <a:endParaRPr b="0" lang="en-US" sz="3000" spc="-1" strike="noStrike">
              <a:latin typeface="Arial"/>
            </a:endParaRPr>
          </a:p>
          <a:p>
            <a:pPr algn="just">
              <a:lnSpc>
                <a:spcPct val="90000"/>
              </a:lnSpc>
              <a:spcBef>
                <a:spcPts val="1001"/>
              </a:spcBef>
            </a:pPr>
            <a:r>
              <a:rPr b="0" lang="fr-FR" sz="3000" spc="-1" strike="noStrike">
                <a:solidFill>
                  <a:srgbClr val="000000"/>
                </a:solidFill>
                <a:latin typeface="utkal"/>
                <a:ea typeface="utkal"/>
              </a:rPr>
              <a:t>Computing </a:t>
            </a:r>
            <a:r>
              <a:rPr b="0" lang="fr-FR" sz="3000" spc="-1" strike="noStrike">
                <a:solidFill>
                  <a:srgbClr val="000000"/>
                </a:solidFill>
                <a:latin typeface="Calibri"/>
                <a:ea typeface="Cambria Math"/>
              </a:rPr>
              <a:t>iteratively V*(s) via dynammic programming until convergence. </a:t>
            </a:r>
            <a:r>
              <a:rPr b="0" lang="fr-FR" sz="3000" spc="-1" strike="noStrike">
                <a:solidFill>
                  <a:srgbClr val="000000"/>
                </a:solidFill>
                <a:latin typeface="utkal"/>
                <a:ea typeface="utkal"/>
              </a:rPr>
              <a:t> </a:t>
            </a:r>
            <a:endParaRPr b="0" lang="en-US" sz="3000" spc="-1" strike="noStrike">
              <a:latin typeface="Arial"/>
            </a:endParaRPr>
          </a:p>
          <a:p>
            <a:pPr>
              <a:lnSpc>
                <a:spcPct val="100000"/>
              </a:lnSpc>
            </a:pPr>
            <a:endParaRPr b="0" lang="en-US" sz="3000" spc="-1" strike="noStrike">
              <a:latin typeface="Arial"/>
            </a:endParaRPr>
          </a:p>
          <a:p>
            <a:pPr>
              <a:lnSpc>
                <a:spcPct val="90000"/>
              </a:lnSpc>
              <a:spcBef>
                <a:spcPts val="1001"/>
              </a:spcBef>
              <a:tabLst>
                <a:tab algn="l" pos="0"/>
              </a:tabLst>
            </a:pPr>
            <a:endParaRPr b="0" lang="en-US" sz="3000" spc="-1" strike="noStrike">
              <a:latin typeface="Arial"/>
            </a:endParaRPr>
          </a:p>
        </p:txBody>
      </p:sp>
      <p:sp>
        <p:nvSpPr>
          <p:cNvPr id="80" name="CustomShape 2"/>
          <p:cNvSpPr/>
          <p:nvPr/>
        </p:nvSpPr>
        <p:spPr>
          <a:xfrm>
            <a:off x="838080" y="365040"/>
            <a:ext cx="10504080" cy="131400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1. Value iteration</a:t>
            </a:r>
            <a:endParaRPr b="0" lang="en-US" sz="4400" spc="-1" strike="noStrike">
              <a:latin typeface="Arial"/>
            </a:endParaRPr>
          </a:p>
        </p:txBody>
      </p:sp>
      <p:sp>
        <p:nvSpPr>
          <p:cNvPr id="81" name="CustomShape 3"/>
          <p:cNvSpPr/>
          <p:nvPr/>
        </p:nvSpPr>
        <p:spPr>
          <a:xfrm>
            <a:off x="8610480" y="6356520"/>
            <a:ext cx="2731680" cy="353520"/>
          </a:xfrm>
          <a:prstGeom prst="rect">
            <a:avLst/>
          </a:prstGeom>
          <a:noFill/>
          <a:ln>
            <a:noFill/>
          </a:ln>
        </p:spPr>
        <p:style>
          <a:lnRef idx="0"/>
          <a:fillRef idx="0"/>
          <a:effectRef idx="0"/>
          <a:fontRef idx="minor"/>
        </p:style>
      </p:sp>
      <p:sp>
        <p:nvSpPr>
          <p:cNvPr id="82" name="CustomShape 4"/>
          <p:cNvSpPr/>
          <p:nvPr/>
        </p:nvSpPr>
        <p:spPr>
          <a:xfrm>
            <a:off x="7963200" y="6126480"/>
            <a:ext cx="3829680" cy="424440"/>
          </a:xfrm>
          <a:prstGeom prst="rect">
            <a:avLst/>
          </a:prstGeom>
          <a:noFill/>
          <a:ln>
            <a:noFill/>
          </a:ln>
        </p:spPr>
        <p:style>
          <a:lnRef idx="0"/>
          <a:fillRef idx="0"/>
          <a:effectRef idx="0"/>
          <a:fontRef idx="minor"/>
        </p:style>
        <p:txBody>
          <a:bodyPr lIns="90000" rIns="90000" tIns="45000" bIns="45000">
            <a:noAutofit/>
          </a:bodyPr>
          <a:p>
            <a:pPr>
              <a:lnSpc>
                <a:spcPct val="100000"/>
              </a:lnSpc>
            </a:pPr>
            <a:fld id="{628868A2-0882-439D-9D4B-CCFC43DD5B6B}" type="slidenum">
              <a:rPr b="0" lang="en-US" sz="2400" spc="-1" strike="noStrike">
                <a:solidFill>
                  <a:srgbClr val="000000"/>
                </a:solidFill>
                <a:latin typeface="Times New Roman"/>
                <a:ea typeface="DejaVu Sans"/>
              </a:rPr>
              <a:t>&lt;number&gt;</a:t>
            </a:fld>
            <a:endParaRPr b="0" lang="en-US" sz="2400" spc="-1" strike="noStrike">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 name="CustomShape 1"/>
          <p:cNvSpPr/>
          <p:nvPr/>
        </p:nvSpPr>
        <p:spPr>
          <a:xfrm>
            <a:off x="640440" y="1920240"/>
            <a:ext cx="10504080" cy="4339800"/>
          </a:xfrm>
          <a:prstGeom prst="rect">
            <a:avLst/>
          </a:prstGeom>
          <a:noFill/>
          <a:ln>
            <a:noFill/>
          </a:ln>
        </p:spPr>
        <p:style>
          <a:lnRef idx="0"/>
          <a:fillRef idx="0"/>
          <a:effectRef idx="0"/>
          <a:fontRef idx="minor"/>
        </p:style>
        <p:txBody>
          <a:bodyPr lIns="90000" rIns="90000" tIns="45000" bIns="45000">
            <a:normAutofit fontScale="74000"/>
          </a:bodyPr>
          <a:p>
            <a:pPr algn="just">
              <a:lnSpc>
                <a:spcPct val="90000"/>
              </a:lnSpc>
              <a:spcBef>
                <a:spcPts val="1001"/>
              </a:spcBef>
            </a:pPr>
            <a:r>
              <a:rPr b="0" lang="fr-FR" sz="2800" spc="-1" strike="noStrike">
                <a:solidFill>
                  <a:srgbClr val="000000"/>
                </a:solidFill>
                <a:latin typeface="Calibri"/>
                <a:ea typeface="Cambria Math"/>
              </a:rPr>
              <a:t>State value algorithm </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utkal"/>
                <a:ea typeface="utkal"/>
              </a:rPr>
              <a:t> </a:t>
            </a:r>
            <a:r>
              <a:rPr b="0" lang="fr-FR" sz="2800" spc="-1" strike="noStrike">
                <a:solidFill>
                  <a:srgbClr val="000000"/>
                </a:solidFill>
                <a:latin typeface="utkal"/>
                <a:ea typeface="utkal"/>
              </a:rPr>
              <a:t>for each sϵS</a:t>
            </a:r>
            <a:r>
              <a:rPr b="1" lang="fr-FR" sz="2800" spc="-1" strike="noStrike">
                <a:solidFill>
                  <a:srgbClr val="000000"/>
                </a:solidFill>
                <a:latin typeface="utkal"/>
                <a:ea typeface="utkal"/>
              </a:rPr>
              <a:t> :</a:t>
            </a:r>
            <a:r>
              <a:rPr b="0" lang="fr-FR" sz="2800" spc="-1" strike="noStrike">
                <a:solidFill>
                  <a:srgbClr val="000000"/>
                </a:solidFill>
                <a:latin typeface="utkal"/>
                <a:ea typeface="utkal"/>
              </a:rPr>
              <a:t> </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utkal"/>
                <a:ea typeface="utkal"/>
              </a:rPr>
              <a:t>    </a:t>
            </a:r>
            <a:r>
              <a:rPr b="0" lang="fr-FR" sz="2800" spc="-1" strike="noStrike">
                <a:solidFill>
                  <a:srgbClr val="000000"/>
                </a:solidFill>
                <a:latin typeface="utkal"/>
                <a:ea typeface="utkal"/>
              </a:rPr>
              <a:t>Initialize V</a:t>
            </a:r>
            <a:r>
              <a:rPr b="0" lang="fr-FR" sz="2800" spc="-1" strike="noStrike" baseline="-14000000">
                <a:solidFill>
                  <a:srgbClr val="000000"/>
                </a:solidFill>
                <a:latin typeface="utkal"/>
                <a:ea typeface="utkal"/>
              </a:rPr>
              <a:t>𝟬</a:t>
            </a:r>
            <a:r>
              <a:rPr b="0" lang="fr-FR" sz="2800" spc="-1" strike="noStrike">
                <a:solidFill>
                  <a:srgbClr val="000000"/>
                </a:solidFill>
                <a:latin typeface="utkal"/>
                <a:ea typeface="utkal"/>
              </a:rPr>
              <a:t>(s) by 0.</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utkal"/>
                <a:ea typeface="utkal"/>
              </a:rPr>
              <a:t> </a:t>
            </a:r>
            <a:r>
              <a:rPr b="0" lang="fr-FR" sz="2800" spc="-1" strike="noStrike">
                <a:solidFill>
                  <a:srgbClr val="000000"/>
                </a:solidFill>
                <a:latin typeface="utkal"/>
                <a:ea typeface="utkal"/>
              </a:rPr>
              <a:t>End.</a:t>
            </a:r>
            <a:endParaRPr b="0" lang="en-US" sz="2800" spc="-1" strike="noStrike">
              <a:latin typeface="Arial"/>
            </a:endParaRPr>
          </a:p>
          <a:p>
            <a:pPr>
              <a:lnSpc>
                <a:spcPct val="100000"/>
              </a:lnSpc>
            </a:pPr>
            <a:r>
              <a:rPr b="0" lang="en-US" sz="2800" spc="-1" strike="noStrike">
                <a:solidFill>
                  <a:srgbClr val="000000"/>
                </a:solidFill>
                <a:latin typeface="Arial"/>
                <a:ea typeface="DejaVu Sans"/>
              </a:rPr>
              <a:t>Repeat until converged: </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utkal"/>
                <a:ea typeface="utkal"/>
              </a:rPr>
              <a:t>for each sϵS</a:t>
            </a:r>
            <a:r>
              <a:rPr b="1" lang="fr-FR" sz="2800" spc="-1" strike="noStrike">
                <a:solidFill>
                  <a:srgbClr val="000000"/>
                </a:solidFill>
                <a:latin typeface="utkal"/>
                <a:ea typeface="utkal"/>
              </a:rPr>
              <a:t> :</a:t>
            </a:r>
            <a:r>
              <a:rPr b="0" lang="fr-FR" sz="2800" spc="-1" strike="noStrike">
                <a:solidFill>
                  <a:srgbClr val="000000"/>
                </a:solidFill>
                <a:latin typeface="utkal"/>
                <a:ea typeface="utkal"/>
              </a:rPr>
              <a:t> </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utkal"/>
                <a:ea typeface="utkal"/>
              </a:rPr>
              <a:t>    </a:t>
            </a:r>
            <a:r>
              <a:rPr b="0" lang="fr-FR" sz="2800" spc="-1" strike="noStrike">
                <a:solidFill>
                  <a:srgbClr val="000000"/>
                </a:solidFill>
                <a:latin typeface="Calibri"/>
                <a:ea typeface="Cambria Math"/>
              </a:rPr>
              <a:t>V(s) =max</a:t>
            </a:r>
            <a:r>
              <a:rPr b="0" lang="fr-FR" sz="2800" spc="-1" strike="noStrike" baseline="-33000">
                <a:solidFill>
                  <a:srgbClr val="000000"/>
                </a:solidFill>
                <a:latin typeface="Calibri"/>
                <a:ea typeface="Cambria Math"/>
              </a:rPr>
              <a:t>a</a:t>
            </a:r>
            <a:r>
              <a:rPr b="0" lang="fr-FR" sz="2800" spc="-1" strike="noStrike" baseline="-33000">
                <a:solidFill>
                  <a:srgbClr val="000000"/>
                </a:solidFill>
                <a:latin typeface="utkal"/>
                <a:ea typeface="utkal"/>
              </a:rPr>
              <a:t>ϵA</a:t>
            </a:r>
            <a:r>
              <a:rPr b="0" lang="fr-FR" sz="2800" spc="-1" strike="noStrike">
                <a:solidFill>
                  <a:srgbClr val="000000"/>
                </a:solidFill>
                <a:latin typeface="utkal"/>
                <a:ea typeface="utkal"/>
              </a:rPr>
              <a:t>{Σ</a:t>
            </a:r>
            <a:r>
              <a:rPr b="0" lang="fr-FR" sz="2800" spc="-1" strike="noStrike" baseline="-14000000">
                <a:solidFill>
                  <a:srgbClr val="000000"/>
                </a:solidFill>
                <a:latin typeface="utkal"/>
                <a:ea typeface="utkal"/>
              </a:rPr>
              <a:t>s’ϵS</a:t>
            </a:r>
            <a:r>
              <a:rPr b="0" lang="fr-FR" sz="2800" spc="-1" strike="noStrike">
                <a:solidFill>
                  <a:srgbClr val="000000"/>
                </a:solidFill>
                <a:latin typeface="utkal"/>
                <a:ea typeface="utkal"/>
              </a:rPr>
              <a:t>P(s,a,s’)(R(s,a,s’)+ᵞv(s’))}.</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utkal"/>
                <a:ea typeface="utkal"/>
              </a:rPr>
              <a:t> </a:t>
            </a:r>
            <a:r>
              <a:rPr b="0" lang="fr-FR" sz="2800" spc="-1" strike="noStrike">
                <a:solidFill>
                  <a:srgbClr val="000000"/>
                </a:solidFill>
                <a:latin typeface="utkal"/>
                <a:ea typeface="utkal"/>
              </a:rPr>
              <a:t>End.</a:t>
            </a:r>
            <a:endParaRPr b="0" lang="en-US" sz="2800" spc="-1" strike="noStrike">
              <a:latin typeface="Arial"/>
            </a:endParaRPr>
          </a:p>
          <a:p>
            <a:pPr>
              <a:lnSpc>
                <a:spcPct val="90000"/>
              </a:lnSpc>
              <a:spcBef>
                <a:spcPts val="1001"/>
              </a:spcBef>
              <a:tabLst>
                <a:tab algn="l" pos="0"/>
              </a:tabLst>
            </a:pPr>
            <a:endParaRPr b="0" lang="en-US" sz="2800" spc="-1" strike="noStrike">
              <a:latin typeface="Arial"/>
            </a:endParaRPr>
          </a:p>
        </p:txBody>
      </p:sp>
      <p:sp>
        <p:nvSpPr>
          <p:cNvPr id="84" name="CustomShape 2"/>
          <p:cNvSpPr/>
          <p:nvPr/>
        </p:nvSpPr>
        <p:spPr>
          <a:xfrm>
            <a:off x="838080" y="365040"/>
            <a:ext cx="10504080" cy="131400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1. Value iteration</a:t>
            </a:r>
            <a:endParaRPr b="0" lang="en-US" sz="4400" spc="-1" strike="noStrike">
              <a:latin typeface="Arial"/>
            </a:endParaRPr>
          </a:p>
        </p:txBody>
      </p:sp>
      <p:sp>
        <p:nvSpPr>
          <p:cNvPr id="85" name="CustomShape 3"/>
          <p:cNvSpPr/>
          <p:nvPr/>
        </p:nvSpPr>
        <p:spPr>
          <a:xfrm>
            <a:off x="7780320" y="5973480"/>
            <a:ext cx="3829680" cy="424440"/>
          </a:xfrm>
          <a:prstGeom prst="rect">
            <a:avLst/>
          </a:prstGeom>
          <a:noFill/>
          <a:ln>
            <a:noFill/>
          </a:ln>
        </p:spPr>
        <p:style>
          <a:lnRef idx="0"/>
          <a:fillRef idx="0"/>
          <a:effectRef idx="0"/>
          <a:fontRef idx="minor"/>
        </p:style>
        <p:txBody>
          <a:bodyPr lIns="90000" rIns="90000" tIns="45000" bIns="45000">
            <a:noAutofit/>
          </a:bodyPr>
          <a:p>
            <a:pPr>
              <a:lnSpc>
                <a:spcPct val="100000"/>
              </a:lnSpc>
            </a:pPr>
            <a:fld id="{51E696F1-AF69-42CD-867A-92BCDA4F77A0}" type="slidenum">
              <a:rPr b="0" lang="en-US" sz="2400" spc="-1" strike="noStrike">
                <a:solidFill>
                  <a:srgbClr val="000000"/>
                </a:solidFill>
                <a:latin typeface="Times New Roman"/>
                <a:ea typeface="DejaVu Sans"/>
              </a:rPr>
              <a:t>&lt;number&gt;</a:t>
            </a:fld>
            <a:endParaRPr b="0" lang="en-US" sz="2400" spc="-1" strike="noStrike">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 name="CustomShape 1"/>
          <p:cNvSpPr/>
          <p:nvPr/>
        </p:nvSpPr>
        <p:spPr>
          <a:xfrm>
            <a:off x="640440" y="1920240"/>
            <a:ext cx="10504080" cy="4339800"/>
          </a:xfrm>
          <a:prstGeom prst="rect">
            <a:avLst/>
          </a:prstGeom>
          <a:noFill/>
          <a:ln>
            <a:noFill/>
          </a:ln>
        </p:spPr>
        <p:style>
          <a:lnRef idx="0"/>
          <a:fillRef idx="0"/>
          <a:effectRef idx="0"/>
          <a:fontRef idx="minor"/>
        </p:style>
        <p:txBody>
          <a:bodyPr lIns="90000" rIns="90000" tIns="45000" bIns="45000">
            <a:normAutofit/>
          </a:bodyPr>
          <a:p>
            <a:pPr algn="just">
              <a:lnSpc>
                <a:spcPct val="90000"/>
              </a:lnSpc>
              <a:spcBef>
                <a:spcPts val="1001"/>
              </a:spcBef>
            </a:pPr>
            <a:r>
              <a:rPr b="0" lang="fr-FR" sz="2800" spc="-1" strike="noStrike">
                <a:solidFill>
                  <a:srgbClr val="000000"/>
                </a:solidFill>
                <a:latin typeface="Calibri"/>
                <a:ea typeface="Cambria Math"/>
              </a:rPr>
              <a:t> </a:t>
            </a:r>
            <a:r>
              <a:rPr b="0" lang="fr-FR" sz="2800" spc="-1" strike="noStrike">
                <a:solidFill>
                  <a:srgbClr val="000000"/>
                </a:solidFill>
                <a:latin typeface="utkal"/>
                <a:ea typeface="utkal"/>
              </a:rPr>
              <a:t>for each sϵS</a:t>
            </a:r>
            <a:r>
              <a:rPr b="1" lang="fr-FR" sz="2800" spc="-1" strike="noStrike">
                <a:solidFill>
                  <a:srgbClr val="000000"/>
                </a:solidFill>
                <a:latin typeface="utkal"/>
                <a:ea typeface="utkal"/>
              </a:rPr>
              <a:t> :</a:t>
            </a:r>
            <a:r>
              <a:rPr b="0" lang="fr-FR" sz="2800" spc="-1" strike="noStrike">
                <a:solidFill>
                  <a:srgbClr val="000000"/>
                </a:solidFill>
                <a:latin typeface="utkal"/>
                <a:ea typeface="utkal"/>
              </a:rPr>
              <a:t> </a:t>
            </a:r>
            <a:endParaRPr b="0" lang="en-US" sz="2800" spc="-1" strike="noStrike">
              <a:latin typeface="Arial"/>
            </a:endParaRPr>
          </a:p>
          <a:p>
            <a:pPr algn="just">
              <a:lnSpc>
                <a:spcPct val="90000"/>
              </a:lnSpc>
              <a:spcBef>
                <a:spcPts val="1001"/>
              </a:spcBef>
            </a:pPr>
            <a:r>
              <a:rPr b="0" lang="fr-FR" sz="1800" spc="-1" strike="noStrike">
                <a:solidFill>
                  <a:srgbClr val="000000"/>
                </a:solidFill>
                <a:latin typeface="utkal"/>
                <a:ea typeface="utkal"/>
              </a:rPr>
              <a:t>    </a:t>
            </a:r>
            <a:r>
              <a:rPr b="0" lang="fr-FR" sz="2600" spc="-1" strike="noStrike">
                <a:solidFill>
                  <a:srgbClr val="000000"/>
                </a:solidFill>
                <a:latin typeface="utkal"/>
                <a:ea typeface="utkal"/>
              </a:rPr>
              <a:t>π</a:t>
            </a:r>
            <a:r>
              <a:rPr b="0" lang="fr-FR" sz="2800" spc="-1" strike="noStrike">
                <a:solidFill>
                  <a:srgbClr val="000000"/>
                </a:solidFill>
                <a:latin typeface="Calibri"/>
                <a:ea typeface="Cambria Math"/>
              </a:rPr>
              <a:t>(s) =argmax</a:t>
            </a:r>
            <a:r>
              <a:rPr b="0" lang="fr-FR" sz="2800" spc="-1" strike="noStrike" baseline="-33000">
                <a:solidFill>
                  <a:srgbClr val="000000"/>
                </a:solidFill>
                <a:latin typeface="Calibri"/>
                <a:ea typeface="Cambria Math"/>
              </a:rPr>
              <a:t>a</a:t>
            </a:r>
            <a:r>
              <a:rPr b="0" lang="fr-FR" sz="2800" spc="-1" strike="noStrike" baseline="-33000">
                <a:solidFill>
                  <a:srgbClr val="000000"/>
                </a:solidFill>
                <a:latin typeface="utkal"/>
                <a:ea typeface="utkal"/>
              </a:rPr>
              <a:t>ϵA</a:t>
            </a:r>
            <a:r>
              <a:rPr b="0" lang="fr-FR" sz="2800" spc="-1" strike="noStrike">
                <a:solidFill>
                  <a:srgbClr val="000000"/>
                </a:solidFill>
                <a:latin typeface="utkal"/>
                <a:ea typeface="utkal"/>
              </a:rPr>
              <a:t>{Σ</a:t>
            </a:r>
            <a:r>
              <a:rPr b="0" lang="fr-FR" sz="2800" spc="-1" strike="noStrike" baseline="-14000000">
                <a:solidFill>
                  <a:srgbClr val="000000"/>
                </a:solidFill>
                <a:latin typeface="utkal"/>
                <a:ea typeface="utkal"/>
              </a:rPr>
              <a:t>s’ϵS</a:t>
            </a:r>
            <a:r>
              <a:rPr b="0" lang="fr-FR" sz="2800" spc="-1" strike="noStrike">
                <a:solidFill>
                  <a:srgbClr val="000000"/>
                </a:solidFill>
                <a:latin typeface="utkal"/>
                <a:ea typeface="utkal"/>
              </a:rPr>
              <a:t>P(s,a,s’)(R(s,a,s’)+γv(s’))}.</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utkal"/>
                <a:ea typeface="utkal"/>
              </a:rPr>
              <a:t> </a:t>
            </a:r>
            <a:r>
              <a:rPr b="0" lang="fr-FR" sz="2800" spc="-1" strike="noStrike">
                <a:solidFill>
                  <a:srgbClr val="000000"/>
                </a:solidFill>
                <a:latin typeface="utkal"/>
                <a:ea typeface="utkal"/>
              </a:rPr>
              <a:t>End.</a:t>
            </a:r>
            <a:endParaRPr b="0" lang="en-US" sz="2800" spc="-1" strike="noStrike">
              <a:latin typeface="Arial"/>
            </a:endParaRPr>
          </a:p>
          <a:p>
            <a:pPr>
              <a:lnSpc>
                <a:spcPct val="100000"/>
              </a:lnSpc>
            </a:pPr>
            <a:r>
              <a:rPr b="0" lang="en-US" sz="2800" spc="-1" strike="noStrike">
                <a:solidFill>
                  <a:srgbClr val="000000"/>
                </a:solidFill>
                <a:latin typeface="Arial"/>
                <a:ea typeface="DejaVu Sans"/>
              </a:rPr>
              <a:t>Algorithm complexity per iteration O(|S|</a:t>
            </a:r>
            <a:r>
              <a:rPr b="0" lang="en-US" sz="2800" spc="-1" strike="noStrike" baseline="14000000">
                <a:solidFill>
                  <a:srgbClr val="000000"/>
                </a:solidFill>
                <a:latin typeface="Arial"/>
                <a:ea typeface="DejaVu Sans"/>
              </a:rPr>
              <a:t>2</a:t>
            </a:r>
            <a:r>
              <a:rPr b="0" lang="en-US" sz="2800" spc="-1" strike="noStrike">
                <a:solidFill>
                  <a:srgbClr val="000000"/>
                </a:solidFill>
                <a:latin typeface="Arial"/>
                <a:ea typeface="DejaVu Sans"/>
              </a:rPr>
              <a:t> |A|)  </a:t>
            </a:r>
            <a:endParaRPr b="0" lang="en-US" sz="2800" spc="-1" strike="noStrike">
              <a:latin typeface="Arial"/>
            </a:endParaRPr>
          </a:p>
          <a:p>
            <a:pPr>
              <a:lnSpc>
                <a:spcPct val="90000"/>
              </a:lnSpc>
              <a:spcBef>
                <a:spcPts val="1001"/>
              </a:spcBef>
              <a:tabLst>
                <a:tab algn="l" pos="0"/>
              </a:tabLst>
            </a:pPr>
            <a:endParaRPr b="0" lang="en-US" sz="2800" spc="-1" strike="noStrike">
              <a:latin typeface="Arial"/>
            </a:endParaRPr>
          </a:p>
        </p:txBody>
      </p:sp>
      <p:sp>
        <p:nvSpPr>
          <p:cNvPr id="87" name="CustomShape 2"/>
          <p:cNvSpPr/>
          <p:nvPr/>
        </p:nvSpPr>
        <p:spPr>
          <a:xfrm>
            <a:off x="838080" y="365040"/>
            <a:ext cx="10504080" cy="131400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1. Value iteration</a:t>
            </a:r>
            <a:endParaRPr b="0" lang="en-US" sz="4400" spc="-1" strike="noStrike">
              <a:latin typeface="Arial"/>
            </a:endParaRPr>
          </a:p>
        </p:txBody>
      </p:sp>
      <p:sp>
        <p:nvSpPr>
          <p:cNvPr id="88" name="CustomShape 3"/>
          <p:cNvSpPr/>
          <p:nvPr/>
        </p:nvSpPr>
        <p:spPr>
          <a:xfrm>
            <a:off x="8054640" y="6247800"/>
            <a:ext cx="3829680" cy="424440"/>
          </a:xfrm>
          <a:prstGeom prst="rect">
            <a:avLst/>
          </a:prstGeom>
          <a:noFill/>
          <a:ln>
            <a:noFill/>
          </a:ln>
        </p:spPr>
        <p:style>
          <a:lnRef idx="0"/>
          <a:fillRef idx="0"/>
          <a:effectRef idx="0"/>
          <a:fontRef idx="minor"/>
        </p:style>
        <p:txBody>
          <a:bodyPr lIns="90000" rIns="90000" tIns="45000" bIns="45000">
            <a:noAutofit/>
          </a:bodyPr>
          <a:p>
            <a:pPr>
              <a:lnSpc>
                <a:spcPct val="100000"/>
              </a:lnSpc>
            </a:pPr>
            <a:fld id="{E6EB1338-35A6-47CD-91D2-3EF5A0DA849C}" type="slidenum">
              <a:rPr b="0" lang="en-US" sz="2400" spc="-1" strike="noStrike">
                <a:solidFill>
                  <a:srgbClr val="000000"/>
                </a:solidFill>
                <a:latin typeface="Times New Roman"/>
                <a:ea typeface="DejaVu Sans"/>
              </a:rPr>
              <a:t>&lt;number&gt;</a:t>
            </a:fld>
            <a:endParaRPr b="0" lang="en-US" sz="2400" spc="-1" strike="noStrike">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 name="CustomShape 1"/>
          <p:cNvSpPr/>
          <p:nvPr/>
        </p:nvSpPr>
        <p:spPr>
          <a:xfrm>
            <a:off x="640440" y="1920240"/>
            <a:ext cx="10504080" cy="4339800"/>
          </a:xfrm>
          <a:prstGeom prst="rect">
            <a:avLst/>
          </a:prstGeom>
          <a:noFill/>
          <a:ln>
            <a:noFill/>
          </a:ln>
        </p:spPr>
        <p:style>
          <a:lnRef idx="0"/>
          <a:fillRef idx="0"/>
          <a:effectRef idx="0"/>
          <a:fontRef idx="minor"/>
        </p:style>
        <p:txBody>
          <a:bodyPr lIns="90000" rIns="90000" tIns="45000" bIns="45000">
            <a:normAutofit/>
          </a:bodyPr>
          <a:p>
            <a:pPr algn="just">
              <a:lnSpc>
                <a:spcPct val="90000"/>
              </a:lnSpc>
              <a:spcBef>
                <a:spcPts val="1001"/>
              </a:spcBef>
            </a:pPr>
            <a:r>
              <a:rPr b="0" lang="fr-FR" sz="3000" spc="-1" strike="noStrike">
                <a:solidFill>
                  <a:srgbClr val="000000"/>
                </a:solidFill>
                <a:latin typeface="Calibri"/>
                <a:ea typeface="Cambria Math"/>
              </a:rPr>
              <a:t>V</a:t>
            </a:r>
            <a:r>
              <a:rPr b="0" lang="fr-FR" sz="3000" spc="-1" strike="noStrike" baseline="-14000000">
                <a:solidFill>
                  <a:srgbClr val="000000"/>
                </a:solidFill>
                <a:latin typeface="Calibri"/>
                <a:ea typeface="Cambria Math"/>
              </a:rPr>
              <a:t>i+1</a:t>
            </a:r>
            <a:r>
              <a:rPr b="0" lang="fr-FR" sz="3000" spc="-1" strike="noStrike">
                <a:solidFill>
                  <a:srgbClr val="000000"/>
                </a:solidFill>
                <a:latin typeface="Calibri"/>
                <a:ea typeface="Cambria Math"/>
              </a:rPr>
              <a:t>(s) =max</a:t>
            </a:r>
            <a:r>
              <a:rPr b="0" lang="fr-FR" sz="3000" spc="-1" strike="noStrike" baseline="-33000">
                <a:solidFill>
                  <a:srgbClr val="000000"/>
                </a:solidFill>
                <a:latin typeface="Calibri"/>
                <a:ea typeface="Cambria Math"/>
              </a:rPr>
              <a:t>a</a:t>
            </a:r>
            <a:r>
              <a:rPr b="0" lang="fr-FR" sz="3000" spc="-1" strike="noStrike" baseline="-33000">
                <a:solidFill>
                  <a:srgbClr val="000000"/>
                </a:solidFill>
                <a:latin typeface="utkal"/>
                <a:ea typeface="utkal"/>
              </a:rPr>
              <a:t>ϵA</a:t>
            </a:r>
            <a:r>
              <a:rPr b="0" lang="fr-FR" sz="3000" spc="-1" strike="noStrike">
                <a:solidFill>
                  <a:srgbClr val="000000"/>
                </a:solidFill>
                <a:latin typeface="utkal"/>
                <a:ea typeface="utkal"/>
              </a:rPr>
              <a:t>Σ</a:t>
            </a:r>
            <a:r>
              <a:rPr b="0" lang="fr-FR" sz="3000" spc="-1" strike="noStrike" baseline="-14000000">
                <a:solidFill>
                  <a:srgbClr val="000000"/>
                </a:solidFill>
                <a:latin typeface="utkal"/>
                <a:ea typeface="utkal"/>
              </a:rPr>
              <a:t>s’ϵS</a:t>
            </a:r>
            <a:r>
              <a:rPr b="0" lang="fr-FR" sz="3000" spc="-1" strike="noStrike">
                <a:solidFill>
                  <a:srgbClr val="000000"/>
                </a:solidFill>
                <a:latin typeface="utkal"/>
                <a:ea typeface="utkal"/>
              </a:rPr>
              <a:t>P(s,a,s’)(R(s,a,s’)+ᵞv</a:t>
            </a:r>
            <a:r>
              <a:rPr b="0" lang="fr-FR" sz="3000" spc="-1" strike="noStrike" baseline="-14000000">
                <a:solidFill>
                  <a:srgbClr val="000000"/>
                </a:solidFill>
                <a:latin typeface="utkal"/>
                <a:ea typeface="utkal"/>
              </a:rPr>
              <a:t>i</a:t>
            </a:r>
            <a:r>
              <a:rPr b="0" lang="fr-FR" sz="3000" spc="-1" strike="noStrike">
                <a:solidFill>
                  <a:srgbClr val="000000"/>
                </a:solidFill>
                <a:latin typeface="utkal"/>
                <a:ea typeface="utkal"/>
              </a:rPr>
              <a:t>(s’)).</a:t>
            </a:r>
            <a:endParaRPr b="0" lang="en-US" sz="3000" spc="-1" strike="noStrike">
              <a:latin typeface="Arial"/>
            </a:endParaRPr>
          </a:p>
          <a:p>
            <a:pPr algn="just">
              <a:lnSpc>
                <a:spcPct val="90000"/>
              </a:lnSpc>
              <a:spcBef>
                <a:spcPts val="1001"/>
              </a:spcBef>
            </a:pPr>
            <a:r>
              <a:rPr b="0" lang="fr-FR" sz="3000" spc="-1" strike="noStrike">
                <a:solidFill>
                  <a:srgbClr val="000000"/>
                </a:solidFill>
                <a:latin typeface="utkal"/>
                <a:ea typeface="utkal"/>
              </a:rPr>
              <a:t>ᵞ=</a:t>
            </a:r>
            <a:r>
              <a:rPr b="0" lang="fr-FR" sz="3000" spc="-1" strike="noStrike">
                <a:solidFill>
                  <a:srgbClr val="000000"/>
                </a:solidFill>
                <a:latin typeface="TeX Gyre Termes Math"/>
                <a:ea typeface="TeX Gyre Termes Math"/>
              </a:rPr>
              <a:t>𝟬</a:t>
            </a:r>
            <a:r>
              <a:rPr b="0" lang="fr-FR" sz="3000" spc="-1" strike="noStrike">
                <a:solidFill>
                  <a:srgbClr val="000000"/>
                </a:solidFill>
                <a:latin typeface="utkal"/>
                <a:ea typeface="utkal"/>
              </a:rPr>
              <a:t>.</a:t>
            </a:r>
            <a:r>
              <a:rPr b="0" lang="fr-FR" sz="3000" spc="-1" strike="noStrike">
                <a:solidFill>
                  <a:srgbClr val="000000"/>
                </a:solidFill>
                <a:latin typeface="TeX Gyre Termes Math"/>
                <a:ea typeface="TeX Gyre Termes Math"/>
              </a:rPr>
              <a:t>𝟡</a:t>
            </a:r>
            <a:r>
              <a:rPr b="0" lang="fr-FR" sz="3000" spc="-1" strike="noStrike">
                <a:solidFill>
                  <a:srgbClr val="000000"/>
                </a:solidFill>
                <a:latin typeface="utkal"/>
                <a:ea typeface="utkal"/>
              </a:rPr>
              <a:t>, P(s,a,s’)=</a:t>
            </a:r>
            <a:r>
              <a:rPr b="0" lang="fr-FR" sz="3000" spc="-1" strike="noStrike">
                <a:solidFill>
                  <a:srgbClr val="000000"/>
                </a:solidFill>
                <a:latin typeface="TeX Gyre Termes Math"/>
                <a:ea typeface="TeX Gyre Termes Math"/>
              </a:rPr>
              <a:t>𝟬</a:t>
            </a:r>
            <a:r>
              <a:rPr b="0" lang="fr-FR" sz="3000" spc="-1" strike="noStrike">
                <a:solidFill>
                  <a:srgbClr val="000000"/>
                </a:solidFill>
                <a:latin typeface="utkal"/>
                <a:ea typeface="utkal"/>
              </a:rPr>
              <a:t>.</a:t>
            </a:r>
            <a:r>
              <a:rPr b="0" lang="fr-FR" sz="3000" spc="-1" strike="noStrike">
                <a:solidFill>
                  <a:srgbClr val="000000"/>
                </a:solidFill>
                <a:latin typeface="TeX Gyre Termes Math"/>
                <a:ea typeface="utkal"/>
              </a:rPr>
              <a:t>8</a:t>
            </a:r>
            <a:r>
              <a:rPr b="0" lang="fr-FR" sz="3000" spc="-1" strike="noStrike">
                <a:solidFill>
                  <a:srgbClr val="000000"/>
                </a:solidFill>
                <a:latin typeface="utkal"/>
                <a:ea typeface="TeX Gyre Termes Math"/>
              </a:rPr>
              <a:t> </a:t>
            </a:r>
            <a:r>
              <a:rPr b="0" lang="fr-FR" sz="3000" spc="-1" strike="noStrike">
                <a:solidFill>
                  <a:srgbClr val="000000"/>
                </a:solidFill>
                <a:latin typeface="utkal"/>
                <a:ea typeface="utkal"/>
              </a:rPr>
              <a:t>R(s,a,s’)=</a:t>
            </a:r>
            <a:r>
              <a:rPr b="0" lang="fr-FR" sz="3000" spc="-1" strike="noStrike">
                <a:solidFill>
                  <a:srgbClr val="000000"/>
                </a:solidFill>
                <a:latin typeface="TeX Gyre Termes Math"/>
                <a:ea typeface="TeX Gyre Termes Math"/>
              </a:rPr>
              <a:t>𝟬</a:t>
            </a:r>
            <a:endParaRPr b="0" lang="en-US" sz="3000" spc="-1" strike="noStrike">
              <a:latin typeface="Arial"/>
            </a:endParaRPr>
          </a:p>
          <a:p>
            <a:pPr algn="just">
              <a:lnSpc>
                <a:spcPct val="90000"/>
              </a:lnSpc>
              <a:spcBef>
                <a:spcPts val="1001"/>
              </a:spcBef>
            </a:pPr>
            <a:endParaRPr b="0" lang="en-US" sz="3000" spc="-1" strike="noStrike">
              <a:latin typeface="Arial"/>
            </a:endParaRPr>
          </a:p>
          <a:p>
            <a:pPr>
              <a:lnSpc>
                <a:spcPct val="100000"/>
              </a:lnSpc>
            </a:pPr>
            <a:endParaRPr b="0" lang="en-US" sz="3000" spc="-1" strike="noStrike">
              <a:latin typeface="Arial"/>
            </a:endParaRPr>
          </a:p>
          <a:p>
            <a:pPr>
              <a:lnSpc>
                <a:spcPct val="90000"/>
              </a:lnSpc>
              <a:spcBef>
                <a:spcPts val="1001"/>
              </a:spcBef>
              <a:tabLst>
                <a:tab algn="l" pos="0"/>
              </a:tabLst>
            </a:pPr>
            <a:endParaRPr b="0" lang="en-US" sz="3000" spc="-1" strike="noStrike">
              <a:latin typeface="Arial"/>
            </a:endParaRPr>
          </a:p>
        </p:txBody>
      </p:sp>
      <p:sp>
        <p:nvSpPr>
          <p:cNvPr id="90" name="CustomShape 2"/>
          <p:cNvSpPr/>
          <p:nvPr/>
        </p:nvSpPr>
        <p:spPr>
          <a:xfrm>
            <a:off x="838080" y="365040"/>
            <a:ext cx="10504080" cy="131400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1. Value iteration</a:t>
            </a:r>
            <a:endParaRPr b="0" lang="en-US" sz="4400" spc="-1" strike="noStrike">
              <a:latin typeface="Arial"/>
            </a:endParaRPr>
          </a:p>
        </p:txBody>
      </p:sp>
      <p:graphicFrame>
        <p:nvGraphicFramePr>
          <p:cNvPr id="91" name="Table 3"/>
          <p:cNvGraphicFramePr/>
          <p:nvPr/>
        </p:nvGraphicFramePr>
        <p:xfrm>
          <a:off x="1952640" y="3323160"/>
          <a:ext cx="5075280" cy="2159280"/>
        </p:xfrm>
        <a:graphic>
          <a:graphicData uri="http://schemas.openxmlformats.org/drawingml/2006/table">
            <a:tbl>
              <a:tblPr/>
              <a:tblGrid>
                <a:gridCol w="1268640"/>
                <a:gridCol w="1268640"/>
                <a:gridCol w="1268640"/>
                <a:gridCol w="1269720"/>
              </a:tblGrid>
              <a:tr h="719640">
                <a:tc>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oAutofit/>
                    </a:bodyPr>
                    <a:p>
                      <a:pPr>
                        <a:lnSpc>
                          <a:spcPct val="100000"/>
                        </a:lnSpc>
                      </a:pPr>
                      <a:r>
                        <a:rPr b="0" lang="en-US" sz="1800" spc="-1" strike="noStrike">
                          <a:latin typeface="Arial"/>
                        </a:rPr>
                        <a:t>0.52</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oAutofit/>
                    </a:bodyPr>
                    <a:p>
                      <a:pPr>
                        <a:lnSpc>
                          <a:spcPct val="100000"/>
                        </a:lnSpc>
                      </a:pPr>
                      <a:r>
                        <a:rPr b="0" lang="en-US" sz="1800" spc="-1" strike="noStrike">
                          <a:latin typeface="Arial"/>
                        </a:rPr>
                        <a:t>0,72</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oAutofit/>
                    </a:bodyPr>
                    <a:p>
                      <a:pPr>
                        <a:lnSpc>
                          <a:spcPct val="100000"/>
                        </a:lnSpc>
                      </a:pPr>
                      <a:r>
                        <a:rPr b="0" lang="en-US" sz="1800" spc="-1" strike="noStrike">
                          <a:latin typeface="Arial"/>
                        </a:rPr>
                        <a:t>+1</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r>
              <a:tr h="719640">
                <a:tc>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cPr marL="90000" marR="90000">
                    <a:lnL w="720">
                      <a:solidFill>
                        <a:srgbClr val="ffffff"/>
                      </a:solidFill>
                    </a:lnL>
                    <a:lnR w="720">
                      <a:solidFill>
                        <a:srgbClr val="ffffff"/>
                      </a:solidFill>
                    </a:lnR>
                    <a:lnT w="720">
                      <a:solidFill>
                        <a:srgbClr val="ffffff"/>
                      </a:solidFill>
                    </a:lnT>
                    <a:lnB w="720">
                      <a:solidFill>
                        <a:srgbClr val="ffffff"/>
                      </a:solidFill>
                    </a:lnB>
                    <a:solidFill>
                      <a:srgbClr val="ff0000"/>
                    </a:solidFill>
                  </a:tcPr>
                </a:tc>
                <a:tc>
                  <a:txBody>
                    <a:bodyPr lIns="90000" rIns="90000">
                      <a:noAutofit/>
                    </a:bodyPr>
                    <a:p>
                      <a:pPr>
                        <a:lnSpc>
                          <a:spcPct val="100000"/>
                        </a:lnSpc>
                      </a:pPr>
                      <a:r>
                        <a:rPr b="0" lang="en-US" sz="1800" spc="-1" strike="noStrike">
                          <a:latin typeface="Arial"/>
                        </a:rPr>
                        <a:t>0.43</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nSpc>
                          <a:spcPct val="100000"/>
                        </a:lnSpc>
                      </a:pPr>
                      <a:r>
                        <a:rPr b="0" lang="en-US" sz="1800" spc="-1" strike="noStrike">
                          <a:latin typeface="Arial"/>
                        </a:rPr>
                        <a:t>-1</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720360">
                <a:tc>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bl>
          </a:graphicData>
        </a:graphic>
      </p:graphicFrame>
      <p:sp>
        <p:nvSpPr>
          <p:cNvPr id="92" name="CustomShape 4"/>
          <p:cNvSpPr/>
          <p:nvPr/>
        </p:nvSpPr>
        <p:spPr>
          <a:xfrm>
            <a:off x="8146080" y="6247800"/>
            <a:ext cx="3829680" cy="424440"/>
          </a:xfrm>
          <a:prstGeom prst="rect">
            <a:avLst/>
          </a:prstGeom>
          <a:noFill/>
          <a:ln>
            <a:noFill/>
          </a:ln>
        </p:spPr>
        <p:style>
          <a:lnRef idx="0"/>
          <a:fillRef idx="0"/>
          <a:effectRef idx="0"/>
          <a:fontRef idx="minor"/>
        </p:style>
        <p:txBody>
          <a:bodyPr lIns="90000" rIns="90000" tIns="45000" bIns="45000">
            <a:noAutofit/>
          </a:bodyPr>
          <a:p>
            <a:pPr>
              <a:lnSpc>
                <a:spcPct val="100000"/>
              </a:lnSpc>
            </a:pPr>
            <a:fld id="{35451DF6-49D7-4DD7-AE5A-88BBFB593530}" type="slidenum">
              <a:rPr b="0" lang="en-US" sz="2400" spc="-1" strike="noStrike">
                <a:solidFill>
                  <a:srgbClr val="000000"/>
                </a:solidFill>
                <a:latin typeface="Times New Roman"/>
                <a:ea typeface="DejaVu Sans"/>
              </a:rPr>
              <a:t>&lt;number&gt;</a:t>
            </a:fld>
            <a:endParaRPr b="0" lang="en-US" sz="2400" spc="-1" strike="noStrike">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 name="CustomShape 1"/>
          <p:cNvSpPr/>
          <p:nvPr/>
        </p:nvSpPr>
        <p:spPr>
          <a:xfrm>
            <a:off x="640440" y="1920240"/>
            <a:ext cx="10504080" cy="4339800"/>
          </a:xfrm>
          <a:prstGeom prst="rect">
            <a:avLst/>
          </a:prstGeom>
          <a:noFill/>
          <a:ln>
            <a:noFill/>
          </a:ln>
        </p:spPr>
        <p:style>
          <a:lnRef idx="0"/>
          <a:fillRef idx="0"/>
          <a:effectRef idx="0"/>
          <a:fontRef idx="minor"/>
        </p:style>
        <p:txBody>
          <a:bodyPr lIns="90000" rIns="90000" tIns="45000" bIns="45000">
            <a:normAutofit fontScale="69000"/>
          </a:bodyPr>
          <a:p>
            <a:pPr algn="just">
              <a:lnSpc>
                <a:spcPct val="90000"/>
              </a:lnSpc>
              <a:spcBef>
                <a:spcPts val="1001"/>
              </a:spcBef>
            </a:pPr>
            <a:r>
              <a:rPr b="0" lang="fr-FR" sz="2800" spc="-1" strike="noStrike">
                <a:solidFill>
                  <a:srgbClr val="000000"/>
                </a:solidFill>
                <a:latin typeface="Calibri"/>
                <a:ea typeface="Cambria Math"/>
              </a:rPr>
              <a:t>Policy iteration algorithm </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Calibri"/>
                <a:ea typeface="Cambria Math"/>
              </a:rPr>
              <a:t>  </a:t>
            </a:r>
            <a:r>
              <a:rPr b="0" lang="fr-FR" sz="2800" spc="-1" strike="noStrike">
                <a:solidFill>
                  <a:srgbClr val="000000"/>
                </a:solidFill>
                <a:latin typeface="Calibri"/>
                <a:ea typeface="Cambria Math"/>
              </a:rPr>
              <a:t>Initialize </a:t>
            </a:r>
            <a:r>
              <a:rPr b="0" lang="fr-FR" sz="2800" spc="-1" strike="noStrike">
                <a:solidFill>
                  <a:srgbClr val="000000"/>
                </a:solidFill>
                <a:latin typeface="utkal"/>
                <a:ea typeface="utkal"/>
              </a:rPr>
              <a:t>π randomly</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utkal"/>
                <a:ea typeface="utkal"/>
              </a:rPr>
              <a:t> </a:t>
            </a:r>
            <a:r>
              <a:rPr b="0" lang="fr-FR" sz="2800" spc="-1" strike="noStrike">
                <a:solidFill>
                  <a:srgbClr val="000000"/>
                </a:solidFill>
                <a:latin typeface="utkal"/>
                <a:ea typeface="utkal"/>
              </a:rPr>
              <a:t>Repeat until no change in π</a:t>
            </a:r>
            <a:r>
              <a:rPr b="1" lang="fr-FR" sz="2800" spc="-1" strike="noStrike">
                <a:solidFill>
                  <a:srgbClr val="000000"/>
                </a:solidFill>
                <a:latin typeface="utkal"/>
                <a:ea typeface="utkal"/>
              </a:rPr>
              <a:t> :</a:t>
            </a:r>
            <a:r>
              <a:rPr b="0" lang="fr-FR" sz="2800" spc="-1" strike="noStrike">
                <a:solidFill>
                  <a:srgbClr val="000000"/>
                </a:solidFill>
                <a:latin typeface="utkal"/>
                <a:ea typeface="utkal"/>
              </a:rPr>
              <a:t> </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utkal"/>
                <a:ea typeface="utkal"/>
              </a:rPr>
              <a:t>   </a:t>
            </a:r>
            <a:r>
              <a:rPr b="0" lang="en-US" sz="2800" spc="-1" strike="noStrike">
                <a:solidFill>
                  <a:srgbClr val="000000"/>
                </a:solidFill>
                <a:latin typeface="Arial"/>
                <a:ea typeface="DejaVu Sans"/>
              </a:rPr>
              <a:t>Repeat until converged: </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utkal"/>
                <a:ea typeface="utkal"/>
              </a:rPr>
              <a:t>      </a:t>
            </a:r>
            <a:r>
              <a:rPr b="0" lang="fr-FR" sz="2800" spc="-1" strike="noStrike">
                <a:solidFill>
                  <a:srgbClr val="000000"/>
                </a:solidFill>
                <a:latin typeface="utkal"/>
                <a:ea typeface="utkal"/>
              </a:rPr>
              <a:t>for each sϵS</a:t>
            </a:r>
            <a:r>
              <a:rPr b="1" lang="fr-FR" sz="2800" spc="-1" strike="noStrike">
                <a:solidFill>
                  <a:srgbClr val="000000"/>
                </a:solidFill>
                <a:latin typeface="utkal"/>
                <a:ea typeface="utkal"/>
              </a:rPr>
              <a:t> :</a:t>
            </a:r>
            <a:r>
              <a:rPr b="0" lang="fr-FR" sz="2800" spc="-1" strike="noStrike">
                <a:solidFill>
                  <a:srgbClr val="000000"/>
                </a:solidFill>
                <a:latin typeface="utkal"/>
                <a:ea typeface="utkal"/>
              </a:rPr>
              <a:t> </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utkal"/>
                <a:ea typeface="utkal"/>
              </a:rPr>
              <a:t>       </a:t>
            </a:r>
            <a:r>
              <a:rPr b="0" lang="fr-FR" sz="2800" spc="-1" strike="noStrike">
                <a:solidFill>
                  <a:srgbClr val="000000"/>
                </a:solidFill>
                <a:latin typeface="Calibri"/>
                <a:ea typeface="Cambria Math"/>
              </a:rPr>
              <a:t>V</a:t>
            </a:r>
            <a:r>
              <a:rPr b="0" lang="fr-FR" sz="2800" spc="-1" strike="noStrike" baseline="14000000">
                <a:solidFill>
                  <a:srgbClr val="000000"/>
                </a:solidFill>
                <a:latin typeface="utkal"/>
                <a:ea typeface="utkal"/>
              </a:rPr>
              <a:t>πk+1</a:t>
            </a:r>
            <a:r>
              <a:rPr b="0" lang="fr-FR" sz="2800" spc="-1" strike="noStrike">
                <a:solidFill>
                  <a:srgbClr val="000000"/>
                </a:solidFill>
                <a:latin typeface="Calibri"/>
                <a:ea typeface="Cambria Math"/>
              </a:rPr>
              <a:t>(s) =</a:t>
            </a:r>
            <a:r>
              <a:rPr b="0" lang="fr-FR" sz="2800" spc="-1" strike="noStrike">
                <a:solidFill>
                  <a:srgbClr val="000000"/>
                </a:solidFill>
                <a:latin typeface="utkal"/>
                <a:ea typeface="utkal"/>
              </a:rPr>
              <a:t>Σ</a:t>
            </a:r>
            <a:r>
              <a:rPr b="0" lang="fr-FR" sz="2800" spc="-1" strike="noStrike" baseline="-14000000">
                <a:solidFill>
                  <a:srgbClr val="000000"/>
                </a:solidFill>
                <a:latin typeface="utkal"/>
                <a:ea typeface="utkal"/>
              </a:rPr>
              <a:t>s’ϵS</a:t>
            </a:r>
            <a:r>
              <a:rPr b="0" lang="fr-FR" sz="2800" spc="-1" strike="noStrike">
                <a:solidFill>
                  <a:srgbClr val="000000"/>
                </a:solidFill>
                <a:latin typeface="utkal"/>
                <a:ea typeface="utkal"/>
              </a:rPr>
              <a:t>P(s,π</a:t>
            </a:r>
            <a:r>
              <a:rPr b="0" lang="fr-FR" sz="2800" spc="-1" strike="noStrike" baseline="-14000000">
                <a:solidFill>
                  <a:srgbClr val="000000"/>
                </a:solidFill>
                <a:latin typeface="utkal"/>
                <a:ea typeface="utkal"/>
              </a:rPr>
              <a:t>k</a:t>
            </a:r>
            <a:r>
              <a:rPr b="0" lang="fr-FR" sz="2800" spc="-1" strike="noStrike">
                <a:solidFill>
                  <a:srgbClr val="000000"/>
                </a:solidFill>
                <a:latin typeface="utkal"/>
                <a:ea typeface="utkal"/>
              </a:rPr>
              <a:t>(s),s’)(R(s,π</a:t>
            </a:r>
            <a:r>
              <a:rPr b="0" lang="fr-FR" sz="2800" spc="-1" strike="noStrike" baseline="-14000000">
                <a:solidFill>
                  <a:srgbClr val="000000"/>
                </a:solidFill>
                <a:latin typeface="utkal"/>
                <a:ea typeface="utkal"/>
              </a:rPr>
              <a:t>k</a:t>
            </a:r>
            <a:r>
              <a:rPr b="0" lang="fr-FR" sz="2800" spc="-1" strike="noStrike">
                <a:solidFill>
                  <a:srgbClr val="000000"/>
                </a:solidFill>
                <a:latin typeface="utkal"/>
                <a:ea typeface="utkal"/>
              </a:rPr>
              <a:t>(s),s’)+γv</a:t>
            </a:r>
            <a:r>
              <a:rPr b="0" lang="fr-FR" sz="2800" spc="-1" strike="noStrike" baseline="14000000">
                <a:solidFill>
                  <a:srgbClr val="000000"/>
                </a:solidFill>
                <a:latin typeface="utkal"/>
                <a:ea typeface="utkal"/>
              </a:rPr>
              <a:t>πk</a:t>
            </a:r>
            <a:r>
              <a:rPr b="0" lang="fr-FR" sz="2800" spc="-1" strike="noStrike">
                <a:solidFill>
                  <a:srgbClr val="000000"/>
                </a:solidFill>
                <a:latin typeface="utkal"/>
                <a:ea typeface="utkal"/>
              </a:rPr>
              <a:t>(s’))}.</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utkal"/>
                <a:ea typeface="utkal"/>
              </a:rPr>
              <a:t>      </a:t>
            </a:r>
            <a:r>
              <a:rPr b="0" lang="fr-FR" sz="2800" spc="-1" strike="noStrike">
                <a:solidFill>
                  <a:srgbClr val="000000"/>
                </a:solidFill>
                <a:latin typeface="utkal"/>
                <a:ea typeface="utkal"/>
              </a:rPr>
              <a:t>End.</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utkal"/>
                <a:ea typeface="utkal"/>
              </a:rPr>
              <a:t>   </a:t>
            </a:r>
            <a:r>
              <a:rPr b="0" lang="fr-FR" sz="2800" spc="-1" strike="noStrike">
                <a:solidFill>
                  <a:srgbClr val="000000"/>
                </a:solidFill>
                <a:latin typeface="utkal"/>
                <a:ea typeface="utkal"/>
              </a:rPr>
              <a:t>End.</a:t>
            </a:r>
            <a:endParaRPr b="0" lang="en-US" sz="2800" spc="-1" strike="noStrike">
              <a:latin typeface="Arial"/>
            </a:endParaRPr>
          </a:p>
          <a:p>
            <a:pPr>
              <a:lnSpc>
                <a:spcPct val="90000"/>
              </a:lnSpc>
              <a:spcBef>
                <a:spcPts val="1001"/>
              </a:spcBef>
              <a:tabLst>
                <a:tab algn="l" pos="0"/>
              </a:tabLst>
            </a:pPr>
            <a:endParaRPr b="0" lang="en-US" sz="2800" spc="-1" strike="noStrike">
              <a:latin typeface="Arial"/>
            </a:endParaRPr>
          </a:p>
        </p:txBody>
      </p:sp>
      <p:sp>
        <p:nvSpPr>
          <p:cNvPr id="94" name="CustomShape 2"/>
          <p:cNvSpPr/>
          <p:nvPr/>
        </p:nvSpPr>
        <p:spPr>
          <a:xfrm>
            <a:off x="838080" y="365040"/>
            <a:ext cx="10504080" cy="131400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2. Policy iteration</a:t>
            </a:r>
            <a:endParaRPr b="0" lang="en-US" sz="4400" spc="-1" strike="noStrike">
              <a:latin typeface="Arial"/>
            </a:endParaRPr>
          </a:p>
        </p:txBody>
      </p:sp>
      <p:sp>
        <p:nvSpPr>
          <p:cNvPr id="95" name="CustomShape 3"/>
          <p:cNvSpPr/>
          <p:nvPr/>
        </p:nvSpPr>
        <p:spPr>
          <a:xfrm>
            <a:off x="7871760" y="6126480"/>
            <a:ext cx="3829680" cy="424440"/>
          </a:xfrm>
          <a:prstGeom prst="rect">
            <a:avLst/>
          </a:prstGeom>
          <a:noFill/>
          <a:ln>
            <a:noFill/>
          </a:ln>
        </p:spPr>
        <p:style>
          <a:lnRef idx="0"/>
          <a:fillRef idx="0"/>
          <a:effectRef idx="0"/>
          <a:fontRef idx="minor"/>
        </p:style>
        <p:txBody>
          <a:bodyPr lIns="90000" rIns="90000" tIns="45000" bIns="45000">
            <a:noAutofit/>
          </a:bodyPr>
          <a:p>
            <a:pPr>
              <a:lnSpc>
                <a:spcPct val="100000"/>
              </a:lnSpc>
            </a:pPr>
            <a:fld id="{A1BF23DE-0BE3-4127-AF36-DC6A2348AA2F}" type="slidenum">
              <a:rPr b="0" lang="en-US" sz="2400" spc="-1" strike="noStrike">
                <a:solidFill>
                  <a:srgbClr val="000000"/>
                </a:solidFill>
                <a:latin typeface="Times New Roman"/>
                <a:ea typeface="DejaVu Sans"/>
              </a:rPr>
              <a:t>&lt;number&gt;</a:t>
            </a:fld>
            <a:endParaRPr b="0" lang="en-US" sz="2400" spc="-1" strike="noStrike">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CustomShape 1"/>
          <p:cNvSpPr/>
          <p:nvPr/>
        </p:nvSpPr>
        <p:spPr>
          <a:xfrm>
            <a:off x="640440" y="1920240"/>
            <a:ext cx="10504080" cy="4339800"/>
          </a:xfrm>
          <a:prstGeom prst="rect">
            <a:avLst/>
          </a:prstGeom>
          <a:noFill/>
          <a:ln>
            <a:noFill/>
          </a:ln>
        </p:spPr>
        <p:style>
          <a:lnRef idx="0"/>
          <a:fillRef idx="0"/>
          <a:effectRef idx="0"/>
          <a:fontRef idx="minor"/>
        </p:style>
        <p:txBody>
          <a:bodyPr lIns="90000" rIns="90000" tIns="45000" bIns="45000">
            <a:normAutofit/>
          </a:bodyPr>
          <a:p>
            <a:pPr algn="just">
              <a:lnSpc>
                <a:spcPct val="90000"/>
              </a:lnSpc>
              <a:spcBef>
                <a:spcPts val="1001"/>
              </a:spcBef>
            </a:pPr>
            <a:r>
              <a:rPr b="0" lang="fr-FR" sz="2800" spc="-1" strike="noStrike">
                <a:solidFill>
                  <a:srgbClr val="000000"/>
                </a:solidFill>
                <a:latin typeface="Calibri"/>
                <a:ea typeface="Cambria Math"/>
              </a:rPr>
              <a:t> </a:t>
            </a:r>
            <a:r>
              <a:rPr b="0" lang="fr-FR" sz="2800" spc="-1" strike="noStrike">
                <a:solidFill>
                  <a:srgbClr val="000000"/>
                </a:solidFill>
                <a:latin typeface="utkal"/>
                <a:ea typeface="utkal"/>
              </a:rPr>
              <a:t>for each sϵS</a:t>
            </a:r>
            <a:r>
              <a:rPr b="1" lang="fr-FR" sz="2800" spc="-1" strike="noStrike">
                <a:solidFill>
                  <a:srgbClr val="000000"/>
                </a:solidFill>
                <a:latin typeface="utkal"/>
                <a:ea typeface="utkal"/>
              </a:rPr>
              <a:t> :</a:t>
            </a:r>
            <a:r>
              <a:rPr b="0" lang="fr-FR" sz="2800" spc="-1" strike="noStrike">
                <a:solidFill>
                  <a:srgbClr val="000000"/>
                </a:solidFill>
                <a:latin typeface="utkal"/>
                <a:ea typeface="utkal"/>
              </a:rPr>
              <a:t> </a:t>
            </a:r>
            <a:endParaRPr b="0" lang="en-US" sz="2800" spc="-1" strike="noStrike">
              <a:latin typeface="Arial"/>
            </a:endParaRPr>
          </a:p>
          <a:p>
            <a:pPr algn="just">
              <a:lnSpc>
                <a:spcPct val="90000"/>
              </a:lnSpc>
              <a:spcBef>
                <a:spcPts val="1001"/>
              </a:spcBef>
            </a:pPr>
            <a:r>
              <a:rPr b="0" lang="fr-FR" sz="1800" spc="-1" strike="noStrike">
                <a:solidFill>
                  <a:srgbClr val="000000"/>
                </a:solidFill>
                <a:latin typeface="utkal"/>
                <a:ea typeface="utkal"/>
              </a:rPr>
              <a:t>    </a:t>
            </a:r>
            <a:r>
              <a:rPr b="0" lang="fr-FR" sz="2600" spc="-1" strike="noStrike">
                <a:solidFill>
                  <a:srgbClr val="000000"/>
                </a:solidFill>
                <a:latin typeface="utkal"/>
                <a:ea typeface="utkal"/>
              </a:rPr>
              <a:t>π</a:t>
            </a:r>
            <a:r>
              <a:rPr b="0" lang="fr-FR" sz="2600" spc="-1" strike="noStrike" baseline="-14000000">
                <a:solidFill>
                  <a:srgbClr val="000000"/>
                </a:solidFill>
                <a:latin typeface="utkal"/>
                <a:ea typeface="utkal"/>
              </a:rPr>
              <a:t>k</a:t>
            </a:r>
            <a:r>
              <a:rPr b="0" lang="fr-FR" sz="2800" spc="-1" strike="noStrike">
                <a:solidFill>
                  <a:srgbClr val="000000"/>
                </a:solidFill>
                <a:latin typeface="Calibri"/>
                <a:ea typeface="Cambria Math"/>
              </a:rPr>
              <a:t>(s) =argmax</a:t>
            </a:r>
            <a:r>
              <a:rPr b="0" lang="fr-FR" sz="2800" spc="-1" strike="noStrike" baseline="-33000">
                <a:solidFill>
                  <a:srgbClr val="000000"/>
                </a:solidFill>
                <a:latin typeface="Calibri"/>
                <a:ea typeface="Cambria Math"/>
              </a:rPr>
              <a:t>a</a:t>
            </a:r>
            <a:r>
              <a:rPr b="0" lang="fr-FR" sz="2800" spc="-1" strike="noStrike" baseline="-33000">
                <a:solidFill>
                  <a:srgbClr val="000000"/>
                </a:solidFill>
                <a:latin typeface="utkal"/>
                <a:ea typeface="utkal"/>
              </a:rPr>
              <a:t>ϵA</a:t>
            </a:r>
            <a:r>
              <a:rPr b="0" lang="fr-FR" sz="2800" spc="-1" strike="noStrike">
                <a:solidFill>
                  <a:srgbClr val="000000"/>
                </a:solidFill>
                <a:latin typeface="utkal"/>
                <a:ea typeface="utkal"/>
              </a:rPr>
              <a:t>{Σ</a:t>
            </a:r>
            <a:r>
              <a:rPr b="0" lang="fr-FR" sz="2800" spc="-1" strike="noStrike" baseline="-14000000">
                <a:solidFill>
                  <a:srgbClr val="000000"/>
                </a:solidFill>
                <a:latin typeface="utkal"/>
                <a:ea typeface="utkal"/>
              </a:rPr>
              <a:t>s’ϵS</a:t>
            </a:r>
            <a:r>
              <a:rPr b="0" lang="fr-FR" sz="2800" spc="-1" strike="noStrike">
                <a:solidFill>
                  <a:srgbClr val="000000"/>
                </a:solidFill>
                <a:latin typeface="utkal"/>
                <a:ea typeface="utkal"/>
              </a:rPr>
              <a:t>P(s,a,s’)(R(s,a,s’)+γv(s’))}.</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utkal"/>
                <a:ea typeface="utkal"/>
              </a:rPr>
              <a:t> </a:t>
            </a:r>
            <a:r>
              <a:rPr b="0" lang="fr-FR" sz="2800" spc="-1" strike="noStrike">
                <a:solidFill>
                  <a:srgbClr val="000000"/>
                </a:solidFill>
                <a:latin typeface="utkal"/>
                <a:ea typeface="utkal"/>
              </a:rPr>
              <a:t>End.</a:t>
            </a:r>
            <a:endParaRPr b="0" lang="en-US" sz="2800" spc="-1" strike="noStrike">
              <a:latin typeface="Arial"/>
            </a:endParaRPr>
          </a:p>
          <a:p>
            <a:pPr>
              <a:lnSpc>
                <a:spcPct val="100000"/>
              </a:lnSpc>
            </a:pPr>
            <a:r>
              <a:rPr b="0" lang="en-US" sz="2800" spc="-1" strike="noStrike">
                <a:solidFill>
                  <a:srgbClr val="000000"/>
                </a:solidFill>
                <a:latin typeface="Arial"/>
                <a:ea typeface="DejaVu Sans"/>
              </a:rPr>
              <a:t>Algorithm complexity per iteration O(|S|</a:t>
            </a:r>
            <a:r>
              <a:rPr b="0" lang="en-US" sz="2800" spc="-1" strike="noStrike" baseline="14000000">
                <a:solidFill>
                  <a:srgbClr val="000000"/>
                </a:solidFill>
                <a:latin typeface="Arial"/>
                <a:ea typeface="DejaVu Sans"/>
              </a:rPr>
              <a:t>3</a:t>
            </a:r>
            <a:r>
              <a:rPr b="0" lang="en-US" sz="2800" spc="-1" strike="noStrike">
                <a:solidFill>
                  <a:srgbClr val="000000"/>
                </a:solidFill>
                <a:latin typeface="Arial"/>
                <a:ea typeface="DejaVu Sans"/>
              </a:rPr>
              <a:t>+ |A||S|</a:t>
            </a:r>
            <a:r>
              <a:rPr b="0" lang="en-US" sz="2800" spc="-1" strike="noStrike" baseline="14000000">
                <a:solidFill>
                  <a:srgbClr val="000000"/>
                </a:solidFill>
                <a:latin typeface="Arial"/>
                <a:ea typeface="DejaVu Sans"/>
              </a:rPr>
              <a:t>2</a:t>
            </a:r>
            <a:r>
              <a:rPr b="0" lang="en-US" sz="2800" spc="-1" strike="noStrike">
                <a:solidFill>
                  <a:srgbClr val="000000"/>
                </a:solidFill>
                <a:latin typeface="Arial"/>
                <a:ea typeface="DejaVu Sans"/>
              </a:rPr>
              <a:t>).  </a:t>
            </a:r>
            <a:endParaRPr b="0" lang="en-US" sz="2800" spc="-1" strike="noStrike">
              <a:latin typeface="Arial"/>
            </a:endParaRPr>
          </a:p>
          <a:p>
            <a:pPr>
              <a:lnSpc>
                <a:spcPct val="90000"/>
              </a:lnSpc>
              <a:spcBef>
                <a:spcPts val="1001"/>
              </a:spcBef>
              <a:tabLst>
                <a:tab algn="l" pos="0"/>
              </a:tabLst>
            </a:pPr>
            <a:endParaRPr b="0" lang="en-US" sz="2800" spc="-1" strike="noStrike">
              <a:latin typeface="Arial"/>
            </a:endParaRPr>
          </a:p>
        </p:txBody>
      </p:sp>
      <p:sp>
        <p:nvSpPr>
          <p:cNvPr id="97" name="CustomShape 2"/>
          <p:cNvSpPr/>
          <p:nvPr/>
        </p:nvSpPr>
        <p:spPr>
          <a:xfrm>
            <a:off x="838080" y="365040"/>
            <a:ext cx="10504080" cy="131400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2. Policy iteration</a:t>
            </a:r>
            <a:endParaRPr b="0" lang="en-US" sz="4400" spc="-1" strike="noStrike">
              <a:latin typeface="Arial"/>
            </a:endParaRPr>
          </a:p>
        </p:txBody>
      </p:sp>
      <p:sp>
        <p:nvSpPr>
          <p:cNvPr id="98" name="CustomShape 3"/>
          <p:cNvSpPr/>
          <p:nvPr/>
        </p:nvSpPr>
        <p:spPr>
          <a:xfrm>
            <a:off x="8054640" y="6126480"/>
            <a:ext cx="3829680" cy="424440"/>
          </a:xfrm>
          <a:prstGeom prst="rect">
            <a:avLst/>
          </a:prstGeom>
          <a:noFill/>
          <a:ln>
            <a:noFill/>
          </a:ln>
        </p:spPr>
        <p:style>
          <a:lnRef idx="0"/>
          <a:fillRef idx="0"/>
          <a:effectRef idx="0"/>
          <a:fontRef idx="minor"/>
        </p:style>
        <p:txBody>
          <a:bodyPr lIns="90000" rIns="90000" tIns="45000" bIns="45000">
            <a:noAutofit/>
          </a:bodyPr>
          <a:p>
            <a:pPr>
              <a:lnSpc>
                <a:spcPct val="100000"/>
              </a:lnSpc>
            </a:pPr>
            <a:fld id="{4410C543-9738-4D9C-96B4-12536A88574F}" type="slidenum">
              <a:rPr b="0" lang="en-US" sz="2400" spc="-1" strike="noStrike">
                <a:solidFill>
                  <a:srgbClr val="000000"/>
                </a:solidFill>
                <a:latin typeface="Times New Roman"/>
                <a:ea typeface="DejaVu Sans"/>
              </a:rPr>
              <a:t>&lt;number&gt;</a:t>
            </a:fld>
            <a:endParaRPr b="0" lang="en-US" sz="2400" spc="-1" strike="noStrike">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9" name="CustomShape 1"/>
          <p:cNvSpPr/>
          <p:nvPr/>
        </p:nvSpPr>
        <p:spPr>
          <a:xfrm>
            <a:off x="640440" y="1920240"/>
            <a:ext cx="10504080" cy="4339800"/>
          </a:xfrm>
          <a:prstGeom prst="rect">
            <a:avLst/>
          </a:prstGeom>
          <a:noFill/>
          <a:ln>
            <a:noFill/>
          </a:ln>
        </p:spPr>
        <p:style>
          <a:lnRef idx="0"/>
          <a:fillRef idx="0"/>
          <a:effectRef idx="0"/>
          <a:fontRef idx="minor"/>
        </p:style>
        <p:txBody>
          <a:bodyPr lIns="90000" rIns="90000" tIns="45000" bIns="45000">
            <a:normAutofit/>
          </a:bodyPr>
          <a:p>
            <a:pPr algn="just">
              <a:lnSpc>
                <a:spcPct val="90000"/>
              </a:lnSpc>
              <a:spcBef>
                <a:spcPts val="1001"/>
              </a:spcBef>
            </a:pPr>
            <a:r>
              <a:rPr b="0" lang="fr-FR" sz="2800" spc="-1" strike="noStrike">
                <a:solidFill>
                  <a:srgbClr val="000000"/>
                </a:solidFill>
                <a:latin typeface="utkal"/>
                <a:ea typeface="utkal"/>
              </a:rPr>
              <a:t>We will learn about epsilon–greedy Q–learning, a well-known reinforcement learning algorithm. We will also mention some basic reinforcement learning concepts like temporal difference and off-policy learning on the way. Then we will inspect exploration vs. exploitation tradeoff and epsilon-greedy action selection. </a:t>
            </a:r>
            <a:endParaRPr b="0" lang="en-US" sz="2800" spc="-1" strike="noStrike">
              <a:latin typeface="Arial"/>
            </a:endParaRPr>
          </a:p>
        </p:txBody>
      </p:sp>
      <p:sp>
        <p:nvSpPr>
          <p:cNvPr id="100" name="CustomShape 2"/>
          <p:cNvSpPr/>
          <p:nvPr/>
        </p:nvSpPr>
        <p:spPr>
          <a:xfrm>
            <a:off x="838080" y="365040"/>
            <a:ext cx="10504080" cy="131400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3. Q-Learning</a:t>
            </a:r>
            <a:endParaRPr b="0" lang="en-US" sz="4400" spc="-1" strike="noStrike">
              <a:latin typeface="Arial"/>
            </a:endParaRPr>
          </a:p>
        </p:txBody>
      </p:sp>
      <p:sp>
        <p:nvSpPr>
          <p:cNvPr id="101" name="CustomShape 3"/>
          <p:cNvSpPr/>
          <p:nvPr/>
        </p:nvSpPr>
        <p:spPr>
          <a:xfrm>
            <a:off x="8146080" y="6247800"/>
            <a:ext cx="3829680" cy="424440"/>
          </a:xfrm>
          <a:prstGeom prst="rect">
            <a:avLst/>
          </a:prstGeom>
          <a:noFill/>
          <a:ln>
            <a:noFill/>
          </a:ln>
        </p:spPr>
        <p:style>
          <a:lnRef idx="0"/>
          <a:fillRef idx="0"/>
          <a:effectRef idx="0"/>
          <a:fontRef idx="minor"/>
        </p:style>
        <p:txBody>
          <a:bodyPr lIns="90000" rIns="90000" tIns="45000" bIns="45000">
            <a:noAutofit/>
          </a:bodyPr>
          <a:p>
            <a:pPr>
              <a:lnSpc>
                <a:spcPct val="100000"/>
              </a:lnSpc>
            </a:pPr>
            <a:fld id="{5D1F3268-2C91-43D6-A72B-026AC040EE42}" type="slidenum">
              <a:rPr b="0" lang="en-US" sz="2400" spc="-1" strike="noStrike">
                <a:solidFill>
                  <a:srgbClr val="000000"/>
                </a:solidFill>
                <a:latin typeface="Times New Roman"/>
                <a:ea typeface="DejaVu Sans"/>
              </a:rPr>
              <a:t>&lt;number&gt;</a:t>
            </a:fld>
            <a:endParaRPr b="0" lang="en-US" sz="2400" spc="-1" strike="noStrike">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2" name="CustomShape 1"/>
          <p:cNvSpPr/>
          <p:nvPr/>
        </p:nvSpPr>
        <p:spPr>
          <a:xfrm>
            <a:off x="640440" y="1920240"/>
            <a:ext cx="10504080" cy="4339800"/>
          </a:xfrm>
          <a:prstGeom prst="rect">
            <a:avLst/>
          </a:prstGeom>
          <a:noFill/>
          <a:ln>
            <a:noFill/>
          </a:ln>
        </p:spPr>
        <p:style>
          <a:lnRef idx="0"/>
          <a:fillRef idx="0"/>
          <a:effectRef idx="0"/>
          <a:fontRef idx="minor"/>
        </p:style>
        <p:txBody>
          <a:bodyPr lIns="90000" rIns="90000" tIns="45000" bIns="45000">
            <a:normAutofit/>
          </a:bodyPr>
          <a:p>
            <a:pPr algn="just">
              <a:lnSpc>
                <a:spcPct val="90000"/>
              </a:lnSpc>
              <a:spcBef>
                <a:spcPts val="1001"/>
              </a:spcBef>
            </a:pPr>
            <a:r>
              <a:rPr b="0" lang="fr-FR" sz="2800" spc="-1" strike="noStrike">
                <a:solidFill>
                  <a:srgbClr val="000000"/>
                </a:solidFill>
                <a:latin typeface="Arial"/>
                <a:ea typeface="DejaVu Sans"/>
              </a:rPr>
              <a:t>We create and fill a table storing state-action pairs. The table is called Q or Q-table interchangeably.</a:t>
            </a:r>
            <a:endParaRPr b="0" lang="en-US" sz="2800" spc="-1" strike="noStrike">
              <a:latin typeface="Arial"/>
            </a:endParaRPr>
          </a:p>
          <a:p>
            <a:pPr algn="just">
              <a:lnSpc>
                <a:spcPct val="90000"/>
              </a:lnSpc>
              <a:spcBef>
                <a:spcPts val="1001"/>
              </a:spcBef>
            </a:pPr>
            <a:r>
              <a:rPr b="0" lang="fr-FR" sz="2400" spc="-1" strike="noStrike">
                <a:solidFill>
                  <a:srgbClr val="000000"/>
                </a:solidFill>
                <a:latin typeface="Arial"/>
                <a:ea typeface="DejaVu Sans"/>
              </a:rPr>
              <a:t>Q(S, A) in our Q-table corresponds to the state-action pair for state S and action A. R stands for the reward. t denotes the current time step, hence t+1 denotes the next one. Alpha (</a:t>
            </a:r>
            <a:r>
              <a:rPr b="0" lang="fr-FR" sz="2400" spc="-1" strike="noStrike">
                <a:solidFill>
                  <a:srgbClr val="000000"/>
                </a:solidFill>
                <a:latin typeface="Arial"/>
                <a:ea typeface="Arial"/>
              </a:rPr>
              <a:t>α)</a:t>
            </a:r>
            <a:r>
              <a:rPr b="0" lang="fr-FR" sz="2400" spc="-1" strike="noStrike">
                <a:solidFill>
                  <a:srgbClr val="000000"/>
                </a:solidFill>
                <a:latin typeface="Arial"/>
                <a:ea typeface="DejaVu Sans"/>
              </a:rPr>
              <a:t>  and (</a:t>
            </a:r>
            <a:r>
              <a:rPr b="0" lang="fr-FR" sz="2400" spc="-1" strike="noStrike">
                <a:solidFill>
                  <a:srgbClr val="000000"/>
                </a:solidFill>
                <a:latin typeface="Arial"/>
                <a:ea typeface="Arial"/>
              </a:rPr>
              <a:t>γ</a:t>
            </a:r>
            <a:r>
              <a:rPr b="0" lang="fr-FR" sz="2400" spc="-1" strike="noStrike">
                <a:solidFill>
                  <a:srgbClr val="000000"/>
                </a:solidFill>
                <a:latin typeface="Arial"/>
                <a:ea typeface="DejaVu Sans"/>
              </a:rPr>
              <a:t>) gamma are learning parameters.</a:t>
            </a:r>
            <a:endParaRPr b="0" lang="en-US" sz="2400" spc="-1" strike="noStrike">
              <a:latin typeface="Arial"/>
            </a:endParaRPr>
          </a:p>
        </p:txBody>
      </p:sp>
      <p:sp>
        <p:nvSpPr>
          <p:cNvPr id="103" name="CustomShape 2"/>
          <p:cNvSpPr/>
          <p:nvPr/>
        </p:nvSpPr>
        <p:spPr>
          <a:xfrm>
            <a:off x="838080" y="365040"/>
            <a:ext cx="10504080" cy="131400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3.1 Q-Learning Algorithm</a:t>
            </a:r>
            <a:endParaRPr b="0" lang="en-US" sz="4400" spc="-1" strike="noStrike">
              <a:latin typeface="Arial"/>
            </a:endParaRPr>
          </a:p>
        </p:txBody>
      </p:sp>
      <p:sp>
        <p:nvSpPr>
          <p:cNvPr id="104" name="CustomShape 3"/>
          <p:cNvSpPr/>
          <p:nvPr/>
        </p:nvSpPr>
        <p:spPr>
          <a:xfrm>
            <a:off x="8046720" y="6217920"/>
            <a:ext cx="3829680" cy="424440"/>
          </a:xfrm>
          <a:prstGeom prst="rect">
            <a:avLst/>
          </a:prstGeom>
          <a:noFill/>
          <a:ln>
            <a:noFill/>
          </a:ln>
        </p:spPr>
        <p:style>
          <a:lnRef idx="0"/>
          <a:fillRef idx="0"/>
          <a:effectRef idx="0"/>
          <a:fontRef idx="minor"/>
        </p:style>
        <p:txBody>
          <a:bodyPr lIns="90000" rIns="90000" tIns="45000" bIns="45000">
            <a:noAutofit/>
          </a:bodyPr>
          <a:p>
            <a:pPr>
              <a:lnSpc>
                <a:spcPct val="100000"/>
              </a:lnSpc>
            </a:pPr>
            <a:fld id="{1079BEBE-BA81-41A9-8A63-DD82EAB18346}" type="slidenum">
              <a:rPr b="0" lang="en-US" sz="2400" spc="-1" strike="noStrike">
                <a:solidFill>
                  <a:srgbClr val="000000"/>
                </a:solidFill>
                <a:latin typeface="Times New Roman"/>
                <a:ea typeface="DejaVu Sans"/>
              </a:rPr>
              <a:t>&lt;number&gt;</a:t>
            </a:fld>
            <a:endParaRPr b="0" lang="en-US" sz="2400" spc="-1" strike="noStrike">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Office%20Theme</Template>
  <TotalTime>4569</TotalTime>
  <Application>LibreOffice/6.4.7.2$Linux_X86_64 LibreOffice_project/40$Build-2</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2016-02-06T14:35:34Z</dcterms:created>
  <dc:creator>Guettiche</dc:creator>
  <dc:description/>
  <dc:language>en-US</dc:language>
  <cp:lastModifiedBy/>
  <dcterms:modified xsi:type="dcterms:W3CDTF">2023-03-15T06:51:21Z</dcterms:modified>
  <cp:revision>390</cp:revision>
  <dc:subject/>
  <dc:title>2-Secure domination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0</vt:bool>
  </property>
  <property fmtid="{D5CDD505-2E9C-101B-9397-08002B2CF9AE}" pid="5" name="LinksUpToDate">
    <vt:bool>0</vt:bool>
  </property>
  <property fmtid="{D5CDD505-2E9C-101B-9397-08002B2CF9AE}" pid="6" name="MMClips">
    <vt:i4>0</vt:i4>
  </property>
  <property fmtid="{D5CDD505-2E9C-101B-9397-08002B2CF9AE}" pid="7" name="Notes">
    <vt:i4>0</vt:i4>
  </property>
  <property fmtid="{D5CDD505-2E9C-101B-9397-08002B2CF9AE}" pid="8" name="PresentationFormat">
    <vt:lpwstr>Grand écran</vt:lpwstr>
  </property>
  <property fmtid="{D5CDD505-2E9C-101B-9397-08002B2CF9AE}" pid="9" name="ScaleCrop">
    <vt:bool>0</vt:bool>
  </property>
  <property fmtid="{D5CDD505-2E9C-101B-9397-08002B2CF9AE}" pid="10" name="ShareDoc">
    <vt:bool>0</vt:bool>
  </property>
  <property fmtid="{D5CDD505-2E9C-101B-9397-08002B2CF9AE}" pid="11" name="Slides">
    <vt:i4>23</vt:i4>
  </property>
</Properties>
</file>