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notesMasterIdLst>
    <p:notesMasterId r:id="rId15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ar-DZ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66FF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6" autoAdjust="0"/>
    <p:restoredTop sz="94662" autoAdjust="0"/>
  </p:normalViewPr>
  <p:slideViewPr>
    <p:cSldViewPr>
      <p:cViewPr>
        <p:scale>
          <a:sx n="50" d="100"/>
          <a:sy n="50" d="100"/>
        </p:scale>
        <p:origin x="-1956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notesMaster" Target="notesMasters/notesMaster1.xml" /><Relationship Id="rId10" Type="http://schemas.openxmlformats.org/officeDocument/2006/relationships/slide" Target="slides/slide9.xml" /><Relationship Id="rId19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D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3D3CAE8-4D0A-499B-BC46-16B3161AC30A}" type="datetimeFigureOut">
              <a:rPr lang="ar-DZ" smtClean="0"/>
              <a:t>02-06-1447</a:t>
            </a:fld>
            <a:endParaRPr lang="ar-D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D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E378359-A59F-4EE8-9D37-08BF8580CDF6}" type="slidenum">
              <a:rPr lang="ar-DZ" smtClean="0"/>
              <a:t>‹#›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914572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D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78359-A59F-4EE8-9D37-08BF8580CDF6}" type="slidenum">
              <a:rPr lang="ar-DZ" smtClean="0"/>
              <a:t>4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907802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D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D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25698-4C6D-4469-8A8B-A996D11C22C9}" type="datetimeFigureOut">
              <a:rPr lang="ar-DZ" smtClean="0"/>
              <a:t>02-06-1447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EF1B-C9DC-467B-A6E3-574B649B2517}" type="slidenum">
              <a:rPr lang="ar-DZ" smtClean="0"/>
              <a:t>‹#›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233517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D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D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25698-4C6D-4469-8A8B-A996D11C22C9}" type="datetimeFigureOut">
              <a:rPr lang="ar-DZ" smtClean="0"/>
              <a:t>02-06-1447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EF1B-C9DC-467B-A6E3-574B649B2517}" type="slidenum">
              <a:rPr lang="ar-DZ" smtClean="0"/>
              <a:t>‹#›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64337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D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D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25698-4C6D-4469-8A8B-A996D11C22C9}" type="datetimeFigureOut">
              <a:rPr lang="ar-DZ" smtClean="0"/>
              <a:t>02-06-1447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EF1B-C9DC-467B-A6E3-574B649B2517}" type="slidenum">
              <a:rPr lang="ar-DZ" smtClean="0"/>
              <a:t>‹#›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443289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D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D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25698-4C6D-4469-8A8B-A996D11C22C9}" type="datetimeFigureOut">
              <a:rPr lang="ar-DZ" smtClean="0"/>
              <a:t>02-06-1447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EF1B-C9DC-467B-A6E3-574B649B2517}" type="slidenum">
              <a:rPr lang="ar-DZ" smtClean="0"/>
              <a:t>‹#›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986773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D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25698-4C6D-4469-8A8B-A996D11C22C9}" type="datetimeFigureOut">
              <a:rPr lang="ar-DZ" smtClean="0"/>
              <a:t>02-06-1447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EF1B-C9DC-467B-A6E3-574B649B2517}" type="slidenum">
              <a:rPr lang="ar-DZ" smtClean="0"/>
              <a:t>‹#›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038531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D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D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D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25698-4C6D-4469-8A8B-A996D11C22C9}" type="datetimeFigureOut">
              <a:rPr lang="ar-DZ" smtClean="0"/>
              <a:t>02-06-1447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EF1B-C9DC-467B-A6E3-574B649B2517}" type="slidenum">
              <a:rPr lang="ar-DZ" smtClean="0"/>
              <a:t>‹#›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4213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D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D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D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25698-4C6D-4469-8A8B-A996D11C22C9}" type="datetimeFigureOut">
              <a:rPr lang="ar-DZ" smtClean="0"/>
              <a:t>02-06-1447</a:t>
            </a:fld>
            <a:endParaRPr lang="a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EF1B-C9DC-467B-A6E3-574B649B2517}" type="slidenum">
              <a:rPr lang="ar-DZ" smtClean="0"/>
              <a:t>‹#›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916591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D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25698-4C6D-4469-8A8B-A996D11C22C9}" type="datetimeFigureOut">
              <a:rPr lang="ar-DZ" smtClean="0"/>
              <a:t>02-06-1447</a:t>
            </a:fld>
            <a:endParaRPr lang="a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EF1B-C9DC-467B-A6E3-574B649B2517}" type="slidenum">
              <a:rPr lang="ar-DZ" smtClean="0"/>
              <a:t>‹#›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853771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25698-4C6D-4469-8A8B-A996D11C22C9}" type="datetimeFigureOut">
              <a:rPr lang="ar-DZ" smtClean="0"/>
              <a:t>02-06-1447</a:t>
            </a:fld>
            <a:endParaRPr lang="a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EF1B-C9DC-467B-A6E3-574B649B2517}" type="slidenum">
              <a:rPr lang="ar-DZ" smtClean="0"/>
              <a:t>‹#›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291536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D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D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25698-4C6D-4469-8A8B-A996D11C22C9}" type="datetimeFigureOut">
              <a:rPr lang="ar-DZ" smtClean="0"/>
              <a:t>02-06-1447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EF1B-C9DC-467B-A6E3-574B649B2517}" type="slidenum">
              <a:rPr lang="ar-DZ" smtClean="0"/>
              <a:t>‹#›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89630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D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D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25698-4C6D-4469-8A8B-A996D11C22C9}" type="datetimeFigureOut">
              <a:rPr lang="ar-DZ" smtClean="0"/>
              <a:t>02-06-1447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EF1B-C9DC-467B-A6E3-574B649B2517}" type="slidenum">
              <a:rPr lang="ar-DZ" smtClean="0"/>
              <a:t>‹#›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880776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ar-D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D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25698-4C6D-4469-8A8B-A996D11C22C9}" type="datetimeFigureOut">
              <a:rPr lang="ar-DZ" smtClean="0"/>
              <a:t>02-06-1447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3EF1B-C9DC-467B-A6E3-574B649B2517}" type="slidenum">
              <a:rPr lang="ar-DZ" smtClean="0"/>
              <a:t>‹#›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284810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DZ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 /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6.jpg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 /><Relationship Id="rId2" Type="http://schemas.openxmlformats.org/officeDocument/2006/relationships/image" Target="../media/image8.jp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11.jpg" /><Relationship Id="rId4" Type="http://schemas.openxmlformats.org/officeDocument/2006/relationships/image" Target="../media/image10.jpg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 /><Relationship Id="rId2" Type="http://schemas.openxmlformats.org/officeDocument/2006/relationships/image" Target="../media/image12.jp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16.jpg" /><Relationship Id="rId5" Type="http://schemas.openxmlformats.org/officeDocument/2006/relationships/image" Target="../media/image15.jpg" /><Relationship Id="rId4" Type="http://schemas.openxmlformats.org/officeDocument/2006/relationships/image" Target="../media/image14.jpg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 /><Relationship Id="rId2" Type="http://schemas.openxmlformats.org/officeDocument/2006/relationships/image" Target="../media/image17.jp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21.jpg" /><Relationship Id="rId5" Type="http://schemas.openxmlformats.org/officeDocument/2006/relationships/image" Target="../media/image20.jpg" /><Relationship Id="rId4" Type="http://schemas.openxmlformats.org/officeDocument/2006/relationships/image" Target="../media/image19.jpg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 /><Relationship Id="rId2" Type="http://schemas.openxmlformats.org/officeDocument/2006/relationships/image" Target="../media/image22.jp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25.jpg" /><Relationship Id="rId4" Type="http://schemas.openxmlformats.org/officeDocument/2006/relationships/image" Target="../media/image24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272960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422235" y="368917"/>
            <a:ext cx="28360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3200" b="1" u="sng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07/ Conclusion.</a:t>
            </a:r>
          </a:p>
        </p:txBody>
      </p:sp>
      <p:sp>
        <p:nvSpPr>
          <p:cNvPr id="3" name="Rectangle 2"/>
          <p:cNvSpPr/>
          <p:nvPr/>
        </p:nvSpPr>
        <p:spPr>
          <a:xfrm>
            <a:off x="4508626" y="2706586"/>
            <a:ext cx="42545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400" dirty="0"/>
              <a:t> remains one of the most valuable elements in human life. It has shaped history, supported industries, and sustained life itself. Despite some risks, its benefits are far greater.</a:t>
            </a:r>
            <a:endParaRPr lang="ar-DZ" sz="2400" dirty="0"/>
          </a:p>
        </p:txBody>
      </p:sp>
      <p:sp>
        <p:nvSpPr>
          <p:cNvPr id="45" name="Heptagon 44"/>
          <p:cNvSpPr/>
          <p:nvPr/>
        </p:nvSpPr>
        <p:spPr>
          <a:xfrm>
            <a:off x="11088" y="-18484"/>
            <a:ext cx="4585203" cy="5450141"/>
          </a:xfrm>
          <a:custGeom>
            <a:avLst/>
            <a:gdLst>
              <a:gd name="connsiteX0" fmla="*/ 0 w 4509003"/>
              <a:gd name="connsiteY0" fmla="*/ 0 h 5418693"/>
              <a:gd name="connsiteX1" fmla="*/ 2972689 w 4509003"/>
              <a:gd name="connsiteY1" fmla="*/ 19050 h 5418693"/>
              <a:gd name="connsiteX2" fmla="*/ 4509003 w 4509003"/>
              <a:gd name="connsiteY2" fmla="*/ 1997943 h 5418693"/>
              <a:gd name="connsiteX3" fmla="*/ 1763730 w 4509003"/>
              <a:gd name="connsiteY3" fmla="*/ 5412041 h 5418693"/>
              <a:gd name="connsiteX4" fmla="*/ 0 w 4509003"/>
              <a:gd name="connsiteY4" fmla="*/ 5418693 h 5418693"/>
              <a:gd name="connsiteX5" fmla="*/ 0 w 4509003"/>
              <a:gd name="connsiteY5" fmla="*/ 0 h 5418693"/>
              <a:gd name="connsiteX0" fmla="*/ 0 w 4585203"/>
              <a:gd name="connsiteY0" fmla="*/ 0 h 5418693"/>
              <a:gd name="connsiteX1" fmla="*/ 2972689 w 4585203"/>
              <a:gd name="connsiteY1" fmla="*/ 19050 h 5418693"/>
              <a:gd name="connsiteX2" fmla="*/ 4585203 w 4585203"/>
              <a:gd name="connsiteY2" fmla="*/ 2150343 h 5418693"/>
              <a:gd name="connsiteX3" fmla="*/ 1763730 w 4585203"/>
              <a:gd name="connsiteY3" fmla="*/ 5412041 h 5418693"/>
              <a:gd name="connsiteX4" fmla="*/ 0 w 4585203"/>
              <a:gd name="connsiteY4" fmla="*/ 5418693 h 5418693"/>
              <a:gd name="connsiteX5" fmla="*/ 0 w 4585203"/>
              <a:gd name="connsiteY5" fmla="*/ 0 h 5418693"/>
              <a:gd name="connsiteX0" fmla="*/ 0 w 4585203"/>
              <a:gd name="connsiteY0" fmla="*/ 0 h 5450141"/>
              <a:gd name="connsiteX1" fmla="*/ 2972689 w 4585203"/>
              <a:gd name="connsiteY1" fmla="*/ 19050 h 5450141"/>
              <a:gd name="connsiteX2" fmla="*/ 4585203 w 4585203"/>
              <a:gd name="connsiteY2" fmla="*/ 2150343 h 5450141"/>
              <a:gd name="connsiteX3" fmla="*/ 2239980 w 4585203"/>
              <a:gd name="connsiteY3" fmla="*/ 5450141 h 5450141"/>
              <a:gd name="connsiteX4" fmla="*/ 0 w 4585203"/>
              <a:gd name="connsiteY4" fmla="*/ 5418693 h 5450141"/>
              <a:gd name="connsiteX5" fmla="*/ 0 w 4585203"/>
              <a:gd name="connsiteY5" fmla="*/ 0 h 5450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85203" h="5450141">
                <a:moveTo>
                  <a:pt x="0" y="0"/>
                </a:moveTo>
                <a:lnTo>
                  <a:pt x="2972689" y="19050"/>
                </a:lnTo>
                <a:lnTo>
                  <a:pt x="4585203" y="2150343"/>
                </a:lnTo>
                <a:lnTo>
                  <a:pt x="2239980" y="5450141"/>
                </a:lnTo>
                <a:lnTo>
                  <a:pt x="0" y="5418693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>
              <a:alphaModFix amt="83000"/>
            </a:blip>
            <a:srcRect/>
            <a:stretch>
              <a:fillRect l="-17000" r="-12000" b="-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47" name="Hexagon 46"/>
          <p:cNvSpPr/>
          <p:nvPr/>
        </p:nvSpPr>
        <p:spPr>
          <a:xfrm>
            <a:off x="4128019" y="0"/>
            <a:ext cx="5015762" cy="1276395"/>
          </a:xfrm>
          <a:custGeom>
            <a:avLst/>
            <a:gdLst/>
            <a:ahLst/>
            <a:cxnLst/>
            <a:rect l="l" t="t" r="r" b="b"/>
            <a:pathLst>
              <a:path w="5016201" h="1322615">
                <a:moveTo>
                  <a:pt x="0" y="0"/>
                </a:moveTo>
                <a:lnTo>
                  <a:pt x="5016201" y="0"/>
                </a:lnTo>
                <a:lnTo>
                  <a:pt x="5016201" y="477249"/>
                </a:lnTo>
                <a:lnTo>
                  <a:pt x="4517068" y="1322615"/>
                </a:lnTo>
                <a:lnTo>
                  <a:pt x="925623" y="1322615"/>
                </a:lnTo>
                <a:close/>
              </a:path>
            </a:pathLst>
          </a:custGeom>
          <a:solidFill>
            <a:srgbClr val="0099FF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48" name="Rectangle 47"/>
          <p:cNvSpPr/>
          <p:nvPr/>
        </p:nvSpPr>
        <p:spPr>
          <a:xfrm>
            <a:off x="6948265" y="5440660"/>
            <a:ext cx="2195736" cy="1417340"/>
          </a:xfrm>
          <a:custGeom>
            <a:avLst/>
            <a:gdLst/>
            <a:ahLst/>
            <a:cxnLst/>
            <a:rect l="l" t="t" r="r" b="b"/>
            <a:pathLst>
              <a:path w="2064919" h="1437270">
                <a:moveTo>
                  <a:pt x="669842" y="0"/>
                </a:moveTo>
                <a:lnTo>
                  <a:pt x="2064919" y="0"/>
                </a:lnTo>
                <a:lnTo>
                  <a:pt x="2064919" y="1437270"/>
                </a:lnTo>
                <a:lnTo>
                  <a:pt x="0" y="1437270"/>
                </a:lnTo>
                <a:close/>
              </a:path>
            </a:pathLst>
          </a:custGeom>
          <a:solidFill>
            <a:srgbClr val="00CCFF">
              <a:alpha val="7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49" name="Hexagon 48"/>
          <p:cNvSpPr/>
          <p:nvPr/>
        </p:nvSpPr>
        <p:spPr>
          <a:xfrm>
            <a:off x="3660187" y="6418694"/>
            <a:ext cx="936104" cy="433157"/>
          </a:xfrm>
          <a:custGeom>
            <a:avLst/>
            <a:gdLst/>
            <a:ahLst/>
            <a:cxnLst/>
            <a:rect l="l" t="t" r="r" b="b"/>
            <a:pathLst>
              <a:path w="936104" h="433157">
                <a:moveTo>
                  <a:pt x="206613" y="0"/>
                </a:moveTo>
                <a:lnTo>
                  <a:pt x="729491" y="0"/>
                </a:lnTo>
                <a:lnTo>
                  <a:pt x="936104" y="413227"/>
                </a:lnTo>
                <a:lnTo>
                  <a:pt x="926139" y="433157"/>
                </a:lnTo>
                <a:lnTo>
                  <a:pt x="9965" y="433157"/>
                </a:lnTo>
                <a:lnTo>
                  <a:pt x="0" y="413227"/>
                </a:lnTo>
                <a:close/>
              </a:path>
            </a:pathLst>
          </a:cu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50" name="Flowchart: Connector 49"/>
          <p:cNvSpPr/>
          <p:nvPr/>
        </p:nvSpPr>
        <p:spPr>
          <a:xfrm>
            <a:off x="819283" y="5788770"/>
            <a:ext cx="304634" cy="340529"/>
          </a:xfrm>
          <a:prstGeom prst="flowChartConnector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 dirty="0"/>
          </a:p>
        </p:txBody>
      </p:sp>
      <p:sp>
        <p:nvSpPr>
          <p:cNvPr id="52" name="Flowchart: Connector 51"/>
          <p:cNvSpPr/>
          <p:nvPr/>
        </p:nvSpPr>
        <p:spPr>
          <a:xfrm>
            <a:off x="352630" y="5788770"/>
            <a:ext cx="304634" cy="340529"/>
          </a:xfrm>
          <a:prstGeom prst="flowChartConnector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 dirty="0"/>
          </a:p>
        </p:txBody>
      </p:sp>
      <p:sp>
        <p:nvSpPr>
          <p:cNvPr id="60" name="Rectangle 59"/>
          <p:cNvSpPr/>
          <p:nvPr/>
        </p:nvSpPr>
        <p:spPr>
          <a:xfrm>
            <a:off x="5076056" y="1385610"/>
            <a:ext cx="3528392" cy="85591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61" name="Half Frame 11"/>
          <p:cNvSpPr/>
          <p:nvPr/>
        </p:nvSpPr>
        <p:spPr>
          <a:xfrm rot="18740698">
            <a:off x="5208898" y="301618"/>
            <a:ext cx="677420" cy="719375"/>
          </a:xfrm>
          <a:custGeom>
            <a:avLst/>
            <a:gdLst/>
            <a:ahLst/>
            <a:cxnLst/>
            <a:rect l="l" t="t" r="r" b="b"/>
            <a:pathLst>
              <a:path w="1345604" h="1285914">
                <a:moveTo>
                  <a:pt x="750351" y="1212803"/>
                </a:moveTo>
                <a:cubicBezTo>
                  <a:pt x="752446" y="1256472"/>
                  <a:pt x="742489" y="1242245"/>
                  <a:pt x="744585" y="1285914"/>
                </a:cubicBezTo>
                <a:lnTo>
                  <a:pt x="0" y="1261419"/>
                </a:lnTo>
                <a:lnTo>
                  <a:pt x="2127" y="1188481"/>
                </a:lnTo>
                <a:close/>
                <a:moveTo>
                  <a:pt x="1313972" y="10349"/>
                </a:moveTo>
                <a:cubicBezTo>
                  <a:pt x="1314946" y="111070"/>
                  <a:pt x="1320905" y="416748"/>
                  <a:pt x="1332705" y="683387"/>
                </a:cubicBezTo>
                <a:cubicBezTo>
                  <a:pt x="1325206" y="615616"/>
                  <a:pt x="1316819" y="540026"/>
                  <a:pt x="1314698" y="519364"/>
                </a:cubicBezTo>
                <a:cubicBezTo>
                  <a:pt x="1314762" y="516505"/>
                  <a:pt x="1314827" y="513646"/>
                  <a:pt x="1314891" y="510787"/>
                </a:cubicBezTo>
                <a:cubicBezTo>
                  <a:pt x="1314229" y="511254"/>
                  <a:pt x="1314165" y="512358"/>
                  <a:pt x="1314145" y="513960"/>
                </a:cubicBezTo>
                <a:lnTo>
                  <a:pt x="1314698" y="519364"/>
                </a:lnTo>
                <a:lnTo>
                  <a:pt x="1314510" y="527754"/>
                </a:lnTo>
                <a:cubicBezTo>
                  <a:pt x="1316143" y="569686"/>
                  <a:pt x="1323936" y="680689"/>
                  <a:pt x="1331899" y="793582"/>
                </a:cubicBezTo>
                <a:lnTo>
                  <a:pt x="1337445" y="793962"/>
                </a:lnTo>
                <a:cubicBezTo>
                  <a:pt x="1335611" y="758363"/>
                  <a:pt x="1333887" y="721278"/>
                  <a:pt x="1332705" y="683387"/>
                </a:cubicBezTo>
                <a:cubicBezTo>
                  <a:pt x="1339492" y="744714"/>
                  <a:pt x="1345551" y="799638"/>
                  <a:pt x="1345604" y="801658"/>
                </a:cubicBezTo>
                <a:lnTo>
                  <a:pt x="1308573" y="791987"/>
                </a:lnTo>
                <a:lnTo>
                  <a:pt x="1273800" y="789608"/>
                </a:lnTo>
                <a:lnTo>
                  <a:pt x="1240152" y="77434"/>
                </a:lnTo>
                <a:lnTo>
                  <a:pt x="74084" y="77434"/>
                </a:lnTo>
                <a:lnTo>
                  <a:pt x="74084" y="1188078"/>
                </a:lnTo>
                <a:lnTo>
                  <a:pt x="9239" y="1185137"/>
                </a:lnTo>
                <a:lnTo>
                  <a:pt x="9239" y="9167"/>
                </a:lnTo>
                <a:lnTo>
                  <a:pt x="1236926" y="9167"/>
                </a:lnTo>
                <a:cubicBezTo>
                  <a:pt x="1236782" y="6112"/>
                  <a:pt x="1236638" y="3056"/>
                  <a:pt x="1236493" y="0"/>
                </a:cubicBezTo>
                <a:close/>
              </a:path>
            </a:pathLst>
          </a:cu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62" name="Flowchart: Connector 61"/>
          <p:cNvSpPr/>
          <p:nvPr/>
        </p:nvSpPr>
        <p:spPr>
          <a:xfrm>
            <a:off x="1393590" y="5827340"/>
            <a:ext cx="216024" cy="263391"/>
          </a:xfrm>
          <a:prstGeom prst="flowChartConnector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077469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 dir="ou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2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45" grpId="0" animBg="1"/>
      <p:bldP spid="47" grpId="0" animBg="1"/>
      <p:bldP spid="48" grpId="0" animBg="1"/>
      <p:bldP spid="49" grpId="0" animBg="1"/>
      <p:bldP spid="50" grpId="0" animBg="1"/>
      <p:bldP spid="52" grpId="0" animBg="1"/>
      <p:bldP spid="60" grpId="0" animBg="1"/>
      <p:bldP spid="61" grpId="0" animBg="1"/>
      <p:bldP spid="6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300274FA-0DCA-CE5F-A822-0984AD6E8C78}"/>
              </a:ext>
            </a:extLst>
          </p:cNvPr>
          <p:cNvSpPr txBox="1">
            <a:spLocks/>
          </p:cNvSpPr>
          <p:nvPr/>
        </p:nvSpPr>
        <p:spPr>
          <a:xfrm>
            <a:off x="489732" y="1706545"/>
            <a:ext cx="5326789" cy="331236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sz="2400" dirty="0"/>
              <a:t>
</a:t>
            </a:r>
            <a:r>
              <a:rPr lang="en-US" sz="2400" b="1" dirty="0"/>
              <a:t>1/ </a:t>
            </a:r>
            <a:r>
              <a:rPr lang="en-US" sz="2400" dirty="0"/>
              <a:t>Britannica, Iron (Fe) Element Overview.
</a:t>
            </a:r>
            <a:r>
              <a:rPr lang="en-US" sz="2400" b="1" dirty="0"/>
              <a:t>2/</a:t>
            </a:r>
            <a:r>
              <a:rPr lang="en-US" sz="2400" dirty="0"/>
              <a:t>Chemicool , Iron Element Facts.
</a:t>
            </a:r>
            <a:r>
              <a:rPr lang="en-US" sz="2400" b="1" dirty="0"/>
              <a:t>3/</a:t>
            </a:r>
            <a:r>
              <a:rPr lang="en-US" sz="2400" dirty="0"/>
              <a:t>ThoughtCo , Properties and Uses of Iron.</a:t>
            </a:r>
            <a:endParaRPr lang="ar-DZ" sz="2400" dirty="0"/>
          </a:p>
        </p:txBody>
      </p:sp>
      <p:sp>
        <p:nvSpPr>
          <p:cNvPr id="3" name="Rectangle 2"/>
          <p:cNvSpPr/>
          <p:nvPr/>
        </p:nvSpPr>
        <p:spPr>
          <a:xfrm>
            <a:off x="320667" y="628205"/>
            <a:ext cx="44830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99FF"/>
                </a:solidFill>
              </a:rPr>
              <a:t>09/ Academic References</a:t>
            </a:r>
            <a:endParaRPr lang="ar-DZ" sz="3200" dirty="0">
              <a:solidFill>
                <a:srgbClr val="0099FF"/>
              </a:solidFill>
            </a:endParaRPr>
          </a:p>
        </p:txBody>
      </p:sp>
      <p:sp>
        <p:nvSpPr>
          <p:cNvPr id="4" name="Frame 3"/>
          <p:cNvSpPr/>
          <p:nvPr/>
        </p:nvSpPr>
        <p:spPr>
          <a:xfrm rot="2681940">
            <a:off x="7470859" y="428234"/>
            <a:ext cx="2088232" cy="1218389"/>
          </a:xfrm>
          <a:custGeom>
            <a:avLst/>
            <a:gdLst/>
            <a:ahLst/>
            <a:cxnLst/>
            <a:rect l="l" t="t" r="r" b="b"/>
            <a:pathLst>
              <a:path w="2088232" h="1218389">
                <a:moveTo>
                  <a:pt x="184829" y="0"/>
                </a:moveTo>
                <a:lnTo>
                  <a:pt x="184829" y="1033560"/>
                </a:lnTo>
                <a:lnTo>
                  <a:pt x="1903402" y="1033560"/>
                </a:lnTo>
                <a:lnTo>
                  <a:pt x="1903403" y="583272"/>
                </a:lnTo>
                <a:lnTo>
                  <a:pt x="2088232" y="770053"/>
                </a:lnTo>
                <a:lnTo>
                  <a:pt x="2088232" y="1218389"/>
                </a:lnTo>
                <a:lnTo>
                  <a:pt x="0" y="1218389"/>
                </a:lnTo>
                <a:lnTo>
                  <a:pt x="0" y="182898"/>
                </a:lnTo>
                <a:close/>
              </a:path>
            </a:pathLst>
          </a:cu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5" name="Frame 4"/>
          <p:cNvSpPr/>
          <p:nvPr/>
        </p:nvSpPr>
        <p:spPr>
          <a:xfrm rot="2681940">
            <a:off x="6300193" y="-291800"/>
            <a:ext cx="2088232" cy="2088232"/>
          </a:xfrm>
          <a:custGeom>
            <a:avLst/>
            <a:gdLst/>
            <a:ahLst/>
            <a:cxnLst/>
            <a:rect l="l" t="t" r="r" b="b"/>
            <a:pathLst>
              <a:path w="2088232" h="2088232">
                <a:moveTo>
                  <a:pt x="0" y="1018929"/>
                </a:moveTo>
                <a:lnTo>
                  <a:pt x="184829" y="836032"/>
                </a:lnTo>
                <a:lnTo>
                  <a:pt x="184829" y="1903403"/>
                </a:lnTo>
                <a:lnTo>
                  <a:pt x="1903403" y="1903403"/>
                </a:lnTo>
                <a:lnTo>
                  <a:pt x="1903403" y="184829"/>
                </a:lnTo>
                <a:lnTo>
                  <a:pt x="842910" y="184829"/>
                </a:lnTo>
                <a:lnTo>
                  <a:pt x="1029691" y="0"/>
                </a:lnTo>
                <a:lnTo>
                  <a:pt x="2088232" y="0"/>
                </a:lnTo>
                <a:lnTo>
                  <a:pt x="2088232" y="2088232"/>
                </a:lnTo>
                <a:lnTo>
                  <a:pt x="0" y="2088232"/>
                </a:lnTo>
                <a:close/>
              </a:path>
            </a:pathLst>
          </a:cu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8" name="Frame 7"/>
          <p:cNvSpPr/>
          <p:nvPr/>
        </p:nvSpPr>
        <p:spPr>
          <a:xfrm rot="2734364">
            <a:off x="5111642" y="8202"/>
            <a:ext cx="1512168" cy="1440160"/>
          </a:xfrm>
          <a:custGeom>
            <a:avLst/>
            <a:gdLst/>
            <a:ahLst/>
            <a:cxnLst/>
            <a:rect l="l" t="t" r="r" b="b"/>
            <a:pathLst>
              <a:path w="1512168" h="1440160">
                <a:moveTo>
                  <a:pt x="0" y="451035"/>
                </a:moveTo>
                <a:lnTo>
                  <a:pt x="141913" y="306256"/>
                </a:lnTo>
                <a:lnTo>
                  <a:pt x="141913" y="1298247"/>
                </a:lnTo>
                <a:lnTo>
                  <a:pt x="1370255" y="1298247"/>
                </a:lnTo>
                <a:lnTo>
                  <a:pt x="1370255" y="141913"/>
                </a:lnTo>
                <a:lnTo>
                  <a:pt x="303003" y="141913"/>
                </a:lnTo>
                <a:lnTo>
                  <a:pt x="442107" y="0"/>
                </a:lnTo>
                <a:lnTo>
                  <a:pt x="1512168" y="0"/>
                </a:lnTo>
                <a:lnTo>
                  <a:pt x="1512168" y="1440160"/>
                </a:lnTo>
                <a:lnTo>
                  <a:pt x="0" y="1440160"/>
                </a:lnTo>
                <a:close/>
              </a:path>
            </a:pathLst>
          </a:cu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13" name="Frame 12"/>
          <p:cNvSpPr/>
          <p:nvPr/>
        </p:nvSpPr>
        <p:spPr>
          <a:xfrm rot="2885807">
            <a:off x="-600125" y="5017814"/>
            <a:ext cx="2016226" cy="1454973"/>
          </a:xfrm>
          <a:custGeom>
            <a:avLst/>
            <a:gdLst/>
            <a:ahLst/>
            <a:cxnLst/>
            <a:rect l="l" t="t" r="r" b="b"/>
            <a:pathLst>
              <a:path w="2016226" h="1454973">
                <a:moveTo>
                  <a:pt x="0" y="0"/>
                </a:moveTo>
                <a:lnTo>
                  <a:pt x="2016225" y="0"/>
                </a:lnTo>
                <a:lnTo>
                  <a:pt x="2016226" y="1270086"/>
                </a:lnTo>
                <a:lnTo>
                  <a:pt x="1850317" y="1454973"/>
                </a:lnTo>
                <a:lnTo>
                  <a:pt x="1850317" y="165908"/>
                </a:lnTo>
                <a:lnTo>
                  <a:pt x="165908" y="165908"/>
                </a:lnTo>
                <a:lnTo>
                  <a:pt x="165908" y="519903"/>
                </a:lnTo>
                <a:lnTo>
                  <a:pt x="0" y="371026"/>
                </a:lnTo>
                <a:close/>
              </a:path>
            </a:pathLst>
          </a:cu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14" name="Frame 13"/>
          <p:cNvSpPr/>
          <p:nvPr/>
        </p:nvSpPr>
        <p:spPr>
          <a:xfrm rot="2885807">
            <a:off x="681665" y="4999085"/>
            <a:ext cx="2203362" cy="1987113"/>
          </a:xfrm>
          <a:custGeom>
            <a:avLst/>
            <a:gdLst/>
            <a:ahLst/>
            <a:cxnLst/>
            <a:rect l="l" t="t" r="r" b="b"/>
            <a:pathLst>
              <a:path w="2168824" h="2025605">
                <a:moveTo>
                  <a:pt x="0" y="0"/>
                </a:moveTo>
                <a:lnTo>
                  <a:pt x="2168824" y="0"/>
                </a:lnTo>
                <a:lnTo>
                  <a:pt x="2168824" y="1100033"/>
                </a:lnTo>
                <a:lnTo>
                  <a:pt x="2029341" y="1255472"/>
                </a:lnTo>
                <a:lnTo>
                  <a:pt x="2029341" y="139483"/>
                </a:lnTo>
                <a:lnTo>
                  <a:pt x="139483" y="139483"/>
                </a:lnTo>
                <a:lnTo>
                  <a:pt x="139483" y="1886122"/>
                </a:lnTo>
                <a:lnTo>
                  <a:pt x="1463427" y="1886122"/>
                </a:lnTo>
                <a:lnTo>
                  <a:pt x="1338262" y="2025605"/>
                </a:lnTo>
                <a:lnTo>
                  <a:pt x="0" y="2025605"/>
                </a:lnTo>
                <a:close/>
              </a:path>
            </a:pathLst>
          </a:cu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15" name="Frame 14"/>
          <p:cNvSpPr/>
          <p:nvPr/>
        </p:nvSpPr>
        <p:spPr>
          <a:xfrm rot="2665535">
            <a:off x="2473305" y="5344571"/>
            <a:ext cx="1547973" cy="1512168"/>
          </a:xfrm>
          <a:custGeom>
            <a:avLst/>
            <a:gdLst/>
            <a:ahLst/>
            <a:cxnLst/>
            <a:rect l="l" t="t" r="r" b="b"/>
            <a:pathLst>
              <a:path w="1547973" h="1512168">
                <a:moveTo>
                  <a:pt x="0" y="0"/>
                </a:moveTo>
                <a:lnTo>
                  <a:pt x="1547972" y="0"/>
                </a:lnTo>
                <a:lnTo>
                  <a:pt x="1547973" y="1057933"/>
                </a:lnTo>
                <a:lnTo>
                  <a:pt x="1435150" y="1168516"/>
                </a:lnTo>
                <a:lnTo>
                  <a:pt x="1435150" y="112823"/>
                </a:lnTo>
                <a:lnTo>
                  <a:pt x="112823" y="112823"/>
                </a:lnTo>
                <a:lnTo>
                  <a:pt x="112823" y="1399345"/>
                </a:lnTo>
                <a:lnTo>
                  <a:pt x="1199645" y="1399345"/>
                </a:lnTo>
                <a:lnTo>
                  <a:pt x="1084537" y="1512168"/>
                </a:lnTo>
                <a:lnTo>
                  <a:pt x="0" y="1512168"/>
                </a:lnTo>
                <a:close/>
              </a:path>
            </a:pathLst>
          </a:cu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23" name="Half Frame 11"/>
          <p:cNvSpPr/>
          <p:nvPr/>
        </p:nvSpPr>
        <p:spPr>
          <a:xfrm rot="18740698">
            <a:off x="145329" y="567766"/>
            <a:ext cx="608938" cy="662178"/>
          </a:xfrm>
          <a:custGeom>
            <a:avLst/>
            <a:gdLst/>
            <a:ahLst/>
            <a:cxnLst/>
            <a:rect l="l" t="t" r="r" b="b"/>
            <a:pathLst>
              <a:path w="1345604" h="1285914">
                <a:moveTo>
                  <a:pt x="750351" y="1212803"/>
                </a:moveTo>
                <a:cubicBezTo>
                  <a:pt x="752446" y="1256472"/>
                  <a:pt x="742489" y="1242245"/>
                  <a:pt x="744585" y="1285914"/>
                </a:cubicBezTo>
                <a:lnTo>
                  <a:pt x="0" y="1261419"/>
                </a:lnTo>
                <a:lnTo>
                  <a:pt x="2127" y="1188481"/>
                </a:lnTo>
                <a:close/>
                <a:moveTo>
                  <a:pt x="1313972" y="10349"/>
                </a:moveTo>
                <a:cubicBezTo>
                  <a:pt x="1314946" y="111070"/>
                  <a:pt x="1320905" y="416748"/>
                  <a:pt x="1332705" y="683387"/>
                </a:cubicBezTo>
                <a:cubicBezTo>
                  <a:pt x="1325206" y="615616"/>
                  <a:pt x="1316819" y="540026"/>
                  <a:pt x="1314698" y="519364"/>
                </a:cubicBezTo>
                <a:cubicBezTo>
                  <a:pt x="1314762" y="516505"/>
                  <a:pt x="1314827" y="513646"/>
                  <a:pt x="1314891" y="510787"/>
                </a:cubicBezTo>
                <a:cubicBezTo>
                  <a:pt x="1314229" y="511254"/>
                  <a:pt x="1314165" y="512358"/>
                  <a:pt x="1314145" y="513960"/>
                </a:cubicBezTo>
                <a:lnTo>
                  <a:pt x="1314698" y="519364"/>
                </a:lnTo>
                <a:lnTo>
                  <a:pt x="1314510" y="527754"/>
                </a:lnTo>
                <a:cubicBezTo>
                  <a:pt x="1316143" y="569686"/>
                  <a:pt x="1323936" y="680689"/>
                  <a:pt x="1331899" y="793582"/>
                </a:cubicBezTo>
                <a:lnTo>
                  <a:pt x="1337445" y="793962"/>
                </a:lnTo>
                <a:cubicBezTo>
                  <a:pt x="1335611" y="758363"/>
                  <a:pt x="1333887" y="721278"/>
                  <a:pt x="1332705" y="683387"/>
                </a:cubicBezTo>
                <a:cubicBezTo>
                  <a:pt x="1339492" y="744714"/>
                  <a:pt x="1345551" y="799638"/>
                  <a:pt x="1345604" y="801658"/>
                </a:cubicBezTo>
                <a:lnTo>
                  <a:pt x="1308573" y="791987"/>
                </a:lnTo>
                <a:lnTo>
                  <a:pt x="1273800" y="789608"/>
                </a:lnTo>
                <a:lnTo>
                  <a:pt x="1240152" y="77434"/>
                </a:lnTo>
                <a:lnTo>
                  <a:pt x="74084" y="77434"/>
                </a:lnTo>
                <a:lnTo>
                  <a:pt x="74084" y="1188078"/>
                </a:lnTo>
                <a:lnTo>
                  <a:pt x="9239" y="1185137"/>
                </a:lnTo>
                <a:lnTo>
                  <a:pt x="9239" y="9167"/>
                </a:lnTo>
                <a:lnTo>
                  <a:pt x="1236926" y="9167"/>
                </a:lnTo>
                <a:cubicBezTo>
                  <a:pt x="1236782" y="6112"/>
                  <a:pt x="1236638" y="3056"/>
                  <a:pt x="1236493" y="0"/>
                </a:cubicBezTo>
                <a:close/>
              </a:path>
            </a:pathLst>
          </a:cu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05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  <p:bldP spid="8" grpId="0" animBg="1"/>
      <p:bldP spid="13" grpId="0" animBg="1"/>
      <p:bldP spid="14" grpId="0" animBg="1"/>
      <p:bldP spid="15" grpId="0" animBg="1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9922" y="2852936"/>
            <a:ext cx="9016828" cy="1015663"/>
          </a:xfrm>
          <a:prstGeom prst="rect">
            <a:avLst/>
          </a:prstGeom>
          <a:noFill/>
        </p:spPr>
        <p:txBody>
          <a:bodyPr wrap="none" rtlCol="1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sz="6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Thank you for listening</a:t>
            </a:r>
            <a:endParaRPr lang="ar-DZ" sz="6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56407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2204864"/>
            <a:ext cx="7344816" cy="1754326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rtl="0"/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Please feel free to share your questions</a:t>
            </a:r>
            <a:endParaRPr lang="ar-DZ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521037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48641" y="144736"/>
            <a:ext cx="57307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People’s Democratic Republic of Algeria</a:t>
            </a:r>
          </a:p>
        </p:txBody>
      </p:sp>
      <p:sp>
        <p:nvSpPr>
          <p:cNvPr id="3" name="Rectangle 2"/>
          <p:cNvSpPr/>
          <p:nvPr/>
        </p:nvSpPr>
        <p:spPr>
          <a:xfrm>
            <a:off x="2322802" y="605234"/>
            <a:ext cx="47565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Abdel hafid Bou Al-Souf University </a:t>
            </a: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Mila</a:t>
            </a:r>
            <a:r>
              <a:rPr kumimoji="0" lang="it-IT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4" name="مربع نص 12">
            <a:extLst>
              <a:ext uri="{FF2B5EF4-FFF2-40B4-BE49-F238E27FC236}">
                <a16:creationId xmlns:a16="http://schemas.microsoft.com/office/drawing/2014/main" id="{86265A97-DDAC-4F2C-B6E0-2A329AEDFD7C}"/>
              </a:ext>
            </a:extLst>
          </p:cNvPr>
          <p:cNvSpPr txBox="1"/>
          <p:nvPr/>
        </p:nvSpPr>
        <p:spPr>
          <a:xfrm>
            <a:off x="608514" y="935407"/>
            <a:ext cx="799207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noProof="0" dirty="0"/>
              <a:t>I</a:t>
            </a:r>
            <a:r>
              <a:rPr kumimoji="0" lang="ar-SA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nstitute of Science and Technology </a:t>
            </a:r>
            <a:endParaRPr kumimoji="0" lang="ar-DZ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6141" y="216462"/>
            <a:ext cx="1116846" cy="1177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94" y="240274"/>
            <a:ext cx="1150952" cy="1137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مربع نص 21">
            <a:extLst>
              <a:ext uri="{FF2B5EF4-FFF2-40B4-BE49-F238E27FC236}">
                <a16:creationId xmlns:a16="http://schemas.microsoft.com/office/drawing/2014/main" id="{50B7CD48-862E-66D6-63EF-A53141DA054B}"/>
              </a:ext>
            </a:extLst>
          </p:cNvPr>
          <p:cNvSpPr txBox="1"/>
          <p:nvPr/>
        </p:nvSpPr>
        <p:spPr>
          <a:xfrm rot="10800000" flipV="1">
            <a:off x="8694805" y="1335517"/>
            <a:ext cx="247970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:</a:t>
            </a:r>
            <a:endParaRPr kumimoji="0" lang="ar-DZ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13" name="مربع نص 19">
            <a:extLst>
              <a:ext uri="{FF2B5EF4-FFF2-40B4-BE49-F238E27FC236}">
                <a16:creationId xmlns:a16="http://schemas.microsoft.com/office/drawing/2014/main" id="{CC1EF65A-E088-E0E3-D254-99B269A00A74}"/>
              </a:ext>
            </a:extLst>
          </p:cNvPr>
          <p:cNvSpPr txBox="1"/>
          <p:nvPr/>
        </p:nvSpPr>
        <p:spPr>
          <a:xfrm>
            <a:off x="608514" y="4798625"/>
            <a:ext cx="331541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Prepared by: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kern="0" dirty="0"/>
              <a:t>                     Fatima  Belhadri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kern="0" dirty="0">
                <a:solidFill>
                  <a:prstClr val="white"/>
                </a:solidFill>
              </a:rPr>
              <a:t>                       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 </a:t>
            </a:r>
            <a:endParaRPr kumimoji="0" lang="ar-DZ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26177" y="5997537"/>
            <a:ext cx="27756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University year: 2025/2026</a:t>
            </a:r>
            <a:endParaRPr kumimoji="0" lang="ar-DZ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15" name="مربع نص 21">
            <a:extLst>
              <a:ext uri="{FF2B5EF4-FFF2-40B4-BE49-F238E27FC236}">
                <a16:creationId xmlns:a16="http://schemas.microsoft.com/office/drawing/2014/main" id="{50B7CD48-862E-66D6-63EF-A53141DA054B}"/>
              </a:ext>
            </a:extLst>
          </p:cNvPr>
          <p:cNvSpPr txBox="1"/>
          <p:nvPr/>
        </p:nvSpPr>
        <p:spPr>
          <a:xfrm rot="10800000" flipV="1">
            <a:off x="6046431" y="4660125"/>
            <a:ext cx="356107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/>
              <a:t>U</a:t>
            </a:r>
            <a:r>
              <a:rPr kumimoji="0" lang="ar-SA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nder </a:t>
            </a:r>
            <a:r>
              <a:rPr lang="en-US" b="1" kern="0" dirty="0"/>
              <a:t>T</a:t>
            </a:r>
            <a:r>
              <a:rPr kumimoji="0" lang="ar-SA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he </a:t>
            </a:r>
            <a:r>
              <a:rPr lang="en-US" b="1" kern="0" dirty="0"/>
              <a:t>S</a:t>
            </a:r>
            <a:r>
              <a:rPr kumimoji="0" lang="ar-SA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upervision </a:t>
            </a:r>
            <a:r>
              <a:rPr lang="en-US" b="1" kern="0" noProof="0" dirty="0"/>
              <a:t>o</a:t>
            </a:r>
            <a:r>
              <a:rPr kumimoji="0" lang="ar-SA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f Professor</a:t>
            </a:r>
            <a:r>
              <a:rPr kumimoji="0" lang="ar-SA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:</a:t>
            </a:r>
            <a:r>
              <a:rPr lang="fr-FR" b="1" kern="0" noProof="0" dirty="0"/>
              <a:t>:</a:t>
            </a:r>
            <a:endParaRPr lang="fr-FR" b="1" kern="0" dirty="0">
              <a:solidFill>
                <a:prstClr val="white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kern="0" dirty="0"/>
              <a:t>                      Mayouf Imane</a:t>
            </a:r>
            <a:endParaRPr lang="fr-FR" b="1" kern="0" noProof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kern="0" dirty="0">
                <a:solidFill>
                  <a:prstClr val="white"/>
                </a:solidFill>
              </a:rPr>
              <a:t>                         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184184" y="6182203"/>
            <a:ext cx="27756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University year: 2025/2026</a:t>
            </a:r>
            <a:endParaRPr kumimoji="0" lang="ar-DZ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8" name="مربع نص 15">
            <a:extLst>
              <a:ext uri="{FF2B5EF4-FFF2-40B4-BE49-F238E27FC236}">
                <a16:creationId xmlns:a16="http://schemas.microsoft.com/office/drawing/2014/main" id="{C6C75CA1-FA13-3221-62A0-EEE7004E12FA}"/>
              </a:ext>
            </a:extLst>
          </p:cNvPr>
          <p:cNvSpPr txBox="1"/>
          <p:nvPr/>
        </p:nvSpPr>
        <p:spPr>
          <a:xfrm rot="10800000" flipV="1">
            <a:off x="3355714" y="2446421"/>
            <a:ext cx="269071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/>
              <a:t>T</a:t>
            </a:r>
            <a:r>
              <a:rPr kumimoji="0" lang="ar-SA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itle:</a:t>
            </a:r>
            <a:endParaRPr kumimoji="0" lang="ar-DZ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08514" y="5812871"/>
            <a:ext cx="10182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rtl="0">
              <a:defRPr/>
            </a:pPr>
            <a:r>
              <a:rPr lang="en-US" b="1" kern="0" dirty="0"/>
              <a:t>Group: </a:t>
            </a:r>
            <a:r>
              <a:rPr lang="en-US" u="sng" kern="0" dirty="0"/>
              <a:t>1</a:t>
            </a:r>
            <a:endParaRPr lang="ar-DZ" b="1" u="sng" kern="0" dirty="0"/>
          </a:p>
        </p:txBody>
      </p:sp>
      <p:sp>
        <p:nvSpPr>
          <p:cNvPr id="21" name="Hexagon 20"/>
          <p:cNvSpPr/>
          <p:nvPr/>
        </p:nvSpPr>
        <p:spPr>
          <a:xfrm>
            <a:off x="827020" y="3068960"/>
            <a:ext cx="7447544" cy="792088"/>
          </a:xfrm>
          <a:custGeom>
            <a:avLst/>
            <a:gdLst>
              <a:gd name="connsiteX0" fmla="*/ 0 w 7318429"/>
              <a:gd name="connsiteY0" fmla="*/ 396044 h 792088"/>
              <a:gd name="connsiteX1" fmla="*/ 198022 w 7318429"/>
              <a:gd name="connsiteY1" fmla="*/ 0 h 792088"/>
              <a:gd name="connsiteX2" fmla="*/ 7120407 w 7318429"/>
              <a:gd name="connsiteY2" fmla="*/ 0 h 792088"/>
              <a:gd name="connsiteX3" fmla="*/ 7318429 w 7318429"/>
              <a:gd name="connsiteY3" fmla="*/ 396044 h 792088"/>
              <a:gd name="connsiteX4" fmla="*/ 7120407 w 7318429"/>
              <a:gd name="connsiteY4" fmla="*/ 792088 h 792088"/>
              <a:gd name="connsiteX5" fmla="*/ 198022 w 7318429"/>
              <a:gd name="connsiteY5" fmla="*/ 792088 h 792088"/>
              <a:gd name="connsiteX6" fmla="*/ 0 w 7318429"/>
              <a:gd name="connsiteY6" fmla="*/ 396044 h 792088"/>
              <a:gd name="connsiteX0" fmla="*/ 0 w 7492601"/>
              <a:gd name="connsiteY0" fmla="*/ 396044 h 792088"/>
              <a:gd name="connsiteX1" fmla="*/ 198022 w 7492601"/>
              <a:gd name="connsiteY1" fmla="*/ 0 h 792088"/>
              <a:gd name="connsiteX2" fmla="*/ 7120407 w 7492601"/>
              <a:gd name="connsiteY2" fmla="*/ 0 h 792088"/>
              <a:gd name="connsiteX3" fmla="*/ 7492601 w 7492601"/>
              <a:gd name="connsiteY3" fmla="*/ 396044 h 792088"/>
              <a:gd name="connsiteX4" fmla="*/ 7120407 w 7492601"/>
              <a:gd name="connsiteY4" fmla="*/ 792088 h 792088"/>
              <a:gd name="connsiteX5" fmla="*/ 198022 w 7492601"/>
              <a:gd name="connsiteY5" fmla="*/ 792088 h 792088"/>
              <a:gd name="connsiteX6" fmla="*/ 0 w 7492601"/>
              <a:gd name="connsiteY6" fmla="*/ 396044 h 792088"/>
              <a:gd name="connsiteX0" fmla="*/ 0 w 7608716"/>
              <a:gd name="connsiteY0" fmla="*/ 396044 h 792088"/>
              <a:gd name="connsiteX1" fmla="*/ 314137 w 7608716"/>
              <a:gd name="connsiteY1" fmla="*/ 0 h 792088"/>
              <a:gd name="connsiteX2" fmla="*/ 7236522 w 7608716"/>
              <a:gd name="connsiteY2" fmla="*/ 0 h 792088"/>
              <a:gd name="connsiteX3" fmla="*/ 7608716 w 7608716"/>
              <a:gd name="connsiteY3" fmla="*/ 396044 h 792088"/>
              <a:gd name="connsiteX4" fmla="*/ 7236522 w 7608716"/>
              <a:gd name="connsiteY4" fmla="*/ 792088 h 792088"/>
              <a:gd name="connsiteX5" fmla="*/ 314137 w 7608716"/>
              <a:gd name="connsiteY5" fmla="*/ 792088 h 792088"/>
              <a:gd name="connsiteX6" fmla="*/ 0 w 7608716"/>
              <a:gd name="connsiteY6" fmla="*/ 396044 h 792088"/>
              <a:gd name="connsiteX0" fmla="*/ 0 w 7683588"/>
              <a:gd name="connsiteY0" fmla="*/ 396044 h 792088"/>
              <a:gd name="connsiteX1" fmla="*/ 389009 w 7683588"/>
              <a:gd name="connsiteY1" fmla="*/ 0 h 792088"/>
              <a:gd name="connsiteX2" fmla="*/ 7311394 w 7683588"/>
              <a:gd name="connsiteY2" fmla="*/ 0 h 792088"/>
              <a:gd name="connsiteX3" fmla="*/ 7683588 w 7683588"/>
              <a:gd name="connsiteY3" fmla="*/ 396044 h 792088"/>
              <a:gd name="connsiteX4" fmla="*/ 7311394 w 7683588"/>
              <a:gd name="connsiteY4" fmla="*/ 792088 h 792088"/>
              <a:gd name="connsiteX5" fmla="*/ 389009 w 7683588"/>
              <a:gd name="connsiteY5" fmla="*/ 792088 h 792088"/>
              <a:gd name="connsiteX6" fmla="*/ 0 w 7683588"/>
              <a:gd name="connsiteY6" fmla="*/ 396044 h 79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683588" h="792088">
                <a:moveTo>
                  <a:pt x="0" y="396044"/>
                </a:moveTo>
                <a:lnTo>
                  <a:pt x="389009" y="0"/>
                </a:lnTo>
                <a:lnTo>
                  <a:pt x="7311394" y="0"/>
                </a:lnTo>
                <a:lnTo>
                  <a:pt x="7683588" y="396044"/>
                </a:lnTo>
                <a:lnTo>
                  <a:pt x="7311394" y="792088"/>
                </a:lnTo>
                <a:lnTo>
                  <a:pt x="389009" y="792088"/>
                </a:lnTo>
                <a:lnTo>
                  <a:pt x="0" y="396044"/>
                </a:lnTo>
                <a:close/>
              </a:path>
            </a:pathLst>
          </a:cu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IRON ELEMENT (Fe)</a:t>
            </a:r>
            <a:endParaRPr lang="ar-DZ" sz="3200" dirty="0">
              <a:solidFill>
                <a:schemeClr val="bg1"/>
              </a:solidFill>
            </a:endParaRPr>
          </a:p>
        </p:txBody>
      </p:sp>
      <p:sp>
        <p:nvSpPr>
          <p:cNvPr id="22" name="Chevron 21"/>
          <p:cNvSpPr/>
          <p:nvPr/>
        </p:nvSpPr>
        <p:spPr>
          <a:xfrm>
            <a:off x="8214254" y="3068960"/>
            <a:ext cx="772663" cy="792088"/>
          </a:xfrm>
          <a:prstGeom prst="chevr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23" name="Chevron 22"/>
          <p:cNvSpPr/>
          <p:nvPr/>
        </p:nvSpPr>
        <p:spPr>
          <a:xfrm rot="11015107">
            <a:off x="174984" y="3068960"/>
            <a:ext cx="772663" cy="792088"/>
          </a:xfrm>
          <a:prstGeom prst="chevr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6936" y="4752459"/>
            <a:ext cx="4332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ar-SA" b="1" kern="0" dirty="0">
                <a:solidFill>
                  <a:prstClr val="black"/>
                </a:solidFill>
              </a:rPr>
              <a:t>Prepared by:</a:t>
            </a:r>
            <a:endParaRPr lang="ar-DZ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FB2327E2-AE9E-D18F-3054-B2F84530716E}"/>
              </a:ext>
            </a:extLst>
          </p:cNvPr>
          <p:cNvSpPr txBox="1"/>
          <p:nvPr/>
        </p:nvSpPr>
        <p:spPr>
          <a:xfrm rot="10800000" flipV="1">
            <a:off x="3392556" y="1380360"/>
            <a:ext cx="324236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ar-SA" sz="2000" b="1" dirty="0"/>
              <a:t>Genie des procédés </a:t>
            </a:r>
            <a:endParaRPr lang="ar-DZ" sz="2000" b="1" dirty="0"/>
          </a:p>
        </p:txBody>
      </p:sp>
    </p:spTree>
    <p:extLst>
      <p:ext uri="{BB962C8B-B14F-4D97-AF65-F5344CB8AC3E}">
        <p14:creationId xmlns:p14="http://schemas.microsoft.com/office/powerpoint/2010/main" val="19919245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lowchart: Connector 55"/>
          <p:cNvSpPr/>
          <p:nvPr/>
        </p:nvSpPr>
        <p:spPr>
          <a:xfrm>
            <a:off x="5417325" y="2060848"/>
            <a:ext cx="325574" cy="360040"/>
          </a:xfrm>
          <a:prstGeom prst="flowChartConnector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58" name="Flowchart: Connector 57"/>
          <p:cNvSpPr/>
          <p:nvPr/>
        </p:nvSpPr>
        <p:spPr>
          <a:xfrm>
            <a:off x="7673100" y="3275404"/>
            <a:ext cx="325574" cy="360040"/>
          </a:xfrm>
          <a:prstGeom prst="flowChartConnector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4" name="Flowchart: Connector 23"/>
          <p:cNvSpPr/>
          <p:nvPr/>
        </p:nvSpPr>
        <p:spPr>
          <a:xfrm>
            <a:off x="0" y="509566"/>
            <a:ext cx="5098816" cy="6732302"/>
          </a:xfrm>
          <a:custGeom>
            <a:avLst/>
            <a:gdLst/>
            <a:ahLst/>
            <a:cxnLst/>
            <a:rect l="l" t="t" r="r" b="b"/>
            <a:pathLst>
              <a:path w="4252153" h="6732302">
                <a:moveTo>
                  <a:pt x="1754495" y="6613272"/>
                </a:moveTo>
                <a:lnTo>
                  <a:pt x="1754495" y="6732302"/>
                </a:lnTo>
                <a:cubicBezTo>
                  <a:pt x="1746875" y="6694021"/>
                  <a:pt x="1746815" y="6653643"/>
                  <a:pt x="1754495" y="6613272"/>
                </a:cubicBezTo>
                <a:close/>
                <a:moveTo>
                  <a:pt x="606108" y="5444602"/>
                </a:moveTo>
                <a:cubicBezTo>
                  <a:pt x="785068" y="5444602"/>
                  <a:pt x="930144" y="5603064"/>
                  <a:pt x="930144" y="5798537"/>
                </a:cubicBezTo>
                <a:cubicBezTo>
                  <a:pt x="930144" y="5994010"/>
                  <a:pt x="785068" y="6152472"/>
                  <a:pt x="606108" y="6152472"/>
                </a:cubicBezTo>
                <a:cubicBezTo>
                  <a:pt x="427148" y="6152472"/>
                  <a:pt x="282072" y="5994010"/>
                  <a:pt x="282072" y="5798537"/>
                </a:cubicBezTo>
                <a:cubicBezTo>
                  <a:pt x="282072" y="5603064"/>
                  <a:pt x="427148" y="5444602"/>
                  <a:pt x="606108" y="5444602"/>
                </a:cubicBezTo>
                <a:close/>
                <a:moveTo>
                  <a:pt x="3824464" y="5292202"/>
                </a:moveTo>
                <a:cubicBezTo>
                  <a:pt x="4060670" y="5292202"/>
                  <a:pt x="4252154" y="5484781"/>
                  <a:pt x="4252153" y="5722337"/>
                </a:cubicBezTo>
                <a:cubicBezTo>
                  <a:pt x="4252153" y="5959894"/>
                  <a:pt x="4060670" y="6152472"/>
                  <a:pt x="3824463" y="6152472"/>
                </a:cubicBezTo>
                <a:cubicBezTo>
                  <a:pt x="3588256" y="6152472"/>
                  <a:pt x="3396773" y="5959894"/>
                  <a:pt x="3396773" y="5722338"/>
                </a:cubicBezTo>
                <a:cubicBezTo>
                  <a:pt x="3396773" y="5484780"/>
                  <a:pt x="3588256" y="5292201"/>
                  <a:pt x="3824464" y="5292202"/>
                </a:cubicBezTo>
                <a:close/>
                <a:moveTo>
                  <a:pt x="2372741" y="4454191"/>
                </a:moveTo>
                <a:cubicBezTo>
                  <a:pt x="2437420" y="4455738"/>
                  <a:pt x="2502495" y="4475895"/>
                  <a:pt x="2559506" y="4516077"/>
                </a:cubicBezTo>
                <a:cubicBezTo>
                  <a:pt x="2711535" y="4623229"/>
                  <a:pt x="2748730" y="4832268"/>
                  <a:pt x="2642444" y="4983066"/>
                </a:cubicBezTo>
                <a:cubicBezTo>
                  <a:pt x="2339225" y="5419231"/>
                  <a:pt x="2060829" y="5837433"/>
                  <a:pt x="1734206" y="6290312"/>
                </a:cubicBezTo>
                <a:lnTo>
                  <a:pt x="1694881" y="6349357"/>
                </a:lnTo>
                <a:lnTo>
                  <a:pt x="883997" y="6349357"/>
                </a:lnTo>
                <a:lnTo>
                  <a:pt x="1184248" y="5911684"/>
                </a:lnTo>
                <a:lnTo>
                  <a:pt x="1179902" y="5906935"/>
                </a:lnTo>
                <a:cubicBezTo>
                  <a:pt x="1436326" y="5543118"/>
                  <a:pt x="1835392" y="4958794"/>
                  <a:pt x="2091817" y="4594976"/>
                </a:cubicBezTo>
                <a:cubicBezTo>
                  <a:pt x="2158244" y="4500727"/>
                  <a:pt x="2264942" y="4451612"/>
                  <a:pt x="2372741" y="4454191"/>
                </a:cubicBezTo>
                <a:close/>
                <a:moveTo>
                  <a:pt x="3762039" y="3894490"/>
                </a:moveTo>
                <a:cubicBezTo>
                  <a:pt x="3830304" y="3890948"/>
                  <a:pt x="3897475" y="3908134"/>
                  <a:pt x="3954485" y="3948316"/>
                </a:cubicBezTo>
                <a:cubicBezTo>
                  <a:pt x="4106513" y="4055467"/>
                  <a:pt x="4128819" y="4285632"/>
                  <a:pt x="4004152" y="4462511"/>
                </a:cubicBezTo>
                <a:cubicBezTo>
                  <a:pt x="3648005" y="4973771"/>
                  <a:pt x="3319568" y="5462970"/>
                  <a:pt x="2937314" y="5994782"/>
                </a:cubicBezTo>
                <a:cubicBezTo>
                  <a:pt x="2853601" y="6119472"/>
                  <a:pt x="2769563" y="6244732"/>
                  <a:pt x="2688564" y="6364488"/>
                </a:cubicBezTo>
                <a:lnTo>
                  <a:pt x="1871910" y="6364487"/>
                </a:lnTo>
                <a:lnTo>
                  <a:pt x="2386624" y="5617192"/>
                </a:lnTo>
                <a:lnTo>
                  <a:pt x="2382415" y="5612249"/>
                </a:lnTo>
                <a:cubicBezTo>
                  <a:pt x="2683188" y="5185507"/>
                  <a:pt x="3152750" y="4501163"/>
                  <a:pt x="3453523" y="4074422"/>
                </a:cubicBezTo>
                <a:cubicBezTo>
                  <a:pt x="3531441" y="3963871"/>
                  <a:pt x="3648263" y="3900392"/>
                  <a:pt x="3762039" y="3894490"/>
                </a:cubicBezTo>
                <a:close/>
                <a:moveTo>
                  <a:pt x="3621606" y="2491222"/>
                </a:moveTo>
                <a:cubicBezTo>
                  <a:pt x="3700796" y="2490041"/>
                  <a:pt x="3782560" y="2526139"/>
                  <a:pt x="3858575" y="2579715"/>
                </a:cubicBezTo>
                <a:cubicBezTo>
                  <a:pt x="4010604" y="2686867"/>
                  <a:pt x="4022022" y="2913330"/>
                  <a:pt x="3950721" y="3014494"/>
                </a:cubicBezTo>
                <a:lnTo>
                  <a:pt x="3344313" y="3893499"/>
                </a:lnTo>
                <a:lnTo>
                  <a:pt x="3031207" y="4366582"/>
                </a:lnTo>
                <a:cubicBezTo>
                  <a:pt x="2959905" y="4467746"/>
                  <a:pt x="2724751" y="4520423"/>
                  <a:pt x="2572723" y="4413272"/>
                </a:cubicBezTo>
                <a:cubicBezTo>
                  <a:pt x="2420695" y="4306120"/>
                  <a:pt x="2409275" y="4079655"/>
                  <a:pt x="2480578" y="3978491"/>
                </a:cubicBezTo>
                <a:lnTo>
                  <a:pt x="2795747" y="3512893"/>
                </a:lnTo>
                <a:lnTo>
                  <a:pt x="2791141" y="3508516"/>
                </a:lnTo>
                <a:lnTo>
                  <a:pt x="3400092" y="2626403"/>
                </a:lnTo>
                <a:cubicBezTo>
                  <a:pt x="3465804" y="2530863"/>
                  <a:pt x="3542417" y="2492403"/>
                  <a:pt x="3621606" y="2491222"/>
                </a:cubicBezTo>
                <a:close/>
                <a:moveTo>
                  <a:pt x="2805440" y="2284752"/>
                </a:moveTo>
                <a:cubicBezTo>
                  <a:pt x="2873706" y="2281210"/>
                  <a:pt x="2940875" y="2298396"/>
                  <a:pt x="2997887" y="2338579"/>
                </a:cubicBezTo>
                <a:cubicBezTo>
                  <a:pt x="3149915" y="2445730"/>
                  <a:pt x="3172221" y="2675894"/>
                  <a:pt x="3047553" y="2852774"/>
                </a:cubicBezTo>
                <a:cubicBezTo>
                  <a:pt x="2691406" y="3364034"/>
                  <a:pt x="2362969" y="3853232"/>
                  <a:pt x="1980714" y="4385044"/>
                </a:cubicBezTo>
                <a:cubicBezTo>
                  <a:pt x="1781124" y="4682330"/>
                  <a:pt x="1579695" y="4982861"/>
                  <a:pt x="1423098" y="5205042"/>
                </a:cubicBezTo>
                <a:cubicBezTo>
                  <a:pt x="1298432" y="5381922"/>
                  <a:pt x="1074165" y="5438300"/>
                  <a:pt x="922137" y="5331148"/>
                </a:cubicBezTo>
                <a:cubicBezTo>
                  <a:pt x="770108" y="5223996"/>
                  <a:pt x="747802" y="4993831"/>
                  <a:pt x="872470" y="4816951"/>
                </a:cubicBezTo>
                <a:lnTo>
                  <a:pt x="1430024" y="4007454"/>
                </a:lnTo>
                <a:lnTo>
                  <a:pt x="1425816" y="4002511"/>
                </a:lnTo>
                <a:cubicBezTo>
                  <a:pt x="1726589" y="3575770"/>
                  <a:pt x="2196151" y="2891425"/>
                  <a:pt x="2496924" y="2464684"/>
                </a:cubicBezTo>
                <a:cubicBezTo>
                  <a:pt x="2574842" y="2354134"/>
                  <a:pt x="2691664" y="2290655"/>
                  <a:pt x="2805440" y="2284752"/>
                </a:cubicBezTo>
                <a:close/>
                <a:moveTo>
                  <a:pt x="2521506" y="1330553"/>
                </a:moveTo>
                <a:cubicBezTo>
                  <a:pt x="2573565" y="1326153"/>
                  <a:pt x="2620455" y="1336256"/>
                  <a:pt x="2658683" y="1362727"/>
                </a:cubicBezTo>
                <a:cubicBezTo>
                  <a:pt x="2811599" y="1468609"/>
                  <a:pt x="2768135" y="1796330"/>
                  <a:pt x="2561382" y="2094922"/>
                </a:cubicBezTo>
                <a:cubicBezTo>
                  <a:pt x="1968906" y="2956597"/>
                  <a:pt x="1417084" y="3777022"/>
                  <a:pt x="786378" y="4677224"/>
                </a:cubicBezTo>
                <a:cubicBezTo>
                  <a:pt x="511353" y="5086121"/>
                  <a:pt x="234144" y="5498603"/>
                  <a:pt x="0" y="5840616"/>
                </a:cubicBezTo>
                <a:lnTo>
                  <a:pt x="0" y="4644695"/>
                </a:lnTo>
                <a:lnTo>
                  <a:pt x="229236" y="4309038"/>
                </a:lnTo>
                <a:lnTo>
                  <a:pt x="225611" y="4303227"/>
                </a:lnTo>
                <a:cubicBezTo>
                  <a:pt x="724422" y="3582847"/>
                  <a:pt x="1508731" y="2431811"/>
                  <a:pt x="2007543" y="1711428"/>
                </a:cubicBezTo>
                <a:cubicBezTo>
                  <a:pt x="2162607" y="1487485"/>
                  <a:pt x="2365326" y="1343753"/>
                  <a:pt x="2521506" y="1330553"/>
                </a:cubicBezTo>
                <a:close/>
                <a:moveTo>
                  <a:pt x="1574456" y="1221580"/>
                </a:moveTo>
                <a:cubicBezTo>
                  <a:pt x="1626983" y="1216507"/>
                  <a:pt x="1674129" y="1226239"/>
                  <a:pt x="1712357" y="1252710"/>
                </a:cubicBezTo>
                <a:cubicBezTo>
                  <a:pt x="1865273" y="1358593"/>
                  <a:pt x="1817691" y="1692261"/>
                  <a:pt x="1605853" y="1998195"/>
                </a:cubicBezTo>
                <a:cubicBezTo>
                  <a:pt x="1073672" y="2772051"/>
                  <a:pt x="573341" y="3513325"/>
                  <a:pt x="22759" y="4305809"/>
                </a:cubicBezTo>
                <a:lnTo>
                  <a:pt x="22759" y="3111913"/>
                </a:lnTo>
                <a:cubicBezTo>
                  <a:pt x="389145" y="2577746"/>
                  <a:pt x="766317" y="2027304"/>
                  <a:pt x="1052014" y="1614700"/>
                </a:cubicBezTo>
                <a:cubicBezTo>
                  <a:pt x="1210892" y="1385251"/>
                  <a:pt x="1416881" y="1236797"/>
                  <a:pt x="1574456" y="1221580"/>
                </a:cubicBezTo>
                <a:close/>
                <a:moveTo>
                  <a:pt x="1999374" y="545987"/>
                </a:moveTo>
                <a:cubicBezTo>
                  <a:pt x="2178335" y="545987"/>
                  <a:pt x="2323412" y="704449"/>
                  <a:pt x="2323411" y="899922"/>
                </a:cubicBezTo>
                <a:cubicBezTo>
                  <a:pt x="2323411" y="1095394"/>
                  <a:pt x="2178335" y="1253857"/>
                  <a:pt x="1999375" y="1253857"/>
                </a:cubicBezTo>
                <a:cubicBezTo>
                  <a:pt x="1820415" y="1253857"/>
                  <a:pt x="1675339" y="1095394"/>
                  <a:pt x="1675339" y="899921"/>
                </a:cubicBezTo>
                <a:cubicBezTo>
                  <a:pt x="1675339" y="704448"/>
                  <a:pt x="1820415" y="545987"/>
                  <a:pt x="1999374" y="545987"/>
                </a:cubicBezTo>
                <a:close/>
                <a:moveTo>
                  <a:pt x="1418338" y="763"/>
                </a:moveTo>
                <a:cubicBezTo>
                  <a:pt x="1470030" y="4369"/>
                  <a:pt x="1519164" y="20779"/>
                  <a:pt x="1561749" y="51160"/>
                </a:cubicBezTo>
                <a:cubicBezTo>
                  <a:pt x="1713162" y="159181"/>
                  <a:pt x="1724517" y="402971"/>
                  <a:pt x="1586947" y="595802"/>
                </a:cubicBezTo>
                <a:cubicBezTo>
                  <a:pt x="1193640" y="1153004"/>
                  <a:pt x="830037" y="1685686"/>
                  <a:pt x="408756" y="2265744"/>
                </a:cubicBezTo>
                <a:cubicBezTo>
                  <a:pt x="277194" y="2458485"/>
                  <a:pt x="144901" y="2652474"/>
                  <a:pt x="22759" y="2828915"/>
                </a:cubicBezTo>
                <a:lnTo>
                  <a:pt x="22759" y="1645120"/>
                </a:lnTo>
                <a:cubicBezTo>
                  <a:pt x="344586" y="1190109"/>
                  <a:pt x="758297" y="597395"/>
                  <a:pt x="1038551" y="204564"/>
                </a:cubicBezTo>
                <a:cubicBezTo>
                  <a:pt x="1124531" y="84045"/>
                  <a:pt x="1248265" y="12056"/>
                  <a:pt x="1365941" y="1384"/>
                </a:cubicBezTo>
                <a:cubicBezTo>
                  <a:pt x="1383592" y="-217"/>
                  <a:pt x="1401107" y="-438"/>
                  <a:pt x="1418338" y="763"/>
                </a:cubicBez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40" name="TextBox 39"/>
          <p:cNvSpPr txBox="1"/>
          <p:nvPr/>
        </p:nvSpPr>
        <p:spPr>
          <a:xfrm>
            <a:off x="4867752" y="2178517"/>
            <a:ext cx="4325765" cy="32932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01/</a:t>
            </a:r>
            <a:r>
              <a:rPr lang="en-US" sz="2000" b="1" dirty="0"/>
              <a:t>Introduction.</a:t>
            </a:r>
          </a:p>
          <a:p>
            <a:pPr algn="l"/>
            <a:r>
              <a:rPr lang="en-US" sz="2000" b="1" dirty="0"/>
              <a:t> 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02/</a:t>
            </a:r>
            <a:r>
              <a:rPr lang="en-US" sz="2000" b="1" dirty="0"/>
              <a:t>Definition of the Element Iron.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03/ </a:t>
            </a:r>
            <a:r>
              <a:rPr lang="en-US" sz="2000" b="1" dirty="0"/>
              <a:t>Composition and Constituents of            Iron.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04/ </a:t>
            </a:r>
            <a:r>
              <a:rPr lang="en-US" sz="2000" b="1" dirty="0"/>
              <a:t>Natural Sources of Iron. 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05/ </a:t>
            </a:r>
            <a:r>
              <a:rPr lang="en-US" sz="2000" b="1" dirty="0"/>
              <a:t>Industrial and Biological                            Uses.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06/</a:t>
            </a:r>
            <a:r>
              <a:rPr lang="en-US" sz="2000" b="1" dirty="0"/>
              <a:t> Potential Risks and Hazards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07/ </a:t>
            </a:r>
            <a:r>
              <a:rPr lang="en-US" sz="2000" b="1" dirty="0"/>
              <a:t>Conclusion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l"/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08/ </a:t>
            </a:r>
            <a:r>
              <a:rPr lang="en-US" sz="2000" b="1" dirty="0"/>
              <a:t>Academic References</a:t>
            </a:r>
            <a:r>
              <a:rPr lang="en-US" sz="2400" b="1" dirty="0"/>
              <a:t>.</a:t>
            </a:r>
            <a:endParaRPr lang="ar-DZ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3" name="Chevron 42"/>
          <p:cNvSpPr/>
          <p:nvPr/>
        </p:nvSpPr>
        <p:spPr>
          <a:xfrm>
            <a:off x="3918643" y="795048"/>
            <a:ext cx="792088" cy="648072"/>
          </a:xfrm>
          <a:prstGeom prst="chevron">
            <a:avLst>
              <a:gd name="adj" fmla="val 84001"/>
            </a:avLst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852200" y="795048"/>
            <a:ext cx="2820900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1">
            <a:spAutoFit/>
          </a:bodyPr>
          <a:lstStyle/>
          <a:p>
            <a:r>
              <a:rPr lang="en-US" sz="2800" b="1" u="sng" dirty="0">
                <a:solidFill>
                  <a:srgbClr val="00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Outline:</a:t>
            </a:r>
            <a:endParaRPr lang="ar-DZ" sz="2800" b="1" u="sng" dirty="0">
              <a:solidFill>
                <a:srgbClr val="0099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Flowchart: Connector 51"/>
          <p:cNvSpPr/>
          <p:nvPr/>
        </p:nvSpPr>
        <p:spPr>
          <a:xfrm>
            <a:off x="5580112" y="5301208"/>
            <a:ext cx="325574" cy="360040"/>
          </a:xfrm>
          <a:prstGeom prst="flowChartConnector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54" name="Flowchart: Connector 53"/>
          <p:cNvSpPr/>
          <p:nvPr/>
        </p:nvSpPr>
        <p:spPr>
          <a:xfrm>
            <a:off x="8388424" y="1443120"/>
            <a:ext cx="325574" cy="360040"/>
          </a:xfrm>
          <a:prstGeom prst="flowChartConnector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55" name="Flowchart: Connector 54"/>
          <p:cNvSpPr/>
          <p:nvPr/>
        </p:nvSpPr>
        <p:spPr>
          <a:xfrm>
            <a:off x="7347526" y="5991471"/>
            <a:ext cx="325574" cy="360040"/>
          </a:xfrm>
          <a:prstGeom prst="flowChartConnector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57" name="Flowchart: Connector 56"/>
          <p:cNvSpPr/>
          <p:nvPr/>
        </p:nvSpPr>
        <p:spPr>
          <a:xfrm>
            <a:off x="294533" y="615028"/>
            <a:ext cx="325574" cy="360040"/>
          </a:xfrm>
          <a:prstGeom prst="flowChartConnector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4824784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40" grpId="0"/>
      <p:bldP spid="43" grpId="0" animBg="1"/>
      <p:bldP spid="46" grpId="0" animBg="1"/>
      <p:bldP spid="5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lowchart: Connector 29"/>
          <p:cNvSpPr/>
          <p:nvPr/>
        </p:nvSpPr>
        <p:spPr>
          <a:xfrm>
            <a:off x="6300192" y="892354"/>
            <a:ext cx="325574" cy="360040"/>
          </a:xfrm>
          <a:prstGeom prst="flowChartConnector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8" name="Flowchart: Connector 27"/>
          <p:cNvSpPr/>
          <p:nvPr/>
        </p:nvSpPr>
        <p:spPr>
          <a:xfrm>
            <a:off x="4932040" y="3579241"/>
            <a:ext cx="325574" cy="360040"/>
          </a:xfrm>
          <a:prstGeom prst="flowChartConnector">
            <a:avLst/>
          </a:prstGeom>
          <a:solidFill>
            <a:schemeClr val="bg1">
              <a:lumMod val="65000"/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6" name="Isosceles Triangle 15"/>
          <p:cNvSpPr/>
          <p:nvPr/>
        </p:nvSpPr>
        <p:spPr>
          <a:xfrm rot="10800000">
            <a:off x="0" y="-30058"/>
            <a:ext cx="6116338" cy="6859879"/>
          </a:xfrm>
          <a:custGeom>
            <a:avLst/>
            <a:gdLst>
              <a:gd name="connsiteX0" fmla="*/ 6105622 w 6105622"/>
              <a:gd name="connsiteY0" fmla="*/ 6905378 h 6915528"/>
              <a:gd name="connsiteX1" fmla="*/ 0 w 6105622"/>
              <a:gd name="connsiteY1" fmla="*/ 6915528 h 6915528"/>
              <a:gd name="connsiteX2" fmla="*/ 3078001 w 6105622"/>
              <a:gd name="connsiteY2" fmla="*/ 0 h 6915528"/>
              <a:gd name="connsiteX3" fmla="*/ 6105622 w 6105622"/>
              <a:gd name="connsiteY3" fmla="*/ 3396478 h 6915528"/>
              <a:gd name="connsiteX4" fmla="*/ 6105622 w 6105622"/>
              <a:gd name="connsiteY4" fmla="*/ 6905378 h 6915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05622" h="6915528">
                <a:moveTo>
                  <a:pt x="6105622" y="6905378"/>
                </a:moveTo>
                <a:lnTo>
                  <a:pt x="0" y="6915528"/>
                </a:lnTo>
                <a:lnTo>
                  <a:pt x="3078001" y="0"/>
                </a:lnTo>
                <a:lnTo>
                  <a:pt x="6105622" y="3396478"/>
                </a:lnTo>
                <a:lnTo>
                  <a:pt x="6105622" y="6905378"/>
                </a:lnTo>
                <a:close/>
              </a:path>
            </a:pathLst>
          </a:custGeom>
          <a:blipFill dpi="0" rotWithShape="1">
            <a:blip r:embed="rId3">
              <a:alphaModFix amt="72000"/>
            </a:blip>
            <a:srcRect/>
            <a:stretch>
              <a:fillRect l="1000" t="3000" r="-1000" b="-2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 dirty="0">
              <a:blipFill dpi="0"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</a:endParaRPr>
          </a:p>
        </p:txBody>
      </p:sp>
      <p:sp>
        <p:nvSpPr>
          <p:cNvPr id="21" name="Right Triangle 20"/>
          <p:cNvSpPr/>
          <p:nvPr/>
        </p:nvSpPr>
        <p:spPr>
          <a:xfrm rot="10800000">
            <a:off x="6086037" y="-30058"/>
            <a:ext cx="3057963" cy="2564904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2" name="Right Triangle 21"/>
          <p:cNvSpPr/>
          <p:nvPr/>
        </p:nvSpPr>
        <p:spPr>
          <a:xfrm>
            <a:off x="0" y="3573016"/>
            <a:ext cx="2920113" cy="3256807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4" name="Rectangle 23"/>
          <p:cNvSpPr/>
          <p:nvPr/>
        </p:nvSpPr>
        <p:spPr>
          <a:xfrm>
            <a:off x="4855824" y="2534846"/>
            <a:ext cx="38347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600" b="1" dirty="0">
                <a:solidFill>
                  <a:srgbClr val="00B0F0"/>
                </a:solidFill>
              </a:rPr>
              <a:t>01/ </a:t>
            </a:r>
            <a:r>
              <a:rPr lang="en-US" sz="3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Introduction:</a:t>
            </a:r>
            <a:endParaRPr lang="ar-DZ" sz="36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ontent Placeholder"/>
          <p:cNvSpPr txBox="1">
            <a:spLocks/>
          </p:cNvSpPr>
          <p:nvPr/>
        </p:nvSpPr>
        <p:spPr>
          <a:xfrm>
            <a:off x="4666723" y="3142844"/>
            <a:ext cx="4536504" cy="2842440"/>
          </a:xfrm>
          <a:prstGeom prst="rect">
            <a:avLst/>
          </a:prstGeom>
        </p:spPr>
        <p:txBody>
          <a:bodyPr numCol="1" anchor="ctr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 algn="just">
              <a:buNone/>
            </a:pPr>
            <a:r>
              <a:rPr lang="en-US" sz="20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
       Iron is one of the most important and widely used elements on Earth. It has played a crucial role in the development of human civilization and continues to be essential in modern industries.</a:t>
            </a:r>
            <a:endParaRPr lang="ar-SA" sz="2000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29" name="Flowchart: Connector 28"/>
          <p:cNvSpPr/>
          <p:nvPr/>
        </p:nvSpPr>
        <p:spPr>
          <a:xfrm>
            <a:off x="8607575" y="5805264"/>
            <a:ext cx="325574" cy="360040"/>
          </a:xfrm>
          <a:prstGeom prst="flowChartConnector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32" name="Pentagon 31"/>
          <p:cNvSpPr/>
          <p:nvPr/>
        </p:nvSpPr>
        <p:spPr>
          <a:xfrm rot="2390384">
            <a:off x="5567839" y="1379980"/>
            <a:ext cx="4079301" cy="92448"/>
          </a:xfrm>
          <a:custGeom>
            <a:avLst/>
            <a:gdLst/>
            <a:ahLst/>
            <a:cxnLst/>
            <a:rect l="l" t="t" r="r" b="b"/>
            <a:pathLst>
              <a:path w="4079301" h="92448">
                <a:moveTo>
                  <a:pt x="0" y="0"/>
                </a:moveTo>
                <a:lnTo>
                  <a:pt x="4003832" y="1995"/>
                </a:lnTo>
                <a:lnTo>
                  <a:pt x="4079301" y="92448"/>
                </a:lnTo>
                <a:lnTo>
                  <a:pt x="53663" y="92448"/>
                </a:lnTo>
                <a:close/>
              </a:path>
            </a:pathLst>
          </a:cu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16872804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22" grpId="0" animBg="1"/>
      <p:bldP spid="24" grpId="0"/>
      <p:bldP spid="25" grpId="0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 rot="19598859">
            <a:off x="433154" y="-2417814"/>
            <a:ext cx="8905144" cy="8093670"/>
          </a:xfrm>
          <a:custGeom>
            <a:avLst/>
            <a:gdLst/>
            <a:ahLst/>
            <a:cxnLst/>
            <a:rect l="l" t="t" r="r" b="b"/>
            <a:pathLst>
              <a:path w="8905144" h="8093670">
                <a:moveTo>
                  <a:pt x="1267112" y="0"/>
                </a:moveTo>
                <a:lnTo>
                  <a:pt x="8905144" y="5027246"/>
                </a:lnTo>
                <a:lnTo>
                  <a:pt x="8406239" y="5785246"/>
                </a:lnTo>
                <a:lnTo>
                  <a:pt x="5040028" y="8036664"/>
                </a:lnTo>
                <a:cubicBezTo>
                  <a:pt x="4053039" y="8363903"/>
                  <a:pt x="4151415" y="7210332"/>
                  <a:pt x="3798760" y="6409948"/>
                </a:cubicBezTo>
                <a:cubicBezTo>
                  <a:pt x="3446104" y="5609565"/>
                  <a:pt x="3060402" y="4894022"/>
                  <a:pt x="2646752" y="3690395"/>
                </a:cubicBezTo>
                <a:cubicBezTo>
                  <a:pt x="2412351" y="3141015"/>
                  <a:pt x="2007918" y="2514987"/>
                  <a:pt x="1641957" y="1925158"/>
                </a:cubicBezTo>
                <a:lnTo>
                  <a:pt x="0" y="1925158"/>
                </a:lnTo>
                <a:close/>
              </a:path>
            </a:pathLst>
          </a:custGeom>
          <a:blipFill dpi="0" rotWithShape="1">
            <a:blip r:embed="rId2">
              <a:alphaModFix amt="77000"/>
            </a:blip>
            <a:srcRect/>
            <a:stretch>
              <a:fillRect l="-1000" b="2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ctr"/>
            <a:endParaRPr lang="ar-DZ"/>
          </a:p>
        </p:txBody>
      </p:sp>
      <p:sp>
        <p:nvSpPr>
          <p:cNvPr id="25" name="Rectangle 24"/>
          <p:cNvSpPr/>
          <p:nvPr/>
        </p:nvSpPr>
        <p:spPr>
          <a:xfrm rot="18761590">
            <a:off x="4513681" y="750022"/>
            <a:ext cx="5903667" cy="2575743"/>
          </a:xfrm>
          <a:custGeom>
            <a:avLst/>
            <a:gdLst/>
            <a:ahLst/>
            <a:cxnLst/>
            <a:rect l="l" t="t" r="r" b="b"/>
            <a:pathLst>
              <a:path w="5903667" h="2575743">
                <a:moveTo>
                  <a:pt x="52460" y="0"/>
                </a:moveTo>
                <a:cubicBezTo>
                  <a:pt x="52595" y="44023"/>
                  <a:pt x="53424" y="87354"/>
                  <a:pt x="55630" y="130029"/>
                </a:cubicBezTo>
                <a:lnTo>
                  <a:pt x="0" y="123048"/>
                </a:lnTo>
                <a:close/>
                <a:moveTo>
                  <a:pt x="5258655" y="782925"/>
                </a:moveTo>
                <a:lnTo>
                  <a:pt x="5594946" y="1147447"/>
                </a:lnTo>
                <a:lnTo>
                  <a:pt x="4712218" y="1958298"/>
                </a:lnTo>
                <a:lnTo>
                  <a:pt x="398552" y="2575743"/>
                </a:lnTo>
                <a:cubicBezTo>
                  <a:pt x="395698" y="1648874"/>
                  <a:pt x="85599" y="1029076"/>
                  <a:pt x="55630" y="130029"/>
                </a:cubicBezTo>
                <a:close/>
                <a:moveTo>
                  <a:pt x="5903667" y="863863"/>
                </a:moveTo>
                <a:lnTo>
                  <a:pt x="5880267" y="885359"/>
                </a:lnTo>
                <a:lnTo>
                  <a:pt x="5854776" y="857728"/>
                </a:lnTo>
                <a:close/>
              </a:path>
            </a:pathLst>
          </a:custGeom>
          <a:solidFill>
            <a:srgbClr val="0099FF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4" name="Rectangle 22"/>
          <p:cNvSpPr/>
          <p:nvPr/>
        </p:nvSpPr>
        <p:spPr>
          <a:xfrm rot="19524113">
            <a:off x="5203904" y="2039115"/>
            <a:ext cx="4867664" cy="1696715"/>
          </a:xfrm>
          <a:custGeom>
            <a:avLst/>
            <a:gdLst>
              <a:gd name="connsiteX0" fmla="*/ 0 w 3096180"/>
              <a:gd name="connsiteY0" fmla="*/ 0 h 2257691"/>
              <a:gd name="connsiteX1" fmla="*/ 3096180 w 3096180"/>
              <a:gd name="connsiteY1" fmla="*/ 0 h 2257691"/>
              <a:gd name="connsiteX2" fmla="*/ 3096180 w 3096180"/>
              <a:gd name="connsiteY2" fmla="*/ 2257691 h 2257691"/>
              <a:gd name="connsiteX3" fmla="*/ 0 w 3096180"/>
              <a:gd name="connsiteY3" fmla="*/ 2257691 h 2257691"/>
              <a:gd name="connsiteX4" fmla="*/ 0 w 3096180"/>
              <a:gd name="connsiteY4" fmla="*/ 0 h 2257691"/>
              <a:gd name="connsiteX0" fmla="*/ 0 w 3851801"/>
              <a:gd name="connsiteY0" fmla="*/ 0 h 2338110"/>
              <a:gd name="connsiteX1" fmla="*/ 3851801 w 3851801"/>
              <a:gd name="connsiteY1" fmla="*/ 80419 h 2338110"/>
              <a:gd name="connsiteX2" fmla="*/ 3851801 w 3851801"/>
              <a:gd name="connsiteY2" fmla="*/ 2338110 h 2338110"/>
              <a:gd name="connsiteX3" fmla="*/ 755621 w 3851801"/>
              <a:gd name="connsiteY3" fmla="*/ 2338110 h 2338110"/>
              <a:gd name="connsiteX4" fmla="*/ 0 w 3851801"/>
              <a:gd name="connsiteY4" fmla="*/ 0 h 2338110"/>
              <a:gd name="connsiteX0" fmla="*/ 0 w 5397281"/>
              <a:gd name="connsiteY0" fmla="*/ 140674 h 2478784"/>
              <a:gd name="connsiteX1" fmla="*/ 5397281 w 5397281"/>
              <a:gd name="connsiteY1" fmla="*/ 0 h 2478784"/>
              <a:gd name="connsiteX2" fmla="*/ 3851801 w 5397281"/>
              <a:gd name="connsiteY2" fmla="*/ 2478784 h 2478784"/>
              <a:gd name="connsiteX3" fmla="*/ 755621 w 5397281"/>
              <a:gd name="connsiteY3" fmla="*/ 2478784 h 2478784"/>
              <a:gd name="connsiteX4" fmla="*/ 0 w 5397281"/>
              <a:gd name="connsiteY4" fmla="*/ 140674 h 2478784"/>
              <a:gd name="connsiteX0" fmla="*/ 0 w 5112537"/>
              <a:gd name="connsiteY0" fmla="*/ 0 h 2338110"/>
              <a:gd name="connsiteX1" fmla="*/ 5112537 w 5112537"/>
              <a:gd name="connsiteY1" fmla="*/ 297678 h 2338110"/>
              <a:gd name="connsiteX2" fmla="*/ 3851801 w 5112537"/>
              <a:gd name="connsiteY2" fmla="*/ 2338110 h 2338110"/>
              <a:gd name="connsiteX3" fmla="*/ 755621 w 5112537"/>
              <a:gd name="connsiteY3" fmla="*/ 2338110 h 2338110"/>
              <a:gd name="connsiteX4" fmla="*/ 0 w 5112537"/>
              <a:gd name="connsiteY4" fmla="*/ 0 h 2338110"/>
              <a:gd name="connsiteX0" fmla="*/ 0 w 4969608"/>
              <a:gd name="connsiteY0" fmla="*/ 83036 h 2040432"/>
              <a:gd name="connsiteX1" fmla="*/ 4969608 w 4969608"/>
              <a:gd name="connsiteY1" fmla="*/ 0 h 2040432"/>
              <a:gd name="connsiteX2" fmla="*/ 3708872 w 4969608"/>
              <a:gd name="connsiteY2" fmla="*/ 2040432 h 2040432"/>
              <a:gd name="connsiteX3" fmla="*/ 612692 w 4969608"/>
              <a:gd name="connsiteY3" fmla="*/ 2040432 h 2040432"/>
              <a:gd name="connsiteX4" fmla="*/ 0 w 4969608"/>
              <a:gd name="connsiteY4" fmla="*/ 83036 h 2040432"/>
              <a:gd name="connsiteX0" fmla="*/ 0 w 4919770"/>
              <a:gd name="connsiteY0" fmla="*/ 240842 h 2040432"/>
              <a:gd name="connsiteX1" fmla="*/ 4919770 w 4919770"/>
              <a:gd name="connsiteY1" fmla="*/ 0 h 2040432"/>
              <a:gd name="connsiteX2" fmla="*/ 3659034 w 4919770"/>
              <a:gd name="connsiteY2" fmla="*/ 2040432 h 2040432"/>
              <a:gd name="connsiteX3" fmla="*/ 562854 w 4919770"/>
              <a:gd name="connsiteY3" fmla="*/ 2040432 h 2040432"/>
              <a:gd name="connsiteX4" fmla="*/ 0 w 4919770"/>
              <a:gd name="connsiteY4" fmla="*/ 240842 h 2040432"/>
              <a:gd name="connsiteX0" fmla="*/ 0 w 4919770"/>
              <a:gd name="connsiteY0" fmla="*/ 240842 h 2040432"/>
              <a:gd name="connsiteX1" fmla="*/ 4919770 w 4919770"/>
              <a:gd name="connsiteY1" fmla="*/ 0 h 2040432"/>
              <a:gd name="connsiteX2" fmla="*/ 3659034 w 4919770"/>
              <a:gd name="connsiteY2" fmla="*/ 2040432 h 2040432"/>
              <a:gd name="connsiteX3" fmla="*/ 661751 w 4919770"/>
              <a:gd name="connsiteY3" fmla="*/ 1897062 h 2040432"/>
              <a:gd name="connsiteX4" fmla="*/ 0 w 4919770"/>
              <a:gd name="connsiteY4" fmla="*/ 240842 h 2040432"/>
              <a:gd name="connsiteX0" fmla="*/ 0 w 4919770"/>
              <a:gd name="connsiteY0" fmla="*/ 240842 h 1897062"/>
              <a:gd name="connsiteX1" fmla="*/ 4919770 w 4919770"/>
              <a:gd name="connsiteY1" fmla="*/ 0 h 1897062"/>
              <a:gd name="connsiteX2" fmla="*/ 3154750 w 4919770"/>
              <a:gd name="connsiteY2" fmla="*/ 1851267 h 1897062"/>
              <a:gd name="connsiteX3" fmla="*/ 661751 w 4919770"/>
              <a:gd name="connsiteY3" fmla="*/ 1897062 h 1897062"/>
              <a:gd name="connsiteX4" fmla="*/ 0 w 4919770"/>
              <a:gd name="connsiteY4" fmla="*/ 240842 h 1897062"/>
              <a:gd name="connsiteX0" fmla="*/ 0 w 4540327"/>
              <a:gd name="connsiteY0" fmla="*/ 432054 h 2088274"/>
              <a:gd name="connsiteX1" fmla="*/ 4540327 w 4540327"/>
              <a:gd name="connsiteY1" fmla="*/ 0 h 2088274"/>
              <a:gd name="connsiteX2" fmla="*/ 3154750 w 4540327"/>
              <a:gd name="connsiteY2" fmla="*/ 2042479 h 2088274"/>
              <a:gd name="connsiteX3" fmla="*/ 661751 w 4540327"/>
              <a:gd name="connsiteY3" fmla="*/ 2088274 h 2088274"/>
              <a:gd name="connsiteX4" fmla="*/ 0 w 4540327"/>
              <a:gd name="connsiteY4" fmla="*/ 432054 h 2088274"/>
              <a:gd name="connsiteX0" fmla="*/ 0 w 4540327"/>
              <a:gd name="connsiteY0" fmla="*/ 432054 h 2088274"/>
              <a:gd name="connsiteX1" fmla="*/ 4540327 w 4540327"/>
              <a:gd name="connsiteY1" fmla="*/ 0 h 2088274"/>
              <a:gd name="connsiteX2" fmla="*/ 3118907 w 4540327"/>
              <a:gd name="connsiteY2" fmla="*/ 2017755 h 2088274"/>
              <a:gd name="connsiteX3" fmla="*/ 661751 w 4540327"/>
              <a:gd name="connsiteY3" fmla="*/ 2088274 h 2088274"/>
              <a:gd name="connsiteX4" fmla="*/ 0 w 4540327"/>
              <a:gd name="connsiteY4" fmla="*/ 432054 h 2088274"/>
              <a:gd name="connsiteX0" fmla="*/ 0 w 4508190"/>
              <a:gd name="connsiteY0" fmla="*/ 436589 h 2092809"/>
              <a:gd name="connsiteX1" fmla="*/ 4508190 w 4508190"/>
              <a:gd name="connsiteY1" fmla="*/ 0 h 2092809"/>
              <a:gd name="connsiteX2" fmla="*/ 3118907 w 4508190"/>
              <a:gd name="connsiteY2" fmla="*/ 2022290 h 2092809"/>
              <a:gd name="connsiteX3" fmla="*/ 661751 w 4508190"/>
              <a:gd name="connsiteY3" fmla="*/ 2092809 h 2092809"/>
              <a:gd name="connsiteX4" fmla="*/ 0 w 4508190"/>
              <a:gd name="connsiteY4" fmla="*/ 436589 h 2092809"/>
              <a:gd name="connsiteX0" fmla="*/ 0 w 4508190"/>
              <a:gd name="connsiteY0" fmla="*/ 436589 h 2165660"/>
              <a:gd name="connsiteX1" fmla="*/ 4508190 w 4508190"/>
              <a:gd name="connsiteY1" fmla="*/ 0 h 2165660"/>
              <a:gd name="connsiteX2" fmla="*/ 3020009 w 4508190"/>
              <a:gd name="connsiteY2" fmla="*/ 2165660 h 2165660"/>
              <a:gd name="connsiteX3" fmla="*/ 661751 w 4508190"/>
              <a:gd name="connsiteY3" fmla="*/ 2092809 h 2165660"/>
              <a:gd name="connsiteX4" fmla="*/ 0 w 4508190"/>
              <a:gd name="connsiteY4" fmla="*/ 436589 h 2165660"/>
              <a:gd name="connsiteX0" fmla="*/ 0 w 4520139"/>
              <a:gd name="connsiteY0" fmla="*/ 428347 h 2157418"/>
              <a:gd name="connsiteX1" fmla="*/ 4520139 w 4520139"/>
              <a:gd name="connsiteY1" fmla="*/ 0 h 2157418"/>
              <a:gd name="connsiteX2" fmla="*/ 3020009 w 4520139"/>
              <a:gd name="connsiteY2" fmla="*/ 2157418 h 2157418"/>
              <a:gd name="connsiteX3" fmla="*/ 661751 w 4520139"/>
              <a:gd name="connsiteY3" fmla="*/ 2084567 h 2157418"/>
              <a:gd name="connsiteX4" fmla="*/ 0 w 4520139"/>
              <a:gd name="connsiteY4" fmla="*/ 428347 h 2157418"/>
              <a:gd name="connsiteX0" fmla="*/ 0 w 4240798"/>
              <a:gd name="connsiteY0" fmla="*/ 489071 h 2218142"/>
              <a:gd name="connsiteX1" fmla="*/ 4240798 w 4240798"/>
              <a:gd name="connsiteY1" fmla="*/ 0 h 2218142"/>
              <a:gd name="connsiteX2" fmla="*/ 3020009 w 4240798"/>
              <a:gd name="connsiteY2" fmla="*/ 2218142 h 2218142"/>
              <a:gd name="connsiteX3" fmla="*/ 661751 w 4240798"/>
              <a:gd name="connsiteY3" fmla="*/ 2145291 h 2218142"/>
              <a:gd name="connsiteX4" fmla="*/ 0 w 4240798"/>
              <a:gd name="connsiteY4" fmla="*/ 489071 h 2218142"/>
              <a:gd name="connsiteX0" fmla="*/ 0 w 4240798"/>
              <a:gd name="connsiteY0" fmla="*/ 489071 h 2271682"/>
              <a:gd name="connsiteX1" fmla="*/ 4240798 w 4240798"/>
              <a:gd name="connsiteY1" fmla="*/ 0 h 2271682"/>
              <a:gd name="connsiteX2" fmla="*/ 3225932 w 4240798"/>
              <a:gd name="connsiteY2" fmla="*/ 2271682 h 2271682"/>
              <a:gd name="connsiteX3" fmla="*/ 661751 w 4240798"/>
              <a:gd name="connsiteY3" fmla="*/ 2145291 h 2271682"/>
              <a:gd name="connsiteX4" fmla="*/ 0 w 4240798"/>
              <a:gd name="connsiteY4" fmla="*/ 489071 h 2271682"/>
              <a:gd name="connsiteX0" fmla="*/ 0 w 4231134"/>
              <a:gd name="connsiteY0" fmla="*/ 570163 h 2271682"/>
              <a:gd name="connsiteX1" fmla="*/ 4231134 w 4231134"/>
              <a:gd name="connsiteY1" fmla="*/ 0 h 2271682"/>
              <a:gd name="connsiteX2" fmla="*/ 3216268 w 4231134"/>
              <a:gd name="connsiteY2" fmla="*/ 2271682 h 2271682"/>
              <a:gd name="connsiteX3" fmla="*/ 652087 w 4231134"/>
              <a:gd name="connsiteY3" fmla="*/ 2145291 h 2271682"/>
              <a:gd name="connsiteX4" fmla="*/ 0 w 4231134"/>
              <a:gd name="connsiteY4" fmla="*/ 570163 h 2271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31134" h="2271682">
                <a:moveTo>
                  <a:pt x="0" y="570163"/>
                </a:moveTo>
                <a:lnTo>
                  <a:pt x="4231134" y="0"/>
                </a:lnTo>
                <a:lnTo>
                  <a:pt x="3216268" y="2271682"/>
                </a:lnTo>
                <a:lnTo>
                  <a:pt x="652087" y="2145291"/>
                </a:lnTo>
                <a:lnTo>
                  <a:pt x="0" y="570163"/>
                </a:lnTo>
                <a:close/>
              </a:path>
            </a:pathLst>
          </a:cu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3" name="Rectangle 22"/>
          <p:cNvSpPr/>
          <p:nvPr/>
        </p:nvSpPr>
        <p:spPr>
          <a:xfrm rot="19524113">
            <a:off x="5634548" y="2240791"/>
            <a:ext cx="4520139" cy="2157418"/>
          </a:xfrm>
          <a:custGeom>
            <a:avLst/>
            <a:gdLst>
              <a:gd name="connsiteX0" fmla="*/ 0 w 3096180"/>
              <a:gd name="connsiteY0" fmla="*/ 0 h 2257691"/>
              <a:gd name="connsiteX1" fmla="*/ 3096180 w 3096180"/>
              <a:gd name="connsiteY1" fmla="*/ 0 h 2257691"/>
              <a:gd name="connsiteX2" fmla="*/ 3096180 w 3096180"/>
              <a:gd name="connsiteY2" fmla="*/ 2257691 h 2257691"/>
              <a:gd name="connsiteX3" fmla="*/ 0 w 3096180"/>
              <a:gd name="connsiteY3" fmla="*/ 2257691 h 2257691"/>
              <a:gd name="connsiteX4" fmla="*/ 0 w 3096180"/>
              <a:gd name="connsiteY4" fmla="*/ 0 h 2257691"/>
              <a:gd name="connsiteX0" fmla="*/ 0 w 3851801"/>
              <a:gd name="connsiteY0" fmla="*/ 0 h 2338110"/>
              <a:gd name="connsiteX1" fmla="*/ 3851801 w 3851801"/>
              <a:gd name="connsiteY1" fmla="*/ 80419 h 2338110"/>
              <a:gd name="connsiteX2" fmla="*/ 3851801 w 3851801"/>
              <a:gd name="connsiteY2" fmla="*/ 2338110 h 2338110"/>
              <a:gd name="connsiteX3" fmla="*/ 755621 w 3851801"/>
              <a:gd name="connsiteY3" fmla="*/ 2338110 h 2338110"/>
              <a:gd name="connsiteX4" fmla="*/ 0 w 3851801"/>
              <a:gd name="connsiteY4" fmla="*/ 0 h 2338110"/>
              <a:gd name="connsiteX0" fmla="*/ 0 w 5397281"/>
              <a:gd name="connsiteY0" fmla="*/ 140674 h 2478784"/>
              <a:gd name="connsiteX1" fmla="*/ 5397281 w 5397281"/>
              <a:gd name="connsiteY1" fmla="*/ 0 h 2478784"/>
              <a:gd name="connsiteX2" fmla="*/ 3851801 w 5397281"/>
              <a:gd name="connsiteY2" fmla="*/ 2478784 h 2478784"/>
              <a:gd name="connsiteX3" fmla="*/ 755621 w 5397281"/>
              <a:gd name="connsiteY3" fmla="*/ 2478784 h 2478784"/>
              <a:gd name="connsiteX4" fmla="*/ 0 w 5397281"/>
              <a:gd name="connsiteY4" fmla="*/ 140674 h 2478784"/>
              <a:gd name="connsiteX0" fmla="*/ 0 w 5112537"/>
              <a:gd name="connsiteY0" fmla="*/ 0 h 2338110"/>
              <a:gd name="connsiteX1" fmla="*/ 5112537 w 5112537"/>
              <a:gd name="connsiteY1" fmla="*/ 297678 h 2338110"/>
              <a:gd name="connsiteX2" fmla="*/ 3851801 w 5112537"/>
              <a:gd name="connsiteY2" fmla="*/ 2338110 h 2338110"/>
              <a:gd name="connsiteX3" fmla="*/ 755621 w 5112537"/>
              <a:gd name="connsiteY3" fmla="*/ 2338110 h 2338110"/>
              <a:gd name="connsiteX4" fmla="*/ 0 w 5112537"/>
              <a:gd name="connsiteY4" fmla="*/ 0 h 2338110"/>
              <a:gd name="connsiteX0" fmla="*/ 0 w 4969608"/>
              <a:gd name="connsiteY0" fmla="*/ 83036 h 2040432"/>
              <a:gd name="connsiteX1" fmla="*/ 4969608 w 4969608"/>
              <a:gd name="connsiteY1" fmla="*/ 0 h 2040432"/>
              <a:gd name="connsiteX2" fmla="*/ 3708872 w 4969608"/>
              <a:gd name="connsiteY2" fmla="*/ 2040432 h 2040432"/>
              <a:gd name="connsiteX3" fmla="*/ 612692 w 4969608"/>
              <a:gd name="connsiteY3" fmla="*/ 2040432 h 2040432"/>
              <a:gd name="connsiteX4" fmla="*/ 0 w 4969608"/>
              <a:gd name="connsiteY4" fmla="*/ 83036 h 2040432"/>
              <a:gd name="connsiteX0" fmla="*/ 0 w 4919770"/>
              <a:gd name="connsiteY0" fmla="*/ 240842 h 2040432"/>
              <a:gd name="connsiteX1" fmla="*/ 4919770 w 4919770"/>
              <a:gd name="connsiteY1" fmla="*/ 0 h 2040432"/>
              <a:gd name="connsiteX2" fmla="*/ 3659034 w 4919770"/>
              <a:gd name="connsiteY2" fmla="*/ 2040432 h 2040432"/>
              <a:gd name="connsiteX3" fmla="*/ 562854 w 4919770"/>
              <a:gd name="connsiteY3" fmla="*/ 2040432 h 2040432"/>
              <a:gd name="connsiteX4" fmla="*/ 0 w 4919770"/>
              <a:gd name="connsiteY4" fmla="*/ 240842 h 2040432"/>
              <a:gd name="connsiteX0" fmla="*/ 0 w 4919770"/>
              <a:gd name="connsiteY0" fmla="*/ 240842 h 2040432"/>
              <a:gd name="connsiteX1" fmla="*/ 4919770 w 4919770"/>
              <a:gd name="connsiteY1" fmla="*/ 0 h 2040432"/>
              <a:gd name="connsiteX2" fmla="*/ 3659034 w 4919770"/>
              <a:gd name="connsiteY2" fmla="*/ 2040432 h 2040432"/>
              <a:gd name="connsiteX3" fmla="*/ 661751 w 4919770"/>
              <a:gd name="connsiteY3" fmla="*/ 1897062 h 2040432"/>
              <a:gd name="connsiteX4" fmla="*/ 0 w 4919770"/>
              <a:gd name="connsiteY4" fmla="*/ 240842 h 2040432"/>
              <a:gd name="connsiteX0" fmla="*/ 0 w 4919770"/>
              <a:gd name="connsiteY0" fmla="*/ 240842 h 1897062"/>
              <a:gd name="connsiteX1" fmla="*/ 4919770 w 4919770"/>
              <a:gd name="connsiteY1" fmla="*/ 0 h 1897062"/>
              <a:gd name="connsiteX2" fmla="*/ 3154750 w 4919770"/>
              <a:gd name="connsiteY2" fmla="*/ 1851267 h 1897062"/>
              <a:gd name="connsiteX3" fmla="*/ 661751 w 4919770"/>
              <a:gd name="connsiteY3" fmla="*/ 1897062 h 1897062"/>
              <a:gd name="connsiteX4" fmla="*/ 0 w 4919770"/>
              <a:gd name="connsiteY4" fmla="*/ 240842 h 1897062"/>
              <a:gd name="connsiteX0" fmla="*/ 0 w 4540327"/>
              <a:gd name="connsiteY0" fmla="*/ 432054 h 2088274"/>
              <a:gd name="connsiteX1" fmla="*/ 4540327 w 4540327"/>
              <a:gd name="connsiteY1" fmla="*/ 0 h 2088274"/>
              <a:gd name="connsiteX2" fmla="*/ 3154750 w 4540327"/>
              <a:gd name="connsiteY2" fmla="*/ 2042479 h 2088274"/>
              <a:gd name="connsiteX3" fmla="*/ 661751 w 4540327"/>
              <a:gd name="connsiteY3" fmla="*/ 2088274 h 2088274"/>
              <a:gd name="connsiteX4" fmla="*/ 0 w 4540327"/>
              <a:gd name="connsiteY4" fmla="*/ 432054 h 2088274"/>
              <a:gd name="connsiteX0" fmla="*/ 0 w 4540327"/>
              <a:gd name="connsiteY0" fmla="*/ 432054 h 2088274"/>
              <a:gd name="connsiteX1" fmla="*/ 4540327 w 4540327"/>
              <a:gd name="connsiteY1" fmla="*/ 0 h 2088274"/>
              <a:gd name="connsiteX2" fmla="*/ 3118907 w 4540327"/>
              <a:gd name="connsiteY2" fmla="*/ 2017755 h 2088274"/>
              <a:gd name="connsiteX3" fmla="*/ 661751 w 4540327"/>
              <a:gd name="connsiteY3" fmla="*/ 2088274 h 2088274"/>
              <a:gd name="connsiteX4" fmla="*/ 0 w 4540327"/>
              <a:gd name="connsiteY4" fmla="*/ 432054 h 2088274"/>
              <a:gd name="connsiteX0" fmla="*/ 0 w 4508190"/>
              <a:gd name="connsiteY0" fmla="*/ 436589 h 2092809"/>
              <a:gd name="connsiteX1" fmla="*/ 4508190 w 4508190"/>
              <a:gd name="connsiteY1" fmla="*/ 0 h 2092809"/>
              <a:gd name="connsiteX2" fmla="*/ 3118907 w 4508190"/>
              <a:gd name="connsiteY2" fmla="*/ 2022290 h 2092809"/>
              <a:gd name="connsiteX3" fmla="*/ 661751 w 4508190"/>
              <a:gd name="connsiteY3" fmla="*/ 2092809 h 2092809"/>
              <a:gd name="connsiteX4" fmla="*/ 0 w 4508190"/>
              <a:gd name="connsiteY4" fmla="*/ 436589 h 2092809"/>
              <a:gd name="connsiteX0" fmla="*/ 0 w 4508190"/>
              <a:gd name="connsiteY0" fmla="*/ 436589 h 2165660"/>
              <a:gd name="connsiteX1" fmla="*/ 4508190 w 4508190"/>
              <a:gd name="connsiteY1" fmla="*/ 0 h 2165660"/>
              <a:gd name="connsiteX2" fmla="*/ 3020009 w 4508190"/>
              <a:gd name="connsiteY2" fmla="*/ 2165660 h 2165660"/>
              <a:gd name="connsiteX3" fmla="*/ 661751 w 4508190"/>
              <a:gd name="connsiteY3" fmla="*/ 2092809 h 2165660"/>
              <a:gd name="connsiteX4" fmla="*/ 0 w 4508190"/>
              <a:gd name="connsiteY4" fmla="*/ 436589 h 2165660"/>
              <a:gd name="connsiteX0" fmla="*/ 0 w 4520139"/>
              <a:gd name="connsiteY0" fmla="*/ 428347 h 2157418"/>
              <a:gd name="connsiteX1" fmla="*/ 4520139 w 4520139"/>
              <a:gd name="connsiteY1" fmla="*/ 0 h 2157418"/>
              <a:gd name="connsiteX2" fmla="*/ 3020009 w 4520139"/>
              <a:gd name="connsiteY2" fmla="*/ 2157418 h 2157418"/>
              <a:gd name="connsiteX3" fmla="*/ 661751 w 4520139"/>
              <a:gd name="connsiteY3" fmla="*/ 2084567 h 2157418"/>
              <a:gd name="connsiteX4" fmla="*/ 0 w 4520139"/>
              <a:gd name="connsiteY4" fmla="*/ 428347 h 2157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20139" h="2157418">
                <a:moveTo>
                  <a:pt x="0" y="428347"/>
                </a:moveTo>
                <a:lnTo>
                  <a:pt x="4520139" y="0"/>
                </a:lnTo>
                <a:lnTo>
                  <a:pt x="3020009" y="2157418"/>
                </a:lnTo>
                <a:lnTo>
                  <a:pt x="661751" y="2084567"/>
                </a:lnTo>
                <a:lnTo>
                  <a:pt x="0" y="428347"/>
                </a:lnTo>
                <a:close/>
              </a:path>
            </a:pathLst>
          </a:cu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0" name="Isosceles Triangle 11"/>
          <p:cNvSpPr/>
          <p:nvPr/>
        </p:nvSpPr>
        <p:spPr>
          <a:xfrm rot="5400000">
            <a:off x="368566" y="2162482"/>
            <a:ext cx="1106724" cy="1052635"/>
          </a:xfrm>
          <a:custGeom>
            <a:avLst/>
            <a:gdLst>
              <a:gd name="connsiteX0" fmla="*/ 0 w 1224136"/>
              <a:gd name="connsiteY0" fmla="*/ 1008112 h 1008112"/>
              <a:gd name="connsiteX1" fmla="*/ 612068 w 1224136"/>
              <a:gd name="connsiteY1" fmla="*/ 0 h 1008112"/>
              <a:gd name="connsiteX2" fmla="*/ 1224136 w 1224136"/>
              <a:gd name="connsiteY2" fmla="*/ 1008112 h 1008112"/>
              <a:gd name="connsiteX3" fmla="*/ 0 w 1224136"/>
              <a:gd name="connsiteY3" fmla="*/ 1008112 h 1008112"/>
              <a:gd name="connsiteX0" fmla="*/ 0 w 1224136"/>
              <a:gd name="connsiteY0" fmla="*/ 1022610 h 1022610"/>
              <a:gd name="connsiteX1" fmla="*/ 611387 w 1224136"/>
              <a:gd name="connsiteY1" fmla="*/ 0 h 1022610"/>
              <a:gd name="connsiteX2" fmla="*/ 1224136 w 1224136"/>
              <a:gd name="connsiteY2" fmla="*/ 1022610 h 1022610"/>
              <a:gd name="connsiteX3" fmla="*/ 0 w 1224136"/>
              <a:gd name="connsiteY3" fmla="*/ 1022610 h 1022610"/>
              <a:gd name="connsiteX0" fmla="*/ 0 w 1192451"/>
              <a:gd name="connsiteY0" fmla="*/ 1022610 h 1022610"/>
              <a:gd name="connsiteX1" fmla="*/ 611387 w 1192451"/>
              <a:gd name="connsiteY1" fmla="*/ 0 h 1022610"/>
              <a:gd name="connsiteX2" fmla="*/ 1192451 w 1192451"/>
              <a:gd name="connsiteY2" fmla="*/ 966033 h 1022610"/>
              <a:gd name="connsiteX3" fmla="*/ 0 w 1192451"/>
              <a:gd name="connsiteY3" fmla="*/ 1022610 h 1022610"/>
              <a:gd name="connsiteX0" fmla="*/ 0 w 1192451"/>
              <a:gd name="connsiteY0" fmla="*/ 1022610 h 1022610"/>
              <a:gd name="connsiteX1" fmla="*/ 611387 w 1192451"/>
              <a:gd name="connsiteY1" fmla="*/ 0 h 1022610"/>
              <a:gd name="connsiteX2" fmla="*/ 1192451 w 1192451"/>
              <a:gd name="connsiteY2" fmla="*/ 1009534 h 1022610"/>
              <a:gd name="connsiteX3" fmla="*/ 0 w 1192451"/>
              <a:gd name="connsiteY3" fmla="*/ 1022610 h 1022610"/>
              <a:gd name="connsiteX0" fmla="*/ 0 w 1192451"/>
              <a:gd name="connsiteY0" fmla="*/ 1022610 h 1022610"/>
              <a:gd name="connsiteX1" fmla="*/ 596889 w 1192451"/>
              <a:gd name="connsiteY1" fmla="*/ 0 h 1022610"/>
              <a:gd name="connsiteX2" fmla="*/ 1192451 w 1192451"/>
              <a:gd name="connsiteY2" fmla="*/ 1009534 h 1022610"/>
              <a:gd name="connsiteX3" fmla="*/ 0 w 1192451"/>
              <a:gd name="connsiteY3" fmla="*/ 1022610 h 1022610"/>
              <a:gd name="connsiteX0" fmla="*/ 0 w 1192451"/>
              <a:gd name="connsiteY0" fmla="*/ 1022610 h 1022610"/>
              <a:gd name="connsiteX1" fmla="*/ 567893 w 1192451"/>
              <a:gd name="connsiteY1" fmla="*/ 0 h 1022610"/>
              <a:gd name="connsiteX2" fmla="*/ 1192451 w 1192451"/>
              <a:gd name="connsiteY2" fmla="*/ 1009534 h 1022610"/>
              <a:gd name="connsiteX3" fmla="*/ 0 w 1192451"/>
              <a:gd name="connsiteY3" fmla="*/ 1022610 h 1022610"/>
              <a:gd name="connsiteX0" fmla="*/ 0 w 1105464"/>
              <a:gd name="connsiteY0" fmla="*/ 1022610 h 1022610"/>
              <a:gd name="connsiteX1" fmla="*/ 480906 w 1105464"/>
              <a:gd name="connsiteY1" fmla="*/ 0 h 1022610"/>
              <a:gd name="connsiteX2" fmla="*/ 1105464 w 1105464"/>
              <a:gd name="connsiteY2" fmla="*/ 1009534 h 1022610"/>
              <a:gd name="connsiteX3" fmla="*/ 0 w 1105464"/>
              <a:gd name="connsiteY3" fmla="*/ 1022610 h 1022610"/>
              <a:gd name="connsiteX0" fmla="*/ 0 w 1105464"/>
              <a:gd name="connsiteY0" fmla="*/ 1051611 h 1051611"/>
              <a:gd name="connsiteX1" fmla="*/ 495404 w 1105464"/>
              <a:gd name="connsiteY1" fmla="*/ 0 h 1051611"/>
              <a:gd name="connsiteX2" fmla="*/ 1105464 w 1105464"/>
              <a:gd name="connsiteY2" fmla="*/ 1038535 h 1051611"/>
              <a:gd name="connsiteX3" fmla="*/ 0 w 1105464"/>
              <a:gd name="connsiteY3" fmla="*/ 1051611 h 1051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5464" h="1051611">
                <a:moveTo>
                  <a:pt x="0" y="1051611"/>
                </a:moveTo>
                <a:lnTo>
                  <a:pt x="495404" y="0"/>
                </a:lnTo>
                <a:lnTo>
                  <a:pt x="1105464" y="1038535"/>
                </a:lnTo>
                <a:lnTo>
                  <a:pt x="0" y="1051611"/>
                </a:lnTo>
                <a:close/>
              </a:path>
            </a:pathLst>
          </a:cu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2" name="Isosceles Triangle 11"/>
          <p:cNvSpPr/>
          <p:nvPr/>
        </p:nvSpPr>
        <p:spPr>
          <a:xfrm rot="5561329">
            <a:off x="1318253" y="1570220"/>
            <a:ext cx="1193810" cy="1023606"/>
          </a:xfrm>
          <a:custGeom>
            <a:avLst/>
            <a:gdLst>
              <a:gd name="connsiteX0" fmla="*/ 0 w 1224136"/>
              <a:gd name="connsiteY0" fmla="*/ 1008112 h 1008112"/>
              <a:gd name="connsiteX1" fmla="*/ 612068 w 1224136"/>
              <a:gd name="connsiteY1" fmla="*/ 0 h 1008112"/>
              <a:gd name="connsiteX2" fmla="*/ 1224136 w 1224136"/>
              <a:gd name="connsiteY2" fmla="*/ 1008112 h 1008112"/>
              <a:gd name="connsiteX3" fmla="*/ 0 w 1224136"/>
              <a:gd name="connsiteY3" fmla="*/ 1008112 h 1008112"/>
              <a:gd name="connsiteX0" fmla="*/ 0 w 1224136"/>
              <a:gd name="connsiteY0" fmla="*/ 1022610 h 1022610"/>
              <a:gd name="connsiteX1" fmla="*/ 611387 w 1224136"/>
              <a:gd name="connsiteY1" fmla="*/ 0 h 1022610"/>
              <a:gd name="connsiteX2" fmla="*/ 1224136 w 1224136"/>
              <a:gd name="connsiteY2" fmla="*/ 1022610 h 1022610"/>
              <a:gd name="connsiteX3" fmla="*/ 0 w 1224136"/>
              <a:gd name="connsiteY3" fmla="*/ 1022610 h 1022610"/>
              <a:gd name="connsiteX0" fmla="*/ 0 w 1192451"/>
              <a:gd name="connsiteY0" fmla="*/ 1022610 h 1022610"/>
              <a:gd name="connsiteX1" fmla="*/ 611387 w 1192451"/>
              <a:gd name="connsiteY1" fmla="*/ 0 h 1022610"/>
              <a:gd name="connsiteX2" fmla="*/ 1192451 w 1192451"/>
              <a:gd name="connsiteY2" fmla="*/ 966033 h 1022610"/>
              <a:gd name="connsiteX3" fmla="*/ 0 w 1192451"/>
              <a:gd name="connsiteY3" fmla="*/ 1022610 h 1022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2451" h="1022610">
                <a:moveTo>
                  <a:pt x="0" y="1022610"/>
                </a:moveTo>
                <a:lnTo>
                  <a:pt x="611387" y="0"/>
                </a:lnTo>
                <a:lnTo>
                  <a:pt x="1192451" y="966033"/>
                </a:lnTo>
                <a:lnTo>
                  <a:pt x="0" y="1022610"/>
                </a:lnTo>
                <a:close/>
              </a:path>
            </a:pathLst>
          </a:cu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6" name="Isosceles Triangle 12"/>
          <p:cNvSpPr/>
          <p:nvPr/>
        </p:nvSpPr>
        <p:spPr>
          <a:xfrm rot="16458688">
            <a:off x="1330462" y="2155882"/>
            <a:ext cx="1221831" cy="1001275"/>
          </a:xfrm>
          <a:custGeom>
            <a:avLst/>
            <a:gdLst>
              <a:gd name="connsiteX0" fmla="*/ 0 w 1224136"/>
              <a:gd name="connsiteY0" fmla="*/ 1008112 h 1008112"/>
              <a:gd name="connsiteX1" fmla="*/ 612068 w 1224136"/>
              <a:gd name="connsiteY1" fmla="*/ 0 h 1008112"/>
              <a:gd name="connsiteX2" fmla="*/ 1224136 w 1224136"/>
              <a:gd name="connsiteY2" fmla="*/ 1008112 h 1008112"/>
              <a:gd name="connsiteX3" fmla="*/ 0 w 1224136"/>
              <a:gd name="connsiteY3" fmla="*/ 1008112 h 1008112"/>
              <a:gd name="connsiteX0" fmla="*/ 0 w 1224136"/>
              <a:gd name="connsiteY0" fmla="*/ 1008112 h 1008112"/>
              <a:gd name="connsiteX1" fmla="*/ 539496 w 1224136"/>
              <a:gd name="connsiteY1" fmla="*/ 0 h 1008112"/>
              <a:gd name="connsiteX2" fmla="*/ 1224136 w 1224136"/>
              <a:gd name="connsiteY2" fmla="*/ 1008112 h 1008112"/>
              <a:gd name="connsiteX3" fmla="*/ 0 w 1224136"/>
              <a:gd name="connsiteY3" fmla="*/ 1008112 h 1008112"/>
              <a:gd name="connsiteX0" fmla="*/ 0 w 1180594"/>
              <a:gd name="connsiteY0" fmla="*/ 1008112 h 1008112"/>
              <a:gd name="connsiteX1" fmla="*/ 495954 w 1180594"/>
              <a:gd name="connsiteY1" fmla="*/ 0 h 1008112"/>
              <a:gd name="connsiteX2" fmla="*/ 1180594 w 1180594"/>
              <a:gd name="connsiteY2" fmla="*/ 1008112 h 1008112"/>
              <a:gd name="connsiteX3" fmla="*/ 0 w 1180594"/>
              <a:gd name="connsiteY3" fmla="*/ 1008112 h 1008112"/>
              <a:gd name="connsiteX0" fmla="*/ 0 w 1178412"/>
              <a:gd name="connsiteY0" fmla="*/ 1037058 h 1037058"/>
              <a:gd name="connsiteX1" fmla="*/ 493772 w 1178412"/>
              <a:gd name="connsiteY1" fmla="*/ 0 h 1037058"/>
              <a:gd name="connsiteX2" fmla="*/ 1178412 w 1178412"/>
              <a:gd name="connsiteY2" fmla="*/ 1008112 h 1037058"/>
              <a:gd name="connsiteX3" fmla="*/ 0 w 1178412"/>
              <a:gd name="connsiteY3" fmla="*/ 1037058 h 1037058"/>
              <a:gd name="connsiteX0" fmla="*/ 0 w 1221831"/>
              <a:gd name="connsiteY0" fmla="*/ 1040331 h 1040331"/>
              <a:gd name="connsiteX1" fmla="*/ 537191 w 1221831"/>
              <a:gd name="connsiteY1" fmla="*/ 0 h 1040331"/>
              <a:gd name="connsiteX2" fmla="*/ 1221831 w 1221831"/>
              <a:gd name="connsiteY2" fmla="*/ 1008112 h 1040331"/>
              <a:gd name="connsiteX3" fmla="*/ 0 w 1221831"/>
              <a:gd name="connsiteY3" fmla="*/ 1040331 h 1040331"/>
              <a:gd name="connsiteX0" fmla="*/ 0 w 1221831"/>
              <a:gd name="connsiteY0" fmla="*/ 956765 h 956765"/>
              <a:gd name="connsiteX1" fmla="*/ 587158 w 1221831"/>
              <a:gd name="connsiteY1" fmla="*/ 0 h 956765"/>
              <a:gd name="connsiteX2" fmla="*/ 1221831 w 1221831"/>
              <a:gd name="connsiteY2" fmla="*/ 924546 h 956765"/>
              <a:gd name="connsiteX3" fmla="*/ 0 w 1221831"/>
              <a:gd name="connsiteY3" fmla="*/ 956765 h 956765"/>
              <a:gd name="connsiteX0" fmla="*/ 0 w 1221831"/>
              <a:gd name="connsiteY0" fmla="*/ 972329 h 972329"/>
              <a:gd name="connsiteX1" fmla="*/ 600540 w 1221831"/>
              <a:gd name="connsiteY1" fmla="*/ 0 h 972329"/>
              <a:gd name="connsiteX2" fmla="*/ 1221831 w 1221831"/>
              <a:gd name="connsiteY2" fmla="*/ 940110 h 972329"/>
              <a:gd name="connsiteX3" fmla="*/ 0 w 1221831"/>
              <a:gd name="connsiteY3" fmla="*/ 972329 h 972329"/>
              <a:gd name="connsiteX0" fmla="*/ 0 w 1221831"/>
              <a:gd name="connsiteY0" fmla="*/ 1001275 h 1001275"/>
              <a:gd name="connsiteX1" fmla="*/ 598358 w 1221831"/>
              <a:gd name="connsiteY1" fmla="*/ 0 h 1001275"/>
              <a:gd name="connsiteX2" fmla="*/ 1221831 w 1221831"/>
              <a:gd name="connsiteY2" fmla="*/ 969056 h 1001275"/>
              <a:gd name="connsiteX3" fmla="*/ 0 w 1221831"/>
              <a:gd name="connsiteY3" fmla="*/ 1001275 h 1001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1831" h="1001275">
                <a:moveTo>
                  <a:pt x="0" y="1001275"/>
                </a:moveTo>
                <a:lnTo>
                  <a:pt x="598358" y="0"/>
                </a:lnTo>
                <a:lnTo>
                  <a:pt x="1221831" y="969056"/>
                </a:lnTo>
                <a:lnTo>
                  <a:pt x="0" y="1001275"/>
                </a:lnTo>
                <a:close/>
              </a:path>
            </a:pathLst>
          </a:cu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9" name="Isosceles Triangle 11"/>
          <p:cNvSpPr/>
          <p:nvPr/>
        </p:nvSpPr>
        <p:spPr>
          <a:xfrm rot="5693898">
            <a:off x="2299499" y="2233797"/>
            <a:ext cx="1193810" cy="1034349"/>
          </a:xfrm>
          <a:custGeom>
            <a:avLst/>
            <a:gdLst>
              <a:gd name="connsiteX0" fmla="*/ 0 w 1224136"/>
              <a:gd name="connsiteY0" fmla="*/ 1008112 h 1008112"/>
              <a:gd name="connsiteX1" fmla="*/ 612068 w 1224136"/>
              <a:gd name="connsiteY1" fmla="*/ 0 h 1008112"/>
              <a:gd name="connsiteX2" fmla="*/ 1224136 w 1224136"/>
              <a:gd name="connsiteY2" fmla="*/ 1008112 h 1008112"/>
              <a:gd name="connsiteX3" fmla="*/ 0 w 1224136"/>
              <a:gd name="connsiteY3" fmla="*/ 1008112 h 1008112"/>
              <a:gd name="connsiteX0" fmla="*/ 0 w 1224136"/>
              <a:gd name="connsiteY0" fmla="*/ 1022610 h 1022610"/>
              <a:gd name="connsiteX1" fmla="*/ 611387 w 1224136"/>
              <a:gd name="connsiteY1" fmla="*/ 0 h 1022610"/>
              <a:gd name="connsiteX2" fmla="*/ 1224136 w 1224136"/>
              <a:gd name="connsiteY2" fmla="*/ 1022610 h 1022610"/>
              <a:gd name="connsiteX3" fmla="*/ 0 w 1224136"/>
              <a:gd name="connsiteY3" fmla="*/ 1022610 h 1022610"/>
              <a:gd name="connsiteX0" fmla="*/ 0 w 1192451"/>
              <a:gd name="connsiteY0" fmla="*/ 1022610 h 1022610"/>
              <a:gd name="connsiteX1" fmla="*/ 611387 w 1192451"/>
              <a:gd name="connsiteY1" fmla="*/ 0 h 1022610"/>
              <a:gd name="connsiteX2" fmla="*/ 1192451 w 1192451"/>
              <a:gd name="connsiteY2" fmla="*/ 966033 h 1022610"/>
              <a:gd name="connsiteX3" fmla="*/ 0 w 1192451"/>
              <a:gd name="connsiteY3" fmla="*/ 1022610 h 1022610"/>
              <a:gd name="connsiteX0" fmla="*/ 0 w 1192451"/>
              <a:gd name="connsiteY0" fmla="*/ 1033343 h 1033343"/>
              <a:gd name="connsiteX1" fmla="*/ 566815 w 1192451"/>
              <a:gd name="connsiteY1" fmla="*/ 0 h 1033343"/>
              <a:gd name="connsiteX2" fmla="*/ 1192451 w 1192451"/>
              <a:gd name="connsiteY2" fmla="*/ 976766 h 1033343"/>
              <a:gd name="connsiteX3" fmla="*/ 0 w 1192451"/>
              <a:gd name="connsiteY3" fmla="*/ 1033343 h 1033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2451" h="1033343">
                <a:moveTo>
                  <a:pt x="0" y="1033343"/>
                </a:moveTo>
                <a:lnTo>
                  <a:pt x="566815" y="0"/>
                </a:lnTo>
                <a:lnTo>
                  <a:pt x="1192451" y="976766"/>
                </a:lnTo>
                <a:lnTo>
                  <a:pt x="0" y="1033343"/>
                </a:lnTo>
                <a:close/>
              </a:path>
            </a:pathLst>
          </a:cu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" name="Rectangle 1"/>
          <p:cNvSpPr/>
          <p:nvPr/>
        </p:nvSpPr>
        <p:spPr>
          <a:xfrm>
            <a:off x="445506" y="4219552"/>
            <a:ext cx="54049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02/ Definition of the Element Iron:</a:t>
            </a:r>
            <a:endParaRPr lang="ar-DZ" sz="2800" dirty="0">
              <a:solidFill>
                <a:srgbClr val="0099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0403" y="4890585"/>
            <a:ext cx="524004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000" dirty="0"/>
              <a:t>       is a chemical element with the symbol Fe and atomic number 26. It is a metal belonging to the transition group in the periodic table. Iron is strong, ductile, and magnetic in nature.</a:t>
            </a:r>
            <a:endParaRPr lang="ar-DZ" sz="2000" dirty="0"/>
          </a:p>
        </p:txBody>
      </p:sp>
      <p:sp>
        <p:nvSpPr>
          <p:cNvPr id="14" name="Isosceles Triangle 12"/>
          <p:cNvSpPr/>
          <p:nvPr/>
        </p:nvSpPr>
        <p:spPr>
          <a:xfrm rot="9216823">
            <a:off x="-76822" y="2272472"/>
            <a:ext cx="779888" cy="955078"/>
          </a:xfrm>
          <a:custGeom>
            <a:avLst/>
            <a:gdLst>
              <a:gd name="connsiteX0" fmla="*/ 0 w 779888"/>
              <a:gd name="connsiteY0" fmla="*/ 994084 h 994084"/>
              <a:gd name="connsiteX1" fmla="*/ 515306 w 779888"/>
              <a:gd name="connsiteY1" fmla="*/ 0 h 994084"/>
              <a:gd name="connsiteX2" fmla="*/ 779888 w 779888"/>
              <a:gd name="connsiteY2" fmla="*/ 435097 h 994084"/>
              <a:gd name="connsiteX3" fmla="*/ 502572 w 779888"/>
              <a:gd name="connsiteY3" fmla="*/ 994084 h 994084"/>
              <a:gd name="connsiteX4" fmla="*/ 0 w 779888"/>
              <a:gd name="connsiteY4" fmla="*/ 994084 h 994084"/>
              <a:gd name="connsiteX0" fmla="*/ 0 w 779888"/>
              <a:gd name="connsiteY0" fmla="*/ 955078 h 955078"/>
              <a:gd name="connsiteX1" fmla="*/ 495955 w 779888"/>
              <a:gd name="connsiteY1" fmla="*/ 0 h 955078"/>
              <a:gd name="connsiteX2" fmla="*/ 779888 w 779888"/>
              <a:gd name="connsiteY2" fmla="*/ 396091 h 955078"/>
              <a:gd name="connsiteX3" fmla="*/ 502572 w 779888"/>
              <a:gd name="connsiteY3" fmla="*/ 955078 h 955078"/>
              <a:gd name="connsiteX4" fmla="*/ 0 w 779888"/>
              <a:gd name="connsiteY4" fmla="*/ 955078 h 955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9888" h="955078">
                <a:moveTo>
                  <a:pt x="0" y="955078"/>
                </a:moveTo>
                <a:lnTo>
                  <a:pt x="495955" y="0"/>
                </a:lnTo>
                <a:lnTo>
                  <a:pt x="779888" y="396091"/>
                </a:lnTo>
                <a:lnTo>
                  <a:pt x="502572" y="955078"/>
                </a:lnTo>
                <a:lnTo>
                  <a:pt x="0" y="955078"/>
                </a:lnTo>
                <a:close/>
              </a:path>
            </a:pathLst>
          </a:cu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3" name="Isosceles Triangle 12"/>
          <p:cNvSpPr/>
          <p:nvPr/>
        </p:nvSpPr>
        <p:spPr>
          <a:xfrm rot="16200000">
            <a:off x="350339" y="1548052"/>
            <a:ext cx="1180594" cy="1008112"/>
          </a:xfrm>
          <a:custGeom>
            <a:avLst/>
            <a:gdLst>
              <a:gd name="connsiteX0" fmla="*/ 0 w 1224136"/>
              <a:gd name="connsiteY0" fmla="*/ 1008112 h 1008112"/>
              <a:gd name="connsiteX1" fmla="*/ 612068 w 1224136"/>
              <a:gd name="connsiteY1" fmla="*/ 0 h 1008112"/>
              <a:gd name="connsiteX2" fmla="*/ 1224136 w 1224136"/>
              <a:gd name="connsiteY2" fmla="*/ 1008112 h 1008112"/>
              <a:gd name="connsiteX3" fmla="*/ 0 w 1224136"/>
              <a:gd name="connsiteY3" fmla="*/ 1008112 h 1008112"/>
              <a:gd name="connsiteX0" fmla="*/ 0 w 1224136"/>
              <a:gd name="connsiteY0" fmla="*/ 1008112 h 1008112"/>
              <a:gd name="connsiteX1" fmla="*/ 539496 w 1224136"/>
              <a:gd name="connsiteY1" fmla="*/ 0 h 1008112"/>
              <a:gd name="connsiteX2" fmla="*/ 1224136 w 1224136"/>
              <a:gd name="connsiteY2" fmla="*/ 1008112 h 1008112"/>
              <a:gd name="connsiteX3" fmla="*/ 0 w 1224136"/>
              <a:gd name="connsiteY3" fmla="*/ 1008112 h 1008112"/>
              <a:gd name="connsiteX0" fmla="*/ 0 w 1180594"/>
              <a:gd name="connsiteY0" fmla="*/ 1008112 h 1008112"/>
              <a:gd name="connsiteX1" fmla="*/ 495954 w 1180594"/>
              <a:gd name="connsiteY1" fmla="*/ 0 h 1008112"/>
              <a:gd name="connsiteX2" fmla="*/ 1180594 w 1180594"/>
              <a:gd name="connsiteY2" fmla="*/ 1008112 h 1008112"/>
              <a:gd name="connsiteX3" fmla="*/ 0 w 1180594"/>
              <a:gd name="connsiteY3" fmla="*/ 1008112 h 1008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80594" h="1008112">
                <a:moveTo>
                  <a:pt x="0" y="1008112"/>
                </a:moveTo>
                <a:lnTo>
                  <a:pt x="495954" y="0"/>
                </a:lnTo>
                <a:lnTo>
                  <a:pt x="1180594" y="1008112"/>
                </a:lnTo>
                <a:lnTo>
                  <a:pt x="0" y="1008112"/>
                </a:lnTo>
                <a:close/>
              </a:path>
            </a:pathLst>
          </a:cu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5" name="Rectangle 4"/>
          <p:cNvSpPr/>
          <p:nvPr/>
        </p:nvSpPr>
        <p:spPr>
          <a:xfrm rot="2006758" flipV="1">
            <a:off x="262492" y="1015865"/>
            <a:ext cx="8618754" cy="4068277"/>
          </a:xfrm>
          <a:custGeom>
            <a:avLst/>
            <a:gdLst/>
            <a:ahLst/>
            <a:cxnLst/>
            <a:rect l="l" t="t" r="r" b="b"/>
            <a:pathLst>
              <a:path w="8618754" h="4068277">
                <a:moveTo>
                  <a:pt x="666831" y="1908868"/>
                </a:moveTo>
                <a:lnTo>
                  <a:pt x="703299" y="1894092"/>
                </a:lnTo>
                <a:lnTo>
                  <a:pt x="7564016" y="1894092"/>
                </a:lnTo>
                <a:lnTo>
                  <a:pt x="8444958" y="4068277"/>
                </a:lnTo>
                <a:lnTo>
                  <a:pt x="8618754" y="3805161"/>
                </a:lnTo>
                <a:lnTo>
                  <a:pt x="7748795" y="1658082"/>
                </a:lnTo>
                <a:lnTo>
                  <a:pt x="7745531" y="1659404"/>
                </a:lnTo>
                <a:lnTo>
                  <a:pt x="7745531" y="1624645"/>
                </a:lnTo>
                <a:lnTo>
                  <a:pt x="832074" y="1624645"/>
                </a:lnTo>
                <a:lnTo>
                  <a:pt x="173796" y="0"/>
                </a:lnTo>
                <a:lnTo>
                  <a:pt x="0" y="263116"/>
                </a:lnTo>
                <a:close/>
              </a:path>
            </a:pathLst>
          </a:cu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33" name="Chevron 32"/>
          <p:cNvSpPr/>
          <p:nvPr/>
        </p:nvSpPr>
        <p:spPr>
          <a:xfrm flipV="1">
            <a:off x="0" y="4252654"/>
            <a:ext cx="603498" cy="543199"/>
          </a:xfrm>
          <a:custGeom>
            <a:avLst/>
            <a:gdLst>
              <a:gd name="connsiteX0" fmla="*/ 0 w 432048"/>
              <a:gd name="connsiteY0" fmla="*/ 0 h 543199"/>
              <a:gd name="connsiteX1" fmla="*/ 216024 w 432048"/>
              <a:gd name="connsiteY1" fmla="*/ 0 h 543199"/>
              <a:gd name="connsiteX2" fmla="*/ 432048 w 432048"/>
              <a:gd name="connsiteY2" fmla="*/ 271600 h 543199"/>
              <a:gd name="connsiteX3" fmla="*/ 216024 w 432048"/>
              <a:gd name="connsiteY3" fmla="*/ 543199 h 543199"/>
              <a:gd name="connsiteX4" fmla="*/ 0 w 432048"/>
              <a:gd name="connsiteY4" fmla="*/ 543199 h 543199"/>
              <a:gd name="connsiteX5" fmla="*/ 216024 w 432048"/>
              <a:gd name="connsiteY5" fmla="*/ 271600 h 543199"/>
              <a:gd name="connsiteX6" fmla="*/ 0 w 432048"/>
              <a:gd name="connsiteY6" fmla="*/ 0 h 543199"/>
              <a:gd name="connsiteX0" fmla="*/ 0 w 603498"/>
              <a:gd name="connsiteY0" fmla="*/ 0 h 543199"/>
              <a:gd name="connsiteX1" fmla="*/ 216024 w 603498"/>
              <a:gd name="connsiteY1" fmla="*/ 0 h 543199"/>
              <a:gd name="connsiteX2" fmla="*/ 603498 w 603498"/>
              <a:gd name="connsiteY2" fmla="*/ 271600 h 543199"/>
              <a:gd name="connsiteX3" fmla="*/ 216024 w 603498"/>
              <a:gd name="connsiteY3" fmla="*/ 543199 h 543199"/>
              <a:gd name="connsiteX4" fmla="*/ 0 w 603498"/>
              <a:gd name="connsiteY4" fmla="*/ 543199 h 543199"/>
              <a:gd name="connsiteX5" fmla="*/ 216024 w 603498"/>
              <a:gd name="connsiteY5" fmla="*/ 271600 h 543199"/>
              <a:gd name="connsiteX6" fmla="*/ 0 w 603498"/>
              <a:gd name="connsiteY6" fmla="*/ 0 h 543199"/>
              <a:gd name="connsiteX0" fmla="*/ 0 w 603498"/>
              <a:gd name="connsiteY0" fmla="*/ 0 h 543199"/>
              <a:gd name="connsiteX1" fmla="*/ 216024 w 603498"/>
              <a:gd name="connsiteY1" fmla="*/ 0 h 543199"/>
              <a:gd name="connsiteX2" fmla="*/ 603498 w 603498"/>
              <a:gd name="connsiteY2" fmla="*/ 271600 h 543199"/>
              <a:gd name="connsiteX3" fmla="*/ 216024 w 603498"/>
              <a:gd name="connsiteY3" fmla="*/ 543199 h 543199"/>
              <a:gd name="connsiteX4" fmla="*/ 0 w 603498"/>
              <a:gd name="connsiteY4" fmla="*/ 543199 h 543199"/>
              <a:gd name="connsiteX5" fmla="*/ 349374 w 603498"/>
              <a:gd name="connsiteY5" fmla="*/ 271600 h 543199"/>
              <a:gd name="connsiteX6" fmla="*/ 0 w 603498"/>
              <a:gd name="connsiteY6" fmla="*/ 0 h 543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3498" h="543199">
                <a:moveTo>
                  <a:pt x="0" y="0"/>
                </a:moveTo>
                <a:lnTo>
                  <a:pt x="216024" y="0"/>
                </a:lnTo>
                <a:lnTo>
                  <a:pt x="603498" y="271600"/>
                </a:lnTo>
                <a:lnTo>
                  <a:pt x="216024" y="543199"/>
                </a:lnTo>
                <a:lnTo>
                  <a:pt x="0" y="543199"/>
                </a:lnTo>
                <a:lnTo>
                  <a:pt x="349374" y="271600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42" name="Flowchart: Connector 41"/>
          <p:cNvSpPr/>
          <p:nvPr/>
        </p:nvSpPr>
        <p:spPr>
          <a:xfrm>
            <a:off x="8509098" y="5467480"/>
            <a:ext cx="325574" cy="360040"/>
          </a:xfrm>
          <a:prstGeom prst="flowChartConnector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43" name="Flowchart: Connector 42"/>
          <p:cNvSpPr/>
          <p:nvPr/>
        </p:nvSpPr>
        <p:spPr>
          <a:xfrm>
            <a:off x="5833493" y="6317940"/>
            <a:ext cx="325574" cy="360040"/>
          </a:xfrm>
          <a:prstGeom prst="flowChartConnector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44" name="Flowchart: Connector 43"/>
          <p:cNvSpPr/>
          <p:nvPr/>
        </p:nvSpPr>
        <p:spPr>
          <a:xfrm>
            <a:off x="1281906" y="3389857"/>
            <a:ext cx="325574" cy="360040"/>
          </a:xfrm>
          <a:prstGeom prst="flowChartConnector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9558400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25" grpId="0" animBg="1"/>
      <p:bldP spid="24" grpId="0" animBg="1"/>
      <p:bldP spid="23" grpId="0" animBg="1"/>
      <p:bldP spid="20" grpId="0" animBg="1"/>
      <p:bldP spid="12" grpId="0" animBg="1"/>
      <p:bldP spid="16" grpId="0" animBg="1"/>
      <p:bldP spid="19" grpId="0" animBg="1"/>
      <p:bldP spid="2" grpId="0"/>
      <p:bldP spid="3" grpId="0"/>
      <p:bldP spid="14" grpId="0" animBg="1"/>
      <p:bldP spid="13" grpId="0" animBg="1"/>
      <p:bldP spid="5" grpId="0" animBg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96274" y="1249592"/>
            <a:ext cx="70567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99FF"/>
                </a:solidFill>
              </a:rPr>
              <a:t>03/  Composition and Constituents of  Iron :</a:t>
            </a:r>
            <a:endParaRPr lang="ar-DZ" sz="2800" dirty="0">
              <a:solidFill>
                <a:srgbClr val="0099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7020" y="3023597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0"/>
            <a:r>
              <a:rPr lang="en-US" dirty="0"/>
              <a:t> </a:t>
            </a:r>
            <a:r>
              <a:rPr lang="en-US" sz="2400" dirty="0"/>
              <a:t>Pure iron consists mainly of iron atoms, but in nature, it is often found combined with other elements such as:</a:t>
            </a:r>
          </a:p>
        </p:txBody>
      </p:sp>
      <p:sp>
        <p:nvSpPr>
          <p:cNvPr id="12" name="Half Frame 11"/>
          <p:cNvSpPr/>
          <p:nvPr/>
        </p:nvSpPr>
        <p:spPr>
          <a:xfrm rot="18740698">
            <a:off x="378464" y="920781"/>
            <a:ext cx="1313146" cy="1285914"/>
          </a:xfrm>
          <a:custGeom>
            <a:avLst/>
            <a:gdLst/>
            <a:ahLst/>
            <a:cxnLst/>
            <a:rect l="l" t="t" r="r" b="b"/>
            <a:pathLst>
              <a:path w="1345604" h="1285914">
                <a:moveTo>
                  <a:pt x="750351" y="1212803"/>
                </a:moveTo>
                <a:cubicBezTo>
                  <a:pt x="752446" y="1256472"/>
                  <a:pt x="742489" y="1242245"/>
                  <a:pt x="744585" y="1285914"/>
                </a:cubicBezTo>
                <a:lnTo>
                  <a:pt x="0" y="1261419"/>
                </a:lnTo>
                <a:lnTo>
                  <a:pt x="2127" y="1188481"/>
                </a:lnTo>
                <a:close/>
                <a:moveTo>
                  <a:pt x="1313972" y="10349"/>
                </a:moveTo>
                <a:cubicBezTo>
                  <a:pt x="1314946" y="111070"/>
                  <a:pt x="1320905" y="416748"/>
                  <a:pt x="1332705" y="683387"/>
                </a:cubicBezTo>
                <a:cubicBezTo>
                  <a:pt x="1325206" y="615616"/>
                  <a:pt x="1316819" y="540026"/>
                  <a:pt x="1314698" y="519364"/>
                </a:cubicBezTo>
                <a:cubicBezTo>
                  <a:pt x="1314762" y="516505"/>
                  <a:pt x="1314827" y="513646"/>
                  <a:pt x="1314891" y="510787"/>
                </a:cubicBezTo>
                <a:cubicBezTo>
                  <a:pt x="1314229" y="511254"/>
                  <a:pt x="1314165" y="512358"/>
                  <a:pt x="1314145" y="513960"/>
                </a:cubicBezTo>
                <a:lnTo>
                  <a:pt x="1314698" y="519364"/>
                </a:lnTo>
                <a:lnTo>
                  <a:pt x="1314510" y="527754"/>
                </a:lnTo>
                <a:cubicBezTo>
                  <a:pt x="1316143" y="569686"/>
                  <a:pt x="1323936" y="680689"/>
                  <a:pt x="1331899" y="793582"/>
                </a:cubicBezTo>
                <a:lnTo>
                  <a:pt x="1337445" y="793962"/>
                </a:lnTo>
                <a:cubicBezTo>
                  <a:pt x="1335611" y="758363"/>
                  <a:pt x="1333887" y="721278"/>
                  <a:pt x="1332705" y="683387"/>
                </a:cubicBezTo>
                <a:cubicBezTo>
                  <a:pt x="1339492" y="744714"/>
                  <a:pt x="1345551" y="799638"/>
                  <a:pt x="1345604" y="801658"/>
                </a:cubicBezTo>
                <a:lnTo>
                  <a:pt x="1308573" y="791987"/>
                </a:lnTo>
                <a:lnTo>
                  <a:pt x="1273800" y="789608"/>
                </a:lnTo>
                <a:lnTo>
                  <a:pt x="1240152" y="77434"/>
                </a:lnTo>
                <a:lnTo>
                  <a:pt x="74084" y="77434"/>
                </a:lnTo>
                <a:lnTo>
                  <a:pt x="74084" y="1188078"/>
                </a:lnTo>
                <a:lnTo>
                  <a:pt x="9239" y="1185137"/>
                </a:lnTo>
                <a:lnTo>
                  <a:pt x="9239" y="9167"/>
                </a:lnTo>
                <a:lnTo>
                  <a:pt x="1236926" y="9167"/>
                </a:lnTo>
                <a:cubicBezTo>
                  <a:pt x="1236782" y="6112"/>
                  <a:pt x="1236638" y="3056"/>
                  <a:pt x="1236493" y="0"/>
                </a:cubicBezTo>
                <a:close/>
              </a:path>
            </a:pathLst>
          </a:cu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21" name="Flowchart: Connector 20"/>
          <p:cNvSpPr/>
          <p:nvPr/>
        </p:nvSpPr>
        <p:spPr>
          <a:xfrm>
            <a:off x="171032" y="230041"/>
            <a:ext cx="446248" cy="419629"/>
          </a:xfrm>
          <a:prstGeom prst="flowChartConnector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2" name="Flowchart: Connector 21"/>
          <p:cNvSpPr/>
          <p:nvPr/>
        </p:nvSpPr>
        <p:spPr>
          <a:xfrm>
            <a:off x="8460432" y="6021288"/>
            <a:ext cx="397582" cy="360040"/>
          </a:xfrm>
          <a:prstGeom prst="flowChartConnector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4" name="Diamond 23"/>
          <p:cNvSpPr/>
          <p:nvPr/>
        </p:nvSpPr>
        <p:spPr>
          <a:xfrm>
            <a:off x="7315250" y="2332502"/>
            <a:ext cx="1812839" cy="2260755"/>
          </a:xfrm>
          <a:custGeom>
            <a:avLst/>
            <a:gdLst/>
            <a:ahLst/>
            <a:cxnLst/>
            <a:rect l="l" t="t" r="r" b="b"/>
            <a:pathLst>
              <a:path w="1812839" h="2260755">
                <a:moveTo>
                  <a:pt x="1092692" y="0"/>
                </a:moveTo>
                <a:lnTo>
                  <a:pt x="1812839" y="756868"/>
                </a:lnTo>
                <a:lnTo>
                  <a:pt x="1812839" y="1487000"/>
                </a:lnTo>
                <a:lnTo>
                  <a:pt x="1076623" y="2260755"/>
                </a:lnTo>
                <a:lnTo>
                  <a:pt x="0" y="1129234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00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7" name="Isosceles Triangle 26"/>
          <p:cNvSpPr/>
          <p:nvPr/>
        </p:nvSpPr>
        <p:spPr>
          <a:xfrm rot="16200000">
            <a:off x="8340352" y="4173693"/>
            <a:ext cx="1054918" cy="552387"/>
          </a:xfrm>
          <a:custGeom>
            <a:avLst/>
            <a:gdLst>
              <a:gd name="connsiteX0" fmla="*/ 0 w 1115616"/>
              <a:gd name="connsiteY0" fmla="*/ 653986 h 653986"/>
              <a:gd name="connsiteX1" fmla="*/ 557808 w 1115616"/>
              <a:gd name="connsiteY1" fmla="*/ 0 h 653986"/>
              <a:gd name="connsiteX2" fmla="*/ 1115616 w 1115616"/>
              <a:gd name="connsiteY2" fmla="*/ 653986 h 653986"/>
              <a:gd name="connsiteX3" fmla="*/ 0 w 1115616"/>
              <a:gd name="connsiteY3" fmla="*/ 653986 h 653986"/>
              <a:gd name="connsiteX0" fmla="*/ 0 w 1115616"/>
              <a:gd name="connsiteY0" fmla="*/ 581415 h 581415"/>
              <a:gd name="connsiteX1" fmla="*/ 586837 w 1115616"/>
              <a:gd name="connsiteY1" fmla="*/ 0 h 581415"/>
              <a:gd name="connsiteX2" fmla="*/ 1115616 w 1115616"/>
              <a:gd name="connsiteY2" fmla="*/ 581415 h 581415"/>
              <a:gd name="connsiteX3" fmla="*/ 0 w 1115616"/>
              <a:gd name="connsiteY3" fmla="*/ 581415 h 581415"/>
              <a:gd name="connsiteX0" fmla="*/ 0 w 1115616"/>
              <a:gd name="connsiteY0" fmla="*/ 552384 h 552384"/>
              <a:gd name="connsiteX1" fmla="*/ 557808 w 1115616"/>
              <a:gd name="connsiteY1" fmla="*/ 0 h 552384"/>
              <a:gd name="connsiteX2" fmla="*/ 1115616 w 1115616"/>
              <a:gd name="connsiteY2" fmla="*/ 552384 h 552384"/>
              <a:gd name="connsiteX3" fmla="*/ 0 w 1115616"/>
              <a:gd name="connsiteY3" fmla="*/ 552384 h 552384"/>
              <a:gd name="connsiteX0" fmla="*/ 0 w 1293598"/>
              <a:gd name="connsiteY0" fmla="*/ 552384 h 552387"/>
              <a:gd name="connsiteX1" fmla="*/ 557808 w 1293598"/>
              <a:gd name="connsiteY1" fmla="*/ 0 h 552387"/>
              <a:gd name="connsiteX2" fmla="*/ 1293598 w 1293598"/>
              <a:gd name="connsiteY2" fmla="*/ 552387 h 552387"/>
              <a:gd name="connsiteX3" fmla="*/ 0 w 1293598"/>
              <a:gd name="connsiteY3" fmla="*/ 552384 h 552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3598" h="552387">
                <a:moveTo>
                  <a:pt x="0" y="552384"/>
                </a:moveTo>
                <a:lnTo>
                  <a:pt x="557808" y="0"/>
                </a:lnTo>
                <a:lnTo>
                  <a:pt x="1293598" y="552387"/>
                </a:lnTo>
                <a:lnTo>
                  <a:pt x="0" y="552384"/>
                </a:lnTo>
                <a:close/>
              </a:path>
            </a:pathLst>
          </a:custGeom>
          <a:solidFill>
            <a:srgbClr val="00CCFF"/>
          </a:solidFill>
          <a:ln>
            <a:solidFill>
              <a:srgbClr val="00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30" name="Rectangle 29"/>
          <p:cNvSpPr/>
          <p:nvPr/>
        </p:nvSpPr>
        <p:spPr>
          <a:xfrm rot="2593728" flipV="1">
            <a:off x="6168310" y="2593857"/>
            <a:ext cx="1099709" cy="1101075"/>
          </a:xfrm>
          <a:custGeom>
            <a:avLst/>
            <a:gdLst/>
            <a:ahLst/>
            <a:cxnLst/>
            <a:rect l="l" t="t" r="r" b="b"/>
            <a:pathLst>
              <a:path w="1099709" h="1101075">
                <a:moveTo>
                  <a:pt x="0" y="1101075"/>
                </a:moveTo>
                <a:lnTo>
                  <a:pt x="1099709" y="1101075"/>
                </a:lnTo>
                <a:lnTo>
                  <a:pt x="1083776" y="0"/>
                </a:lnTo>
                <a:lnTo>
                  <a:pt x="1" y="0"/>
                </a:lnTo>
                <a:close/>
              </a:path>
            </a:pathLst>
          </a:cu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00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34" name="Rectangle 33"/>
          <p:cNvSpPr/>
          <p:nvPr/>
        </p:nvSpPr>
        <p:spPr>
          <a:xfrm rot="2719115">
            <a:off x="6318342" y="4360350"/>
            <a:ext cx="432048" cy="434144"/>
          </a:xfrm>
          <a:prstGeom prst="rect">
            <a:avLst/>
          </a:prstGeom>
          <a:solidFill>
            <a:srgbClr val="66FFFF"/>
          </a:solidFill>
          <a:ln>
            <a:solidFill>
              <a:srgbClr val="00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35" name="Rectangle 34"/>
          <p:cNvSpPr/>
          <p:nvPr/>
        </p:nvSpPr>
        <p:spPr>
          <a:xfrm rot="2636024" flipV="1">
            <a:off x="5334355" y="3436791"/>
            <a:ext cx="1095029" cy="1101075"/>
          </a:xfrm>
          <a:custGeom>
            <a:avLst/>
            <a:gdLst/>
            <a:ahLst/>
            <a:cxnLst/>
            <a:rect l="l" t="t" r="r" b="b"/>
            <a:pathLst>
              <a:path w="1095029" h="1101075">
                <a:moveTo>
                  <a:pt x="0" y="1101075"/>
                </a:moveTo>
                <a:lnTo>
                  <a:pt x="1095029" y="1101075"/>
                </a:lnTo>
                <a:lnTo>
                  <a:pt x="1088515" y="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00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36" name="Rectangle 35"/>
          <p:cNvSpPr/>
          <p:nvPr/>
        </p:nvSpPr>
        <p:spPr>
          <a:xfrm rot="2636024" flipV="1">
            <a:off x="6788470" y="3698274"/>
            <a:ext cx="947598" cy="996023"/>
          </a:xfrm>
          <a:custGeom>
            <a:avLst/>
            <a:gdLst/>
            <a:ahLst/>
            <a:cxnLst/>
            <a:rect l="l" t="t" r="r" b="b"/>
            <a:pathLst>
              <a:path w="947598" h="996023">
                <a:moveTo>
                  <a:pt x="19946" y="996023"/>
                </a:moveTo>
                <a:lnTo>
                  <a:pt x="947598" y="953634"/>
                </a:lnTo>
                <a:lnTo>
                  <a:pt x="915636" y="0"/>
                </a:lnTo>
                <a:lnTo>
                  <a:pt x="0" y="0"/>
                </a:lnTo>
                <a:lnTo>
                  <a:pt x="903" y="416871"/>
                </a:lnTo>
                <a:close/>
              </a:path>
            </a:pathLst>
          </a:cu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00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48" name="TextBox 47"/>
          <p:cNvSpPr txBox="1"/>
          <p:nvPr/>
        </p:nvSpPr>
        <p:spPr>
          <a:xfrm>
            <a:off x="117562" y="4892350"/>
            <a:ext cx="8918835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 rtl="0"/>
            <a:r>
              <a:rPr lang="en-US" dirty="0"/>
              <a:t> </a:t>
            </a:r>
            <a:r>
              <a:rPr lang="en-US" sz="2400" dirty="0"/>
              <a:t>oxygen, carbon, and sulfur. Common iron ores include hematite (Fe₂ O₃) and magnetite (Fe₃  O₄).</a:t>
            </a:r>
            <a:endParaRPr lang="ar-DZ" sz="2400" dirty="0"/>
          </a:p>
        </p:txBody>
      </p:sp>
      <p:sp>
        <p:nvSpPr>
          <p:cNvPr id="55" name="Flowchart: Connector 54"/>
          <p:cNvSpPr/>
          <p:nvPr/>
        </p:nvSpPr>
        <p:spPr>
          <a:xfrm>
            <a:off x="7725882" y="439855"/>
            <a:ext cx="446248" cy="419629"/>
          </a:xfrm>
          <a:prstGeom prst="flowChartConnector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56" name="Flowchart: Connector 55"/>
          <p:cNvSpPr/>
          <p:nvPr/>
        </p:nvSpPr>
        <p:spPr>
          <a:xfrm>
            <a:off x="3059832" y="6216702"/>
            <a:ext cx="343387" cy="362214"/>
          </a:xfrm>
          <a:prstGeom prst="flowChartConnector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57" name="Flowchart: Connector 56"/>
          <p:cNvSpPr/>
          <p:nvPr/>
        </p:nvSpPr>
        <p:spPr>
          <a:xfrm>
            <a:off x="4810483" y="2272290"/>
            <a:ext cx="446248" cy="419629"/>
          </a:xfrm>
          <a:prstGeom prst="flowChartConnector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152954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2" grpId="0" animBg="1"/>
      <p:bldP spid="24" grpId="0" animBg="1"/>
      <p:bldP spid="27" grpId="0" animBg="1"/>
      <p:bldP spid="30" grpId="0" animBg="1"/>
      <p:bldP spid="34" grpId="0" animBg="1"/>
      <p:bldP spid="35" grpId="0" animBg="1"/>
      <p:bldP spid="36" grpId="0" animBg="1"/>
      <p:bldP spid="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-25202" y="1828877"/>
            <a:ext cx="9169202" cy="826722"/>
          </a:xfrm>
          <a:prstGeom prst="rect">
            <a:avLst/>
          </a:prstGeom>
          <a:solidFill>
            <a:srgbClr val="00CCFF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4" name="Rectangle 3"/>
          <p:cNvSpPr/>
          <p:nvPr/>
        </p:nvSpPr>
        <p:spPr>
          <a:xfrm>
            <a:off x="-3174" y="8385"/>
            <a:ext cx="9144000" cy="3065332"/>
          </a:xfrm>
          <a:prstGeom prst="rect">
            <a:avLst/>
          </a:prstGeom>
          <a:blipFill dpi="0" rotWithShape="1">
            <a:blip r:embed="rId2">
              <a:alphaModFix amt="81000"/>
            </a:blip>
            <a:srcRect/>
            <a:stretch>
              <a:fillRect l="2000" t="-2000" r="1000" b="-9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3" name="TextBox 12"/>
          <p:cNvSpPr txBox="1"/>
          <p:nvPr/>
        </p:nvSpPr>
        <p:spPr>
          <a:xfrm>
            <a:off x="11772800" y="1844824"/>
            <a:ext cx="18473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endParaRPr lang="ar-DZ"/>
          </a:p>
        </p:txBody>
      </p:sp>
      <p:sp>
        <p:nvSpPr>
          <p:cNvPr id="16" name="TextBox 15"/>
          <p:cNvSpPr txBox="1"/>
          <p:nvPr/>
        </p:nvSpPr>
        <p:spPr>
          <a:xfrm>
            <a:off x="-129599" y="3811012"/>
            <a:ext cx="2019302" cy="3046988"/>
          </a:xfrm>
          <a:prstGeom prst="rect">
            <a:avLst/>
          </a:prstGeom>
          <a:noFill/>
        </p:spPr>
        <p:txBody>
          <a:bodyPr wrap="square" lIns="288000" rtlCol="1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altLang="ar-DZ" sz="2000" b="1" dirty="0">
                <a:solidFill>
                  <a:prstClr val="black"/>
                </a:solidFill>
                <a:latin typeface="Google Sans"/>
                <a:cs typeface="Arial" pitchFamily="34" charset="0"/>
              </a:rPr>
              <a:t>  </a:t>
            </a:r>
            <a:r>
              <a:rPr lang="en-US" altLang="ar-DZ" sz="2000" b="1" dirty="0">
                <a:solidFill>
                  <a:prstClr val="black"/>
                </a:solidFill>
                <a:latin typeface="Google Sans"/>
                <a:cs typeface="Arial" pitchFamily="34" charset="0"/>
              </a:rPr>
              <a:t>  </a:t>
            </a:r>
            <a:r>
              <a:rPr lang="en-US" altLang="ar-DZ" sz="2400" b="1" dirty="0">
                <a:solidFill>
                  <a:prstClr val="black"/>
                </a:solidFill>
                <a:latin typeface="Google Sans"/>
                <a:cs typeface="Arial" pitchFamily="34" charset="0"/>
              </a:rPr>
              <a:t>Natural geological sources :</a:t>
            </a:r>
          </a:p>
          <a:p>
            <a:pPr lvl="0"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altLang="ar-DZ" sz="2000" dirty="0">
                <a:solidFill>
                  <a:prstClr val="black"/>
                </a:solidFill>
                <a:latin typeface="Arial"/>
                <a:cs typeface="Arial" pitchFamily="34" charset="0"/>
              </a:rPr>
              <a:t> </a:t>
            </a:r>
            <a:r>
              <a:rPr lang="en-US" altLang="ar-DZ" sz="2000" dirty="0">
                <a:solidFill>
                  <a:prstClr val="black"/>
                </a:solidFill>
                <a:latin typeface="Google Sans"/>
                <a:cs typeface="Arial" pitchFamily="34" charset="0"/>
              </a:rPr>
              <a:t>main iron ores like hematite     (Fe</a:t>
            </a:r>
            <a:r>
              <a:rPr lang="en-US" altLang="ar-DZ" sz="2000" baseline="-25000" dirty="0">
                <a:solidFill>
                  <a:prstClr val="black"/>
                </a:solidFill>
                <a:latin typeface="Google Sans"/>
                <a:cs typeface="Arial" pitchFamily="34" charset="0"/>
              </a:rPr>
              <a:t>2</a:t>
            </a:r>
            <a:r>
              <a:rPr lang="en-US" altLang="ar-DZ" sz="2000" dirty="0">
                <a:solidFill>
                  <a:prstClr val="black"/>
                </a:solidFill>
                <a:latin typeface="Google Sans"/>
                <a:cs typeface="Arial" pitchFamily="34" charset="0"/>
              </a:rPr>
              <a:t>O</a:t>
            </a:r>
            <a:r>
              <a:rPr lang="en-US" altLang="ar-DZ" sz="2000" baseline="-25000" dirty="0">
                <a:solidFill>
                  <a:prstClr val="black"/>
                </a:solidFill>
                <a:latin typeface="Google Sans"/>
                <a:cs typeface="Arial" pitchFamily="34" charset="0"/>
              </a:rPr>
              <a:t>3</a:t>
            </a:r>
            <a:r>
              <a:rPr lang="en-US" altLang="ar-DZ" sz="2000" dirty="0">
                <a:solidFill>
                  <a:prstClr val="black"/>
                </a:solidFill>
                <a:latin typeface="Google Sans"/>
                <a:cs typeface="Arial" pitchFamily="34" charset="0"/>
              </a:rPr>
              <a:t>) and magnetite (Fe</a:t>
            </a:r>
            <a:r>
              <a:rPr lang="en-US" altLang="ar-DZ" sz="2000" baseline="-25000" dirty="0">
                <a:solidFill>
                  <a:prstClr val="black"/>
                </a:solidFill>
                <a:latin typeface="Google Sans"/>
                <a:cs typeface="Arial" pitchFamily="34" charset="0"/>
              </a:rPr>
              <a:t>3</a:t>
            </a:r>
            <a:r>
              <a:rPr lang="en-US" altLang="ar-DZ" sz="2000" dirty="0">
                <a:solidFill>
                  <a:prstClr val="black"/>
                </a:solidFill>
                <a:latin typeface="Google Sans"/>
                <a:cs typeface="Arial" pitchFamily="34" charset="0"/>
              </a:rPr>
              <a:t>o</a:t>
            </a:r>
            <a:r>
              <a:rPr lang="en-US" altLang="ar-DZ" sz="2000" baseline="-25000" dirty="0">
                <a:solidFill>
                  <a:prstClr val="black"/>
                </a:solidFill>
                <a:latin typeface="Google Sans"/>
                <a:cs typeface="Arial" pitchFamily="34" charset="0"/>
              </a:rPr>
              <a:t>4</a:t>
            </a:r>
            <a:r>
              <a:rPr lang="en-US" altLang="ar-DZ" sz="2000" dirty="0">
                <a:solidFill>
                  <a:prstClr val="black"/>
                </a:solidFill>
                <a:latin typeface="Google Sans"/>
                <a:cs typeface="Arial" pitchFamily="34" charset="0"/>
              </a:rPr>
              <a:t>) </a:t>
            </a:r>
            <a:endParaRPr lang="en-US" altLang="ar-DZ" sz="2000" baseline="-25000" dirty="0">
              <a:solidFill>
                <a:prstClr val="black"/>
              </a:solidFill>
              <a:latin typeface="Google Sans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12046" y="3855193"/>
            <a:ext cx="175783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ar-DZ" sz="2400" b="1" dirty="0">
                <a:solidFill>
                  <a:prstClr val="black"/>
                </a:solidFill>
                <a:latin typeface="Google Sans"/>
                <a:cs typeface="Arial" pitchFamily="34" charset="0"/>
              </a:rPr>
              <a:t>Industrial</a:t>
            </a:r>
          </a:p>
          <a:p>
            <a:pPr lvl="0"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ar-DZ" sz="2400" b="1" dirty="0">
                <a:solidFill>
                  <a:prstClr val="black"/>
                </a:solidFill>
                <a:latin typeface="Google Sans"/>
                <a:cs typeface="Arial" pitchFamily="34" charset="0"/>
              </a:rPr>
              <a:t>Sources: </a:t>
            </a:r>
          </a:p>
          <a:p>
            <a:pPr lvl="0"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ar-D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iron supplements</a:t>
            </a:r>
          </a:p>
          <a:p>
            <a:pPr lvl="0"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ar-D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Such as( ferrous sulfate ) and iron-fortified </a:t>
            </a:r>
          </a:p>
          <a:p>
            <a:pPr lvl="0"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ar-D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foods. </a:t>
            </a:r>
          </a:p>
          <a:p>
            <a:pPr lvl="0"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ar-DZ" altLang="ar-DZ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436850" y="3848276"/>
            <a:ext cx="1576214" cy="212365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lvl="0"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ar-DZ" sz="2400" b="1" dirty="0">
                <a:solidFill>
                  <a:prstClr val="black"/>
                </a:solidFill>
                <a:latin typeface="Google Sans"/>
                <a:cs typeface="Arial" pitchFamily="34" charset="0"/>
              </a:rPr>
              <a:t> </a:t>
            </a:r>
            <a:r>
              <a:rPr lang="ar-DZ" altLang="ar-DZ" sz="2400" b="1" dirty="0">
                <a:solidFill>
                  <a:prstClr val="black"/>
                </a:solidFill>
                <a:latin typeface="Google Sans"/>
                <a:cs typeface="Arial" pitchFamily="34" charset="0"/>
              </a:rPr>
              <a:t>Animal food </a:t>
            </a:r>
            <a:r>
              <a:rPr lang="ar-SA" altLang="ar-DZ" sz="2400" b="1" dirty="0">
                <a:solidFill>
                  <a:prstClr val="black"/>
                </a:solidFill>
                <a:latin typeface="Google Sans"/>
                <a:cs typeface="Arial" pitchFamily="34" charset="0"/>
              </a:rPr>
              <a:t>Sources:</a:t>
            </a:r>
            <a:endParaRPr lang="ar-DZ" altLang="ar-DZ" sz="2400" dirty="0">
              <a:solidFill>
                <a:prstClr val="black"/>
              </a:solidFill>
              <a:latin typeface="Arial"/>
              <a:cs typeface="Arial" pitchFamily="34" charset="0"/>
            </a:endParaRPr>
          </a:p>
          <a:p>
            <a:pPr lvl="0"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altLang="ar-DZ" sz="2000" dirty="0">
                <a:solidFill>
                  <a:prstClr val="black"/>
                </a:solidFill>
                <a:latin typeface="Google Sans"/>
                <a:cs typeface="Arial" pitchFamily="34" charset="0"/>
              </a:rPr>
              <a:t>Red meat </a:t>
            </a:r>
            <a:r>
              <a:rPr lang="ar-DZ" altLang="ar-DZ" sz="2000" dirty="0">
                <a:solidFill>
                  <a:prstClr val="black"/>
                </a:solidFill>
                <a:latin typeface="Arial"/>
                <a:cs typeface="Arial" pitchFamily="34" charset="0"/>
              </a:rPr>
              <a:t> </a:t>
            </a:r>
            <a:r>
              <a:rPr lang="ar-DZ" altLang="ar-DZ" sz="2000" dirty="0">
                <a:solidFill>
                  <a:prstClr val="black"/>
                </a:solidFill>
                <a:latin typeface="Google Sans"/>
                <a:cs typeface="Arial" pitchFamily="34" charset="0"/>
              </a:rPr>
              <a:t>liver, and seafood.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139254" y="3855193"/>
            <a:ext cx="1407838" cy="243143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altLang="ar-DZ" sz="2400" b="1" dirty="0">
                <a:solidFill>
                  <a:prstClr val="black"/>
                </a:solidFill>
                <a:latin typeface="Google Sans"/>
                <a:cs typeface="Arial" pitchFamily="34" charset="0"/>
              </a:rPr>
              <a:t>Plant food sources</a:t>
            </a:r>
            <a:r>
              <a:rPr lang="ar-DZ" altLang="ar-DZ" sz="2000" b="1" dirty="0">
                <a:solidFill>
                  <a:prstClr val="black"/>
                </a:solidFill>
                <a:latin typeface="Google Sans"/>
                <a:cs typeface="Arial" pitchFamily="34" charset="0"/>
              </a:rPr>
              <a:t>:</a:t>
            </a:r>
            <a:r>
              <a:rPr lang="ar-SA" altLang="ar-DZ" sz="2000" dirty="0">
                <a:solidFill>
                  <a:prstClr val="black"/>
                </a:solidFill>
                <a:latin typeface="Arial"/>
                <a:cs typeface="Arial" pitchFamily="34" charset="0"/>
              </a:rPr>
              <a:t> </a:t>
            </a:r>
            <a:r>
              <a:rPr lang="ar-DZ" altLang="ar-DZ" sz="2000" dirty="0">
                <a:solidFill>
                  <a:prstClr val="black"/>
                </a:solidFill>
                <a:latin typeface="Google Sans"/>
                <a:cs typeface="Arial" pitchFamily="34" charset="0"/>
              </a:rPr>
              <a:t>Legumes</a:t>
            </a:r>
            <a:r>
              <a:rPr lang="ar-SA" altLang="ar-DZ" sz="2000" dirty="0">
                <a:solidFill>
                  <a:prstClr val="black"/>
                </a:solidFill>
                <a:latin typeface="Google Sans"/>
                <a:cs typeface="Arial" pitchFamily="34" charset="0"/>
              </a:rPr>
              <a:t> </a:t>
            </a:r>
            <a:r>
              <a:rPr lang="ar-DZ" altLang="ar-DZ" sz="2000" dirty="0">
                <a:solidFill>
                  <a:prstClr val="black"/>
                </a:solidFill>
                <a:latin typeface="Google Sans"/>
                <a:cs typeface="Arial" pitchFamily="34" charset="0"/>
              </a:rPr>
              <a:t>,</a:t>
            </a:r>
            <a:r>
              <a:rPr lang="ar-DZ" altLang="ar-DZ" sz="2000" dirty="0">
                <a:solidFill>
                  <a:prstClr val="black"/>
                </a:solidFill>
                <a:latin typeface="Arial"/>
                <a:cs typeface="Arial" pitchFamily="34" charset="0"/>
              </a:rPr>
              <a:t> </a:t>
            </a:r>
            <a:r>
              <a:rPr lang="ar-DZ" altLang="ar-DZ" sz="2000" dirty="0">
                <a:solidFill>
                  <a:prstClr val="black"/>
                </a:solidFill>
                <a:latin typeface="Google Sans"/>
                <a:cs typeface="Arial" pitchFamily="34" charset="0"/>
              </a:rPr>
              <a:t>spinach,  </a:t>
            </a:r>
            <a:r>
              <a:rPr lang="ar-SA" altLang="ar-DZ" sz="2000" dirty="0">
                <a:solidFill>
                  <a:prstClr val="black"/>
                </a:solidFill>
                <a:latin typeface="Google Sans"/>
                <a:cs typeface="Arial" pitchFamily="34" charset="0"/>
              </a:rPr>
              <a:t> </a:t>
            </a:r>
            <a:r>
              <a:rPr lang="ar-DZ" altLang="ar-DZ" sz="2000" dirty="0">
                <a:solidFill>
                  <a:prstClr val="black"/>
                </a:solidFill>
                <a:latin typeface="Arial"/>
                <a:cs typeface="Arial" pitchFamily="34" charset="0"/>
              </a:rPr>
              <a:t> </a:t>
            </a:r>
            <a:r>
              <a:rPr lang="ar-DZ" altLang="ar-DZ" sz="2000" dirty="0">
                <a:solidFill>
                  <a:prstClr val="black"/>
                </a:solidFill>
                <a:latin typeface="Google Sans"/>
                <a:cs typeface="Arial" pitchFamily="34" charset="0"/>
              </a:rPr>
              <a:t>nuts, and dried fruits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-2877" y="2246995"/>
            <a:ext cx="9169202" cy="826722"/>
          </a:xfrm>
          <a:prstGeom prst="rect">
            <a:avLst/>
          </a:prstGeom>
          <a:solidFill>
            <a:srgbClr val="0099FF">
              <a:alpha val="5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9" name="Rounded Rectangle 8"/>
          <p:cNvSpPr/>
          <p:nvPr/>
        </p:nvSpPr>
        <p:spPr>
          <a:xfrm rot="2571185">
            <a:off x="7576884" y="2425645"/>
            <a:ext cx="1296144" cy="1296144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0" name="Rounded Rectangle 9"/>
          <p:cNvSpPr/>
          <p:nvPr/>
        </p:nvSpPr>
        <p:spPr>
          <a:xfrm rot="2571185">
            <a:off x="2731165" y="2420889"/>
            <a:ext cx="1296144" cy="1296144"/>
          </a:xfrm>
          <a:prstGeom prst="round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1" name="Rounded Rectangle 10"/>
          <p:cNvSpPr/>
          <p:nvPr/>
        </p:nvSpPr>
        <p:spPr>
          <a:xfrm rot="2571185">
            <a:off x="5208059" y="2425645"/>
            <a:ext cx="1296144" cy="1296144"/>
          </a:xfrm>
          <a:prstGeom prst="round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2" name="Rounded Rectangle 11"/>
          <p:cNvSpPr/>
          <p:nvPr/>
        </p:nvSpPr>
        <p:spPr>
          <a:xfrm rot="2571185">
            <a:off x="313766" y="2391542"/>
            <a:ext cx="1296144" cy="1296144"/>
          </a:xfrm>
          <a:prstGeom prst="roundRect">
            <a:avLst/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4" name="Rectangle 23"/>
          <p:cNvSpPr/>
          <p:nvPr/>
        </p:nvSpPr>
        <p:spPr>
          <a:xfrm>
            <a:off x="0" y="1018102"/>
            <a:ext cx="9169202" cy="826722"/>
          </a:xfrm>
          <a:prstGeom prst="rect">
            <a:avLst/>
          </a:prstGeom>
          <a:solidFill>
            <a:srgbClr val="66FFFF">
              <a:alpha val="1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5" name="Trapezoid 24"/>
          <p:cNvSpPr/>
          <p:nvPr/>
        </p:nvSpPr>
        <p:spPr>
          <a:xfrm rot="10800000">
            <a:off x="1259631" y="-21029"/>
            <a:ext cx="6101183" cy="758355"/>
          </a:xfrm>
          <a:prstGeom prst="trapezoid">
            <a:avLst>
              <a:gd name="adj" fmla="val 113301"/>
            </a:avLst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3" name="Rectangle 2"/>
          <p:cNvSpPr/>
          <p:nvPr/>
        </p:nvSpPr>
        <p:spPr>
          <a:xfrm>
            <a:off x="1923343" y="36333"/>
            <a:ext cx="48930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200" b="1" dirty="0">
                <a:solidFill>
                  <a:srgbClr val="66FFFF"/>
                </a:solidFill>
              </a:rPr>
              <a:t>04/ Natural Sources of Iron:</a:t>
            </a:r>
            <a:endParaRPr lang="ar-DZ" sz="3200" dirty="0">
              <a:solidFill>
                <a:srgbClr val="66FFFF"/>
              </a:solidFill>
            </a:endParaRPr>
          </a:p>
        </p:txBody>
      </p:sp>
      <p:sp>
        <p:nvSpPr>
          <p:cNvPr id="1024" name="AutoShape 4" descr="data:image/gif;base64,R0lGODlhAQABAIAAAP///wAAACH5BAEAAAAALAAAAAABAAEAAAICRAEAOw=="/>
          <p:cNvSpPr>
            <a:spLocks noChangeAspect="1" noChangeArrowheads="1"/>
          </p:cNvSpPr>
          <p:nvPr/>
        </p:nvSpPr>
        <p:spPr bwMode="auto">
          <a:xfrm>
            <a:off x="155575" y="-4111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967345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4" grpId="0" animBg="1"/>
      <p:bldP spid="16" grpId="0"/>
      <p:bldP spid="17" grpId="0"/>
      <p:bldP spid="19" grpId="0"/>
      <p:bldP spid="21" grpId="0"/>
      <p:bldP spid="22" grpId="0" animBg="1"/>
      <p:bldP spid="9" grpId="0" animBg="1"/>
      <p:bldP spid="10" grpId="0" animBg="1"/>
      <p:bldP spid="11" grpId="0" animBg="1"/>
      <p:bldP spid="12" grpId="0" animBg="1"/>
      <p:bldP spid="24" grpId="0" animBg="1"/>
      <p:bldP spid="25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-14514" y="-29028"/>
            <a:ext cx="4443435" cy="5801951"/>
          </a:xfrm>
          <a:custGeom>
            <a:avLst/>
            <a:gdLst>
              <a:gd name="connsiteX0" fmla="*/ 0 w 3071664"/>
              <a:gd name="connsiteY0" fmla="*/ 0 h 5700351"/>
              <a:gd name="connsiteX1" fmla="*/ 3071664 w 3071664"/>
              <a:gd name="connsiteY1" fmla="*/ 0 h 5700351"/>
              <a:gd name="connsiteX2" fmla="*/ 3071664 w 3071664"/>
              <a:gd name="connsiteY2" fmla="*/ 5700351 h 5700351"/>
              <a:gd name="connsiteX3" fmla="*/ 0 w 3071664"/>
              <a:gd name="connsiteY3" fmla="*/ 5700351 h 5700351"/>
              <a:gd name="connsiteX4" fmla="*/ 0 w 3071664"/>
              <a:gd name="connsiteY4" fmla="*/ 0 h 5700351"/>
              <a:gd name="connsiteX0" fmla="*/ 0 w 4276350"/>
              <a:gd name="connsiteY0" fmla="*/ 0 h 5700351"/>
              <a:gd name="connsiteX1" fmla="*/ 4276350 w 4276350"/>
              <a:gd name="connsiteY1" fmla="*/ 0 h 5700351"/>
              <a:gd name="connsiteX2" fmla="*/ 3071664 w 4276350"/>
              <a:gd name="connsiteY2" fmla="*/ 5700351 h 5700351"/>
              <a:gd name="connsiteX3" fmla="*/ 0 w 4276350"/>
              <a:gd name="connsiteY3" fmla="*/ 5700351 h 5700351"/>
              <a:gd name="connsiteX4" fmla="*/ 0 w 4276350"/>
              <a:gd name="connsiteY4" fmla="*/ 0 h 5700351"/>
              <a:gd name="connsiteX0" fmla="*/ 0 w 4449498"/>
              <a:gd name="connsiteY0" fmla="*/ 0 h 5700351"/>
              <a:gd name="connsiteX1" fmla="*/ 4276350 w 4449498"/>
              <a:gd name="connsiteY1" fmla="*/ 0 h 5700351"/>
              <a:gd name="connsiteX2" fmla="*/ 3071664 w 4449498"/>
              <a:gd name="connsiteY2" fmla="*/ 5700351 h 5700351"/>
              <a:gd name="connsiteX3" fmla="*/ 0 w 4449498"/>
              <a:gd name="connsiteY3" fmla="*/ 5700351 h 5700351"/>
              <a:gd name="connsiteX4" fmla="*/ 0 w 4449498"/>
              <a:gd name="connsiteY4" fmla="*/ 0 h 5700351"/>
              <a:gd name="connsiteX0" fmla="*/ 0 w 4374614"/>
              <a:gd name="connsiteY0" fmla="*/ 0 h 5961608"/>
              <a:gd name="connsiteX1" fmla="*/ 4276350 w 4374614"/>
              <a:gd name="connsiteY1" fmla="*/ 0 h 5961608"/>
              <a:gd name="connsiteX2" fmla="*/ 1562178 w 4374614"/>
              <a:gd name="connsiteY2" fmla="*/ 5961608 h 5961608"/>
              <a:gd name="connsiteX3" fmla="*/ 0 w 4374614"/>
              <a:gd name="connsiteY3" fmla="*/ 5700351 h 5961608"/>
              <a:gd name="connsiteX4" fmla="*/ 0 w 4374614"/>
              <a:gd name="connsiteY4" fmla="*/ 0 h 5961608"/>
              <a:gd name="connsiteX0" fmla="*/ 0 w 4388029"/>
              <a:gd name="connsiteY0" fmla="*/ 0 h 5961608"/>
              <a:gd name="connsiteX1" fmla="*/ 4276350 w 4388029"/>
              <a:gd name="connsiteY1" fmla="*/ 0 h 5961608"/>
              <a:gd name="connsiteX2" fmla="*/ 1562178 w 4388029"/>
              <a:gd name="connsiteY2" fmla="*/ 5961608 h 5961608"/>
              <a:gd name="connsiteX3" fmla="*/ 0 w 4388029"/>
              <a:gd name="connsiteY3" fmla="*/ 5700351 h 5961608"/>
              <a:gd name="connsiteX4" fmla="*/ 0 w 4388029"/>
              <a:gd name="connsiteY4" fmla="*/ 0 h 5961608"/>
              <a:gd name="connsiteX0" fmla="*/ 0 w 4667880"/>
              <a:gd name="connsiteY0" fmla="*/ 0 h 5961608"/>
              <a:gd name="connsiteX1" fmla="*/ 4276350 w 4667880"/>
              <a:gd name="connsiteY1" fmla="*/ 0 h 5961608"/>
              <a:gd name="connsiteX2" fmla="*/ 4136571 w 4667880"/>
              <a:gd name="connsiteY2" fmla="*/ 1553028 h 5961608"/>
              <a:gd name="connsiteX3" fmla="*/ 1562178 w 4667880"/>
              <a:gd name="connsiteY3" fmla="*/ 5961608 h 5961608"/>
              <a:gd name="connsiteX4" fmla="*/ 0 w 4667880"/>
              <a:gd name="connsiteY4" fmla="*/ 5700351 h 5961608"/>
              <a:gd name="connsiteX5" fmla="*/ 0 w 4667880"/>
              <a:gd name="connsiteY5" fmla="*/ 0 h 5961608"/>
              <a:gd name="connsiteX0" fmla="*/ 0 w 4399365"/>
              <a:gd name="connsiteY0" fmla="*/ 29028 h 5990636"/>
              <a:gd name="connsiteX1" fmla="*/ 3739321 w 4399365"/>
              <a:gd name="connsiteY1" fmla="*/ 0 h 5990636"/>
              <a:gd name="connsiteX2" fmla="*/ 4136571 w 4399365"/>
              <a:gd name="connsiteY2" fmla="*/ 1582056 h 5990636"/>
              <a:gd name="connsiteX3" fmla="*/ 1562178 w 4399365"/>
              <a:gd name="connsiteY3" fmla="*/ 5990636 h 5990636"/>
              <a:gd name="connsiteX4" fmla="*/ 0 w 4399365"/>
              <a:gd name="connsiteY4" fmla="*/ 5729379 h 5990636"/>
              <a:gd name="connsiteX5" fmla="*/ 0 w 4399365"/>
              <a:gd name="connsiteY5" fmla="*/ 29028 h 5990636"/>
              <a:gd name="connsiteX0" fmla="*/ 0 w 4399365"/>
              <a:gd name="connsiteY0" fmla="*/ 29028 h 5990636"/>
              <a:gd name="connsiteX1" fmla="*/ 3739321 w 4399365"/>
              <a:gd name="connsiteY1" fmla="*/ 0 h 5990636"/>
              <a:gd name="connsiteX2" fmla="*/ 4136571 w 4399365"/>
              <a:gd name="connsiteY2" fmla="*/ 1582056 h 5990636"/>
              <a:gd name="connsiteX3" fmla="*/ 2946400 w 4399365"/>
              <a:gd name="connsiteY3" fmla="*/ 3599541 h 5990636"/>
              <a:gd name="connsiteX4" fmla="*/ 1562178 w 4399365"/>
              <a:gd name="connsiteY4" fmla="*/ 5990636 h 5990636"/>
              <a:gd name="connsiteX5" fmla="*/ 0 w 4399365"/>
              <a:gd name="connsiteY5" fmla="*/ 5729379 h 5990636"/>
              <a:gd name="connsiteX6" fmla="*/ 0 w 4399365"/>
              <a:gd name="connsiteY6" fmla="*/ 29028 h 5990636"/>
              <a:gd name="connsiteX0" fmla="*/ 0 w 4428921"/>
              <a:gd name="connsiteY0" fmla="*/ 29028 h 5990636"/>
              <a:gd name="connsiteX1" fmla="*/ 3739321 w 4428921"/>
              <a:gd name="connsiteY1" fmla="*/ 0 h 5990636"/>
              <a:gd name="connsiteX2" fmla="*/ 4180114 w 4428921"/>
              <a:gd name="connsiteY2" fmla="*/ 1451427 h 5990636"/>
              <a:gd name="connsiteX3" fmla="*/ 2946400 w 4428921"/>
              <a:gd name="connsiteY3" fmla="*/ 3599541 h 5990636"/>
              <a:gd name="connsiteX4" fmla="*/ 1562178 w 4428921"/>
              <a:gd name="connsiteY4" fmla="*/ 5990636 h 5990636"/>
              <a:gd name="connsiteX5" fmla="*/ 0 w 4428921"/>
              <a:gd name="connsiteY5" fmla="*/ 5729379 h 5990636"/>
              <a:gd name="connsiteX6" fmla="*/ 0 w 4428921"/>
              <a:gd name="connsiteY6" fmla="*/ 29028 h 5990636"/>
              <a:gd name="connsiteX0" fmla="*/ 0 w 4428921"/>
              <a:gd name="connsiteY0" fmla="*/ 29028 h 5990636"/>
              <a:gd name="connsiteX1" fmla="*/ 3739321 w 4428921"/>
              <a:gd name="connsiteY1" fmla="*/ 0 h 5990636"/>
              <a:gd name="connsiteX2" fmla="*/ 4180114 w 4428921"/>
              <a:gd name="connsiteY2" fmla="*/ 1451427 h 5990636"/>
              <a:gd name="connsiteX3" fmla="*/ 2946400 w 4428921"/>
              <a:gd name="connsiteY3" fmla="*/ 3599541 h 5990636"/>
              <a:gd name="connsiteX4" fmla="*/ 1562178 w 4428921"/>
              <a:gd name="connsiteY4" fmla="*/ 5990636 h 5990636"/>
              <a:gd name="connsiteX5" fmla="*/ 0 w 4428921"/>
              <a:gd name="connsiteY5" fmla="*/ 5729379 h 5990636"/>
              <a:gd name="connsiteX6" fmla="*/ 0 w 4428921"/>
              <a:gd name="connsiteY6" fmla="*/ 29028 h 5990636"/>
              <a:gd name="connsiteX0" fmla="*/ 0 w 4428921"/>
              <a:gd name="connsiteY0" fmla="*/ 29028 h 5801951"/>
              <a:gd name="connsiteX1" fmla="*/ 3739321 w 4428921"/>
              <a:gd name="connsiteY1" fmla="*/ 0 h 5801951"/>
              <a:gd name="connsiteX2" fmla="*/ 4180114 w 4428921"/>
              <a:gd name="connsiteY2" fmla="*/ 1451427 h 5801951"/>
              <a:gd name="connsiteX3" fmla="*/ 2946400 w 4428921"/>
              <a:gd name="connsiteY3" fmla="*/ 3599541 h 5801951"/>
              <a:gd name="connsiteX4" fmla="*/ 1504121 w 4428921"/>
              <a:gd name="connsiteY4" fmla="*/ 5801951 h 5801951"/>
              <a:gd name="connsiteX5" fmla="*/ 0 w 4428921"/>
              <a:gd name="connsiteY5" fmla="*/ 5729379 h 5801951"/>
              <a:gd name="connsiteX6" fmla="*/ 0 w 4428921"/>
              <a:gd name="connsiteY6" fmla="*/ 29028 h 5801951"/>
              <a:gd name="connsiteX0" fmla="*/ 14514 w 4443435"/>
              <a:gd name="connsiteY0" fmla="*/ 29028 h 5801951"/>
              <a:gd name="connsiteX1" fmla="*/ 3753835 w 4443435"/>
              <a:gd name="connsiteY1" fmla="*/ 0 h 5801951"/>
              <a:gd name="connsiteX2" fmla="*/ 4194628 w 4443435"/>
              <a:gd name="connsiteY2" fmla="*/ 1451427 h 5801951"/>
              <a:gd name="connsiteX3" fmla="*/ 2960914 w 4443435"/>
              <a:gd name="connsiteY3" fmla="*/ 3599541 h 5801951"/>
              <a:gd name="connsiteX4" fmla="*/ 1518635 w 4443435"/>
              <a:gd name="connsiteY4" fmla="*/ 5801951 h 5801951"/>
              <a:gd name="connsiteX5" fmla="*/ 0 w 4443435"/>
              <a:gd name="connsiteY5" fmla="*/ 4989150 h 5801951"/>
              <a:gd name="connsiteX6" fmla="*/ 14514 w 4443435"/>
              <a:gd name="connsiteY6" fmla="*/ 29028 h 5801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3435" h="5801951">
                <a:moveTo>
                  <a:pt x="14514" y="29028"/>
                </a:moveTo>
                <a:lnTo>
                  <a:pt x="3753835" y="0"/>
                </a:lnTo>
                <a:cubicBezTo>
                  <a:pt x="4472292" y="169333"/>
                  <a:pt x="4646990" y="457826"/>
                  <a:pt x="4194628" y="1451427"/>
                </a:cubicBezTo>
                <a:cubicBezTo>
                  <a:pt x="3934265" y="2000551"/>
                  <a:pt x="3389980" y="2864778"/>
                  <a:pt x="2960914" y="3599541"/>
                </a:cubicBezTo>
                <a:cubicBezTo>
                  <a:pt x="2531849" y="4334304"/>
                  <a:pt x="2026635" y="5454235"/>
                  <a:pt x="1518635" y="5801951"/>
                </a:cubicBezTo>
                <a:lnTo>
                  <a:pt x="0" y="4989150"/>
                </a:lnTo>
                <a:lnTo>
                  <a:pt x="14514" y="29028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5" name="Rectangle 14"/>
          <p:cNvSpPr/>
          <p:nvPr/>
        </p:nvSpPr>
        <p:spPr>
          <a:xfrm rot="1804049" flipH="1">
            <a:off x="3010563" y="-159445"/>
            <a:ext cx="81185" cy="6436385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" name="Rectangle 1"/>
          <p:cNvSpPr/>
          <p:nvPr/>
        </p:nvSpPr>
        <p:spPr>
          <a:xfrm>
            <a:off x="5310450" y="212426"/>
            <a:ext cx="38335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000" b="1" dirty="0">
                <a:solidFill>
                  <a:srgbClr val="0099FF"/>
                </a:solidFill>
              </a:rPr>
              <a:t>05/ Industrial and Biological Use</a:t>
            </a:r>
            <a:r>
              <a:rPr lang="en-US" sz="2400" b="1" dirty="0">
                <a:solidFill>
                  <a:srgbClr val="0099FF"/>
                </a:solidFill>
              </a:rPr>
              <a:t>s:</a:t>
            </a:r>
          </a:p>
        </p:txBody>
      </p:sp>
      <p:sp>
        <p:nvSpPr>
          <p:cNvPr id="9" name="Half Frame 11"/>
          <p:cNvSpPr/>
          <p:nvPr/>
        </p:nvSpPr>
        <p:spPr>
          <a:xfrm rot="18740698">
            <a:off x="5133223" y="92200"/>
            <a:ext cx="677420" cy="719375"/>
          </a:xfrm>
          <a:custGeom>
            <a:avLst/>
            <a:gdLst/>
            <a:ahLst/>
            <a:cxnLst/>
            <a:rect l="l" t="t" r="r" b="b"/>
            <a:pathLst>
              <a:path w="1345604" h="1285914">
                <a:moveTo>
                  <a:pt x="750351" y="1212803"/>
                </a:moveTo>
                <a:cubicBezTo>
                  <a:pt x="752446" y="1256472"/>
                  <a:pt x="742489" y="1242245"/>
                  <a:pt x="744585" y="1285914"/>
                </a:cubicBezTo>
                <a:lnTo>
                  <a:pt x="0" y="1261419"/>
                </a:lnTo>
                <a:lnTo>
                  <a:pt x="2127" y="1188481"/>
                </a:lnTo>
                <a:close/>
                <a:moveTo>
                  <a:pt x="1313972" y="10349"/>
                </a:moveTo>
                <a:cubicBezTo>
                  <a:pt x="1314946" y="111070"/>
                  <a:pt x="1320905" y="416748"/>
                  <a:pt x="1332705" y="683387"/>
                </a:cubicBezTo>
                <a:cubicBezTo>
                  <a:pt x="1325206" y="615616"/>
                  <a:pt x="1316819" y="540026"/>
                  <a:pt x="1314698" y="519364"/>
                </a:cubicBezTo>
                <a:cubicBezTo>
                  <a:pt x="1314762" y="516505"/>
                  <a:pt x="1314827" y="513646"/>
                  <a:pt x="1314891" y="510787"/>
                </a:cubicBezTo>
                <a:cubicBezTo>
                  <a:pt x="1314229" y="511254"/>
                  <a:pt x="1314165" y="512358"/>
                  <a:pt x="1314145" y="513960"/>
                </a:cubicBezTo>
                <a:lnTo>
                  <a:pt x="1314698" y="519364"/>
                </a:lnTo>
                <a:lnTo>
                  <a:pt x="1314510" y="527754"/>
                </a:lnTo>
                <a:cubicBezTo>
                  <a:pt x="1316143" y="569686"/>
                  <a:pt x="1323936" y="680689"/>
                  <a:pt x="1331899" y="793582"/>
                </a:cubicBezTo>
                <a:lnTo>
                  <a:pt x="1337445" y="793962"/>
                </a:lnTo>
                <a:cubicBezTo>
                  <a:pt x="1335611" y="758363"/>
                  <a:pt x="1333887" y="721278"/>
                  <a:pt x="1332705" y="683387"/>
                </a:cubicBezTo>
                <a:cubicBezTo>
                  <a:pt x="1339492" y="744714"/>
                  <a:pt x="1345551" y="799638"/>
                  <a:pt x="1345604" y="801658"/>
                </a:cubicBezTo>
                <a:lnTo>
                  <a:pt x="1308573" y="791987"/>
                </a:lnTo>
                <a:lnTo>
                  <a:pt x="1273800" y="789608"/>
                </a:lnTo>
                <a:lnTo>
                  <a:pt x="1240152" y="77434"/>
                </a:lnTo>
                <a:lnTo>
                  <a:pt x="74084" y="77434"/>
                </a:lnTo>
                <a:lnTo>
                  <a:pt x="74084" y="1188078"/>
                </a:lnTo>
                <a:lnTo>
                  <a:pt x="9239" y="1185137"/>
                </a:lnTo>
                <a:lnTo>
                  <a:pt x="9239" y="9167"/>
                </a:lnTo>
                <a:lnTo>
                  <a:pt x="1236926" y="9167"/>
                </a:lnTo>
                <a:cubicBezTo>
                  <a:pt x="1236782" y="6112"/>
                  <a:pt x="1236638" y="3056"/>
                  <a:pt x="1236493" y="0"/>
                </a:cubicBezTo>
                <a:close/>
              </a:path>
            </a:pathLst>
          </a:cu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 rot="2257099">
            <a:off x="1418124" y="-455368"/>
            <a:ext cx="2379476" cy="6609144"/>
          </a:xfrm>
          <a:custGeom>
            <a:avLst/>
            <a:gdLst/>
            <a:ahLst/>
            <a:cxnLst/>
            <a:rect l="l" t="t" r="r" b="b"/>
            <a:pathLst>
              <a:path w="2379476" h="6609144">
                <a:moveTo>
                  <a:pt x="775682" y="0"/>
                </a:moveTo>
                <a:lnTo>
                  <a:pt x="1514971" y="0"/>
                </a:lnTo>
                <a:cubicBezTo>
                  <a:pt x="1567997" y="0"/>
                  <a:pt x="1610983" y="42986"/>
                  <a:pt x="1610983" y="96012"/>
                </a:cubicBezTo>
                <a:lnTo>
                  <a:pt x="1610983" y="480051"/>
                </a:lnTo>
                <a:cubicBezTo>
                  <a:pt x="1610983" y="493748"/>
                  <a:pt x="1608115" y="506775"/>
                  <a:pt x="1602732" y="518470"/>
                </a:cubicBezTo>
                <a:lnTo>
                  <a:pt x="2337200" y="6082300"/>
                </a:lnTo>
                <a:cubicBezTo>
                  <a:pt x="2346522" y="6095565"/>
                  <a:pt x="2351097" y="6111795"/>
                  <a:pt x="2351097" y="6129093"/>
                </a:cubicBezTo>
                <a:lnTo>
                  <a:pt x="2351097" y="6187574"/>
                </a:lnTo>
                <a:lnTo>
                  <a:pt x="2379476" y="6402556"/>
                </a:lnTo>
                <a:lnTo>
                  <a:pt x="2351097" y="6406303"/>
                </a:lnTo>
                <a:lnTo>
                  <a:pt x="2351097" y="6513132"/>
                </a:lnTo>
                <a:cubicBezTo>
                  <a:pt x="2351097" y="6566158"/>
                  <a:pt x="2308111" y="6609144"/>
                  <a:pt x="2255085" y="6609144"/>
                </a:cubicBezTo>
                <a:lnTo>
                  <a:pt x="443922" y="6609144"/>
                </a:lnTo>
                <a:lnTo>
                  <a:pt x="0" y="6033081"/>
                </a:lnTo>
                <a:lnTo>
                  <a:pt x="2163121" y="6033081"/>
                </a:lnTo>
                <a:lnTo>
                  <a:pt x="1442753" y="576063"/>
                </a:lnTo>
                <a:lnTo>
                  <a:pt x="28144" y="576063"/>
                </a:lnTo>
                <a:close/>
              </a:path>
            </a:pathLst>
          </a:cu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1" name="Rectangle 20"/>
          <p:cNvSpPr/>
          <p:nvPr/>
        </p:nvSpPr>
        <p:spPr>
          <a:xfrm rot="18419604">
            <a:off x="603407" y="3466229"/>
            <a:ext cx="510642" cy="2535014"/>
          </a:xfrm>
          <a:custGeom>
            <a:avLst/>
            <a:gdLst/>
            <a:ahLst/>
            <a:cxnLst/>
            <a:rect l="l" t="t" r="r" b="b"/>
            <a:pathLst>
              <a:path w="510642" h="2535014">
                <a:moveTo>
                  <a:pt x="510642" y="0"/>
                </a:moveTo>
                <a:lnTo>
                  <a:pt x="510642" y="2535014"/>
                </a:lnTo>
                <a:lnTo>
                  <a:pt x="0" y="2535014"/>
                </a:lnTo>
                <a:lnTo>
                  <a:pt x="0" y="384705"/>
                </a:lnTo>
                <a:close/>
              </a:path>
            </a:pathLst>
          </a:custGeom>
          <a:solidFill>
            <a:srgbClr val="0099FF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24" name="Rectangle 23"/>
          <p:cNvSpPr/>
          <p:nvPr/>
        </p:nvSpPr>
        <p:spPr>
          <a:xfrm rot="18419604">
            <a:off x="735203" y="2850620"/>
            <a:ext cx="510642" cy="2853095"/>
          </a:xfrm>
          <a:custGeom>
            <a:avLst/>
            <a:gdLst/>
            <a:ahLst/>
            <a:cxnLst/>
            <a:rect l="l" t="t" r="r" b="b"/>
            <a:pathLst>
              <a:path w="510642" h="2853095">
                <a:moveTo>
                  <a:pt x="510642" y="0"/>
                </a:moveTo>
                <a:lnTo>
                  <a:pt x="510642" y="2853095"/>
                </a:lnTo>
                <a:lnTo>
                  <a:pt x="0" y="2853095"/>
                </a:lnTo>
                <a:lnTo>
                  <a:pt x="0" y="384704"/>
                </a:lnTo>
                <a:close/>
              </a:path>
            </a:pathLst>
          </a:custGeom>
          <a:solidFill>
            <a:srgbClr val="0099FF">
              <a:alpha val="1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43" name="TextBox 42"/>
          <p:cNvSpPr txBox="1"/>
          <p:nvPr/>
        </p:nvSpPr>
        <p:spPr>
          <a:xfrm>
            <a:off x="5804520" y="727770"/>
            <a:ext cx="90481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DZ"/>
          </a:p>
        </p:txBody>
      </p:sp>
      <p:sp>
        <p:nvSpPr>
          <p:cNvPr id="44" name="TextBox 43"/>
          <p:cNvSpPr txBox="1"/>
          <p:nvPr/>
        </p:nvSpPr>
        <p:spPr>
          <a:xfrm>
            <a:off x="5088642" y="997848"/>
            <a:ext cx="421196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l" rtl="0"/>
            <a:r>
              <a:rPr lang="en-US" sz="2000" dirty="0">
                <a:solidFill>
                  <a:srgbClr val="00CCFF"/>
                </a:solidFill>
              </a:rPr>
              <a:t>1/  </a:t>
            </a:r>
            <a:r>
              <a:rPr lang="en-US" sz="2000" dirty="0">
                <a:solidFill>
                  <a:prstClr val="black"/>
                </a:solidFill>
              </a:rPr>
              <a:t>In construction, to make steel for buildings and bridges.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141331" y="2515782"/>
            <a:ext cx="374441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just" rtl="0"/>
            <a:r>
              <a:rPr lang="en-US" sz="2000" dirty="0">
                <a:solidFill>
                  <a:srgbClr val="00CCFF"/>
                </a:solidFill>
              </a:rPr>
              <a:t>2/ </a:t>
            </a:r>
            <a:r>
              <a:rPr lang="en-US" sz="2000" dirty="0">
                <a:solidFill>
                  <a:prstClr val="black"/>
                </a:solidFill>
              </a:rPr>
              <a:t>In transportation, for cars, trains, and ships.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204415" y="4062707"/>
            <a:ext cx="360387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just" rtl="0"/>
            <a:r>
              <a:rPr lang="en-US" sz="2000" dirty="0">
                <a:solidFill>
                  <a:srgbClr val="00CCFF"/>
                </a:solidFill>
              </a:rPr>
              <a:t>3/ </a:t>
            </a:r>
            <a:r>
              <a:rPr lang="en-US" sz="2000" dirty="0">
                <a:solidFill>
                  <a:prstClr val="black"/>
                </a:solidFill>
              </a:rPr>
              <a:t>In manufacturing tools and machines</a:t>
            </a:r>
            <a:r>
              <a:rPr lang="en-US" dirty="0">
                <a:solidFill>
                  <a:prstClr val="black"/>
                </a:solidFill>
              </a:rPr>
              <a:t>. 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318581" y="5556335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0"/>
            <a:r>
              <a:rPr lang="en-US" sz="2000" dirty="0">
                <a:solidFill>
                  <a:srgbClr val="00CCFF"/>
                </a:solidFill>
              </a:rPr>
              <a:t>4/  </a:t>
            </a:r>
            <a:r>
              <a:rPr lang="en-US" sz="2000" dirty="0"/>
              <a:t>In the human body, iron is essential for producing hemoglobin in red blood cells.</a:t>
            </a:r>
            <a:endParaRPr lang="ar-DZ" sz="2000" dirty="0"/>
          </a:p>
        </p:txBody>
      </p:sp>
      <p:sp>
        <p:nvSpPr>
          <p:cNvPr id="68" name="Flowchart: Connector 67"/>
          <p:cNvSpPr/>
          <p:nvPr/>
        </p:nvSpPr>
        <p:spPr>
          <a:xfrm>
            <a:off x="706411" y="6179257"/>
            <a:ext cx="304634" cy="340529"/>
          </a:xfrm>
          <a:prstGeom prst="flowChartConnector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 dirty="0"/>
          </a:p>
        </p:txBody>
      </p:sp>
      <p:sp>
        <p:nvSpPr>
          <p:cNvPr id="69" name="Flowchart: Connector 68"/>
          <p:cNvSpPr/>
          <p:nvPr/>
        </p:nvSpPr>
        <p:spPr>
          <a:xfrm>
            <a:off x="8256962" y="5874274"/>
            <a:ext cx="397582" cy="360040"/>
          </a:xfrm>
          <a:prstGeom prst="flowChartConnector">
            <a:avLst/>
          </a:prstGeom>
          <a:solidFill>
            <a:srgbClr val="0099FF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70" name="Flowchart: Connector 69"/>
          <p:cNvSpPr/>
          <p:nvPr/>
        </p:nvSpPr>
        <p:spPr>
          <a:xfrm>
            <a:off x="7338803" y="3462107"/>
            <a:ext cx="397582" cy="360040"/>
          </a:xfrm>
          <a:prstGeom prst="flowChartConnector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71" name="Diamond 70"/>
          <p:cNvSpPr/>
          <p:nvPr/>
        </p:nvSpPr>
        <p:spPr>
          <a:xfrm>
            <a:off x="3773719" y="530627"/>
            <a:ext cx="1204215" cy="1216809"/>
          </a:xfrm>
          <a:prstGeom prst="diamo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72" name="Diamond 71"/>
          <p:cNvSpPr/>
          <p:nvPr/>
        </p:nvSpPr>
        <p:spPr>
          <a:xfrm>
            <a:off x="3786603" y="674091"/>
            <a:ext cx="1214633" cy="1093614"/>
          </a:xfrm>
          <a:custGeom>
            <a:avLst/>
            <a:gdLst>
              <a:gd name="connsiteX0" fmla="*/ 0 w 430861"/>
              <a:gd name="connsiteY0" fmla="*/ 351146 h 702292"/>
              <a:gd name="connsiteX1" fmla="*/ 215431 w 430861"/>
              <a:gd name="connsiteY1" fmla="*/ 0 h 702292"/>
              <a:gd name="connsiteX2" fmla="*/ 430861 w 430861"/>
              <a:gd name="connsiteY2" fmla="*/ 351146 h 702292"/>
              <a:gd name="connsiteX3" fmla="*/ 215431 w 430861"/>
              <a:gd name="connsiteY3" fmla="*/ 702292 h 702292"/>
              <a:gd name="connsiteX4" fmla="*/ 0 w 430861"/>
              <a:gd name="connsiteY4" fmla="*/ 351146 h 702292"/>
              <a:gd name="connsiteX0" fmla="*/ 0 w 880804"/>
              <a:gd name="connsiteY0" fmla="*/ 351146 h 702292"/>
              <a:gd name="connsiteX1" fmla="*/ 215431 w 880804"/>
              <a:gd name="connsiteY1" fmla="*/ 0 h 702292"/>
              <a:gd name="connsiteX2" fmla="*/ 880804 w 880804"/>
              <a:gd name="connsiteY2" fmla="*/ 104403 h 702292"/>
              <a:gd name="connsiteX3" fmla="*/ 215431 w 880804"/>
              <a:gd name="connsiteY3" fmla="*/ 702292 h 702292"/>
              <a:gd name="connsiteX4" fmla="*/ 0 w 880804"/>
              <a:gd name="connsiteY4" fmla="*/ 351146 h 702292"/>
              <a:gd name="connsiteX0" fmla="*/ 0 w 779204"/>
              <a:gd name="connsiteY0" fmla="*/ 351146 h 702292"/>
              <a:gd name="connsiteX1" fmla="*/ 215431 w 779204"/>
              <a:gd name="connsiteY1" fmla="*/ 0 h 702292"/>
              <a:gd name="connsiteX2" fmla="*/ 779204 w 779204"/>
              <a:gd name="connsiteY2" fmla="*/ 104403 h 702292"/>
              <a:gd name="connsiteX3" fmla="*/ 215431 w 779204"/>
              <a:gd name="connsiteY3" fmla="*/ 702292 h 702292"/>
              <a:gd name="connsiteX4" fmla="*/ 0 w 779204"/>
              <a:gd name="connsiteY4" fmla="*/ 351146 h 702292"/>
              <a:gd name="connsiteX0" fmla="*/ 0 w 1127547"/>
              <a:gd name="connsiteY0" fmla="*/ 118917 h 702292"/>
              <a:gd name="connsiteX1" fmla="*/ 563774 w 1127547"/>
              <a:gd name="connsiteY1" fmla="*/ 0 h 702292"/>
              <a:gd name="connsiteX2" fmla="*/ 1127547 w 1127547"/>
              <a:gd name="connsiteY2" fmla="*/ 104403 h 702292"/>
              <a:gd name="connsiteX3" fmla="*/ 563774 w 1127547"/>
              <a:gd name="connsiteY3" fmla="*/ 702292 h 702292"/>
              <a:gd name="connsiteX4" fmla="*/ 0 w 1127547"/>
              <a:gd name="connsiteY4" fmla="*/ 118917 h 702292"/>
              <a:gd name="connsiteX0" fmla="*/ 0 w 1214633"/>
              <a:gd name="connsiteY0" fmla="*/ 118917 h 702292"/>
              <a:gd name="connsiteX1" fmla="*/ 563774 w 1214633"/>
              <a:gd name="connsiteY1" fmla="*/ 0 h 702292"/>
              <a:gd name="connsiteX2" fmla="*/ 1214633 w 1214633"/>
              <a:gd name="connsiteY2" fmla="*/ 147946 h 702292"/>
              <a:gd name="connsiteX3" fmla="*/ 563774 w 1214633"/>
              <a:gd name="connsiteY3" fmla="*/ 702292 h 702292"/>
              <a:gd name="connsiteX4" fmla="*/ 0 w 1214633"/>
              <a:gd name="connsiteY4" fmla="*/ 118917 h 702292"/>
              <a:gd name="connsiteX0" fmla="*/ 0 w 1214633"/>
              <a:gd name="connsiteY0" fmla="*/ 118917 h 731321"/>
              <a:gd name="connsiteX1" fmla="*/ 563774 w 1214633"/>
              <a:gd name="connsiteY1" fmla="*/ 0 h 731321"/>
              <a:gd name="connsiteX2" fmla="*/ 1214633 w 1214633"/>
              <a:gd name="connsiteY2" fmla="*/ 147946 h 731321"/>
              <a:gd name="connsiteX3" fmla="*/ 621831 w 1214633"/>
              <a:gd name="connsiteY3" fmla="*/ 731321 h 731321"/>
              <a:gd name="connsiteX4" fmla="*/ 0 w 1214633"/>
              <a:gd name="connsiteY4" fmla="*/ 118917 h 731321"/>
              <a:gd name="connsiteX0" fmla="*/ 0 w 1214633"/>
              <a:gd name="connsiteY0" fmla="*/ 438231 h 1050635"/>
              <a:gd name="connsiteX1" fmla="*/ 592803 w 1214633"/>
              <a:gd name="connsiteY1" fmla="*/ 0 h 1050635"/>
              <a:gd name="connsiteX2" fmla="*/ 1214633 w 1214633"/>
              <a:gd name="connsiteY2" fmla="*/ 467260 h 1050635"/>
              <a:gd name="connsiteX3" fmla="*/ 621831 w 1214633"/>
              <a:gd name="connsiteY3" fmla="*/ 1050635 h 1050635"/>
              <a:gd name="connsiteX4" fmla="*/ 0 w 1214633"/>
              <a:gd name="connsiteY4" fmla="*/ 438231 h 105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633" h="1050635">
                <a:moveTo>
                  <a:pt x="0" y="438231"/>
                </a:moveTo>
                <a:lnTo>
                  <a:pt x="592803" y="0"/>
                </a:lnTo>
                <a:lnTo>
                  <a:pt x="1214633" y="467260"/>
                </a:lnTo>
                <a:lnTo>
                  <a:pt x="621831" y="1050635"/>
                </a:lnTo>
                <a:lnTo>
                  <a:pt x="0" y="438231"/>
                </a:lnTo>
                <a:close/>
              </a:path>
            </a:pathLst>
          </a:cu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82" name="Diamond 81"/>
          <p:cNvSpPr/>
          <p:nvPr/>
        </p:nvSpPr>
        <p:spPr>
          <a:xfrm>
            <a:off x="1156834" y="5021182"/>
            <a:ext cx="1204215" cy="1216809"/>
          </a:xfrm>
          <a:prstGeom prst="diamo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83" name="Diamond 71"/>
          <p:cNvSpPr/>
          <p:nvPr/>
        </p:nvSpPr>
        <p:spPr>
          <a:xfrm>
            <a:off x="1169718" y="5164646"/>
            <a:ext cx="1214633" cy="1093614"/>
          </a:xfrm>
          <a:custGeom>
            <a:avLst/>
            <a:gdLst>
              <a:gd name="connsiteX0" fmla="*/ 0 w 430861"/>
              <a:gd name="connsiteY0" fmla="*/ 351146 h 702292"/>
              <a:gd name="connsiteX1" fmla="*/ 215431 w 430861"/>
              <a:gd name="connsiteY1" fmla="*/ 0 h 702292"/>
              <a:gd name="connsiteX2" fmla="*/ 430861 w 430861"/>
              <a:gd name="connsiteY2" fmla="*/ 351146 h 702292"/>
              <a:gd name="connsiteX3" fmla="*/ 215431 w 430861"/>
              <a:gd name="connsiteY3" fmla="*/ 702292 h 702292"/>
              <a:gd name="connsiteX4" fmla="*/ 0 w 430861"/>
              <a:gd name="connsiteY4" fmla="*/ 351146 h 702292"/>
              <a:gd name="connsiteX0" fmla="*/ 0 w 880804"/>
              <a:gd name="connsiteY0" fmla="*/ 351146 h 702292"/>
              <a:gd name="connsiteX1" fmla="*/ 215431 w 880804"/>
              <a:gd name="connsiteY1" fmla="*/ 0 h 702292"/>
              <a:gd name="connsiteX2" fmla="*/ 880804 w 880804"/>
              <a:gd name="connsiteY2" fmla="*/ 104403 h 702292"/>
              <a:gd name="connsiteX3" fmla="*/ 215431 w 880804"/>
              <a:gd name="connsiteY3" fmla="*/ 702292 h 702292"/>
              <a:gd name="connsiteX4" fmla="*/ 0 w 880804"/>
              <a:gd name="connsiteY4" fmla="*/ 351146 h 702292"/>
              <a:gd name="connsiteX0" fmla="*/ 0 w 779204"/>
              <a:gd name="connsiteY0" fmla="*/ 351146 h 702292"/>
              <a:gd name="connsiteX1" fmla="*/ 215431 w 779204"/>
              <a:gd name="connsiteY1" fmla="*/ 0 h 702292"/>
              <a:gd name="connsiteX2" fmla="*/ 779204 w 779204"/>
              <a:gd name="connsiteY2" fmla="*/ 104403 h 702292"/>
              <a:gd name="connsiteX3" fmla="*/ 215431 w 779204"/>
              <a:gd name="connsiteY3" fmla="*/ 702292 h 702292"/>
              <a:gd name="connsiteX4" fmla="*/ 0 w 779204"/>
              <a:gd name="connsiteY4" fmla="*/ 351146 h 702292"/>
              <a:gd name="connsiteX0" fmla="*/ 0 w 1127547"/>
              <a:gd name="connsiteY0" fmla="*/ 118917 h 702292"/>
              <a:gd name="connsiteX1" fmla="*/ 563774 w 1127547"/>
              <a:gd name="connsiteY1" fmla="*/ 0 h 702292"/>
              <a:gd name="connsiteX2" fmla="*/ 1127547 w 1127547"/>
              <a:gd name="connsiteY2" fmla="*/ 104403 h 702292"/>
              <a:gd name="connsiteX3" fmla="*/ 563774 w 1127547"/>
              <a:gd name="connsiteY3" fmla="*/ 702292 h 702292"/>
              <a:gd name="connsiteX4" fmla="*/ 0 w 1127547"/>
              <a:gd name="connsiteY4" fmla="*/ 118917 h 702292"/>
              <a:gd name="connsiteX0" fmla="*/ 0 w 1214633"/>
              <a:gd name="connsiteY0" fmla="*/ 118917 h 702292"/>
              <a:gd name="connsiteX1" fmla="*/ 563774 w 1214633"/>
              <a:gd name="connsiteY1" fmla="*/ 0 h 702292"/>
              <a:gd name="connsiteX2" fmla="*/ 1214633 w 1214633"/>
              <a:gd name="connsiteY2" fmla="*/ 147946 h 702292"/>
              <a:gd name="connsiteX3" fmla="*/ 563774 w 1214633"/>
              <a:gd name="connsiteY3" fmla="*/ 702292 h 702292"/>
              <a:gd name="connsiteX4" fmla="*/ 0 w 1214633"/>
              <a:gd name="connsiteY4" fmla="*/ 118917 h 702292"/>
              <a:gd name="connsiteX0" fmla="*/ 0 w 1214633"/>
              <a:gd name="connsiteY0" fmla="*/ 118917 h 731321"/>
              <a:gd name="connsiteX1" fmla="*/ 563774 w 1214633"/>
              <a:gd name="connsiteY1" fmla="*/ 0 h 731321"/>
              <a:gd name="connsiteX2" fmla="*/ 1214633 w 1214633"/>
              <a:gd name="connsiteY2" fmla="*/ 147946 h 731321"/>
              <a:gd name="connsiteX3" fmla="*/ 621831 w 1214633"/>
              <a:gd name="connsiteY3" fmla="*/ 731321 h 731321"/>
              <a:gd name="connsiteX4" fmla="*/ 0 w 1214633"/>
              <a:gd name="connsiteY4" fmla="*/ 118917 h 731321"/>
              <a:gd name="connsiteX0" fmla="*/ 0 w 1214633"/>
              <a:gd name="connsiteY0" fmla="*/ 438231 h 1050635"/>
              <a:gd name="connsiteX1" fmla="*/ 592803 w 1214633"/>
              <a:gd name="connsiteY1" fmla="*/ 0 h 1050635"/>
              <a:gd name="connsiteX2" fmla="*/ 1214633 w 1214633"/>
              <a:gd name="connsiteY2" fmla="*/ 467260 h 1050635"/>
              <a:gd name="connsiteX3" fmla="*/ 621831 w 1214633"/>
              <a:gd name="connsiteY3" fmla="*/ 1050635 h 1050635"/>
              <a:gd name="connsiteX4" fmla="*/ 0 w 1214633"/>
              <a:gd name="connsiteY4" fmla="*/ 438231 h 105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633" h="1050635">
                <a:moveTo>
                  <a:pt x="0" y="438231"/>
                </a:moveTo>
                <a:lnTo>
                  <a:pt x="592803" y="0"/>
                </a:lnTo>
                <a:lnTo>
                  <a:pt x="1214633" y="467260"/>
                </a:lnTo>
                <a:lnTo>
                  <a:pt x="621831" y="1050635"/>
                </a:lnTo>
                <a:lnTo>
                  <a:pt x="0" y="438231"/>
                </a:lnTo>
                <a:close/>
              </a:path>
            </a:pathLst>
          </a:cu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93" name="Diamond 92"/>
          <p:cNvSpPr/>
          <p:nvPr/>
        </p:nvSpPr>
        <p:spPr>
          <a:xfrm>
            <a:off x="2913814" y="2034311"/>
            <a:ext cx="1204215" cy="1216809"/>
          </a:xfrm>
          <a:prstGeom prst="diamo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94" name="Diamond 71"/>
          <p:cNvSpPr/>
          <p:nvPr/>
        </p:nvSpPr>
        <p:spPr>
          <a:xfrm>
            <a:off x="2926698" y="2177775"/>
            <a:ext cx="1214633" cy="1093614"/>
          </a:xfrm>
          <a:custGeom>
            <a:avLst/>
            <a:gdLst>
              <a:gd name="connsiteX0" fmla="*/ 0 w 430861"/>
              <a:gd name="connsiteY0" fmla="*/ 351146 h 702292"/>
              <a:gd name="connsiteX1" fmla="*/ 215431 w 430861"/>
              <a:gd name="connsiteY1" fmla="*/ 0 h 702292"/>
              <a:gd name="connsiteX2" fmla="*/ 430861 w 430861"/>
              <a:gd name="connsiteY2" fmla="*/ 351146 h 702292"/>
              <a:gd name="connsiteX3" fmla="*/ 215431 w 430861"/>
              <a:gd name="connsiteY3" fmla="*/ 702292 h 702292"/>
              <a:gd name="connsiteX4" fmla="*/ 0 w 430861"/>
              <a:gd name="connsiteY4" fmla="*/ 351146 h 702292"/>
              <a:gd name="connsiteX0" fmla="*/ 0 w 880804"/>
              <a:gd name="connsiteY0" fmla="*/ 351146 h 702292"/>
              <a:gd name="connsiteX1" fmla="*/ 215431 w 880804"/>
              <a:gd name="connsiteY1" fmla="*/ 0 h 702292"/>
              <a:gd name="connsiteX2" fmla="*/ 880804 w 880804"/>
              <a:gd name="connsiteY2" fmla="*/ 104403 h 702292"/>
              <a:gd name="connsiteX3" fmla="*/ 215431 w 880804"/>
              <a:gd name="connsiteY3" fmla="*/ 702292 h 702292"/>
              <a:gd name="connsiteX4" fmla="*/ 0 w 880804"/>
              <a:gd name="connsiteY4" fmla="*/ 351146 h 702292"/>
              <a:gd name="connsiteX0" fmla="*/ 0 w 779204"/>
              <a:gd name="connsiteY0" fmla="*/ 351146 h 702292"/>
              <a:gd name="connsiteX1" fmla="*/ 215431 w 779204"/>
              <a:gd name="connsiteY1" fmla="*/ 0 h 702292"/>
              <a:gd name="connsiteX2" fmla="*/ 779204 w 779204"/>
              <a:gd name="connsiteY2" fmla="*/ 104403 h 702292"/>
              <a:gd name="connsiteX3" fmla="*/ 215431 w 779204"/>
              <a:gd name="connsiteY3" fmla="*/ 702292 h 702292"/>
              <a:gd name="connsiteX4" fmla="*/ 0 w 779204"/>
              <a:gd name="connsiteY4" fmla="*/ 351146 h 702292"/>
              <a:gd name="connsiteX0" fmla="*/ 0 w 1127547"/>
              <a:gd name="connsiteY0" fmla="*/ 118917 h 702292"/>
              <a:gd name="connsiteX1" fmla="*/ 563774 w 1127547"/>
              <a:gd name="connsiteY1" fmla="*/ 0 h 702292"/>
              <a:gd name="connsiteX2" fmla="*/ 1127547 w 1127547"/>
              <a:gd name="connsiteY2" fmla="*/ 104403 h 702292"/>
              <a:gd name="connsiteX3" fmla="*/ 563774 w 1127547"/>
              <a:gd name="connsiteY3" fmla="*/ 702292 h 702292"/>
              <a:gd name="connsiteX4" fmla="*/ 0 w 1127547"/>
              <a:gd name="connsiteY4" fmla="*/ 118917 h 702292"/>
              <a:gd name="connsiteX0" fmla="*/ 0 w 1214633"/>
              <a:gd name="connsiteY0" fmla="*/ 118917 h 702292"/>
              <a:gd name="connsiteX1" fmla="*/ 563774 w 1214633"/>
              <a:gd name="connsiteY1" fmla="*/ 0 h 702292"/>
              <a:gd name="connsiteX2" fmla="*/ 1214633 w 1214633"/>
              <a:gd name="connsiteY2" fmla="*/ 147946 h 702292"/>
              <a:gd name="connsiteX3" fmla="*/ 563774 w 1214633"/>
              <a:gd name="connsiteY3" fmla="*/ 702292 h 702292"/>
              <a:gd name="connsiteX4" fmla="*/ 0 w 1214633"/>
              <a:gd name="connsiteY4" fmla="*/ 118917 h 702292"/>
              <a:gd name="connsiteX0" fmla="*/ 0 w 1214633"/>
              <a:gd name="connsiteY0" fmla="*/ 118917 h 731321"/>
              <a:gd name="connsiteX1" fmla="*/ 563774 w 1214633"/>
              <a:gd name="connsiteY1" fmla="*/ 0 h 731321"/>
              <a:gd name="connsiteX2" fmla="*/ 1214633 w 1214633"/>
              <a:gd name="connsiteY2" fmla="*/ 147946 h 731321"/>
              <a:gd name="connsiteX3" fmla="*/ 621831 w 1214633"/>
              <a:gd name="connsiteY3" fmla="*/ 731321 h 731321"/>
              <a:gd name="connsiteX4" fmla="*/ 0 w 1214633"/>
              <a:gd name="connsiteY4" fmla="*/ 118917 h 731321"/>
              <a:gd name="connsiteX0" fmla="*/ 0 w 1214633"/>
              <a:gd name="connsiteY0" fmla="*/ 438231 h 1050635"/>
              <a:gd name="connsiteX1" fmla="*/ 592803 w 1214633"/>
              <a:gd name="connsiteY1" fmla="*/ 0 h 1050635"/>
              <a:gd name="connsiteX2" fmla="*/ 1214633 w 1214633"/>
              <a:gd name="connsiteY2" fmla="*/ 467260 h 1050635"/>
              <a:gd name="connsiteX3" fmla="*/ 621831 w 1214633"/>
              <a:gd name="connsiteY3" fmla="*/ 1050635 h 1050635"/>
              <a:gd name="connsiteX4" fmla="*/ 0 w 1214633"/>
              <a:gd name="connsiteY4" fmla="*/ 438231 h 105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633" h="1050635">
                <a:moveTo>
                  <a:pt x="0" y="438231"/>
                </a:moveTo>
                <a:lnTo>
                  <a:pt x="592803" y="0"/>
                </a:lnTo>
                <a:lnTo>
                  <a:pt x="1214633" y="467260"/>
                </a:lnTo>
                <a:lnTo>
                  <a:pt x="621831" y="1050635"/>
                </a:lnTo>
                <a:lnTo>
                  <a:pt x="0" y="438231"/>
                </a:lnTo>
                <a:close/>
              </a:path>
            </a:pathLst>
          </a:cu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08" name="Diamond 107"/>
          <p:cNvSpPr/>
          <p:nvPr/>
        </p:nvSpPr>
        <p:spPr>
          <a:xfrm>
            <a:off x="2059187" y="3553784"/>
            <a:ext cx="1204215" cy="1216809"/>
          </a:xfrm>
          <a:prstGeom prst="diamo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09" name="Diamond 71"/>
          <p:cNvSpPr/>
          <p:nvPr/>
        </p:nvSpPr>
        <p:spPr>
          <a:xfrm>
            <a:off x="2072071" y="3697248"/>
            <a:ext cx="1214633" cy="1093614"/>
          </a:xfrm>
          <a:custGeom>
            <a:avLst/>
            <a:gdLst>
              <a:gd name="connsiteX0" fmla="*/ 0 w 430861"/>
              <a:gd name="connsiteY0" fmla="*/ 351146 h 702292"/>
              <a:gd name="connsiteX1" fmla="*/ 215431 w 430861"/>
              <a:gd name="connsiteY1" fmla="*/ 0 h 702292"/>
              <a:gd name="connsiteX2" fmla="*/ 430861 w 430861"/>
              <a:gd name="connsiteY2" fmla="*/ 351146 h 702292"/>
              <a:gd name="connsiteX3" fmla="*/ 215431 w 430861"/>
              <a:gd name="connsiteY3" fmla="*/ 702292 h 702292"/>
              <a:gd name="connsiteX4" fmla="*/ 0 w 430861"/>
              <a:gd name="connsiteY4" fmla="*/ 351146 h 702292"/>
              <a:gd name="connsiteX0" fmla="*/ 0 w 880804"/>
              <a:gd name="connsiteY0" fmla="*/ 351146 h 702292"/>
              <a:gd name="connsiteX1" fmla="*/ 215431 w 880804"/>
              <a:gd name="connsiteY1" fmla="*/ 0 h 702292"/>
              <a:gd name="connsiteX2" fmla="*/ 880804 w 880804"/>
              <a:gd name="connsiteY2" fmla="*/ 104403 h 702292"/>
              <a:gd name="connsiteX3" fmla="*/ 215431 w 880804"/>
              <a:gd name="connsiteY3" fmla="*/ 702292 h 702292"/>
              <a:gd name="connsiteX4" fmla="*/ 0 w 880804"/>
              <a:gd name="connsiteY4" fmla="*/ 351146 h 702292"/>
              <a:gd name="connsiteX0" fmla="*/ 0 w 779204"/>
              <a:gd name="connsiteY0" fmla="*/ 351146 h 702292"/>
              <a:gd name="connsiteX1" fmla="*/ 215431 w 779204"/>
              <a:gd name="connsiteY1" fmla="*/ 0 h 702292"/>
              <a:gd name="connsiteX2" fmla="*/ 779204 w 779204"/>
              <a:gd name="connsiteY2" fmla="*/ 104403 h 702292"/>
              <a:gd name="connsiteX3" fmla="*/ 215431 w 779204"/>
              <a:gd name="connsiteY3" fmla="*/ 702292 h 702292"/>
              <a:gd name="connsiteX4" fmla="*/ 0 w 779204"/>
              <a:gd name="connsiteY4" fmla="*/ 351146 h 702292"/>
              <a:gd name="connsiteX0" fmla="*/ 0 w 1127547"/>
              <a:gd name="connsiteY0" fmla="*/ 118917 h 702292"/>
              <a:gd name="connsiteX1" fmla="*/ 563774 w 1127547"/>
              <a:gd name="connsiteY1" fmla="*/ 0 h 702292"/>
              <a:gd name="connsiteX2" fmla="*/ 1127547 w 1127547"/>
              <a:gd name="connsiteY2" fmla="*/ 104403 h 702292"/>
              <a:gd name="connsiteX3" fmla="*/ 563774 w 1127547"/>
              <a:gd name="connsiteY3" fmla="*/ 702292 h 702292"/>
              <a:gd name="connsiteX4" fmla="*/ 0 w 1127547"/>
              <a:gd name="connsiteY4" fmla="*/ 118917 h 702292"/>
              <a:gd name="connsiteX0" fmla="*/ 0 w 1214633"/>
              <a:gd name="connsiteY0" fmla="*/ 118917 h 702292"/>
              <a:gd name="connsiteX1" fmla="*/ 563774 w 1214633"/>
              <a:gd name="connsiteY1" fmla="*/ 0 h 702292"/>
              <a:gd name="connsiteX2" fmla="*/ 1214633 w 1214633"/>
              <a:gd name="connsiteY2" fmla="*/ 147946 h 702292"/>
              <a:gd name="connsiteX3" fmla="*/ 563774 w 1214633"/>
              <a:gd name="connsiteY3" fmla="*/ 702292 h 702292"/>
              <a:gd name="connsiteX4" fmla="*/ 0 w 1214633"/>
              <a:gd name="connsiteY4" fmla="*/ 118917 h 702292"/>
              <a:gd name="connsiteX0" fmla="*/ 0 w 1214633"/>
              <a:gd name="connsiteY0" fmla="*/ 118917 h 731321"/>
              <a:gd name="connsiteX1" fmla="*/ 563774 w 1214633"/>
              <a:gd name="connsiteY1" fmla="*/ 0 h 731321"/>
              <a:gd name="connsiteX2" fmla="*/ 1214633 w 1214633"/>
              <a:gd name="connsiteY2" fmla="*/ 147946 h 731321"/>
              <a:gd name="connsiteX3" fmla="*/ 621831 w 1214633"/>
              <a:gd name="connsiteY3" fmla="*/ 731321 h 731321"/>
              <a:gd name="connsiteX4" fmla="*/ 0 w 1214633"/>
              <a:gd name="connsiteY4" fmla="*/ 118917 h 731321"/>
              <a:gd name="connsiteX0" fmla="*/ 0 w 1214633"/>
              <a:gd name="connsiteY0" fmla="*/ 438231 h 1050635"/>
              <a:gd name="connsiteX1" fmla="*/ 592803 w 1214633"/>
              <a:gd name="connsiteY1" fmla="*/ 0 h 1050635"/>
              <a:gd name="connsiteX2" fmla="*/ 1214633 w 1214633"/>
              <a:gd name="connsiteY2" fmla="*/ 467260 h 1050635"/>
              <a:gd name="connsiteX3" fmla="*/ 621831 w 1214633"/>
              <a:gd name="connsiteY3" fmla="*/ 1050635 h 1050635"/>
              <a:gd name="connsiteX4" fmla="*/ 0 w 1214633"/>
              <a:gd name="connsiteY4" fmla="*/ 438231 h 105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633" h="1050635">
                <a:moveTo>
                  <a:pt x="0" y="438231"/>
                </a:moveTo>
                <a:lnTo>
                  <a:pt x="592803" y="0"/>
                </a:lnTo>
                <a:lnTo>
                  <a:pt x="1214633" y="467260"/>
                </a:lnTo>
                <a:lnTo>
                  <a:pt x="621831" y="1050635"/>
                </a:lnTo>
                <a:lnTo>
                  <a:pt x="0" y="438231"/>
                </a:lnTo>
                <a:close/>
              </a:path>
            </a:pathLst>
          </a:cu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328960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2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15" grpId="0" animBg="1"/>
      <p:bldP spid="2" grpId="0"/>
      <p:bldP spid="9" grpId="0" animBg="1"/>
      <p:bldP spid="14" grpId="0" animBg="1"/>
      <p:bldP spid="21" grpId="0" animBg="1"/>
      <p:bldP spid="24" grpId="0" animBg="1"/>
      <p:bldP spid="44" grpId="0"/>
      <p:bldP spid="45" grpId="0"/>
      <p:bldP spid="46" grpId="0"/>
      <p:bldP spid="47" grpId="0"/>
      <p:bldP spid="71" grpId="0" animBg="1"/>
      <p:bldP spid="72" grpId="0" animBg="1"/>
      <p:bldP spid="82" grpId="0" animBg="1"/>
      <p:bldP spid="83" grpId="0" animBg="1"/>
      <p:bldP spid="93" grpId="0" animBg="1"/>
      <p:bldP spid="94" grpId="0" animBg="1"/>
      <p:bldP spid="108" grpId="0" animBg="1"/>
      <p:bldP spid="10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324208"/>
            <a:ext cx="51703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800" b="1" dirty="0">
                <a:solidFill>
                  <a:srgbClr val="0099FF"/>
                </a:solidFill>
              </a:rPr>
              <a:t>06/ Potential Risks and Hazards : </a:t>
            </a:r>
            <a:r>
              <a:rPr lang="fr-FR" sz="2800" b="1" dirty="0">
                <a:solidFill>
                  <a:srgbClr val="0099FF"/>
                </a:solidFill>
              </a:rPr>
              <a:t> </a:t>
            </a:r>
            <a:endParaRPr lang="en-US" sz="2800" b="1" dirty="0">
              <a:solidFill>
                <a:srgbClr val="0099FF"/>
              </a:solidFill>
            </a:endParaRPr>
          </a:p>
        </p:txBody>
      </p:sp>
      <p:sp>
        <p:nvSpPr>
          <p:cNvPr id="4" name="Flowchart: Delay 3"/>
          <p:cNvSpPr/>
          <p:nvPr/>
        </p:nvSpPr>
        <p:spPr>
          <a:xfrm rot="3516575">
            <a:off x="5842243" y="285671"/>
            <a:ext cx="3106842" cy="1368153"/>
          </a:xfrm>
          <a:custGeom>
            <a:avLst/>
            <a:gdLst/>
            <a:ahLst/>
            <a:cxnLst/>
            <a:rect l="l" t="t" r="r" b="b"/>
            <a:pathLst>
              <a:path w="3236542" h="1368153">
                <a:moveTo>
                  <a:pt x="0" y="1368153"/>
                </a:moveTo>
                <a:lnTo>
                  <a:pt x="834810" y="0"/>
                </a:lnTo>
                <a:lnTo>
                  <a:pt x="1260448" y="1"/>
                </a:lnTo>
                <a:cubicBezTo>
                  <a:pt x="2351816" y="1"/>
                  <a:pt x="3236543" y="306272"/>
                  <a:pt x="3236542" y="684077"/>
                </a:cubicBezTo>
                <a:cubicBezTo>
                  <a:pt x="3236542" y="1061882"/>
                  <a:pt x="2351815" y="1368153"/>
                  <a:pt x="1260448" y="1368153"/>
                </a:cubicBezTo>
                <a:close/>
              </a:path>
            </a:pathLst>
          </a:cu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5" name="Flowchart: Delay 4"/>
          <p:cNvSpPr/>
          <p:nvPr/>
        </p:nvSpPr>
        <p:spPr>
          <a:xfrm rot="14588876">
            <a:off x="406298" y="5140168"/>
            <a:ext cx="3085391" cy="1368152"/>
          </a:xfrm>
          <a:custGeom>
            <a:avLst/>
            <a:gdLst/>
            <a:ahLst/>
            <a:cxnLst/>
            <a:rect l="l" t="t" r="r" b="b"/>
            <a:pathLst>
              <a:path w="3839148" h="1368152">
                <a:moveTo>
                  <a:pt x="3799001" y="821941"/>
                </a:moveTo>
                <a:cubicBezTo>
                  <a:pt x="3614738" y="1133663"/>
                  <a:pt x="2818001" y="1368152"/>
                  <a:pt x="1863054" y="1368152"/>
                </a:cubicBezTo>
                <a:lnTo>
                  <a:pt x="0" y="1368152"/>
                </a:lnTo>
                <a:lnTo>
                  <a:pt x="846239" y="0"/>
                </a:lnTo>
                <a:lnTo>
                  <a:pt x="1863054" y="0"/>
                </a:lnTo>
                <a:cubicBezTo>
                  <a:pt x="2954421" y="0"/>
                  <a:pt x="3839148" y="306271"/>
                  <a:pt x="3839148" y="684076"/>
                </a:cubicBezTo>
                <a:cubicBezTo>
                  <a:pt x="3839148" y="731301"/>
                  <a:pt x="3825325" y="777409"/>
                  <a:pt x="3799001" y="821941"/>
                </a:cubicBezTo>
                <a:close/>
              </a:path>
            </a:pathLst>
          </a:cu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b="1" dirty="0">
                <a:solidFill>
                  <a:srgbClr val="0099FF"/>
                </a:solidFill>
              </a:rPr>
              <a:t> </a:t>
            </a:r>
            <a:endParaRPr lang="ar-DZ" dirty="0"/>
          </a:p>
        </p:txBody>
      </p:sp>
      <p:sp>
        <p:nvSpPr>
          <p:cNvPr id="8" name="Diagonal Stripe 7"/>
          <p:cNvSpPr/>
          <p:nvPr/>
        </p:nvSpPr>
        <p:spPr>
          <a:xfrm rot="19216388">
            <a:off x="6267035" y="-273526"/>
            <a:ext cx="255490" cy="2267315"/>
          </a:xfrm>
          <a:custGeom>
            <a:avLst/>
            <a:gdLst/>
            <a:ahLst/>
            <a:cxnLst/>
            <a:rect l="l" t="t" r="r" b="b"/>
            <a:pathLst>
              <a:path w="255490" h="2267315">
                <a:moveTo>
                  <a:pt x="111826" y="0"/>
                </a:moveTo>
                <a:lnTo>
                  <a:pt x="255490" y="119386"/>
                </a:lnTo>
                <a:lnTo>
                  <a:pt x="0" y="2267315"/>
                </a:lnTo>
                <a:lnTo>
                  <a:pt x="0" y="940134"/>
                </a:lnTo>
                <a:close/>
              </a:path>
            </a:pathLst>
          </a:cu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11" name="Diagonal Stripe 7"/>
          <p:cNvSpPr/>
          <p:nvPr/>
        </p:nvSpPr>
        <p:spPr>
          <a:xfrm rot="8736758">
            <a:off x="2726367" y="4623210"/>
            <a:ext cx="259586" cy="2468399"/>
          </a:xfrm>
          <a:custGeom>
            <a:avLst/>
            <a:gdLst/>
            <a:ahLst/>
            <a:cxnLst/>
            <a:rect l="l" t="t" r="r" b="b"/>
            <a:pathLst>
              <a:path w="259586" h="2468399">
                <a:moveTo>
                  <a:pt x="0" y="2468399"/>
                </a:moveTo>
                <a:lnTo>
                  <a:pt x="0" y="890752"/>
                </a:lnTo>
                <a:lnTo>
                  <a:pt x="98066" y="0"/>
                </a:lnTo>
                <a:lnTo>
                  <a:pt x="259586" y="110543"/>
                </a:lnTo>
                <a:close/>
              </a:path>
            </a:pathLst>
          </a:cu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 rot="2534595">
            <a:off x="5104695" y="2412643"/>
            <a:ext cx="1053022" cy="1069078"/>
          </a:xfrm>
          <a:prstGeom prst="round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5" name="Rounded Rectangle 14"/>
          <p:cNvSpPr/>
          <p:nvPr/>
        </p:nvSpPr>
        <p:spPr>
          <a:xfrm rot="2534595">
            <a:off x="546152" y="1001014"/>
            <a:ext cx="1053022" cy="1069078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6" name="Rounded Rectangle 15"/>
          <p:cNvSpPr/>
          <p:nvPr/>
        </p:nvSpPr>
        <p:spPr>
          <a:xfrm rot="2534595">
            <a:off x="7169676" y="3575243"/>
            <a:ext cx="1053022" cy="1069078"/>
          </a:xfrm>
          <a:prstGeom prst="round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7" name="Rounded Rectangle 16"/>
          <p:cNvSpPr/>
          <p:nvPr/>
        </p:nvSpPr>
        <p:spPr>
          <a:xfrm rot="2534595">
            <a:off x="2724413" y="1567853"/>
            <a:ext cx="1053022" cy="1069078"/>
          </a:xfrm>
          <a:prstGeom prst="round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8" name="Half Frame 11"/>
          <p:cNvSpPr/>
          <p:nvPr/>
        </p:nvSpPr>
        <p:spPr>
          <a:xfrm rot="18740698">
            <a:off x="6867524" y="441171"/>
            <a:ext cx="608938" cy="662178"/>
          </a:xfrm>
          <a:custGeom>
            <a:avLst/>
            <a:gdLst/>
            <a:ahLst/>
            <a:cxnLst/>
            <a:rect l="l" t="t" r="r" b="b"/>
            <a:pathLst>
              <a:path w="1345604" h="1285914">
                <a:moveTo>
                  <a:pt x="750351" y="1212803"/>
                </a:moveTo>
                <a:cubicBezTo>
                  <a:pt x="752446" y="1256472"/>
                  <a:pt x="742489" y="1242245"/>
                  <a:pt x="744585" y="1285914"/>
                </a:cubicBezTo>
                <a:lnTo>
                  <a:pt x="0" y="1261419"/>
                </a:lnTo>
                <a:lnTo>
                  <a:pt x="2127" y="1188481"/>
                </a:lnTo>
                <a:close/>
                <a:moveTo>
                  <a:pt x="1313972" y="10349"/>
                </a:moveTo>
                <a:cubicBezTo>
                  <a:pt x="1314946" y="111070"/>
                  <a:pt x="1320905" y="416748"/>
                  <a:pt x="1332705" y="683387"/>
                </a:cubicBezTo>
                <a:cubicBezTo>
                  <a:pt x="1325206" y="615616"/>
                  <a:pt x="1316819" y="540026"/>
                  <a:pt x="1314698" y="519364"/>
                </a:cubicBezTo>
                <a:cubicBezTo>
                  <a:pt x="1314762" y="516505"/>
                  <a:pt x="1314827" y="513646"/>
                  <a:pt x="1314891" y="510787"/>
                </a:cubicBezTo>
                <a:cubicBezTo>
                  <a:pt x="1314229" y="511254"/>
                  <a:pt x="1314165" y="512358"/>
                  <a:pt x="1314145" y="513960"/>
                </a:cubicBezTo>
                <a:lnTo>
                  <a:pt x="1314698" y="519364"/>
                </a:lnTo>
                <a:lnTo>
                  <a:pt x="1314510" y="527754"/>
                </a:lnTo>
                <a:cubicBezTo>
                  <a:pt x="1316143" y="569686"/>
                  <a:pt x="1323936" y="680689"/>
                  <a:pt x="1331899" y="793582"/>
                </a:cubicBezTo>
                <a:lnTo>
                  <a:pt x="1337445" y="793962"/>
                </a:lnTo>
                <a:cubicBezTo>
                  <a:pt x="1335611" y="758363"/>
                  <a:pt x="1333887" y="721278"/>
                  <a:pt x="1332705" y="683387"/>
                </a:cubicBezTo>
                <a:cubicBezTo>
                  <a:pt x="1339492" y="744714"/>
                  <a:pt x="1345551" y="799638"/>
                  <a:pt x="1345604" y="801658"/>
                </a:cubicBezTo>
                <a:lnTo>
                  <a:pt x="1308573" y="791987"/>
                </a:lnTo>
                <a:lnTo>
                  <a:pt x="1273800" y="789608"/>
                </a:lnTo>
                <a:lnTo>
                  <a:pt x="1240152" y="77434"/>
                </a:lnTo>
                <a:lnTo>
                  <a:pt x="74084" y="77434"/>
                </a:lnTo>
                <a:lnTo>
                  <a:pt x="74084" y="1188078"/>
                </a:lnTo>
                <a:lnTo>
                  <a:pt x="9239" y="1185137"/>
                </a:lnTo>
                <a:lnTo>
                  <a:pt x="9239" y="9167"/>
                </a:lnTo>
                <a:lnTo>
                  <a:pt x="1236926" y="9167"/>
                </a:lnTo>
                <a:cubicBezTo>
                  <a:pt x="1236782" y="6112"/>
                  <a:pt x="1236638" y="3056"/>
                  <a:pt x="1236493" y="0"/>
                </a:cubicBezTo>
                <a:close/>
              </a:path>
            </a:pathLst>
          </a:cu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1560" y="2947182"/>
            <a:ext cx="13681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DZ" dirty="0"/>
          </a:p>
        </p:txBody>
      </p:sp>
      <p:sp>
        <p:nvSpPr>
          <p:cNvPr id="22" name="TextBox 21"/>
          <p:cNvSpPr txBox="1"/>
          <p:nvPr/>
        </p:nvSpPr>
        <p:spPr>
          <a:xfrm>
            <a:off x="296501" y="2162352"/>
            <a:ext cx="1512167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 rtl="0"/>
            <a:r>
              <a:rPr lang="en-US" dirty="0">
                <a:solidFill>
                  <a:prstClr val="black"/>
                </a:solidFill>
              </a:rPr>
              <a:t>Excessive exposure to iron dust or fumes can cause respiratory problems or lung diseases</a:t>
            </a:r>
            <a:r>
              <a:rPr lang="fr-FR" dirty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83123" y="2817120"/>
            <a:ext cx="1346005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 rtl="0"/>
            <a:r>
              <a:rPr lang="en-US" dirty="0">
                <a:solidFill>
                  <a:prstClr val="black"/>
                </a:solidFill>
              </a:rPr>
              <a:t>Too much iron in the body may lead to serious conditions such as hemochromatosis.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84158" y="3678069"/>
            <a:ext cx="1368152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 rtl="0"/>
            <a:r>
              <a:rPr lang="en-US" dirty="0">
                <a:solidFill>
                  <a:prstClr val="black"/>
                </a:solidFill>
              </a:rPr>
              <a:t>Iron can rust easily when exposed to water and air, which reduces its strength and quality.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960064" y="4765595"/>
            <a:ext cx="1576392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/>
              <a:t>In some industries, sparks from iron tools can cause fire hazards or injuries.</a:t>
            </a:r>
            <a:endParaRPr lang="ar-DZ" dirty="0"/>
          </a:p>
        </p:txBody>
      </p:sp>
      <p:sp>
        <p:nvSpPr>
          <p:cNvPr id="29" name="Rectangle 28"/>
          <p:cNvSpPr/>
          <p:nvPr/>
        </p:nvSpPr>
        <p:spPr>
          <a:xfrm>
            <a:off x="6960064" y="524262"/>
            <a:ext cx="8712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800" b="1" dirty="0">
                <a:solidFill>
                  <a:schemeClr val="bg1"/>
                </a:solidFill>
              </a:rPr>
              <a:t>Iron</a:t>
            </a:r>
            <a:r>
              <a:rPr lang="en-US" sz="2800" b="1" dirty="0">
                <a:solidFill>
                  <a:srgbClr val="0099FF"/>
                </a:solidFill>
              </a:rPr>
              <a:t> </a:t>
            </a:r>
            <a:endParaRPr lang="ar-DZ" dirty="0"/>
          </a:p>
        </p:txBody>
      </p:sp>
      <p:sp>
        <p:nvSpPr>
          <p:cNvPr id="30" name="Rectangle 29"/>
          <p:cNvSpPr/>
          <p:nvPr/>
        </p:nvSpPr>
        <p:spPr>
          <a:xfrm>
            <a:off x="1630589" y="5562634"/>
            <a:ext cx="8712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800" b="1" dirty="0">
                <a:solidFill>
                  <a:schemeClr val="bg1"/>
                </a:solidFill>
              </a:rPr>
              <a:t>Iron</a:t>
            </a:r>
            <a:r>
              <a:rPr lang="en-US" sz="2800" b="1" dirty="0">
                <a:solidFill>
                  <a:srgbClr val="0099FF"/>
                </a:solidFill>
              </a:rPr>
              <a:t> </a:t>
            </a:r>
            <a:endParaRPr lang="ar-DZ" dirty="0"/>
          </a:p>
        </p:txBody>
      </p:sp>
      <p:sp>
        <p:nvSpPr>
          <p:cNvPr id="31" name="Half Frame 11"/>
          <p:cNvSpPr/>
          <p:nvPr/>
        </p:nvSpPr>
        <p:spPr>
          <a:xfrm rot="18740698">
            <a:off x="1517329" y="5450170"/>
            <a:ext cx="608938" cy="662178"/>
          </a:xfrm>
          <a:custGeom>
            <a:avLst/>
            <a:gdLst/>
            <a:ahLst/>
            <a:cxnLst/>
            <a:rect l="l" t="t" r="r" b="b"/>
            <a:pathLst>
              <a:path w="1345604" h="1285914">
                <a:moveTo>
                  <a:pt x="750351" y="1212803"/>
                </a:moveTo>
                <a:cubicBezTo>
                  <a:pt x="752446" y="1256472"/>
                  <a:pt x="742489" y="1242245"/>
                  <a:pt x="744585" y="1285914"/>
                </a:cubicBezTo>
                <a:lnTo>
                  <a:pt x="0" y="1261419"/>
                </a:lnTo>
                <a:lnTo>
                  <a:pt x="2127" y="1188481"/>
                </a:lnTo>
                <a:close/>
                <a:moveTo>
                  <a:pt x="1313972" y="10349"/>
                </a:moveTo>
                <a:cubicBezTo>
                  <a:pt x="1314946" y="111070"/>
                  <a:pt x="1320905" y="416748"/>
                  <a:pt x="1332705" y="683387"/>
                </a:cubicBezTo>
                <a:cubicBezTo>
                  <a:pt x="1325206" y="615616"/>
                  <a:pt x="1316819" y="540026"/>
                  <a:pt x="1314698" y="519364"/>
                </a:cubicBezTo>
                <a:cubicBezTo>
                  <a:pt x="1314762" y="516505"/>
                  <a:pt x="1314827" y="513646"/>
                  <a:pt x="1314891" y="510787"/>
                </a:cubicBezTo>
                <a:cubicBezTo>
                  <a:pt x="1314229" y="511254"/>
                  <a:pt x="1314165" y="512358"/>
                  <a:pt x="1314145" y="513960"/>
                </a:cubicBezTo>
                <a:lnTo>
                  <a:pt x="1314698" y="519364"/>
                </a:lnTo>
                <a:lnTo>
                  <a:pt x="1314510" y="527754"/>
                </a:lnTo>
                <a:cubicBezTo>
                  <a:pt x="1316143" y="569686"/>
                  <a:pt x="1323936" y="680689"/>
                  <a:pt x="1331899" y="793582"/>
                </a:cubicBezTo>
                <a:lnTo>
                  <a:pt x="1337445" y="793962"/>
                </a:lnTo>
                <a:cubicBezTo>
                  <a:pt x="1335611" y="758363"/>
                  <a:pt x="1333887" y="721278"/>
                  <a:pt x="1332705" y="683387"/>
                </a:cubicBezTo>
                <a:cubicBezTo>
                  <a:pt x="1339492" y="744714"/>
                  <a:pt x="1345551" y="799638"/>
                  <a:pt x="1345604" y="801658"/>
                </a:cubicBezTo>
                <a:lnTo>
                  <a:pt x="1308573" y="791987"/>
                </a:lnTo>
                <a:lnTo>
                  <a:pt x="1273800" y="789608"/>
                </a:lnTo>
                <a:lnTo>
                  <a:pt x="1240152" y="77434"/>
                </a:lnTo>
                <a:lnTo>
                  <a:pt x="74084" y="77434"/>
                </a:lnTo>
                <a:lnTo>
                  <a:pt x="74084" y="1188078"/>
                </a:lnTo>
                <a:lnTo>
                  <a:pt x="9239" y="1185137"/>
                </a:lnTo>
                <a:lnTo>
                  <a:pt x="9239" y="9167"/>
                </a:lnTo>
                <a:lnTo>
                  <a:pt x="1236926" y="9167"/>
                </a:lnTo>
                <a:cubicBezTo>
                  <a:pt x="1236782" y="6112"/>
                  <a:pt x="1236638" y="3056"/>
                  <a:pt x="1236493" y="0"/>
                </a:cubicBezTo>
                <a:close/>
              </a:path>
            </a:pathLst>
          </a:cu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32" name="Flowchart: Connector 31"/>
          <p:cNvSpPr/>
          <p:nvPr/>
        </p:nvSpPr>
        <p:spPr>
          <a:xfrm>
            <a:off x="296501" y="5483715"/>
            <a:ext cx="304634" cy="340529"/>
          </a:xfrm>
          <a:prstGeom prst="flowChartConnector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 dirty="0"/>
          </a:p>
        </p:txBody>
      </p:sp>
      <p:sp>
        <p:nvSpPr>
          <p:cNvPr id="33" name="Flowchart: Connector 32"/>
          <p:cNvSpPr/>
          <p:nvPr/>
        </p:nvSpPr>
        <p:spPr>
          <a:xfrm>
            <a:off x="8384139" y="413521"/>
            <a:ext cx="304634" cy="340529"/>
          </a:xfrm>
          <a:prstGeom prst="flowChartConnector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 dirty="0"/>
          </a:p>
        </p:txBody>
      </p:sp>
      <p:sp>
        <p:nvSpPr>
          <p:cNvPr id="34" name="Flowchart: Connector 33"/>
          <p:cNvSpPr/>
          <p:nvPr/>
        </p:nvSpPr>
        <p:spPr>
          <a:xfrm>
            <a:off x="6299993" y="6247843"/>
            <a:ext cx="304634" cy="340529"/>
          </a:xfrm>
          <a:prstGeom prst="flowChartConnector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 dirty="0"/>
          </a:p>
        </p:txBody>
      </p:sp>
      <p:sp>
        <p:nvSpPr>
          <p:cNvPr id="35" name="Flowchart: Connector 34"/>
          <p:cNvSpPr/>
          <p:nvPr/>
        </p:nvSpPr>
        <p:spPr>
          <a:xfrm>
            <a:off x="4577437" y="1197708"/>
            <a:ext cx="304634" cy="340529"/>
          </a:xfrm>
          <a:prstGeom prst="flowChartConnector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3422044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2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2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8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2" grpId="0"/>
      <p:bldP spid="23" grpId="0"/>
      <p:bldP spid="24" grpId="0"/>
      <p:bldP spid="25" grpId="0"/>
      <p:bldP spid="29" grpId="0"/>
      <p:bldP spid="30" grpId="0"/>
      <p:bldP spid="31" grpId="0" animBg="1"/>
      <p:bldP spid="3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2259</TotalTime>
  <Words>446</Words>
  <Application>Microsoft Office PowerPoint</Application>
  <PresentationFormat>عرض على الشاشة (4:3)</PresentationFormat>
  <Paragraphs>63</Paragraphs>
  <Slides>13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seddarimila@outlook.fr</dc:creator>
  <cp:lastModifiedBy>houdald94@gmail.com</cp:lastModifiedBy>
  <cp:revision>121</cp:revision>
  <dcterms:created xsi:type="dcterms:W3CDTF">2025-11-13T12:28:58Z</dcterms:created>
  <dcterms:modified xsi:type="dcterms:W3CDTF">2025-11-22T11:42:51Z</dcterms:modified>
</cp:coreProperties>
</file>