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7" r:id="rId11"/>
    <p:sldId id="266" r:id="rId12"/>
    <p:sldId id="265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C7A60"/>
    <a:srgbClr val="FFCCFF"/>
    <a:srgbClr val="68EDF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02" y="-13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orizon.png"/>
          <p:cNvPicPr>
            <a:picLocks noChangeAspect="1"/>
          </p:cNvPicPr>
          <p:nvPr/>
        </p:nvPicPr>
        <p:blipFill>
          <a:blip r:embed="rId2" cstate="print"/>
          <a:srcRect t="33333"/>
          <a:stretch>
            <a:fillRect/>
          </a:stretch>
        </p:blipFill>
        <p:spPr>
          <a:xfrm>
            <a:off x="0" y="0"/>
            <a:ext cx="9144000" cy="4572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A0A1F-875E-48C8-A4BB-7BD36E49E9A1}" type="datetimeFigureOut">
              <a:rPr lang="fr-FR" smtClean="0"/>
              <a:t>23/11/2016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0020A-D494-4B86-8969-F521E48C7EE6}" type="slidenum">
              <a:rPr lang="fr-FR" smtClean="0"/>
              <a:t>‹N°›</a:t>
            </a:fld>
            <a:endParaRPr lang="fr-F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17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007888"/>
            <a:ext cx="7772400" cy="1470025"/>
          </a:xfrm>
        </p:spPr>
        <p:txBody>
          <a:bodyPr/>
          <a:lstStyle>
            <a:lvl1pPr algn="ctr">
              <a:defRPr sz="32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A0A1F-875E-48C8-A4BB-7BD36E49E9A1}" type="datetimeFigureOut">
              <a:rPr lang="fr-FR" smtClean="0"/>
              <a:t>23/11/2016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0020A-D494-4B86-8969-F521E48C7EE6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A0A1F-875E-48C8-A4BB-7BD36E49E9A1}" type="datetimeFigureOut">
              <a:rPr lang="fr-FR" smtClean="0"/>
              <a:t>23/11/2016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0020A-D494-4B86-8969-F521E48C7EE6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A0A1F-875E-48C8-A4BB-7BD36E49E9A1}" type="datetimeFigureOut">
              <a:rPr lang="fr-FR" smtClean="0"/>
              <a:t>23/11/2016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0020A-D494-4B86-8969-F521E48C7EE6}" type="slidenum">
              <a:rPr lang="fr-FR" smtClean="0"/>
              <a:t>‹N°›</a:t>
            </a:fld>
            <a:endParaRPr lang="fr-FR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7924800" cy="411480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4962525"/>
            <a:ext cx="7885113" cy="1362075"/>
          </a:xfrm>
        </p:spPr>
        <p:txBody>
          <a:bodyPr anchor="t"/>
          <a:lstStyle>
            <a:lvl1pPr algn="l">
              <a:defRPr sz="3200" b="0" i="0" cap="all" baseline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3462338"/>
            <a:ext cx="7885113" cy="1500187"/>
          </a:xfrm>
        </p:spPr>
        <p:txBody>
          <a:bodyPr anchor="b">
            <a:normAutofit/>
          </a:bodyPr>
          <a:lstStyle>
            <a:lvl1pPr marL="0" indent="0">
              <a:buNone/>
              <a:defRPr sz="1700" baseline="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A0A1F-875E-48C8-A4BB-7BD36E49E9A1}" type="datetimeFigureOut">
              <a:rPr lang="fr-FR" smtClean="0"/>
              <a:t>23/11/2016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0020A-D494-4B86-8969-F521E48C7EE6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3733800" cy="4114800"/>
          </a:xfrm>
        </p:spPr>
        <p:txBody>
          <a:bodyPr/>
          <a:lstStyle>
            <a:lvl5pPr>
              <a:defRPr/>
            </a:lvl5pPr>
            <a:lvl6pPr>
              <a:buClr>
                <a:schemeClr val="tx2"/>
              </a:buClr>
              <a:buFont typeface="Arial" pitchFamily="34" charset="0"/>
              <a:buChar char="•"/>
              <a:defRPr/>
            </a:lvl6pPr>
            <a:lvl7pPr>
              <a:buClr>
                <a:schemeClr val="tx2"/>
              </a:buClr>
              <a:buFont typeface="Arial" pitchFamily="34" charset="0"/>
              <a:buChar char="•"/>
              <a:defRPr/>
            </a:lvl7pPr>
            <a:lvl8pPr>
              <a:buClr>
                <a:schemeClr val="tx2"/>
              </a:buClr>
              <a:buFont typeface="Arial" pitchFamily="34" charset="0"/>
              <a:buChar char="•"/>
              <a:defRPr/>
            </a:lvl8pPr>
            <a:lvl9pPr>
              <a:buClr>
                <a:schemeClr val="tx2"/>
              </a:buClr>
              <a:buFont typeface="Arial" pitchFamily="34" charset="0"/>
              <a:buChar char="•"/>
              <a:defRPr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 smtClean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1600200"/>
            <a:ext cx="3733800" cy="41148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A0A1F-875E-48C8-A4BB-7BD36E49E9A1}" type="datetimeFigureOut">
              <a:rPr lang="fr-FR" smtClean="0"/>
              <a:t>23/11/2016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0020A-D494-4B86-8969-F521E48C7EE6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2209800"/>
            <a:ext cx="37338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 smtClean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2209800"/>
            <a:ext cx="37338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199"/>
            <a:ext cx="3733800" cy="574675"/>
          </a:xfr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0600" y="1600199"/>
            <a:ext cx="3733800" cy="574675"/>
          </a:xfr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A0A1F-875E-48C8-A4BB-7BD36E49E9A1}" type="datetimeFigureOut">
              <a:rPr lang="fr-FR" smtClean="0"/>
              <a:t>23/11/2016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0020A-D494-4B86-8969-F521E48C7EE6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A0A1F-875E-48C8-A4BB-7BD36E49E9A1}" type="datetimeFigureOut">
              <a:rPr lang="fr-FR" smtClean="0"/>
              <a:t>23/11/2016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0020A-D494-4B86-8969-F521E48C7EE6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A0A1F-875E-48C8-A4BB-7BD36E49E9A1}" type="datetimeFigureOut">
              <a:rPr lang="fr-FR" smtClean="0"/>
              <a:t>23/11/2016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0020A-D494-4B86-8969-F521E48C7EE6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962400" y="1447800"/>
            <a:ext cx="4648200" cy="426720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1447800"/>
            <a:ext cx="2971800" cy="109728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2648" y="2547891"/>
            <a:ext cx="2971800" cy="3167109"/>
          </a:xfr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A0A1F-875E-48C8-A4BB-7BD36E49E9A1}" type="datetimeFigureOut">
              <a:rPr lang="fr-FR" smtClean="0"/>
              <a:t>23/11/2016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0020A-D494-4B86-8969-F521E48C7EE6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orizon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447800"/>
            <a:ext cx="2971800" cy="109728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657344" y="1447800"/>
            <a:ext cx="3419856" cy="3474720"/>
          </a:xfrm>
          <a:custGeom>
            <a:avLst/>
            <a:gdLst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74450 w 3419856"/>
              <a:gd name="connsiteY9" fmla="*/ 3429000 h 3429000"/>
              <a:gd name="connsiteX10" fmla="*/ 21806 w 3419856"/>
              <a:gd name="connsiteY10" fmla="*/ 3407194 h 3429000"/>
              <a:gd name="connsiteX11" fmla="*/ 0 w 3419856"/>
              <a:gd name="connsiteY11" fmla="*/ 3354550 h 3429000"/>
              <a:gd name="connsiteX12" fmla="*/ 0 w 3419856"/>
              <a:gd name="connsiteY12" fmla="*/ 74450 h 3429000"/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21806 w 3419856"/>
              <a:gd name="connsiteY9" fmla="*/ 3407194 h 3429000"/>
              <a:gd name="connsiteX10" fmla="*/ 0 w 3419856"/>
              <a:gd name="connsiteY10" fmla="*/ 3354550 h 3429000"/>
              <a:gd name="connsiteX11" fmla="*/ 0 w 3419856"/>
              <a:gd name="connsiteY11" fmla="*/ 74450 h 3429000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8026"/>
              <a:gd name="connsiteY0" fmla="*/ 74450 h 3910007"/>
              <a:gd name="connsiteX1" fmla="*/ 21806 w 3968026"/>
              <a:gd name="connsiteY1" fmla="*/ 21806 h 3910007"/>
              <a:gd name="connsiteX2" fmla="*/ 74450 w 3968026"/>
              <a:gd name="connsiteY2" fmla="*/ 0 h 3910007"/>
              <a:gd name="connsiteX3" fmla="*/ 3345406 w 3968026"/>
              <a:gd name="connsiteY3" fmla="*/ 0 h 3910007"/>
              <a:gd name="connsiteX4" fmla="*/ 3398050 w 3968026"/>
              <a:gd name="connsiteY4" fmla="*/ 21806 h 3910007"/>
              <a:gd name="connsiteX5" fmla="*/ 3419856 w 3968026"/>
              <a:gd name="connsiteY5" fmla="*/ 74450 h 3910007"/>
              <a:gd name="connsiteX6" fmla="*/ 3419856 w 3968026"/>
              <a:gd name="connsiteY6" fmla="*/ 3354550 h 3910007"/>
              <a:gd name="connsiteX7" fmla="*/ 3398050 w 3968026"/>
              <a:gd name="connsiteY7" fmla="*/ 3407194 h 3910007"/>
              <a:gd name="connsiteX8" fmla="*/ 0 w 3968026"/>
              <a:gd name="connsiteY8" fmla="*/ 3354550 h 3910007"/>
              <a:gd name="connsiteX9" fmla="*/ 0 w 3968026"/>
              <a:gd name="connsiteY9" fmla="*/ 74450 h 3910007"/>
              <a:gd name="connsiteX0" fmla="*/ 0 w 3419856"/>
              <a:gd name="connsiteY0" fmla="*/ 74450 h 3901233"/>
              <a:gd name="connsiteX1" fmla="*/ 21806 w 3419856"/>
              <a:gd name="connsiteY1" fmla="*/ 21806 h 3901233"/>
              <a:gd name="connsiteX2" fmla="*/ 74450 w 3419856"/>
              <a:gd name="connsiteY2" fmla="*/ 0 h 3901233"/>
              <a:gd name="connsiteX3" fmla="*/ 3345406 w 3419856"/>
              <a:gd name="connsiteY3" fmla="*/ 0 h 3901233"/>
              <a:gd name="connsiteX4" fmla="*/ 3398050 w 3419856"/>
              <a:gd name="connsiteY4" fmla="*/ 21806 h 3901233"/>
              <a:gd name="connsiteX5" fmla="*/ 3419856 w 3419856"/>
              <a:gd name="connsiteY5" fmla="*/ 74450 h 3901233"/>
              <a:gd name="connsiteX6" fmla="*/ 3419856 w 3419856"/>
              <a:gd name="connsiteY6" fmla="*/ 3354550 h 3901233"/>
              <a:gd name="connsiteX7" fmla="*/ 0 w 3419856"/>
              <a:gd name="connsiteY7" fmla="*/ 3354550 h 3901233"/>
              <a:gd name="connsiteX8" fmla="*/ 0 w 3419856"/>
              <a:gd name="connsiteY8" fmla="*/ 74450 h 3901233"/>
              <a:gd name="connsiteX0" fmla="*/ 0 w 3419856"/>
              <a:gd name="connsiteY0" fmla="*/ 74450 h 3354550"/>
              <a:gd name="connsiteX1" fmla="*/ 21806 w 3419856"/>
              <a:gd name="connsiteY1" fmla="*/ 21806 h 3354550"/>
              <a:gd name="connsiteX2" fmla="*/ 74450 w 3419856"/>
              <a:gd name="connsiteY2" fmla="*/ 0 h 3354550"/>
              <a:gd name="connsiteX3" fmla="*/ 3345406 w 3419856"/>
              <a:gd name="connsiteY3" fmla="*/ 0 h 3354550"/>
              <a:gd name="connsiteX4" fmla="*/ 3398050 w 3419856"/>
              <a:gd name="connsiteY4" fmla="*/ 21806 h 3354550"/>
              <a:gd name="connsiteX5" fmla="*/ 3419856 w 3419856"/>
              <a:gd name="connsiteY5" fmla="*/ 74450 h 3354550"/>
              <a:gd name="connsiteX6" fmla="*/ 3419856 w 3419856"/>
              <a:gd name="connsiteY6" fmla="*/ 3354550 h 3354550"/>
              <a:gd name="connsiteX7" fmla="*/ 0 w 3419856"/>
              <a:gd name="connsiteY7" fmla="*/ 3354550 h 3354550"/>
              <a:gd name="connsiteX8" fmla="*/ 0 w 3419856"/>
              <a:gd name="connsiteY8" fmla="*/ 74450 h 3354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419856" h="3354550">
                <a:moveTo>
                  <a:pt x="0" y="74450"/>
                </a:moveTo>
                <a:cubicBezTo>
                  <a:pt x="0" y="54705"/>
                  <a:pt x="7844" y="35768"/>
                  <a:pt x="21806" y="21806"/>
                </a:cubicBezTo>
                <a:cubicBezTo>
                  <a:pt x="35768" y="7844"/>
                  <a:pt x="54705" y="0"/>
                  <a:pt x="74450" y="0"/>
                </a:cubicBezTo>
                <a:lnTo>
                  <a:pt x="3345406" y="0"/>
                </a:lnTo>
                <a:cubicBezTo>
                  <a:pt x="3365151" y="0"/>
                  <a:pt x="3384088" y="7844"/>
                  <a:pt x="3398050" y="21806"/>
                </a:cubicBezTo>
                <a:cubicBezTo>
                  <a:pt x="3412012" y="35768"/>
                  <a:pt x="3419856" y="54705"/>
                  <a:pt x="3419856" y="74450"/>
                </a:cubicBezTo>
                <a:lnTo>
                  <a:pt x="3419856" y="3354550"/>
                </a:lnTo>
                <a:lnTo>
                  <a:pt x="0" y="3354550"/>
                </a:lnTo>
                <a:lnTo>
                  <a:pt x="0" y="74450"/>
                </a:lnTo>
                <a:close/>
              </a:path>
            </a:pathLst>
          </a:custGeom>
        </p:spPr>
        <p:txBody>
          <a:bodyPr>
            <a:normAutofit/>
          </a:bodyPr>
          <a:lstStyle>
            <a:lvl1pPr marL="0" indent="0" algn="ctr">
              <a:buNone/>
              <a:defRPr sz="2000" baseline="0">
                <a:solidFill>
                  <a:schemeClr val="tx1">
                    <a:lumMod val="6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547890"/>
            <a:ext cx="2971800" cy="2405109"/>
          </a:xfr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A0A1F-875E-48C8-A4BB-7BD36E49E9A1}" type="datetimeFigureOut">
              <a:rPr lang="fr-FR" smtClean="0"/>
              <a:t>23/11/2016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0020A-D494-4B86-8969-F521E48C7EE6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orizon.pn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7924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15000" y="6356350"/>
            <a:ext cx="1524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strike="noStrike" spc="60" baseline="0">
                <a:solidFill>
                  <a:schemeClr val="tx1"/>
                </a:solidFill>
              </a:defRPr>
            </a:lvl1pPr>
          </a:lstStyle>
          <a:p>
            <a:fld id="{AC1A0A1F-875E-48C8-A4BB-7BD36E49E9A1}" type="datetimeFigureOut">
              <a:rPr lang="fr-FR" smtClean="0"/>
              <a:t>23/11/2016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cap="all" spc="60" baseline="0">
                <a:solidFill>
                  <a:schemeClr val="tx1"/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43800" y="6356350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aseline="0">
                <a:solidFill>
                  <a:schemeClr val="tx1"/>
                </a:solidFill>
              </a:defRPr>
            </a:lvl1pPr>
          </a:lstStyle>
          <a:p>
            <a:fld id="{72C0020A-D494-4B86-8969-F521E48C7EE6}" type="slidenum">
              <a:rPr lang="fr-FR" smtClean="0"/>
              <a:t>‹N°›</a:t>
            </a:fld>
            <a:endParaRPr lang="fr-F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000" kern="1200" cap="all" spc="50" baseline="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fr-FR" b="1" dirty="0" smtClean="0">
                <a:effectLst/>
                <a:latin typeface="Times New Roman"/>
                <a:ea typeface="Times New Roman"/>
                <a:cs typeface="Arial"/>
              </a:rPr>
              <a:t>Chapitre N 5 l’annotation des génomes </a:t>
            </a:r>
            <a:r>
              <a:rPr lang="fr-FR" sz="4000" dirty="0">
                <a:ea typeface="Calibri"/>
                <a:cs typeface="Arial"/>
              </a:rPr>
              <a:t/>
            </a:r>
            <a:br>
              <a:rPr lang="fr-FR" sz="4000" dirty="0">
                <a:ea typeface="Calibri"/>
                <a:cs typeface="Arial"/>
              </a:rPr>
            </a:b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418291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29878" y="836712"/>
            <a:ext cx="6984776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50000"/>
              </a:lnSpc>
              <a:buClr>
                <a:schemeClr val="tx2">
                  <a:lumMod val="40000"/>
                  <a:lumOff val="60000"/>
                </a:schemeClr>
              </a:buClr>
              <a:buFont typeface="Courier New" pitchFamily="49" charset="0"/>
              <a:buChar char="o"/>
            </a:pPr>
            <a:r>
              <a:rPr lang="fr-FR" sz="2400" dirty="0">
                <a:solidFill>
                  <a:schemeClr val="tx2">
                    <a:lumMod val="40000"/>
                    <a:lumOff val="60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Les promoteurs </a:t>
            </a:r>
            <a:r>
              <a:rPr lang="fr-FR" sz="2400" dirty="0" err="1">
                <a:solidFill>
                  <a:schemeClr val="tx2">
                    <a:lumMod val="40000"/>
                    <a:lumOff val="60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pol</a:t>
            </a:r>
            <a:r>
              <a:rPr lang="fr-FR" sz="2400" dirty="0">
                <a:solidFill>
                  <a:schemeClr val="tx2">
                    <a:lumMod val="40000"/>
                    <a:lumOff val="60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I </a:t>
            </a:r>
            <a:r>
              <a:rPr lang="fr-FR" sz="2400" dirty="0">
                <a:latin typeface="Times New Roman" pitchFamily="18" charset="0"/>
                <a:ea typeface="Times New Roman"/>
                <a:cs typeface="Times New Roman" pitchFamily="18" charset="0"/>
              </a:rPr>
              <a:t>se trouvent en amont des gènes </a:t>
            </a:r>
            <a:r>
              <a:rPr lang="fr-FR" sz="2400" u="sng" dirty="0">
                <a:latin typeface="Times New Roman" pitchFamily="18" charset="0"/>
                <a:ea typeface="Times New Roman"/>
                <a:cs typeface="Times New Roman" pitchFamily="18" charset="0"/>
              </a:rPr>
              <a:t>d’ADN </a:t>
            </a:r>
            <a:r>
              <a:rPr lang="fr-FR" sz="2400" u="sng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ribosomaux.</a:t>
            </a:r>
          </a:p>
          <a:p>
            <a:pPr marL="342900" lvl="0" indent="-342900" algn="just">
              <a:lnSpc>
                <a:spcPct val="150000"/>
              </a:lnSpc>
              <a:buClr>
                <a:schemeClr val="tx2">
                  <a:lumMod val="40000"/>
                  <a:lumOff val="60000"/>
                </a:schemeClr>
              </a:buClr>
              <a:buFont typeface="Courier New" pitchFamily="49" charset="0"/>
              <a:buChar char="o"/>
            </a:pPr>
            <a:r>
              <a:rPr lang="fr-FR" sz="2400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Les </a:t>
            </a:r>
            <a:r>
              <a:rPr lang="fr-FR" sz="2400" dirty="0">
                <a:solidFill>
                  <a:schemeClr val="tx2">
                    <a:lumMod val="40000"/>
                    <a:lumOff val="60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promoteurs </a:t>
            </a:r>
            <a:r>
              <a:rPr lang="fr-FR" sz="2400" dirty="0" err="1">
                <a:solidFill>
                  <a:schemeClr val="tx2">
                    <a:lumMod val="40000"/>
                    <a:lumOff val="60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pol</a:t>
            </a:r>
            <a:r>
              <a:rPr lang="fr-FR" sz="2400" dirty="0">
                <a:solidFill>
                  <a:schemeClr val="tx2">
                    <a:lumMod val="40000"/>
                    <a:lumOff val="60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II </a:t>
            </a:r>
            <a:r>
              <a:rPr lang="fr-FR" sz="2400" dirty="0">
                <a:latin typeface="Times New Roman" pitchFamily="18" charset="0"/>
                <a:ea typeface="Times New Roman"/>
                <a:cs typeface="Times New Roman" pitchFamily="18" charset="0"/>
              </a:rPr>
              <a:t>se trouvent en amont des gènes </a:t>
            </a:r>
            <a:r>
              <a:rPr lang="fr-FR" sz="2400" u="sng" dirty="0">
                <a:latin typeface="Times New Roman" pitchFamily="18" charset="0"/>
                <a:ea typeface="Times New Roman"/>
                <a:cs typeface="Times New Roman" pitchFamily="18" charset="0"/>
              </a:rPr>
              <a:t>d’ADN </a:t>
            </a:r>
            <a:r>
              <a:rPr lang="fr-FR" sz="2400" u="sng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messagers</a:t>
            </a:r>
          </a:p>
          <a:p>
            <a:pPr marL="342900" lvl="0" indent="-342900" algn="just">
              <a:lnSpc>
                <a:spcPct val="150000"/>
              </a:lnSpc>
              <a:buClr>
                <a:schemeClr val="tx2">
                  <a:lumMod val="40000"/>
                  <a:lumOff val="60000"/>
                </a:schemeClr>
              </a:buClr>
              <a:buFont typeface="Courier New" pitchFamily="49" charset="0"/>
              <a:buChar char="o"/>
            </a:pPr>
            <a:r>
              <a:rPr lang="fr-FR" sz="2400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Les </a:t>
            </a:r>
            <a:r>
              <a:rPr lang="fr-FR" sz="2400" dirty="0">
                <a:solidFill>
                  <a:schemeClr val="tx2">
                    <a:lumMod val="40000"/>
                    <a:lumOff val="60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promoteurs </a:t>
            </a:r>
            <a:r>
              <a:rPr lang="fr-FR" sz="2400" dirty="0" err="1">
                <a:solidFill>
                  <a:schemeClr val="tx2">
                    <a:lumMod val="40000"/>
                    <a:lumOff val="60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pol</a:t>
            </a:r>
            <a:r>
              <a:rPr lang="fr-FR" sz="2400" dirty="0">
                <a:solidFill>
                  <a:schemeClr val="tx2">
                    <a:lumMod val="40000"/>
                    <a:lumOff val="60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III </a:t>
            </a:r>
            <a:r>
              <a:rPr lang="fr-FR" sz="2400" dirty="0">
                <a:latin typeface="Times New Roman" pitchFamily="18" charset="0"/>
                <a:ea typeface="Times New Roman"/>
                <a:cs typeface="Times New Roman" pitchFamily="18" charset="0"/>
              </a:rPr>
              <a:t>se trouvent en amont des gènes </a:t>
            </a:r>
            <a:r>
              <a:rPr lang="fr-FR" sz="2400" u="sng" dirty="0">
                <a:latin typeface="Times New Roman" pitchFamily="18" charset="0"/>
                <a:ea typeface="Times New Roman"/>
                <a:cs typeface="Times New Roman" pitchFamily="18" charset="0"/>
              </a:rPr>
              <a:t>d’ARN ribosomaux 5s et l’ARN de transfert.</a:t>
            </a:r>
            <a:endParaRPr lang="fr-FR" sz="2400" u="sng" dirty="0">
              <a:effectLst/>
              <a:latin typeface="Times New Roman" pitchFamily="18" charset="0"/>
              <a:ea typeface="Calibri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3553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55576" y="693403"/>
            <a:ext cx="7704856" cy="25648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1000"/>
              </a:spcAft>
              <a:buClr>
                <a:schemeClr val="tx2">
                  <a:lumMod val="20000"/>
                  <a:lumOff val="80000"/>
                </a:schemeClr>
              </a:buClr>
            </a:pPr>
            <a:r>
              <a:rPr lang="fr-FR" sz="2400" b="1" dirty="0">
                <a:solidFill>
                  <a:srgbClr val="FFFF00"/>
                </a:solidFill>
                <a:latin typeface="Times New Roman"/>
                <a:ea typeface="Times New Roman"/>
                <a:cs typeface="Arial"/>
              </a:rPr>
              <a:t>des séquences codant des </a:t>
            </a:r>
            <a:r>
              <a:rPr lang="fr-FR" sz="2400" b="1" dirty="0" smtClean="0">
                <a:solidFill>
                  <a:srgbClr val="FFFF00"/>
                </a:solidFill>
                <a:latin typeface="Times New Roman"/>
                <a:ea typeface="Times New Roman"/>
                <a:cs typeface="Arial"/>
              </a:rPr>
              <a:t>protéines: </a:t>
            </a:r>
          </a:p>
          <a:p>
            <a:pPr algn="just">
              <a:lnSpc>
                <a:spcPct val="150000"/>
              </a:lnSpc>
              <a:spcAft>
                <a:spcPts val="1000"/>
              </a:spcAft>
              <a:buClr>
                <a:schemeClr val="tx2">
                  <a:lumMod val="20000"/>
                  <a:lumOff val="80000"/>
                </a:schemeClr>
              </a:buClr>
            </a:pPr>
            <a:r>
              <a:rPr lang="fr-FR" sz="2400" dirty="0" smtClean="0">
                <a:latin typeface="Times New Roman"/>
                <a:ea typeface="Times New Roman"/>
                <a:cs typeface="Arial"/>
              </a:rPr>
              <a:t>on </a:t>
            </a:r>
            <a:r>
              <a:rPr lang="fr-FR" sz="2400" dirty="0">
                <a:latin typeface="Times New Roman"/>
                <a:ea typeface="Times New Roman"/>
                <a:cs typeface="Arial"/>
              </a:rPr>
              <a:t>recherche donc une boite </a:t>
            </a:r>
            <a:r>
              <a:rPr lang="fr-FR" sz="2400" dirty="0" smtClean="0">
                <a:solidFill>
                  <a:srgbClr val="FFCCFF"/>
                </a:solidFill>
                <a:latin typeface="Times New Roman"/>
                <a:ea typeface="Times New Roman"/>
                <a:cs typeface="Arial"/>
              </a:rPr>
              <a:t>TATA</a:t>
            </a:r>
            <a:r>
              <a:rPr lang="fr-FR" sz="2400" dirty="0" smtClean="0">
                <a:latin typeface="Times New Roman"/>
                <a:ea typeface="Times New Roman"/>
                <a:cs typeface="Arial"/>
              </a:rPr>
              <a:t>.</a:t>
            </a:r>
          </a:p>
          <a:p>
            <a:pPr algn="just">
              <a:lnSpc>
                <a:spcPct val="150000"/>
              </a:lnSpc>
              <a:spcAft>
                <a:spcPts val="1000"/>
              </a:spcAft>
              <a:buClr>
                <a:schemeClr val="tx2">
                  <a:lumMod val="20000"/>
                  <a:lumOff val="80000"/>
                </a:schemeClr>
              </a:buClr>
            </a:pPr>
            <a:r>
              <a:rPr lang="fr-FR" sz="2400" dirty="0" smtClean="0">
                <a:solidFill>
                  <a:srgbClr val="FFCCFF"/>
                </a:solidFill>
                <a:latin typeface="Times New Roman"/>
                <a:ea typeface="Times New Roman"/>
                <a:cs typeface="Arial"/>
              </a:rPr>
              <a:t>TATA:</a:t>
            </a:r>
            <a:r>
              <a:rPr lang="fr-FR" sz="2400" dirty="0" smtClean="0">
                <a:latin typeface="Times New Roman"/>
                <a:ea typeface="Times New Roman"/>
                <a:cs typeface="Arial"/>
              </a:rPr>
              <a:t> </a:t>
            </a:r>
            <a:r>
              <a:rPr lang="fr-FR" sz="2400" dirty="0">
                <a:latin typeface="Times New Roman"/>
                <a:ea typeface="Times New Roman"/>
                <a:cs typeface="Arial"/>
              </a:rPr>
              <a:t>une séquence conservée riche en </a:t>
            </a:r>
            <a:r>
              <a:rPr lang="fr-FR" sz="2400" dirty="0" smtClean="0">
                <a:latin typeface="Times New Roman"/>
                <a:ea typeface="Times New Roman"/>
                <a:cs typeface="Arial"/>
              </a:rPr>
              <a:t>ATP. 25à </a:t>
            </a:r>
            <a:r>
              <a:rPr lang="fr-FR" sz="2400" dirty="0">
                <a:latin typeface="Times New Roman"/>
                <a:ea typeface="Times New Roman"/>
                <a:cs typeface="Arial"/>
              </a:rPr>
              <a:t>30 nucléotides en amont du site d’initiation de la </a:t>
            </a:r>
            <a:r>
              <a:rPr lang="fr-FR" sz="2400" dirty="0" smtClean="0">
                <a:latin typeface="Times New Roman"/>
                <a:ea typeface="Times New Roman"/>
                <a:cs typeface="Arial"/>
              </a:rPr>
              <a:t>transcription:</a:t>
            </a:r>
            <a:endParaRPr lang="fr-FR" sz="2000" dirty="0">
              <a:effectLst/>
              <a:latin typeface="Calibri"/>
              <a:ea typeface="Calibri"/>
              <a:cs typeface="Arial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859" y="4149080"/>
            <a:ext cx="5393315" cy="1800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Rectangle 2"/>
          <p:cNvSpPr/>
          <p:nvPr/>
        </p:nvSpPr>
        <p:spPr>
          <a:xfrm>
            <a:off x="6300192" y="4172017"/>
            <a:ext cx="2383258" cy="175432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fr-FR" b="1" dirty="0">
                <a:latin typeface="Times New Roman"/>
                <a:ea typeface="Times New Roman"/>
                <a:cs typeface="Arial"/>
              </a:rPr>
              <a:t>Figure </a:t>
            </a:r>
            <a:r>
              <a:rPr lang="fr-FR" b="1" dirty="0" smtClean="0">
                <a:latin typeface="Times New Roman"/>
                <a:ea typeface="Times New Roman"/>
                <a:cs typeface="Arial"/>
              </a:rPr>
              <a:t>2</a:t>
            </a:r>
            <a:r>
              <a:rPr lang="fr-FR" b="1" dirty="0">
                <a:latin typeface="Times New Roman"/>
                <a:ea typeface="Times New Roman"/>
                <a:cs typeface="Arial"/>
              </a:rPr>
              <a:t>. : </a:t>
            </a:r>
            <a:r>
              <a:rPr lang="fr-FR" dirty="0">
                <a:latin typeface="Times New Roman"/>
                <a:ea typeface="Times New Roman"/>
                <a:cs typeface="Arial"/>
              </a:rPr>
              <a:t>Séquence consensus de la boite TATA chez les eucaryotes. </a:t>
            </a:r>
            <a:endParaRPr lang="fr-FR" sz="1600" dirty="0">
              <a:effectLst/>
              <a:latin typeface="Calibri"/>
              <a:ea typeface="Calibri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714427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755576" y="980728"/>
            <a:ext cx="7488832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fr-FR" sz="24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/>
                <a:ea typeface="Times New Roman"/>
              </a:rPr>
              <a:t>les </a:t>
            </a:r>
            <a:r>
              <a:rPr lang="fr-FR" sz="2400" b="1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/>
                <a:ea typeface="Times New Roman"/>
              </a:rPr>
              <a:t>signaux de traduction</a:t>
            </a:r>
            <a:r>
              <a:rPr lang="fr-FR" sz="2400" dirty="0">
                <a:latin typeface="Times New Roman"/>
                <a:ea typeface="Times New Roman"/>
              </a:rPr>
              <a:t>, on recherche en particulier le site de liaison au ribosome ou séquence de </a:t>
            </a:r>
            <a:r>
              <a:rPr lang="fr-FR" sz="2400" dirty="0">
                <a:solidFill>
                  <a:srgbClr val="FFCCFF"/>
                </a:solidFill>
                <a:latin typeface="Times New Roman"/>
                <a:ea typeface="Times New Roman"/>
              </a:rPr>
              <a:t>KOZAK</a:t>
            </a:r>
            <a:r>
              <a:rPr lang="fr-FR" sz="2400" dirty="0">
                <a:latin typeface="Times New Roman"/>
                <a:ea typeface="Times New Roman"/>
              </a:rPr>
              <a:t> localisée en amont du codon « </a:t>
            </a:r>
            <a:r>
              <a:rPr lang="fr-FR" sz="2400" dirty="0" err="1">
                <a:latin typeface="Times New Roman"/>
                <a:ea typeface="Times New Roman"/>
              </a:rPr>
              <a:t>start</a:t>
            </a:r>
            <a:r>
              <a:rPr lang="fr-FR" sz="2400" dirty="0">
                <a:latin typeface="Times New Roman"/>
                <a:ea typeface="Times New Roman"/>
              </a:rPr>
              <a:t> ».</a:t>
            </a:r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4204823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467544" y="188640"/>
            <a:ext cx="7848872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fr-FR" sz="2400" b="1" dirty="0">
                <a:solidFill>
                  <a:srgbClr val="68EDF4"/>
                </a:solidFill>
                <a:latin typeface="Times New Roman" pitchFamily="18" charset="0"/>
                <a:cs typeface="Times New Roman" pitchFamily="18" charset="0"/>
              </a:rPr>
              <a:t>B.	Jonction exons-introns</a:t>
            </a:r>
          </a:p>
          <a:p>
            <a:pPr algn="just">
              <a:lnSpc>
                <a:spcPct val="150000"/>
              </a:lnSpc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	Les 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introns possèdent quatre signatures importantes dont les deux premiers indiquent les jonctions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exons-introns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4" name="Rectangle 3"/>
          <p:cNvSpPr/>
          <p:nvPr/>
        </p:nvSpPr>
        <p:spPr>
          <a:xfrm>
            <a:off x="611560" y="1928590"/>
            <a:ext cx="7704856" cy="35445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50000"/>
              </a:lnSpc>
              <a:buBlip>
                <a:blip r:embed="rId2"/>
              </a:buBlip>
            </a:pPr>
            <a:r>
              <a:rPr lang="fr-FR" sz="2400" dirty="0">
                <a:solidFill>
                  <a:srgbClr val="FFFF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Le site donneur /GTRAGT </a:t>
            </a:r>
            <a:r>
              <a:rPr lang="fr-FR" sz="2400" dirty="0">
                <a:latin typeface="Times New Roman" pitchFamily="18" charset="0"/>
                <a:ea typeface="Times New Roman"/>
                <a:cs typeface="Times New Roman" pitchFamily="18" charset="0"/>
              </a:rPr>
              <a:t>à l’extrémité 5’ de l’intron</a:t>
            </a:r>
            <a:r>
              <a:rPr lang="fr-FR" sz="24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.</a:t>
            </a:r>
          </a:p>
          <a:p>
            <a:pPr lvl="0" algn="just">
              <a:lnSpc>
                <a:spcPct val="150000"/>
              </a:lnSpc>
            </a:pPr>
            <a:r>
              <a:rPr lang="fr-FR" sz="24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fr-FR" sz="2400" dirty="0">
                <a:latin typeface="Times New Roman" pitchFamily="18" charset="0"/>
                <a:ea typeface="Times New Roman"/>
                <a:cs typeface="Times New Roman" pitchFamily="18" charset="0"/>
              </a:rPr>
              <a:t>Le </a:t>
            </a:r>
            <a:r>
              <a:rPr lang="fr-FR" sz="2400" dirty="0" err="1" smtClean="0">
                <a:latin typeface="Times New Roman" pitchFamily="18" charset="0"/>
                <a:ea typeface="Times New Roman"/>
                <a:cs typeface="Times New Roman" pitchFamily="18" charset="0"/>
              </a:rPr>
              <a:t>dinucléotide</a:t>
            </a:r>
            <a:r>
              <a:rPr lang="fr-FR" sz="24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fr-FR" sz="2400" dirty="0">
                <a:latin typeface="Times New Roman" pitchFamily="18" charset="0"/>
                <a:ea typeface="Times New Roman"/>
                <a:cs typeface="Times New Roman" pitchFamily="18" charset="0"/>
              </a:rPr>
              <a:t>GT est systématiquement exclu des ARNm matures.</a:t>
            </a:r>
            <a:endParaRPr lang="fr-FR" sz="2400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1000"/>
              </a:spcAft>
              <a:buFont typeface="Symbol"/>
              <a:buBlip>
                <a:blip r:embed="rId2"/>
              </a:buBlip>
            </a:pPr>
            <a:r>
              <a:rPr lang="fr-FR" sz="2400" dirty="0">
                <a:solidFill>
                  <a:srgbClr val="FFFF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Le site accepteur NYAG/G </a:t>
            </a:r>
            <a:r>
              <a:rPr lang="fr-FR" sz="2400" dirty="0">
                <a:latin typeface="Times New Roman" pitchFamily="18" charset="0"/>
                <a:ea typeface="Times New Roman"/>
                <a:cs typeface="Times New Roman" pitchFamily="18" charset="0"/>
              </a:rPr>
              <a:t>à l’extrémité 3’ de l’intron</a:t>
            </a:r>
            <a:r>
              <a:rPr lang="fr-FR" sz="24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.</a:t>
            </a:r>
          </a:p>
          <a:p>
            <a:pPr lvl="0" algn="just">
              <a:lnSpc>
                <a:spcPct val="150000"/>
              </a:lnSpc>
              <a:spcAft>
                <a:spcPts val="1000"/>
              </a:spcAft>
            </a:pPr>
            <a:r>
              <a:rPr lang="fr-FR" sz="24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fr-FR" sz="2400" dirty="0">
                <a:latin typeface="Times New Roman" pitchFamily="18" charset="0"/>
                <a:ea typeface="Times New Roman"/>
                <a:cs typeface="Times New Roman" pitchFamily="18" charset="0"/>
              </a:rPr>
              <a:t>Le di nucléotide AG est systématique exclu des ARNm matures.</a:t>
            </a:r>
            <a:endParaRPr lang="fr-FR" sz="2400" dirty="0">
              <a:effectLst/>
              <a:latin typeface="Times New Roman" pitchFamily="18" charset="0"/>
              <a:ea typeface="Calibri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5298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55576" y="476672"/>
            <a:ext cx="784887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50000"/>
              </a:lnSpc>
              <a:buBlip>
                <a:blip r:embed="rId2"/>
              </a:buBlip>
            </a:pPr>
            <a:r>
              <a:rPr lang="fr-FR" sz="2400" dirty="0">
                <a:solidFill>
                  <a:srgbClr val="FFFF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Les point de branchement CTRAY </a:t>
            </a:r>
            <a:r>
              <a:rPr lang="fr-FR" sz="2400" dirty="0">
                <a:latin typeface="Times New Roman" pitchFamily="18" charset="0"/>
                <a:ea typeface="Times New Roman"/>
                <a:cs typeface="Times New Roman" pitchFamily="18" charset="0"/>
              </a:rPr>
              <a:t>avec un A qui joue un rôle central dans le processus d’épissage.</a:t>
            </a:r>
            <a:endParaRPr lang="fr-FR" sz="2400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1000"/>
              </a:spcAft>
              <a:buFont typeface="Symbol"/>
              <a:buBlip>
                <a:blip r:embed="rId2"/>
              </a:buBlip>
            </a:pPr>
            <a:r>
              <a:rPr lang="fr-FR" sz="2400" dirty="0">
                <a:solidFill>
                  <a:srgbClr val="FFFF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Une région riche en pyrimidine </a:t>
            </a:r>
            <a:r>
              <a:rPr lang="fr-FR" sz="2400" dirty="0">
                <a:latin typeface="Times New Roman" pitchFamily="18" charset="0"/>
                <a:ea typeface="Times New Roman"/>
                <a:cs typeface="Times New Roman" pitchFamily="18" charset="0"/>
              </a:rPr>
              <a:t>entre le point de branchement et le site récepteur.</a:t>
            </a:r>
            <a:endParaRPr lang="fr-FR" sz="2400" dirty="0">
              <a:effectLst/>
              <a:latin typeface="Times New Roman" pitchFamily="18" charset="0"/>
              <a:ea typeface="Calibri"/>
              <a:cs typeface="Times New Roman" pitchFamily="18" charset="0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2859689"/>
            <a:ext cx="6480719" cy="31390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Rectangle 2"/>
          <p:cNvSpPr/>
          <p:nvPr/>
        </p:nvSpPr>
        <p:spPr>
          <a:xfrm>
            <a:off x="6804248" y="2444038"/>
            <a:ext cx="2195737" cy="397031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Figure 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5.3 Signaux de jonction exon intron chez les vertèbres.</a:t>
            </a:r>
          </a:p>
          <a:p>
            <a:pPr>
              <a:lnSpc>
                <a:spcPct val="150000"/>
              </a:lnSpc>
            </a:pP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Y pyrimidine  R purine.</a:t>
            </a:r>
          </a:p>
        </p:txBody>
      </p:sp>
    </p:spTree>
    <p:extLst>
      <p:ext uri="{BB962C8B-B14F-4D97-AF65-F5344CB8AC3E}">
        <p14:creationId xmlns:p14="http://schemas.microsoft.com/office/powerpoint/2010/main" val="239449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755576" y="332656"/>
            <a:ext cx="792088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fr-FR" sz="2400" b="1" dirty="0">
                <a:solidFill>
                  <a:srgbClr val="68EDF4"/>
                </a:solidFill>
                <a:latin typeface="Times New Roman" pitchFamily="18" charset="0"/>
                <a:cs typeface="Times New Roman" pitchFamily="18" charset="0"/>
              </a:rPr>
              <a:t>C.	Signaux3’ </a:t>
            </a:r>
          </a:p>
          <a:p>
            <a:pPr algn="just">
              <a:lnSpc>
                <a:spcPct val="150000"/>
              </a:lnSpc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	L’exon 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terminal contient un ensemble de </a:t>
            </a:r>
            <a:r>
              <a:rPr lang="fr-FR" sz="2400" dirty="0">
                <a:solidFill>
                  <a:srgbClr val="FFCCFF"/>
                </a:solidFill>
                <a:latin typeface="Times New Roman" pitchFamily="18" charset="0"/>
                <a:cs typeface="Times New Roman" pitchFamily="18" charset="0"/>
              </a:rPr>
              <a:t>signaux indicateurs de la terminaison de la </a:t>
            </a:r>
            <a:r>
              <a:rPr lang="fr-FR" sz="2400" dirty="0" smtClean="0">
                <a:solidFill>
                  <a:srgbClr val="FFCCFF"/>
                </a:solidFill>
                <a:latin typeface="Times New Roman" pitchFamily="18" charset="0"/>
                <a:cs typeface="Times New Roman" pitchFamily="18" charset="0"/>
              </a:rPr>
              <a:t>transcription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lnSpc>
                <a:spcPct val="150000"/>
              </a:lnSpc>
            </a:pP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Pour 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les ARN messagers transcrits par ARN polymérase II. Ces signaux sont également nécessaires à la </a:t>
            </a:r>
            <a:r>
              <a:rPr lang="fr-FR" sz="2400" dirty="0" err="1">
                <a:latin typeface="Times New Roman" pitchFamily="18" charset="0"/>
                <a:cs typeface="Times New Roman" pitchFamily="18" charset="0"/>
              </a:rPr>
              <a:t>polydénylation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 car ce dernier événement est couplé à la terminaison de la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transcription: </a:t>
            </a:r>
            <a:endParaRPr lang="fr-FR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755576" y="4277109"/>
            <a:ext cx="7920880" cy="11411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50000"/>
              </a:lnSpc>
              <a:spcAft>
                <a:spcPts val="1000"/>
              </a:spcAft>
              <a:buBlip>
                <a:blip r:embed="rId2"/>
              </a:buBlip>
            </a:pPr>
            <a:r>
              <a:rPr lang="fr-FR" sz="2400" dirty="0">
                <a:solidFill>
                  <a:srgbClr val="FFFF00"/>
                </a:solidFill>
                <a:latin typeface="Times New Roman"/>
                <a:ea typeface="Times New Roman"/>
                <a:cs typeface="Arial"/>
              </a:rPr>
              <a:t>Le signal de </a:t>
            </a:r>
            <a:r>
              <a:rPr lang="fr-FR" sz="2400" dirty="0" err="1">
                <a:solidFill>
                  <a:srgbClr val="FFFF00"/>
                </a:solidFill>
                <a:latin typeface="Times New Roman"/>
                <a:ea typeface="Times New Roman"/>
                <a:cs typeface="Arial"/>
              </a:rPr>
              <a:t>polyadénylation</a:t>
            </a:r>
            <a:r>
              <a:rPr lang="fr-FR" sz="2400" dirty="0">
                <a:latin typeface="Times New Roman"/>
                <a:ea typeface="Times New Roman"/>
                <a:cs typeface="Arial"/>
              </a:rPr>
              <a:t> : 5’ AAUAAA3’ ou 5’AUUAAA3’.</a:t>
            </a:r>
            <a:endParaRPr lang="fr-FR" sz="2000" dirty="0">
              <a:effectLst/>
              <a:latin typeface="Calibri"/>
              <a:ea typeface="Calibri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969662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11560" y="620688"/>
            <a:ext cx="792088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50000"/>
              </a:lnSpc>
              <a:spcAft>
                <a:spcPts val="1000"/>
              </a:spcAft>
              <a:buBlip>
                <a:blip r:embed="rId2"/>
              </a:buBlip>
            </a:pPr>
            <a:r>
              <a:rPr lang="fr-FR" sz="2400" dirty="0">
                <a:solidFill>
                  <a:srgbClr val="FFFF00"/>
                </a:solidFill>
                <a:latin typeface="Times New Roman"/>
                <a:ea typeface="Times New Roman"/>
                <a:cs typeface="Arial"/>
              </a:rPr>
              <a:t>Un signal de </a:t>
            </a:r>
            <a:r>
              <a:rPr lang="fr-FR" sz="2400" dirty="0" smtClean="0">
                <a:solidFill>
                  <a:srgbClr val="FFFF00"/>
                </a:solidFill>
                <a:latin typeface="Times New Roman"/>
                <a:ea typeface="Times New Roman"/>
                <a:cs typeface="Arial"/>
              </a:rPr>
              <a:t>clivage</a:t>
            </a:r>
            <a:r>
              <a:rPr lang="fr-FR" sz="2400" dirty="0" smtClean="0">
                <a:latin typeface="Times New Roman"/>
                <a:ea typeface="Times New Roman"/>
                <a:cs typeface="Arial"/>
              </a:rPr>
              <a:t>: C’est </a:t>
            </a:r>
            <a:r>
              <a:rPr lang="fr-FR" sz="2400" dirty="0">
                <a:latin typeface="Times New Roman"/>
                <a:ea typeface="Times New Roman"/>
                <a:cs typeface="Arial"/>
              </a:rPr>
              <a:t>un </a:t>
            </a:r>
            <a:r>
              <a:rPr lang="fr-FR" sz="2400" dirty="0" err="1" smtClean="0">
                <a:latin typeface="Times New Roman"/>
                <a:ea typeface="Times New Roman"/>
                <a:cs typeface="Arial"/>
              </a:rPr>
              <a:t>dinucléotide</a:t>
            </a:r>
            <a:r>
              <a:rPr lang="fr-FR" sz="2400" dirty="0" smtClean="0">
                <a:latin typeface="Times New Roman"/>
                <a:ea typeface="Times New Roman"/>
                <a:cs typeface="Arial"/>
              </a:rPr>
              <a:t> </a:t>
            </a:r>
            <a:r>
              <a:rPr lang="fr-FR" sz="2400" dirty="0" smtClean="0">
                <a:latin typeface="Times New Roman"/>
                <a:ea typeface="Times New Roman"/>
                <a:cs typeface="Arial"/>
              </a:rPr>
              <a:t>CA </a:t>
            </a:r>
            <a:r>
              <a:rPr lang="fr-FR" sz="2400" dirty="0">
                <a:latin typeface="Times New Roman"/>
                <a:ea typeface="Times New Roman"/>
                <a:cs typeface="Arial"/>
              </a:rPr>
              <a:t>assez mal conservé. Localisé 10 à 30 bases en aval du signal de poly </a:t>
            </a:r>
            <a:r>
              <a:rPr lang="fr-FR" sz="2400" dirty="0" err="1" smtClean="0">
                <a:latin typeface="Times New Roman"/>
                <a:ea typeface="Times New Roman"/>
                <a:cs typeface="Arial"/>
              </a:rPr>
              <a:t>adénylation</a:t>
            </a:r>
            <a:r>
              <a:rPr lang="fr-FR" sz="2400" dirty="0">
                <a:latin typeface="Times New Roman"/>
                <a:ea typeface="Times New Roman"/>
                <a:cs typeface="Arial"/>
              </a:rPr>
              <a:t>. A ce niveau, l’ADN est clivé avant l’ajout de la queue poly A.</a:t>
            </a:r>
            <a:endParaRPr lang="fr-FR" sz="2000" dirty="0">
              <a:effectLst/>
              <a:latin typeface="Calibri"/>
              <a:ea typeface="Calibri"/>
              <a:cs typeface="Arial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11560" y="2874139"/>
            <a:ext cx="7920880" cy="11411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50000"/>
              </a:lnSpc>
              <a:spcAft>
                <a:spcPts val="1000"/>
              </a:spcAft>
              <a:buBlip>
                <a:blip r:embed="rId2"/>
              </a:buBlip>
            </a:pPr>
            <a:r>
              <a:rPr lang="fr-FR" sz="2400" dirty="0">
                <a:solidFill>
                  <a:srgbClr val="FFFF00"/>
                </a:solidFill>
                <a:latin typeface="Times New Roman"/>
                <a:ea typeface="Times New Roman"/>
                <a:cs typeface="Arial"/>
              </a:rPr>
              <a:t>Une région riche en GU de séquence variable</a:t>
            </a:r>
            <a:r>
              <a:rPr lang="fr-FR" sz="2400" dirty="0">
                <a:latin typeface="Times New Roman"/>
                <a:ea typeface="Times New Roman"/>
                <a:cs typeface="Arial"/>
              </a:rPr>
              <a:t>, 20 à 40 bases après le site de clivage.</a:t>
            </a:r>
            <a:endParaRPr lang="fr-FR" sz="2000" dirty="0">
              <a:effectLst/>
              <a:latin typeface="Calibri"/>
              <a:ea typeface="Calibri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450603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47664" y="2266603"/>
            <a:ext cx="6335389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4800" dirty="0"/>
              <a:t>Mercie pour votre attention </a:t>
            </a:r>
          </a:p>
        </p:txBody>
      </p:sp>
    </p:spTree>
    <p:extLst>
      <p:ext uri="{BB962C8B-B14F-4D97-AF65-F5344CB8AC3E}">
        <p14:creationId xmlns:p14="http://schemas.microsoft.com/office/powerpoint/2010/main" val="2073404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67544" y="413448"/>
            <a:ext cx="8100392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fr-FR" sz="24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effectLst/>
                <a:latin typeface="Times New Roman"/>
                <a:ea typeface="Times New Roman"/>
              </a:rPr>
              <a:t>L’annotation</a:t>
            </a:r>
            <a:r>
              <a:rPr lang="fr-FR" sz="2400" dirty="0" smtClean="0">
                <a:effectLst/>
                <a:latin typeface="Times New Roman"/>
                <a:ea typeface="Times New Roman"/>
              </a:rPr>
              <a:t> est le travail d’analyse qui permet d’explique ou de proposer des hypothèses pour les </a:t>
            </a:r>
            <a:r>
              <a:rPr lang="fr-FR" sz="2400" dirty="0" smtClean="0">
                <a:solidFill>
                  <a:srgbClr val="FFCCFF"/>
                </a:solidFill>
                <a:effectLst/>
                <a:latin typeface="Times New Roman"/>
                <a:ea typeface="Times New Roman"/>
              </a:rPr>
              <a:t>propriétés biologiques d’un génome.</a:t>
            </a:r>
            <a:endParaRPr lang="fr-FR" sz="2400" dirty="0">
              <a:solidFill>
                <a:srgbClr val="FFCCFF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67544" y="2167774"/>
            <a:ext cx="7776864" cy="11411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28600" algn="just">
              <a:lnSpc>
                <a:spcPct val="150000"/>
              </a:lnSpc>
              <a:spcAft>
                <a:spcPts val="1000"/>
              </a:spcAft>
            </a:pPr>
            <a:r>
              <a:rPr lang="fr-FR" sz="2400" dirty="0" smtClean="0">
                <a:effectLst/>
                <a:latin typeface="Times New Roman"/>
                <a:ea typeface="Times New Roman"/>
                <a:cs typeface="Arial"/>
              </a:rPr>
              <a:t>distingue </a:t>
            </a:r>
            <a:r>
              <a:rPr lang="fr-FR" sz="2400" u="sng" dirty="0" smtClean="0">
                <a:effectLst/>
                <a:latin typeface="Times New Roman"/>
                <a:ea typeface="Times New Roman"/>
                <a:cs typeface="Arial"/>
              </a:rPr>
              <a:t>trois étapes</a:t>
            </a:r>
            <a:r>
              <a:rPr lang="fr-FR" sz="2400" dirty="0" smtClean="0">
                <a:effectLst/>
                <a:latin typeface="Times New Roman"/>
                <a:ea typeface="Times New Roman"/>
                <a:cs typeface="Arial"/>
              </a:rPr>
              <a:t> principales dans le processus </a:t>
            </a:r>
            <a:r>
              <a:rPr lang="fr-FR" sz="2400" dirty="0" smtClean="0">
                <a:solidFill>
                  <a:schemeClr val="accent2">
                    <a:lumMod val="60000"/>
                    <a:lumOff val="40000"/>
                  </a:schemeClr>
                </a:solidFill>
                <a:effectLst/>
                <a:latin typeface="Times New Roman"/>
                <a:ea typeface="Times New Roman"/>
                <a:cs typeface="Arial"/>
              </a:rPr>
              <a:t>d’annotation d’un génome</a:t>
            </a:r>
            <a:r>
              <a:rPr lang="fr-FR" sz="2400" dirty="0" smtClean="0">
                <a:effectLst/>
                <a:latin typeface="Times New Roman"/>
                <a:ea typeface="Times New Roman"/>
                <a:cs typeface="Arial"/>
              </a:rPr>
              <a:t>:</a:t>
            </a:r>
            <a:endParaRPr lang="fr-FR" sz="2000" dirty="0">
              <a:effectLst/>
              <a:latin typeface="Calibri"/>
              <a:ea typeface="Calibri"/>
              <a:cs typeface="Arial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67544" y="3501008"/>
            <a:ext cx="8100392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50000"/>
              </a:lnSpc>
              <a:spcAft>
                <a:spcPts val="1000"/>
              </a:spcAft>
              <a:buFont typeface="+mj-lt"/>
              <a:buAutoNum type="alphaUcPeriod"/>
            </a:pPr>
            <a:r>
              <a:rPr lang="fr-FR" sz="2400" b="1" dirty="0" smtClean="0">
                <a:solidFill>
                  <a:schemeClr val="tx2">
                    <a:lumMod val="75000"/>
                  </a:schemeClr>
                </a:solidFill>
                <a:effectLst/>
                <a:latin typeface="Times New Roman"/>
                <a:ea typeface="Times New Roman"/>
                <a:cs typeface="Arial"/>
              </a:rPr>
              <a:t>L’annotation syntaxique : </a:t>
            </a:r>
            <a:r>
              <a:rPr lang="fr-FR" sz="2400" dirty="0" smtClean="0">
                <a:effectLst/>
                <a:latin typeface="Times New Roman"/>
                <a:ea typeface="Times New Roman"/>
                <a:cs typeface="Arial"/>
              </a:rPr>
              <a:t>c’est étape qui permet d’identifier les </a:t>
            </a:r>
            <a:r>
              <a:rPr lang="fr-FR" sz="2400" dirty="0" smtClean="0">
                <a:solidFill>
                  <a:srgbClr val="FFCCFF"/>
                </a:solidFill>
                <a:effectLst/>
                <a:latin typeface="Times New Roman"/>
                <a:ea typeface="Times New Roman"/>
                <a:cs typeface="Arial"/>
              </a:rPr>
              <a:t>objets génétique </a:t>
            </a:r>
            <a:r>
              <a:rPr lang="fr-FR" sz="2400" dirty="0" smtClean="0">
                <a:effectLst/>
                <a:latin typeface="Times New Roman"/>
                <a:ea typeface="Times New Roman"/>
                <a:cs typeface="Arial"/>
              </a:rPr>
              <a:t>présentant une </a:t>
            </a:r>
            <a:r>
              <a:rPr lang="fr-FR" sz="2400" dirty="0" smtClean="0">
                <a:solidFill>
                  <a:srgbClr val="00B0F0"/>
                </a:solidFill>
                <a:effectLst/>
                <a:latin typeface="Times New Roman"/>
                <a:ea typeface="Times New Roman"/>
                <a:cs typeface="Arial"/>
              </a:rPr>
              <a:t>pertinence biologique </a:t>
            </a:r>
            <a:r>
              <a:rPr lang="fr-FR" sz="2400" dirty="0" smtClean="0">
                <a:effectLst/>
                <a:latin typeface="Times New Roman"/>
                <a:ea typeface="Times New Roman"/>
                <a:cs typeface="Arial"/>
              </a:rPr>
              <a:t>(séquence codantes, ARN, séquences répétées…etc.).</a:t>
            </a:r>
            <a:endParaRPr lang="fr-FR" sz="2000" dirty="0">
              <a:effectLst/>
              <a:latin typeface="Calibri"/>
              <a:ea typeface="Calibri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533084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11560" y="404664"/>
            <a:ext cx="792088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50000"/>
              </a:lnSpc>
            </a:pPr>
            <a:r>
              <a:rPr lang="fr-FR" sz="24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B. </a:t>
            </a:r>
            <a:r>
              <a:rPr lang="fr-FR" sz="2400" b="1" dirty="0" smtClean="0"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L’annotation fonctionnelle</a:t>
            </a:r>
            <a:endParaRPr lang="fr-FR" sz="2400" dirty="0" smtClean="0">
              <a:effectLst/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 lvl="0" algn="just">
              <a:lnSpc>
                <a:spcPct val="150000"/>
              </a:lnSpc>
            </a:pPr>
            <a:r>
              <a:rPr lang="fr-FR" sz="2400" dirty="0" smtClean="0"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	c’est l’étape qui permet de </a:t>
            </a:r>
            <a:r>
              <a:rPr lang="fr-FR" sz="2400" dirty="0" smtClean="0">
                <a:solidFill>
                  <a:srgbClr val="00B0F0"/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prédire</a:t>
            </a:r>
            <a:r>
              <a:rPr lang="fr-FR" sz="2400" dirty="0" smtClean="0"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 les </a:t>
            </a:r>
            <a:r>
              <a:rPr lang="fr-FR" sz="2400" dirty="0" smtClean="0">
                <a:solidFill>
                  <a:srgbClr val="FFCCFF"/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fonction </a:t>
            </a:r>
            <a:r>
              <a:rPr lang="fr-FR" sz="2400" dirty="0" smtClean="0"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potentielle des </a:t>
            </a:r>
            <a:r>
              <a:rPr lang="fr-FR" sz="2400" dirty="0" smtClean="0">
                <a:solidFill>
                  <a:srgbClr val="00B0F0"/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objets génétiques</a:t>
            </a:r>
            <a:r>
              <a:rPr lang="fr-FR" sz="2400" dirty="0" smtClean="0"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. </a:t>
            </a:r>
          </a:p>
          <a:p>
            <a:pPr lvl="0" algn="just">
              <a:lnSpc>
                <a:spcPct val="150000"/>
              </a:lnSpc>
            </a:pPr>
            <a:r>
              <a:rPr lang="fr-FR" sz="2400" b="1" dirty="0" smtClean="0"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C. L’annotation relationnelle </a:t>
            </a:r>
          </a:p>
          <a:p>
            <a:pPr lvl="0" algn="just">
              <a:lnSpc>
                <a:spcPct val="150000"/>
              </a:lnSpc>
            </a:pPr>
            <a:r>
              <a:rPr lang="fr-FR" sz="2400" dirty="0" smtClean="0"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	c’est étape qui permet de déterminer les</a:t>
            </a:r>
            <a:r>
              <a:rPr lang="fr-FR" sz="2400" dirty="0" smtClean="0">
                <a:solidFill>
                  <a:srgbClr val="FFCCFF"/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 interactions </a:t>
            </a:r>
            <a:r>
              <a:rPr lang="fr-FR" sz="2400" dirty="0" smtClean="0"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que les </a:t>
            </a:r>
            <a:r>
              <a:rPr lang="fr-FR" sz="2400" dirty="0" smtClean="0">
                <a:solidFill>
                  <a:srgbClr val="FFCCFF"/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objets biologiques </a:t>
            </a:r>
            <a:r>
              <a:rPr lang="fr-FR" sz="2400" dirty="0" smtClean="0"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préalablement </a:t>
            </a:r>
            <a:r>
              <a:rPr lang="fr-FR" sz="2400" dirty="0" smtClean="0">
                <a:solidFill>
                  <a:srgbClr val="FFCCFF"/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identifies</a:t>
            </a:r>
            <a:r>
              <a:rPr lang="fr-FR" sz="2400" dirty="0" smtClean="0"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 sont susceptibles </a:t>
            </a:r>
            <a:r>
              <a:rPr lang="fr-FR" sz="2400" dirty="0" smtClean="0"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d’entretenir</a:t>
            </a:r>
            <a:r>
              <a:rPr lang="fr-FR" sz="2400" dirty="0" smtClean="0"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.</a:t>
            </a:r>
            <a:endParaRPr lang="fr-FR" sz="2400" dirty="0">
              <a:effectLst/>
              <a:latin typeface="Times New Roman" pitchFamily="18" charset="0"/>
              <a:ea typeface="Calibri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23528" y="4374982"/>
            <a:ext cx="8208912" cy="11332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fr-FR" sz="2400" dirty="0" smtClean="0">
                <a:effectLst/>
                <a:latin typeface="Times New Roman"/>
                <a:ea typeface="Times New Roman"/>
              </a:rPr>
              <a:t>	L’ensemble de ces information seront ensuit stockées dans des bases de données </a:t>
            </a:r>
            <a:r>
              <a:rPr lang="fr-FR" sz="2400" dirty="0" smtClean="0">
                <a:solidFill>
                  <a:srgbClr val="FC7A60"/>
                </a:solidFill>
                <a:effectLst/>
                <a:latin typeface="Times New Roman"/>
                <a:ea typeface="Times New Roman"/>
              </a:rPr>
              <a:t>consultables par l’ expérimentateur</a:t>
            </a:r>
            <a:r>
              <a:rPr lang="fr-FR" sz="2400" dirty="0" smtClean="0">
                <a:effectLst/>
                <a:latin typeface="Times New Roman"/>
                <a:ea typeface="Times New Roman"/>
              </a:rPr>
              <a:t>.</a:t>
            </a:r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3320756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467544" y="116632"/>
            <a:ext cx="8280920" cy="58887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fr-FR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	Annotation syntaxique : la recherche d’objets génétiques</a:t>
            </a:r>
          </a:p>
          <a:p>
            <a:pPr algn="just">
              <a:lnSpc>
                <a:spcPct val="150000"/>
              </a:lnSpc>
            </a:pPr>
            <a:r>
              <a:rPr lang="fr-FR" sz="2400" b="1" dirty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1.1.	</a:t>
            </a:r>
            <a:r>
              <a:rPr lang="fr-FR" sz="2400" b="1" dirty="0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Principe	</a:t>
            </a:r>
            <a:endParaRPr lang="fr-FR" sz="2400" b="1" dirty="0">
              <a:solidFill>
                <a:srgbClr val="92D050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228600" algn="just">
              <a:lnSpc>
                <a:spcPct val="150000"/>
              </a:lnSpc>
              <a:spcAft>
                <a:spcPts val="1000"/>
              </a:spcAft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	La 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recherche d’objets génétique passe principalement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par:</a:t>
            </a:r>
          </a:p>
          <a:p>
            <a:pPr marL="342900" indent="-342900" algn="just">
              <a:lnSpc>
                <a:spcPct val="150000"/>
              </a:lnSpc>
              <a:spcAft>
                <a:spcPts val="1000"/>
              </a:spcAft>
              <a:buFont typeface="Arial" pitchFamily="34" charset="0"/>
              <a:buChar char="•"/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la recherche de gènes au sens large, </a:t>
            </a:r>
            <a:r>
              <a:rPr lang="fr-FR" sz="2400" dirty="0">
                <a:solidFill>
                  <a:srgbClr val="FFCCFF"/>
                </a:solidFill>
                <a:latin typeface="Times New Roman" pitchFamily="18" charset="0"/>
                <a:cs typeface="Times New Roman" pitchFamily="18" charset="0"/>
              </a:rPr>
              <a:t>c’est-à-dire toute séquence qui transcrit et/ou traduit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. </a:t>
            </a:r>
            <a:endParaRPr lang="fr-FR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lnSpc>
                <a:spcPct val="150000"/>
              </a:lnSpc>
              <a:spcAft>
                <a:spcPts val="1000"/>
              </a:spcAft>
              <a:buFont typeface="Arial" pitchFamily="34" charset="0"/>
              <a:buChar char="•"/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Recherche Le rôle 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dans le fonctionnement biologique de la cellule cela recouvre donc les </a:t>
            </a:r>
            <a:r>
              <a:rPr lang="fr-FR" sz="2400" dirty="0">
                <a:solidFill>
                  <a:srgbClr val="FFCCFF"/>
                </a:solidFill>
                <a:latin typeface="Times New Roman" pitchFamily="18" charset="0"/>
                <a:cs typeface="Times New Roman" pitchFamily="18" charset="0"/>
              </a:rPr>
              <a:t>séquences </a:t>
            </a:r>
            <a:r>
              <a:rPr lang="fr-FR" sz="2400" dirty="0" smtClean="0">
                <a:solidFill>
                  <a:srgbClr val="FFCCFF"/>
                </a:solidFill>
                <a:latin typeface="Times New Roman" pitchFamily="18" charset="0"/>
                <a:cs typeface="Times New Roman" pitchFamily="18" charset="0"/>
              </a:rPr>
              <a:t>codantes </a:t>
            </a:r>
            <a:r>
              <a:rPr lang="fr-FR" sz="2400" dirty="0" smtClean="0">
                <a:latin typeface="Times New Roman"/>
                <a:ea typeface="Times New Roman"/>
              </a:rPr>
              <a:t>qu’insuffisante </a:t>
            </a:r>
            <a:r>
              <a:rPr lang="fr-FR" sz="2400" dirty="0">
                <a:latin typeface="Times New Roman"/>
                <a:ea typeface="Times New Roman"/>
              </a:rPr>
              <a:t>pour la bonne compréhension du fonctionnement d’un génome</a:t>
            </a:r>
            <a:endParaRPr lang="fr-FR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237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827584" y="692696"/>
            <a:ext cx="7416824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400" b="1" dirty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1.2.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fr-FR" sz="2400" b="1" dirty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La recherche de signaux de séquences codants chez les eucaryotes</a:t>
            </a:r>
          </a:p>
          <a:p>
            <a:pPr algn="just">
              <a:lnSpc>
                <a:spcPct val="150000"/>
              </a:lnSpc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	Chez 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les eucaryotes, l’annotation syntaxique en nettement plus compliquée. Pour les raisons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suivantes:</a:t>
            </a:r>
            <a:endParaRPr lang="fr-FR" sz="240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lnSpc>
                <a:spcPct val="150000"/>
              </a:lnSpc>
              <a:buFont typeface="Wingdings" pitchFamily="2" charset="2"/>
              <a:buChar char="§"/>
            </a:pP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dirty="0" smtClean="0">
                <a:solidFill>
                  <a:srgbClr val="FFCCFF"/>
                </a:solidFill>
                <a:latin typeface="Times New Roman" pitchFamily="18" charset="0"/>
                <a:cs typeface="Times New Roman" pitchFamily="18" charset="0"/>
              </a:rPr>
              <a:t>Les </a:t>
            </a:r>
            <a:r>
              <a:rPr lang="fr-FR" sz="2400" dirty="0">
                <a:solidFill>
                  <a:srgbClr val="FFCCFF"/>
                </a:solidFill>
                <a:latin typeface="Times New Roman" pitchFamily="18" charset="0"/>
                <a:cs typeface="Times New Roman" pitchFamily="18" charset="0"/>
              </a:rPr>
              <a:t>génomes eucaryotes ont une faible densité de codage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. Il y a donc de larges régions génomiques sans séquence codante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fr-FR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34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83568" y="908720"/>
            <a:ext cx="7488832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50000"/>
              </a:lnSpc>
              <a:buFont typeface="Wingdings" pitchFamily="2" charset="2"/>
              <a:buChar char="§"/>
            </a:pPr>
            <a:r>
              <a:rPr lang="fr-FR" sz="2400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Les gènes eucaryotes subissent des </a:t>
            </a:r>
            <a:r>
              <a:rPr lang="fr-FR" sz="2400" dirty="0">
                <a:solidFill>
                  <a:srgbClr val="FFCCFF"/>
                </a:solidFill>
                <a:latin typeface="Times New Roman" pitchFamily="18" charset="0"/>
                <a:cs typeface="Times New Roman" pitchFamily="18" charset="0"/>
              </a:rPr>
              <a:t>modifications post-</a:t>
            </a:r>
            <a:r>
              <a:rPr lang="fr-FR" sz="2400" dirty="0" err="1">
                <a:solidFill>
                  <a:srgbClr val="FFCCFF"/>
                </a:solidFill>
                <a:latin typeface="Times New Roman" pitchFamily="18" charset="0"/>
                <a:cs typeface="Times New Roman" pitchFamily="18" charset="0"/>
              </a:rPr>
              <a:t>transcriptionnelles</a:t>
            </a:r>
            <a:r>
              <a:rPr lang="fr-FR" sz="2400" dirty="0">
                <a:solidFill>
                  <a:srgbClr val="FFCCFF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342900" lvl="0" indent="-342900" algn="just">
              <a:lnSpc>
                <a:spcPct val="150000"/>
              </a:lnSpc>
              <a:buClr>
                <a:srgbClr val="FFFF00"/>
              </a:buClr>
              <a:buFont typeface="Wingdings" pitchFamily="2" charset="2"/>
              <a:buChar char="v"/>
            </a:pPr>
            <a:r>
              <a:rPr lang="fr-FR" sz="2400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l’addition d’une coiffe 7-méthylguanilate à l’extrémité 5’ du pré-ARN messager. </a:t>
            </a:r>
          </a:p>
          <a:p>
            <a:pPr marL="342900" lvl="0" indent="-342900" algn="just">
              <a:lnSpc>
                <a:spcPct val="150000"/>
              </a:lnSpc>
              <a:buClr>
                <a:srgbClr val="FFFF00"/>
              </a:buClr>
              <a:buFont typeface="Wingdings" pitchFamily="2" charset="2"/>
              <a:buChar char="v"/>
            </a:pPr>
            <a:r>
              <a:rPr lang="fr-FR" sz="2400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Un clivage puis une </a:t>
            </a:r>
            <a:r>
              <a:rPr lang="fr-FR" sz="2400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polyadénylation</a:t>
            </a:r>
            <a:r>
              <a:rPr lang="fr-FR" sz="2400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à son extrémité 3’.</a:t>
            </a:r>
          </a:p>
          <a:p>
            <a:pPr marL="342900" lvl="0" indent="-342900" algn="just">
              <a:lnSpc>
                <a:spcPct val="150000"/>
              </a:lnSpc>
              <a:buClr>
                <a:srgbClr val="FFFF00"/>
              </a:buClr>
              <a:buFont typeface="Wingdings" pitchFamily="2" charset="2"/>
              <a:buChar char="v"/>
            </a:pPr>
            <a:r>
              <a:rPr lang="fr-FR" sz="2400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L’épissage des ARN pré messagers</a:t>
            </a:r>
            <a:r>
              <a:rPr lang="fr-FR" sz="2400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67879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99592" y="404664"/>
            <a:ext cx="792088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50000"/>
              </a:lnSpc>
              <a:buClr>
                <a:srgbClr val="FFFF00"/>
              </a:buClr>
              <a:buFont typeface="Wingdings" pitchFamily="2" charset="2"/>
              <a:buChar char="v"/>
            </a:pPr>
            <a:r>
              <a:rPr lang="fr-FR" sz="2400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dirty="0">
                <a:solidFill>
                  <a:srgbClr val="FFFFFF"/>
                </a:solidFill>
                <a:latin typeface="Times New Roman"/>
                <a:ea typeface="Times New Roman"/>
                <a:cs typeface="Arial"/>
              </a:rPr>
              <a:t>Les </a:t>
            </a:r>
            <a:r>
              <a:rPr lang="fr-FR" sz="2400" dirty="0" smtClean="0">
                <a:solidFill>
                  <a:srgbClr val="FFFFFF"/>
                </a:solidFill>
                <a:latin typeface="Times New Roman"/>
                <a:ea typeface="Times New Roman"/>
                <a:cs typeface="Arial"/>
              </a:rPr>
              <a:t>gènes eucaryotes sont</a:t>
            </a:r>
            <a:r>
              <a:rPr lang="fr-FR" sz="2400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dirty="0" smtClean="0">
                <a:latin typeface="Times New Roman"/>
                <a:ea typeface="Times New Roman"/>
                <a:cs typeface="Arial"/>
              </a:rPr>
              <a:t>divisés. </a:t>
            </a:r>
            <a:r>
              <a:rPr lang="fr-FR" sz="2400" dirty="0">
                <a:latin typeface="Times New Roman"/>
                <a:ea typeface="Times New Roman"/>
                <a:cs typeface="Arial"/>
              </a:rPr>
              <a:t>Ils subissent des modifications de la séquence nucléotidique (épissage) du pré-ARN messager</a:t>
            </a:r>
            <a:r>
              <a:rPr lang="fr-FR" sz="2400" dirty="0" smtClean="0">
                <a:latin typeface="Times New Roman"/>
                <a:ea typeface="Times New Roman"/>
                <a:cs typeface="Arial"/>
              </a:rPr>
              <a:t>.</a:t>
            </a:r>
          </a:p>
          <a:p>
            <a:pPr lvl="0" algn="just">
              <a:lnSpc>
                <a:spcPct val="150000"/>
              </a:lnSpc>
              <a:buClr>
                <a:srgbClr val="FFFF00"/>
              </a:buClr>
            </a:pPr>
            <a:r>
              <a:rPr lang="fr-FR" sz="2400" dirty="0" smtClean="0">
                <a:latin typeface="Times New Roman"/>
                <a:ea typeface="Times New Roman"/>
                <a:cs typeface="Arial"/>
              </a:rPr>
              <a:t> </a:t>
            </a:r>
            <a:r>
              <a:rPr lang="fr-FR" sz="2400" b="1" dirty="0">
                <a:solidFill>
                  <a:srgbClr val="FFFF00"/>
                </a:solidFill>
                <a:latin typeface="Times New Roman"/>
                <a:ea typeface="Times New Roman"/>
                <a:cs typeface="Arial"/>
              </a:rPr>
              <a:t>L’épissage</a:t>
            </a:r>
            <a:r>
              <a:rPr lang="fr-FR" sz="2400" dirty="0">
                <a:latin typeface="Times New Roman"/>
                <a:ea typeface="Times New Roman"/>
                <a:cs typeface="Arial"/>
              </a:rPr>
              <a:t> consiste en </a:t>
            </a:r>
            <a:r>
              <a:rPr lang="fr-FR" sz="2400" dirty="0" smtClean="0">
                <a:latin typeface="Times New Roman"/>
                <a:ea typeface="Times New Roman"/>
                <a:cs typeface="Arial"/>
              </a:rPr>
              <a:t>l’excision </a:t>
            </a:r>
            <a:r>
              <a:rPr lang="fr-FR" sz="2400" dirty="0">
                <a:latin typeface="Times New Roman"/>
                <a:ea typeface="Times New Roman"/>
                <a:cs typeface="Arial"/>
              </a:rPr>
              <a:t>d’un ou plusieurs séquences (</a:t>
            </a:r>
            <a:r>
              <a:rPr lang="fr-FR" sz="2400" dirty="0" err="1">
                <a:latin typeface="Times New Roman"/>
                <a:ea typeface="Times New Roman"/>
                <a:cs typeface="Arial"/>
              </a:rPr>
              <a:t>introne</a:t>
            </a:r>
            <a:r>
              <a:rPr lang="fr-FR" sz="2400" dirty="0">
                <a:latin typeface="Times New Roman"/>
                <a:ea typeface="Times New Roman"/>
                <a:cs typeface="Arial"/>
              </a:rPr>
              <a:t>). Les séquences non excisées (exons). Forment après raboutage entre elle la séquence codante. </a:t>
            </a:r>
            <a:endParaRPr lang="fr-FR" sz="2400" dirty="0">
              <a:effectLst/>
              <a:latin typeface="Calibri"/>
              <a:ea typeface="Calibri"/>
              <a:cs typeface="Arial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899592" y="3820984"/>
            <a:ext cx="7920880" cy="16872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fr-FR" sz="2400" b="1" dirty="0" smtClean="0">
                <a:solidFill>
                  <a:srgbClr val="FFFF00"/>
                </a:solidFill>
                <a:latin typeface="Times New Roman"/>
                <a:ea typeface="Times New Roman"/>
              </a:rPr>
              <a:t> </a:t>
            </a:r>
            <a:r>
              <a:rPr lang="fr-FR" sz="2400" b="1" dirty="0">
                <a:solidFill>
                  <a:srgbClr val="FFFF00"/>
                </a:solidFill>
                <a:latin typeface="Times New Roman"/>
                <a:ea typeface="Times New Roman"/>
              </a:rPr>
              <a:t>l’épissage peut être </a:t>
            </a:r>
            <a:r>
              <a:rPr lang="fr-FR" sz="2400" b="1" dirty="0" smtClean="0">
                <a:solidFill>
                  <a:srgbClr val="FFFF00"/>
                </a:solidFill>
                <a:latin typeface="Times New Roman"/>
                <a:ea typeface="Times New Roman"/>
              </a:rPr>
              <a:t>alternatif: </a:t>
            </a:r>
            <a:r>
              <a:rPr lang="fr-FR" sz="2400" dirty="0">
                <a:latin typeface="Times New Roman"/>
                <a:ea typeface="Times New Roman"/>
              </a:rPr>
              <a:t>Différents profils d’épissage existent pour une mémé pré-ARN messager et par conséquent un gène peut produite diffèrent CDS.</a:t>
            </a:r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4000817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332656"/>
            <a:ext cx="6140846" cy="51125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Rectangle 1"/>
          <p:cNvSpPr/>
          <p:nvPr/>
        </p:nvSpPr>
        <p:spPr>
          <a:xfrm>
            <a:off x="6516216" y="833419"/>
            <a:ext cx="2500114" cy="280314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228600" algn="just">
              <a:lnSpc>
                <a:spcPct val="150000"/>
              </a:lnSpc>
              <a:spcAft>
                <a:spcPts val="1000"/>
              </a:spcAft>
            </a:pPr>
            <a:r>
              <a:rPr lang="fr-FR" sz="2400" b="1" dirty="0">
                <a:latin typeface="Times New Roman"/>
                <a:ea typeface="Times New Roman"/>
                <a:cs typeface="Arial"/>
              </a:rPr>
              <a:t> </a:t>
            </a:r>
            <a:r>
              <a:rPr lang="fr-FR" sz="2400" b="1" dirty="0" smtClean="0">
                <a:latin typeface="Times New Roman"/>
                <a:ea typeface="Times New Roman"/>
                <a:cs typeface="Arial"/>
              </a:rPr>
              <a:t>Figure 5  </a:t>
            </a:r>
            <a:r>
              <a:rPr lang="fr-FR" sz="2400" dirty="0">
                <a:latin typeface="Times New Roman"/>
                <a:ea typeface="Times New Roman"/>
                <a:cs typeface="Arial"/>
              </a:rPr>
              <a:t>la notion de séquence codante chez les eucaryotes.</a:t>
            </a:r>
            <a:endParaRPr lang="fr-FR" sz="2000" dirty="0">
              <a:effectLst/>
              <a:latin typeface="Calibri"/>
              <a:ea typeface="Calibri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313693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11560" y="260648"/>
            <a:ext cx="7920880" cy="54630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50000"/>
              </a:lnSpc>
              <a:spcAft>
                <a:spcPts val="1000"/>
              </a:spcAft>
              <a:buFont typeface="+mj-lt"/>
              <a:buAutoNum type="alphaUcPeriod"/>
            </a:pPr>
            <a:r>
              <a:rPr lang="fr-FR" sz="2400" b="1" dirty="0">
                <a:solidFill>
                  <a:srgbClr val="68EDF4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Promoteur et signaux 5’</a:t>
            </a:r>
            <a:endParaRPr lang="fr-FR" sz="2400" b="1" dirty="0">
              <a:solidFill>
                <a:srgbClr val="68EDF4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indent="228600" algn="just">
              <a:lnSpc>
                <a:spcPct val="150000"/>
              </a:lnSpc>
              <a:spcAft>
                <a:spcPts val="1000"/>
              </a:spcAft>
            </a:pPr>
            <a:r>
              <a:rPr lang="fr-FR" sz="2400" dirty="0">
                <a:latin typeface="Times New Roman" pitchFamily="18" charset="0"/>
                <a:ea typeface="Times New Roman"/>
                <a:cs typeface="Times New Roman" pitchFamily="18" charset="0"/>
              </a:rPr>
              <a:t>Outre les codons </a:t>
            </a:r>
            <a:r>
              <a:rPr lang="fr-FR" sz="2400" dirty="0">
                <a:solidFill>
                  <a:srgbClr val="FFCCFF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« </a:t>
            </a:r>
            <a:r>
              <a:rPr lang="fr-FR" sz="2400" dirty="0" smtClean="0">
                <a:solidFill>
                  <a:srgbClr val="FFCCFF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Start</a:t>
            </a:r>
            <a:r>
              <a:rPr lang="fr-FR" sz="2400" dirty="0">
                <a:solidFill>
                  <a:srgbClr val="FFCCFF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 » </a:t>
            </a:r>
            <a:r>
              <a:rPr lang="fr-FR" sz="2400" dirty="0">
                <a:latin typeface="Times New Roman" pitchFamily="18" charset="0"/>
                <a:ea typeface="Times New Roman"/>
                <a:cs typeface="Times New Roman" pitchFamily="18" charset="0"/>
              </a:rPr>
              <a:t>et les codons </a:t>
            </a:r>
            <a:r>
              <a:rPr lang="fr-FR" sz="2400" dirty="0">
                <a:solidFill>
                  <a:srgbClr val="FFCCFF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« stop » </a:t>
            </a:r>
            <a:r>
              <a:rPr lang="fr-FR" sz="2400" dirty="0">
                <a:latin typeface="Times New Roman" pitchFamily="18" charset="0"/>
                <a:ea typeface="Times New Roman"/>
                <a:cs typeface="Times New Roman" pitchFamily="18" charset="0"/>
              </a:rPr>
              <a:t>différents type de </a:t>
            </a:r>
            <a:r>
              <a:rPr lang="fr-FR" sz="2400" dirty="0">
                <a:solidFill>
                  <a:srgbClr val="FFFF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signaux marquant le région 5’ </a:t>
            </a:r>
            <a:r>
              <a:rPr lang="fr-FR" sz="2400" dirty="0">
                <a:latin typeface="Times New Roman" pitchFamily="18" charset="0"/>
                <a:ea typeface="Times New Roman"/>
                <a:cs typeface="Times New Roman" pitchFamily="18" charset="0"/>
              </a:rPr>
              <a:t>de la séquence codante peuvent être recherches.</a:t>
            </a:r>
            <a:endParaRPr lang="fr-FR" sz="2400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fr-FR" sz="2400" b="1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Les signaux de transcriptions sont les suivant :</a:t>
            </a:r>
            <a:endParaRPr lang="fr-FR" sz="2400" b="1" dirty="0">
              <a:solidFill>
                <a:schemeClr val="accent2">
                  <a:lumMod val="60000"/>
                  <a:lumOff val="40000"/>
                </a:schemeClr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1000"/>
              </a:spcAft>
              <a:buFont typeface="Symbol"/>
              <a:buBlip>
                <a:blip r:embed="rId2"/>
              </a:buBlip>
            </a:pPr>
            <a:r>
              <a:rPr lang="fr-FR" sz="2400" b="1" dirty="0">
                <a:solidFill>
                  <a:srgbClr val="FFFF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Les séquences promotrices</a:t>
            </a:r>
            <a:r>
              <a:rPr lang="fr-FR" sz="2400" dirty="0">
                <a:latin typeface="Times New Roman" pitchFamily="18" charset="0"/>
                <a:ea typeface="Times New Roman"/>
                <a:cs typeface="Times New Roman" pitchFamily="18" charset="0"/>
              </a:rPr>
              <a:t> : reconnues par les ADN polymérase chez les eucaryotes. Il y a 3 type d’ARN polymérase ( </a:t>
            </a:r>
            <a:r>
              <a:rPr lang="fr-FR" sz="2400" dirty="0" err="1">
                <a:latin typeface="Times New Roman" pitchFamily="18" charset="0"/>
                <a:ea typeface="Times New Roman"/>
                <a:cs typeface="Times New Roman" pitchFamily="18" charset="0"/>
              </a:rPr>
              <a:t>ARNpolI</a:t>
            </a:r>
            <a:r>
              <a:rPr lang="fr-FR" sz="2400" dirty="0">
                <a:latin typeface="Times New Roman" pitchFamily="18" charset="0"/>
                <a:ea typeface="Times New Roman"/>
                <a:cs typeface="Times New Roman" pitchFamily="18" charset="0"/>
              </a:rPr>
              <a:t>, </a:t>
            </a:r>
            <a:r>
              <a:rPr lang="fr-FR" sz="2400" dirty="0" err="1">
                <a:latin typeface="Times New Roman" pitchFamily="18" charset="0"/>
                <a:ea typeface="Times New Roman"/>
                <a:cs typeface="Times New Roman" pitchFamily="18" charset="0"/>
              </a:rPr>
              <a:t>ARNpolII</a:t>
            </a:r>
            <a:r>
              <a:rPr lang="fr-FR" sz="2400" dirty="0">
                <a:latin typeface="Times New Roman" pitchFamily="18" charset="0"/>
                <a:ea typeface="Times New Roman"/>
                <a:cs typeface="Times New Roman" pitchFamily="18" charset="0"/>
              </a:rPr>
              <a:t>, </a:t>
            </a:r>
            <a:r>
              <a:rPr lang="fr-FR" sz="2400" dirty="0" err="1">
                <a:latin typeface="Times New Roman" pitchFamily="18" charset="0"/>
                <a:ea typeface="Times New Roman"/>
                <a:cs typeface="Times New Roman" pitchFamily="18" charset="0"/>
              </a:rPr>
              <a:t>ARNpolIII</a:t>
            </a:r>
            <a:r>
              <a:rPr lang="fr-FR" sz="2400" dirty="0">
                <a:latin typeface="Times New Roman" pitchFamily="18" charset="0"/>
                <a:ea typeface="Times New Roman"/>
                <a:cs typeface="Times New Roman" pitchFamily="18" charset="0"/>
              </a:rPr>
              <a:t>). Chaque ARN polymérase reconnait un type de promoteur.</a:t>
            </a:r>
            <a:endParaRPr lang="fr-FR" sz="2400" dirty="0">
              <a:effectLst/>
              <a:latin typeface="Times New Roman" pitchFamily="18" charset="0"/>
              <a:ea typeface="Calibri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6780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Horizon">
  <a:themeElements>
    <a:clrScheme name="Horizon">
      <a:dk1>
        <a:srgbClr val="000000"/>
      </a:dk1>
      <a:lt1>
        <a:srgbClr val="FFFFFF"/>
      </a:lt1>
      <a:dk2>
        <a:srgbClr val="1F2123"/>
      </a:dk2>
      <a:lt2>
        <a:srgbClr val="DC9E1F"/>
      </a:lt2>
      <a:accent1>
        <a:srgbClr val="7E97AD"/>
      </a:accent1>
      <a:accent2>
        <a:srgbClr val="CC8E60"/>
      </a:accent2>
      <a:accent3>
        <a:srgbClr val="7A6A60"/>
      </a:accent3>
      <a:accent4>
        <a:srgbClr val="B4936D"/>
      </a:accent4>
      <a:accent5>
        <a:srgbClr val="67787B"/>
      </a:accent5>
      <a:accent6>
        <a:srgbClr val="9D936F"/>
      </a:accent6>
      <a:hlink>
        <a:srgbClr val="646464"/>
      </a:hlink>
      <a:folHlink>
        <a:srgbClr val="969696"/>
      </a:folHlink>
    </a:clrScheme>
    <a:fontScheme name="Horizon">
      <a:majorFont>
        <a:latin typeface="Arial Narrow"/>
        <a:ea typeface=""/>
        <a:cs typeface=""/>
        <a:font script="Jpan" typeface="HGｺﾞｼｯｸM"/>
        <a:font script="Hang" typeface="HY얕은샘물M"/>
        <a:font script="Hans" typeface="方正姚体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 Narrow"/>
        <a:ea typeface=""/>
        <a:cs typeface=""/>
        <a:font script="Jpan" typeface="HGｺﾞｼｯｸM"/>
        <a:font script="Hang" typeface="HY얕은샘물M"/>
        <a:font script="Hans" typeface="方正姚体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Horizon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hade val="100000"/>
                <a:satMod val="100000"/>
              </a:schemeClr>
            </a:gs>
            <a:gs pos="100000">
              <a:schemeClr val="phClr">
                <a:tint val="61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</a:schemeClr>
            </a:gs>
            <a:gs pos="100000">
              <a:schemeClr val="phClr">
                <a:tint val="90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5240" cap="flat" cmpd="sng" algn="ctr">
          <a:solidFill>
            <a:schemeClr val="phClr">
              <a:tint val="25000"/>
              <a:alpha val="25000"/>
            </a:schemeClr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2924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prstMaterial="flat">
            <a:bevelT w="34925" h="47625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40000"/>
              </a:schemeClr>
            </a:gs>
            <a:gs pos="31000">
              <a:schemeClr val="phClr">
                <a:tint val="100000"/>
                <a:shade val="90000"/>
                <a:alpha val="100000"/>
              </a:schemeClr>
            </a:gs>
            <a:gs pos="100000">
              <a:schemeClr val="phClr">
                <a:tint val="100000"/>
                <a:shade val="80000"/>
                <a:alpha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80000"/>
              </a:schemeClr>
            </a:gs>
            <a:gs pos="41000">
              <a:schemeClr val="phClr">
                <a:tint val="100000"/>
                <a:shade val="100000"/>
                <a:alpha val="100000"/>
                <a:satMod val="150000"/>
              </a:schemeClr>
            </a:gs>
            <a:gs pos="100000">
              <a:schemeClr val="phClr">
                <a:tint val="100000"/>
                <a:shade val="65000"/>
                <a:alpha val="100000"/>
              </a:schemeClr>
            </a:gs>
          </a:gsLst>
          <a:path path="circle">
            <a:fillToRect l="50000" t="8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Horizon</Template>
  <TotalTime>292</TotalTime>
  <Words>439</Words>
  <Application>Microsoft Office PowerPoint</Application>
  <PresentationFormat>Affichage à l'écran (4:3)</PresentationFormat>
  <Paragraphs>54</Paragraphs>
  <Slides>17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17</vt:i4>
      </vt:variant>
    </vt:vector>
  </HeadingPairs>
  <TitlesOfParts>
    <vt:vector size="18" baseType="lpstr">
      <vt:lpstr>Horizon</vt:lpstr>
      <vt:lpstr>Chapitre N 5 l’annotation des génomes  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Chapitre N 5 l’annotation des génomes  </dc:title>
  <dc:creator>aa</dc:creator>
  <cp:lastModifiedBy>aa</cp:lastModifiedBy>
  <cp:revision>29</cp:revision>
  <dcterms:created xsi:type="dcterms:W3CDTF">2016-11-03T12:23:38Z</dcterms:created>
  <dcterms:modified xsi:type="dcterms:W3CDTF">2016-11-23T17:03:59Z</dcterms:modified>
</cp:coreProperties>
</file>