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notesMasterIdLst>
    <p:notesMasterId r:id="rId15"/>
  </p:notesMasterIdLst>
  <p:sldIdLst>
    <p:sldId id="338" r:id="rId2"/>
    <p:sldId id="341" r:id="rId3"/>
    <p:sldId id="343" r:id="rId4"/>
    <p:sldId id="344" r:id="rId5"/>
    <p:sldId id="345" r:id="rId6"/>
    <p:sldId id="342" r:id="rId7"/>
    <p:sldId id="347" r:id="rId8"/>
    <p:sldId id="348" r:id="rId9"/>
    <p:sldId id="349" r:id="rId10"/>
    <p:sldId id="350" r:id="rId11"/>
    <p:sldId id="352" r:id="rId12"/>
    <p:sldId id="351" r:id="rId13"/>
    <p:sldId id="353" r:id="rId14"/>
  </p:sldIdLst>
  <p:sldSz cx="9144000" cy="6858000" type="screen4x3"/>
  <p:notesSz cx="6742113" cy="9872663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36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36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36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36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FF3300"/>
    <a:srgbClr val="CCFF66"/>
    <a:srgbClr val="FFFF00"/>
    <a:srgbClr val="969696"/>
    <a:srgbClr val="FFCC00"/>
    <a:srgbClr val="00CC66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99" autoAdjust="0"/>
    <p:restoredTop sz="92427" autoAdjust="0"/>
  </p:normalViewPr>
  <p:slideViewPr>
    <p:cSldViewPr>
      <p:cViewPr varScale="1">
        <p:scale>
          <a:sx n="63" d="100"/>
          <a:sy n="63" d="100"/>
        </p:scale>
        <p:origin x="90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1582" cy="4936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r-FR" altLang="en-US" dirty="0"/>
          </a:p>
        </p:txBody>
      </p:sp>
      <p:sp>
        <p:nvSpPr>
          <p:cNvPr id="8195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20531" y="0"/>
            <a:ext cx="2921582" cy="4936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fr-FR" altLang="en-US" dirty="0"/>
          </a:p>
        </p:txBody>
      </p:sp>
      <p:sp>
        <p:nvSpPr>
          <p:cNvPr id="24580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3288" y="739775"/>
            <a:ext cx="4935537" cy="37036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7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949" y="4689515"/>
            <a:ext cx="4944216" cy="44426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en-US" noProof="0"/>
              <a:t>Cliquez pour modifier les styles du texte du masque</a:t>
            </a:r>
          </a:p>
          <a:p>
            <a:pPr lvl="1"/>
            <a:r>
              <a:rPr lang="fr-FR" altLang="en-US" noProof="0"/>
              <a:t>Deuxième niveau</a:t>
            </a:r>
          </a:p>
          <a:p>
            <a:pPr lvl="2"/>
            <a:r>
              <a:rPr lang="fr-FR" altLang="en-US" noProof="0"/>
              <a:t>Troisième niveau</a:t>
            </a:r>
          </a:p>
          <a:p>
            <a:pPr lvl="3"/>
            <a:r>
              <a:rPr lang="fr-FR" altLang="en-US" noProof="0"/>
              <a:t>Quatrième niveau</a:t>
            </a:r>
          </a:p>
          <a:p>
            <a:pPr lvl="4"/>
            <a:r>
              <a:rPr lang="fr-FR" altLang="en-US" noProof="0"/>
              <a:t>Cinquième niveau</a:t>
            </a:r>
          </a:p>
        </p:txBody>
      </p:sp>
      <p:sp>
        <p:nvSpPr>
          <p:cNvPr id="8198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9030"/>
            <a:ext cx="2921582" cy="4936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r-FR" altLang="en-US" dirty="0"/>
          </a:p>
        </p:txBody>
      </p:sp>
      <p:sp>
        <p:nvSpPr>
          <p:cNvPr id="8199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20531" y="9379030"/>
            <a:ext cx="2921582" cy="4936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1003600-0EDB-4F17-96C5-0877A2945425}" type="slidenum">
              <a:rPr lang="fr-FR" altLang="en-US"/>
              <a:pPr>
                <a:defRPr/>
              </a:pPr>
              <a:t>‹#›</a:t>
            </a:fld>
            <a:endParaRPr lang="fr-FR" altLang="en-US" dirty="0"/>
          </a:p>
        </p:txBody>
      </p:sp>
    </p:spTree>
    <p:extLst>
      <p:ext uri="{BB962C8B-B14F-4D97-AF65-F5344CB8AC3E}">
        <p14:creationId xmlns:p14="http://schemas.microsoft.com/office/powerpoint/2010/main" val="16210941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7EBFC1-C5E8-46FB-80BB-AA7F160734EA}" type="slidenum">
              <a:rPr lang="fr-FR">
                <a:solidFill>
                  <a:prstClr val="black"/>
                </a:solidFill>
              </a:rPr>
              <a:pPr/>
              <a:t>1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20756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7EBFC1-C5E8-46FB-80BB-AA7F160734EA}" type="slidenum">
              <a:rPr lang="fr-FR">
                <a:solidFill>
                  <a:prstClr val="black"/>
                </a:solidFill>
              </a:rPr>
              <a:pPr/>
              <a:t>10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83058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7EBFC1-C5E8-46FB-80BB-AA7F160734EA}" type="slidenum">
              <a:rPr lang="fr-FR">
                <a:solidFill>
                  <a:prstClr val="black"/>
                </a:solidFill>
              </a:rPr>
              <a:pPr/>
              <a:t>11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190029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7EBFC1-C5E8-46FB-80BB-AA7F160734EA}" type="slidenum">
              <a:rPr lang="fr-FR">
                <a:solidFill>
                  <a:prstClr val="black"/>
                </a:solidFill>
              </a:rPr>
              <a:pPr/>
              <a:t>12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504301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7EBFC1-C5E8-46FB-80BB-AA7F160734EA}" type="slidenum">
              <a:rPr lang="fr-FR">
                <a:solidFill>
                  <a:prstClr val="black"/>
                </a:solidFill>
              </a:rPr>
              <a:pPr/>
              <a:t>13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59396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7EBFC1-C5E8-46FB-80BB-AA7F160734EA}" type="slidenum">
              <a:rPr lang="fr-FR">
                <a:solidFill>
                  <a:prstClr val="black"/>
                </a:solidFill>
              </a:rPr>
              <a:pPr/>
              <a:t>2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38708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7EBFC1-C5E8-46FB-80BB-AA7F160734EA}" type="slidenum">
              <a:rPr lang="fr-FR">
                <a:solidFill>
                  <a:prstClr val="black"/>
                </a:solidFill>
              </a:rPr>
              <a:pPr/>
              <a:t>3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6060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7EBFC1-C5E8-46FB-80BB-AA7F160734EA}" type="slidenum">
              <a:rPr lang="fr-FR">
                <a:solidFill>
                  <a:prstClr val="black"/>
                </a:solidFill>
              </a:rPr>
              <a:pPr/>
              <a:t>4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40677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7EBFC1-C5E8-46FB-80BB-AA7F160734EA}" type="slidenum">
              <a:rPr lang="fr-FR">
                <a:solidFill>
                  <a:prstClr val="black"/>
                </a:solidFill>
              </a:rPr>
              <a:pPr/>
              <a:t>5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27470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7EBFC1-C5E8-46FB-80BB-AA7F160734EA}" type="slidenum">
              <a:rPr lang="fr-FR">
                <a:solidFill>
                  <a:prstClr val="black"/>
                </a:solidFill>
              </a:rPr>
              <a:pPr/>
              <a:t>6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39279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7EBFC1-C5E8-46FB-80BB-AA7F160734EA}" type="slidenum">
              <a:rPr lang="fr-FR">
                <a:solidFill>
                  <a:prstClr val="black"/>
                </a:solidFill>
              </a:rPr>
              <a:pPr/>
              <a:t>7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38313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7EBFC1-C5E8-46FB-80BB-AA7F160734EA}" type="slidenum">
              <a:rPr lang="fr-FR">
                <a:solidFill>
                  <a:prstClr val="black"/>
                </a:solidFill>
              </a:rPr>
              <a:pPr/>
              <a:t>8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01007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7EBFC1-C5E8-46FB-80BB-AA7F160734EA}" type="slidenum">
              <a:rPr lang="fr-FR">
                <a:solidFill>
                  <a:prstClr val="black"/>
                </a:solidFill>
              </a:rPr>
              <a:pPr/>
              <a:t>9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13640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018" name="Rectangle 2"/>
          <p:cNvSpPr>
            <a:spLocks noChangeArrowheads="1"/>
          </p:cNvSpPr>
          <p:nvPr/>
        </p:nvSpPr>
        <p:spPr bwMode="invGray">
          <a:xfrm>
            <a:off x="8809038" y="0"/>
            <a:ext cx="334962" cy="6858000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50000">
                <a:schemeClr val="hlink"/>
              </a:gs>
              <a:gs pos="100000">
                <a:schemeClr val="accent2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r-FR" sz="1800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42019" name="Freeform 3"/>
          <p:cNvSpPr>
            <a:spLocks/>
          </p:cNvSpPr>
          <p:nvPr/>
        </p:nvSpPr>
        <p:spPr bwMode="white">
          <a:xfrm>
            <a:off x="-9525" y="4489450"/>
            <a:ext cx="5754688" cy="2368550"/>
          </a:xfrm>
          <a:custGeom>
            <a:avLst/>
            <a:gdLst/>
            <a:ahLst/>
            <a:cxnLst>
              <a:cxn ang="0">
                <a:pos x="0" y="1491"/>
              </a:cxn>
              <a:cxn ang="0">
                <a:pos x="0" y="0"/>
              </a:cxn>
              <a:cxn ang="0">
                <a:pos x="171" y="3"/>
              </a:cxn>
              <a:cxn ang="0">
                <a:pos x="355" y="9"/>
              </a:cxn>
              <a:cxn ang="0">
                <a:pos x="499" y="21"/>
              </a:cxn>
              <a:cxn ang="0">
                <a:pos x="650" y="36"/>
              </a:cxn>
              <a:cxn ang="0">
                <a:pos x="809" y="54"/>
              </a:cxn>
              <a:cxn ang="0">
                <a:pos x="957" y="78"/>
              </a:cxn>
              <a:cxn ang="0">
                <a:pos x="1119" y="105"/>
              </a:cxn>
              <a:cxn ang="0">
                <a:pos x="1261" y="133"/>
              </a:cxn>
              <a:cxn ang="0">
                <a:pos x="1441" y="175"/>
              </a:cxn>
              <a:cxn ang="0">
                <a:pos x="1598" y="217"/>
              </a:cxn>
              <a:cxn ang="0">
                <a:pos x="1763" y="269"/>
              </a:cxn>
              <a:cxn ang="0">
                <a:pos x="1887" y="308"/>
              </a:cxn>
              <a:cxn ang="0">
                <a:pos x="2085" y="384"/>
              </a:cxn>
              <a:cxn ang="0">
                <a:pos x="2230" y="444"/>
              </a:cxn>
              <a:cxn ang="0">
                <a:pos x="2456" y="547"/>
              </a:cxn>
              <a:cxn ang="0">
                <a:pos x="2666" y="662"/>
              </a:cxn>
              <a:cxn ang="0">
                <a:pos x="2859" y="786"/>
              </a:cxn>
              <a:cxn ang="0">
                <a:pos x="3046" y="920"/>
              </a:cxn>
              <a:cxn ang="0">
                <a:pos x="3193" y="1038"/>
              </a:cxn>
              <a:cxn ang="0">
                <a:pos x="3332" y="1168"/>
              </a:cxn>
              <a:cxn ang="0">
                <a:pos x="3440" y="1280"/>
              </a:cxn>
              <a:cxn ang="0">
                <a:pos x="3524" y="1380"/>
              </a:cxn>
              <a:cxn ang="0">
                <a:pos x="3624" y="1491"/>
              </a:cxn>
              <a:cxn ang="0">
                <a:pos x="3608" y="1491"/>
              </a:cxn>
              <a:cxn ang="0">
                <a:pos x="0" y="1491"/>
              </a:cxn>
            </a:cxnLst>
            <a:rect l="0" t="0" r="r" b="b"/>
            <a:pathLst>
              <a:path w="3625" h="1492">
                <a:moveTo>
                  <a:pt x="0" y="1491"/>
                </a:moveTo>
                <a:lnTo>
                  <a:pt x="0" y="0"/>
                </a:lnTo>
                <a:lnTo>
                  <a:pt x="171" y="3"/>
                </a:lnTo>
                <a:lnTo>
                  <a:pt x="355" y="9"/>
                </a:lnTo>
                <a:lnTo>
                  <a:pt x="499" y="21"/>
                </a:lnTo>
                <a:lnTo>
                  <a:pt x="650" y="36"/>
                </a:lnTo>
                <a:lnTo>
                  <a:pt x="809" y="54"/>
                </a:lnTo>
                <a:lnTo>
                  <a:pt x="957" y="78"/>
                </a:lnTo>
                <a:lnTo>
                  <a:pt x="1119" y="105"/>
                </a:lnTo>
                <a:lnTo>
                  <a:pt x="1261" y="133"/>
                </a:lnTo>
                <a:lnTo>
                  <a:pt x="1441" y="175"/>
                </a:lnTo>
                <a:lnTo>
                  <a:pt x="1598" y="217"/>
                </a:lnTo>
                <a:lnTo>
                  <a:pt x="1763" y="269"/>
                </a:lnTo>
                <a:lnTo>
                  <a:pt x="1887" y="308"/>
                </a:lnTo>
                <a:lnTo>
                  <a:pt x="2085" y="384"/>
                </a:lnTo>
                <a:lnTo>
                  <a:pt x="2230" y="444"/>
                </a:lnTo>
                <a:lnTo>
                  <a:pt x="2456" y="547"/>
                </a:lnTo>
                <a:lnTo>
                  <a:pt x="2666" y="662"/>
                </a:lnTo>
                <a:lnTo>
                  <a:pt x="2859" y="786"/>
                </a:lnTo>
                <a:lnTo>
                  <a:pt x="3046" y="920"/>
                </a:lnTo>
                <a:lnTo>
                  <a:pt x="3193" y="1038"/>
                </a:lnTo>
                <a:lnTo>
                  <a:pt x="3332" y="1168"/>
                </a:lnTo>
                <a:lnTo>
                  <a:pt x="3440" y="1280"/>
                </a:lnTo>
                <a:lnTo>
                  <a:pt x="3524" y="1380"/>
                </a:lnTo>
                <a:lnTo>
                  <a:pt x="3624" y="1491"/>
                </a:lnTo>
                <a:lnTo>
                  <a:pt x="3608" y="1491"/>
                </a:lnTo>
                <a:lnTo>
                  <a:pt x="0" y="1491"/>
                </a:lnTo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5400000" scaled="1"/>
          </a:gradFill>
          <a:ln w="9525" cap="flat" cmpd="sng">
            <a:noFill/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r-FR" sz="1800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42020" name="Freeform 4"/>
          <p:cNvSpPr>
            <a:spLocks/>
          </p:cNvSpPr>
          <p:nvPr/>
        </p:nvSpPr>
        <p:spPr bwMode="white">
          <a:xfrm>
            <a:off x="0" y="3817938"/>
            <a:ext cx="8164513" cy="3019425"/>
          </a:xfrm>
          <a:custGeom>
            <a:avLst/>
            <a:gdLst/>
            <a:ahLst/>
            <a:cxnLst>
              <a:cxn ang="0">
                <a:pos x="2718" y="405"/>
              </a:cxn>
              <a:cxn ang="0">
                <a:pos x="2466" y="333"/>
              </a:cxn>
              <a:cxn ang="0">
                <a:pos x="2202" y="261"/>
              </a:cxn>
              <a:cxn ang="0">
                <a:pos x="1929" y="198"/>
              </a:cxn>
              <a:cxn ang="0">
                <a:pos x="1695" y="153"/>
              </a:cxn>
              <a:cxn ang="0">
                <a:pos x="1434" y="111"/>
              </a:cxn>
              <a:cxn ang="0">
                <a:pos x="1188" y="75"/>
              </a:cxn>
              <a:cxn ang="0">
                <a:pos x="957" y="48"/>
              </a:cxn>
              <a:cxn ang="0">
                <a:pos x="747" y="30"/>
              </a:cxn>
              <a:cxn ang="0">
                <a:pos x="501" y="15"/>
              </a:cxn>
              <a:cxn ang="0">
                <a:pos x="246" y="3"/>
              </a:cxn>
              <a:cxn ang="0">
                <a:pos x="0" y="0"/>
              </a:cxn>
              <a:cxn ang="0">
                <a:pos x="0" y="275"/>
              </a:cxn>
              <a:cxn ang="0">
                <a:pos x="0" y="345"/>
              </a:cxn>
              <a:cxn ang="0">
                <a:pos x="0" y="275"/>
              </a:cxn>
              <a:cxn ang="0">
                <a:pos x="0" y="342"/>
              </a:cxn>
              <a:cxn ang="0">
                <a:pos x="339" y="351"/>
              </a:cxn>
              <a:cxn ang="0">
                <a:pos x="606" y="372"/>
              </a:cxn>
              <a:cxn ang="0">
                <a:pos x="852" y="399"/>
              </a:cxn>
              <a:cxn ang="0">
                <a:pos x="1068" y="435"/>
              </a:cxn>
              <a:cxn ang="0">
                <a:pos x="1275" y="474"/>
              </a:cxn>
              <a:cxn ang="0">
                <a:pos x="1545" y="540"/>
              </a:cxn>
              <a:cxn ang="0">
                <a:pos x="1761" y="603"/>
              </a:cxn>
              <a:cxn ang="0">
                <a:pos x="1971" y="678"/>
              </a:cxn>
              <a:cxn ang="0">
                <a:pos x="2166" y="747"/>
              </a:cxn>
              <a:cxn ang="0">
                <a:pos x="2397" y="852"/>
              </a:cxn>
              <a:cxn ang="0">
                <a:pos x="2613" y="960"/>
              </a:cxn>
              <a:cxn ang="0">
                <a:pos x="2832" y="1095"/>
              </a:cxn>
              <a:cxn ang="0">
                <a:pos x="3012" y="1212"/>
              </a:cxn>
              <a:cxn ang="0">
                <a:pos x="3186" y="1347"/>
              </a:cxn>
              <a:cxn ang="0">
                <a:pos x="3351" y="1497"/>
              </a:cxn>
              <a:cxn ang="0">
                <a:pos x="3480" y="1629"/>
              </a:cxn>
              <a:cxn ang="0">
                <a:pos x="3612" y="1785"/>
              </a:cxn>
              <a:cxn ang="0">
                <a:pos x="3699" y="1901"/>
              </a:cxn>
              <a:cxn ang="0">
                <a:pos x="5142" y="1901"/>
              </a:cxn>
              <a:cxn ang="0">
                <a:pos x="5076" y="1827"/>
              </a:cxn>
              <a:cxn ang="0">
                <a:pos x="4968" y="1707"/>
              </a:cxn>
              <a:cxn ang="0">
                <a:pos x="4797" y="1539"/>
              </a:cxn>
              <a:cxn ang="0">
                <a:pos x="4617" y="1383"/>
              </a:cxn>
              <a:cxn ang="0">
                <a:pos x="4410" y="1221"/>
              </a:cxn>
              <a:cxn ang="0">
                <a:pos x="4185" y="1071"/>
              </a:cxn>
              <a:cxn ang="0">
                <a:pos x="3960" y="939"/>
              </a:cxn>
              <a:cxn ang="0">
                <a:pos x="3708" y="801"/>
              </a:cxn>
              <a:cxn ang="0">
                <a:pos x="3492" y="702"/>
              </a:cxn>
              <a:cxn ang="0">
                <a:pos x="3231" y="588"/>
              </a:cxn>
              <a:cxn ang="0">
                <a:pos x="2964" y="489"/>
              </a:cxn>
              <a:cxn ang="0">
                <a:pos x="2718" y="405"/>
              </a:cxn>
            </a:cxnLst>
            <a:rect l="0" t="0" r="r" b="b"/>
            <a:pathLst>
              <a:path w="5143" h="1902">
                <a:moveTo>
                  <a:pt x="2718" y="405"/>
                </a:moveTo>
                <a:lnTo>
                  <a:pt x="2466" y="333"/>
                </a:lnTo>
                <a:lnTo>
                  <a:pt x="2202" y="261"/>
                </a:lnTo>
                <a:lnTo>
                  <a:pt x="1929" y="198"/>
                </a:lnTo>
                <a:lnTo>
                  <a:pt x="1695" y="153"/>
                </a:lnTo>
                <a:lnTo>
                  <a:pt x="1434" y="111"/>
                </a:lnTo>
                <a:lnTo>
                  <a:pt x="1188" y="75"/>
                </a:lnTo>
                <a:lnTo>
                  <a:pt x="957" y="48"/>
                </a:lnTo>
                <a:lnTo>
                  <a:pt x="747" y="30"/>
                </a:lnTo>
                <a:lnTo>
                  <a:pt x="501" y="15"/>
                </a:lnTo>
                <a:lnTo>
                  <a:pt x="246" y="3"/>
                </a:lnTo>
                <a:lnTo>
                  <a:pt x="0" y="0"/>
                </a:lnTo>
                <a:lnTo>
                  <a:pt x="0" y="275"/>
                </a:lnTo>
                <a:lnTo>
                  <a:pt x="0" y="345"/>
                </a:lnTo>
                <a:lnTo>
                  <a:pt x="0" y="275"/>
                </a:lnTo>
                <a:lnTo>
                  <a:pt x="0" y="342"/>
                </a:lnTo>
                <a:lnTo>
                  <a:pt x="339" y="351"/>
                </a:lnTo>
                <a:lnTo>
                  <a:pt x="606" y="372"/>
                </a:lnTo>
                <a:lnTo>
                  <a:pt x="852" y="399"/>
                </a:lnTo>
                <a:lnTo>
                  <a:pt x="1068" y="435"/>
                </a:lnTo>
                <a:lnTo>
                  <a:pt x="1275" y="474"/>
                </a:lnTo>
                <a:lnTo>
                  <a:pt x="1545" y="540"/>
                </a:lnTo>
                <a:lnTo>
                  <a:pt x="1761" y="603"/>
                </a:lnTo>
                <a:lnTo>
                  <a:pt x="1971" y="678"/>
                </a:lnTo>
                <a:lnTo>
                  <a:pt x="2166" y="747"/>
                </a:lnTo>
                <a:lnTo>
                  <a:pt x="2397" y="852"/>
                </a:lnTo>
                <a:lnTo>
                  <a:pt x="2613" y="960"/>
                </a:lnTo>
                <a:lnTo>
                  <a:pt x="2832" y="1095"/>
                </a:lnTo>
                <a:lnTo>
                  <a:pt x="3012" y="1212"/>
                </a:lnTo>
                <a:lnTo>
                  <a:pt x="3186" y="1347"/>
                </a:lnTo>
                <a:lnTo>
                  <a:pt x="3351" y="1497"/>
                </a:lnTo>
                <a:lnTo>
                  <a:pt x="3480" y="1629"/>
                </a:lnTo>
                <a:lnTo>
                  <a:pt x="3612" y="1785"/>
                </a:lnTo>
                <a:lnTo>
                  <a:pt x="3699" y="1901"/>
                </a:lnTo>
                <a:lnTo>
                  <a:pt x="5142" y="1901"/>
                </a:lnTo>
                <a:lnTo>
                  <a:pt x="5076" y="1827"/>
                </a:lnTo>
                <a:lnTo>
                  <a:pt x="4968" y="1707"/>
                </a:lnTo>
                <a:lnTo>
                  <a:pt x="4797" y="1539"/>
                </a:lnTo>
                <a:lnTo>
                  <a:pt x="4617" y="1383"/>
                </a:lnTo>
                <a:lnTo>
                  <a:pt x="4410" y="1221"/>
                </a:lnTo>
                <a:lnTo>
                  <a:pt x="4185" y="1071"/>
                </a:lnTo>
                <a:lnTo>
                  <a:pt x="3960" y="939"/>
                </a:lnTo>
                <a:lnTo>
                  <a:pt x="3708" y="801"/>
                </a:lnTo>
                <a:lnTo>
                  <a:pt x="3492" y="702"/>
                </a:lnTo>
                <a:lnTo>
                  <a:pt x="3231" y="588"/>
                </a:lnTo>
                <a:lnTo>
                  <a:pt x="2964" y="489"/>
                </a:lnTo>
                <a:lnTo>
                  <a:pt x="2718" y="405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r-FR" sz="1800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42021" name="Freeform 5"/>
          <p:cNvSpPr>
            <a:spLocks/>
          </p:cNvSpPr>
          <p:nvPr/>
        </p:nvSpPr>
        <p:spPr bwMode="white">
          <a:xfrm>
            <a:off x="0" y="3146425"/>
            <a:ext cx="9144000" cy="36909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39"/>
              </a:cxn>
              <a:cxn ang="0">
                <a:pos x="558" y="357"/>
              </a:cxn>
              <a:cxn ang="0">
                <a:pos x="807" y="375"/>
              </a:cxn>
              <a:cxn ang="0">
                <a:pos x="1056" y="399"/>
              </a:cxn>
              <a:cxn ang="0">
                <a:pos x="1272" y="426"/>
              </a:cxn>
              <a:cxn ang="0">
                <a:pos x="1539" y="465"/>
              </a:cxn>
              <a:cxn ang="0">
                <a:pos x="1791" y="510"/>
              </a:cxn>
              <a:cxn ang="0">
                <a:pos x="2076" y="570"/>
              </a:cxn>
              <a:cxn ang="0">
                <a:pos x="2334" y="630"/>
              </a:cxn>
              <a:cxn ang="0">
                <a:pos x="2544" y="687"/>
              </a:cxn>
              <a:cxn ang="0">
                <a:pos x="2775" y="759"/>
              </a:cxn>
              <a:cxn ang="0">
                <a:pos x="3003" y="837"/>
              </a:cxn>
              <a:cxn ang="0">
                <a:pos x="3231" y="924"/>
              </a:cxn>
              <a:cxn ang="0">
                <a:pos x="3438" y="1005"/>
              </a:cxn>
              <a:cxn ang="0">
                <a:pos x="3663" y="1110"/>
              </a:cxn>
              <a:cxn ang="0">
                <a:pos x="3903" y="1233"/>
              </a:cxn>
              <a:cxn ang="0">
                <a:pos x="4149" y="1374"/>
              </a:cxn>
              <a:cxn ang="0">
                <a:pos x="4353" y="1506"/>
              </a:cxn>
              <a:cxn ang="0">
                <a:pos x="4491" y="1602"/>
              </a:cxn>
              <a:cxn ang="0">
                <a:pos x="4668" y="1740"/>
              </a:cxn>
              <a:cxn ang="0">
                <a:pos x="4824" y="1875"/>
              </a:cxn>
              <a:cxn ang="0">
                <a:pos x="4968" y="2016"/>
              </a:cxn>
              <a:cxn ang="0">
                <a:pos x="5100" y="2154"/>
              </a:cxn>
              <a:cxn ang="0">
                <a:pos x="5238" y="2324"/>
              </a:cxn>
              <a:cxn ang="0">
                <a:pos x="5759" y="2324"/>
              </a:cxn>
              <a:cxn ang="0">
                <a:pos x="5759" y="1245"/>
              </a:cxn>
              <a:cxn ang="0">
                <a:pos x="5580" y="1119"/>
              </a:cxn>
              <a:cxn ang="0">
                <a:pos x="5400" y="1020"/>
              </a:cxn>
              <a:cxn ang="0">
                <a:pos x="5205" y="918"/>
              </a:cxn>
              <a:cxn ang="0">
                <a:pos x="5031" y="837"/>
              </a:cxn>
              <a:cxn ang="0">
                <a:pos x="4866" y="771"/>
              </a:cxn>
              <a:cxn ang="0">
                <a:pos x="4710" y="711"/>
              </a:cxn>
              <a:cxn ang="0">
                <a:pos x="4545" y="651"/>
              </a:cxn>
              <a:cxn ang="0">
                <a:pos x="4386" y="600"/>
              </a:cxn>
              <a:cxn ang="0">
                <a:pos x="4248" y="552"/>
              </a:cxn>
              <a:cxn ang="0">
                <a:pos x="3993" y="483"/>
              </a:cxn>
              <a:cxn ang="0">
                <a:pos x="3777" y="423"/>
              </a:cxn>
              <a:cxn ang="0">
                <a:pos x="3564" y="375"/>
              </a:cxn>
              <a:cxn ang="0">
                <a:pos x="3282" y="312"/>
              </a:cxn>
              <a:cxn ang="0">
                <a:pos x="3003" y="261"/>
              </a:cxn>
              <a:cxn ang="0">
                <a:pos x="2733" y="213"/>
              </a:cxn>
              <a:cxn ang="0">
                <a:pos x="2451" y="171"/>
              </a:cxn>
              <a:cxn ang="0">
                <a:pos x="2211" y="138"/>
              </a:cxn>
              <a:cxn ang="0">
                <a:pos x="1974" y="108"/>
              </a:cxn>
              <a:cxn ang="0">
                <a:pos x="1665" y="81"/>
              </a:cxn>
              <a:cxn ang="0">
                <a:pos x="1437" y="60"/>
              </a:cxn>
              <a:cxn ang="0">
                <a:pos x="1125" y="36"/>
              </a:cxn>
              <a:cxn ang="0">
                <a:pos x="828" y="21"/>
              </a:cxn>
              <a:cxn ang="0">
                <a:pos x="558" y="12"/>
              </a:cxn>
              <a:cxn ang="0">
                <a:pos x="282" y="3"/>
              </a:cxn>
              <a:cxn ang="0">
                <a:pos x="0" y="0"/>
              </a:cxn>
            </a:cxnLst>
            <a:rect l="0" t="0" r="r" b="b"/>
            <a:pathLst>
              <a:path w="5760" h="2325">
                <a:moveTo>
                  <a:pt x="0" y="0"/>
                </a:moveTo>
                <a:lnTo>
                  <a:pt x="0" y="339"/>
                </a:lnTo>
                <a:lnTo>
                  <a:pt x="558" y="357"/>
                </a:lnTo>
                <a:lnTo>
                  <a:pt x="807" y="375"/>
                </a:lnTo>
                <a:lnTo>
                  <a:pt x="1056" y="399"/>
                </a:lnTo>
                <a:lnTo>
                  <a:pt x="1272" y="426"/>
                </a:lnTo>
                <a:lnTo>
                  <a:pt x="1539" y="465"/>
                </a:lnTo>
                <a:lnTo>
                  <a:pt x="1791" y="510"/>
                </a:lnTo>
                <a:lnTo>
                  <a:pt x="2076" y="570"/>
                </a:lnTo>
                <a:lnTo>
                  <a:pt x="2334" y="630"/>
                </a:lnTo>
                <a:lnTo>
                  <a:pt x="2544" y="687"/>
                </a:lnTo>
                <a:lnTo>
                  <a:pt x="2775" y="759"/>
                </a:lnTo>
                <a:lnTo>
                  <a:pt x="3003" y="837"/>
                </a:lnTo>
                <a:lnTo>
                  <a:pt x="3231" y="924"/>
                </a:lnTo>
                <a:lnTo>
                  <a:pt x="3438" y="1005"/>
                </a:lnTo>
                <a:lnTo>
                  <a:pt x="3663" y="1110"/>
                </a:lnTo>
                <a:lnTo>
                  <a:pt x="3903" y="1233"/>
                </a:lnTo>
                <a:lnTo>
                  <a:pt x="4149" y="1374"/>
                </a:lnTo>
                <a:lnTo>
                  <a:pt x="4353" y="1506"/>
                </a:lnTo>
                <a:lnTo>
                  <a:pt x="4491" y="1602"/>
                </a:lnTo>
                <a:lnTo>
                  <a:pt x="4668" y="1740"/>
                </a:lnTo>
                <a:lnTo>
                  <a:pt x="4824" y="1875"/>
                </a:lnTo>
                <a:lnTo>
                  <a:pt x="4968" y="2016"/>
                </a:lnTo>
                <a:lnTo>
                  <a:pt x="5100" y="2154"/>
                </a:lnTo>
                <a:lnTo>
                  <a:pt x="5238" y="2324"/>
                </a:lnTo>
                <a:lnTo>
                  <a:pt x="5759" y="2324"/>
                </a:lnTo>
                <a:lnTo>
                  <a:pt x="5759" y="1245"/>
                </a:lnTo>
                <a:lnTo>
                  <a:pt x="5580" y="1119"/>
                </a:lnTo>
                <a:lnTo>
                  <a:pt x="5400" y="1020"/>
                </a:lnTo>
                <a:lnTo>
                  <a:pt x="5205" y="918"/>
                </a:lnTo>
                <a:lnTo>
                  <a:pt x="5031" y="837"/>
                </a:lnTo>
                <a:lnTo>
                  <a:pt x="4866" y="771"/>
                </a:lnTo>
                <a:lnTo>
                  <a:pt x="4710" y="711"/>
                </a:lnTo>
                <a:lnTo>
                  <a:pt x="4545" y="651"/>
                </a:lnTo>
                <a:lnTo>
                  <a:pt x="4386" y="600"/>
                </a:lnTo>
                <a:lnTo>
                  <a:pt x="4248" y="552"/>
                </a:lnTo>
                <a:lnTo>
                  <a:pt x="3993" y="483"/>
                </a:lnTo>
                <a:lnTo>
                  <a:pt x="3777" y="423"/>
                </a:lnTo>
                <a:lnTo>
                  <a:pt x="3564" y="375"/>
                </a:lnTo>
                <a:lnTo>
                  <a:pt x="3282" y="312"/>
                </a:lnTo>
                <a:lnTo>
                  <a:pt x="3003" y="261"/>
                </a:lnTo>
                <a:lnTo>
                  <a:pt x="2733" y="213"/>
                </a:lnTo>
                <a:lnTo>
                  <a:pt x="2451" y="171"/>
                </a:lnTo>
                <a:lnTo>
                  <a:pt x="2211" y="138"/>
                </a:lnTo>
                <a:lnTo>
                  <a:pt x="1974" y="108"/>
                </a:lnTo>
                <a:lnTo>
                  <a:pt x="1665" y="81"/>
                </a:lnTo>
                <a:lnTo>
                  <a:pt x="1437" y="60"/>
                </a:lnTo>
                <a:lnTo>
                  <a:pt x="1125" y="36"/>
                </a:lnTo>
                <a:lnTo>
                  <a:pt x="828" y="21"/>
                </a:lnTo>
                <a:lnTo>
                  <a:pt x="558" y="12"/>
                </a:lnTo>
                <a:lnTo>
                  <a:pt x="282" y="3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r-FR" sz="1800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42022" name="Freeform 6"/>
          <p:cNvSpPr>
            <a:spLocks/>
          </p:cNvSpPr>
          <p:nvPr/>
        </p:nvSpPr>
        <p:spPr bwMode="white">
          <a:xfrm>
            <a:off x="0" y="2460625"/>
            <a:ext cx="9144000" cy="24971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51"/>
              </a:cxn>
              <a:cxn ang="0">
                <a:pos x="282" y="357"/>
              </a:cxn>
              <a:cxn ang="0">
                <a:pos x="627" y="363"/>
              </a:cxn>
              <a:cxn ang="0">
                <a:pos x="960" y="375"/>
              </a:cxn>
              <a:cxn ang="0">
                <a:pos x="1218" y="393"/>
              </a:cxn>
              <a:cxn ang="0">
                <a:pos x="1470" y="411"/>
              </a:cxn>
              <a:cxn ang="0">
                <a:pos x="1746" y="435"/>
              </a:cxn>
              <a:cxn ang="0">
                <a:pos x="2022" y="462"/>
              </a:cxn>
              <a:cxn ang="0">
                <a:pos x="2340" y="504"/>
              </a:cxn>
              <a:cxn ang="0">
                <a:pos x="2664" y="549"/>
              </a:cxn>
              <a:cxn ang="0">
                <a:pos x="2952" y="597"/>
              </a:cxn>
              <a:cxn ang="0">
                <a:pos x="3225" y="648"/>
              </a:cxn>
              <a:cxn ang="0">
                <a:pos x="3513" y="708"/>
              </a:cxn>
              <a:cxn ang="0">
                <a:pos x="3693" y="750"/>
              </a:cxn>
              <a:cxn ang="0">
                <a:pos x="3936" y="810"/>
              </a:cxn>
              <a:cxn ang="0">
                <a:pos x="4095" y="855"/>
              </a:cxn>
              <a:cxn ang="0">
                <a:pos x="4281" y="909"/>
              </a:cxn>
              <a:cxn ang="0">
                <a:pos x="4503" y="981"/>
              </a:cxn>
              <a:cxn ang="0">
                <a:pos x="4704" y="1053"/>
              </a:cxn>
              <a:cxn ang="0">
                <a:pos x="4911" y="1131"/>
              </a:cxn>
              <a:cxn ang="0">
                <a:pos x="5073" y="1197"/>
              </a:cxn>
              <a:cxn ang="0">
                <a:pos x="5256" y="1281"/>
              </a:cxn>
              <a:cxn ang="0">
                <a:pos x="5475" y="1401"/>
              </a:cxn>
              <a:cxn ang="0">
                <a:pos x="5628" y="1482"/>
              </a:cxn>
              <a:cxn ang="0">
                <a:pos x="5759" y="1572"/>
              </a:cxn>
              <a:cxn ang="0">
                <a:pos x="5759" y="633"/>
              </a:cxn>
              <a:cxn ang="0">
                <a:pos x="5493" y="570"/>
              </a:cxn>
              <a:cxn ang="0">
                <a:pos x="5214" y="501"/>
              </a:cxn>
              <a:cxn ang="0">
                <a:pos x="4950" y="444"/>
              </a:cxn>
              <a:cxn ang="0">
                <a:pos x="4701" y="396"/>
              </a:cxn>
              <a:cxn ang="0">
                <a:pos x="4425" y="348"/>
              </a:cxn>
              <a:cxn ang="0">
                <a:pos x="4110" y="294"/>
              </a:cxn>
              <a:cxn ang="0">
                <a:pos x="3813" y="252"/>
              </a:cxn>
              <a:cxn ang="0">
                <a:pos x="3549" y="213"/>
              </a:cxn>
              <a:cxn ang="0">
                <a:pos x="3261" y="183"/>
              </a:cxn>
              <a:cxn ang="0">
                <a:pos x="3015" y="153"/>
              </a:cxn>
              <a:cxn ang="0">
                <a:pos x="2757" y="129"/>
              </a:cxn>
              <a:cxn ang="0">
                <a:pos x="2520" y="105"/>
              </a:cxn>
              <a:cxn ang="0">
                <a:pos x="2301" y="87"/>
              </a:cxn>
              <a:cxn ang="0">
                <a:pos x="2013" y="66"/>
              </a:cxn>
              <a:cxn ang="0">
                <a:pos x="1731" y="48"/>
              </a:cxn>
              <a:cxn ang="0">
                <a:pos x="1524" y="39"/>
              </a:cxn>
              <a:cxn ang="0">
                <a:pos x="1260" y="27"/>
              </a:cxn>
              <a:cxn ang="0">
                <a:pos x="966" y="15"/>
              </a:cxn>
              <a:cxn ang="0">
                <a:pos x="714" y="12"/>
              </a:cxn>
              <a:cxn ang="0">
                <a:pos x="510" y="6"/>
              </a:cxn>
              <a:cxn ang="0">
                <a:pos x="243" y="0"/>
              </a:cxn>
              <a:cxn ang="0">
                <a:pos x="0" y="0"/>
              </a:cxn>
            </a:cxnLst>
            <a:rect l="0" t="0" r="r" b="b"/>
            <a:pathLst>
              <a:path w="5760" h="1573">
                <a:moveTo>
                  <a:pt x="0" y="0"/>
                </a:moveTo>
                <a:lnTo>
                  <a:pt x="0" y="351"/>
                </a:lnTo>
                <a:lnTo>
                  <a:pt x="282" y="357"/>
                </a:lnTo>
                <a:lnTo>
                  <a:pt x="627" y="363"/>
                </a:lnTo>
                <a:lnTo>
                  <a:pt x="960" y="375"/>
                </a:lnTo>
                <a:lnTo>
                  <a:pt x="1218" y="393"/>
                </a:lnTo>
                <a:lnTo>
                  <a:pt x="1470" y="411"/>
                </a:lnTo>
                <a:lnTo>
                  <a:pt x="1746" y="435"/>
                </a:lnTo>
                <a:lnTo>
                  <a:pt x="2022" y="462"/>
                </a:lnTo>
                <a:lnTo>
                  <a:pt x="2340" y="504"/>
                </a:lnTo>
                <a:lnTo>
                  <a:pt x="2664" y="549"/>
                </a:lnTo>
                <a:lnTo>
                  <a:pt x="2952" y="597"/>
                </a:lnTo>
                <a:lnTo>
                  <a:pt x="3225" y="648"/>
                </a:lnTo>
                <a:lnTo>
                  <a:pt x="3513" y="708"/>
                </a:lnTo>
                <a:lnTo>
                  <a:pt x="3693" y="750"/>
                </a:lnTo>
                <a:lnTo>
                  <a:pt x="3936" y="810"/>
                </a:lnTo>
                <a:lnTo>
                  <a:pt x="4095" y="855"/>
                </a:lnTo>
                <a:lnTo>
                  <a:pt x="4281" y="909"/>
                </a:lnTo>
                <a:lnTo>
                  <a:pt x="4503" y="981"/>
                </a:lnTo>
                <a:lnTo>
                  <a:pt x="4704" y="1053"/>
                </a:lnTo>
                <a:lnTo>
                  <a:pt x="4911" y="1131"/>
                </a:lnTo>
                <a:lnTo>
                  <a:pt x="5073" y="1197"/>
                </a:lnTo>
                <a:lnTo>
                  <a:pt x="5256" y="1281"/>
                </a:lnTo>
                <a:lnTo>
                  <a:pt x="5475" y="1401"/>
                </a:lnTo>
                <a:lnTo>
                  <a:pt x="5628" y="1482"/>
                </a:lnTo>
                <a:lnTo>
                  <a:pt x="5759" y="1572"/>
                </a:lnTo>
                <a:lnTo>
                  <a:pt x="5759" y="633"/>
                </a:lnTo>
                <a:lnTo>
                  <a:pt x="5493" y="570"/>
                </a:lnTo>
                <a:lnTo>
                  <a:pt x="5214" y="501"/>
                </a:lnTo>
                <a:lnTo>
                  <a:pt x="4950" y="444"/>
                </a:lnTo>
                <a:lnTo>
                  <a:pt x="4701" y="396"/>
                </a:lnTo>
                <a:lnTo>
                  <a:pt x="4425" y="348"/>
                </a:lnTo>
                <a:lnTo>
                  <a:pt x="4110" y="294"/>
                </a:lnTo>
                <a:lnTo>
                  <a:pt x="3813" y="252"/>
                </a:lnTo>
                <a:lnTo>
                  <a:pt x="3549" y="213"/>
                </a:lnTo>
                <a:lnTo>
                  <a:pt x="3261" y="183"/>
                </a:lnTo>
                <a:lnTo>
                  <a:pt x="3015" y="153"/>
                </a:lnTo>
                <a:lnTo>
                  <a:pt x="2757" y="129"/>
                </a:lnTo>
                <a:lnTo>
                  <a:pt x="2520" y="105"/>
                </a:lnTo>
                <a:lnTo>
                  <a:pt x="2301" y="87"/>
                </a:lnTo>
                <a:lnTo>
                  <a:pt x="2013" y="66"/>
                </a:lnTo>
                <a:lnTo>
                  <a:pt x="1731" y="48"/>
                </a:lnTo>
                <a:lnTo>
                  <a:pt x="1524" y="39"/>
                </a:lnTo>
                <a:lnTo>
                  <a:pt x="1260" y="27"/>
                </a:lnTo>
                <a:lnTo>
                  <a:pt x="966" y="15"/>
                </a:lnTo>
                <a:lnTo>
                  <a:pt x="714" y="12"/>
                </a:lnTo>
                <a:lnTo>
                  <a:pt x="510" y="6"/>
                </a:lnTo>
                <a:lnTo>
                  <a:pt x="243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r-FR" sz="1800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42023" name="Freeform 7"/>
          <p:cNvSpPr>
            <a:spLocks/>
          </p:cNvSpPr>
          <p:nvPr/>
        </p:nvSpPr>
        <p:spPr bwMode="white">
          <a:xfrm>
            <a:off x="0" y="1793875"/>
            <a:ext cx="9144000" cy="15398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39"/>
              </a:cxn>
              <a:cxn ang="0">
                <a:pos x="318" y="342"/>
              </a:cxn>
              <a:cxn ang="0">
                <a:pos x="591" y="348"/>
              </a:cxn>
              <a:cxn ang="0">
                <a:pos x="846" y="354"/>
              </a:cxn>
              <a:cxn ang="0">
                <a:pos x="1074" y="360"/>
              </a:cxn>
              <a:cxn ang="0">
                <a:pos x="1314" y="366"/>
              </a:cxn>
              <a:cxn ang="0">
                <a:pos x="1599" y="381"/>
              </a:cxn>
              <a:cxn ang="0">
                <a:pos x="1911" y="399"/>
              </a:cxn>
              <a:cxn ang="0">
                <a:pos x="2241" y="420"/>
              </a:cxn>
              <a:cxn ang="0">
                <a:pos x="2619" y="453"/>
              </a:cxn>
              <a:cxn ang="0">
                <a:pos x="2889" y="477"/>
              </a:cxn>
              <a:cxn ang="0">
                <a:pos x="3177" y="507"/>
              </a:cxn>
              <a:cxn ang="0">
                <a:pos x="3498" y="543"/>
              </a:cxn>
              <a:cxn ang="0">
                <a:pos x="3813" y="585"/>
              </a:cxn>
              <a:cxn ang="0">
                <a:pos x="4044" y="618"/>
              </a:cxn>
              <a:cxn ang="0">
                <a:pos x="4365" y="669"/>
              </a:cxn>
              <a:cxn ang="0">
                <a:pos x="4683" y="726"/>
              </a:cxn>
              <a:cxn ang="0">
                <a:pos x="4980" y="786"/>
              </a:cxn>
              <a:cxn ang="0">
                <a:pos x="5268" y="846"/>
              </a:cxn>
              <a:cxn ang="0">
                <a:pos x="5646" y="942"/>
              </a:cxn>
              <a:cxn ang="0">
                <a:pos x="5759" y="969"/>
              </a:cxn>
              <a:cxn ang="0">
                <a:pos x="5759" y="0"/>
              </a:cxn>
              <a:cxn ang="0">
                <a:pos x="0" y="0"/>
              </a:cxn>
            </a:cxnLst>
            <a:rect l="0" t="0" r="r" b="b"/>
            <a:pathLst>
              <a:path w="5760" h="970">
                <a:moveTo>
                  <a:pt x="0" y="0"/>
                </a:moveTo>
                <a:lnTo>
                  <a:pt x="0" y="339"/>
                </a:lnTo>
                <a:lnTo>
                  <a:pt x="318" y="342"/>
                </a:lnTo>
                <a:lnTo>
                  <a:pt x="591" y="348"/>
                </a:lnTo>
                <a:lnTo>
                  <a:pt x="846" y="354"/>
                </a:lnTo>
                <a:lnTo>
                  <a:pt x="1074" y="360"/>
                </a:lnTo>
                <a:lnTo>
                  <a:pt x="1314" y="366"/>
                </a:lnTo>
                <a:lnTo>
                  <a:pt x="1599" y="381"/>
                </a:lnTo>
                <a:lnTo>
                  <a:pt x="1911" y="399"/>
                </a:lnTo>
                <a:lnTo>
                  <a:pt x="2241" y="420"/>
                </a:lnTo>
                <a:lnTo>
                  <a:pt x="2619" y="453"/>
                </a:lnTo>
                <a:lnTo>
                  <a:pt x="2889" y="477"/>
                </a:lnTo>
                <a:lnTo>
                  <a:pt x="3177" y="507"/>
                </a:lnTo>
                <a:lnTo>
                  <a:pt x="3498" y="543"/>
                </a:lnTo>
                <a:lnTo>
                  <a:pt x="3813" y="585"/>
                </a:lnTo>
                <a:lnTo>
                  <a:pt x="4044" y="618"/>
                </a:lnTo>
                <a:lnTo>
                  <a:pt x="4365" y="669"/>
                </a:lnTo>
                <a:lnTo>
                  <a:pt x="4683" y="726"/>
                </a:lnTo>
                <a:lnTo>
                  <a:pt x="4980" y="786"/>
                </a:lnTo>
                <a:lnTo>
                  <a:pt x="5268" y="846"/>
                </a:lnTo>
                <a:lnTo>
                  <a:pt x="5646" y="942"/>
                </a:lnTo>
                <a:lnTo>
                  <a:pt x="5759" y="969"/>
                </a:lnTo>
                <a:lnTo>
                  <a:pt x="5759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r-FR" sz="1800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42024" name="Freeform 8"/>
          <p:cNvSpPr>
            <a:spLocks/>
          </p:cNvSpPr>
          <p:nvPr/>
        </p:nvSpPr>
        <p:spPr bwMode="white">
          <a:xfrm>
            <a:off x="0" y="-20638"/>
            <a:ext cx="9144000" cy="1682751"/>
          </a:xfrm>
          <a:custGeom>
            <a:avLst/>
            <a:gdLst/>
            <a:ahLst/>
            <a:cxnLst>
              <a:cxn ang="0">
                <a:pos x="0" y="753"/>
              </a:cxn>
              <a:cxn ang="0">
                <a:pos x="0" y="1059"/>
              </a:cxn>
              <a:cxn ang="0">
                <a:pos x="5759" y="1059"/>
              </a:cxn>
              <a:cxn ang="0">
                <a:pos x="5759" y="0"/>
              </a:cxn>
              <a:cxn ang="0">
                <a:pos x="5430" y="0"/>
              </a:cxn>
              <a:cxn ang="0">
                <a:pos x="5298" y="84"/>
              </a:cxn>
              <a:cxn ang="0">
                <a:pos x="5136" y="159"/>
              </a:cxn>
              <a:cxn ang="0">
                <a:pos x="4968" y="222"/>
              </a:cxn>
              <a:cxn ang="0">
                <a:pos x="4812" y="267"/>
              </a:cxn>
              <a:cxn ang="0">
                <a:pos x="4626" y="324"/>
              </a:cxn>
              <a:cxn ang="0">
                <a:pos x="4440" y="366"/>
              </a:cxn>
              <a:cxn ang="0">
                <a:pos x="4230" y="414"/>
              </a:cxn>
              <a:cxn ang="0">
                <a:pos x="3939" y="468"/>
              </a:cxn>
              <a:cxn ang="0">
                <a:pos x="3711" y="504"/>
              </a:cxn>
              <a:cxn ang="0">
                <a:pos x="3441" y="543"/>
              </a:cxn>
              <a:cxn ang="0">
                <a:pos x="3189" y="579"/>
              </a:cxn>
              <a:cxn ang="0">
                <a:pos x="2925" y="606"/>
              </a:cxn>
              <a:cxn ang="0">
                <a:pos x="2679" y="633"/>
              </a:cxn>
              <a:cxn ang="0">
                <a:pos x="2418" y="654"/>
              </a:cxn>
              <a:cxn ang="0">
                <a:pos x="2142" y="675"/>
              </a:cxn>
              <a:cxn ang="0">
                <a:pos x="1896" y="693"/>
              </a:cxn>
              <a:cxn ang="0">
                <a:pos x="1647" y="708"/>
              </a:cxn>
              <a:cxn ang="0">
                <a:pos x="1404" y="720"/>
              </a:cxn>
              <a:cxn ang="0">
                <a:pos x="1170" y="732"/>
              </a:cxn>
              <a:cxn ang="0">
                <a:pos x="906" y="738"/>
              </a:cxn>
              <a:cxn ang="0">
                <a:pos x="534" y="747"/>
              </a:cxn>
              <a:cxn ang="0">
                <a:pos x="201" y="753"/>
              </a:cxn>
              <a:cxn ang="0">
                <a:pos x="0" y="753"/>
              </a:cxn>
            </a:cxnLst>
            <a:rect l="0" t="0" r="r" b="b"/>
            <a:pathLst>
              <a:path w="5760" h="1060">
                <a:moveTo>
                  <a:pt x="0" y="753"/>
                </a:moveTo>
                <a:lnTo>
                  <a:pt x="0" y="1059"/>
                </a:lnTo>
                <a:lnTo>
                  <a:pt x="5759" y="1059"/>
                </a:lnTo>
                <a:lnTo>
                  <a:pt x="5759" y="0"/>
                </a:lnTo>
                <a:lnTo>
                  <a:pt x="5430" y="0"/>
                </a:lnTo>
                <a:lnTo>
                  <a:pt x="5298" y="84"/>
                </a:lnTo>
                <a:lnTo>
                  <a:pt x="5136" y="159"/>
                </a:lnTo>
                <a:lnTo>
                  <a:pt x="4968" y="222"/>
                </a:lnTo>
                <a:lnTo>
                  <a:pt x="4812" y="267"/>
                </a:lnTo>
                <a:lnTo>
                  <a:pt x="4626" y="324"/>
                </a:lnTo>
                <a:lnTo>
                  <a:pt x="4440" y="366"/>
                </a:lnTo>
                <a:lnTo>
                  <a:pt x="4230" y="414"/>
                </a:lnTo>
                <a:lnTo>
                  <a:pt x="3939" y="468"/>
                </a:lnTo>
                <a:lnTo>
                  <a:pt x="3711" y="504"/>
                </a:lnTo>
                <a:lnTo>
                  <a:pt x="3441" y="543"/>
                </a:lnTo>
                <a:lnTo>
                  <a:pt x="3189" y="579"/>
                </a:lnTo>
                <a:lnTo>
                  <a:pt x="2925" y="606"/>
                </a:lnTo>
                <a:lnTo>
                  <a:pt x="2679" y="633"/>
                </a:lnTo>
                <a:lnTo>
                  <a:pt x="2418" y="654"/>
                </a:lnTo>
                <a:lnTo>
                  <a:pt x="2142" y="675"/>
                </a:lnTo>
                <a:lnTo>
                  <a:pt x="1896" y="693"/>
                </a:lnTo>
                <a:lnTo>
                  <a:pt x="1647" y="708"/>
                </a:lnTo>
                <a:lnTo>
                  <a:pt x="1404" y="720"/>
                </a:lnTo>
                <a:lnTo>
                  <a:pt x="1170" y="732"/>
                </a:lnTo>
                <a:lnTo>
                  <a:pt x="906" y="738"/>
                </a:lnTo>
                <a:lnTo>
                  <a:pt x="534" y="747"/>
                </a:lnTo>
                <a:lnTo>
                  <a:pt x="201" y="753"/>
                </a:lnTo>
                <a:lnTo>
                  <a:pt x="0" y="753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r-FR" sz="1800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42025" name="Freeform 9"/>
          <p:cNvSpPr>
            <a:spLocks/>
          </p:cNvSpPr>
          <p:nvPr/>
        </p:nvSpPr>
        <p:spPr bwMode="white">
          <a:xfrm>
            <a:off x="0" y="-20638"/>
            <a:ext cx="8388350" cy="1068388"/>
          </a:xfrm>
          <a:custGeom>
            <a:avLst/>
            <a:gdLst/>
            <a:ahLst/>
            <a:cxnLst>
              <a:cxn ang="0">
                <a:pos x="0" y="366"/>
              </a:cxn>
              <a:cxn ang="0">
                <a:pos x="0" y="672"/>
              </a:cxn>
              <a:cxn ang="0">
                <a:pos x="303" y="672"/>
              </a:cxn>
              <a:cxn ang="0">
                <a:pos x="723" y="663"/>
              </a:cxn>
              <a:cxn ang="0">
                <a:pos x="1020" y="654"/>
              </a:cxn>
              <a:cxn ang="0">
                <a:pos x="1302" y="642"/>
              </a:cxn>
              <a:cxn ang="0">
                <a:pos x="1554" y="630"/>
              </a:cxn>
              <a:cxn ang="0">
                <a:pos x="1779" y="615"/>
              </a:cxn>
              <a:cxn ang="0">
                <a:pos x="1962" y="606"/>
              </a:cxn>
              <a:cxn ang="0">
                <a:pos x="2193" y="588"/>
              </a:cxn>
              <a:cxn ang="0">
                <a:pos x="2448" y="570"/>
              </a:cxn>
              <a:cxn ang="0">
                <a:pos x="2700" y="546"/>
              </a:cxn>
              <a:cxn ang="0">
                <a:pos x="2904" y="528"/>
              </a:cxn>
              <a:cxn ang="0">
                <a:pos x="3138" y="498"/>
              </a:cxn>
              <a:cxn ang="0">
                <a:pos x="3324" y="474"/>
              </a:cxn>
              <a:cxn ang="0">
                <a:pos x="3534" y="447"/>
              </a:cxn>
              <a:cxn ang="0">
                <a:pos x="3735" y="420"/>
              </a:cxn>
              <a:cxn ang="0">
                <a:pos x="3933" y="384"/>
              </a:cxn>
              <a:cxn ang="0">
                <a:pos x="4116" y="351"/>
              </a:cxn>
              <a:cxn ang="0">
                <a:pos x="4266" y="318"/>
              </a:cxn>
              <a:cxn ang="0">
                <a:pos x="4446" y="279"/>
              </a:cxn>
              <a:cxn ang="0">
                <a:pos x="4620" y="237"/>
              </a:cxn>
              <a:cxn ang="0">
                <a:pos x="4779" y="192"/>
              </a:cxn>
              <a:cxn ang="0">
                <a:pos x="4920" y="147"/>
              </a:cxn>
              <a:cxn ang="0">
                <a:pos x="5085" y="90"/>
              </a:cxn>
              <a:cxn ang="0">
                <a:pos x="5193" y="42"/>
              </a:cxn>
              <a:cxn ang="0">
                <a:pos x="5283" y="0"/>
              </a:cxn>
              <a:cxn ang="0">
                <a:pos x="3201" y="0"/>
              </a:cxn>
              <a:cxn ang="0">
                <a:pos x="2982" y="57"/>
              </a:cxn>
              <a:cxn ang="0">
                <a:pos x="2775" y="108"/>
              </a:cxn>
              <a:cxn ang="0">
                <a:pos x="2562" y="150"/>
              </a:cxn>
              <a:cxn ang="0">
                <a:pos x="2397" y="183"/>
              </a:cxn>
              <a:cxn ang="0">
                <a:pos x="2205" y="213"/>
              </a:cxn>
              <a:cxn ang="0">
                <a:pos x="2001" y="243"/>
              </a:cxn>
              <a:cxn ang="0">
                <a:pos x="1776" y="273"/>
              </a:cxn>
              <a:cxn ang="0">
                <a:pos x="1536" y="297"/>
              </a:cxn>
              <a:cxn ang="0">
                <a:pos x="1344" y="312"/>
              </a:cxn>
              <a:cxn ang="0">
                <a:pos x="1134" y="330"/>
              </a:cxn>
              <a:cxn ang="0">
                <a:pos x="921" y="342"/>
              </a:cxn>
              <a:cxn ang="0">
                <a:pos x="696" y="354"/>
              </a:cxn>
              <a:cxn ang="0">
                <a:pos x="501" y="360"/>
              </a:cxn>
              <a:cxn ang="0">
                <a:pos x="279" y="366"/>
              </a:cxn>
              <a:cxn ang="0">
                <a:pos x="99" y="369"/>
              </a:cxn>
              <a:cxn ang="0">
                <a:pos x="0" y="366"/>
              </a:cxn>
            </a:cxnLst>
            <a:rect l="0" t="0" r="r" b="b"/>
            <a:pathLst>
              <a:path w="5284" h="673">
                <a:moveTo>
                  <a:pt x="0" y="366"/>
                </a:moveTo>
                <a:lnTo>
                  <a:pt x="0" y="672"/>
                </a:lnTo>
                <a:lnTo>
                  <a:pt x="303" y="672"/>
                </a:lnTo>
                <a:lnTo>
                  <a:pt x="723" y="663"/>
                </a:lnTo>
                <a:lnTo>
                  <a:pt x="1020" y="654"/>
                </a:lnTo>
                <a:lnTo>
                  <a:pt x="1302" y="642"/>
                </a:lnTo>
                <a:lnTo>
                  <a:pt x="1554" y="630"/>
                </a:lnTo>
                <a:lnTo>
                  <a:pt x="1779" y="615"/>
                </a:lnTo>
                <a:lnTo>
                  <a:pt x="1962" y="606"/>
                </a:lnTo>
                <a:lnTo>
                  <a:pt x="2193" y="588"/>
                </a:lnTo>
                <a:lnTo>
                  <a:pt x="2448" y="570"/>
                </a:lnTo>
                <a:lnTo>
                  <a:pt x="2700" y="546"/>
                </a:lnTo>
                <a:lnTo>
                  <a:pt x="2904" y="528"/>
                </a:lnTo>
                <a:lnTo>
                  <a:pt x="3138" y="498"/>
                </a:lnTo>
                <a:lnTo>
                  <a:pt x="3324" y="474"/>
                </a:lnTo>
                <a:lnTo>
                  <a:pt x="3534" y="447"/>
                </a:lnTo>
                <a:lnTo>
                  <a:pt x="3735" y="420"/>
                </a:lnTo>
                <a:lnTo>
                  <a:pt x="3933" y="384"/>
                </a:lnTo>
                <a:lnTo>
                  <a:pt x="4116" y="351"/>
                </a:lnTo>
                <a:lnTo>
                  <a:pt x="4266" y="318"/>
                </a:lnTo>
                <a:lnTo>
                  <a:pt x="4446" y="279"/>
                </a:lnTo>
                <a:lnTo>
                  <a:pt x="4620" y="237"/>
                </a:lnTo>
                <a:lnTo>
                  <a:pt x="4779" y="192"/>
                </a:lnTo>
                <a:lnTo>
                  <a:pt x="4920" y="147"/>
                </a:lnTo>
                <a:lnTo>
                  <a:pt x="5085" y="90"/>
                </a:lnTo>
                <a:lnTo>
                  <a:pt x="5193" y="42"/>
                </a:lnTo>
                <a:lnTo>
                  <a:pt x="5283" y="0"/>
                </a:lnTo>
                <a:lnTo>
                  <a:pt x="3201" y="0"/>
                </a:lnTo>
                <a:lnTo>
                  <a:pt x="2982" y="57"/>
                </a:lnTo>
                <a:lnTo>
                  <a:pt x="2775" y="108"/>
                </a:lnTo>
                <a:lnTo>
                  <a:pt x="2562" y="150"/>
                </a:lnTo>
                <a:lnTo>
                  <a:pt x="2397" y="183"/>
                </a:lnTo>
                <a:lnTo>
                  <a:pt x="2205" y="213"/>
                </a:lnTo>
                <a:lnTo>
                  <a:pt x="2001" y="243"/>
                </a:lnTo>
                <a:lnTo>
                  <a:pt x="1776" y="273"/>
                </a:lnTo>
                <a:lnTo>
                  <a:pt x="1536" y="297"/>
                </a:lnTo>
                <a:lnTo>
                  <a:pt x="1344" y="312"/>
                </a:lnTo>
                <a:lnTo>
                  <a:pt x="1134" y="330"/>
                </a:lnTo>
                <a:lnTo>
                  <a:pt x="921" y="342"/>
                </a:lnTo>
                <a:lnTo>
                  <a:pt x="696" y="354"/>
                </a:lnTo>
                <a:lnTo>
                  <a:pt x="501" y="360"/>
                </a:lnTo>
                <a:lnTo>
                  <a:pt x="279" y="366"/>
                </a:lnTo>
                <a:lnTo>
                  <a:pt x="99" y="369"/>
                </a:lnTo>
                <a:lnTo>
                  <a:pt x="0" y="366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r-FR" sz="1800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42026" name="Freeform 10"/>
          <p:cNvSpPr>
            <a:spLocks/>
          </p:cNvSpPr>
          <p:nvPr/>
        </p:nvSpPr>
        <p:spPr bwMode="white">
          <a:xfrm>
            <a:off x="0" y="-20638"/>
            <a:ext cx="4578350" cy="454026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285"/>
              </a:cxn>
              <a:cxn ang="0">
                <a:pos x="192" y="285"/>
              </a:cxn>
              <a:cxn ang="0">
                <a:pos x="384" y="282"/>
              </a:cxn>
              <a:cxn ang="0">
                <a:pos x="579" y="276"/>
              </a:cxn>
              <a:cxn ang="0">
                <a:pos x="789" y="267"/>
              </a:cxn>
              <a:cxn ang="0">
                <a:pos x="999" y="258"/>
              </a:cxn>
              <a:cxn ang="0">
                <a:pos x="1161" y="246"/>
              </a:cxn>
              <a:cxn ang="0">
                <a:pos x="1302" y="234"/>
              </a:cxn>
              <a:cxn ang="0">
                <a:pos x="1458" y="222"/>
              </a:cxn>
              <a:cxn ang="0">
                <a:pos x="1665" y="201"/>
              </a:cxn>
              <a:cxn ang="0">
                <a:pos x="1992" y="159"/>
              </a:cxn>
              <a:cxn ang="0">
                <a:pos x="2301" y="117"/>
              </a:cxn>
              <a:cxn ang="0">
                <a:pos x="2604" y="60"/>
              </a:cxn>
              <a:cxn ang="0">
                <a:pos x="2883" y="0"/>
              </a:cxn>
              <a:cxn ang="0">
                <a:pos x="0" y="0"/>
              </a:cxn>
            </a:cxnLst>
            <a:rect l="0" t="0" r="r" b="b"/>
            <a:pathLst>
              <a:path w="2884" h="286">
                <a:moveTo>
                  <a:pt x="0" y="0"/>
                </a:moveTo>
                <a:lnTo>
                  <a:pt x="0" y="285"/>
                </a:lnTo>
                <a:lnTo>
                  <a:pt x="192" y="285"/>
                </a:lnTo>
                <a:lnTo>
                  <a:pt x="384" y="282"/>
                </a:lnTo>
                <a:lnTo>
                  <a:pt x="579" y="276"/>
                </a:lnTo>
                <a:lnTo>
                  <a:pt x="789" y="267"/>
                </a:lnTo>
                <a:lnTo>
                  <a:pt x="999" y="258"/>
                </a:lnTo>
                <a:lnTo>
                  <a:pt x="1161" y="246"/>
                </a:lnTo>
                <a:lnTo>
                  <a:pt x="1302" y="234"/>
                </a:lnTo>
                <a:lnTo>
                  <a:pt x="1458" y="222"/>
                </a:lnTo>
                <a:lnTo>
                  <a:pt x="1665" y="201"/>
                </a:lnTo>
                <a:lnTo>
                  <a:pt x="1992" y="159"/>
                </a:lnTo>
                <a:lnTo>
                  <a:pt x="2301" y="117"/>
                </a:lnTo>
                <a:lnTo>
                  <a:pt x="2604" y="60"/>
                </a:lnTo>
                <a:lnTo>
                  <a:pt x="2883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r-FR" sz="1800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42027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42028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342029" name="Rectangle 13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DF0EFB2E-5874-468B-82E3-6F755D46BDAD}" type="datetime1">
              <a:rPr lang="fr-FR" smtClean="0">
                <a:solidFill>
                  <a:srgbClr val="FFFFFF"/>
                </a:solidFill>
              </a:rPr>
              <a:t>26/11/2023</a:t>
            </a:fld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342030" name="Rectangle 14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BE">
                <a:solidFill>
                  <a:srgbClr val="FFFFFF"/>
                </a:solidFill>
              </a:rPr>
              <a:t>1</a:t>
            </a:r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342031" name="Rectangle 1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CF4668DC-857F-487D-BFFA-8C0CA5037977}" type="slidenum">
              <a:rPr lang="fr-BE" smtClean="0">
                <a:solidFill>
                  <a:srgbClr val="FFFFFF"/>
                </a:solidFill>
              </a:rPr>
              <a:pPr/>
              <a:t>‹#›</a:t>
            </a:fld>
            <a:endParaRPr lang="fr-BE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2428320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20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20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342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2018" grpId="0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2F6AD3D-9405-4EBB-8DB5-2D924B7906D9}" type="datetime1">
              <a:rPr lang="fr-FR" smtClean="0">
                <a:solidFill>
                  <a:srgbClr val="FFFFFF"/>
                </a:solidFill>
              </a:rPr>
              <a:t>26/11/2023</a:t>
            </a:fld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BE">
                <a:solidFill>
                  <a:srgbClr val="FFFFFF"/>
                </a:solidFill>
              </a:rPr>
              <a:t>1</a:t>
            </a:r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4668DC-857F-487D-BFFA-8C0CA5037977}" type="slidenum">
              <a:rPr lang="fr-BE" smtClean="0">
                <a:solidFill>
                  <a:srgbClr val="FFFFFF"/>
                </a:solidFill>
              </a:rPr>
              <a:pPr/>
              <a:t>‹#›</a:t>
            </a:fld>
            <a:endParaRPr lang="fr-BE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5856864"/>
      </p:ext>
    </p:extLst>
  </p:cSld>
  <p:clrMapOvr>
    <a:masterClrMapping/>
  </p:clrMapOvr>
  <p:transition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1000DC1-6BF9-4222-8933-52FB5ADC396F}" type="datetime1">
              <a:rPr lang="fr-FR" smtClean="0">
                <a:solidFill>
                  <a:srgbClr val="FFFFFF"/>
                </a:solidFill>
              </a:rPr>
              <a:t>26/11/2023</a:t>
            </a:fld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BE">
                <a:solidFill>
                  <a:srgbClr val="FFFFFF"/>
                </a:solidFill>
              </a:rPr>
              <a:t>1</a:t>
            </a:r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4668DC-857F-487D-BFFA-8C0CA5037977}" type="slidenum">
              <a:rPr lang="fr-BE" smtClean="0">
                <a:solidFill>
                  <a:srgbClr val="FFFFFF"/>
                </a:solidFill>
              </a:rPr>
              <a:pPr/>
              <a:t>‹#›</a:t>
            </a:fld>
            <a:endParaRPr lang="fr-BE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5163309"/>
      </p:ext>
    </p:extLst>
  </p:cSld>
  <p:clrMapOvr>
    <a:masterClrMapping/>
  </p:clrMapOvr>
  <p:transition>
    <p:zo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A796C8FF-0281-49A1-8D41-185E0895D7EC}" type="datetime1">
              <a:rPr lang="fr-FR" smtClean="0">
                <a:solidFill>
                  <a:srgbClr val="FFFFFF"/>
                </a:solidFill>
              </a:rPr>
              <a:t>26/11/2023</a:t>
            </a:fld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fr-BE">
                <a:solidFill>
                  <a:srgbClr val="FFFFFF"/>
                </a:solidFill>
              </a:rPr>
              <a:t>1</a:t>
            </a:r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F4668DC-857F-487D-BFFA-8C0CA5037977}" type="slidenum">
              <a:rPr lang="fr-BE" smtClean="0">
                <a:solidFill>
                  <a:srgbClr val="FFFFFF"/>
                </a:solidFill>
              </a:rPr>
              <a:pPr/>
              <a:t>‹#›</a:t>
            </a:fld>
            <a:endParaRPr lang="fr-BE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2878036"/>
      </p:ext>
    </p:extLst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16C42E4-CB8C-4A5C-8820-2B6008B4C400}" type="datetime1">
              <a:rPr lang="fr-FR" smtClean="0">
                <a:solidFill>
                  <a:srgbClr val="FFFFFF"/>
                </a:solidFill>
              </a:rPr>
              <a:t>26/11/2023</a:t>
            </a:fld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BE">
                <a:solidFill>
                  <a:srgbClr val="FFFFFF"/>
                </a:solidFill>
              </a:rPr>
              <a:t>1</a:t>
            </a:r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4668DC-857F-487D-BFFA-8C0CA5037977}" type="slidenum">
              <a:rPr lang="fr-BE" smtClean="0">
                <a:solidFill>
                  <a:srgbClr val="FFFFFF"/>
                </a:solidFill>
              </a:rPr>
              <a:pPr/>
              <a:t>‹#›</a:t>
            </a:fld>
            <a:endParaRPr lang="fr-BE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3467342"/>
      </p:ext>
    </p:extLst>
  </p:cSld>
  <p:clrMapOvr>
    <a:masterClrMapping/>
  </p:clrMapOvr>
  <p:transition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6B44C07-82BF-4C00-ACDD-5B58C3457C72}" type="datetime1">
              <a:rPr lang="fr-FR" smtClean="0">
                <a:solidFill>
                  <a:srgbClr val="FFFFFF"/>
                </a:solidFill>
              </a:rPr>
              <a:t>26/11/2023</a:t>
            </a:fld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BE">
                <a:solidFill>
                  <a:srgbClr val="FFFFFF"/>
                </a:solidFill>
              </a:rPr>
              <a:t>1</a:t>
            </a:r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4668DC-857F-487D-BFFA-8C0CA5037977}" type="slidenum">
              <a:rPr lang="fr-BE" smtClean="0">
                <a:solidFill>
                  <a:srgbClr val="FFFFFF"/>
                </a:solidFill>
              </a:rPr>
              <a:pPr/>
              <a:t>‹#›</a:t>
            </a:fld>
            <a:endParaRPr lang="fr-BE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002386"/>
      </p:ext>
    </p:extLst>
  </p:cSld>
  <p:clrMapOvr>
    <a:masterClrMapping/>
  </p:clrMapOvr>
  <p:transition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7155835-EF26-4A90-84A1-212DFB671117}" type="datetime1">
              <a:rPr lang="fr-FR" smtClean="0">
                <a:solidFill>
                  <a:srgbClr val="FFFFFF"/>
                </a:solidFill>
              </a:rPr>
              <a:t>26/11/2023</a:t>
            </a:fld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BE">
                <a:solidFill>
                  <a:srgbClr val="FFFFFF"/>
                </a:solidFill>
              </a:rPr>
              <a:t>1</a:t>
            </a:r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4668DC-857F-487D-BFFA-8C0CA5037977}" type="slidenum">
              <a:rPr lang="fr-BE" smtClean="0">
                <a:solidFill>
                  <a:srgbClr val="FFFFFF"/>
                </a:solidFill>
              </a:rPr>
              <a:pPr/>
              <a:t>‹#›</a:t>
            </a:fld>
            <a:endParaRPr lang="fr-BE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283003"/>
      </p:ext>
    </p:extLst>
  </p:cSld>
  <p:clrMapOvr>
    <a:masterClrMapping/>
  </p:clrMapOvr>
  <p:transition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0ED666B-AA37-49D1-9E44-590C7FFDB2F7}" type="datetime1">
              <a:rPr lang="fr-FR" smtClean="0">
                <a:solidFill>
                  <a:srgbClr val="FFFFFF"/>
                </a:solidFill>
              </a:rPr>
              <a:t>26/11/2023</a:t>
            </a:fld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BE">
                <a:solidFill>
                  <a:srgbClr val="FFFFFF"/>
                </a:solidFill>
              </a:rPr>
              <a:t>1</a:t>
            </a:r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4668DC-857F-487D-BFFA-8C0CA5037977}" type="slidenum">
              <a:rPr lang="fr-BE" smtClean="0">
                <a:solidFill>
                  <a:srgbClr val="FFFFFF"/>
                </a:solidFill>
              </a:rPr>
              <a:pPr/>
              <a:t>‹#›</a:t>
            </a:fld>
            <a:endParaRPr lang="fr-BE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3931606"/>
      </p:ext>
    </p:extLst>
  </p:cSld>
  <p:clrMapOvr>
    <a:masterClrMapping/>
  </p:clrMapOvr>
  <p:transition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3AB219-438F-4317-B151-2278B609BCC3}" type="datetime1">
              <a:rPr lang="fr-FR" smtClean="0">
                <a:solidFill>
                  <a:srgbClr val="FFFFFF"/>
                </a:solidFill>
              </a:rPr>
              <a:t>26/11/2023</a:t>
            </a:fld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BE">
                <a:solidFill>
                  <a:srgbClr val="FFFFFF"/>
                </a:solidFill>
              </a:rPr>
              <a:t>1</a:t>
            </a:r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4668DC-857F-487D-BFFA-8C0CA5037977}" type="slidenum">
              <a:rPr lang="fr-BE" smtClean="0">
                <a:solidFill>
                  <a:srgbClr val="FFFFFF"/>
                </a:solidFill>
              </a:rPr>
              <a:pPr/>
              <a:t>‹#›</a:t>
            </a:fld>
            <a:endParaRPr lang="fr-BE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2185696"/>
      </p:ext>
    </p:extLst>
  </p:cSld>
  <p:clrMapOvr>
    <a:masterClrMapping/>
  </p:clrMapOvr>
  <p:transition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2235CCD-AEE4-4DE4-904D-20A8FAFE59B8}" type="datetime1">
              <a:rPr lang="fr-FR" smtClean="0">
                <a:solidFill>
                  <a:srgbClr val="FFFFFF"/>
                </a:solidFill>
              </a:rPr>
              <a:t>26/11/2023</a:t>
            </a:fld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BE">
                <a:solidFill>
                  <a:srgbClr val="FFFFFF"/>
                </a:solidFill>
              </a:rPr>
              <a:t>1</a:t>
            </a:r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4668DC-857F-487D-BFFA-8C0CA5037977}" type="slidenum">
              <a:rPr lang="fr-BE" smtClean="0">
                <a:solidFill>
                  <a:srgbClr val="FFFFFF"/>
                </a:solidFill>
              </a:rPr>
              <a:pPr/>
              <a:t>‹#›</a:t>
            </a:fld>
            <a:endParaRPr lang="fr-BE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9428731"/>
      </p:ext>
    </p:extLst>
  </p:cSld>
  <p:clrMapOvr>
    <a:masterClrMapping/>
  </p:clrMapOvr>
  <p:transition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89DADE4-DB68-423A-BCBD-26C767331E7A}" type="datetime1">
              <a:rPr lang="fr-FR" smtClean="0">
                <a:solidFill>
                  <a:srgbClr val="FFFFFF"/>
                </a:solidFill>
              </a:rPr>
              <a:t>26/11/2023</a:t>
            </a:fld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BE">
                <a:solidFill>
                  <a:srgbClr val="FFFFFF"/>
                </a:solidFill>
              </a:rPr>
              <a:t>1</a:t>
            </a:r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4668DC-857F-487D-BFFA-8C0CA5037977}" type="slidenum">
              <a:rPr lang="fr-BE" smtClean="0">
                <a:solidFill>
                  <a:srgbClr val="FFFFFF"/>
                </a:solidFill>
              </a:rPr>
              <a:pPr/>
              <a:t>‹#›</a:t>
            </a:fld>
            <a:endParaRPr lang="fr-BE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8686852"/>
      </p:ext>
    </p:extLst>
  </p:cSld>
  <p:clrMapOvr>
    <a:masterClrMapping/>
  </p:clrMapOvr>
  <p:transition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dirty="0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8E15084-8C9F-4E08-919E-5328644B472C}" type="datetime1">
              <a:rPr lang="fr-FR" smtClean="0">
                <a:solidFill>
                  <a:srgbClr val="FFFFFF"/>
                </a:solidFill>
              </a:rPr>
              <a:t>26/11/2023</a:t>
            </a:fld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BE">
                <a:solidFill>
                  <a:srgbClr val="FFFFFF"/>
                </a:solidFill>
              </a:rPr>
              <a:t>1</a:t>
            </a:r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4668DC-857F-487D-BFFA-8C0CA5037977}" type="slidenum">
              <a:rPr lang="fr-BE" smtClean="0">
                <a:solidFill>
                  <a:srgbClr val="FFFFFF"/>
                </a:solidFill>
              </a:rPr>
              <a:pPr/>
              <a:t>‹#›</a:t>
            </a:fld>
            <a:endParaRPr lang="fr-BE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7325312"/>
      </p:ext>
    </p:extLst>
  </p:cSld>
  <p:clrMapOvr>
    <a:masterClrMapping/>
  </p:clrMapOvr>
  <p:transition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invGray">
      <p:bgPr>
        <a:gradFill flip="none" rotWithShape="1">
          <a:gsLst>
            <a:gs pos="0">
              <a:schemeClr val="bg2"/>
            </a:gs>
            <a:gs pos="100000">
              <a:schemeClr val="bg1"/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994" name="Rectangle 2"/>
          <p:cNvSpPr>
            <a:spLocks noChangeArrowheads="1"/>
          </p:cNvSpPr>
          <p:nvPr/>
        </p:nvSpPr>
        <p:spPr bwMode="invGray">
          <a:xfrm>
            <a:off x="8809038" y="0"/>
            <a:ext cx="334962" cy="6858000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50000">
                <a:schemeClr val="hlink"/>
              </a:gs>
              <a:gs pos="100000">
                <a:schemeClr val="accent2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r-FR" sz="1800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40995" name="Freeform 3"/>
          <p:cNvSpPr>
            <a:spLocks/>
          </p:cNvSpPr>
          <p:nvPr/>
        </p:nvSpPr>
        <p:spPr bwMode="white">
          <a:xfrm>
            <a:off x="-9525" y="4489450"/>
            <a:ext cx="5754688" cy="2368550"/>
          </a:xfrm>
          <a:custGeom>
            <a:avLst/>
            <a:gdLst/>
            <a:ahLst/>
            <a:cxnLst>
              <a:cxn ang="0">
                <a:pos x="0" y="1491"/>
              </a:cxn>
              <a:cxn ang="0">
                <a:pos x="0" y="0"/>
              </a:cxn>
              <a:cxn ang="0">
                <a:pos x="171" y="3"/>
              </a:cxn>
              <a:cxn ang="0">
                <a:pos x="355" y="9"/>
              </a:cxn>
              <a:cxn ang="0">
                <a:pos x="499" y="21"/>
              </a:cxn>
              <a:cxn ang="0">
                <a:pos x="650" y="36"/>
              </a:cxn>
              <a:cxn ang="0">
                <a:pos x="809" y="54"/>
              </a:cxn>
              <a:cxn ang="0">
                <a:pos x="957" y="78"/>
              </a:cxn>
              <a:cxn ang="0">
                <a:pos x="1119" y="105"/>
              </a:cxn>
              <a:cxn ang="0">
                <a:pos x="1261" y="133"/>
              </a:cxn>
              <a:cxn ang="0">
                <a:pos x="1441" y="175"/>
              </a:cxn>
              <a:cxn ang="0">
                <a:pos x="1598" y="217"/>
              </a:cxn>
              <a:cxn ang="0">
                <a:pos x="1763" y="269"/>
              </a:cxn>
              <a:cxn ang="0">
                <a:pos x="1887" y="308"/>
              </a:cxn>
              <a:cxn ang="0">
                <a:pos x="2085" y="384"/>
              </a:cxn>
              <a:cxn ang="0">
                <a:pos x="2230" y="444"/>
              </a:cxn>
              <a:cxn ang="0">
                <a:pos x="2456" y="547"/>
              </a:cxn>
              <a:cxn ang="0">
                <a:pos x="2666" y="662"/>
              </a:cxn>
              <a:cxn ang="0">
                <a:pos x="2859" y="786"/>
              </a:cxn>
              <a:cxn ang="0">
                <a:pos x="3046" y="920"/>
              </a:cxn>
              <a:cxn ang="0">
                <a:pos x="3193" y="1038"/>
              </a:cxn>
              <a:cxn ang="0">
                <a:pos x="3332" y="1168"/>
              </a:cxn>
              <a:cxn ang="0">
                <a:pos x="3440" y="1280"/>
              </a:cxn>
              <a:cxn ang="0">
                <a:pos x="3524" y="1380"/>
              </a:cxn>
              <a:cxn ang="0">
                <a:pos x="3624" y="1491"/>
              </a:cxn>
              <a:cxn ang="0">
                <a:pos x="3608" y="1491"/>
              </a:cxn>
              <a:cxn ang="0">
                <a:pos x="0" y="1491"/>
              </a:cxn>
            </a:cxnLst>
            <a:rect l="0" t="0" r="r" b="b"/>
            <a:pathLst>
              <a:path w="3625" h="1492">
                <a:moveTo>
                  <a:pt x="0" y="1491"/>
                </a:moveTo>
                <a:lnTo>
                  <a:pt x="0" y="0"/>
                </a:lnTo>
                <a:lnTo>
                  <a:pt x="171" y="3"/>
                </a:lnTo>
                <a:lnTo>
                  <a:pt x="355" y="9"/>
                </a:lnTo>
                <a:lnTo>
                  <a:pt x="499" y="21"/>
                </a:lnTo>
                <a:lnTo>
                  <a:pt x="650" y="36"/>
                </a:lnTo>
                <a:lnTo>
                  <a:pt x="809" y="54"/>
                </a:lnTo>
                <a:lnTo>
                  <a:pt x="957" y="78"/>
                </a:lnTo>
                <a:lnTo>
                  <a:pt x="1119" y="105"/>
                </a:lnTo>
                <a:lnTo>
                  <a:pt x="1261" y="133"/>
                </a:lnTo>
                <a:lnTo>
                  <a:pt x="1441" y="175"/>
                </a:lnTo>
                <a:lnTo>
                  <a:pt x="1598" y="217"/>
                </a:lnTo>
                <a:lnTo>
                  <a:pt x="1763" y="269"/>
                </a:lnTo>
                <a:lnTo>
                  <a:pt x="1887" y="308"/>
                </a:lnTo>
                <a:lnTo>
                  <a:pt x="2085" y="384"/>
                </a:lnTo>
                <a:lnTo>
                  <a:pt x="2230" y="444"/>
                </a:lnTo>
                <a:lnTo>
                  <a:pt x="2456" y="547"/>
                </a:lnTo>
                <a:lnTo>
                  <a:pt x="2666" y="662"/>
                </a:lnTo>
                <a:lnTo>
                  <a:pt x="2859" y="786"/>
                </a:lnTo>
                <a:lnTo>
                  <a:pt x="3046" y="920"/>
                </a:lnTo>
                <a:lnTo>
                  <a:pt x="3193" y="1038"/>
                </a:lnTo>
                <a:lnTo>
                  <a:pt x="3332" y="1168"/>
                </a:lnTo>
                <a:lnTo>
                  <a:pt x="3440" y="1280"/>
                </a:lnTo>
                <a:lnTo>
                  <a:pt x="3524" y="1380"/>
                </a:lnTo>
                <a:lnTo>
                  <a:pt x="3624" y="1491"/>
                </a:lnTo>
                <a:lnTo>
                  <a:pt x="3608" y="1491"/>
                </a:lnTo>
                <a:lnTo>
                  <a:pt x="0" y="1491"/>
                </a:lnTo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5400000" scaled="1"/>
          </a:gradFill>
          <a:ln w="9525" cap="flat" cmpd="sng">
            <a:noFill/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r-FR" sz="1800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40996" name="Freeform 4"/>
          <p:cNvSpPr>
            <a:spLocks/>
          </p:cNvSpPr>
          <p:nvPr/>
        </p:nvSpPr>
        <p:spPr bwMode="white">
          <a:xfrm>
            <a:off x="0" y="3817938"/>
            <a:ext cx="8164513" cy="3019425"/>
          </a:xfrm>
          <a:custGeom>
            <a:avLst/>
            <a:gdLst/>
            <a:ahLst/>
            <a:cxnLst>
              <a:cxn ang="0">
                <a:pos x="2718" y="405"/>
              </a:cxn>
              <a:cxn ang="0">
                <a:pos x="2466" y="333"/>
              </a:cxn>
              <a:cxn ang="0">
                <a:pos x="2202" y="261"/>
              </a:cxn>
              <a:cxn ang="0">
                <a:pos x="1929" y="198"/>
              </a:cxn>
              <a:cxn ang="0">
                <a:pos x="1695" y="153"/>
              </a:cxn>
              <a:cxn ang="0">
                <a:pos x="1434" y="111"/>
              </a:cxn>
              <a:cxn ang="0">
                <a:pos x="1188" y="75"/>
              </a:cxn>
              <a:cxn ang="0">
                <a:pos x="957" y="48"/>
              </a:cxn>
              <a:cxn ang="0">
                <a:pos x="747" y="30"/>
              </a:cxn>
              <a:cxn ang="0">
                <a:pos x="501" y="15"/>
              </a:cxn>
              <a:cxn ang="0">
                <a:pos x="246" y="3"/>
              </a:cxn>
              <a:cxn ang="0">
                <a:pos x="0" y="0"/>
              </a:cxn>
              <a:cxn ang="0">
                <a:pos x="0" y="275"/>
              </a:cxn>
              <a:cxn ang="0">
                <a:pos x="0" y="345"/>
              </a:cxn>
              <a:cxn ang="0">
                <a:pos x="0" y="275"/>
              </a:cxn>
              <a:cxn ang="0">
                <a:pos x="0" y="342"/>
              </a:cxn>
              <a:cxn ang="0">
                <a:pos x="339" y="351"/>
              </a:cxn>
              <a:cxn ang="0">
                <a:pos x="606" y="372"/>
              </a:cxn>
              <a:cxn ang="0">
                <a:pos x="852" y="399"/>
              </a:cxn>
              <a:cxn ang="0">
                <a:pos x="1068" y="435"/>
              </a:cxn>
              <a:cxn ang="0">
                <a:pos x="1275" y="474"/>
              </a:cxn>
              <a:cxn ang="0">
                <a:pos x="1545" y="540"/>
              </a:cxn>
              <a:cxn ang="0">
                <a:pos x="1761" y="603"/>
              </a:cxn>
              <a:cxn ang="0">
                <a:pos x="1971" y="678"/>
              </a:cxn>
              <a:cxn ang="0">
                <a:pos x="2166" y="747"/>
              </a:cxn>
              <a:cxn ang="0">
                <a:pos x="2397" y="852"/>
              </a:cxn>
              <a:cxn ang="0">
                <a:pos x="2613" y="960"/>
              </a:cxn>
              <a:cxn ang="0">
                <a:pos x="2832" y="1095"/>
              </a:cxn>
              <a:cxn ang="0">
                <a:pos x="3012" y="1212"/>
              </a:cxn>
              <a:cxn ang="0">
                <a:pos x="3186" y="1347"/>
              </a:cxn>
              <a:cxn ang="0">
                <a:pos x="3351" y="1497"/>
              </a:cxn>
              <a:cxn ang="0">
                <a:pos x="3480" y="1629"/>
              </a:cxn>
              <a:cxn ang="0">
                <a:pos x="3612" y="1785"/>
              </a:cxn>
              <a:cxn ang="0">
                <a:pos x="3699" y="1901"/>
              </a:cxn>
              <a:cxn ang="0">
                <a:pos x="5142" y="1901"/>
              </a:cxn>
              <a:cxn ang="0">
                <a:pos x="5076" y="1827"/>
              </a:cxn>
              <a:cxn ang="0">
                <a:pos x="4968" y="1707"/>
              </a:cxn>
              <a:cxn ang="0">
                <a:pos x="4797" y="1539"/>
              </a:cxn>
              <a:cxn ang="0">
                <a:pos x="4617" y="1383"/>
              </a:cxn>
              <a:cxn ang="0">
                <a:pos x="4410" y="1221"/>
              </a:cxn>
              <a:cxn ang="0">
                <a:pos x="4185" y="1071"/>
              </a:cxn>
              <a:cxn ang="0">
                <a:pos x="3960" y="939"/>
              </a:cxn>
              <a:cxn ang="0">
                <a:pos x="3708" y="801"/>
              </a:cxn>
              <a:cxn ang="0">
                <a:pos x="3492" y="702"/>
              </a:cxn>
              <a:cxn ang="0">
                <a:pos x="3231" y="588"/>
              </a:cxn>
              <a:cxn ang="0">
                <a:pos x="2964" y="489"/>
              </a:cxn>
              <a:cxn ang="0">
                <a:pos x="2718" y="405"/>
              </a:cxn>
            </a:cxnLst>
            <a:rect l="0" t="0" r="r" b="b"/>
            <a:pathLst>
              <a:path w="5143" h="1902">
                <a:moveTo>
                  <a:pt x="2718" y="405"/>
                </a:moveTo>
                <a:lnTo>
                  <a:pt x="2466" y="333"/>
                </a:lnTo>
                <a:lnTo>
                  <a:pt x="2202" y="261"/>
                </a:lnTo>
                <a:lnTo>
                  <a:pt x="1929" y="198"/>
                </a:lnTo>
                <a:lnTo>
                  <a:pt x="1695" y="153"/>
                </a:lnTo>
                <a:lnTo>
                  <a:pt x="1434" y="111"/>
                </a:lnTo>
                <a:lnTo>
                  <a:pt x="1188" y="75"/>
                </a:lnTo>
                <a:lnTo>
                  <a:pt x="957" y="48"/>
                </a:lnTo>
                <a:lnTo>
                  <a:pt x="747" y="30"/>
                </a:lnTo>
                <a:lnTo>
                  <a:pt x="501" y="15"/>
                </a:lnTo>
                <a:lnTo>
                  <a:pt x="246" y="3"/>
                </a:lnTo>
                <a:lnTo>
                  <a:pt x="0" y="0"/>
                </a:lnTo>
                <a:lnTo>
                  <a:pt x="0" y="275"/>
                </a:lnTo>
                <a:lnTo>
                  <a:pt x="0" y="345"/>
                </a:lnTo>
                <a:lnTo>
                  <a:pt x="0" y="275"/>
                </a:lnTo>
                <a:lnTo>
                  <a:pt x="0" y="342"/>
                </a:lnTo>
                <a:lnTo>
                  <a:pt x="339" y="351"/>
                </a:lnTo>
                <a:lnTo>
                  <a:pt x="606" y="372"/>
                </a:lnTo>
                <a:lnTo>
                  <a:pt x="852" y="399"/>
                </a:lnTo>
                <a:lnTo>
                  <a:pt x="1068" y="435"/>
                </a:lnTo>
                <a:lnTo>
                  <a:pt x="1275" y="474"/>
                </a:lnTo>
                <a:lnTo>
                  <a:pt x="1545" y="540"/>
                </a:lnTo>
                <a:lnTo>
                  <a:pt x="1761" y="603"/>
                </a:lnTo>
                <a:lnTo>
                  <a:pt x="1971" y="678"/>
                </a:lnTo>
                <a:lnTo>
                  <a:pt x="2166" y="747"/>
                </a:lnTo>
                <a:lnTo>
                  <a:pt x="2397" y="852"/>
                </a:lnTo>
                <a:lnTo>
                  <a:pt x="2613" y="960"/>
                </a:lnTo>
                <a:lnTo>
                  <a:pt x="2832" y="1095"/>
                </a:lnTo>
                <a:lnTo>
                  <a:pt x="3012" y="1212"/>
                </a:lnTo>
                <a:lnTo>
                  <a:pt x="3186" y="1347"/>
                </a:lnTo>
                <a:lnTo>
                  <a:pt x="3351" y="1497"/>
                </a:lnTo>
                <a:lnTo>
                  <a:pt x="3480" y="1629"/>
                </a:lnTo>
                <a:lnTo>
                  <a:pt x="3612" y="1785"/>
                </a:lnTo>
                <a:lnTo>
                  <a:pt x="3699" y="1901"/>
                </a:lnTo>
                <a:lnTo>
                  <a:pt x="5142" y="1901"/>
                </a:lnTo>
                <a:lnTo>
                  <a:pt x="5076" y="1827"/>
                </a:lnTo>
                <a:lnTo>
                  <a:pt x="4968" y="1707"/>
                </a:lnTo>
                <a:lnTo>
                  <a:pt x="4797" y="1539"/>
                </a:lnTo>
                <a:lnTo>
                  <a:pt x="4617" y="1383"/>
                </a:lnTo>
                <a:lnTo>
                  <a:pt x="4410" y="1221"/>
                </a:lnTo>
                <a:lnTo>
                  <a:pt x="4185" y="1071"/>
                </a:lnTo>
                <a:lnTo>
                  <a:pt x="3960" y="939"/>
                </a:lnTo>
                <a:lnTo>
                  <a:pt x="3708" y="801"/>
                </a:lnTo>
                <a:lnTo>
                  <a:pt x="3492" y="702"/>
                </a:lnTo>
                <a:lnTo>
                  <a:pt x="3231" y="588"/>
                </a:lnTo>
                <a:lnTo>
                  <a:pt x="2964" y="489"/>
                </a:lnTo>
                <a:lnTo>
                  <a:pt x="2718" y="405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r-FR" sz="1800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40997" name="Freeform 5"/>
          <p:cNvSpPr>
            <a:spLocks/>
          </p:cNvSpPr>
          <p:nvPr/>
        </p:nvSpPr>
        <p:spPr bwMode="white">
          <a:xfrm>
            <a:off x="0" y="3146425"/>
            <a:ext cx="9144000" cy="36909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39"/>
              </a:cxn>
              <a:cxn ang="0">
                <a:pos x="558" y="357"/>
              </a:cxn>
              <a:cxn ang="0">
                <a:pos x="807" y="375"/>
              </a:cxn>
              <a:cxn ang="0">
                <a:pos x="1056" y="399"/>
              </a:cxn>
              <a:cxn ang="0">
                <a:pos x="1272" y="426"/>
              </a:cxn>
              <a:cxn ang="0">
                <a:pos x="1539" y="465"/>
              </a:cxn>
              <a:cxn ang="0">
                <a:pos x="1791" y="510"/>
              </a:cxn>
              <a:cxn ang="0">
                <a:pos x="2076" y="570"/>
              </a:cxn>
              <a:cxn ang="0">
                <a:pos x="2334" y="630"/>
              </a:cxn>
              <a:cxn ang="0">
                <a:pos x="2544" y="687"/>
              </a:cxn>
              <a:cxn ang="0">
                <a:pos x="2775" y="759"/>
              </a:cxn>
              <a:cxn ang="0">
                <a:pos x="3003" y="837"/>
              </a:cxn>
              <a:cxn ang="0">
                <a:pos x="3231" y="924"/>
              </a:cxn>
              <a:cxn ang="0">
                <a:pos x="3438" y="1005"/>
              </a:cxn>
              <a:cxn ang="0">
                <a:pos x="3663" y="1110"/>
              </a:cxn>
              <a:cxn ang="0">
                <a:pos x="3903" y="1233"/>
              </a:cxn>
              <a:cxn ang="0">
                <a:pos x="4149" y="1374"/>
              </a:cxn>
              <a:cxn ang="0">
                <a:pos x="4353" y="1506"/>
              </a:cxn>
              <a:cxn ang="0">
                <a:pos x="4491" y="1602"/>
              </a:cxn>
              <a:cxn ang="0">
                <a:pos x="4668" y="1740"/>
              </a:cxn>
              <a:cxn ang="0">
                <a:pos x="4824" y="1875"/>
              </a:cxn>
              <a:cxn ang="0">
                <a:pos x="4968" y="2016"/>
              </a:cxn>
              <a:cxn ang="0">
                <a:pos x="5100" y="2154"/>
              </a:cxn>
              <a:cxn ang="0">
                <a:pos x="5238" y="2324"/>
              </a:cxn>
              <a:cxn ang="0">
                <a:pos x="5759" y="2324"/>
              </a:cxn>
              <a:cxn ang="0">
                <a:pos x="5759" y="1245"/>
              </a:cxn>
              <a:cxn ang="0">
                <a:pos x="5580" y="1119"/>
              </a:cxn>
              <a:cxn ang="0">
                <a:pos x="5400" y="1020"/>
              </a:cxn>
              <a:cxn ang="0">
                <a:pos x="5205" y="918"/>
              </a:cxn>
              <a:cxn ang="0">
                <a:pos x="5031" y="837"/>
              </a:cxn>
              <a:cxn ang="0">
                <a:pos x="4866" y="771"/>
              </a:cxn>
              <a:cxn ang="0">
                <a:pos x="4710" y="711"/>
              </a:cxn>
              <a:cxn ang="0">
                <a:pos x="4545" y="651"/>
              </a:cxn>
              <a:cxn ang="0">
                <a:pos x="4386" y="600"/>
              </a:cxn>
              <a:cxn ang="0">
                <a:pos x="4248" y="552"/>
              </a:cxn>
              <a:cxn ang="0">
                <a:pos x="3993" y="483"/>
              </a:cxn>
              <a:cxn ang="0">
                <a:pos x="3777" y="423"/>
              </a:cxn>
              <a:cxn ang="0">
                <a:pos x="3564" y="375"/>
              </a:cxn>
              <a:cxn ang="0">
                <a:pos x="3282" y="312"/>
              </a:cxn>
              <a:cxn ang="0">
                <a:pos x="3003" y="261"/>
              </a:cxn>
              <a:cxn ang="0">
                <a:pos x="2733" y="213"/>
              </a:cxn>
              <a:cxn ang="0">
                <a:pos x="2451" y="171"/>
              </a:cxn>
              <a:cxn ang="0">
                <a:pos x="2211" y="138"/>
              </a:cxn>
              <a:cxn ang="0">
                <a:pos x="1974" y="108"/>
              </a:cxn>
              <a:cxn ang="0">
                <a:pos x="1665" y="81"/>
              </a:cxn>
              <a:cxn ang="0">
                <a:pos x="1437" y="60"/>
              </a:cxn>
              <a:cxn ang="0">
                <a:pos x="1125" y="36"/>
              </a:cxn>
              <a:cxn ang="0">
                <a:pos x="828" y="21"/>
              </a:cxn>
              <a:cxn ang="0">
                <a:pos x="558" y="12"/>
              </a:cxn>
              <a:cxn ang="0">
                <a:pos x="282" y="3"/>
              </a:cxn>
              <a:cxn ang="0">
                <a:pos x="0" y="0"/>
              </a:cxn>
            </a:cxnLst>
            <a:rect l="0" t="0" r="r" b="b"/>
            <a:pathLst>
              <a:path w="5760" h="2325">
                <a:moveTo>
                  <a:pt x="0" y="0"/>
                </a:moveTo>
                <a:lnTo>
                  <a:pt x="0" y="339"/>
                </a:lnTo>
                <a:lnTo>
                  <a:pt x="558" y="357"/>
                </a:lnTo>
                <a:lnTo>
                  <a:pt x="807" y="375"/>
                </a:lnTo>
                <a:lnTo>
                  <a:pt x="1056" y="399"/>
                </a:lnTo>
                <a:lnTo>
                  <a:pt x="1272" y="426"/>
                </a:lnTo>
                <a:lnTo>
                  <a:pt x="1539" y="465"/>
                </a:lnTo>
                <a:lnTo>
                  <a:pt x="1791" y="510"/>
                </a:lnTo>
                <a:lnTo>
                  <a:pt x="2076" y="570"/>
                </a:lnTo>
                <a:lnTo>
                  <a:pt x="2334" y="630"/>
                </a:lnTo>
                <a:lnTo>
                  <a:pt x="2544" y="687"/>
                </a:lnTo>
                <a:lnTo>
                  <a:pt x="2775" y="759"/>
                </a:lnTo>
                <a:lnTo>
                  <a:pt x="3003" y="837"/>
                </a:lnTo>
                <a:lnTo>
                  <a:pt x="3231" y="924"/>
                </a:lnTo>
                <a:lnTo>
                  <a:pt x="3438" y="1005"/>
                </a:lnTo>
                <a:lnTo>
                  <a:pt x="3663" y="1110"/>
                </a:lnTo>
                <a:lnTo>
                  <a:pt x="3903" y="1233"/>
                </a:lnTo>
                <a:lnTo>
                  <a:pt x="4149" y="1374"/>
                </a:lnTo>
                <a:lnTo>
                  <a:pt x="4353" y="1506"/>
                </a:lnTo>
                <a:lnTo>
                  <a:pt x="4491" y="1602"/>
                </a:lnTo>
                <a:lnTo>
                  <a:pt x="4668" y="1740"/>
                </a:lnTo>
                <a:lnTo>
                  <a:pt x="4824" y="1875"/>
                </a:lnTo>
                <a:lnTo>
                  <a:pt x="4968" y="2016"/>
                </a:lnTo>
                <a:lnTo>
                  <a:pt x="5100" y="2154"/>
                </a:lnTo>
                <a:lnTo>
                  <a:pt x="5238" y="2324"/>
                </a:lnTo>
                <a:lnTo>
                  <a:pt x="5759" y="2324"/>
                </a:lnTo>
                <a:lnTo>
                  <a:pt x="5759" y="1245"/>
                </a:lnTo>
                <a:lnTo>
                  <a:pt x="5580" y="1119"/>
                </a:lnTo>
                <a:lnTo>
                  <a:pt x="5400" y="1020"/>
                </a:lnTo>
                <a:lnTo>
                  <a:pt x="5205" y="918"/>
                </a:lnTo>
                <a:lnTo>
                  <a:pt x="5031" y="837"/>
                </a:lnTo>
                <a:lnTo>
                  <a:pt x="4866" y="771"/>
                </a:lnTo>
                <a:lnTo>
                  <a:pt x="4710" y="711"/>
                </a:lnTo>
                <a:lnTo>
                  <a:pt x="4545" y="651"/>
                </a:lnTo>
                <a:lnTo>
                  <a:pt x="4386" y="600"/>
                </a:lnTo>
                <a:lnTo>
                  <a:pt x="4248" y="552"/>
                </a:lnTo>
                <a:lnTo>
                  <a:pt x="3993" y="483"/>
                </a:lnTo>
                <a:lnTo>
                  <a:pt x="3777" y="423"/>
                </a:lnTo>
                <a:lnTo>
                  <a:pt x="3564" y="375"/>
                </a:lnTo>
                <a:lnTo>
                  <a:pt x="3282" y="312"/>
                </a:lnTo>
                <a:lnTo>
                  <a:pt x="3003" y="261"/>
                </a:lnTo>
                <a:lnTo>
                  <a:pt x="2733" y="213"/>
                </a:lnTo>
                <a:lnTo>
                  <a:pt x="2451" y="171"/>
                </a:lnTo>
                <a:lnTo>
                  <a:pt x="2211" y="138"/>
                </a:lnTo>
                <a:lnTo>
                  <a:pt x="1974" y="108"/>
                </a:lnTo>
                <a:lnTo>
                  <a:pt x="1665" y="81"/>
                </a:lnTo>
                <a:lnTo>
                  <a:pt x="1437" y="60"/>
                </a:lnTo>
                <a:lnTo>
                  <a:pt x="1125" y="36"/>
                </a:lnTo>
                <a:lnTo>
                  <a:pt x="828" y="21"/>
                </a:lnTo>
                <a:lnTo>
                  <a:pt x="558" y="12"/>
                </a:lnTo>
                <a:lnTo>
                  <a:pt x="282" y="3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r-FR" sz="1800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40998" name="Freeform 6"/>
          <p:cNvSpPr>
            <a:spLocks/>
          </p:cNvSpPr>
          <p:nvPr/>
        </p:nvSpPr>
        <p:spPr bwMode="white">
          <a:xfrm>
            <a:off x="0" y="2460625"/>
            <a:ext cx="9144000" cy="24971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51"/>
              </a:cxn>
              <a:cxn ang="0">
                <a:pos x="282" y="357"/>
              </a:cxn>
              <a:cxn ang="0">
                <a:pos x="627" y="363"/>
              </a:cxn>
              <a:cxn ang="0">
                <a:pos x="960" y="375"/>
              </a:cxn>
              <a:cxn ang="0">
                <a:pos x="1218" y="393"/>
              </a:cxn>
              <a:cxn ang="0">
                <a:pos x="1470" y="411"/>
              </a:cxn>
              <a:cxn ang="0">
                <a:pos x="1746" y="435"/>
              </a:cxn>
              <a:cxn ang="0">
                <a:pos x="2022" y="462"/>
              </a:cxn>
              <a:cxn ang="0">
                <a:pos x="2340" y="504"/>
              </a:cxn>
              <a:cxn ang="0">
                <a:pos x="2664" y="549"/>
              </a:cxn>
              <a:cxn ang="0">
                <a:pos x="2952" y="597"/>
              </a:cxn>
              <a:cxn ang="0">
                <a:pos x="3225" y="648"/>
              </a:cxn>
              <a:cxn ang="0">
                <a:pos x="3513" y="708"/>
              </a:cxn>
              <a:cxn ang="0">
                <a:pos x="3693" y="750"/>
              </a:cxn>
              <a:cxn ang="0">
                <a:pos x="3936" y="810"/>
              </a:cxn>
              <a:cxn ang="0">
                <a:pos x="4095" y="855"/>
              </a:cxn>
              <a:cxn ang="0">
                <a:pos x="4281" y="909"/>
              </a:cxn>
              <a:cxn ang="0">
                <a:pos x="4503" y="981"/>
              </a:cxn>
              <a:cxn ang="0">
                <a:pos x="4704" y="1053"/>
              </a:cxn>
              <a:cxn ang="0">
                <a:pos x="4911" y="1131"/>
              </a:cxn>
              <a:cxn ang="0">
                <a:pos x="5073" y="1197"/>
              </a:cxn>
              <a:cxn ang="0">
                <a:pos x="5256" y="1281"/>
              </a:cxn>
              <a:cxn ang="0">
                <a:pos x="5475" y="1401"/>
              </a:cxn>
              <a:cxn ang="0">
                <a:pos x="5628" y="1482"/>
              </a:cxn>
              <a:cxn ang="0">
                <a:pos x="5759" y="1572"/>
              </a:cxn>
              <a:cxn ang="0">
                <a:pos x="5759" y="633"/>
              </a:cxn>
              <a:cxn ang="0">
                <a:pos x="5493" y="570"/>
              </a:cxn>
              <a:cxn ang="0">
                <a:pos x="5214" y="501"/>
              </a:cxn>
              <a:cxn ang="0">
                <a:pos x="4950" y="444"/>
              </a:cxn>
              <a:cxn ang="0">
                <a:pos x="4701" y="396"/>
              </a:cxn>
              <a:cxn ang="0">
                <a:pos x="4425" y="348"/>
              </a:cxn>
              <a:cxn ang="0">
                <a:pos x="4110" y="294"/>
              </a:cxn>
              <a:cxn ang="0">
                <a:pos x="3813" y="252"/>
              </a:cxn>
              <a:cxn ang="0">
                <a:pos x="3549" y="213"/>
              </a:cxn>
              <a:cxn ang="0">
                <a:pos x="3261" y="183"/>
              </a:cxn>
              <a:cxn ang="0">
                <a:pos x="3015" y="153"/>
              </a:cxn>
              <a:cxn ang="0">
                <a:pos x="2757" y="129"/>
              </a:cxn>
              <a:cxn ang="0">
                <a:pos x="2520" y="105"/>
              </a:cxn>
              <a:cxn ang="0">
                <a:pos x="2301" y="87"/>
              </a:cxn>
              <a:cxn ang="0">
                <a:pos x="2013" y="66"/>
              </a:cxn>
              <a:cxn ang="0">
                <a:pos x="1731" y="48"/>
              </a:cxn>
              <a:cxn ang="0">
                <a:pos x="1524" y="39"/>
              </a:cxn>
              <a:cxn ang="0">
                <a:pos x="1260" y="27"/>
              </a:cxn>
              <a:cxn ang="0">
                <a:pos x="966" y="15"/>
              </a:cxn>
              <a:cxn ang="0">
                <a:pos x="714" y="12"/>
              </a:cxn>
              <a:cxn ang="0">
                <a:pos x="510" y="6"/>
              </a:cxn>
              <a:cxn ang="0">
                <a:pos x="243" y="0"/>
              </a:cxn>
              <a:cxn ang="0">
                <a:pos x="0" y="0"/>
              </a:cxn>
            </a:cxnLst>
            <a:rect l="0" t="0" r="r" b="b"/>
            <a:pathLst>
              <a:path w="5760" h="1573">
                <a:moveTo>
                  <a:pt x="0" y="0"/>
                </a:moveTo>
                <a:lnTo>
                  <a:pt x="0" y="351"/>
                </a:lnTo>
                <a:lnTo>
                  <a:pt x="282" y="357"/>
                </a:lnTo>
                <a:lnTo>
                  <a:pt x="627" y="363"/>
                </a:lnTo>
                <a:lnTo>
                  <a:pt x="960" y="375"/>
                </a:lnTo>
                <a:lnTo>
                  <a:pt x="1218" y="393"/>
                </a:lnTo>
                <a:lnTo>
                  <a:pt x="1470" y="411"/>
                </a:lnTo>
                <a:lnTo>
                  <a:pt x="1746" y="435"/>
                </a:lnTo>
                <a:lnTo>
                  <a:pt x="2022" y="462"/>
                </a:lnTo>
                <a:lnTo>
                  <a:pt x="2340" y="504"/>
                </a:lnTo>
                <a:lnTo>
                  <a:pt x="2664" y="549"/>
                </a:lnTo>
                <a:lnTo>
                  <a:pt x="2952" y="597"/>
                </a:lnTo>
                <a:lnTo>
                  <a:pt x="3225" y="648"/>
                </a:lnTo>
                <a:lnTo>
                  <a:pt x="3513" y="708"/>
                </a:lnTo>
                <a:lnTo>
                  <a:pt x="3693" y="750"/>
                </a:lnTo>
                <a:lnTo>
                  <a:pt x="3936" y="810"/>
                </a:lnTo>
                <a:lnTo>
                  <a:pt x="4095" y="855"/>
                </a:lnTo>
                <a:lnTo>
                  <a:pt x="4281" y="909"/>
                </a:lnTo>
                <a:lnTo>
                  <a:pt x="4503" y="981"/>
                </a:lnTo>
                <a:lnTo>
                  <a:pt x="4704" y="1053"/>
                </a:lnTo>
                <a:lnTo>
                  <a:pt x="4911" y="1131"/>
                </a:lnTo>
                <a:lnTo>
                  <a:pt x="5073" y="1197"/>
                </a:lnTo>
                <a:lnTo>
                  <a:pt x="5256" y="1281"/>
                </a:lnTo>
                <a:lnTo>
                  <a:pt x="5475" y="1401"/>
                </a:lnTo>
                <a:lnTo>
                  <a:pt x="5628" y="1482"/>
                </a:lnTo>
                <a:lnTo>
                  <a:pt x="5759" y="1572"/>
                </a:lnTo>
                <a:lnTo>
                  <a:pt x="5759" y="633"/>
                </a:lnTo>
                <a:lnTo>
                  <a:pt x="5493" y="570"/>
                </a:lnTo>
                <a:lnTo>
                  <a:pt x="5214" y="501"/>
                </a:lnTo>
                <a:lnTo>
                  <a:pt x="4950" y="444"/>
                </a:lnTo>
                <a:lnTo>
                  <a:pt x="4701" y="396"/>
                </a:lnTo>
                <a:lnTo>
                  <a:pt x="4425" y="348"/>
                </a:lnTo>
                <a:lnTo>
                  <a:pt x="4110" y="294"/>
                </a:lnTo>
                <a:lnTo>
                  <a:pt x="3813" y="252"/>
                </a:lnTo>
                <a:lnTo>
                  <a:pt x="3549" y="213"/>
                </a:lnTo>
                <a:lnTo>
                  <a:pt x="3261" y="183"/>
                </a:lnTo>
                <a:lnTo>
                  <a:pt x="3015" y="153"/>
                </a:lnTo>
                <a:lnTo>
                  <a:pt x="2757" y="129"/>
                </a:lnTo>
                <a:lnTo>
                  <a:pt x="2520" y="105"/>
                </a:lnTo>
                <a:lnTo>
                  <a:pt x="2301" y="87"/>
                </a:lnTo>
                <a:lnTo>
                  <a:pt x="2013" y="66"/>
                </a:lnTo>
                <a:lnTo>
                  <a:pt x="1731" y="48"/>
                </a:lnTo>
                <a:lnTo>
                  <a:pt x="1524" y="39"/>
                </a:lnTo>
                <a:lnTo>
                  <a:pt x="1260" y="27"/>
                </a:lnTo>
                <a:lnTo>
                  <a:pt x="966" y="15"/>
                </a:lnTo>
                <a:lnTo>
                  <a:pt x="714" y="12"/>
                </a:lnTo>
                <a:lnTo>
                  <a:pt x="510" y="6"/>
                </a:lnTo>
                <a:lnTo>
                  <a:pt x="243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r-FR" sz="1800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40999" name="Freeform 7"/>
          <p:cNvSpPr>
            <a:spLocks/>
          </p:cNvSpPr>
          <p:nvPr/>
        </p:nvSpPr>
        <p:spPr bwMode="white">
          <a:xfrm>
            <a:off x="0" y="1793875"/>
            <a:ext cx="9144000" cy="15398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39"/>
              </a:cxn>
              <a:cxn ang="0">
                <a:pos x="318" y="342"/>
              </a:cxn>
              <a:cxn ang="0">
                <a:pos x="591" y="348"/>
              </a:cxn>
              <a:cxn ang="0">
                <a:pos x="846" y="354"/>
              </a:cxn>
              <a:cxn ang="0">
                <a:pos x="1074" y="360"/>
              </a:cxn>
              <a:cxn ang="0">
                <a:pos x="1314" y="366"/>
              </a:cxn>
              <a:cxn ang="0">
                <a:pos x="1599" y="381"/>
              </a:cxn>
              <a:cxn ang="0">
                <a:pos x="1911" y="399"/>
              </a:cxn>
              <a:cxn ang="0">
                <a:pos x="2241" y="420"/>
              </a:cxn>
              <a:cxn ang="0">
                <a:pos x="2619" y="453"/>
              </a:cxn>
              <a:cxn ang="0">
                <a:pos x="2889" y="477"/>
              </a:cxn>
              <a:cxn ang="0">
                <a:pos x="3177" y="507"/>
              </a:cxn>
              <a:cxn ang="0">
                <a:pos x="3498" y="543"/>
              </a:cxn>
              <a:cxn ang="0">
                <a:pos x="3813" y="585"/>
              </a:cxn>
              <a:cxn ang="0">
                <a:pos x="4044" y="618"/>
              </a:cxn>
              <a:cxn ang="0">
                <a:pos x="4365" y="669"/>
              </a:cxn>
              <a:cxn ang="0">
                <a:pos x="4683" y="726"/>
              </a:cxn>
              <a:cxn ang="0">
                <a:pos x="4980" y="786"/>
              </a:cxn>
              <a:cxn ang="0">
                <a:pos x="5268" y="846"/>
              </a:cxn>
              <a:cxn ang="0">
                <a:pos x="5646" y="942"/>
              </a:cxn>
              <a:cxn ang="0">
                <a:pos x="5759" y="969"/>
              </a:cxn>
              <a:cxn ang="0">
                <a:pos x="5759" y="0"/>
              </a:cxn>
              <a:cxn ang="0">
                <a:pos x="0" y="0"/>
              </a:cxn>
            </a:cxnLst>
            <a:rect l="0" t="0" r="r" b="b"/>
            <a:pathLst>
              <a:path w="5760" h="970">
                <a:moveTo>
                  <a:pt x="0" y="0"/>
                </a:moveTo>
                <a:lnTo>
                  <a:pt x="0" y="339"/>
                </a:lnTo>
                <a:lnTo>
                  <a:pt x="318" y="342"/>
                </a:lnTo>
                <a:lnTo>
                  <a:pt x="591" y="348"/>
                </a:lnTo>
                <a:lnTo>
                  <a:pt x="846" y="354"/>
                </a:lnTo>
                <a:lnTo>
                  <a:pt x="1074" y="360"/>
                </a:lnTo>
                <a:lnTo>
                  <a:pt x="1314" y="366"/>
                </a:lnTo>
                <a:lnTo>
                  <a:pt x="1599" y="381"/>
                </a:lnTo>
                <a:lnTo>
                  <a:pt x="1911" y="399"/>
                </a:lnTo>
                <a:lnTo>
                  <a:pt x="2241" y="420"/>
                </a:lnTo>
                <a:lnTo>
                  <a:pt x="2619" y="453"/>
                </a:lnTo>
                <a:lnTo>
                  <a:pt x="2889" y="477"/>
                </a:lnTo>
                <a:lnTo>
                  <a:pt x="3177" y="507"/>
                </a:lnTo>
                <a:lnTo>
                  <a:pt x="3498" y="543"/>
                </a:lnTo>
                <a:lnTo>
                  <a:pt x="3813" y="585"/>
                </a:lnTo>
                <a:lnTo>
                  <a:pt x="4044" y="618"/>
                </a:lnTo>
                <a:lnTo>
                  <a:pt x="4365" y="669"/>
                </a:lnTo>
                <a:lnTo>
                  <a:pt x="4683" y="726"/>
                </a:lnTo>
                <a:lnTo>
                  <a:pt x="4980" y="786"/>
                </a:lnTo>
                <a:lnTo>
                  <a:pt x="5268" y="846"/>
                </a:lnTo>
                <a:lnTo>
                  <a:pt x="5646" y="942"/>
                </a:lnTo>
                <a:lnTo>
                  <a:pt x="5759" y="969"/>
                </a:lnTo>
                <a:lnTo>
                  <a:pt x="5759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r-FR" sz="1800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41000" name="Freeform 8"/>
          <p:cNvSpPr>
            <a:spLocks/>
          </p:cNvSpPr>
          <p:nvPr/>
        </p:nvSpPr>
        <p:spPr bwMode="white">
          <a:xfrm>
            <a:off x="0" y="-20638"/>
            <a:ext cx="9144000" cy="1682751"/>
          </a:xfrm>
          <a:custGeom>
            <a:avLst/>
            <a:gdLst/>
            <a:ahLst/>
            <a:cxnLst>
              <a:cxn ang="0">
                <a:pos x="0" y="753"/>
              </a:cxn>
              <a:cxn ang="0">
                <a:pos x="0" y="1059"/>
              </a:cxn>
              <a:cxn ang="0">
                <a:pos x="5759" y="1059"/>
              </a:cxn>
              <a:cxn ang="0">
                <a:pos x="5759" y="0"/>
              </a:cxn>
              <a:cxn ang="0">
                <a:pos x="5430" y="0"/>
              </a:cxn>
              <a:cxn ang="0">
                <a:pos x="5298" y="84"/>
              </a:cxn>
              <a:cxn ang="0">
                <a:pos x="5136" y="159"/>
              </a:cxn>
              <a:cxn ang="0">
                <a:pos x="4968" y="222"/>
              </a:cxn>
              <a:cxn ang="0">
                <a:pos x="4812" y="267"/>
              </a:cxn>
              <a:cxn ang="0">
                <a:pos x="4626" y="324"/>
              </a:cxn>
              <a:cxn ang="0">
                <a:pos x="4440" y="366"/>
              </a:cxn>
              <a:cxn ang="0">
                <a:pos x="4230" y="414"/>
              </a:cxn>
              <a:cxn ang="0">
                <a:pos x="3939" y="468"/>
              </a:cxn>
              <a:cxn ang="0">
                <a:pos x="3711" y="504"/>
              </a:cxn>
              <a:cxn ang="0">
                <a:pos x="3441" y="543"/>
              </a:cxn>
              <a:cxn ang="0">
                <a:pos x="3189" y="579"/>
              </a:cxn>
              <a:cxn ang="0">
                <a:pos x="2925" y="606"/>
              </a:cxn>
              <a:cxn ang="0">
                <a:pos x="2679" y="633"/>
              </a:cxn>
              <a:cxn ang="0">
                <a:pos x="2418" y="654"/>
              </a:cxn>
              <a:cxn ang="0">
                <a:pos x="2142" y="675"/>
              </a:cxn>
              <a:cxn ang="0">
                <a:pos x="1896" y="693"/>
              </a:cxn>
              <a:cxn ang="0">
                <a:pos x="1647" y="708"/>
              </a:cxn>
              <a:cxn ang="0">
                <a:pos x="1404" y="720"/>
              </a:cxn>
              <a:cxn ang="0">
                <a:pos x="1170" y="732"/>
              </a:cxn>
              <a:cxn ang="0">
                <a:pos x="906" y="738"/>
              </a:cxn>
              <a:cxn ang="0">
                <a:pos x="534" y="747"/>
              </a:cxn>
              <a:cxn ang="0">
                <a:pos x="201" y="753"/>
              </a:cxn>
              <a:cxn ang="0">
                <a:pos x="0" y="753"/>
              </a:cxn>
            </a:cxnLst>
            <a:rect l="0" t="0" r="r" b="b"/>
            <a:pathLst>
              <a:path w="5760" h="1060">
                <a:moveTo>
                  <a:pt x="0" y="753"/>
                </a:moveTo>
                <a:lnTo>
                  <a:pt x="0" y="1059"/>
                </a:lnTo>
                <a:lnTo>
                  <a:pt x="5759" y="1059"/>
                </a:lnTo>
                <a:lnTo>
                  <a:pt x="5759" y="0"/>
                </a:lnTo>
                <a:lnTo>
                  <a:pt x="5430" y="0"/>
                </a:lnTo>
                <a:lnTo>
                  <a:pt x="5298" y="84"/>
                </a:lnTo>
                <a:lnTo>
                  <a:pt x="5136" y="159"/>
                </a:lnTo>
                <a:lnTo>
                  <a:pt x="4968" y="222"/>
                </a:lnTo>
                <a:lnTo>
                  <a:pt x="4812" y="267"/>
                </a:lnTo>
                <a:lnTo>
                  <a:pt x="4626" y="324"/>
                </a:lnTo>
                <a:lnTo>
                  <a:pt x="4440" y="366"/>
                </a:lnTo>
                <a:lnTo>
                  <a:pt x="4230" y="414"/>
                </a:lnTo>
                <a:lnTo>
                  <a:pt x="3939" y="468"/>
                </a:lnTo>
                <a:lnTo>
                  <a:pt x="3711" y="504"/>
                </a:lnTo>
                <a:lnTo>
                  <a:pt x="3441" y="543"/>
                </a:lnTo>
                <a:lnTo>
                  <a:pt x="3189" y="579"/>
                </a:lnTo>
                <a:lnTo>
                  <a:pt x="2925" y="606"/>
                </a:lnTo>
                <a:lnTo>
                  <a:pt x="2679" y="633"/>
                </a:lnTo>
                <a:lnTo>
                  <a:pt x="2418" y="654"/>
                </a:lnTo>
                <a:lnTo>
                  <a:pt x="2142" y="675"/>
                </a:lnTo>
                <a:lnTo>
                  <a:pt x="1896" y="693"/>
                </a:lnTo>
                <a:lnTo>
                  <a:pt x="1647" y="708"/>
                </a:lnTo>
                <a:lnTo>
                  <a:pt x="1404" y="720"/>
                </a:lnTo>
                <a:lnTo>
                  <a:pt x="1170" y="732"/>
                </a:lnTo>
                <a:lnTo>
                  <a:pt x="906" y="738"/>
                </a:lnTo>
                <a:lnTo>
                  <a:pt x="534" y="747"/>
                </a:lnTo>
                <a:lnTo>
                  <a:pt x="201" y="753"/>
                </a:lnTo>
                <a:lnTo>
                  <a:pt x="0" y="753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r-FR" sz="1800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41001" name="Freeform 9"/>
          <p:cNvSpPr>
            <a:spLocks/>
          </p:cNvSpPr>
          <p:nvPr/>
        </p:nvSpPr>
        <p:spPr bwMode="white">
          <a:xfrm>
            <a:off x="0" y="-20638"/>
            <a:ext cx="8388350" cy="1068388"/>
          </a:xfrm>
          <a:custGeom>
            <a:avLst/>
            <a:gdLst/>
            <a:ahLst/>
            <a:cxnLst>
              <a:cxn ang="0">
                <a:pos x="0" y="366"/>
              </a:cxn>
              <a:cxn ang="0">
                <a:pos x="0" y="672"/>
              </a:cxn>
              <a:cxn ang="0">
                <a:pos x="303" y="672"/>
              </a:cxn>
              <a:cxn ang="0">
                <a:pos x="723" y="663"/>
              </a:cxn>
              <a:cxn ang="0">
                <a:pos x="1020" y="654"/>
              </a:cxn>
              <a:cxn ang="0">
                <a:pos x="1302" y="642"/>
              </a:cxn>
              <a:cxn ang="0">
                <a:pos x="1554" y="630"/>
              </a:cxn>
              <a:cxn ang="0">
                <a:pos x="1779" y="615"/>
              </a:cxn>
              <a:cxn ang="0">
                <a:pos x="1962" y="606"/>
              </a:cxn>
              <a:cxn ang="0">
                <a:pos x="2193" y="588"/>
              </a:cxn>
              <a:cxn ang="0">
                <a:pos x="2448" y="570"/>
              </a:cxn>
              <a:cxn ang="0">
                <a:pos x="2700" y="546"/>
              </a:cxn>
              <a:cxn ang="0">
                <a:pos x="2904" y="528"/>
              </a:cxn>
              <a:cxn ang="0">
                <a:pos x="3138" y="498"/>
              </a:cxn>
              <a:cxn ang="0">
                <a:pos x="3324" y="474"/>
              </a:cxn>
              <a:cxn ang="0">
                <a:pos x="3534" y="447"/>
              </a:cxn>
              <a:cxn ang="0">
                <a:pos x="3735" y="420"/>
              </a:cxn>
              <a:cxn ang="0">
                <a:pos x="3933" y="384"/>
              </a:cxn>
              <a:cxn ang="0">
                <a:pos x="4116" y="351"/>
              </a:cxn>
              <a:cxn ang="0">
                <a:pos x="4266" y="318"/>
              </a:cxn>
              <a:cxn ang="0">
                <a:pos x="4446" y="279"/>
              </a:cxn>
              <a:cxn ang="0">
                <a:pos x="4620" y="237"/>
              </a:cxn>
              <a:cxn ang="0">
                <a:pos x="4779" y="192"/>
              </a:cxn>
              <a:cxn ang="0">
                <a:pos x="4920" y="147"/>
              </a:cxn>
              <a:cxn ang="0">
                <a:pos x="5085" y="90"/>
              </a:cxn>
              <a:cxn ang="0">
                <a:pos x="5193" y="42"/>
              </a:cxn>
              <a:cxn ang="0">
                <a:pos x="5283" y="0"/>
              </a:cxn>
              <a:cxn ang="0">
                <a:pos x="3201" y="0"/>
              </a:cxn>
              <a:cxn ang="0">
                <a:pos x="2982" y="57"/>
              </a:cxn>
              <a:cxn ang="0">
                <a:pos x="2775" y="108"/>
              </a:cxn>
              <a:cxn ang="0">
                <a:pos x="2562" y="150"/>
              </a:cxn>
              <a:cxn ang="0">
                <a:pos x="2397" y="183"/>
              </a:cxn>
              <a:cxn ang="0">
                <a:pos x="2205" y="213"/>
              </a:cxn>
              <a:cxn ang="0">
                <a:pos x="2001" y="243"/>
              </a:cxn>
              <a:cxn ang="0">
                <a:pos x="1776" y="273"/>
              </a:cxn>
              <a:cxn ang="0">
                <a:pos x="1536" y="297"/>
              </a:cxn>
              <a:cxn ang="0">
                <a:pos x="1344" y="312"/>
              </a:cxn>
              <a:cxn ang="0">
                <a:pos x="1134" y="330"/>
              </a:cxn>
              <a:cxn ang="0">
                <a:pos x="921" y="342"/>
              </a:cxn>
              <a:cxn ang="0">
                <a:pos x="696" y="354"/>
              </a:cxn>
              <a:cxn ang="0">
                <a:pos x="501" y="360"/>
              </a:cxn>
              <a:cxn ang="0">
                <a:pos x="279" y="366"/>
              </a:cxn>
              <a:cxn ang="0">
                <a:pos x="99" y="369"/>
              </a:cxn>
              <a:cxn ang="0">
                <a:pos x="0" y="366"/>
              </a:cxn>
            </a:cxnLst>
            <a:rect l="0" t="0" r="r" b="b"/>
            <a:pathLst>
              <a:path w="5284" h="673">
                <a:moveTo>
                  <a:pt x="0" y="366"/>
                </a:moveTo>
                <a:lnTo>
                  <a:pt x="0" y="672"/>
                </a:lnTo>
                <a:lnTo>
                  <a:pt x="303" y="672"/>
                </a:lnTo>
                <a:lnTo>
                  <a:pt x="723" y="663"/>
                </a:lnTo>
                <a:lnTo>
                  <a:pt x="1020" y="654"/>
                </a:lnTo>
                <a:lnTo>
                  <a:pt x="1302" y="642"/>
                </a:lnTo>
                <a:lnTo>
                  <a:pt x="1554" y="630"/>
                </a:lnTo>
                <a:lnTo>
                  <a:pt x="1779" y="615"/>
                </a:lnTo>
                <a:lnTo>
                  <a:pt x="1962" y="606"/>
                </a:lnTo>
                <a:lnTo>
                  <a:pt x="2193" y="588"/>
                </a:lnTo>
                <a:lnTo>
                  <a:pt x="2448" y="570"/>
                </a:lnTo>
                <a:lnTo>
                  <a:pt x="2700" y="546"/>
                </a:lnTo>
                <a:lnTo>
                  <a:pt x="2904" y="528"/>
                </a:lnTo>
                <a:lnTo>
                  <a:pt x="3138" y="498"/>
                </a:lnTo>
                <a:lnTo>
                  <a:pt x="3324" y="474"/>
                </a:lnTo>
                <a:lnTo>
                  <a:pt x="3534" y="447"/>
                </a:lnTo>
                <a:lnTo>
                  <a:pt x="3735" y="420"/>
                </a:lnTo>
                <a:lnTo>
                  <a:pt x="3933" y="384"/>
                </a:lnTo>
                <a:lnTo>
                  <a:pt x="4116" y="351"/>
                </a:lnTo>
                <a:lnTo>
                  <a:pt x="4266" y="318"/>
                </a:lnTo>
                <a:lnTo>
                  <a:pt x="4446" y="279"/>
                </a:lnTo>
                <a:lnTo>
                  <a:pt x="4620" y="237"/>
                </a:lnTo>
                <a:lnTo>
                  <a:pt x="4779" y="192"/>
                </a:lnTo>
                <a:lnTo>
                  <a:pt x="4920" y="147"/>
                </a:lnTo>
                <a:lnTo>
                  <a:pt x="5085" y="90"/>
                </a:lnTo>
                <a:lnTo>
                  <a:pt x="5193" y="42"/>
                </a:lnTo>
                <a:lnTo>
                  <a:pt x="5283" y="0"/>
                </a:lnTo>
                <a:lnTo>
                  <a:pt x="3201" y="0"/>
                </a:lnTo>
                <a:lnTo>
                  <a:pt x="2982" y="57"/>
                </a:lnTo>
                <a:lnTo>
                  <a:pt x="2775" y="108"/>
                </a:lnTo>
                <a:lnTo>
                  <a:pt x="2562" y="150"/>
                </a:lnTo>
                <a:lnTo>
                  <a:pt x="2397" y="183"/>
                </a:lnTo>
                <a:lnTo>
                  <a:pt x="2205" y="213"/>
                </a:lnTo>
                <a:lnTo>
                  <a:pt x="2001" y="243"/>
                </a:lnTo>
                <a:lnTo>
                  <a:pt x="1776" y="273"/>
                </a:lnTo>
                <a:lnTo>
                  <a:pt x="1536" y="297"/>
                </a:lnTo>
                <a:lnTo>
                  <a:pt x="1344" y="312"/>
                </a:lnTo>
                <a:lnTo>
                  <a:pt x="1134" y="330"/>
                </a:lnTo>
                <a:lnTo>
                  <a:pt x="921" y="342"/>
                </a:lnTo>
                <a:lnTo>
                  <a:pt x="696" y="354"/>
                </a:lnTo>
                <a:lnTo>
                  <a:pt x="501" y="360"/>
                </a:lnTo>
                <a:lnTo>
                  <a:pt x="279" y="366"/>
                </a:lnTo>
                <a:lnTo>
                  <a:pt x="99" y="369"/>
                </a:lnTo>
                <a:lnTo>
                  <a:pt x="0" y="366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r-FR" sz="1800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41002" name="Freeform 10"/>
          <p:cNvSpPr>
            <a:spLocks/>
          </p:cNvSpPr>
          <p:nvPr/>
        </p:nvSpPr>
        <p:spPr bwMode="white">
          <a:xfrm>
            <a:off x="0" y="-20638"/>
            <a:ext cx="4578350" cy="454026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285"/>
              </a:cxn>
              <a:cxn ang="0">
                <a:pos x="192" y="285"/>
              </a:cxn>
              <a:cxn ang="0">
                <a:pos x="384" y="282"/>
              </a:cxn>
              <a:cxn ang="0">
                <a:pos x="579" y="276"/>
              </a:cxn>
              <a:cxn ang="0">
                <a:pos x="789" y="267"/>
              </a:cxn>
              <a:cxn ang="0">
                <a:pos x="999" y="258"/>
              </a:cxn>
              <a:cxn ang="0">
                <a:pos x="1161" y="246"/>
              </a:cxn>
              <a:cxn ang="0">
                <a:pos x="1302" y="234"/>
              </a:cxn>
              <a:cxn ang="0">
                <a:pos x="1458" y="222"/>
              </a:cxn>
              <a:cxn ang="0">
                <a:pos x="1665" y="201"/>
              </a:cxn>
              <a:cxn ang="0">
                <a:pos x="1992" y="159"/>
              </a:cxn>
              <a:cxn ang="0">
                <a:pos x="2301" y="117"/>
              </a:cxn>
              <a:cxn ang="0">
                <a:pos x="2604" y="60"/>
              </a:cxn>
              <a:cxn ang="0">
                <a:pos x="2883" y="0"/>
              </a:cxn>
              <a:cxn ang="0">
                <a:pos x="0" y="0"/>
              </a:cxn>
            </a:cxnLst>
            <a:rect l="0" t="0" r="r" b="b"/>
            <a:pathLst>
              <a:path w="2884" h="286">
                <a:moveTo>
                  <a:pt x="0" y="0"/>
                </a:moveTo>
                <a:lnTo>
                  <a:pt x="0" y="285"/>
                </a:lnTo>
                <a:lnTo>
                  <a:pt x="192" y="285"/>
                </a:lnTo>
                <a:lnTo>
                  <a:pt x="384" y="282"/>
                </a:lnTo>
                <a:lnTo>
                  <a:pt x="579" y="276"/>
                </a:lnTo>
                <a:lnTo>
                  <a:pt x="789" y="267"/>
                </a:lnTo>
                <a:lnTo>
                  <a:pt x="999" y="258"/>
                </a:lnTo>
                <a:lnTo>
                  <a:pt x="1161" y="246"/>
                </a:lnTo>
                <a:lnTo>
                  <a:pt x="1302" y="234"/>
                </a:lnTo>
                <a:lnTo>
                  <a:pt x="1458" y="222"/>
                </a:lnTo>
                <a:lnTo>
                  <a:pt x="1665" y="201"/>
                </a:lnTo>
                <a:lnTo>
                  <a:pt x="1992" y="159"/>
                </a:lnTo>
                <a:lnTo>
                  <a:pt x="2301" y="117"/>
                </a:lnTo>
                <a:lnTo>
                  <a:pt x="2604" y="60"/>
                </a:lnTo>
                <a:lnTo>
                  <a:pt x="2883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r-FR" sz="1800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41003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 du masque</a:t>
            </a:r>
          </a:p>
        </p:txBody>
      </p:sp>
      <p:sp>
        <p:nvSpPr>
          <p:cNvPr id="341004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341005" name="Rectangle 1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+mn-lt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5106609B-75AF-4EE4-A59C-D6F0D599FF3A}" type="datetime1">
              <a:rPr lang="fr-FR" smtClean="0">
                <a:solidFill>
                  <a:srgbClr val="FFFFFF"/>
                </a:solidFill>
              </a:rPr>
              <a:t>26/11/2023</a:t>
            </a:fld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341006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r-BE">
                <a:solidFill>
                  <a:srgbClr val="FFFFFF"/>
                </a:solidFill>
              </a:rPr>
              <a:t>1</a:t>
            </a:r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341007" name="Rectangle 1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CF4668DC-857F-487D-BFFA-8C0CA5037977}" type="slidenum">
              <a:rPr lang="fr-BE" smtClean="0">
                <a:solidFill>
                  <a:srgbClr val="FFFFFF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fr-BE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802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</p:sldLayoutIdLst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09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09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340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0994" grpId="0" animBg="1"/>
    </p:bldLst>
  </p:timing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14282" y="324272"/>
            <a:ext cx="8822214" cy="6381328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/>
          <a:lstStyle/>
          <a:p>
            <a:pPr marL="282575" indent="-282575" algn="just">
              <a:lnSpc>
                <a:spcPct val="150000"/>
              </a:lnSpc>
              <a:buFontTx/>
              <a:buAutoNum type="romanUcPeriod"/>
            </a:pPr>
            <a:r>
              <a:rPr lang="fr-FR" sz="2000" b="1" kern="0" dirty="0">
                <a:solidFill>
                  <a:srgbClr val="FFFF00"/>
                </a:solidFill>
                <a:latin typeface="Times New Roman"/>
                <a:ea typeface="+mj-ea"/>
                <a:cs typeface="+mj-cs"/>
              </a:rPr>
              <a:t>Introduction :</a:t>
            </a:r>
          </a:p>
          <a:p>
            <a:pPr algn="just">
              <a:lnSpc>
                <a:spcPct val="150000"/>
              </a:lnSpc>
            </a:pPr>
            <a:r>
              <a:rPr lang="fr-FR" sz="1800" kern="0" dirty="0">
                <a:latin typeface="Times New Roman"/>
                <a:ea typeface="+mj-ea"/>
                <a:cs typeface="+mj-cs"/>
              </a:rPr>
              <a:t>For 1 DOF                </a:t>
            </a:r>
            <a:r>
              <a:rPr lang="en-US" sz="1800" kern="0" dirty="0">
                <a:latin typeface="Times New Roman"/>
                <a:ea typeface="+mj-ea"/>
                <a:cs typeface="+mj-cs"/>
              </a:rPr>
              <a:t> we have an equation of motion</a:t>
            </a:r>
            <a:endParaRPr lang="fr-FR" sz="1800" kern="0" dirty="0">
              <a:latin typeface="Times New Roman"/>
              <a:ea typeface="+mj-ea"/>
              <a:cs typeface="+mj-cs"/>
            </a:endParaRPr>
          </a:p>
          <a:p>
            <a:pPr algn="just">
              <a:lnSpc>
                <a:spcPct val="200000"/>
              </a:lnSpc>
            </a:pPr>
            <a:r>
              <a:rPr lang="en-US" sz="1800" kern="0" dirty="0">
                <a:latin typeface="Times New Roman"/>
                <a:ea typeface="+mj-ea"/>
                <a:cs typeface="+mj-cs"/>
              </a:rPr>
              <a:t>For +MDOF         </a:t>
            </a:r>
            <a:r>
              <a:rPr lang="fr-FR" sz="1800" kern="0" dirty="0">
                <a:latin typeface="Times New Roman"/>
                <a:ea typeface="+mj-ea"/>
                <a:cs typeface="+mj-cs"/>
              </a:rPr>
              <a:t>   </a:t>
            </a:r>
            <a:r>
              <a:rPr lang="en-US" sz="1800" kern="0" dirty="0">
                <a:latin typeface="Times New Roman"/>
                <a:ea typeface="+mj-ea"/>
                <a:cs typeface="+mj-cs"/>
              </a:rPr>
              <a:t>We have as many equations of motion (system of equations)</a:t>
            </a:r>
          </a:p>
          <a:p>
            <a:pPr algn="just">
              <a:lnSpc>
                <a:spcPct val="200000"/>
              </a:lnSpc>
            </a:pPr>
            <a:r>
              <a:rPr lang="fr-FR" sz="1800" kern="0" dirty="0">
                <a:latin typeface="Times New Roman"/>
                <a:ea typeface="+mj-ea"/>
                <a:cs typeface="+mj-cs"/>
              </a:rPr>
              <a:t>                                                                                        In matrix </a:t>
            </a:r>
            <a:r>
              <a:rPr lang="fr-FR" sz="1800" kern="0" dirty="0" err="1">
                <a:latin typeface="Times New Roman"/>
                <a:ea typeface="+mj-ea"/>
                <a:cs typeface="+mj-cs"/>
              </a:rPr>
              <a:t>form</a:t>
            </a:r>
            <a:r>
              <a:rPr lang="fr-FR" sz="1800" kern="0" dirty="0">
                <a:latin typeface="Times New Roman"/>
                <a:ea typeface="+mj-ea"/>
                <a:cs typeface="+mj-cs"/>
              </a:rPr>
              <a:t> N x N</a:t>
            </a:r>
          </a:p>
          <a:p>
            <a:pPr algn="just">
              <a:lnSpc>
                <a:spcPct val="150000"/>
              </a:lnSpc>
            </a:pPr>
            <a:r>
              <a:rPr lang="en-US" sz="1800" dirty="0"/>
              <a:t>The discrete system with n concentrated masses is an approach for</a:t>
            </a:r>
          </a:p>
          <a:p>
            <a:pPr algn="just">
              <a:lnSpc>
                <a:spcPct val="150000"/>
              </a:lnSpc>
            </a:pPr>
            <a:r>
              <a:rPr lang="en-US" sz="1800" dirty="0"/>
              <a:t>evaluating the dynamic response of a given continuous system.</a:t>
            </a:r>
          </a:p>
          <a:p>
            <a:pPr algn="just">
              <a:lnSpc>
                <a:spcPct val="150000"/>
              </a:lnSpc>
            </a:pPr>
            <a:r>
              <a:rPr lang="en-US" sz="1800" dirty="0"/>
              <a:t>At each instant t the position of the beam is determined by</a:t>
            </a:r>
            <a:r>
              <a:rPr lang="fr-FR" sz="1800" dirty="0"/>
              <a:t> x</a:t>
            </a:r>
            <a:r>
              <a:rPr lang="fr-FR" sz="1800" baseline="-25000" dirty="0"/>
              <a:t>1</a:t>
            </a:r>
            <a:r>
              <a:rPr lang="fr-FR" sz="1800" dirty="0"/>
              <a:t>(t), </a:t>
            </a:r>
          </a:p>
          <a:p>
            <a:pPr algn="just">
              <a:lnSpc>
                <a:spcPct val="150000"/>
              </a:lnSpc>
            </a:pPr>
            <a:r>
              <a:rPr lang="fr-FR" sz="1800" dirty="0"/>
              <a:t>x</a:t>
            </a:r>
            <a:r>
              <a:rPr lang="fr-FR" sz="1800" baseline="-25000" dirty="0"/>
              <a:t>2</a:t>
            </a:r>
            <a:r>
              <a:rPr lang="fr-FR" sz="1800" dirty="0"/>
              <a:t>(t), … </a:t>
            </a:r>
            <a:r>
              <a:rPr lang="fr-FR" sz="1800" dirty="0" err="1"/>
              <a:t>x</a:t>
            </a:r>
            <a:r>
              <a:rPr lang="fr-FR" sz="1800" baseline="-25000" dirty="0" err="1"/>
              <a:t>n</a:t>
            </a:r>
            <a:r>
              <a:rPr lang="fr-FR" sz="1800" dirty="0"/>
              <a:t>(t). (</a:t>
            </a:r>
            <a:r>
              <a:rPr lang="en-US" sz="1800" dirty="0"/>
              <a:t>these are the n degrees of freedom corresponding to</a:t>
            </a:r>
          </a:p>
          <a:p>
            <a:pPr algn="just">
              <a:lnSpc>
                <a:spcPct val="150000"/>
              </a:lnSpc>
            </a:pPr>
            <a:r>
              <a:rPr lang="en-US" sz="1800" dirty="0"/>
              <a:t>vertical displacements) measured from the static equilibrium position.</a:t>
            </a:r>
          </a:p>
          <a:p>
            <a:pPr>
              <a:lnSpc>
                <a:spcPct val="150000"/>
              </a:lnSpc>
            </a:pPr>
            <a:r>
              <a:rPr lang="en-US" sz="1800" b="1" dirty="0">
                <a:solidFill>
                  <a:srgbClr val="FF0000"/>
                </a:solidFill>
              </a:rPr>
              <a:t>Case of a building with N floors:</a:t>
            </a:r>
          </a:p>
          <a:p>
            <a:pPr>
              <a:lnSpc>
                <a:spcPct val="150000"/>
              </a:lnSpc>
            </a:pPr>
            <a:r>
              <a:rPr lang="en-US" sz="1800" dirty="0"/>
              <a:t>Generally, for the dynamic analysis of buildings, it is assumed that the mass is concentrated at the level of each floor and only its displacement in the lateral direction is considered.</a:t>
            </a:r>
          </a:p>
          <a:p>
            <a:pPr>
              <a:lnSpc>
                <a:spcPct val="150000"/>
              </a:lnSpc>
            </a:pPr>
            <a:r>
              <a:rPr lang="en-US" sz="1800" dirty="0"/>
              <a:t>In this case, the number of degrees of freedom is equal to the number of floors in the building.</a:t>
            </a:r>
            <a:endParaRPr lang="fr-FR" sz="1800" dirty="0"/>
          </a:p>
          <a:p>
            <a:pPr>
              <a:lnSpc>
                <a:spcPct val="150000"/>
              </a:lnSpc>
            </a:pPr>
            <a:endParaRPr lang="fr-FR" sz="1800" dirty="0"/>
          </a:p>
          <a:p>
            <a:pPr>
              <a:lnSpc>
                <a:spcPct val="150000"/>
              </a:lnSpc>
            </a:pPr>
            <a:endParaRPr lang="fr-FR" sz="1800" dirty="0"/>
          </a:p>
          <a:p>
            <a:pPr>
              <a:lnSpc>
                <a:spcPct val="150000"/>
              </a:lnSpc>
            </a:pPr>
            <a:endParaRPr lang="fr-FR" sz="1800" dirty="0"/>
          </a:p>
        </p:txBody>
      </p:sp>
      <p:sp>
        <p:nvSpPr>
          <p:cNvPr id="3" name="Rectangle 2"/>
          <p:cNvSpPr/>
          <p:nvPr/>
        </p:nvSpPr>
        <p:spPr>
          <a:xfrm>
            <a:off x="214282" y="-153057"/>
            <a:ext cx="892971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r-FR" sz="2800" dirty="0" err="1">
                <a:solidFill>
                  <a:srgbClr val="FF9900">
                    <a:lumMod val="60000"/>
                    <a:lumOff val="40000"/>
                  </a:srgbClr>
                </a:solidFill>
              </a:rPr>
              <a:t>Chapter</a:t>
            </a:r>
            <a:r>
              <a:rPr lang="fr-FR" sz="2800" dirty="0">
                <a:solidFill>
                  <a:srgbClr val="FF9900">
                    <a:lumMod val="60000"/>
                    <a:lumOff val="40000"/>
                  </a:srgbClr>
                </a:solidFill>
              </a:rPr>
              <a:t> 03: Multi-</a:t>
            </a:r>
            <a:r>
              <a:rPr lang="fr-FR" sz="2800" dirty="0" err="1">
                <a:solidFill>
                  <a:srgbClr val="FF9900">
                    <a:lumMod val="60000"/>
                    <a:lumOff val="40000"/>
                  </a:srgbClr>
                </a:solidFill>
              </a:rPr>
              <a:t>Degree</a:t>
            </a:r>
            <a:r>
              <a:rPr lang="fr-FR" sz="2800" dirty="0">
                <a:solidFill>
                  <a:srgbClr val="FF9900">
                    <a:lumMod val="60000"/>
                    <a:lumOff val="40000"/>
                  </a:srgbClr>
                </a:solidFill>
              </a:rPr>
              <a:t>-of-Freedom </a:t>
            </a:r>
            <a:r>
              <a:rPr lang="fr-FR" sz="2800" dirty="0" err="1">
                <a:solidFill>
                  <a:srgbClr val="FF9900">
                    <a:lumMod val="60000"/>
                    <a:lumOff val="40000"/>
                  </a:srgbClr>
                </a:solidFill>
              </a:rPr>
              <a:t>Systems</a:t>
            </a:r>
            <a:endParaRPr lang="fr-FR" sz="2800" dirty="0">
              <a:solidFill>
                <a:srgbClr val="FF9900">
                  <a:lumMod val="60000"/>
                  <a:lumOff val="40000"/>
                </a:srgbClr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>
                <a:solidFill>
                  <a:srgbClr val="FFFFFF"/>
                </a:solidFill>
              </a:rPr>
              <a:pPr/>
              <a:t>1</a:t>
            </a:fld>
            <a:endParaRPr lang="fr-BE" dirty="0">
              <a:solidFill>
                <a:srgbClr val="FFFFFF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 bwMode="auto">
          <a:xfrm>
            <a:off x="1547664" y="1174304"/>
            <a:ext cx="50405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1547664" y="1700808"/>
            <a:ext cx="50405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" name="Right Arrow 10"/>
          <p:cNvSpPr/>
          <p:nvPr/>
        </p:nvSpPr>
        <p:spPr bwMode="auto">
          <a:xfrm rot="5400000">
            <a:off x="6840252" y="1808818"/>
            <a:ext cx="288034" cy="216025"/>
          </a:xfrm>
          <a:prstGeom prst="rightArrow">
            <a:avLst/>
          </a:prstGeom>
          <a:solidFill>
            <a:srgbClr val="FF6600"/>
          </a:solidFill>
          <a:ln w="3175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2636912"/>
            <a:ext cx="2232248" cy="2232248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2615844799"/>
      </p:ext>
    </p:extLst>
  </p:cSld>
  <p:clrMapOvr>
    <a:masterClrMapping/>
  </p:clrMapOvr>
  <p:transition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107504" y="-27384"/>
                <a:ext cx="8981952" cy="69155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en-US" sz="1800" dirty="0">
                    <a:latin typeface="Times New Roman"/>
                    <a:ea typeface="Times New Roman"/>
                    <a:cs typeface="Arial"/>
                  </a:rPr>
                  <a:t>Therefore, for each natural frequency (ω), we calculate the corresponding mode shape:</a:t>
                </a:r>
              </a:p>
              <a:p>
                <a:pPr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fr-FR" sz="1800" dirty="0">
                    <a:effectLst/>
                    <a:latin typeface="Times New Roman"/>
                    <a:ea typeface="Times New Roman"/>
                    <a:cs typeface="Arial"/>
                  </a:rPr>
                  <a:t> </a:t>
                </a:r>
                <a14:m>
                  <m:oMath xmlns:m="http://schemas.openxmlformats.org/officeDocument/2006/math">
                    <m:r>
                      <a:rPr lang="fr-FR" sz="18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𝜔</m:t>
                    </m:r>
                    <m:r>
                      <a:rPr lang="fr-FR" sz="18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sSub>
                      <m:sSubPr>
                        <m:ctrlPr>
                          <a:rPr lang="fr-FR" sz="1800" i="1">
                            <a:effectLst/>
                            <a:latin typeface="Cambria Math" panose="02040503050406030204" pitchFamily="18" charset="0"/>
                            <a:ea typeface="Times New Roman"/>
                            <a:cs typeface="Times New Roman"/>
                          </a:rPr>
                        </m:ctrlPr>
                      </m:sSubPr>
                      <m:e>
                        <m:r>
                          <a:rPr lang="fr-FR" sz="18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𝜔</m:t>
                        </m:r>
                      </m:e>
                      <m:sub>
                        <m:r>
                          <a:rPr lang="fr-FR" sz="18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</m:t>
                        </m:r>
                      </m:sub>
                    </m:sSub>
                    <m:r>
                      <a:rPr lang="fr-FR" sz="18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== &gt; </m:t>
                    </m:r>
                    <m:d>
                      <m:dPr>
                        <m:begChr m:val="{"/>
                        <m:endChr m:val="}"/>
                        <m:ctrlPr>
                          <a:rPr lang="fr-FR" sz="1800" i="1">
                            <a:effectLst/>
                            <a:latin typeface="Cambria Math" panose="02040503050406030204" pitchFamily="18" charset="0"/>
                            <a:ea typeface="Times New Roman"/>
                            <a:cs typeface="Times New Roman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fr-FR" sz="1800" i="1">
                                <a:effectLst/>
                                <a:latin typeface="Cambria Math" panose="02040503050406030204" pitchFamily="18" charset="0"/>
                                <a:ea typeface="Times New Roman"/>
                                <a:cs typeface="Times New Roman"/>
                              </a:rPr>
                            </m:ctrlPr>
                          </m:sSubPr>
                          <m:e>
                            <m:r>
                              <a:rPr lang="fr-FR" sz="1800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𝐴</m:t>
                            </m:r>
                          </m:e>
                          <m:sub>
                            <m:r>
                              <a:rPr lang="fr-FR" sz="1800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1</m:t>
                            </m:r>
                          </m:sub>
                        </m:sSub>
                      </m:e>
                    </m:d>
                  </m:oMath>
                </a14:m>
                <a:endParaRPr lang="fr-FR" sz="1800" dirty="0">
                  <a:effectLst/>
                  <a:latin typeface="Calibri"/>
                  <a:ea typeface="Calibri"/>
                  <a:cs typeface="Arial"/>
                </a:endParaRPr>
              </a:p>
              <a:p>
                <a:pPr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fr-FR" sz="1800" dirty="0">
                    <a:effectLst/>
                    <a:latin typeface="Times New Roman"/>
                    <a:ea typeface="Times New Roman"/>
                    <a:cs typeface="Arial"/>
                  </a:rPr>
                  <a:t> </a:t>
                </a:r>
                <a14:m>
                  <m:oMath xmlns:m="http://schemas.openxmlformats.org/officeDocument/2006/math">
                    <m:r>
                      <a:rPr lang="fr-FR" sz="18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𝜔</m:t>
                    </m:r>
                    <m:r>
                      <a:rPr lang="fr-FR" sz="18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sSub>
                      <m:sSubPr>
                        <m:ctrlPr>
                          <a:rPr lang="fr-FR" sz="1800" i="1">
                            <a:effectLst/>
                            <a:latin typeface="Cambria Math" panose="02040503050406030204" pitchFamily="18" charset="0"/>
                            <a:ea typeface="Times New Roman"/>
                            <a:cs typeface="Times New Roman"/>
                          </a:rPr>
                        </m:ctrlPr>
                      </m:sSubPr>
                      <m:e>
                        <m:r>
                          <a:rPr lang="fr-FR" sz="18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𝜔</m:t>
                        </m:r>
                      </m:e>
                      <m:sub>
                        <m:r>
                          <a:rPr lang="fr-FR" sz="18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2</m:t>
                        </m:r>
                      </m:sub>
                    </m:sSub>
                    <m:r>
                      <a:rPr lang="fr-FR" sz="18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== &gt; </m:t>
                    </m:r>
                    <m:d>
                      <m:dPr>
                        <m:begChr m:val="{"/>
                        <m:endChr m:val="}"/>
                        <m:ctrlPr>
                          <a:rPr lang="fr-FR" sz="1800" i="1">
                            <a:effectLst/>
                            <a:latin typeface="Cambria Math" panose="02040503050406030204" pitchFamily="18" charset="0"/>
                            <a:ea typeface="Times New Roman"/>
                            <a:cs typeface="Times New Roman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fr-FR" sz="1800" i="1">
                                <a:effectLst/>
                                <a:latin typeface="Cambria Math" panose="02040503050406030204" pitchFamily="18" charset="0"/>
                                <a:ea typeface="Times New Roman"/>
                                <a:cs typeface="Times New Roman"/>
                              </a:rPr>
                            </m:ctrlPr>
                          </m:sSubPr>
                          <m:e>
                            <m:r>
                              <a:rPr lang="fr-FR" sz="1800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𝐴</m:t>
                            </m:r>
                          </m:e>
                          <m:sub>
                            <m:r>
                              <a:rPr lang="fr-FR" sz="1800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2</m:t>
                            </m:r>
                          </m:sub>
                        </m:sSub>
                      </m:e>
                    </m:d>
                  </m:oMath>
                </a14:m>
                <a:endParaRPr lang="fr-FR" sz="1800" dirty="0">
                  <a:effectLst/>
                  <a:latin typeface="Calibri"/>
                  <a:ea typeface="Calibri"/>
                  <a:cs typeface="Arial"/>
                </a:endParaRPr>
              </a:p>
              <a:p>
                <a:pPr indent="449580"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fr-FR" sz="1800" dirty="0">
                    <a:effectLst/>
                    <a:latin typeface="Times New Roman"/>
                    <a:ea typeface="Times New Roman"/>
                    <a:cs typeface="Arial"/>
                  </a:rPr>
                  <a:t>...</a:t>
                </a:r>
                <a:endParaRPr lang="fr-FR" sz="1800" dirty="0">
                  <a:effectLst/>
                  <a:latin typeface="Calibri"/>
                  <a:ea typeface="Calibri"/>
                  <a:cs typeface="Arial"/>
                </a:endParaRPr>
              </a:p>
              <a:p>
                <a:pPr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fr-FR" sz="1800" dirty="0">
                    <a:effectLst/>
                    <a:latin typeface="Times New Roman"/>
                    <a:ea typeface="Times New Roman"/>
                    <a:cs typeface="Arial"/>
                  </a:rPr>
                  <a:t> </a:t>
                </a:r>
                <a14:m>
                  <m:oMath xmlns:m="http://schemas.openxmlformats.org/officeDocument/2006/math">
                    <m:r>
                      <a:rPr lang="fr-FR" sz="18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𝜔</m:t>
                    </m:r>
                    <m:r>
                      <a:rPr lang="fr-FR" sz="18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sSub>
                      <m:sSubPr>
                        <m:ctrlPr>
                          <a:rPr lang="fr-FR" sz="1800" i="1">
                            <a:effectLst/>
                            <a:latin typeface="Cambria Math" panose="02040503050406030204" pitchFamily="18" charset="0"/>
                            <a:ea typeface="Times New Roman"/>
                            <a:cs typeface="Times New Roman"/>
                          </a:rPr>
                        </m:ctrlPr>
                      </m:sSubPr>
                      <m:e>
                        <m:r>
                          <a:rPr lang="fr-FR" sz="18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𝜔</m:t>
                        </m:r>
                      </m:e>
                      <m:sub>
                        <m:r>
                          <a:rPr lang="fr-FR" sz="18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𝑛</m:t>
                        </m:r>
                      </m:sub>
                    </m:sSub>
                    <m:r>
                      <a:rPr lang="fr-FR" sz="18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== &gt; </m:t>
                    </m:r>
                    <m:d>
                      <m:dPr>
                        <m:begChr m:val="{"/>
                        <m:endChr m:val="}"/>
                        <m:ctrlPr>
                          <a:rPr lang="fr-FR" sz="1800" i="1">
                            <a:effectLst/>
                            <a:latin typeface="Cambria Math" panose="02040503050406030204" pitchFamily="18" charset="0"/>
                            <a:ea typeface="Times New Roman"/>
                            <a:cs typeface="Times New Roman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fr-FR" sz="1800" i="1">
                                <a:effectLst/>
                                <a:latin typeface="Cambria Math" panose="02040503050406030204" pitchFamily="18" charset="0"/>
                                <a:ea typeface="Times New Roman"/>
                                <a:cs typeface="Times New Roman"/>
                              </a:rPr>
                            </m:ctrlPr>
                          </m:sSubPr>
                          <m:e>
                            <m:r>
                              <a:rPr lang="fr-FR" sz="1800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𝐴</m:t>
                            </m:r>
                          </m:e>
                          <m:sub>
                            <m:r>
                              <a:rPr lang="fr-FR" sz="1800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𝑛</m:t>
                            </m:r>
                          </m:sub>
                        </m:sSub>
                      </m:e>
                    </m:d>
                  </m:oMath>
                </a14:m>
                <a:endParaRPr lang="fr-FR" sz="1800" dirty="0">
                  <a:effectLst/>
                  <a:latin typeface="Calibri"/>
                  <a:ea typeface="Calibri"/>
                  <a:cs typeface="Arial"/>
                </a:endParaRPr>
              </a:p>
              <a:p>
                <a:pPr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fr-FR" sz="1800" dirty="0">
                    <a:effectLst/>
                    <a:latin typeface="Times New Roman"/>
                    <a:ea typeface="Times New Roman"/>
                    <a:cs typeface="Arial"/>
                  </a:rPr>
                  <a:t> For  	</a:t>
                </a:r>
                <a14:m>
                  <m:oMath xmlns:m="http://schemas.openxmlformats.org/officeDocument/2006/math">
                    <m:r>
                      <a:rPr lang="fr-FR" sz="18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𝜔</m:t>
                    </m:r>
                    <m:r>
                      <a:rPr lang="fr-FR" sz="18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sSub>
                      <m:sSubPr>
                        <m:ctrlPr>
                          <a:rPr lang="fr-FR" sz="1800" i="1">
                            <a:effectLst/>
                            <a:latin typeface="Cambria Math" panose="02040503050406030204" pitchFamily="18" charset="0"/>
                            <a:ea typeface="Times New Roman"/>
                            <a:cs typeface="Times New Roman"/>
                          </a:rPr>
                        </m:ctrlPr>
                      </m:sSubPr>
                      <m:e>
                        <m:r>
                          <a:rPr lang="fr-FR" sz="18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𝜔</m:t>
                        </m:r>
                      </m:e>
                      <m:sub>
                        <m:r>
                          <a:rPr lang="fr-FR" sz="18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𝑖</m:t>
                        </m:r>
                      </m:sub>
                    </m:sSub>
                    <m:r>
                      <a:rPr lang="fr-FR" sz="18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==&gt;</m:t>
                    </m:r>
                    <m:d>
                      <m:dPr>
                        <m:begChr m:val="{"/>
                        <m:endChr m:val=""/>
                        <m:ctrlPr>
                          <a:rPr lang="fr-FR" sz="1800" i="1">
                            <a:effectLst/>
                            <a:latin typeface="Cambria Math" panose="02040503050406030204" pitchFamily="18" charset="0"/>
                            <a:ea typeface="Times New Roman"/>
                            <a:cs typeface="Times New Roman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fr-FR" sz="1800" i="1">
                                <a:effectLst/>
                                <a:latin typeface="Cambria Math" panose="02040503050406030204" pitchFamily="18" charset="0"/>
                                <a:ea typeface="Times New Roman"/>
                                <a:cs typeface="Times New Roman"/>
                              </a:rPr>
                            </m:ctrlPr>
                          </m:eqArrPr>
                          <m:e>
                            <m:d>
                              <m:dPr>
                                <m:ctrlPr>
                                  <a:rPr lang="fr-FR" sz="1800" i="1">
                                    <a:effectLst/>
                                    <a:latin typeface="Cambria Math" panose="02040503050406030204" pitchFamily="18" charset="0"/>
                                    <a:ea typeface="Times New Roman"/>
                                    <a:cs typeface="Times New Roman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fr-FR" sz="1800" i="1">
                                        <a:effectLst/>
                                        <a:latin typeface="Cambria Math" panose="02040503050406030204" pitchFamily="18" charset="0"/>
                                        <a:ea typeface="Times New Roman"/>
                                        <a:cs typeface="Times New Roman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1800" i="1">
                                        <a:effectLst/>
                                        <a:latin typeface="Cambria Math"/>
                                        <a:ea typeface="Times New Roman"/>
                                        <a:cs typeface="Times New Roman"/>
                                      </a:rPr>
                                      <m:t>𝑘</m:t>
                                    </m:r>
                                  </m:e>
                                  <m:sub>
                                    <m:r>
                                      <a:rPr lang="fr-FR" sz="1800" i="1">
                                        <a:effectLst/>
                                        <a:latin typeface="Cambria Math"/>
                                        <a:ea typeface="Times New Roman"/>
                                        <a:cs typeface="Times New Roman"/>
                                      </a:rPr>
                                      <m:t>11</m:t>
                                    </m:r>
                                  </m:sub>
                                </m:sSub>
                                <m:r>
                                  <a:rPr lang="fr-FR" sz="1800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−</m:t>
                                </m:r>
                                <m:sSup>
                                  <m:sSupPr>
                                    <m:ctrlPr>
                                      <a:rPr lang="fr-FR" sz="1800" i="1">
                                        <a:effectLst/>
                                        <a:latin typeface="Cambria Math" panose="02040503050406030204" pitchFamily="18" charset="0"/>
                                        <a:ea typeface="Times New Roman"/>
                                        <a:cs typeface="Times New Roman"/>
                                      </a:rPr>
                                    </m:ctrlPr>
                                  </m:sSupPr>
                                  <m:e>
                                    <m:sSub>
                                      <m:sSubPr>
                                        <m:ctrlPr>
                                          <a:rPr lang="fr-FR" sz="1800" i="1">
                                            <a:effectLst/>
                                            <a:latin typeface="Cambria Math" panose="02040503050406030204" pitchFamily="18" charset="0"/>
                                            <a:ea typeface="Times New Roman"/>
                                            <a:cs typeface="Times New Roman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fr-FR" sz="1800" i="1">
                                            <a:effectLst/>
                                            <a:latin typeface="Cambria Math"/>
                                            <a:ea typeface="Times New Roman"/>
                                            <a:cs typeface="Times New Roman"/>
                                          </a:rPr>
                                          <m:t>𝑚</m:t>
                                        </m:r>
                                      </m:e>
                                      <m:sub>
                                        <m:r>
                                          <a:rPr lang="fr-FR" sz="1800" i="1">
                                            <a:effectLst/>
                                            <a:latin typeface="Cambria Math"/>
                                            <a:ea typeface="Times New Roman"/>
                                            <a:cs typeface="Times New Roman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fr-FR" sz="1800" i="1">
                                            <a:effectLst/>
                                            <a:latin typeface="Cambria Math" panose="02040503050406030204" pitchFamily="18" charset="0"/>
                                            <a:ea typeface="Times New Roman"/>
                                            <a:cs typeface="Times New Roman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fr-FR" sz="1800" i="1">
                                            <a:effectLst/>
                                            <a:latin typeface="Cambria Math"/>
                                            <a:ea typeface="Times New Roman"/>
                                            <a:cs typeface="Times New Roman"/>
                                          </a:rPr>
                                          <m:t>𝜔</m:t>
                                        </m:r>
                                      </m:e>
                                      <m:sub>
                                        <m:r>
                                          <a:rPr lang="fr-FR" sz="1800" i="1">
                                            <a:effectLst/>
                                            <a:latin typeface="Cambria Math"/>
                                            <a:ea typeface="Times New Roman"/>
                                            <a:cs typeface="Times New Roman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</m:e>
                                  <m:sup>
                                    <m:r>
                                      <a:rPr lang="fr-FR" sz="1800" i="1">
                                        <a:effectLst/>
                                        <a:latin typeface="Cambria Math"/>
                                        <a:ea typeface="Times New Roman"/>
                                        <a:cs typeface="Times New Roman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</m:d>
                            <m:sSub>
                              <m:sSubPr>
                                <m:ctrlPr>
                                  <a:rPr lang="fr-FR" sz="1800" i="1">
                                    <a:effectLst/>
                                    <a:latin typeface="Cambria Math" panose="02040503050406030204" pitchFamily="18" charset="0"/>
                                    <a:ea typeface="Times New Roman"/>
                                    <a:cs typeface="Times New Roman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𝐴</m:t>
                                </m:r>
                              </m:e>
                              <m:sub>
                                <m:r>
                                  <a:rPr lang="fr-FR" sz="1800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fr-FR" sz="1800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fr-FR" sz="1800" i="1">
                                    <a:effectLst/>
                                    <a:latin typeface="Cambria Math" panose="02040503050406030204" pitchFamily="18" charset="0"/>
                                    <a:ea typeface="Times New Roman"/>
                                    <a:cs typeface="Times New Roman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𝑘</m:t>
                                </m:r>
                              </m:e>
                              <m:sub>
                                <m:r>
                                  <a:rPr lang="fr-FR" sz="1800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12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fr-FR" sz="1800" i="1">
                                    <a:effectLst/>
                                    <a:latin typeface="Cambria Math" panose="02040503050406030204" pitchFamily="18" charset="0"/>
                                    <a:ea typeface="Times New Roman"/>
                                    <a:cs typeface="Times New Roman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𝐴</m:t>
                                </m:r>
                              </m:e>
                              <m:sub>
                                <m:r>
                                  <a:rPr lang="fr-FR" sz="1800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fr-FR" sz="1800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+…+</m:t>
                            </m:r>
                            <m:sSub>
                              <m:sSubPr>
                                <m:ctrlPr>
                                  <a:rPr lang="fr-FR" sz="1800" i="1">
                                    <a:effectLst/>
                                    <a:latin typeface="Cambria Math" panose="02040503050406030204" pitchFamily="18" charset="0"/>
                                    <a:ea typeface="Times New Roman"/>
                                    <a:cs typeface="Times New Roman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𝑘</m:t>
                                </m:r>
                              </m:e>
                              <m:sub>
                                <m:r>
                                  <a:rPr lang="fr-FR" sz="1800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1</m:t>
                                </m:r>
                                <m:r>
                                  <a:rPr lang="fr-FR" sz="1800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𝑛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fr-FR" sz="1800" i="1">
                                    <a:effectLst/>
                                    <a:latin typeface="Cambria Math" panose="02040503050406030204" pitchFamily="18" charset="0"/>
                                    <a:ea typeface="Times New Roman"/>
                                    <a:cs typeface="Times New Roman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𝐴</m:t>
                                </m:r>
                              </m:e>
                              <m:sub>
                                <m:r>
                                  <a:rPr lang="fr-FR" sz="1800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𝑛</m:t>
                                </m:r>
                              </m:sub>
                            </m:sSub>
                            <m:r>
                              <a:rPr lang="fr-FR" sz="1800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=</m:t>
                            </m:r>
                            <m:r>
                              <a:rPr lang="fr-FR" sz="1800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0</m:t>
                            </m:r>
                          </m:e>
                          <m:e>
                            <m:sSub>
                              <m:sSubPr>
                                <m:ctrlPr>
                                  <a:rPr lang="fr-FR" sz="1800" i="1">
                                    <a:effectLst/>
                                    <a:latin typeface="Cambria Math" panose="02040503050406030204" pitchFamily="18" charset="0"/>
                                    <a:ea typeface="Times New Roman"/>
                                    <a:cs typeface="Times New Roman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𝑘</m:t>
                                </m:r>
                              </m:e>
                              <m:sub>
                                <m:r>
                                  <a:rPr lang="fr-FR" sz="1800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21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fr-FR" sz="1800" i="1">
                                    <a:effectLst/>
                                    <a:latin typeface="Cambria Math" panose="02040503050406030204" pitchFamily="18" charset="0"/>
                                    <a:ea typeface="Times New Roman"/>
                                    <a:cs typeface="Times New Roman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𝐴</m:t>
                                </m:r>
                              </m:e>
                              <m:sub>
                                <m:r>
                                  <a:rPr lang="fr-FR" sz="1800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fr-FR" sz="1800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+</m:t>
                            </m:r>
                            <m:d>
                              <m:dPr>
                                <m:ctrlPr>
                                  <a:rPr lang="fr-FR" sz="1800" i="1">
                                    <a:effectLst/>
                                    <a:latin typeface="Cambria Math" panose="02040503050406030204" pitchFamily="18" charset="0"/>
                                    <a:ea typeface="Times New Roman"/>
                                    <a:cs typeface="Times New Roman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fr-FR" sz="1800" i="1">
                                        <a:effectLst/>
                                        <a:latin typeface="Cambria Math" panose="02040503050406030204" pitchFamily="18" charset="0"/>
                                        <a:ea typeface="Times New Roman"/>
                                        <a:cs typeface="Times New Roman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1800" i="1">
                                        <a:effectLst/>
                                        <a:latin typeface="Cambria Math"/>
                                        <a:ea typeface="Times New Roman"/>
                                        <a:cs typeface="Times New Roman"/>
                                      </a:rPr>
                                      <m:t>𝑘</m:t>
                                    </m:r>
                                  </m:e>
                                  <m:sub>
                                    <m:r>
                                      <a:rPr lang="fr-FR" sz="1800" i="1">
                                        <a:effectLst/>
                                        <a:latin typeface="Cambria Math"/>
                                        <a:ea typeface="Times New Roman"/>
                                        <a:cs typeface="Times New Roman"/>
                                      </a:rPr>
                                      <m:t>22</m:t>
                                    </m:r>
                                  </m:sub>
                                </m:sSub>
                                <m:r>
                                  <a:rPr lang="fr-FR" sz="1800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−</m:t>
                                </m:r>
                                <m:sSup>
                                  <m:sSupPr>
                                    <m:ctrlPr>
                                      <a:rPr lang="fr-FR" sz="1800" i="1">
                                        <a:effectLst/>
                                        <a:latin typeface="Cambria Math" panose="02040503050406030204" pitchFamily="18" charset="0"/>
                                        <a:ea typeface="Times New Roman"/>
                                        <a:cs typeface="Times New Roman"/>
                                      </a:rPr>
                                    </m:ctrlPr>
                                  </m:sSupPr>
                                  <m:e>
                                    <m:sSub>
                                      <m:sSubPr>
                                        <m:ctrlPr>
                                          <a:rPr lang="fr-FR" sz="1800" i="1">
                                            <a:effectLst/>
                                            <a:latin typeface="Cambria Math" panose="02040503050406030204" pitchFamily="18" charset="0"/>
                                            <a:ea typeface="Times New Roman"/>
                                            <a:cs typeface="Times New Roman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fr-FR" sz="1800" i="1">
                                            <a:effectLst/>
                                            <a:latin typeface="Cambria Math"/>
                                            <a:ea typeface="Times New Roman"/>
                                            <a:cs typeface="Times New Roman"/>
                                          </a:rPr>
                                          <m:t>𝑚</m:t>
                                        </m:r>
                                      </m:e>
                                      <m:sub>
                                        <m:r>
                                          <a:rPr lang="fr-FR" sz="1800" i="1">
                                            <a:effectLst/>
                                            <a:latin typeface="Cambria Math"/>
                                            <a:ea typeface="Times New Roman"/>
                                            <a:cs typeface="Times New Roman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fr-FR" sz="1800" i="1">
                                            <a:effectLst/>
                                            <a:latin typeface="Cambria Math" panose="02040503050406030204" pitchFamily="18" charset="0"/>
                                            <a:ea typeface="Times New Roman"/>
                                            <a:cs typeface="Times New Roman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fr-FR" sz="1800" i="1">
                                            <a:effectLst/>
                                            <a:latin typeface="Cambria Math"/>
                                            <a:ea typeface="Times New Roman"/>
                                            <a:cs typeface="Times New Roman"/>
                                          </a:rPr>
                                          <m:t>𝜔</m:t>
                                        </m:r>
                                      </m:e>
                                      <m:sub>
                                        <m:r>
                                          <a:rPr lang="fr-FR" sz="1800" i="1">
                                            <a:effectLst/>
                                            <a:latin typeface="Cambria Math"/>
                                            <a:ea typeface="Times New Roman"/>
                                            <a:cs typeface="Times New Roman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</m:e>
                                  <m:sup>
                                    <m:r>
                                      <a:rPr lang="fr-FR" sz="1800" i="1">
                                        <a:effectLst/>
                                        <a:latin typeface="Cambria Math"/>
                                        <a:ea typeface="Times New Roman"/>
                                        <a:cs typeface="Times New Roman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</m:d>
                            <m:sSub>
                              <m:sSubPr>
                                <m:ctrlPr>
                                  <a:rPr lang="fr-FR" sz="1800" i="1">
                                    <a:effectLst/>
                                    <a:latin typeface="Cambria Math" panose="02040503050406030204" pitchFamily="18" charset="0"/>
                                    <a:ea typeface="Times New Roman"/>
                                    <a:cs typeface="Times New Roman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𝐴</m:t>
                                </m:r>
                              </m:e>
                              <m:sub>
                                <m:r>
                                  <a:rPr lang="fr-FR" sz="1800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fr-FR" sz="1800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+…+</m:t>
                            </m:r>
                            <m:sSub>
                              <m:sSubPr>
                                <m:ctrlPr>
                                  <a:rPr lang="fr-FR" sz="1800" i="1">
                                    <a:effectLst/>
                                    <a:latin typeface="Cambria Math" panose="02040503050406030204" pitchFamily="18" charset="0"/>
                                    <a:ea typeface="Times New Roman"/>
                                    <a:cs typeface="Times New Roman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𝑘</m:t>
                                </m:r>
                              </m:e>
                              <m:sub>
                                <m:r>
                                  <a:rPr lang="fr-FR" sz="1800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2</m:t>
                                </m:r>
                                <m:r>
                                  <a:rPr lang="fr-FR" sz="1800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𝑛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fr-FR" sz="1800" i="1">
                                    <a:effectLst/>
                                    <a:latin typeface="Cambria Math" panose="02040503050406030204" pitchFamily="18" charset="0"/>
                                    <a:ea typeface="Times New Roman"/>
                                    <a:cs typeface="Times New Roman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𝐴</m:t>
                                </m:r>
                              </m:e>
                              <m:sub>
                                <m:r>
                                  <a:rPr lang="fr-FR" sz="1800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𝑛</m:t>
                                </m:r>
                              </m:sub>
                            </m:sSub>
                            <m:r>
                              <a:rPr lang="fr-FR" sz="1800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=</m:t>
                            </m:r>
                            <m:r>
                              <a:rPr lang="fr-FR" sz="1800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0</m:t>
                            </m:r>
                          </m:e>
                          <m:e>
                            <m:r>
                              <a:rPr lang="fr-FR" sz="1800" i="1">
                                <a:effectLst/>
                                <a:latin typeface="Cambria Math"/>
                                <a:ea typeface="Cambria Math"/>
                                <a:cs typeface="Cambria Math"/>
                              </a:rPr>
                              <m:t>.</m:t>
                            </m:r>
                          </m:e>
                          <m:e>
                            <m:sSub>
                              <m:sSubPr>
                                <m:ctrlPr>
                                  <a:rPr lang="fr-FR" sz="1800" i="1">
                                    <a:effectLst/>
                                    <a:latin typeface="Cambria Math" panose="02040503050406030204" pitchFamily="18" charset="0"/>
                                    <a:ea typeface="Times New Roman"/>
                                    <a:cs typeface="Times New Roman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𝑘</m:t>
                                </m:r>
                              </m:e>
                              <m:sub>
                                <m:r>
                                  <a:rPr lang="fr-FR" sz="1800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𝑛</m:t>
                                </m:r>
                                <m:r>
                                  <a:rPr lang="fr-FR" sz="1800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1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fr-FR" sz="1800" i="1">
                                    <a:effectLst/>
                                    <a:latin typeface="Cambria Math" panose="02040503050406030204" pitchFamily="18" charset="0"/>
                                    <a:ea typeface="Times New Roman"/>
                                    <a:cs typeface="Times New Roman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𝐴</m:t>
                                </m:r>
                              </m:e>
                              <m:sub>
                                <m:r>
                                  <a:rPr lang="fr-FR" sz="1800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fr-FR" sz="1800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fr-FR" sz="1800" i="1">
                                    <a:effectLst/>
                                    <a:latin typeface="Cambria Math" panose="02040503050406030204" pitchFamily="18" charset="0"/>
                                    <a:ea typeface="Times New Roman"/>
                                    <a:cs typeface="Times New Roman"/>
                                  </a:rPr>
                                </m:ctrlPr>
                              </m:sSubPr>
                              <m:e>
                                <m:sSub>
                                  <m:sSubPr>
                                    <m:ctrlPr>
                                      <a:rPr lang="fr-FR" sz="1800" i="1">
                                        <a:effectLst/>
                                        <a:latin typeface="Cambria Math" panose="02040503050406030204" pitchFamily="18" charset="0"/>
                                        <a:ea typeface="Times New Roman"/>
                                        <a:cs typeface="Times New Roman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1800" i="1">
                                        <a:effectLst/>
                                        <a:latin typeface="Cambria Math"/>
                                        <a:ea typeface="Times New Roman"/>
                                        <a:cs typeface="Times New Roman"/>
                                      </a:rPr>
                                      <m:t>𝑘</m:t>
                                    </m:r>
                                  </m:e>
                                  <m:sub>
                                    <m:r>
                                      <a:rPr lang="fr-FR" sz="1800" i="1">
                                        <a:effectLst/>
                                        <a:latin typeface="Cambria Math"/>
                                        <a:ea typeface="Times New Roman"/>
                                        <a:cs typeface="Times New Roman"/>
                                      </a:rPr>
                                      <m:t>𝑛</m:t>
                                    </m:r>
                                    <m:r>
                                      <a:rPr lang="fr-FR" sz="1800" i="1">
                                        <a:effectLst/>
                                        <a:latin typeface="Cambria Math"/>
                                        <a:ea typeface="Times New Roman"/>
                                        <a:cs typeface="Times New Roman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lang="fr-FR" sz="1800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𝐴</m:t>
                                </m:r>
                              </m:e>
                              <m:sub>
                                <m:r>
                                  <a:rPr lang="fr-FR" sz="1800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fr-FR" sz="1800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+…+</m:t>
                            </m:r>
                            <m:sSub>
                              <m:sSubPr>
                                <m:ctrlPr>
                                  <a:rPr lang="fr-FR" sz="1800" i="1">
                                    <a:effectLst/>
                                    <a:latin typeface="Cambria Math" panose="02040503050406030204" pitchFamily="18" charset="0"/>
                                    <a:ea typeface="Times New Roman"/>
                                    <a:cs typeface="Times New Roman"/>
                                  </a:rPr>
                                </m:ctrlPr>
                              </m:sSubPr>
                              <m:e>
                                <m:d>
                                  <m:dPr>
                                    <m:ctrlPr>
                                      <a:rPr lang="fr-FR" sz="1800" i="1">
                                        <a:effectLst/>
                                        <a:latin typeface="Cambria Math" panose="02040503050406030204" pitchFamily="18" charset="0"/>
                                        <a:ea typeface="Times New Roman"/>
                                        <a:cs typeface="Times New Roman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fr-FR" sz="1800" i="1">
                                            <a:effectLst/>
                                            <a:latin typeface="Cambria Math" panose="02040503050406030204" pitchFamily="18" charset="0"/>
                                            <a:ea typeface="Times New Roman"/>
                                            <a:cs typeface="Times New Roman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fr-FR" sz="1800" i="1">
                                            <a:effectLst/>
                                            <a:latin typeface="Cambria Math"/>
                                            <a:ea typeface="Times New Roman"/>
                                            <a:cs typeface="Times New Roman"/>
                                          </a:rPr>
                                          <m:t>𝑘</m:t>
                                        </m:r>
                                      </m:e>
                                      <m:sub>
                                        <m:r>
                                          <a:rPr lang="fr-FR" sz="1800" i="1">
                                            <a:effectLst/>
                                            <a:latin typeface="Cambria Math"/>
                                            <a:ea typeface="Times New Roman"/>
                                            <a:cs typeface="Times New Roman"/>
                                          </a:rPr>
                                          <m:t>𝑛𝑛</m:t>
                                        </m:r>
                                      </m:sub>
                                    </m:sSub>
                                    <m:r>
                                      <a:rPr lang="fr-FR" sz="1800" i="1">
                                        <a:effectLst/>
                                        <a:latin typeface="Cambria Math"/>
                                        <a:ea typeface="Times New Roman"/>
                                        <a:cs typeface="Times New Roman"/>
                                      </a:rPr>
                                      <m:t>−</m:t>
                                    </m:r>
                                    <m:sSub>
                                      <m:sSubPr>
                                        <m:ctrlPr>
                                          <a:rPr lang="fr-FR" sz="1800" i="1">
                                            <a:effectLst/>
                                            <a:latin typeface="Cambria Math" panose="02040503050406030204" pitchFamily="18" charset="0"/>
                                            <a:ea typeface="Times New Roman"/>
                                            <a:cs typeface="Times New Roman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fr-FR" sz="1800" i="1">
                                            <a:effectLst/>
                                            <a:latin typeface="Cambria Math"/>
                                            <a:ea typeface="Times New Roman"/>
                                            <a:cs typeface="Times New Roman"/>
                                          </a:rPr>
                                          <m:t>𝑚</m:t>
                                        </m:r>
                                      </m:e>
                                      <m:sub>
                                        <m:r>
                                          <a:rPr lang="fr-FR" sz="1800" i="1">
                                            <a:effectLst/>
                                            <a:latin typeface="Cambria Math"/>
                                            <a:ea typeface="Times New Roman"/>
                                            <a:cs typeface="Times New Roman"/>
                                          </a:rPr>
                                          <m:t>𝑛</m:t>
                                        </m:r>
                                      </m:sub>
                                    </m:sSub>
                                    <m:sSup>
                                      <m:sSupPr>
                                        <m:ctrlPr>
                                          <a:rPr lang="fr-FR" sz="1800" i="1">
                                            <a:effectLst/>
                                            <a:latin typeface="Cambria Math" panose="02040503050406030204" pitchFamily="18" charset="0"/>
                                            <a:ea typeface="Times New Roman"/>
                                            <a:cs typeface="Times New Roman"/>
                                          </a:rPr>
                                        </m:ctrlPr>
                                      </m:sSupPr>
                                      <m:e>
                                        <m:sSub>
                                          <m:sSubPr>
                                            <m:ctrlPr>
                                              <a:rPr lang="fr-FR" sz="1800" i="1">
                                                <a:effectLst/>
                                                <a:latin typeface="Cambria Math" panose="02040503050406030204" pitchFamily="18" charset="0"/>
                                                <a:ea typeface="Times New Roman"/>
                                                <a:cs typeface="Times New Roman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fr-FR" sz="1800" i="1">
                                                <a:effectLst/>
                                                <a:latin typeface="Cambria Math"/>
                                                <a:ea typeface="Times New Roman"/>
                                                <a:cs typeface="Times New Roman"/>
                                              </a:rPr>
                                              <m:t>𝜔</m:t>
                                            </m:r>
                                          </m:e>
                                          <m:sub>
                                            <m:r>
                                              <a:rPr lang="fr-FR" sz="1800" i="1">
                                                <a:effectLst/>
                                                <a:latin typeface="Cambria Math"/>
                                                <a:ea typeface="Times New Roman"/>
                                                <a:cs typeface="Times New Roman"/>
                                              </a:rPr>
                                              <m:t>𝑖</m:t>
                                            </m:r>
                                          </m:sub>
                                        </m:sSub>
                                      </m:e>
                                      <m:sup>
                                        <m:r>
                                          <a:rPr lang="fr-FR" sz="1800" i="1">
                                            <a:effectLst/>
                                            <a:latin typeface="Cambria Math"/>
                                            <a:ea typeface="Times New Roman"/>
                                            <a:cs typeface="Times New Roman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e>
                                </m:d>
                                <m:r>
                                  <a:rPr lang="fr-FR" sz="1800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𝐴</m:t>
                                </m:r>
                              </m:e>
                              <m:sub>
                                <m:r>
                                  <a:rPr lang="fr-FR" sz="1800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𝑛</m:t>
                                </m:r>
                              </m:sub>
                            </m:sSub>
                            <m:r>
                              <a:rPr lang="fr-FR" sz="1800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=</m:t>
                            </m:r>
                            <m:r>
                              <a:rPr lang="fr-FR" sz="1800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0</m:t>
                            </m:r>
                          </m:e>
                        </m:eqArr>
                      </m:e>
                    </m:d>
                  </m:oMath>
                </a14:m>
                <a:r>
                  <a:rPr lang="fr-FR" sz="1800" dirty="0">
                    <a:effectLst/>
                    <a:latin typeface="Times New Roman"/>
                    <a:ea typeface="Times New Roman"/>
                    <a:cs typeface="Arial"/>
                  </a:rPr>
                  <a:t>		 </a:t>
                </a:r>
                <a:r>
                  <a:rPr lang="fr-FR" sz="1800" dirty="0">
                    <a:solidFill>
                      <a:srgbClr val="FF0000"/>
                    </a:solidFill>
                    <a:effectLst/>
                    <a:latin typeface="Times New Roman"/>
                    <a:ea typeface="Times New Roman"/>
                    <a:cs typeface="Arial"/>
                  </a:rPr>
                  <a:t>(6.9)</a:t>
                </a:r>
                <a:endParaRPr lang="fr-FR" sz="1800" dirty="0">
                  <a:effectLst/>
                  <a:latin typeface="Calibri"/>
                  <a:ea typeface="Calibri"/>
                  <a:cs typeface="Arial"/>
                </a:endParaRPr>
              </a:p>
              <a:p>
                <a:pPr>
                  <a:lnSpc>
                    <a:spcPct val="150000"/>
                  </a:lnSpc>
                  <a:spcAft>
                    <a:spcPts val="0"/>
                  </a:spcAft>
                </a:pPr>
                <a:r>
                  <a:rPr lang="fr-FR" sz="1800" dirty="0">
                    <a:effectLst/>
                    <a:latin typeface="Times New Roman"/>
                    <a:ea typeface="Times New Roman"/>
                    <a:cs typeface="Arial"/>
                  </a:rPr>
                  <a:t> </a:t>
                </a:r>
              </a:p>
              <a:p>
                <a:pPr algn="just">
                  <a:lnSpc>
                    <a:spcPct val="150000"/>
                  </a:lnSpc>
                  <a:spcAft>
                    <a:spcPts val="0"/>
                  </a:spcAft>
                </a:pPr>
                <a:r>
                  <a:rPr lang="fr-FR" sz="1800" dirty="0">
                    <a:latin typeface="Times New Roman"/>
                    <a:ea typeface="Times New Roman"/>
                    <a:cs typeface="Arial"/>
                  </a:rPr>
                  <a:t>The mode </a:t>
                </a:r>
                <a:r>
                  <a:rPr lang="fr-FR" sz="1800" dirty="0" err="1">
                    <a:latin typeface="Times New Roman"/>
                    <a:ea typeface="Times New Roman"/>
                    <a:cs typeface="Arial"/>
                  </a:rPr>
                  <a:t>shape</a:t>
                </a:r>
                <a:r>
                  <a:rPr lang="fr-FR" sz="1800" dirty="0">
                    <a:latin typeface="Times New Roman"/>
                    <a:ea typeface="Times New Roman"/>
                    <a:cs typeface="Arial"/>
                  </a:rPr>
                  <a:t> {</a:t>
                </a:r>
                <a:r>
                  <a:rPr lang="fr-FR" sz="1800" dirty="0" err="1">
                    <a:effectLst/>
                    <a:latin typeface="Times New Roman"/>
                    <a:ea typeface="Times New Roman"/>
                    <a:cs typeface="Arial"/>
                  </a:rPr>
                  <a:t>A</a:t>
                </a:r>
                <a:r>
                  <a:rPr lang="fr-FR" sz="1800" baseline="-25000" dirty="0" err="1">
                    <a:effectLst/>
                    <a:latin typeface="Times New Roman"/>
                    <a:ea typeface="Times New Roman"/>
                    <a:cs typeface="Arial"/>
                  </a:rPr>
                  <a:t>j</a:t>
                </a:r>
                <a:r>
                  <a:rPr lang="fr-FR" sz="1800" dirty="0">
                    <a:effectLst/>
                    <a:latin typeface="Times New Roman"/>
                    <a:ea typeface="Times New Roman"/>
                    <a:cs typeface="Arial"/>
                  </a:rPr>
                  <a:t>}</a:t>
                </a:r>
                <a:r>
                  <a:rPr lang="fr-FR" sz="1800" baseline="30000" dirty="0">
                    <a:effectLst/>
                    <a:latin typeface="Times New Roman"/>
                    <a:ea typeface="Times New Roman"/>
                    <a:cs typeface="Arial"/>
                  </a:rPr>
                  <a:t>i</a:t>
                </a:r>
                <a:r>
                  <a:rPr lang="fr-FR" sz="1800" dirty="0">
                    <a:effectLst/>
                    <a:latin typeface="Times New Roman"/>
                    <a:ea typeface="Times New Roman"/>
                    <a:cs typeface="Arial"/>
                  </a:rPr>
                  <a:t> </a:t>
                </a:r>
                <a:r>
                  <a:rPr lang="en-US" sz="1800" dirty="0">
                    <a:latin typeface="Times New Roman"/>
                    <a:ea typeface="Times New Roman"/>
                    <a:cs typeface="Arial"/>
                  </a:rPr>
                  <a:t>can only be determined up to its form as a ratio of non-zero displacements.</a:t>
                </a:r>
                <a:endParaRPr lang="fr-FR" sz="1800" dirty="0">
                  <a:effectLst/>
                  <a:latin typeface="Calibri"/>
                  <a:ea typeface="Calibri"/>
                  <a:cs typeface="Arial"/>
                </a:endParaRPr>
              </a:p>
              <a:p>
                <a:pPr>
                  <a:lnSpc>
                    <a:spcPct val="150000"/>
                  </a:lnSpc>
                  <a:spcAft>
                    <a:spcPts val="0"/>
                  </a:spcAft>
                </a:pPr>
                <a:r>
                  <a:rPr lang="en-US" sz="1800" dirty="0">
                    <a:latin typeface="Times New Roman"/>
                    <a:ea typeface="Times New Roman"/>
                    <a:cs typeface="Arial"/>
                  </a:rPr>
                  <a:t>The mode shapes are usually normalized with respect to the largest component, if </a:t>
                </a:r>
                <a:r>
                  <a:rPr lang="fr-FR" sz="1800" i="1" dirty="0">
                    <a:effectLst/>
                    <a:latin typeface="Times New Roman"/>
                    <a:ea typeface="Times New Roman"/>
                    <a:cs typeface="Arial"/>
                  </a:rPr>
                  <a:t>A</a:t>
                </a:r>
                <a:r>
                  <a:rPr lang="fr-FR" sz="1800" i="1" baseline="-25000" dirty="0">
                    <a:effectLst/>
                    <a:latin typeface="Times New Roman"/>
                    <a:ea typeface="Times New Roman"/>
                    <a:cs typeface="Arial"/>
                  </a:rPr>
                  <a:t>1</a:t>
                </a:r>
                <a:r>
                  <a:rPr lang="fr-FR" sz="1800" i="1" baseline="30000" dirty="0">
                    <a:effectLst/>
                    <a:latin typeface="Times New Roman"/>
                    <a:ea typeface="Times New Roman"/>
                    <a:cs typeface="Arial"/>
                  </a:rPr>
                  <a:t>(i)</a:t>
                </a:r>
                <a:r>
                  <a:rPr lang="fr-FR" sz="1800" dirty="0">
                    <a:effectLst/>
                    <a:latin typeface="Times New Roman"/>
                    <a:ea typeface="Times New Roman"/>
                    <a:cs typeface="Arial"/>
                  </a:rPr>
                  <a:t> </a:t>
                </a:r>
                <a:r>
                  <a:rPr lang="fr-FR" sz="1800" dirty="0" err="1">
                    <a:latin typeface="Times New Roman"/>
                    <a:ea typeface="Times New Roman"/>
                    <a:cs typeface="Arial"/>
                  </a:rPr>
                  <a:t>is</a:t>
                </a:r>
                <a:r>
                  <a:rPr lang="fr-FR" sz="1800" dirty="0">
                    <a:latin typeface="Times New Roman"/>
                    <a:ea typeface="Times New Roman"/>
                    <a:cs typeface="Arial"/>
                  </a:rPr>
                  <a:t> </a:t>
                </a:r>
                <a:r>
                  <a:rPr lang="fr-FR" sz="1800" dirty="0" err="1">
                    <a:latin typeface="Times New Roman"/>
                    <a:ea typeface="Times New Roman"/>
                    <a:cs typeface="Arial"/>
                  </a:rPr>
                  <a:t>this</a:t>
                </a:r>
                <a:r>
                  <a:rPr lang="fr-FR" sz="1800" dirty="0">
                    <a:latin typeface="Times New Roman"/>
                    <a:ea typeface="Times New Roman"/>
                    <a:cs typeface="Arial"/>
                  </a:rPr>
                  <a:t> last one.</a:t>
                </a:r>
                <a:endParaRPr lang="fr-FR" sz="1800" dirty="0">
                  <a:effectLst/>
                  <a:latin typeface="Calibri"/>
                  <a:ea typeface="Calibri"/>
                  <a:cs typeface="Arial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1800" i="1">
                            <a:latin typeface="Cambria Math"/>
                          </a:rPr>
                          <m:t>𝜙</m:t>
                        </m:r>
                      </m:e>
                      <m:sub>
                        <m:r>
                          <a:rPr lang="fr-FR" sz="1800" i="1">
                            <a:latin typeface="Cambria Math"/>
                          </a:rPr>
                          <m:t>𝑘</m:t>
                        </m:r>
                        <m:r>
                          <a:rPr lang="fr-FR" sz="1800" i="1">
                            <a:latin typeface="Cambria Math"/>
                          </a:rPr>
                          <m:t>,</m:t>
                        </m:r>
                        <m:r>
                          <a:rPr lang="fr-FR" sz="1800" i="1">
                            <a:latin typeface="Cambria Math"/>
                          </a:rPr>
                          <m:t>𝑖</m:t>
                        </m:r>
                      </m:sub>
                    </m:sSub>
                    <m:r>
                      <a:rPr lang="fr-FR" sz="18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Sup>
                          <m:sSubSupPr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fr-FR" sz="1800" i="1">
                                <a:latin typeface="Cambria Math"/>
                              </a:rPr>
                              <m:t>𝐴</m:t>
                            </m:r>
                          </m:e>
                          <m:sub>
                            <m:r>
                              <a:rPr lang="fr-FR" sz="1800" i="1">
                                <a:latin typeface="Cambria Math"/>
                              </a:rPr>
                              <m:t>𝑘</m:t>
                            </m:r>
                          </m:sub>
                          <m:sup>
                            <m:r>
                              <a:rPr lang="fr-FR" sz="1800" i="1">
                                <a:latin typeface="Cambria Math"/>
                              </a:rPr>
                              <m:t>(</m:t>
                            </m:r>
                            <m:r>
                              <a:rPr lang="fr-FR" sz="1800" i="1">
                                <a:latin typeface="Cambria Math"/>
                              </a:rPr>
                              <m:t>𝑖</m:t>
                            </m:r>
                            <m:r>
                              <a:rPr lang="fr-FR" sz="1800" i="1">
                                <a:latin typeface="Cambria Math"/>
                              </a:rPr>
                              <m:t>)</m:t>
                            </m:r>
                          </m:sup>
                        </m:sSubSup>
                      </m:num>
                      <m:den>
                        <m:sSubSup>
                          <m:sSubSupPr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fr-FR" sz="1800" i="1">
                                <a:latin typeface="Cambria Math"/>
                              </a:rPr>
                              <m:t>𝐴</m:t>
                            </m:r>
                          </m:e>
                          <m:sub>
                            <m:r>
                              <a:rPr lang="fr-FR" sz="1800" i="1">
                                <a:latin typeface="Cambria Math"/>
                              </a:rPr>
                              <m:t>1</m:t>
                            </m:r>
                          </m:sub>
                          <m:sup>
                            <m:r>
                              <a:rPr lang="fr-FR" sz="1800" i="1">
                                <a:latin typeface="Cambria Math"/>
                              </a:rPr>
                              <m:t>(</m:t>
                            </m:r>
                            <m:r>
                              <a:rPr lang="fr-FR" sz="1800" i="1">
                                <a:latin typeface="Cambria Math"/>
                              </a:rPr>
                              <m:t>𝑖</m:t>
                            </m:r>
                            <m:r>
                              <a:rPr lang="fr-FR" sz="1800" i="1">
                                <a:latin typeface="Cambria Math"/>
                              </a:rPr>
                              <m:t>)</m:t>
                            </m:r>
                          </m:sup>
                        </m:sSubSup>
                      </m:den>
                    </m:f>
                  </m:oMath>
                </a14:m>
                <a:r>
                  <a:rPr lang="fr-FR" sz="1800" dirty="0"/>
                  <a:t> 		(6.10)   		== &gt;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𝐴</m:t>
                                </m:r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</m:e>
                          <m:e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𝐴</m:t>
                                </m:r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</m:e>
                          <m:e>
                            <m:r>
                              <a:rPr lang="fr-FR" sz="1800" i="1">
                                <a:latin typeface="Cambria Math"/>
                              </a:rPr>
                              <m:t>.</m:t>
                            </m:r>
                          </m:e>
                          <m:e>
                            <m:r>
                              <a:rPr lang="fr-FR" sz="1800" i="1">
                                <a:latin typeface="Cambria Math"/>
                              </a:rPr>
                              <m:t>.</m:t>
                            </m:r>
                          </m:e>
                          <m:e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𝐴</m:t>
                                </m:r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𝑛</m:t>
                                </m:r>
                              </m:sub>
                            </m:sSub>
                          </m:e>
                        </m:eqArr>
                      </m:e>
                    </m:d>
                    <m:r>
                      <a:rPr lang="fr-FR" sz="1800" i="1">
                        <a:latin typeface="Cambria Math"/>
                      </a:rPr>
                      <m:t>=&gt; </m:t>
                    </m:r>
                    <m:d>
                      <m:dPr>
                        <m:begChr m:val="{"/>
                        <m:endChr m:val="}"/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fr-FR" sz="1800" i="1">
                                <a:latin typeface="Cambria Math"/>
                              </a:rPr>
                              <m:t>1</m:t>
                            </m:r>
                          </m:e>
                          <m:e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𝜙</m:t>
                                </m:r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</m:e>
                          <m:e>
                            <m:r>
                              <a:rPr lang="fr-FR" sz="1800" i="1">
                                <a:latin typeface="Cambria Math"/>
                              </a:rPr>
                              <m:t>.</m:t>
                            </m:r>
                          </m:e>
                          <m:e>
                            <m:r>
                              <a:rPr lang="fr-FR" sz="1800" i="1">
                                <a:latin typeface="Cambria Math"/>
                              </a:rPr>
                              <m:t>.</m:t>
                            </m:r>
                          </m:e>
                          <m:e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𝜙</m:t>
                                </m:r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𝑛</m:t>
                                </m:r>
                                <m:r>
                                  <a:rPr lang="fr-FR" sz="1800" i="1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fr-FR" sz="1800" i="1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</m:e>
                        </m:eqArr>
                      </m:e>
                    </m:d>
                    <m:r>
                      <a:rPr lang="fr-FR" sz="1800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sz="1800" i="1">
                                <a:latin typeface="Cambria Math"/>
                              </a:rPr>
                              <m:t>𝜙</m:t>
                            </m:r>
                          </m:e>
                        </m:d>
                      </m:e>
                      <m:sup>
                        <m:r>
                          <a:rPr lang="fr-FR" sz="1800" i="1">
                            <a:latin typeface="Cambria Math"/>
                          </a:rPr>
                          <m:t>𝑖</m:t>
                        </m:r>
                      </m:sup>
                    </m:sSup>
                  </m:oMath>
                </a14:m>
                <a:endParaRPr lang="fr-FR" sz="1800" dirty="0"/>
              </a:p>
              <a:p>
                <a:pPr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fr-FR" sz="1800" dirty="0">
                    <a:latin typeface="Times New Roman"/>
                    <a:ea typeface="Times New Roman"/>
                    <a:cs typeface="Arial"/>
                  </a:rPr>
                  <a:t>{</a:t>
                </a:r>
                <a:r>
                  <a:rPr lang="fr-FR" sz="1800" dirty="0">
                    <a:latin typeface="Times New Roman"/>
                    <a:ea typeface="Times New Roman"/>
                    <a:cs typeface="Times New Roman"/>
                    <a:sym typeface="Symbol"/>
                  </a:rPr>
                  <a:t></a:t>
                </a:r>
                <a:r>
                  <a:rPr lang="fr-FR" sz="1800" dirty="0">
                    <a:latin typeface="Times New Roman"/>
                    <a:ea typeface="Times New Roman"/>
                    <a:cs typeface="Arial"/>
                  </a:rPr>
                  <a:t>}</a:t>
                </a:r>
                <a:r>
                  <a:rPr lang="fr-FR" sz="2400" baseline="30000" dirty="0">
                    <a:latin typeface="Times New Roman"/>
                    <a:ea typeface="Times New Roman"/>
                    <a:cs typeface="Arial"/>
                  </a:rPr>
                  <a:t>i</a:t>
                </a:r>
                <a:r>
                  <a:rPr lang="fr-FR" sz="2400" dirty="0">
                    <a:latin typeface="Times New Roman"/>
                    <a:ea typeface="Times New Roman"/>
                    <a:cs typeface="Arial"/>
                  </a:rPr>
                  <a:t> : </a:t>
                </a:r>
                <a:r>
                  <a:rPr lang="en-US" sz="2000" dirty="0">
                    <a:latin typeface="+mn-lt"/>
                    <a:ea typeface="Times New Roman"/>
                    <a:cs typeface="Arial"/>
                  </a:rPr>
                  <a:t>gives us the shape or form of the natural vibration corresponding to </a:t>
                </a:r>
                <a:r>
                  <a:rPr lang="fr-FR" sz="2000" i="1" dirty="0">
                    <a:latin typeface="+mn-lt"/>
                    <a:ea typeface="Times New Roman"/>
                    <a:cs typeface="Times New Roman"/>
                    <a:sym typeface="Symbol"/>
                  </a:rPr>
                  <a:t></a:t>
                </a:r>
                <a:r>
                  <a:rPr lang="fr-FR" sz="2000" i="1" baseline="-25000" dirty="0">
                    <a:latin typeface="+mn-lt"/>
                    <a:ea typeface="Times New Roman"/>
                    <a:cs typeface="Arial"/>
                  </a:rPr>
                  <a:t>i</a:t>
                </a:r>
                <a:r>
                  <a:rPr lang="fr-FR" sz="2000" i="1" dirty="0">
                    <a:latin typeface="+mn-lt"/>
                    <a:ea typeface="Times New Roman"/>
                    <a:cs typeface="Arial"/>
                  </a:rPr>
                  <a:t>.</a:t>
                </a:r>
                <a:endParaRPr lang="fr-FR" sz="2000" dirty="0">
                  <a:latin typeface="+mn-lt"/>
                  <a:ea typeface="Calibri"/>
                  <a:cs typeface="Arial"/>
                </a:endParaRP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-27384"/>
                <a:ext cx="8981952" cy="6915548"/>
              </a:xfrm>
              <a:prstGeom prst="rect">
                <a:avLst/>
              </a:prstGeom>
              <a:blipFill>
                <a:blip r:embed="rId3"/>
                <a:stretch>
                  <a:fillRect l="-611" t="-265" r="-543" b="-1146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07504" y="44624"/>
            <a:ext cx="8928992" cy="6696744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/>
          <a:lstStyle/>
          <a:p>
            <a:pPr>
              <a:lnSpc>
                <a:spcPct val="150000"/>
              </a:lnSpc>
              <a:spcAft>
                <a:spcPts val="0"/>
              </a:spcAft>
            </a:pPr>
            <a:endParaRPr lang="fr-FR" sz="2000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8604448" y="5949280"/>
            <a:ext cx="432048" cy="457200"/>
          </a:xfrm>
        </p:spPr>
        <p:txBody>
          <a:bodyPr/>
          <a:lstStyle/>
          <a:p>
            <a:fld id="{CF4668DC-857F-487D-BFFA-8C0CA5037977}" type="slidenum">
              <a:rPr lang="fr-BE" smtClean="0">
                <a:solidFill>
                  <a:srgbClr val="FFFFFF"/>
                </a:solidFill>
              </a:rPr>
              <a:pPr/>
              <a:t>10</a:t>
            </a:fld>
            <a:endParaRPr lang="fr-BE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7706903"/>
      </p:ext>
    </p:extLst>
  </p:cSld>
  <p:clrMapOvr>
    <a:masterClrMapping/>
  </p:clrMapOvr>
  <p:transition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107504" y="-27384"/>
                <a:ext cx="8981952" cy="857619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fr-FR" sz="1800" dirty="0"/>
                  <a:t>Spectral matrix :	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fr-FR" sz="1800" i="1">
                                <a:latin typeface="Cambria Math"/>
                              </a:rPr>
                              <m:t>𝜔</m:t>
                            </m:r>
                          </m:e>
                          <m:sup>
                            <m:r>
                              <a:rPr lang="fr-FR" sz="18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d>
                    <m:r>
                      <a:rPr lang="fr-FR" sz="1800" i="1">
                        <a:latin typeface="Cambria Math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sSubSup>
                                <m:sSubSupPr>
                                  <m:ctrlPr>
                                    <a:rPr lang="fr-FR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fr-FR" sz="1800" i="1">
                                      <a:latin typeface="Cambria Math"/>
                                    </a:rPr>
                                    <m:t>𝜔</m:t>
                                  </m:r>
                                </m:e>
                                <m:sub>
                                  <m:r>
                                    <a:rPr lang="fr-FR" sz="1800" i="1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  <m:sup>
                                  <m:r>
                                    <a:rPr lang="fr-FR" sz="1800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bSup>
                            </m:e>
                            <m:e>
                              <m:r>
                                <a:rPr lang="fr-FR" sz="1800" i="1">
                                  <a:latin typeface="Cambria Math"/>
                                </a:rPr>
                                <m:t>0</m:t>
                              </m:r>
                            </m:e>
                            <m:e>
                              <m:r>
                                <a:rPr lang="fr-FR" sz="1800" i="1">
                                  <a:latin typeface="Cambria Math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fr-FR" sz="1800" i="1">
                                  <a:latin typeface="Cambria Math"/>
                                </a:rPr>
                                <m:t>0</m:t>
                              </m:r>
                            </m:e>
                            <m:e>
                              <m:sSubSup>
                                <m:sSubSupPr>
                                  <m:ctrlPr>
                                    <a:rPr lang="fr-FR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fr-FR" sz="1800" i="1">
                                      <a:latin typeface="Cambria Math"/>
                                    </a:rPr>
                                    <m:t>𝜔</m:t>
                                  </m:r>
                                </m:e>
                                <m:sub>
                                  <m:r>
                                    <a:rPr lang="fr-FR" sz="1800" i="1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  <m:sup>
                                  <m:r>
                                    <a:rPr lang="fr-FR" sz="1800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bSup>
                            </m:e>
                            <m:e>
                              <m:r>
                                <a:rPr lang="fr-FR" sz="1800" i="1">
                                  <a:latin typeface="Cambria Math"/>
                                </a:rPr>
                                <m:t>.</m:t>
                              </m:r>
                            </m:e>
                          </m:mr>
                          <m:mr>
                            <m:e>
                              <m:r>
                                <a:rPr lang="fr-FR" sz="1800" i="1">
                                  <a:latin typeface="Cambria Math"/>
                                </a:rPr>
                                <m:t>0</m:t>
                              </m:r>
                            </m:e>
                            <m:e>
                              <m:r>
                                <a:rPr lang="fr-FR" sz="1800" i="1">
                                  <a:latin typeface="Cambria Math"/>
                                </a:rPr>
                                <m:t>.</m:t>
                              </m:r>
                            </m:e>
                            <m:e>
                              <m:sSubSup>
                                <m:sSubSupPr>
                                  <m:ctrlPr>
                                    <a:rPr lang="fr-FR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fr-FR" sz="1800" i="1">
                                      <a:latin typeface="Cambria Math"/>
                                    </a:rPr>
                                    <m:t>𝜔</m:t>
                                  </m:r>
                                </m:e>
                                <m:sub>
                                  <m:r>
                                    <a:rPr lang="fr-FR" sz="1800" i="1">
                                      <a:latin typeface="Cambria Math"/>
                                    </a:rPr>
                                    <m:t>𝑛</m:t>
                                  </m:r>
                                </m:sub>
                                <m:sup>
                                  <m:r>
                                    <a:rPr lang="fr-FR" sz="1800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bSup>
                            </m:e>
                          </m:mr>
                        </m:m>
                      </m:e>
                    </m:d>
                  </m:oMath>
                </a14:m>
                <a:r>
                  <a:rPr lang="fr-FR" sz="1800" dirty="0"/>
                  <a:t> </a:t>
                </a:r>
              </a:p>
              <a:p>
                <a:r>
                  <a:rPr lang="fr-FR" sz="1800" dirty="0"/>
                  <a:t> modal matrix :  	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1800" i="1">
                            <a:latin typeface="Cambria Math"/>
                          </a:rPr>
                          <m:t>𝜙</m:t>
                        </m:r>
                      </m:e>
                    </m:d>
                    <m:r>
                      <a:rPr lang="fr-FR" sz="1800" i="1">
                        <a:latin typeface="Cambria Math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begChr m:val="{"/>
                                <m:endChr m:val="}"/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𝜙</m:t>
                                </m:r>
                              </m:e>
                            </m:d>
                          </m:e>
                          <m:sup>
                            <m:r>
                              <a:rPr lang="fr-FR" sz="1800" i="1">
                                <a:latin typeface="Cambria Math"/>
                              </a:rPr>
                              <m:t>1</m:t>
                            </m:r>
                          </m:sup>
                        </m:sSup>
                        <m:r>
                          <a:rPr lang="fr-FR" sz="1800" i="1">
                            <a:latin typeface="Cambria Math"/>
                          </a:rPr>
                          <m:t> </m:t>
                        </m:r>
                        <m:sSup>
                          <m:sSupPr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begChr m:val="{"/>
                                <m:endChr m:val="}"/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𝜙</m:t>
                                </m:r>
                              </m:e>
                            </m:d>
                          </m:e>
                          <m:sup>
                            <m:r>
                              <a:rPr lang="fr-FR" sz="18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fr-FR" sz="1800" i="1">
                            <a:latin typeface="Cambria Math"/>
                          </a:rPr>
                          <m:t>… </m:t>
                        </m:r>
                        <m:sSup>
                          <m:sSupPr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begChr m:val="{"/>
                                <m:endChr m:val="}"/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𝜙</m:t>
                                </m:r>
                              </m:e>
                            </m:d>
                          </m:e>
                          <m:sup>
                            <m:r>
                              <a:rPr lang="fr-FR" sz="1800" i="1">
                                <a:latin typeface="Cambria Math"/>
                              </a:rPr>
                              <m:t>𝑛</m:t>
                            </m:r>
                          </m:sup>
                        </m:sSup>
                      </m:e>
                    </m:d>
                    <m:r>
                      <a:rPr lang="fr-FR" sz="1800" i="1">
                        <a:latin typeface="Cambria Math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fr-FR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1800" i="1">
                                      <a:latin typeface="Cambria Math"/>
                                    </a:rPr>
                                    <m:t>𝜙</m:t>
                                  </m:r>
                                </m:e>
                                <m:sub>
                                  <m:r>
                                    <a:rPr lang="fr-FR" sz="1800" i="1">
                                      <a:latin typeface="Cambria Math"/>
                                    </a:rPr>
                                    <m:t>11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fr-FR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1800" i="1">
                                      <a:latin typeface="Cambria Math"/>
                                    </a:rPr>
                                    <m:t>𝜙</m:t>
                                  </m:r>
                                </m:e>
                                <m:sub>
                                  <m:r>
                                    <a:rPr lang="fr-FR" sz="1800" i="1">
                                      <a:latin typeface="Cambria Math"/>
                                    </a:rPr>
                                    <m:t>12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fr-FR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1800" i="1">
                                      <a:latin typeface="Cambria Math"/>
                                    </a:rPr>
                                    <m:t>𝜙</m:t>
                                  </m:r>
                                </m:e>
                                <m:sub>
                                  <m:r>
                                    <a:rPr lang="fr-FR" sz="1800" i="1">
                                      <a:latin typeface="Cambria Math"/>
                                    </a:rPr>
                                    <m:t>1</m:t>
                                  </m:r>
                                  <m:r>
                                    <a:rPr lang="fr-FR" sz="1800" i="1">
                                      <a:latin typeface="Cambria Math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fr-FR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1800" i="1">
                                      <a:latin typeface="Cambria Math"/>
                                    </a:rPr>
                                    <m:t>𝜙</m:t>
                                  </m:r>
                                </m:e>
                                <m:sub>
                                  <m:r>
                                    <a:rPr lang="fr-FR" sz="1800" i="1">
                                      <a:latin typeface="Cambria Math"/>
                                    </a:rPr>
                                    <m:t>21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fr-FR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1800" i="1">
                                      <a:latin typeface="Cambria Math"/>
                                    </a:rPr>
                                    <m:t>𝜙</m:t>
                                  </m:r>
                                </m:e>
                                <m:sub>
                                  <m:r>
                                    <a:rPr lang="fr-FR" sz="1800" i="1">
                                      <a:latin typeface="Cambria Math"/>
                                    </a:rPr>
                                    <m:t>22</m:t>
                                  </m:r>
                                </m:sub>
                              </m:sSub>
                            </m:e>
                            <m:e>
                              <m:r>
                                <a:rPr lang="fr-FR" sz="1800" i="1">
                                  <a:latin typeface="Cambria Math"/>
                                </a:rPr>
                                <m:t>.</m:t>
                              </m:r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fr-FR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1800" i="1">
                                      <a:latin typeface="Cambria Math"/>
                                    </a:rPr>
                                    <m:t>𝜙</m:t>
                                  </m:r>
                                </m:e>
                                <m:sub>
                                  <m:r>
                                    <a:rPr lang="fr-FR" sz="1800" i="1">
                                      <a:latin typeface="Cambria Math"/>
                                    </a:rPr>
                                    <m:t>𝑛</m:t>
                                  </m:r>
                                  <m:r>
                                    <a:rPr lang="fr-FR" sz="1800" i="1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  <m:e>
                              <m:r>
                                <a:rPr lang="fr-FR" sz="1800" i="1">
                                  <a:latin typeface="Cambria Math"/>
                                </a:rPr>
                                <m:t>.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fr-FR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1800" i="1">
                                      <a:latin typeface="Cambria Math"/>
                                    </a:rPr>
                                    <m:t>𝜙</m:t>
                                  </m:r>
                                </m:e>
                                <m:sub>
                                  <m:r>
                                    <a:rPr lang="fr-FR" sz="1800" i="1">
                                      <a:latin typeface="Cambria Math"/>
                                    </a:rPr>
                                    <m:t>𝑛𝑛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</m:oMath>
                </a14:m>
                <a:endParaRPr lang="fr-FR" sz="1800" dirty="0"/>
              </a:p>
              <a:p>
                <a:r>
                  <a:rPr lang="fr-FR" sz="1800" u="sng" dirty="0"/>
                  <a:t>Example :</a:t>
                </a:r>
                <a:r>
                  <a:rPr lang="fr-FR" sz="1800" dirty="0"/>
                  <a:t> </a:t>
                </a:r>
                <a:r>
                  <a:rPr lang="fr-FR" sz="1800" dirty="0" err="1"/>
                  <a:t>we</a:t>
                </a:r>
                <a:r>
                  <a:rPr lang="fr-FR" sz="1800" dirty="0"/>
                  <a:t> have </a:t>
                </a:r>
                <a:r>
                  <a:rPr lang="fr-FR" sz="1800" dirty="0" err="1"/>
                  <a:t>three</a:t>
                </a:r>
                <a:r>
                  <a:rPr lang="fr-FR" sz="1800" dirty="0"/>
                  <a:t>-story structure </a:t>
                </a:r>
                <a:r>
                  <a:rPr lang="fr-FR" sz="1800" dirty="0" err="1"/>
                  <a:t>with</a:t>
                </a:r>
                <a:r>
                  <a:rPr lang="fr-FR" sz="1800" dirty="0"/>
                  <a:t> :</a:t>
                </a:r>
              </a:p>
              <a:p>
                <a:r>
                  <a:rPr lang="fr-FR" sz="1800" i="1" dirty="0" err="1"/>
                  <a:t>m</a:t>
                </a:r>
                <a:r>
                  <a:rPr lang="fr-FR" sz="1800" i="1" baseline="-25000" dirty="0" err="1"/>
                  <a:t>1</a:t>
                </a:r>
                <a:r>
                  <a:rPr lang="fr-FR" sz="1800" baseline="-25000" dirty="0"/>
                  <a:t> </a:t>
                </a:r>
                <a:r>
                  <a:rPr lang="fr-FR" sz="1800" dirty="0"/>
                  <a:t>= </a:t>
                </a:r>
                <a:r>
                  <a:rPr lang="fr-FR" sz="1800" i="1" dirty="0" err="1"/>
                  <a:t>m</a:t>
                </a:r>
                <a:r>
                  <a:rPr lang="fr-FR" sz="1800" i="1" baseline="-25000" dirty="0" err="1"/>
                  <a:t>2</a:t>
                </a:r>
                <a:r>
                  <a:rPr lang="fr-FR" sz="1800" dirty="0"/>
                  <a:t> = 4000 kg , </a:t>
                </a:r>
                <a:r>
                  <a:rPr lang="fr-FR" sz="1800" i="1" dirty="0" err="1"/>
                  <a:t>m</a:t>
                </a:r>
                <a:r>
                  <a:rPr lang="fr-FR" sz="1800" i="1" baseline="-25000" dirty="0" err="1"/>
                  <a:t>3</a:t>
                </a:r>
                <a:r>
                  <a:rPr lang="fr-FR" sz="1800" dirty="0"/>
                  <a:t>= 2000 kg.</a:t>
                </a:r>
              </a:p>
              <a:p>
                <a:r>
                  <a:rPr lang="fr-FR" sz="1800" dirty="0" err="1"/>
                  <a:t>Stiffness</a:t>
                </a:r>
                <a:r>
                  <a:rPr lang="fr-FR" sz="1800" dirty="0"/>
                  <a:t> for </a:t>
                </a:r>
                <a:r>
                  <a:rPr lang="fr-FR" sz="1800" dirty="0" err="1"/>
                  <a:t>each</a:t>
                </a:r>
                <a:r>
                  <a:rPr lang="fr-FR" sz="1800" dirty="0"/>
                  <a:t> </a:t>
                </a:r>
                <a:r>
                  <a:rPr lang="fr-FR" sz="1800" dirty="0" err="1"/>
                  <a:t>column</a:t>
                </a:r>
                <a:r>
                  <a:rPr lang="fr-FR" sz="1800" dirty="0"/>
                  <a:t>:</a:t>
                </a:r>
              </a:p>
              <a:p>
                <a:r>
                  <a:rPr lang="fr-FR" sz="1800" dirty="0"/>
                  <a:t>k</a:t>
                </a:r>
                <a:r>
                  <a:rPr lang="fr-FR" sz="1800" baseline="-25000" dirty="0"/>
                  <a:t>1</a:t>
                </a:r>
                <a:r>
                  <a:rPr lang="fr-FR" sz="1800" dirty="0"/>
                  <a:t> = 1,5.10</a:t>
                </a:r>
                <a:r>
                  <a:rPr lang="fr-FR" sz="1800" baseline="30000" dirty="0"/>
                  <a:t>6</a:t>
                </a:r>
                <a:r>
                  <a:rPr lang="fr-FR" sz="1800" dirty="0"/>
                  <a:t> N/m , k</a:t>
                </a:r>
                <a:r>
                  <a:rPr lang="fr-FR" sz="1800" baseline="-25000" dirty="0"/>
                  <a:t>2</a:t>
                </a:r>
                <a:r>
                  <a:rPr lang="fr-FR" sz="1800" dirty="0"/>
                  <a:t> = 1,0.10</a:t>
                </a:r>
                <a:r>
                  <a:rPr lang="fr-FR" sz="1800" baseline="30000" dirty="0"/>
                  <a:t>6</a:t>
                </a:r>
                <a:r>
                  <a:rPr lang="fr-FR" sz="1800" dirty="0"/>
                  <a:t> N/m , k</a:t>
                </a:r>
                <a:r>
                  <a:rPr lang="fr-FR" sz="1800" baseline="-25000" dirty="0"/>
                  <a:t>3</a:t>
                </a:r>
                <a:r>
                  <a:rPr lang="fr-FR" sz="1800" dirty="0"/>
                  <a:t> = 0,75.10</a:t>
                </a:r>
                <a:r>
                  <a:rPr lang="fr-FR" sz="1800" baseline="30000" dirty="0"/>
                  <a:t>6</a:t>
                </a:r>
                <a:r>
                  <a:rPr lang="fr-FR" sz="1800" dirty="0"/>
                  <a:t> N/m</a:t>
                </a:r>
              </a:p>
              <a:p>
                <a:r>
                  <a:rPr lang="fr-FR" sz="1800" dirty="0"/>
                  <a:t> </a:t>
                </a:r>
              </a:p>
              <a:p>
                <a:r>
                  <a:rPr lang="en-US" sz="1800" dirty="0"/>
                  <a:t>Determine the modes and natural frequencies of the system?</a:t>
                </a:r>
              </a:p>
              <a:p>
                <a:r>
                  <a:rPr lang="fr-FR" sz="1800" dirty="0"/>
                  <a:t> </a:t>
                </a:r>
              </a:p>
              <a:p>
                <a:r>
                  <a:rPr lang="fr-FR" sz="1800" dirty="0"/>
                  <a:t>Solution :</a:t>
                </a:r>
              </a:p>
              <a:p>
                <a:pPr>
                  <a:lnSpc>
                    <a:spcPct val="115000"/>
                  </a:lnSpc>
                  <a:spcAft>
                    <a:spcPts val="0"/>
                  </a:spcAft>
                </a:pPr>
                <a:endParaRPr lang="fr-FR" sz="1800" dirty="0">
                  <a:latin typeface="Times New Roman"/>
                  <a:ea typeface="Times New Roman"/>
                  <a:cs typeface="Arial"/>
                </a:endParaRPr>
              </a:p>
              <a:p>
                <a:endParaRPr lang="fr-FR" dirty="0"/>
              </a:p>
              <a:p>
                <a:endParaRPr lang="fr-FR" dirty="0"/>
              </a:p>
              <a:p>
                <a:endParaRPr lang="fr-FR" dirty="0"/>
              </a:p>
              <a:p>
                <a:endParaRPr lang="fr-FR" dirty="0"/>
              </a:p>
              <a:p>
                <a:endParaRPr lang="fr-FR" dirty="0"/>
              </a:p>
              <a:p>
                <a:endParaRPr lang="fr-FR" dirty="0"/>
              </a:p>
              <a:p>
                <a:endParaRPr lang="fr-FR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-27384"/>
                <a:ext cx="8981952" cy="8576194"/>
              </a:xfrm>
              <a:prstGeom prst="rect">
                <a:avLst/>
              </a:prstGeom>
              <a:blipFill>
                <a:blip r:embed="rId3"/>
                <a:stretch>
                  <a:fillRect l="-61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07504" y="44624"/>
            <a:ext cx="8928992" cy="6813376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/>
          <a:lstStyle/>
          <a:p>
            <a:pPr>
              <a:lnSpc>
                <a:spcPct val="150000"/>
              </a:lnSpc>
              <a:spcAft>
                <a:spcPts val="0"/>
              </a:spcAft>
            </a:pPr>
            <a:endParaRPr lang="fr-FR" sz="2000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8604448" y="5949280"/>
            <a:ext cx="432048" cy="457200"/>
          </a:xfrm>
        </p:spPr>
        <p:txBody>
          <a:bodyPr/>
          <a:lstStyle/>
          <a:p>
            <a:fld id="{CF4668DC-857F-487D-BFFA-8C0CA5037977}" type="slidenum">
              <a:rPr lang="fr-BE" smtClean="0">
                <a:solidFill>
                  <a:srgbClr val="FFFFFF"/>
                </a:solidFill>
              </a:rPr>
              <a:pPr/>
              <a:t>11</a:t>
            </a:fld>
            <a:endParaRPr lang="fr-BE" dirty="0">
              <a:solidFill>
                <a:srgbClr val="FFFFFF"/>
              </a:solidFill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4187862"/>
            <a:ext cx="6624736" cy="2333625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2694603495"/>
      </p:ext>
    </p:extLst>
  </p:cSld>
  <p:clrMapOvr>
    <a:masterClrMapping/>
  </p:clrMapOvr>
  <p:transition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107504" y="-99392"/>
                <a:ext cx="8981952" cy="770358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fr-FR" sz="1800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1800" i="1">
                            <a:latin typeface="Cambria Math"/>
                          </a:rPr>
                          <m:t>𝐾</m:t>
                        </m:r>
                      </m:e>
                    </m:d>
                    <m:r>
                      <a:rPr lang="fr-FR" sz="1800" i="1">
                        <a:latin typeface="Cambria Math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fr-FR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1800" i="1">
                                      <a:latin typeface="Cambria Math"/>
                                    </a:rPr>
                                    <m:t>𝑘</m:t>
                                  </m:r>
                                </m:e>
                                <m:sub>
                                  <m:r>
                                    <a:rPr lang="fr-FR" sz="1800" i="1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fr-FR" sz="1800" i="1">
                                  <a:latin typeface="Cambria Math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fr-FR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1800" i="1">
                                      <a:latin typeface="Cambria Math"/>
                                    </a:rPr>
                                    <m:t>𝑘</m:t>
                                  </m:r>
                                </m:e>
                                <m:sub>
                                  <m:r>
                                    <a:rPr lang="fr-FR" sz="1800" i="1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  <m:e>
                              <m:r>
                                <a:rPr lang="fr-FR" sz="1800" i="1">
                                  <a:latin typeface="Cambria Math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fr-FR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1800" i="1">
                                      <a:latin typeface="Cambria Math"/>
                                    </a:rPr>
                                    <m:t>𝑘</m:t>
                                  </m:r>
                                </m:e>
                                <m:sub>
                                  <m:r>
                                    <a:rPr lang="fr-FR" sz="1800" i="1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  <m:e>
                              <m:r>
                                <a:rPr lang="fr-FR" sz="1800" i="1">
                                  <a:latin typeface="Cambria Math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fr-FR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1800" i="1"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lang="fr-FR" sz="1800" i="1">
                                      <a:latin typeface="Cambria Math"/>
                                    </a:rPr>
                                    <m:t>𝑘</m:t>
                                  </m:r>
                                </m:e>
                                <m:sub>
                                  <m:r>
                                    <a:rPr lang="fr-FR" sz="1800" i="1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fr-FR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1800" i="1">
                                      <a:latin typeface="Cambria Math"/>
                                    </a:rPr>
                                    <m:t>𝑘</m:t>
                                  </m:r>
                                </m:e>
                                <m:sub>
                                  <m:r>
                                    <a:rPr lang="fr-FR" sz="1800" i="1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fr-FR" sz="1800" i="1">
                                  <a:latin typeface="Cambria Math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fr-FR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1800" i="1">
                                      <a:latin typeface="Cambria Math"/>
                                    </a:rPr>
                                    <m:t>𝑘</m:t>
                                  </m:r>
                                </m:e>
                                <m:sub>
                                  <m:r>
                                    <a:rPr lang="fr-FR" sz="1800" i="1">
                                      <a:latin typeface="Cambria Math"/>
                                    </a:rPr>
                                    <m:t>3</m:t>
                                  </m:r>
                                </m:sub>
                              </m:sSub>
                            </m:e>
                            <m:e>
                              <m:r>
                                <a:rPr lang="fr-FR" sz="1800" i="1">
                                  <a:latin typeface="Cambria Math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fr-FR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1800" i="1">
                                      <a:latin typeface="Cambria Math"/>
                                    </a:rPr>
                                    <m:t>𝑘</m:t>
                                  </m:r>
                                </m:e>
                                <m:sub>
                                  <m:r>
                                    <a:rPr lang="fr-FR" sz="1800" i="1">
                                      <a:latin typeface="Cambria Math"/>
                                    </a:rPr>
                                    <m:t>3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r>
                                <a:rPr lang="fr-FR" sz="1800" i="1">
                                  <a:latin typeface="Cambria Math"/>
                                </a:rPr>
                                <m:t>0</m:t>
                              </m:r>
                            </m:e>
                            <m:e>
                              <m:r>
                                <a:rPr lang="fr-FR" sz="1800" i="1">
                                  <a:latin typeface="Cambria Math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fr-FR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1800" i="1">
                                      <a:latin typeface="Cambria Math"/>
                                    </a:rPr>
                                    <m:t>𝑘</m:t>
                                  </m:r>
                                </m:e>
                                <m:sub>
                                  <m:r>
                                    <a:rPr lang="fr-FR" sz="1800" i="1">
                                      <a:latin typeface="Cambria Math"/>
                                    </a:rPr>
                                    <m:t>3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fr-FR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1800" i="1">
                                      <a:latin typeface="Cambria Math"/>
                                    </a:rPr>
                                    <m:t>𝑘</m:t>
                                  </m:r>
                                </m:e>
                                <m:sub>
                                  <m:r>
                                    <a:rPr lang="fr-FR" sz="1800" i="1">
                                      <a:latin typeface="Cambria Math"/>
                                    </a:rPr>
                                    <m:t>3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  <m:r>
                      <a:rPr lang="fr-FR" sz="1800" i="1">
                        <a:latin typeface="Cambria Math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fr-FR" sz="1800" i="1">
                                  <a:latin typeface="Cambria Math"/>
                                </a:rPr>
                                <m:t>2</m:t>
                              </m:r>
                              <m:r>
                                <a:rPr lang="fr-FR" sz="1800" i="1">
                                  <a:latin typeface="Cambria Math"/>
                                </a:rPr>
                                <m:t>.</m:t>
                              </m:r>
                              <m:d>
                                <m:dPr>
                                  <m:ctrlPr>
                                    <a:rPr lang="fr-FR" sz="1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fr-FR" sz="1800" i="1">
                                      <a:latin typeface="Cambria Math"/>
                                    </a:rPr>
                                    <m:t>1</m:t>
                                  </m:r>
                                  <m:r>
                                    <a:rPr lang="fr-FR" sz="1800" i="1">
                                      <a:latin typeface="Cambria Math"/>
                                    </a:rPr>
                                    <m:t>,</m:t>
                                  </m:r>
                                  <m:r>
                                    <a:rPr lang="fr-FR" sz="1800" i="1">
                                      <a:latin typeface="Cambria Math"/>
                                    </a:rPr>
                                    <m:t>5</m:t>
                                  </m:r>
                                  <m:r>
                                    <a:rPr lang="fr-FR" sz="1800" i="1">
                                      <a:latin typeface="Cambria Math"/>
                                    </a:rPr>
                                    <m:t>+</m:t>
                                  </m:r>
                                  <m:r>
                                    <a:rPr lang="fr-FR" sz="1800" i="1">
                                      <a:latin typeface="Cambria Math"/>
                                    </a:rPr>
                                    <m:t>1</m:t>
                                  </m:r>
                                </m:e>
                              </m:d>
                              <m:r>
                                <a:rPr lang="fr-FR" sz="1800" i="1">
                                  <a:latin typeface="Cambria Math"/>
                                </a:rPr>
                                <m:t>.</m:t>
                              </m:r>
                              <m:sSup>
                                <m:sSupPr>
                                  <m:ctrlPr>
                                    <a:rPr lang="fr-FR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fr-FR" sz="1800" i="1">
                                      <a:latin typeface="Cambria Math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fr-FR" sz="1800" i="1">
                                      <a:latin typeface="Cambria Math"/>
                                    </a:rPr>
                                    <m:t>6</m:t>
                                  </m:r>
                                </m:sup>
                              </m:sSup>
                            </m:e>
                            <m:e>
                              <m:r>
                                <a:rPr lang="fr-FR" sz="1800" i="1">
                                  <a:latin typeface="Cambria Math"/>
                                </a:rPr>
                                <m:t>−</m:t>
                              </m:r>
                              <m:r>
                                <a:rPr lang="fr-FR" sz="1800" i="1">
                                  <a:latin typeface="Cambria Math"/>
                                </a:rPr>
                                <m:t>2</m:t>
                              </m:r>
                              <m:r>
                                <a:rPr lang="fr-FR" sz="1800" i="1">
                                  <a:latin typeface="Cambria Math"/>
                                </a:rPr>
                                <m:t>.</m:t>
                              </m:r>
                              <m:d>
                                <m:dPr>
                                  <m:ctrlPr>
                                    <a:rPr lang="fr-FR" sz="1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fr-FR" sz="1800" i="1">
                                      <a:latin typeface="Cambria Math"/>
                                    </a:rPr>
                                    <m:t>1</m:t>
                                  </m:r>
                                </m:e>
                              </m:d>
                              <m:r>
                                <a:rPr lang="fr-FR" sz="1800" i="1">
                                  <a:latin typeface="Cambria Math"/>
                                </a:rPr>
                                <m:t>.</m:t>
                              </m:r>
                              <m:sSup>
                                <m:sSupPr>
                                  <m:ctrlPr>
                                    <a:rPr lang="fr-FR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fr-FR" sz="1800" i="1">
                                      <a:latin typeface="Cambria Math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fr-FR" sz="1800" i="1">
                                      <a:latin typeface="Cambria Math"/>
                                    </a:rPr>
                                    <m:t>6</m:t>
                                  </m:r>
                                </m:sup>
                              </m:sSup>
                            </m:e>
                            <m:e>
                              <m:r>
                                <a:rPr lang="fr-FR" sz="1800" i="1">
                                  <a:latin typeface="Cambria Math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fr-FR" sz="1800" i="1">
                                  <a:latin typeface="Cambria Math"/>
                                </a:rPr>
                                <m:t>−</m:t>
                              </m:r>
                              <m:r>
                                <a:rPr lang="fr-FR" sz="1800" i="1">
                                  <a:latin typeface="Cambria Math"/>
                                </a:rPr>
                                <m:t>2</m:t>
                              </m:r>
                              <m:r>
                                <a:rPr lang="fr-FR" sz="1800" i="1">
                                  <a:latin typeface="Cambria Math"/>
                                </a:rPr>
                                <m:t>.</m:t>
                              </m:r>
                              <m:d>
                                <m:dPr>
                                  <m:ctrlPr>
                                    <a:rPr lang="fr-FR" sz="1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fr-FR" sz="1800" i="1">
                                      <a:latin typeface="Cambria Math"/>
                                    </a:rPr>
                                    <m:t>1</m:t>
                                  </m:r>
                                </m:e>
                              </m:d>
                              <m:r>
                                <a:rPr lang="fr-FR" sz="1800" i="1">
                                  <a:latin typeface="Cambria Math"/>
                                </a:rPr>
                                <m:t>.</m:t>
                              </m:r>
                              <m:sSup>
                                <m:sSupPr>
                                  <m:ctrlPr>
                                    <a:rPr lang="fr-FR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fr-FR" sz="1800" i="1">
                                      <a:latin typeface="Cambria Math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fr-FR" sz="1800" i="1">
                                      <a:latin typeface="Cambria Math"/>
                                    </a:rPr>
                                    <m:t>6</m:t>
                                  </m:r>
                                </m:sup>
                              </m:sSup>
                            </m:e>
                            <m:e>
                              <m:r>
                                <a:rPr lang="fr-FR" sz="1800" i="1">
                                  <a:latin typeface="Cambria Math"/>
                                </a:rPr>
                                <m:t>2</m:t>
                              </m:r>
                              <m:r>
                                <a:rPr lang="fr-FR" sz="1800" i="1">
                                  <a:latin typeface="Cambria Math"/>
                                </a:rPr>
                                <m:t>.</m:t>
                              </m:r>
                              <m:d>
                                <m:dPr>
                                  <m:ctrlPr>
                                    <a:rPr lang="fr-FR" sz="1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fr-FR" sz="1800" i="1">
                                      <a:latin typeface="Cambria Math"/>
                                    </a:rPr>
                                    <m:t>1</m:t>
                                  </m:r>
                                  <m:r>
                                    <a:rPr lang="fr-FR" sz="1800" i="1">
                                      <a:latin typeface="Cambria Math"/>
                                    </a:rPr>
                                    <m:t>+</m:t>
                                  </m:r>
                                  <m:r>
                                    <a:rPr lang="fr-FR" sz="1800" i="1">
                                      <a:latin typeface="Cambria Math"/>
                                    </a:rPr>
                                    <m:t>0</m:t>
                                  </m:r>
                                  <m:r>
                                    <a:rPr lang="fr-FR" sz="1800" i="1">
                                      <a:latin typeface="Cambria Math"/>
                                    </a:rPr>
                                    <m:t>,</m:t>
                                  </m:r>
                                  <m:r>
                                    <a:rPr lang="fr-FR" sz="1800" i="1">
                                      <a:latin typeface="Cambria Math"/>
                                    </a:rPr>
                                    <m:t>75</m:t>
                                  </m:r>
                                </m:e>
                              </m:d>
                              <m:r>
                                <a:rPr lang="fr-FR" sz="1800" i="1">
                                  <a:latin typeface="Cambria Math"/>
                                </a:rPr>
                                <m:t>.</m:t>
                              </m:r>
                              <m:sSup>
                                <m:sSupPr>
                                  <m:ctrlPr>
                                    <a:rPr lang="fr-FR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fr-FR" sz="1800" i="1">
                                      <a:latin typeface="Cambria Math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fr-FR" sz="1800" i="1">
                                      <a:latin typeface="Cambria Math"/>
                                    </a:rPr>
                                    <m:t>6</m:t>
                                  </m:r>
                                </m:sup>
                              </m:sSup>
                            </m:e>
                            <m:e>
                              <m:r>
                                <a:rPr lang="fr-FR" sz="1800" i="1">
                                  <a:latin typeface="Cambria Math"/>
                                </a:rPr>
                                <m:t>−</m:t>
                              </m:r>
                              <m:r>
                                <a:rPr lang="fr-FR" sz="1800" i="1">
                                  <a:latin typeface="Cambria Math"/>
                                </a:rPr>
                                <m:t>2</m:t>
                              </m:r>
                              <m:r>
                                <a:rPr lang="fr-FR" sz="1800" i="1">
                                  <a:latin typeface="Cambria Math"/>
                                </a:rPr>
                                <m:t>.</m:t>
                              </m:r>
                              <m:d>
                                <m:dPr>
                                  <m:ctrlPr>
                                    <a:rPr lang="fr-FR" sz="1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fr-FR" sz="1800" i="1">
                                      <a:latin typeface="Cambria Math"/>
                                    </a:rPr>
                                    <m:t>0</m:t>
                                  </m:r>
                                  <m:r>
                                    <a:rPr lang="fr-FR" sz="1800" i="1">
                                      <a:latin typeface="Cambria Math"/>
                                    </a:rPr>
                                    <m:t>,</m:t>
                                  </m:r>
                                  <m:r>
                                    <a:rPr lang="fr-FR" sz="1800" i="1">
                                      <a:latin typeface="Cambria Math"/>
                                    </a:rPr>
                                    <m:t>75</m:t>
                                  </m:r>
                                </m:e>
                              </m:d>
                              <m:r>
                                <a:rPr lang="fr-FR" sz="1800" i="1">
                                  <a:latin typeface="Cambria Math"/>
                                </a:rPr>
                                <m:t>.</m:t>
                              </m:r>
                              <m:sSup>
                                <m:sSupPr>
                                  <m:ctrlPr>
                                    <a:rPr lang="fr-FR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fr-FR" sz="1800" i="1">
                                      <a:latin typeface="Cambria Math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fr-FR" sz="1800" i="1">
                                      <a:latin typeface="Cambria Math"/>
                                    </a:rPr>
                                    <m:t>6</m:t>
                                  </m:r>
                                </m:sup>
                              </m:sSup>
                            </m:e>
                          </m:mr>
                          <m:mr>
                            <m:e>
                              <m:r>
                                <a:rPr lang="fr-FR" sz="1800" i="1">
                                  <a:latin typeface="Cambria Math"/>
                                </a:rPr>
                                <m:t>0</m:t>
                              </m:r>
                            </m:e>
                            <m:e>
                              <m:r>
                                <a:rPr lang="fr-FR" sz="1800" i="1">
                                  <a:latin typeface="Cambria Math"/>
                                </a:rPr>
                                <m:t>−</m:t>
                              </m:r>
                              <m:r>
                                <a:rPr lang="fr-FR" sz="1800" i="1">
                                  <a:latin typeface="Cambria Math"/>
                                </a:rPr>
                                <m:t>2</m:t>
                              </m:r>
                              <m:r>
                                <a:rPr lang="fr-FR" sz="1800" i="1">
                                  <a:latin typeface="Cambria Math"/>
                                </a:rPr>
                                <m:t>.</m:t>
                              </m:r>
                              <m:d>
                                <m:dPr>
                                  <m:ctrlPr>
                                    <a:rPr lang="fr-FR" sz="1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fr-FR" sz="1800" i="1">
                                      <a:latin typeface="Cambria Math"/>
                                    </a:rPr>
                                    <m:t>0</m:t>
                                  </m:r>
                                  <m:r>
                                    <a:rPr lang="fr-FR" sz="1800" i="1">
                                      <a:latin typeface="Cambria Math"/>
                                    </a:rPr>
                                    <m:t>,</m:t>
                                  </m:r>
                                  <m:r>
                                    <a:rPr lang="fr-FR" sz="1800" i="1">
                                      <a:latin typeface="Cambria Math"/>
                                    </a:rPr>
                                    <m:t>75</m:t>
                                  </m:r>
                                </m:e>
                              </m:d>
                              <m:r>
                                <a:rPr lang="fr-FR" sz="1800" i="1">
                                  <a:latin typeface="Cambria Math"/>
                                </a:rPr>
                                <m:t>.</m:t>
                              </m:r>
                              <m:sSup>
                                <m:sSupPr>
                                  <m:ctrlPr>
                                    <a:rPr lang="fr-FR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fr-FR" sz="1800" i="1">
                                      <a:latin typeface="Cambria Math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fr-FR" sz="1800" i="1">
                                      <a:latin typeface="Cambria Math"/>
                                    </a:rPr>
                                    <m:t>6</m:t>
                                  </m:r>
                                </m:sup>
                              </m:sSup>
                            </m:e>
                            <m:e>
                              <m:r>
                                <a:rPr lang="fr-FR" sz="1800" i="1">
                                  <a:latin typeface="Cambria Math"/>
                                </a:rPr>
                                <m:t>2</m:t>
                              </m:r>
                              <m:r>
                                <a:rPr lang="fr-FR" sz="1800" i="1">
                                  <a:latin typeface="Cambria Math"/>
                                </a:rPr>
                                <m:t>.</m:t>
                              </m:r>
                              <m:d>
                                <m:dPr>
                                  <m:ctrlPr>
                                    <a:rPr lang="fr-FR" sz="1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fr-FR" sz="1800" i="1">
                                      <a:latin typeface="Cambria Math"/>
                                    </a:rPr>
                                    <m:t>0</m:t>
                                  </m:r>
                                  <m:r>
                                    <a:rPr lang="fr-FR" sz="1800" i="1">
                                      <a:latin typeface="Cambria Math"/>
                                    </a:rPr>
                                    <m:t>,</m:t>
                                  </m:r>
                                  <m:r>
                                    <a:rPr lang="fr-FR" sz="1800" i="1">
                                      <a:latin typeface="Cambria Math"/>
                                    </a:rPr>
                                    <m:t>75</m:t>
                                  </m:r>
                                </m:e>
                              </m:d>
                              <m:r>
                                <a:rPr lang="fr-FR" sz="1800" i="1">
                                  <a:latin typeface="Cambria Math"/>
                                </a:rPr>
                                <m:t>.</m:t>
                              </m:r>
                              <m:sSup>
                                <m:sSupPr>
                                  <m:ctrlPr>
                                    <a:rPr lang="fr-FR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fr-FR" sz="1800" i="1">
                                      <a:latin typeface="Cambria Math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fr-FR" sz="1800" i="1">
                                      <a:latin typeface="Cambria Math"/>
                                    </a:rPr>
                                    <m:t>6</m:t>
                                  </m:r>
                                </m:sup>
                              </m:sSup>
                            </m:e>
                          </m:mr>
                        </m:m>
                      </m:e>
                    </m:d>
                  </m:oMath>
                </a14:m>
                <a:endParaRPr lang="fr-FR" sz="1800" dirty="0"/>
              </a:p>
              <a:p>
                <a:r>
                  <a:rPr lang="fr-FR" sz="1800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1800" i="1">
                            <a:latin typeface="Cambria Math"/>
                          </a:rPr>
                          <m:t>𝑀</m:t>
                        </m:r>
                      </m:e>
                    </m:d>
                    <m:r>
                      <a:rPr lang="fr-FR" sz="1800" i="1">
                        <a:latin typeface="Cambria Math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fr-FR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1800" i="1">
                                      <a:latin typeface="Cambria Math"/>
                                    </a:rPr>
                                    <m:t>𝑚</m:t>
                                  </m:r>
                                </m:e>
                                <m:sub>
                                  <m:r>
                                    <a:rPr lang="fr-FR" sz="1800" i="1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  <m:e>
                              <m:r>
                                <a:rPr lang="fr-FR" sz="1800" i="1">
                                  <a:latin typeface="Cambria Math"/>
                                </a:rPr>
                                <m:t>0</m:t>
                              </m:r>
                            </m:e>
                            <m:e>
                              <m:r>
                                <a:rPr lang="fr-FR" sz="1800" i="1">
                                  <a:latin typeface="Cambria Math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fr-FR" sz="1800" i="1">
                                  <a:latin typeface="Cambria Math"/>
                                </a:rPr>
                                <m:t>0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fr-FR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1800" i="1">
                                      <a:latin typeface="Cambria Math"/>
                                    </a:rPr>
                                    <m:t>𝑚</m:t>
                                  </m:r>
                                </m:e>
                                <m:sub>
                                  <m:r>
                                    <a:rPr lang="fr-FR" sz="1800" i="1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  <m:e>
                              <m:r>
                                <a:rPr lang="fr-FR" sz="1800" i="1">
                                  <a:latin typeface="Cambria Math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fr-FR" sz="1800" i="1">
                                  <a:latin typeface="Cambria Math"/>
                                </a:rPr>
                                <m:t>0</m:t>
                              </m:r>
                            </m:e>
                            <m:e>
                              <m:r>
                                <a:rPr lang="fr-FR" sz="1800" i="1">
                                  <a:latin typeface="Cambria Math"/>
                                </a:rPr>
                                <m:t>0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fr-FR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1800" i="1">
                                      <a:latin typeface="Cambria Math"/>
                                    </a:rPr>
                                    <m:t>𝑚</m:t>
                                  </m:r>
                                </m:e>
                                <m:sub>
                                  <m:r>
                                    <a:rPr lang="fr-FR" sz="1800" i="1">
                                      <a:latin typeface="Cambria Math"/>
                                    </a:rPr>
                                    <m:t>3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  <m:r>
                      <a:rPr lang="fr-FR" sz="1800" i="1">
                        <a:latin typeface="Cambria Math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fr-FR" sz="1800" i="1">
                                  <a:latin typeface="Cambria Math"/>
                                </a:rPr>
                                <m:t>4000</m:t>
                              </m:r>
                            </m:e>
                            <m:e>
                              <m:r>
                                <a:rPr lang="fr-FR" sz="1800" i="1">
                                  <a:latin typeface="Cambria Math"/>
                                </a:rPr>
                                <m:t>0</m:t>
                              </m:r>
                            </m:e>
                            <m:e>
                              <m:r>
                                <a:rPr lang="fr-FR" sz="1800" i="1">
                                  <a:latin typeface="Cambria Math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fr-FR" sz="1800" i="1">
                                  <a:latin typeface="Cambria Math"/>
                                </a:rPr>
                                <m:t>0</m:t>
                              </m:r>
                            </m:e>
                            <m:e>
                              <m:r>
                                <a:rPr lang="fr-FR" sz="1800" i="1">
                                  <a:latin typeface="Cambria Math"/>
                                </a:rPr>
                                <m:t>4000</m:t>
                              </m:r>
                            </m:e>
                            <m:e>
                              <m:r>
                                <a:rPr lang="fr-FR" sz="1800" i="1">
                                  <a:latin typeface="Cambria Math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fr-FR" sz="1800" i="1">
                                  <a:latin typeface="Cambria Math"/>
                                </a:rPr>
                                <m:t>0</m:t>
                              </m:r>
                            </m:e>
                            <m:e>
                              <m:r>
                                <a:rPr lang="fr-FR" sz="1800" i="1">
                                  <a:latin typeface="Cambria Math"/>
                                </a:rPr>
                                <m:t>0</m:t>
                              </m:r>
                            </m:e>
                            <m:e>
                              <m:r>
                                <a:rPr lang="fr-FR" sz="1800" i="1">
                                  <a:latin typeface="Cambria Math"/>
                                </a:rPr>
                                <m:t>2000</m:t>
                              </m:r>
                            </m:e>
                          </m:mr>
                        </m:m>
                      </m:e>
                    </m:d>
                    <m:r>
                      <a:rPr lang="fr-FR" sz="1800" i="1">
                        <a:latin typeface="Cambria Math"/>
                      </a:rPr>
                      <m:t>𝑘𝑔</m:t>
                    </m:r>
                  </m:oMath>
                </a14:m>
                <a:r>
                  <a:rPr lang="fr-FR" sz="1800" dirty="0"/>
                  <a:t> 	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fr-FR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1600" i="1">
                            <a:latin typeface="Cambria Math"/>
                          </a:rPr>
                          <m:t>𝐾</m:t>
                        </m:r>
                      </m:e>
                    </m:d>
                    <m:r>
                      <a:rPr lang="fr-FR" sz="1600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fr-FR" sz="1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FR" sz="1600" i="1">
                            <a:latin typeface="Cambria Math"/>
                          </a:rPr>
                          <m:t>10</m:t>
                        </m:r>
                      </m:e>
                      <m:sup>
                        <m:r>
                          <a:rPr lang="fr-FR" sz="1600" i="1">
                            <a:latin typeface="Cambria Math"/>
                          </a:rPr>
                          <m:t>6</m:t>
                        </m:r>
                      </m:sup>
                    </m:sSup>
                    <m:d>
                      <m:dPr>
                        <m:begChr m:val="["/>
                        <m:endChr m:val="]"/>
                        <m:ctrlPr>
                          <a:rPr lang="fr-FR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fr-FR" sz="16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fr-FR" sz="1600" i="1">
                                  <a:latin typeface="Cambria Math"/>
                                </a:rPr>
                                <m:t>5</m:t>
                              </m:r>
                            </m:e>
                            <m:e>
                              <m:r>
                                <a:rPr lang="fr-FR" sz="1600" i="1">
                                  <a:latin typeface="Cambria Math"/>
                                </a:rPr>
                                <m:t>−</m:t>
                              </m:r>
                              <m:r>
                                <a:rPr lang="fr-FR" sz="1600" i="1">
                                  <a:latin typeface="Cambria Math"/>
                                </a:rPr>
                                <m:t>2</m:t>
                              </m:r>
                            </m:e>
                            <m:e>
                              <m:r>
                                <a:rPr lang="fr-FR" sz="1600" i="1">
                                  <a:latin typeface="Cambria Math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fr-FR" sz="1600" i="1">
                                  <a:latin typeface="Cambria Math"/>
                                </a:rPr>
                                <m:t>−</m:t>
                              </m:r>
                              <m:r>
                                <a:rPr lang="fr-FR" sz="1600" i="1">
                                  <a:latin typeface="Cambria Math"/>
                                </a:rPr>
                                <m:t>2</m:t>
                              </m:r>
                            </m:e>
                            <m:e>
                              <m:r>
                                <a:rPr lang="fr-FR" sz="1600" i="1">
                                  <a:latin typeface="Cambria Math"/>
                                </a:rPr>
                                <m:t>3</m:t>
                              </m:r>
                              <m:r>
                                <a:rPr lang="fr-FR" sz="1600" i="1">
                                  <a:latin typeface="Cambria Math"/>
                                </a:rPr>
                                <m:t>,</m:t>
                              </m:r>
                              <m:r>
                                <a:rPr lang="fr-FR" sz="1600" i="1">
                                  <a:latin typeface="Cambria Math"/>
                                </a:rPr>
                                <m:t>5</m:t>
                              </m:r>
                            </m:e>
                            <m:e>
                              <m:r>
                                <a:rPr lang="fr-FR" sz="1600" i="1">
                                  <a:latin typeface="Cambria Math"/>
                                </a:rPr>
                                <m:t>−</m:t>
                              </m:r>
                              <m:r>
                                <a:rPr lang="fr-FR" sz="1600" i="1">
                                  <a:latin typeface="Cambria Math"/>
                                </a:rPr>
                                <m:t>1</m:t>
                              </m:r>
                              <m:r>
                                <a:rPr lang="fr-FR" sz="1600" i="1">
                                  <a:latin typeface="Cambria Math"/>
                                </a:rPr>
                                <m:t>,</m:t>
                              </m:r>
                              <m:r>
                                <a:rPr lang="fr-FR" sz="1600" i="1">
                                  <a:latin typeface="Cambria Math"/>
                                </a:rPr>
                                <m:t>5</m:t>
                              </m:r>
                            </m:e>
                          </m:mr>
                          <m:mr>
                            <m:e>
                              <m:r>
                                <a:rPr lang="fr-FR" sz="1600" i="1">
                                  <a:latin typeface="Cambria Math"/>
                                </a:rPr>
                                <m:t>0</m:t>
                              </m:r>
                            </m:e>
                            <m:e>
                              <m:r>
                                <a:rPr lang="fr-FR" sz="1600" i="1">
                                  <a:latin typeface="Cambria Math"/>
                                </a:rPr>
                                <m:t>−</m:t>
                              </m:r>
                              <m:r>
                                <a:rPr lang="fr-FR" sz="1600" i="1">
                                  <a:latin typeface="Cambria Math"/>
                                </a:rPr>
                                <m:t>1</m:t>
                              </m:r>
                              <m:r>
                                <a:rPr lang="fr-FR" sz="1600" i="1">
                                  <a:latin typeface="Cambria Math"/>
                                </a:rPr>
                                <m:t>,</m:t>
                              </m:r>
                              <m:r>
                                <a:rPr lang="fr-FR" sz="1600" i="1">
                                  <a:latin typeface="Cambria Math"/>
                                </a:rPr>
                                <m:t>5</m:t>
                              </m:r>
                            </m:e>
                            <m:e>
                              <m:r>
                                <a:rPr lang="fr-FR" sz="1600" i="1">
                                  <a:latin typeface="Cambria Math"/>
                                </a:rPr>
                                <m:t>1</m:t>
                              </m:r>
                              <m:r>
                                <a:rPr lang="fr-FR" sz="1600" i="1">
                                  <a:latin typeface="Cambria Math"/>
                                </a:rPr>
                                <m:t>,</m:t>
                              </m:r>
                              <m:r>
                                <a:rPr lang="fr-FR" sz="1600" i="1">
                                  <a:latin typeface="Cambria Math"/>
                                </a:rPr>
                                <m:t>5</m:t>
                              </m:r>
                            </m:e>
                          </m:mr>
                        </m:m>
                      </m:e>
                    </m:d>
                    <m:r>
                      <a:rPr lang="fr-FR" sz="1600" i="1">
                        <a:latin typeface="Cambria Math"/>
                      </a:rPr>
                      <m:t>𝑁</m:t>
                    </m:r>
                    <m:r>
                      <a:rPr lang="fr-FR" sz="1600" i="1">
                        <a:latin typeface="Cambria Math"/>
                      </a:rPr>
                      <m:t>/</m:t>
                    </m:r>
                    <m:r>
                      <a:rPr lang="fr-FR" sz="1600" i="1">
                        <a:latin typeface="Cambria Math"/>
                      </a:rPr>
                      <m:t>𝑚</m:t>
                    </m:r>
                  </m:oMath>
                </a14:m>
                <a:endParaRPr lang="fr-FR" sz="1800" dirty="0"/>
              </a:p>
              <a:p>
                <a:r>
                  <a:rPr lang="fr-FR" sz="1800" dirty="0"/>
                  <a:t> 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begChr m:val="["/>
                            <m:endChr m:val="]"/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sz="1800" i="1">
                                <a:latin typeface="Cambria Math"/>
                              </a:rPr>
                              <m:t>𝐾</m:t>
                            </m:r>
                          </m:e>
                        </m:d>
                        <m:r>
                          <a:rPr lang="fr-FR" sz="1800" i="1">
                            <a:latin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fr-FR" sz="1800" i="1">
                                <a:latin typeface="Cambria Math"/>
                              </a:rPr>
                              <m:t>𝜔</m:t>
                            </m:r>
                          </m:e>
                          <m:sup>
                            <m:r>
                              <a:rPr lang="fr-FR" sz="18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d>
                          <m:dPr>
                            <m:begChr m:val="["/>
                            <m:endChr m:val="]"/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sz="1800" i="1">
                                <a:latin typeface="Cambria Math"/>
                              </a:rPr>
                              <m:t>𝑀</m:t>
                            </m:r>
                          </m:e>
                        </m:d>
                      </m:e>
                    </m:d>
                    <m:r>
                      <a:rPr lang="fr-FR" sz="1800" i="1">
                        <a:latin typeface="Cambria Math"/>
                      </a:rPr>
                      <m:t>=</m:t>
                    </m:r>
                    <m:r>
                      <a:rPr lang="fr-FR" sz="1800" i="1">
                        <a:latin typeface="Cambria Math"/>
                      </a:rPr>
                      <m:t>0</m:t>
                    </m:r>
                    <m:r>
                      <a:rPr lang="fr-FR" sz="1800" i="1">
                        <a:latin typeface="Cambria Math"/>
                      </a:rPr>
                      <m:t>==&gt;</m:t>
                    </m:r>
                    <m:d>
                      <m:dPr>
                        <m:begChr m:val="["/>
                        <m:endChr m:val="]"/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fr-FR" sz="1800" i="1">
                                  <a:latin typeface="Cambria Math"/>
                                </a:rPr>
                                <m:t>5</m:t>
                              </m:r>
                              <m:r>
                                <a:rPr lang="fr-FR" sz="1800" i="1">
                                  <a:latin typeface="Cambria Math"/>
                                </a:rPr>
                                <m:t>.</m:t>
                              </m:r>
                              <m:sSup>
                                <m:sSupPr>
                                  <m:ctrlPr>
                                    <a:rPr lang="fr-FR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fr-FR" sz="1800" i="1">
                                      <a:latin typeface="Cambria Math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fr-FR" sz="1800" i="1">
                                      <a:latin typeface="Cambria Math"/>
                                    </a:rPr>
                                    <m:t>6</m:t>
                                  </m:r>
                                </m:sup>
                              </m:sSup>
                              <m:r>
                                <a:rPr lang="fr-FR" sz="1800" i="1">
                                  <a:latin typeface="Cambria Math"/>
                                </a:rPr>
                                <m:t>−</m:t>
                              </m:r>
                              <m:r>
                                <a:rPr lang="fr-FR" sz="1800" i="1">
                                  <a:latin typeface="Cambria Math"/>
                                </a:rPr>
                                <m:t>4</m:t>
                              </m:r>
                              <m:r>
                                <a:rPr lang="fr-FR" sz="1800" i="1">
                                  <a:latin typeface="Cambria Math"/>
                                </a:rPr>
                                <m:t>.</m:t>
                              </m:r>
                              <m:sSup>
                                <m:sSupPr>
                                  <m:ctrlPr>
                                    <a:rPr lang="fr-FR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fr-FR" sz="1800" i="1">
                                      <a:latin typeface="Cambria Math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fr-FR" sz="1800" i="1">
                                      <a:latin typeface="Cambria Math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lang="fr-FR" sz="1800" i="1">
                                  <a:latin typeface="Cambria Math"/>
                                </a:rPr>
                                <m:t>.</m:t>
                              </m:r>
                              <m:sSup>
                                <m:sSupPr>
                                  <m:ctrlPr>
                                    <a:rPr lang="fr-FR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fr-FR" sz="1800" i="1">
                                      <a:latin typeface="Cambria Math"/>
                                    </a:rPr>
                                    <m:t>𝜔</m:t>
                                  </m:r>
                                </m:e>
                                <m:sup>
                                  <m:r>
                                    <a:rPr lang="fr-FR" sz="1800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  <m:e>
                              <m:r>
                                <a:rPr lang="fr-FR" sz="1800" i="1">
                                  <a:latin typeface="Cambria Math"/>
                                </a:rPr>
                                <m:t>−</m:t>
                              </m:r>
                              <m:r>
                                <a:rPr lang="fr-FR" sz="1800" i="1">
                                  <a:latin typeface="Cambria Math"/>
                                </a:rPr>
                                <m:t>2</m:t>
                              </m:r>
                              <m:r>
                                <a:rPr lang="fr-FR" sz="1800" i="1">
                                  <a:latin typeface="Cambria Math"/>
                                </a:rPr>
                                <m:t>.</m:t>
                              </m:r>
                              <m:sSup>
                                <m:sSupPr>
                                  <m:ctrlPr>
                                    <a:rPr lang="fr-FR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fr-FR" sz="1800" i="1">
                                      <a:latin typeface="Cambria Math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fr-FR" sz="1800" i="1">
                                      <a:latin typeface="Cambria Math"/>
                                    </a:rPr>
                                    <m:t>6</m:t>
                                  </m:r>
                                </m:sup>
                              </m:sSup>
                            </m:e>
                            <m:e>
                              <m:r>
                                <a:rPr lang="fr-FR" sz="1800" i="1">
                                  <a:latin typeface="Cambria Math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fr-FR" sz="1800" i="1">
                                  <a:latin typeface="Cambria Math"/>
                                </a:rPr>
                                <m:t>−</m:t>
                              </m:r>
                              <m:r>
                                <a:rPr lang="fr-FR" sz="1800" i="1">
                                  <a:latin typeface="Cambria Math"/>
                                </a:rPr>
                                <m:t>2</m:t>
                              </m:r>
                              <m:r>
                                <a:rPr lang="fr-FR" sz="1800" i="1">
                                  <a:latin typeface="Cambria Math"/>
                                </a:rPr>
                                <m:t>.</m:t>
                              </m:r>
                              <m:sSup>
                                <m:sSupPr>
                                  <m:ctrlPr>
                                    <a:rPr lang="fr-FR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fr-FR" sz="1800" i="1">
                                      <a:latin typeface="Cambria Math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fr-FR" sz="1800" i="1">
                                      <a:latin typeface="Cambria Math"/>
                                    </a:rPr>
                                    <m:t>6</m:t>
                                  </m:r>
                                </m:sup>
                              </m:sSup>
                            </m:e>
                            <m:e>
                              <m:r>
                                <a:rPr lang="fr-FR" sz="1800" i="1">
                                  <a:latin typeface="Cambria Math"/>
                                </a:rPr>
                                <m:t>3</m:t>
                              </m:r>
                              <m:r>
                                <a:rPr lang="fr-FR" sz="1800" i="1">
                                  <a:latin typeface="Cambria Math"/>
                                </a:rPr>
                                <m:t>,</m:t>
                              </m:r>
                              <m:r>
                                <a:rPr lang="fr-FR" sz="1800" i="1">
                                  <a:latin typeface="Cambria Math"/>
                                </a:rPr>
                                <m:t>5</m:t>
                              </m:r>
                              <m:r>
                                <a:rPr lang="fr-FR" sz="1800" i="1">
                                  <a:latin typeface="Cambria Math"/>
                                </a:rPr>
                                <m:t>.</m:t>
                              </m:r>
                              <m:sSup>
                                <m:sSupPr>
                                  <m:ctrlPr>
                                    <a:rPr lang="fr-FR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fr-FR" sz="1800" i="1">
                                      <a:latin typeface="Cambria Math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fr-FR" sz="1800" i="1">
                                      <a:latin typeface="Cambria Math"/>
                                    </a:rPr>
                                    <m:t>6</m:t>
                                  </m:r>
                                </m:sup>
                              </m:sSup>
                              <m:r>
                                <a:rPr lang="fr-FR" sz="1800" i="1">
                                  <a:latin typeface="Cambria Math"/>
                                </a:rPr>
                                <m:t>−</m:t>
                              </m:r>
                              <m:r>
                                <a:rPr lang="fr-FR" sz="1800" i="1">
                                  <a:latin typeface="Cambria Math"/>
                                </a:rPr>
                                <m:t>4</m:t>
                              </m:r>
                              <m:r>
                                <a:rPr lang="fr-FR" sz="1800" i="1">
                                  <a:latin typeface="Cambria Math"/>
                                </a:rPr>
                                <m:t>.</m:t>
                              </m:r>
                              <m:sSup>
                                <m:sSupPr>
                                  <m:ctrlPr>
                                    <a:rPr lang="fr-FR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fr-FR" sz="1800" i="1">
                                      <a:latin typeface="Cambria Math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fr-FR" sz="1800" i="1">
                                      <a:latin typeface="Cambria Math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lang="fr-FR" sz="1800" i="1">
                                  <a:latin typeface="Cambria Math"/>
                                </a:rPr>
                                <m:t>.</m:t>
                              </m:r>
                              <m:sSup>
                                <m:sSupPr>
                                  <m:ctrlPr>
                                    <a:rPr lang="fr-FR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fr-FR" sz="1800" i="1">
                                      <a:latin typeface="Cambria Math"/>
                                    </a:rPr>
                                    <m:t>𝜔</m:t>
                                  </m:r>
                                </m:e>
                                <m:sup>
                                  <m:r>
                                    <a:rPr lang="fr-FR" sz="1800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  <m:e>
                              <m:r>
                                <a:rPr lang="fr-FR" sz="1800" i="1">
                                  <a:latin typeface="Cambria Math"/>
                                </a:rPr>
                                <m:t>−</m:t>
                              </m:r>
                              <m:r>
                                <a:rPr lang="fr-FR" sz="1800" i="1">
                                  <a:latin typeface="Cambria Math"/>
                                </a:rPr>
                                <m:t>1</m:t>
                              </m:r>
                              <m:r>
                                <a:rPr lang="fr-FR" sz="1800" i="1">
                                  <a:latin typeface="Cambria Math"/>
                                </a:rPr>
                                <m:t>,</m:t>
                              </m:r>
                              <m:r>
                                <a:rPr lang="fr-FR" sz="1800" i="1">
                                  <a:latin typeface="Cambria Math"/>
                                </a:rPr>
                                <m:t>5</m:t>
                              </m:r>
                              <m:r>
                                <a:rPr lang="fr-FR" sz="1800" i="1">
                                  <a:latin typeface="Cambria Math"/>
                                </a:rPr>
                                <m:t>.</m:t>
                              </m:r>
                              <m:sSup>
                                <m:sSupPr>
                                  <m:ctrlPr>
                                    <a:rPr lang="fr-FR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fr-FR" sz="1800" i="1">
                                      <a:latin typeface="Cambria Math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fr-FR" sz="1800" i="1">
                                      <a:latin typeface="Cambria Math"/>
                                    </a:rPr>
                                    <m:t>6</m:t>
                                  </m:r>
                                </m:sup>
                              </m:sSup>
                            </m:e>
                          </m:mr>
                          <m:mr>
                            <m:e>
                              <m:r>
                                <a:rPr lang="fr-FR" sz="1800" i="1">
                                  <a:latin typeface="Cambria Math"/>
                                </a:rPr>
                                <m:t>0</m:t>
                              </m:r>
                            </m:e>
                            <m:e>
                              <m:r>
                                <a:rPr lang="fr-FR" sz="1800" i="1">
                                  <a:latin typeface="Cambria Math"/>
                                </a:rPr>
                                <m:t>−</m:t>
                              </m:r>
                              <m:r>
                                <a:rPr lang="fr-FR" sz="1800" i="1">
                                  <a:latin typeface="Cambria Math"/>
                                </a:rPr>
                                <m:t>1</m:t>
                              </m:r>
                              <m:r>
                                <a:rPr lang="fr-FR" sz="1800" i="1">
                                  <a:latin typeface="Cambria Math"/>
                                </a:rPr>
                                <m:t>,</m:t>
                              </m:r>
                              <m:r>
                                <a:rPr lang="fr-FR" sz="1800" i="1">
                                  <a:latin typeface="Cambria Math"/>
                                </a:rPr>
                                <m:t>5</m:t>
                              </m:r>
                              <m:r>
                                <a:rPr lang="fr-FR" sz="1800" i="1">
                                  <a:latin typeface="Cambria Math"/>
                                </a:rPr>
                                <m:t>.</m:t>
                              </m:r>
                              <m:sSup>
                                <m:sSupPr>
                                  <m:ctrlPr>
                                    <a:rPr lang="fr-FR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fr-FR" sz="1800" i="1">
                                      <a:latin typeface="Cambria Math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fr-FR" sz="1800" i="1">
                                      <a:latin typeface="Cambria Math"/>
                                    </a:rPr>
                                    <m:t>6</m:t>
                                  </m:r>
                                </m:sup>
                              </m:sSup>
                            </m:e>
                            <m:e>
                              <m:r>
                                <a:rPr lang="fr-FR" sz="1800" i="1">
                                  <a:latin typeface="Cambria Math"/>
                                </a:rPr>
                                <m:t>1</m:t>
                              </m:r>
                              <m:r>
                                <a:rPr lang="fr-FR" sz="1800" i="1">
                                  <a:latin typeface="Cambria Math"/>
                                </a:rPr>
                                <m:t>,</m:t>
                              </m:r>
                              <m:r>
                                <a:rPr lang="fr-FR" sz="1800" i="1">
                                  <a:latin typeface="Cambria Math"/>
                                </a:rPr>
                                <m:t>5</m:t>
                              </m:r>
                              <m:r>
                                <a:rPr lang="fr-FR" sz="1800" i="1">
                                  <a:latin typeface="Cambria Math"/>
                                </a:rPr>
                                <m:t>.</m:t>
                              </m:r>
                              <m:sSup>
                                <m:sSupPr>
                                  <m:ctrlPr>
                                    <a:rPr lang="fr-FR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fr-FR" sz="1800" i="1">
                                      <a:latin typeface="Cambria Math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fr-FR" sz="1800" i="1">
                                      <a:latin typeface="Cambria Math"/>
                                    </a:rPr>
                                    <m:t>6</m:t>
                                  </m:r>
                                </m:sup>
                              </m:sSup>
                              <m:r>
                                <a:rPr lang="fr-FR" sz="1800" i="1">
                                  <a:latin typeface="Cambria Math"/>
                                </a:rPr>
                                <m:t>−</m:t>
                              </m:r>
                              <m:r>
                                <a:rPr lang="fr-FR" sz="1800" i="1">
                                  <a:latin typeface="Cambria Math"/>
                                </a:rPr>
                                <m:t>2</m:t>
                              </m:r>
                              <m:r>
                                <a:rPr lang="fr-FR" sz="1800" i="1">
                                  <a:latin typeface="Cambria Math"/>
                                </a:rPr>
                                <m:t>.</m:t>
                              </m:r>
                              <m:sSup>
                                <m:sSupPr>
                                  <m:ctrlPr>
                                    <a:rPr lang="fr-FR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fr-FR" sz="1800" i="1">
                                      <a:latin typeface="Cambria Math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fr-FR" sz="1800" i="1">
                                      <a:latin typeface="Cambria Math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lang="fr-FR" sz="1800" i="1">
                                  <a:latin typeface="Cambria Math"/>
                                </a:rPr>
                                <m:t>.</m:t>
                              </m:r>
                              <m:sSup>
                                <m:sSupPr>
                                  <m:ctrlPr>
                                    <a:rPr lang="fr-FR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fr-FR" sz="1800" i="1">
                                      <a:latin typeface="Cambria Math"/>
                                    </a:rPr>
                                    <m:t>𝜔</m:t>
                                  </m:r>
                                </m:e>
                                <m:sup>
                                  <m:r>
                                    <a:rPr lang="fr-FR" sz="1800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mr>
                        </m:m>
                      </m:e>
                    </m:d>
                  </m:oMath>
                </a14:m>
                <a:endParaRPr lang="fr-FR" sz="1800" dirty="0"/>
              </a:p>
              <a:p>
                <a:r>
                  <a:rPr lang="fr-FR" sz="1800" dirty="0"/>
                  <a:t> </a:t>
                </a:r>
              </a:p>
              <a:p>
                <a:r>
                  <a:rPr lang="fr-FR" sz="1800" dirty="0" err="1">
                    <a:sym typeface="Symbol"/>
                  </a:rPr>
                  <a:t>We</a:t>
                </a:r>
                <a:r>
                  <a:rPr lang="fr-FR" sz="1800" dirty="0">
                    <a:sym typeface="Symbol"/>
                  </a:rPr>
                  <a:t> put </a:t>
                </a:r>
                <a:r>
                  <a:rPr lang="fr-FR" sz="1800" baseline="30000" dirty="0"/>
                  <a:t>2</a:t>
                </a:r>
                <a:r>
                  <a:rPr lang="fr-FR" sz="1800" dirty="0"/>
                  <a:t> = </a:t>
                </a:r>
                <a:r>
                  <a:rPr lang="fr-FR" sz="1800" dirty="0">
                    <a:sym typeface="Symbol"/>
                  </a:rPr>
                  <a:t></a:t>
                </a:r>
                <a:r>
                  <a:rPr lang="fr-FR" sz="1800" dirty="0"/>
                  <a:t>, </a:t>
                </a:r>
                <a:r>
                  <a:rPr lang="en-US" sz="1800" dirty="0"/>
                  <a:t>We will have a cubic equation of the 3rd order:</a:t>
                </a:r>
                <a:r>
                  <a:rPr lang="fr-FR" sz="1800" dirty="0"/>
                  <a:t>|A.</a:t>
                </a:r>
                <a:r>
                  <a:rPr lang="fr-FR" sz="1800" dirty="0">
                    <a:sym typeface="Symbol"/>
                  </a:rPr>
                  <a:t></a:t>
                </a:r>
                <a:r>
                  <a:rPr lang="fr-FR" sz="1800" baseline="30000" dirty="0"/>
                  <a:t>3</a:t>
                </a:r>
                <a:r>
                  <a:rPr lang="fr-FR" sz="1800" dirty="0"/>
                  <a:t> + B.</a:t>
                </a:r>
                <a:r>
                  <a:rPr lang="fr-FR" sz="1800" dirty="0">
                    <a:sym typeface="Symbol"/>
                  </a:rPr>
                  <a:t></a:t>
                </a:r>
                <a:r>
                  <a:rPr lang="fr-FR" sz="1800" baseline="30000" dirty="0"/>
                  <a:t>2</a:t>
                </a:r>
                <a:r>
                  <a:rPr lang="fr-FR" sz="1800" dirty="0"/>
                  <a:t> + C.</a:t>
                </a:r>
                <a:r>
                  <a:rPr lang="fr-FR" sz="1800" dirty="0">
                    <a:sym typeface="Symbol"/>
                  </a:rPr>
                  <a:t></a:t>
                </a:r>
                <a:r>
                  <a:rPr lang="fr-FR" sz="1800" baseline="30000" dirty="0"/>
                  <a:t>1</a:t>
                </a:r>
                <a:r>
                  <a:rPr lang="fr-FR" sz="1800" dirty="0"/>
                  <a:t> + D| = 0</a:t>
                </a:r>
              </a:p>
              <a:p>
                <a:r>
                  <a:rPr lang="fr-FR" sz="1800" dirty="0">
                    <a:sym typeface="Symbol"/>
                  </a:rPr>
                  <a:t></a:t>
                </a:r>
                <a:r>
                  <a:rPr lang="en-AU" sz="1800" baseline="-25000" dirty="0"/>
                  <a:t>1</a:t>
                </a:r>
                <a:r>
                  <a:rPr lang="en-AU" sz="1800" dirty="0"/>
                  <a:t> = 164,4  	== &gt;  </a:t>
                </a:r>
                <a:r>
                  <a:rPr lang="fr-FR" sz="1800" dirty="0">
                    <a:sym typeface="Symbol"/>
                  </a:rPr>
                  <a:t></a:t>
                </a:r>
                <a:r>
                  <a:rPr lang="en-AU" sz="1800" baseline="-25000" dirty="0"/>
                  <a:t>1</a:t>
                </a:r>
                <a:r>
                  <a:rPr lang="en-AU" sz="1800" dirty="0"/>
                  <a:t> = 12,82 rad/sec    ;       </a:t>
                </a:r>
                <a:r>
                  <a:rPr lang="fr-FR" sz="1800" dirty="0">
                    <a:sym typeface="Symbol"/>
                  </a:rPr>
                  <a:t></a:t>
                </a:r>
                <a:r>
                  <a:rPr lang="en-AU" sz="1800" baseline="-25000" dirty="0"/>
                  <a:t>2</a:t>
                </a:r>
                <a:r>
                  <a:rPr lang="en-AU" sz="1800" dirty="0"/>
                  <a:t> = 1000,0  	== &gt;  </a:t>
                </a:r>
                <a:r>
                  <a:rPr lang="fr-FR" sz="1800" dirty="0">
                    <a:sym typeface="Symbol"/>
                  </a:rPr>
                  <a:t></a:t>
                </a:r>
                <a:r>
                  <a:rPr lang="en-AU" sz="1800" baseline="-25000" dirty="0"/>
                  <a:t>2</a:t>
                </a:r>
                <a:r>
                  <a:rPr lang="en-AU" sz="1800" dirty="0"/>
                  <a:t> = 31,62 rad/sec</a:t>
                </a:r>
                <a:endParaRPr lang="fr-FR" sz="1800" dirty="0"/>
              </a:p>
              <a:p>
                <a:r>
                  <a:rPr lang="fr-FR" sz="1800" dirty="0">
                    <a:sym typeface="Symbol"/>
                  </a:rPr>
                  <a:t></a:t>
                </a:r>
                <a:r>
                  <a:rPr lang="en-AU" sz="1800" baseline="-25000" dirty="0"/>
                  <a:t>3</a:t>
                </a:r>
                <a:r>
                  <a:rPr lang="en-AU" sz="1800" dirty="0"/>
                  <a:t> = 1710,6  	== &gt;  </a:t>
                </a:r>
                <a:r>
                  <a:rPr lang="fr-FR" sz="1800" dirty="0">
                    <a:sym typeface="Symbol"/>
                  </a:rPr>
                  <a:t></a:t>
                </a:r>
                <a:r>
                  <a:rPr lang="en-AU" sz="1800" baseline="-25000" dirty="0"/>
                  <a:t>3</a:t>
                </a:r>
                <a:r>
                  <a:rPr lang="en-AU" sz="1800" dirty="0"/>
                  <a:t> = 41,35 rad/sec</a:t>
                </a:r>
                <a:endParaRPr lang="fr-FR" sz="1800" dirty="0"/>
              </a:p>
              <a:p>
                <a:r>
                  <a:rPr lang="fr-FR" sz="1800" dirty="0"/>
                  <a:t> </a:t>
                </a:r>
                <a:r>
                  <a:rPr lang="fr-FR" sz="1800" dirty="0">
                    <a:sym typeface="Symbol"/>
                  </a:rPr>
                  <a:t></a:t>
                </a:r>
                <a:r>
                  <a:rPr lang="fr-FR" sz="1800" baseline="-25000" dirty="0"/>
                  <a:t>1</a:t>
                </a:r>
                <a:r>
                  <a:rPr lang="fr-FR" sz="1800" dirty="0"/>
                  <a:t>, </a:t>
                </a:r>
                <a:r>
                  <a:rPr lang="fr-FR" sz="1800" dirty="0">
                    <a:sym typeface="Symbol"/>
                  </a:rPr>
                  <a:t></a:t>
                </a:r>
                <a:r>
                  <a:rPr lang="fr-FR" sz="1800" baseline="-25000" dirty="0"/>
                  <a:t>2</a:t>
                </a:r>
                <a:r>
                  <a:rPr lang="fr-FR" sz="1800" dirty="0"/>
                  <a:t> et </a:t>
                </a:r>
                <a:r>
                  <a:rPr lang="fr-FR" sz="1800" dirty="0">
                    <a:sym typeface="Symbol"/>
                  </a:rPr>
                  <a:t></a:t>
                </a:r>
                <a:r>
                  <a:rPr lang="fr-FR" sz="1800" baseline="-25000" dirty="0"/>
                  <a:t>3</a:t>
                </a:r>
                <a:r>
                  <a:rPr lang="fr-FR" sz="1800" dirty="0"/>
                  <a:t> </a:t>
                </a:r>
                <a:r>
                  <a:rPr lang="en-US" sz="1800" dirty="0"/>
                  <a:t>These are the natural frequencies of the system.</a:t>
                </a:r>
              </a:p>
              <a:p>
                <a:r>
                  <a:rPr lang="en-US" sz="1800" dirty="0"/>
                  <a:t>For each value of ω, are we looking for the values of A?</a:t>
                </a:r>
                <a:r>
                  <a:rPr lang="fr-FR" sz="1800" dirty="0"/>
                  <a:t> ?</a:t>
                </a:r>
              </a:p>
              <a:p>
                <a:r>
                  <a:rPr lang="fr-FR" sz="1800" dirty="0"/>
                  <a:t>for </a:t>
                </a:r>
                <a:r>
                  <a:rPr lang="fr-FR" sz="1800" dirty="0">
                    <a:sym typeface="Symbol"/>
                  </a:rPr>
                  <a:t></a:t>
                </a:r>
                <a:r>
                  <a:rPr lang="fr-FR" sz="1800" baseline="-25000" dirty="0"/>
                  <a:t>1</a:t>
                </a:r>
                <a:r>
                  <a:rPr lang="fr-FR" sz="1800" dirty="0"/>
                  <a:t>= 12.82 rad/sec on a 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ctrlPr>
                            <a:rPr lang="fr-FR" sz="1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sz="1800" i="1">
                              <a:latin typeface="Cambria Math"/>
                            </a:rPr>
                            <m:t>5</m:t>
                          </m:r>
                          <m:r>
                            <a:rPr lang="fr-FR" sz="1800" i="1">
                              <a:latin typeface="Cambria Math"/>
                            </a:rPr>
                            <m:t>.</m:t>
                          </m:r>
                          <m:sSup>
                            <m:sSupPr>
                              <m:ctrlPr>
                                <a:rPr lang="fr-FR" sz="18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fr-FR" sz="1800" i="1">
                                  <a:latin typeface="Cambria Math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fr-FR" sz="1800" i="1">
                                  <a:latin typeface="Cambria Math"/>
                                </a:rPr>
                                <m:t>6</m:t>
                              </m:r>
                            </m:sup>
                          </m:sSup>
                          <m:r>
                            <a:rPr lang="fr-FR" sz="1800" i="1">
                              <a:latin typeface="Cambria Math"/>
                            </a:rPr>
                            <m:t>−</m:t>
                          </m:r>
                          <m:r>
                            <a:rPr lang="fr-FR" sz="1800" i="1">
                              <a:latin typeface="Cambria Math"/>
                            </a:rPr>
                            <m:t>4</m:t>
                          </m:r>
                          <m:r>
                            <a:rPr lang="fr-FR" sz="1800" i="1">
                              <a:latin typeface="Cambria Math"/>
                            </a:rPr>
                            <m:t>.</m:t>
                          </m:r>
                          <m:sSup>
                            <m:sSupPr>
                              <m:ctrlPr>
                                <a:rPr lang="fr-FR" sz="18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fr-FR" sz="1800" i="1">
                                  <a:latin typeface="Cambria Math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fr-FR" sz="1800" i="1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  <m:r>
                            <a:rPr lang="fr-FR" sz="1800" i="1">
                              <a:latin typeface="Cambria Math"/>
                            </a:rPr>
                            <m:t>.</m:t>
                          </m:r>
                          <m:sSubSup>
                            <m:sSubSupPr>
                              <m:ctrlPr>
                                <a:rPr lang="fr-FR" sz="18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fr-FR" sz="1800" i="1">
                                  <a:latin typeface="Cambria Math"/>
                                </a:rPr>
                                <m:t>𝜔</m:t>
                              </m:r>
                            </m:e>
                            <m:sub>
                              <m:r>
                                <a:rPr lang="fr-FR" sz="1800" i="1">
                                  <a:latin typeface="Cambria Math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fr-FR" sz="1800" i="1">
                                  <a:latin typeface="Cambria Math"/>
                                </a:rPr>
                                <m:t>2</m:t>
                              </m:r>
                            </m:sup>
                          </m:sSubSup>
                        </m:e>
                      </m:d>
                      <m:r>
                        <a:rPr lang="fr-FR" sz="1800" i="1">
                          <a:latin typeface="Cambria Math"/>
                        </a:rPr>
                        <m:t>.</m:t>
                      </m:r>
                      <m:sSubSup>
                        <m:sSubSupPr>
                          <m:ctrlPr>
                            <a:rPr lang="fr-FR" sz="18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fr-FR" sz="1800" i="1">
                              <a:latin typeface="Cambria Math"/>
                            </a:rPr>
                            <m:t>𝐴</m:t>
                          </m:r>
                        </m:e>
                        <m:sub>
                          <m:r>
                            <a:rPr lang="fr-FR" sz="1800" i="1">
                              <a:latin typeface="Cambria Math"/>
                            </a:rPr>
                            <m:t>1</m:t>
                          </m:r>
                        </m:sub>
                        <m:sup>
                          <m:r>
                            <a:rPr lang="fr-FR" sz="1800" i="1">
                              <a:latin typeface="Cambria Math"/>
                            </a:rPr>
                            <m:t>(</m:t>
                          </m:r>
                          <m:r>
                            <a:rPr lang="fr-FR" sz="1800" i="1">
                              <a:latin typeface="Cambria Math"/>
                            </a:rPr>
                            <m:t>1</m:t>
                          </m:r>
                          <m:r>
                            <a:rPr lang="fr-FR" sz="1800" i="1">
                              <a:latin typeface="Cambria Math"/>
                            </a:rPr>
                            <m:t>)</m:t>
                          </m:r>
                        </m:sup>
                      </m:sSubSup>
                      <m:r>
                        <a:rPr lang="fr-FR" sz="1800" i="1">
                          <a:latin typeface="Cambria Math"/>
                        </a:rPr>
                        <m:t>    −</m:t>
                      </m:r>
                      <m:r>
                        <a:rPr lang="fr-FR" sz="1800" i="1">
                          <a:latin typeface="Cambria Math"/>
                        </a:rPr>
                        <m:t>2</m:t>
                      </m:r>
                      <m:r>
                        <a:rPr lang="fr-FR" sz="1800" i="1">
                          <a:latin typeface="Cambria Math"/>
                        </a:rPr>
                        <m:t>.</m:t>
                      </m:r>
                      <m:sSup>
                        <m:sSupPr>
                          <m:ctrlPr>
                            <a:rPr lang="fr-FR" sz="1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sz="1800" i="1">
                              <a:latin typeface="Cambria Math"/>
                            </a:rPr>
                            <m:t>10</m:t>
                          </m:r>
                        </m:e>
                        <m:sup>
                          <m:r>
                            <a:rPr lang="fr-FR" sz="1800" i="1">
                              <a:latin typeface="Cambria Math"/>
                            </a:rPr>
                            <m:t>6</m:t>
                          </m:r>
                        </m:sup>
                      </m:sSup>
                      <m:r>
                        <a:rPr lang="fr-FR" sz="1800" i="1">
                          <a:latin typeface="Cambria Math"/>
                        </a:rPr>
                        <m:t>.</m:t>
                      </m:r>
                      <m:sSubSup>
                        <m:sSubSupPr>
                          <m:ctrlPr>
                            <a:rPr lang="fr-FR" sz="18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fr-FR" sz="1800" i="1">
                              <a:latin typeface="Cambria Math"/>
                            </a:rPr>
                            <m:t>𝐴</m:t>
                          </m:r>
                        </m:e>
                        <m:sub>
                          <m:r>
                            <a:rPr lang="fr-FR" sz="1800" i="1">
                              <a:latin typeface="Cambria Math"/>
                            </a:rPr>
                            <m:t>2</m:t>
                          </m:r>
                        </m:sub>
                        <m:sup>
                          <m:r>
                            <a:rPr lang="fr-FR" sz="1800" i="1">
                              <a:latin typeface="Cambria Math"/>
                            </a:rPr>
                            <m:t>(</m:t>
                          </m:r>
                          <m:r>
                            <a:rPr lang="fr-FR" sz="1800" i="1">
                              <a:latin typeface="Cambria Math"/>
                            </a:rPr>
                            <m:t>1</m:t>
                          </m:r>
                          <m:r>
                            <a:rPr lang="fr-FR" sz="1800" i="1">
                              <a:latin typeface="Cambria Math"/>
                            </a:rPr>
                            <m:t>)</m:t>
                          </m:r>
                        </m:sup>
                      </m:sSubSup>
                      <m:r>
                        <a:rPr lang="fr-FR" sz="1800" i="1">
                          <a:latin typeface="Cambria Math"/>
                        </a:rPr>
                        <m:t>                                +</m:t>
                      </m:r>
                      <m:r>
                        <a:rPr lang="fr-FR" sz="1800" i="1">
                          <a:latin typeface="Cambria Math"/>
                        </a:rPr>
                        <m:t>0</m:t>
                      </m:r>
                      <m:r>
                        <a:rPr lang="fr-FR" sz="1800" i="1">
                          <a:latin typeface="Cambria Math"/>
                        </a:rPr>
                        <m:t>.</m:t>
                      </m:r>
                      <m:sSubSup>
                        <m:sSubSupPr>
                          <m:ctrlPr>
                            <a:rPr lang="fr-FR" sz="18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fr-FR" sz="1800" i="1">
                              <a:latin typeface="Cambria Math"/>
                            </a:rPr>
                            <m:t>𝐴</m:t>
                          </m:r>
                        </m:e>
                        <m:sub>
                          <m:r>
                            <a:rPr lang="fr-FR" sz="1800" i="1">
                              <a:latin typeface="Cambria Math"/>
                            </a:rPr>
                            <m:t>3</m:t>
                          </m:r>
                        </m:sub>
                        <m:sup>
                          <m:r>
                            <a:rPr lang="fr-FR" sz="1800" i="1">
                              <a:latin typeface="Cambria Math"/>
                            </a:rPr>
                            <m:t>(</m:t>
                          </m:r>
                          <m:r>
                            <a:rPr lang="fr-FR" sz="1800" i="1">
                              <a:latin typeface="Cambria Math"/>
                            </a:rPr>
                            <m:t>1</m:t>
                          </m:r>
                          <m:r>
                            <a:rPr lang="fr-FR" sz="1800" i="1">
                              <a:latin typeface="Cambria Math"/>
                            </a:rPr>
                            <m:t>)</m:t>
                          </m:r>
                        </m:sup>
                      </m:sSubSup>
                      <m:r>
                        <a:rPr lang="fr-FR" sz="1800" i="1">
                          <a:latin typeface="Cambria Math"/>
                        </a:rPr>
                        <m:t>=</m:t>
                      </m:r>
                      <m:r>
                        <a:rPr lang="fr-FR" sz="1800" i="1">
                          <a:latin typeface="Cambria Math"/>
                        </a:rPr>
                        <m:t>0</m:t>
                      </m:r>
                    </m:oMath>
                  </m:oMathPara>
                </a14:m>
                <a:endParaRPr lang="fr-FR" sz="1800" dirty="0"/>
              </a:p>
              <a:p>
                <a:r>
                  <a:rPr lang="fr-FR" sz="1800" dirty="0"/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fr-FR" sz="1800" i="1">
                            <a:latin typeface="Cambria Math"/>
                          </a:rPr>
                          <m:t>−</m:t>
                        </m:r>
                        <m:r>
                          <a:rPr lang="fr-FR" sz="1800" i="1">
                            <a:latin typeface="Cambria Math"/>
                          </a:rPr>
                          <m:t>2</m:t>
                        </m:r>
                        <m:r>
                          <a:rPr lang="fr-FR" sz="1800" i="1">
                            <a:latin typeface="Cambria Math"/>
                          </a:rPr>
                          <m:t>.</m:t>
                        </m:r>
                        <m:sSup>
                          <m:sSupPr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fr-FR" sz="1800" i="1">
                                <a:latin typeface="Cambria Math"/>
                              </a:rPr>
                              <m:t>10</m:t>
                            </m:r>
                          </m:e>
                          <m:sup>
                            <m:r>
                              <a:rPr lang="fr-FR" sz="1800" i="1">
                                <a:latin typeface="Cambria Math"/>
                              </a:rPr>
                              <m:t>6</m:t>
                            </m:r>
                          </m:sup>
                        </m:sSup>
                        <m:r>
                          <a:rPr lang="fr-FR" sz="1800" i="1">
                            <a:latin typeface="Cambria Math"/>
                          </a:rPr>
                          <m:t>.</m:t>
                        </m:r>
                        <m:r>
                          <a:rPr lang="fr-FR" sz="1800" i="1">
                            <a:latin typeface="Cambria Math"/>
                          </a:rPr>
                          <m:t>𝐴</m:t>
                        </m:r>
                      </m:e>
                      <m:sub>
                        <m:r>
                          <a:rPr lang="fr-FR" sz="1800" i="1">
                            <a:latin typeface="Cambria Math"/>
                          </a:rPr>
                          <m:t>1</m:t>
                        </m:r>
                      </m:sub>
                      <m:sup>
                        <m:r>
                          <a:rPr lang="fr-FR" sz="1800" i="1">
                            <a:latin typeface="Cambria Math"/>
                          </a:rPr>
                          <m:t>(</m:t>
                        </m:r>
                        <m:r>
                          <a:rPr lang="fr-FR" sz="1800" i="1">
                            <a:latin typeface="Cambria Math"/>
                          </a:rPr>
                          <m:t>1</m:t>
                        </m:r>
                        <m:r>
                          <a:rPr lang="fr-FR" sz="1800" i="1">
                            <a:latin typeface="Cambria Math"/>
                          </a:rPr>
                          <m:t>)</m:t>
                        </m:r>
                      </m:sup>
                    </m:sSubSup>
                    <m:r>
                      <a:rPr lang="fr-FR" sz="1800" i="1">
                        <a:latin typeface="Cambria Math"/>
                      </a:rPr>
                      <m:t>            +</m:t>
                    </m:r>
                    <m:d>
                      <m:dPr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1800" i="1">
                            <a:latin typeface="Cambria Math"/>
                          </a:rPr>
                          <m:t>3</m:t>
                        </m:r>
                        <m:r>
                          <a:rPr lang="fr-FR" sz="1800" i="1">
                            <a:latin typeface="Cambria Math"/>
                          </a:rPr>
                          <m:t>,</m:t>
                        </m:r>
                        <m:r>
                          <a:rPr lang="fr-FR" sz="1800" i="1">
                            <a:latin typeface="Cambria Math"/>
                          </a:rPr>
                          <m:t>5</m:t>
                        </m:r>
                        <m:r>
                          <a:rPr lang="fr-FR" sz="1800" i="1">
                            <a:latin typeface="Cambria Math"/>
                          </a:rPr>
                          <m:t>.</m:t>
                        </m:r>
                        <m:sSup>
                          <m:sSupPr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fr-FR" sz="1800" i="1">
                                <a:latin typeface="Cambria Math"/>
                              </a:rPr>
                              <m:t>10</m:t>
                            </m:r>
                          </m:e>
                          <m:sup>
                            <m:r>
                              <a:rPr lang="fr-FR" sz="1800" i="1">
                                <a:latin typeface="Cambria Math"/>
                              </a:rPr>
                              <m:t>6</m:t>
                            </m:r>
                          </m:sup>
                        </m:sSup>
                        <m:r>
                          <a:rPr lang="fr-FR" sz="1800" i="1">
                            <a:latin typeface="Cambria Math"/>
                          </a:rPr>
                          <m:t>−</m:t>
                        </m:r>
                        <m:r>
                          <a:rPr lang="fr-FR" sz="1800" i="1">
                            <a:latin typeface="Cambria Math"/>
                          </a:rPr>
                          <m:t>4</m:t>
                        </m:r>
                        <m:r>
                          <a:rPr lang="fr-FR" sz="1800" i="1">
                            <a:latin typeface="Cambria Math"/>
                          </a:rPr>
                          <m:t>.</m:t>
                        </m:r>
                        <m:sSup>
                          <m:sSupPr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fr-FR" sz="1800" i="1">
                                <a:latin typeface="Cambria Math"/>
                              </a:rPr>
                              <m:t>10</m:t>
                            </m:r>
                          </m:e>
                          <m:sup>
                            <m:r>
                              <a:rPr lang="fr-FR" sz="1800" i="1">
                                <a:latin typeface="Cambria Math"/>
                              </a:rPr>
                              <m:t>3</m:t>
                            </m:r>
                          </m:sup>
                        </m:sSup>
                        <m:r>
                          <a:rPr lang="fr-FR" sz="1800" i="1">
                            <a:latin typeface="Cambria Math"/>
                          </a:rPr>
                          <m:t>.</m:t>
                        </m:r>
                        <m:sSubSup>
                          <m:sSubSupPr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fr-FR" sz="1800" i="1">
                                <a:latin typeface="Cambria Math"/>
                              </a:rPr>
                              <m:t>𝜔</m:t>
                            </m:r>
                          </m:e>
                          <m:sub>
                            <m:r>
                              <a:rPr lang="fr-FR" sz="1800" i="1">
                                <a:latin typeface="Cambria Math"/>
                              </a:rPr>
                              <m:t>1</m:t>
                            </m:r>
                          </m:sub>
                          <m:sup>
                            <m:r>
                              <a:rPr lang="fr-FR" sz="1800" i="1">
                                <a:latin typeface="Cambria Math"/>
                              </a:rPr>
                              <m:t>2</m:t>
                            </m:r>
                          </m:sup>
                        </m:sSubSup>
                      </m:e>
                    </m:d>
                    <m:r>
                      <a:rPr lang="fr-FR" sz="1800" i="1">
                        <a:latin typeface="Cambria Math"/>
                      </a:rPr>
                      <m:t>.</m:t>
                    </m:r>
                    <m:sSubSup>
                      <m:sSubSupPr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fr-FR" sz="1800" i="1">
                            <a:latin typeface="Cambria Math"/>
                          </a:rPr>
                          <m:t>𝐴</m:t>
                        </m:r>
                      </m:e>
                      <m:sub>
                        <m:r>
                          <a:rPr lang="fr-FR" sz="1800" i="1">
                            <a:latin typeface="Cambria Math"/>
                          </a:rPr>
                          <m:t>2</m:t>
                        </m:r>
                      </m:sub>
                      <m:sup>
                        <m:r>
                          <a:rPr lang="fr-FR" sz="1800" i="1">
                            <a:latin typeface="Cambria Math"/>
                          </a:rPr>
                          <m:t>(</m:t>
                        </m:r>
                        <m:r>
                          <a:rPr lang="fr-FR" sz="1800" i="1">
                            <a:latin typeface="Cambria Math"/>
                          </a:rPr>
                          <m:t>1</m:t>
                        </m:r>
                        <m:r>
                          <a:rPr lang="fr-FR" sz="1800" i="1">
                            <a:latin typeface="Cambria Math"/>
                          </a:rPr>
                          <m:t>)</m:t>
                        </m:r>
                      </m:sup>
                    </m:sSubSup>
                    <m:r>
                      <a:rPr lang="fr-FR" sz="1800" i="1">
                        <a:latin typeface="Cambria Math"/>
                      </a:rPr>
                      <m:t>       −</m:t>
                    </m:r>
                    <m:r>
                      <a:rPr lang="fr-FR" sz="1800" i="1">
                        <a:latin typeface="Cambria Math"/>
                      </a:rPr>
                      <m:t>1</m:t>
                    </m:r>
                    <m:r>
                      <a:rPr lang="fr-FR" sz="1800" i="1">
                        <a:latin typeface="Cambria Math"/>
                      </a:rPr>
                      <m:t>,</m:t>
                    </m:r>
                    <m:r>
                      <a:rPr lang="fr-FR" sz="1800" i="1">
                        <a:latin typeface="Cambria Math"/>
                      </a:rPr>
                      <m:t>5</m:t>
                    </m:r>
                    <m:r>
                      <a:rPr lang="fr-FR" sz="1800" i="1">
                        <a:latin typeface="Cambria Math"/>
                      </a:rPr>
                      <m:t>.</m:t>
                    </m:r>
                    <m:sSup>
                      <m:sSupPr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FR" sz="1800" i="1">
                            <a:latin typeface="Cambria Math"/>
                          </a:rPr>
                          <m:t>10</m:t>
                        </m:r>
                      </m:e>
                      <m:sup>
                        <m:r>
                          <a:rPr lang="fr-FR" sz="1800" i="1">
                            <a:latin typeface="Cambria Math"/>
                          </a:rPr>
                          <m:t>6</m:t>
                        </m:r>
                      </m:sup>
                    </m:sSup>
                    <m:r>
                      <a:rPr lang="fr-FR" sz="1800" i="1">
                        <a:latin typeface="Cambria Math"/>
                      </a:rPr>
                      <m:t>.</m:t>
                    </m:r>
                    <m:sSubSup>
                      <m:sSubSupPr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fr-FR" sz="1800" i="1">
                            <a:latin typeface="Cambria Math"/>
                          </a:rPr>
                          <m:t>𝐴</m:t>
                        </m:r>
                      </m:e>
                      <m:sub>
                        <m:r>
                          <a:rPr lang="fr-FR" sz="1800" i="1">
                            <a:latin typeface="Cambria Math"/>
                          </a:rPr>
                          <m:t>3</m:t>
                        </m:r>
                      </m:sub>
                      <m:sup>
                        <m:r>
                          <a:rPr lang="fr-FR" sz="1800" i="1">
                            <a:latin typeface="Cambria Math"/>
                          </a:rPr>
                          <m:t>(</m:t>
                        </m:r>
                        <m:r>
                          <a:rPr lang="fr-FR" sz="1800" i="1">
                            <a:latin typeface="Cambria Math"/>
                          </a:rPr>
                          <m:t>1</m:t>
                        </m:r>
                        <m:r>
                          <a:rPr lang="fr-FR" sz="1800" i="1">
                            <a:latin typeface="Cambria Math"/>
                          </a:rPr>
                          <m:t>)</m:t>
                        </m:r>
                      </m:sup>
                    </m:sSubSup>
                    <m:r>
                      <a:rPr lang="fr-FR" sz="1800" i="1">
                        <a:latin typeface="Cambria Math"/>
                      </a:rPr>
                      <m:t>=</m:t>
                    </m:r>
                    <m:r>
                      <a:rPr lang="fr-FR" sz="1800" i="1">
                        <a:latin typeface="Cambria Math"/>
                      </a:rPr>
                      <m:t>0</m:t>
                    </m:r>
                  </m:oMath>
                </a14:m>
                <a:endParaRPr lang="fr-FR" sz="1800" dirty="0"/>
              </a:p>
              <a:p>
                <a:r>
                  <a:rPr lang="fr-FR" sz="1800" dirty="0"/>
                  <a:t> </a:t>
                </a:r>
                <a14:m>
                  <m:oMath xmlns:m="http://schemas.openxmlformats.org/officeDocument/2006/math">
                    <m:r>
                      <a:rPr lang="fr-FR" sz="1800" i="1">
                        <a:latin typeface="Cambria Math"/>
                      </a:rPr>
                      <m:t>                 </m:t>
                    </m:r>
                    <m:r>
                      <a:rPr lang="fr-FR" sz="1800" i="1">
                        <a:latin typeface="Cambria Math"/>
                      </a:rPr>
                      <m:t>0</m:t>
                    </m:r>
                    <m:r>
                      <a:rPr lang="fr-FR" sz="1800" i="1">
                        <a:latin typeface="Cambria Math"/>
                      </a:rPr>
                      <m:t>.</m:t>
                    </m:r>
                    <m:sSubSup>
                      <m:sSubSupPr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fr-FR" sz="1800" i="1">
                            <a:latin typeface="Cambria Math"/>
                          </a:rPr>
                          <m:t>𝐴</m:t>
                        </m:r>
                      </m:e>
                      <m:sub>
                        <m:r>
                          <a:rPr lang="fr-FR" sz="1800" i="1">
                            <a:latin typeface="Cambria Math"/>
                          </a:rPr>
                          <m:t>1</m:t>
                        </m:r>
                      </m:sub>
                      <m:sup>
                        <m:r>
                          <a:rPr lang="fr-FR" sz="1800" i="1">
                            <a:latin typeface="Cambria Math"/>
                          </a:rPr>
                          <m:t>(</m:t>
                        </m:r>
                        <m:r>
                          <a:rPr lang="fr-FR" sz="1800" i="1">
                            <a:latin typeface="Cambria Math"/>
                          </a:rPr>
                          <m:t>1</m:t>
                        </m:r>
                        <m:r>
                          <a:rPr lang="fr-FR" sz="1800" i="1">
                            <a:latin typeface="Cambria Math"/>
                          </a:rPr>
                          <m:t>)</m:t>
                        </m:r>
                      </m:sup>
                    </m:sSubSup>
                    <m:r>
                      <a:rPr lang="fr-FR" sz="1800" i="1">
                        <a:latin typeface="Cambria Math"/>
                      </a:rPr>
                      <m:t>      −</m:t>
                    </m:r>
                    <m:r>
                      <a:rPr lang="fr-FR" sz="1800" i="1">
                        <a:latin typeface="Cambria Math"/>
                      </a:rPr>
                      <m:t>1</m:t>
                    </m:r>
                    <m:r>
                      <a:rPr lang="fr-FR" sz="1800" i="1">
                        <a:latin typeface="Cambria Math"/>
                      </a:rPr>
                      <m:t>,</m:t>
                    </m:r>
                    <m:r>
                      <a:rPr lang="fr-FR" sz="1800" i="1">
                        <a:latin typeface="Cambria Math"/>
                      </a:rPr>
                      <m:t>5</m:t>
                    </m:r>
                    <m:r>
                      <a:rPr lang="fr-FR" sz="1800" i="1">
                        <a:latin typeface="Cambria Math"/>
                      </a:rPr>
                      <m:t>.</m:t>
                    </m:r>
                    <m:sSup>
                      <m:sSupPr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FR" sz="1800" i="1">
                            <a:latin typeface="Cambria Math"/>
                          </a:rPr>
                          <m:t>10</m:t>
                        </m:r>
                      </m:e>
                      <m:sup>
                        <m:r>
                          <a:rPr lang="fr-FR" sz="1800" i="1">
                            <a:latin typeface="Cambria Math"/>
                          </a:rPr>
                          <m:t>6</m:t>
                        </m:r>
                      </m:sup>
                    </m:sSup>
                    <m:sSubSup>
                      <m:sSubSupPr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fr-FR" sz="1800" i="1">
                            <a:latin typeface="Cambria Math"/>
                          </a:rPr>
                          <m:t>𝐴</m:t>
                        </m:r>
                      </m:e>
                      <m:sub>
                        <m:r>
                          <a:rPr lang="fr-FR" sz="1800" i="1">
                            <a:latin typeface="Cambria Math"/>
                          </a:rPr>
                          <m:t>2</m:t>
                        </m:r>
                      </m:sub>
                      <m:sup>
                        <m:r>
                          <a:rPr lang="fr-FR" sz="1800" i="1">
                            <a:latin typeface="Cambria Math"/>
                          </a:rPr>
                          <m:t>(</m:t>
                        </m:r>
                        <m:r>
                          <a:rPr lang="fr-FR" sz="1800" i="1">
                            <a:latin typeface="Cambria Math"/>
                          </a:rPr>
                          <m:t>1</m:t>
                        </m:r>
                        <m:r>
                          <a:rPr lang="fr-FR" sz="1800" i="1">
                            <a:latin typeface="Cambria Math"/>
                          </a:rPr>
                          <m:t>)</m:t>
                        </m:r>
                      </m:sup>
                    </m:sSubSup>
                    <m:r>
                      <a:rPr lang="fr-FR" sz="1800" i="1">
                        <a:latin typeface="Cambria Math"/>
                      </a:rPr>
                      <m:t>             +</m:t>
                    </m:r>
                    <m:d>
                      <m:dPr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1800" i="1">
                            <a:latin typeface="Cambria Math"/>
                          </a:rPr>
                          <m:t>1</m:t>
                        </m:r>
                        <m:r>
                          <a:rPr lang="fr-FR" sz="1800" i="1">
                            <a:latin typeface="Cambria Math"/>
                          </a:rPr>
                          <m:t>,</m:t>
                        </m:r>
                        <m:r>
                          <a:rPr lang="fr-FR" sz="1800" i="1">
                            <a:latin typeface="Cambria Math"/>
                          </a:rPr>
                          <m:t>5</m:t>
                        </m:r>
                        <m:r>
                          <a:rPr lang="fr-FR" sz="1800" i="1">
                            <a:latin typeface="Cambria Math"/>
                          </a:rPr>
                          <m:t>.</m:t>
                        </m:r>
                        <m:sSup>
                          <m:sSupPr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fr-FR" sz="1800" i="1">
                                <a:latin typeface="Cambria Math"/>
                              </a:rPr>
                              <m:t>10</m:t>
                            </m:r>
                          </m:e>
                          <m:sup>
                            <m:r>
                              <a:rPr lang="fr-FR" sz="1800" i="1">
                                <a:latin typeface="Cambria Math"/>
                              </a:rPr>
                              <m:t>6</m:t>
                            </m:r>
                          </m:sup>
                        </m:sSup>
                        <m:r>
                          <a:rPr lang="fr-FR" sz="1800" i="1">
                            <a:latin typeface="Cambria Math"/>
                          </a:rPr>
                          <m:t>−</m:t>
                        </m:r>
                        <m:r>
                          <a:rPr lang="fr-FR" sz="1800" i="1">
                            <a:latin typeface="Cambria Math"/>
                          </a:rPr>
                          <m:t>2</m:t>
                        </m:r>
                        <m:r>
                          <a:rPr lang="fr-FR" sz="1800" i="1">
                            <a:latin typeface="Cambria Math"/>
                          </a:rPr>
                          <m:t>.</m:t>
                        </m:r>
                        <m:sSup>
                          <m:sSupPr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fr-FR" sz="1800" i="1">
                                <a:latin typeface="Cambria Math"/>
                              </a:rPr>
                              <m:t>10</m:t>
                            </m:r>
                          </m:e>
                          <m:sup>
                            <m:r>
                              <a:rPr lang="fr-FR" sz="1800" i="1">
                                <a:latin typeface="Cambria Math"/>
                              </a:rPr>
                              <m:t>3</m:t>
                            </m:r>
                          </m:sup>
                        </m:sSup>
                        <m:r>
                          <a:rPr lang="fr-FR" sz="1800" i="1">
                            <a:latin typeface="Cambria Math"/>
                          </a:rPr>
                          <m:t>.</m:t>
                        </m:r>
                        <m:sSubSup>
                          <m:sSubSupPr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fr-FR" sz="1800" i="1">
                                <a:latin typeface="Cambria Math"/>
                              </a:rPr>
                              <m:t>𝜔</m:t>
                            </m:r>
                          </m:e>
                          <m:sub>
                            <m:r>
                              <a:rPr lang="fr-FR" sz="1800" i="1">
                                <a:latin typeface="Cambria Math"/>
                              </a:rPr>
                              <m:t>1</m:t>
                            </m:r>
                          </m:sub>
                          <m:sup>
                            <m:r>
                              <a:rPr lang="fr-FR" sz="1800" i="1">
                                <a:latin typeface="Cambria Math"/>
                              </a:rPr>
                              <m:t>2</m:t>
                            </m:r>
                          </m:sup>
                        </m:sSubSup>
                      </m:e>
                    </m:d>
                    <m:r>
                      <a:rPr lang="fr-FR" sz="1800" i="1">
                        <a:latin typeface="Cambria Math"/>
                      </a:rPr>
                      <m:t>.</m:t>
                    </m:r>
                    <m:sSubSup>
                      <m:sSubSupPr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fr-FR" sz="1800" i="1">
                            <a:latin typeface="Cambria Math"/>
                          </a:rPr>
                          <m:t>𝐴</m:t>
                        </m:r>
                      </m:e>
                      <m:sub>
                        <m:r>
                          <a:rPr lang="fr-FR" sz="1800" i="1">
                            <a:latin typeface="Cambria Math"/>
                          </a:rPr>
                          <m:t>3</m:t>
                        </m:r>
                      </m:sub>
                      <m:sup>
                        <m:r>
                          <a:rPr lang="fr-FR" sz="1800" i="1">
                            <a:latin typeface="Cambria Math"/>
                          </a:rPr>
                          <m:t>(</m:t>
                        </m:r>
                        <m:r>
                          <a:rPr lang="fr-FR" sz="1800" i="1">
                            <a:latin typeface="Cambria Math"/>
                          </a:rPr>
                          <m:t>1</m:t>
                        </m:r>
                        <m:r>
                          <a:rPr lang="fr-FR" sz="1800" i="1">
                            <a:latin typeface="Cambria Math"/>
                          </a:rPr>
                          <m:t>)</m:t>
                        </m:r>
                      </m:sup>
                    </m:sSubSup>
                    <m:r>
                      <a:rPr lang="fr-FR" sz="1800" i="1">
                        <a:latin typeface="Cambria Math"/>
                      </a:rPr>
                      <m:t>=</m:t>
                    </m:r>
                    <m:r>
                      <a:rPr lang="fr-FR" sz="1800" i="1">
                        <a:latin typeface="Cambria Math"/>
                      </a:rPr>
                      <m:t>0</m:t>
                    </m:r>
                  </m:oMath>
                </a14:m>
                <a:endParaRPr lang="fr-FR" sz="1800" dirty="0"/>
              </a:p>
              <a:p>
                <a:r>
                  <a:rPr lang="fr-FR" sz="1800" dirty="0"/>
                  <a:t> </a:t>
                </a:r>
              </a:p>
              <a:p>
                <a:r>
                  <a:rPr lang="fr-FR" sz="1800" dirty="0"/>
                  <a:t>On aura </a:t>
                </a:r>
                <a:r>
                  <a:rPr lang="fr-FR" sz="1800" dirty="0" err="1"/>
                  <a:t>éq</a:t>
                </a:r>
                <a:r>
                  <a:rPr lang="fr-FR" sz="1800" dirty="0"/>
                  <a:t> à 3 inconnus, il faut fixer un inconnu et on détermine les autres.</a:t>
                </a: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-99392"/>
                <a:ext cx="8981952" cy="7703584"/>
              </a:xfrm>
              <a:prstGeom prst="rect">
                <a:avLst/>
              </a:prstGeom>
              <a:blipFill>
                <a:blip r:embed="rId3"/>
                <a:stretch>
                  <a:fillRect l="-61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0" y="44624"/>
            <a:ext cx="9036496" cy="6813376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/>
          <a:lstStyle/>
          <a:p>
            <a:pPr>
              <a:lnSpc>
                <a:spcPct val="150000"/>
              </a:lnSpc>
              <a:spcAft>
                <a:spcPts val="0"/>
              </a:spcAft>
            </a:pPr>
            <a:endParaRPr lang="fr-FR" sz="2000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8604448" y="5949280"/>
            <a:ext cx="432048" cy="457200"/>
          </a:xfrm>
        </p:spPr>
        <p:txBody>
          <a:bodyPr/>
          <a:lstStyle/>
          <a:p>
            <a:fld id="{CF4668DC-857F-487D-BFFA-8C0CA5037977}" type="slidenum">
              <a:rPr lang="fr-BE" smtClean="0">
                <a:solidFill>
                  <a:srgbClr val="FFFFFF"/>
                </a:solidFill>
              </a:rPr>
              <a:pPr/>
              <a:t>12</a:t>
            </a:fld>
            <a:endParaRPr lang="fr-BE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5594851"/>
      </p:ext>
    </p:extLst>
  </p:cSld>
  <p:clrMapOvr>
    <a:masterClrMapping/>
  </p:clrMapOvr>
  <p:transition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107504" y="-27384"/>
                <a:ext cx="8981952" cy="736118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fr-FR" sz="1800" dirty="0" err="1"/>
                  <a:t>We</a:t>
                </a:r>
                <a:r>
                  <a:rPr lang="fr-FR" sz="1800" dirty="0"/>
                  <a:t> </a:t>
                </a:r>
                <a:r>
                  <a:rPr lang="fr-FR" sz="1800" dirty="0" err="1"/>
                  <a:t>choose</a:t>
                </a:r>
                <a:r>
                  <a:rPr lang="fr-FR" sz="1800" dirty="0"/>
                  <a:t> </a:t>
                </a:r>
                <a:r>
                  <a:rPr lang="fr-FR" sz="1800" i="1" dirty="0"/>
                  <a:t>A</a:t>
                </a:r>
                <a:r>
                  <a:rPr lang="fr-FR" sz="1800" i="1" baseline="-25000" dirty="0"/>
                  <a:t>1</a:t>
                </a:r>
                <a:r>
                  <a:rPr lang="fr-FR" sz="1800" i="1" baseline="30000" dirty="0"/>
                  <a:t>(1)</a:t>
                </a:r>
                <a:r>
                  <a:rPr lang="fr-FR" sz="1800" dirty="0"/>
                  <a:t> = 1.00 </a:t>
                </a:r>
                <a:r>
                  <a:rPr lang="fr-FR" sz="1800" dirty="0" err="1"/>
                  <a:t>so</a:t>
                </a:r>
                <a:r>
                  <a:rPr lang="fr-FR" sz="1800" dirty="0"/>
                  <a:t> :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FR" sz="1800" i="1">
                            <a:latin typeface="Cambria Math"/>
                          </a:rPr>
                          <m:t>𝐴</m:t>
                        </m:r>
                      </m:e>
                      <m:sup>
                        <m:r>
                          <a:rPr lang="fr-FR" sz="1800" i="1">
                            <a:latin typeface="Cambria Math"/>
                          </a:rPr>
                          <m:t>(</m:t>
                        </m:r>
                        <m:r>
                          <a:rPr lang="fr-FR" sz="1800" i="1">
                            <a:latin typeface="Cambria Math"/>
                          </a:rPr>
                          <m:t>1</m:t>
                        </m:r>
                        <m:r>
                          <a:rPr lang="fr-FR" sz="1800" i="1">
                            <a:latin typeface="Cambria Math"/>
                          </a:rPr>
                          <m:t>)</m:t>
                        </m:r>
                      </m:sup>
                    </m:sSup>
                    <m:r>
                      <a:rPr lang="fr-FR" sz="1800" i="1">
                        <a:latin typeface="Cambria Math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sSubSup>
                              <m:sSubSup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𝐴</m:t>
                                </m:r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1</m:t>
                                </m:r>
                              </m:sub>
                              <m:sup>
                                <m:r>
                                  <a:rPr lang="fr-FR" sz="1800" i="1">
                                    <a:latin typeface="Cambria Math"/>
                                  </a:rPr>
                                  <m:t>(</m:t>
                                </m:r>
                                <m:r>
                                  <a:rPr lang="fr-FR" sz="1800" i="1">
                                    <a:latin typeface="Cambria Math"/>
                                  </a:rPr>
                                  <m:t>1</m:t>
                                </m:r>
                                <m:r>
                                  <a:rPr lang="fr-FR" sz="1800" i="1">
                                    <a:latin typeface="Cambria Math"/>
                                  </a:rPr>
                                  <m:t>)</m:t>
                                </m:r>
                              </m:sup>
                            </m:sSubSup>
                          </m:e>
                          <m:e>
                            <m:sSubSup>
                              <m:sSubSup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𝐴</m:t>
                                </m:r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2</m:t>
                                </m:r>
                              </m:sub>
                              <m:sup>
                                <m:r>
                                  <a:rPr lang="fr-FR" sz="1800" i="1">
                                    <a:latin typeface="Cambria Math"/>
                                  </a:rPr>
                                  <m:t>(</m:t>
                                </m:r>
                                <m:r>
                                  <a:rPr lang="fr-FR" sz="1800" i="1">
                                    <a:latin typeface="Cambria Math"/>
                                  </a:rPr>
                                  <m:t>1</m:t>
                                </m:r>
                                <m:r>
                                  <a:rPr lang="fr-FR" sz="1800" i="1">
                                    <a:latin typeface="Cambria Math"/>
                                  </a:rPr>
                                  <m:t>)</m:t>
                                </m:r>
                              </m:sup>
                            </m:sSubSup>
                          </m:e>
                          <m:e>
                            <m:sSubSup>
                              <m:sSubSup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𝐴</m:t>
                                </m:r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3</m:t>
                                </m:r>
                              </m:sub>
                              <m:sup>
                                <m:r>
                                  <a:rPr lang="fr-FR" sz="1800" i="1">
                                    <a:latin typeface="Cambria Math"/>
                                  </a:rPr>
                                  <m:t>(</m:t>
                                </m:r>
                                <m:r>
                                  <a:rPr lang="fr-FR" sz="1800" i="1">
                                    <a:latin typeface="Cambria Math"/>
                                  </a:rPr>
                                  <m:t>1</m:t>
                                </m:r>
                                <m:r>
                                  <a:rPr lang="fr-FR" sz="1800" i="1">
                                    <a:latin typeface="Cambria Math"/>
                                  </a:rPr>
                                  <m:t>)</m:t>
                                </m:r>
                              </m:sup>
                            </m:sSubSup>
                          </m:e>
                        </m:eqArr>
                      </m:e>
                    </m:d>
                    <m:r>
                      <a:rPr lang="fr-FR" sz="1800" i="1">
                        <a:latin typeface="Cambria Math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fr-FR" sz="1800" i="1">
                                <a:latin typeface="Cambria Math"/>
                              </a:rPr>
                              <m:t>1</m:t>
                            </m:r>
                            <m:r>
                              <a:rPr lang="fr-FR" sz="1800" i="1">
                                <a:latin typeface="Cambria Math"/>
                              </a:rPr>
                              <m:t>,</m:t>
                            </m:r>
                            <m:r>
                              <a:rPr lang="fr-FR" sz="1800" i="1">
                                <a:latin typeface="Cambria Math"/>
                              </a:rPr>
                              <m:t>00</m:t>
                            </m:r>
                          </m:e>
                          <m:e>
                            <m:r>
                              <a:rPr lang="fr-FR" sz="1800" i="1">
                                <a:latin typeface="Cambria Math"/>
                              </a:rPr>
                              <m:t>2</m:t>
                            </m:r>
                            <m:r>
                              <a:rPr lang="fr-FR" sz="1800" i="1">
                                <a:latin typeface="Cambria Math"/>
                              </a:rPr>
                              <m:t>,</m:t>
                            </m:r>
                            <m:r>
                              <a:rPr lang="fr-FR" sz="1800" i="1">
                                <a:latin typeface="Cambria Math"/>
                              </a:rPr>
                              <m:t>17</m:t>
                            </m:r>
                          </m:e>
                          <m:e>
                            <m:r>
                              <a:rPr lang="fr-FR" sz="1800" i="1">
                                <a:latin typeface="Cambria Math"/>
                              </a:rPr>
                              <m:t>2</m:t>
                            </m:r>
                            <m:r>
                              <a:rPr lang="fr-FR" sz="1800" i="1">
                                <a:latin typeface="Cambria Math"/>
                              </a:rPr>
                              <m:t>,</m:t>
                            </m:r>
                            <m:r>
                              <a:rPr lang="fr-FR" sz="1800" i="1">
                                <a:latin typeface="Cambria Math"/>
                              </a:rPr>
                              <m:t>78</m:t>
                            </m:r>
                          </m:e>
                        </m:eqArr>
                      </m:e>
                    </m:d>
                  </m:oMath>
                </a14:m>
                <a:r>
                  <a:rPr lang="fr-FR" sz="1800" dirty="0"/>
                  <a:t>  </a:t>
                </a:r>
                <a:r>
                  <a:rPr lang="en-US" sz="1800" dirty="0"/>
                  <a:t>Similarly, we do the same for </a:t>
                </a:r>
                <a:r>
                  <a:rPr lang="fr-FR" sz="1800" dirty="0">
                    <a:sym typeface="Symbol"/>
                  </a:rPr>
                  <a:t></a:t>
                </a:r>
                <a:r>
                  <a:rPr lang="fr-FR" sz="1800" baseline="-25000" dirty="0"/>
                  <a:t>2  </a:t>
                </a:r>
                <a:r>
                  <a:rPr lang="fr-FR" sz="1800" dirty="0"/>
                  <a:t>et</a:t>
                </a:r>
                <a:r>
                  <a:rPr lang="fr-FR" sz="1800" baseline="-25000" dirty="0"/>
                  <a:t> </a:t>
                </a:r>
                <a:r>
                  <a:rPr lang="fr-FR" sz="1800" dirty="0">
                    <a:sym typeface="Symbol"/>
                  </a:rPr>
                  <a:t></a:t>
                </a:r>
                <a:r>
                  <a:rPr lang="fr-FR" sz="1800" baseline="-25000" dirty="0"/>
                  <a:t>3</a:t>
                </a:r>
                <a:r>
                  <a:rPr lang="fr-FR" sz="1800" dirty="0"/>
                  <a:t> </a:t>
                </a:r>
                <a:r>
                  <a:rPr lang="fr-FR" sz="1800" dirty="0" err="1"/>
                  <a:t>resulting</a:t>
                </a:r>
                <a:r>
                  <a:rPr lang="fr-FR" sz="1800" dirty="0"/>
                  <a:t> in: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FR" sz="1800" i="1">
                            <a:latin typeface="Cambria Math"/>
                          </a:rPr>
                          <m:t>𝐴</m:t>
                        </m:r>
                      </m:e>
                      <m:sup>
                        <m:r>
                          <a:rPr lang="fr-FR" sz="1800" i="1">
                            <a:latin typeface="Cambria Math"/>
                          </a:rPr>
                          <m:t>(</m:t>
                        </m:r>
                        <m:r>
                          <a:rPr lang="fr-FR" sz="1800" i="1">
                            <a:latin typeface="Cambria Math"/>
                          </a:rPr>
                          <m:t>2</m:t>
                        </m:r>
                        <m:r>
                          <a:rPr lang="fr-FR" sz="1800" i="1">
                            <a:latin typeface="Cambria Math"/>
                          </a:rPr>
                          <m:t>)</m:t>
                        </m:r>
                      </m:sup>
                    </m:sSup>
                    <m:r>
                      <a:rPr lang="fr-FR" sz="1800" i="1">
                        <a:latin typeface="Cambria Math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fr-FR" sz="1800" i="1">
                                <a:latin typeface="Cambria Math"/>
                              </a:rPr>
                              <m:t>1</m:t>
                            </m:r>
                            <m:r>
                              <a:rPr lang="fr-FR" sz="1800" i="1">
                                <a:latin typeface="Cambria Math"/>
                              </a:rPr>
                              <m:t>,</m:t>
                            </m:r>
                            <m:r>
                              <a:rPr lang="fr-FR" sz="1800" i="1">
                                <a:latin typeface="Cambria Math"/>
                              </a:rPr>
                              <m:t>00</m:t>
                            </m:r>
                          </m:e>
                          <m:e>
                            <m:r>
                              <a:rPr lang="fr-FR" sz="1800" i="1">
                                <a:latin typeface="Cambria Math"/>
                              </a:rPr>
                              <m:t>0</m:t>
                            </m:r>
                            <m:r>
                              <a:rPr lang="fr-FR" sz="1800" i="1">
                                <a:latin typeface="Cambria Math"/>
                              </a:rPr>
                              <m:t>,</m:t>
                            </m:r>
                            <m:r>
                              <a:rPr lang="fr-FR" sz="1800" i="1">
                                <a:latin typeface="Cambria Math"/>
                              </a:rPr>
                              <m:t>50</m:t>
                            </m:r>
                          </m:e>
                          <m:e>
                            <m:r>
                              <a:rPr lang="fr-FR" sz="1800" i="1">
                                <a:latin typeface="Cambria Math"/>
                              </a:rPr>
                              <m:t>−</m:t>
                            </m:r>
                            <m:r>
                              <a:rPr lang="fr-FR" sz="1800" i="1">
                                <a:latin typeface="Cambria Math"/>
                              </a:rPr>
                              <m:t>1</m:t>
                            </m:r>
                            <m:r>
                              <a:rPr lang="fr-FR" sz="1800" i="1">
                                <a:latin typeface="Cambria Math"/>
                              </a:rPr>
                              <m:t>,</m:t>
                            </m:r>
                            <m:r>
                              <a:rPr lang="fr-FR" sz="1800" i="1">
                                <a:latin typeface="Cambria Math"/>
                              </a:rPr>
                              <m:t>50</m:t>
                            </m:r>
                          </m:e>
                        </m:eqArr>
                      </m:e>
                    </m:d>
                  </m:oMath>
                </a14:m>
                <a:r>
                  <a:rPr lang="fr-FR" sz="1800" dirty="0"/>
                  <a:t> et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FR" sz="1800" i="1">
                            <a:latin typeface="Cambria Math"/>
                          </a:rPr>
                          <m:t>𝐴</m:t>
                        </m:r>
                      </m:e>
                      <m:sup>
                        <m:r>
                          <a:rPr lang="fr-FR" sz="1800" i="1">
                            <a:latin typeface="Cambria Math"/>
                          </a:rPr>
                          <m:t>(</m:t>
                        </m:r>
                        <m:r>
                          <a:rPr lang="fr-FR" sz="1800" i="1">
                            <a:latin typeface="Cambria Math"/>
                          </a:rPr>
                          <m:t>3</m:t>
                        </m:r>
                        <m:r>
                          <a:rPr lang="fr-FR" sz="1800" i="1">
                            <a:latin typeface="Cambria Math"/>
                          </a:rPr>
                          <m:t>)</m:t>
                        </m:r>
                      </m:sup>
                    </m:sSup>
                    <m:r>
                      <a:rPr lang="fr-FR" sz="1800" i="1">
                        <a:latin typeface="Cambria Math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fr-FR" sz="1800" i="1">
                                <a:latin typeface="Cambria Math"/>
                              </a:rPr>
                              <m:t>1</m:t>
                            </m:r>
                            <m:r>
                              <a:rPr lang="fr-FR" sz="1800" i="1">
                                <a:latin typeface="Cambria Math"/>
                              </a:rPr>
                              <m:t>,</m:t>
                            </m:r>
                            <m:r>
                              <a:rPr lang="fr-FR" sz="1800" i="1">
                                <a:latin typeface="Cambria Math"/>
                              </a:rPr>
                              <m:t>00</m:t>
                            </m:r>
                          </m:e>
                          <m:e>
                            <m:r>
                              <a:rPr lang="fr-FR" sz="1800" i="1">
                                <a:latin typeface="Cambria Math"/>
                              </a:rPr>
                              <m:t>−</m:t>
                            </m:r>
                            <m:r>
                              <a:rPr lang="fr-FR" sz="1800" i="1">
                                <a:latin typeface="Cambria Math"/>
                              </a:rPr>
                              <m:t>0</m:t>
                            </m:r>
                            <m:r>
                              <a:rPr lang="fr-FR" sz="1800" i="1">
                                <a:latin typeface="Cambria Math"/>
                              </a:rPr>
                              <m:t>,</m:t>
                            </m:r>
                            <m:r>
                              <a:rPr lang="fr-FR" sz="1800" i="1">
                                <a:latin typeface="Cambria Math"/>
                              </a:rPr>
                              <m:t>92</m:t>
                            </m:r>
                          </m:e>
                          <m:e>
                            <m:r>
                              <a:rPr lang="fr-FR" sz="1800" i="1">
                                <a:latin typeface="Cambria Math"/>
                              </a:rPr>
                              <m:t>0</m:t>
                            </m:r>
                            <m:r>
                              <a:rPr lang="fr-FR" sz="1800" i="1">
                                <a:latin typeface="Cambria Math"/>
                              </a:rPr>
                              <m:t>,</m:t>
                            </m:r>
                            <m:r>
                              <a:rPr lang="fr-FR" sz="1800" i="1">
                                <a:latin typeface="Cambria Math"/>
                              </a:rPr>
                              <m:t>72</m:t>
                            </m:r>
                          </m:e>
                        </m:eqArr>
                      </m:e>
                    </m:d>
                  </m:oMath>
                </a14:m>
                <a:endParaRPr lang="fr-FR" sz="1800" dirty="0"/>
              </a:p>
              <a:p>
                <a:pPr>
                  <a:lnSpc>
                    <a:spcPct val="115000"/>
                  </a:lnSpc>
                  <a:spcAft>
                    <a:spcPts val="0"/>
                  </a:spcAft>
                </a:pPr>
                <a:endParaRPr lang="fr-FR" sz="1800" i="1" u="sng" dirty="0">
                  <a:solidFill>
                    <a:srgbClr val="00B050"/>
                  </a:solidFill>
                  <a:latin typeface="Times New Roman"/>
                  <a:ea typeface="Times New Roman"/>
                  <a:cs typeface="Arial"/>
                </a:endParaRPr>
              </a:p>
              <a:p>
                <a:pPr>
                  <a:lnSpc>
                    <a:spcPct val="115000"/>
                  </a:lnSpc>
                  <a:spcAft>
                    <a:spcPts val="0"/>
                  </a:spcAft>
                </a:pPr>
                <a:endParaRPr lang="fr-FR" sz="1800" i="1" u="sng" dirty="0">
                  <a:solidFill>
                    <a:srgbClr val="00B050"/>
                  </a:solidFill>
                  <a:latin typeface="Times New Roman"/>
                  <a:ea typeface="Times New Roman"/>
                  <a:cs typeface="Arial"/>
                </a:endParaRPr>
              </a:p>
              <a:p>
                <a:r>
                  <a:rPr lang="fr-FR" sz="1800" dirty="0">
                    <a:solidFill>
                      <a:srgbClr val="FF0000"/>
                    </a:solidFill>
                  </a:rPr>
                  <a:t>Example : </a:t>
                </a:r>
              </a:p>
              <a:p>
                <a:r>
                  <a:rPr lang="fr-FR" sz="1800" dirty="0"/>
                  <a:t>To </a:t>
                </a:r>
                <a:r>
                  <a:rPr lang="fr-FR" sz="1800" dirty="0" err="1"/>
                  <a:t>calculate</a:t>
                </a:r>
                <a:r>
                  <a:rPr lang="fr-FR" sz="1800" dirty="0"/>
                  <a:t> the </a:t>
                </a:r>
                <a:r>
                  <a:rPr lang="fr-FR" sz="1800" dirty="0" err="1"/>
                  <a:t>eigenvectors</a:t>
                </a:r>
                <a:r>
                  <a:rPr lang="fr-FR" sz="1800" dirty="0"/>
                  <a:t> (Ø1,Ø2) </a:t>
                </a:r>
                <a:r>
                  <a:rPr lang="fr-FR" sz="1800" dirty="0" err="1"/>
                  <a:t>nd</a:t>
                </a:r>
                <a:r>
                  <a:rPr lang="fr-FR" sz="1800" dirty="0"/>
                  <a:t> </a:t>
                </a:r>
                <a:r>
                  <a:rPr lang="fr-FR" sz="1800" dirty="0" err="1"/>
                  <a:t>eigenvalues</a:t>
                </a:r>
                <a:r>
                  <a:rPr lang="fr-FR" sz="1800" dirty="0"/>
                  <a:t>(</a:t>
                </a:r>
                <a:r>
                  <a:rPr lang="el-GR" sz="1800" dirty="0"/>
                  <a:t>ω</a:t>
                </a:r>
                <a:r>
                  <a:rPr lang="fr-FR" sz="1800" dirty="0"/>
                  <a:t>1,</a:t>
                </a:r>
                <a:r>
                  <a:rPr lang="el-GR" sz="1800" dirty="0"/>
                  <a:t>ω</a:t>
                </a:r>
                <a:r>
                  <a:rPr lang="fr-FR" sz="1800" dirty="0"/>
                  <a:t>2) of the structure </a:t>
                </a:r>
                <a:r>
                  <a:rPr lang="fr-FR" sz="1800" dirty="0" err="1"/>
                  <a:t>below</a:t>
                </a:r>
                <a:r>
                  <a:rPr lang="fr-FR" sz="1800" dirty="0"/>
                  <a:t>,? :</a:t>
                </a:r>
              </a:p>
              <a:p>
                <a:pPr>
                  <a:lnSpc>
                    <a:spcPct val="115000"/>
                  </a:lnSpc>
                  <a:spcAft>
                    <a:spcPts val="0"/>
                  </a:spcAft>
                </a:pPr>
                <a:endParaRPr lang="fr-FR" sz="1800" i="1" u="sng" dirty="0">
                  <a:solidFill>
                    <a:srgbClr val="00B050"/>
                  </a:solidFill>
                  <a:latin typeface="Times New Roman"/>
                  <a:ea typeface="Times New Roman"/>
                  <a:cs typeface="Arial"/>
                </a:endParaRPr>
              </a:p>
              <a:p>
                <a:pPr>
                  <a:spcAft>
                    <a:spcPts val="0"/>
                  </a:spcAft>
                </a:pPr>
                <a:r>
                  <a:rPr lang="fr-FR" sz="1800" i="1" u="sng" dirty="0" err="1">
                    <a:solidFill>
                      <a:srgbClr val="00B050"/>
                    </a:solidFill>
                    <a:latin typeface="Times New Roman"/>
                    <a:ea typeface="Times New Roman"/>
                    <a:cs typeface="Arial"/>
                  </a:rPr>
                  <a:t>Calculate</a:t>
                </a:r>
                <a:r>
                  <a:rPr lang="fr-FR" sz="1800" i="1" u="sng" dirty="0">
                    <a:solidFill>
                      <a:srgbClr val="00B050"/>
                    </a:solidFill>
                    <a:latin typeface="Times New Roman"/>
                    <a:ea typeface="Times New Roman"/>
                    <a:cs typeface="Arial"/>
                  </a:rPr>
                  <a:t> by  MATLAB</a:t>
                </a:r>
                <a:r>
                  <a:rPr lang="fr-FR" sz="1800" dirty="0">
                    <a:solidFill>
                      <a:srgbClr val="00B050"/>
                    </a:solidFill>
                    <a:latin typeface="Times New Roman"/>
                    <a:ea typeface="Times New Roman"/>
                    <a:cs typeface="Arial"/>
                  </a:rPr>
                  <a:t> :</a:t>
                </a:r>
                <a:endParaRPr lang="fr-FR" sz="1800" dirty="0">
                  <a:latin typeface="Calibri"/>
                  <a:ea typeface="Calibri"/>
                  <a:cs typeface="Arial"/>
                </a:endParaRPr>
              </a:p>
              <a:p>
                <a:pPr>
                  <a:spcAft>
                    <a:spcPts val="0"/>
                  </a:spcAft>
                </a:pPr>
                <a:r>
                  <a:rPr lang="fr-FR" sz="1800" dirty="0">
                    <a:solidFill>
                      <a:srgbClr val="00B050"/>
                    </a:solidFill>
                    <a:latin typeface="Times New Roman"/>
                    <a:ea typeface="Times New Roman"/>
                    <a:cs typeface="Arial"/>
                  </a:rPr>
                  <a:t>---------------------------------------------------- </a:t>
                </a:r>
                <a:endParaRPr lang="fr-FR" sz="1800" dirty="0">
                  <a:latin typeface="Calibri"/>
                  <a:ea typeface="Calibri"/>
                  <a:cs typeface="Arial"/>
                </a:endParaRPr>
              </a:p>
              <a:p>
                <a:pPr>
                  <a:spcAft>
                    <a:spcPts val="0"/>
                  </a:spcAft>
                </a:pPr>
                <a:r>
                  <a:rPr lang="fr-FR" sz="1800" dirty="0">
                    <a:solidFill>
                      <a:srgbClr val="00B050"/>
                    </a:solidFill>
                    <a:latin typeface="Times New Roman"/>
                    <a:ea typeface="Times New Roman"/>
                    <a:cs typeface="Arial"/>
                  </a:rPr>
                  <a:t>% </a:t>
                </a:r>
                <a:r>
                  <a:rPr lang="en-US" sz="1800" dirty="0">
                    <a:solidFill>
                      <a:srgbClr val="00B050"/>
                    </a:solidFill>
                    <a:latin typeface="Times New Roman"/>
                    <a:ea typeface="Times New Roman"/>
                    <a:cs typeface="Arial"/>
                  </a:rPr>
                  <a:t>To find the roots of a polynomial:</a:t>
                </a:r>
              </a:p>
              <a:p>
                <a:pPr>
                  <a:spcAft>
                    <a:spcPts val="0"/>
                  </a:spcAft>
                </a:pPr>
                <a:r>
                  <a:rPr lang="fr-FR" sz="1800" dirty="0">
                    <a:solidFill>
                      <a:srgbClr val="00B050"/>
                    </a:solidFill>
                    <a:latin typeface="Times New Roman"/>
                    <a:ea typeface="Times New Roman"/>
                    <a:cs typeface="Arial"/>
                  </a:rPr>
                  <a:t>Y = [A B C D] 	% </a:t>
                </a:r>
                <a:r>
                  <a:rPr lang="en-US" sz="1800" dirty="0">
                    <a:solidFill>
                      <a:srgbClr val="00B050"/>
                    </a:solidFill>
                    <a:latin typeface="Times New Roman"/>
                    <a:ea typeface="Times New Roman"/>
                    <a:cs typeface="Arial"/>
                  </a:rPr>
                  <a:t>The factors of the polynomial</a:t>
                </a:r>
              </a:p>
              <a:p>
                <a:pPr>
                  <a:spcAft>
                    <a:spcPts val="0"/>
                  </a:spcAft>
                </a:pPr>
                <a:r>
                  <a:rPr lang="fr-FR" sz="1800" dirty="0" err="1">
                    <a:solidFill>
                      <a:srgbClr val="00B050"/>
                    </a:solidFill>
                    <a:latin typeface="Times New Roman"/>
                    <a:ea typeface="Times New Roman"/>
                    <a:cs typeface="Arial"/>
                  </a:rPr>
                  <a:t>roots</a:t>
                </a:r>
                <a:r>
                  <a:rPr lang="fr-FR" sz="1800" dirty="0">
                    <a:solidFill>
                      <a:srgbClr val="00B050"/>
                    </a:solidFill>
                    <a:latin typeface="Times New Roman"/>
                    <a:ea typeface="Times New Roman"/>
                    <a:cs typeface="Arial"/>
                  </a:rPr>
                  <a:t>(Y)</a:t>
                </a:r>
                <a:endParaRPr lang="fr-FR" sz="1800" dirty="0">
                  <a:latin typeface="Calibri"/>
                  <a:ea typeface="Calibri"/>
                  <a:cs typeface="Arial"/>
                </a:endParaRPr>
              </a:p>
              <a:p>
                <a:pPr>
                  <a:spcAft>
                    <a:spcPts val="0"/>
                  </a:spcAft>
                </a:pPr>
                <a:r>
                  <a:rPr lang="fr-FR" sz="1800" dirty="0">
                    <a:solidFill>
                      <a:srgbClr val="00B050"/>
                    </a:solidFill>
                    <a:latin typeface="Times New Roman"/>
                    <a:ea typeface="Times New Roman"/>
                    <a:cs typeface="Arial"/>
                  </a:rPr>
                  <a:t>---------------------------------------------------- </a:t>
                </a:r>
                <a:endParaRPr lang="fr-FR" sz="1800" dirty="0">
                  <a:latin typeface="Calibri"/>
                  <a:ea typeface="Calibri"/>
                  <a:cs typeface="Arial"/>
                </a:endParaRPr>
              </a:p>
              <a:p>
                <a:pPr>
                  <a:spcAft>
                    <a:spcPts val="0"/>
                  </a:spcAft>
                </a:pPr>
                <a:r>
                  <a:rPr lang="fr-FR" sz="1800" dirty="0">
                    <a:solidFill>
                      <a:srgbClr val="00B050"/>
                    </a:solidFill>
                    <a:latin typeface="Times New Roman"/>
                    <a:ea typeface="Times New Roman"/>
                    <a:cs typeface="Arial"/>
                  </a:rPr>
                  <a:t>% les valeurs propres :</a:t>
                </a:r>
                <a:endParaRPr lang="fr-FR" sz="1800" dirty="0">
                  <a:latin typeface="Calibri"/>
                  <a:ea typeface="Calibri"/>
                  <a:cs typeface="Arial"/>
                </a:endParaRPr>
              </a:p>
              <a:p>
                <a:pPr>
                  <a:spcAft>
                    <a:spcPts val="0"/>
                  </a:spcAft>
                </a:pPr>
                <a:r>
                  <a:rPr lang="en-AU" sz="1800" dirty="0">
                    <a:solidFill>
                      <a:srgbClr val="00B050"/>
                    </a:solidFill>
                    <a:latin typeface="Times New Roman"/>
                    <a:ea typeface="Times New Roman"/>
                    <a:cs typeface="Arial"/>
                  </a:rPr>
                  <a:t>K = [--- ;--- ;---] ; 	% matrix K</a:t>
                </a:r>
                <a:endParaRPr lang="fr-FR" sz="1800" dirty="0">
                  <a:latin typeface="Calibri"/>
                  <a:ea typeface="Calibri"/>
                  <a:cs typeface="Arial"/>
                </a:endParaRPr>
              </a:p>
              <a:p>
                <a:pPr>
                  <a:spcAft>
                    <a:spcPts val="0"/>
                  </a:spcAft>
                </a:pPr>
                <a:r>
                  <a:rPr lang="en-AU" sz="1800" dirty="0">
                    <a:solidFill>
                      <a:srgbClr val="00B050"/>
                    </a:solidFill>
                    <a:latin typeface="Times New Roman"/>
                    <a:ea typeface="Times New Roman"/>
                    <a:cs typeface="Arial"/>
                  </a:rPr>
                  <a:t>M = [-00 ;0-0 ;00-] ; 	% matrix M</a:t>
                </a:r>
                <a:endParaRPr lang="fr-FR" sz="1800" dirty="0">
                  <a:latin typeface="Calibri"/>
                  <a:ea typeface="Calibri"/>
                  <a:cs typeface="Arial"/>
                </a:endParaRPr>
              </a:p>
              <a:p>
                <a:pPr>
                  <a:spcAft>
                    <a:spcPts val="0"/>
                  </a:spcAft>
                </a:pPr>
                <a:r>
                  <a:rPr lang="en-AU" sz="1800" dirty="0">
                    <a:solidFill>
                      <a:srgbClr val="00B050"/>
                    </a:solidFill>
                    <a:latin typeface="Times New Roman"/>
                    <a:ea typeface="Times New Roman"/>
                    <a:cs typeface="Arial"/>
                  </a:rPr>
                  <a:t>[d, w] = </a:t>
                </a:r>
                <a:r>
                  <a:rPr lang="en-AU" sz="1800" dirty="0" err="1">
                    <a:solidFill>
                      <a:srgbClr val="00B050"/>
                    </a:solidFill>
                    <a:latin typeface="Times New Roman"/>
                    <a:ea typeface="Times New Roman"/>
                    <a:cs typeface="Arial"/>
                  </a:rPr>
                  <a:t>eig</a:t>
                </a:r>
                <a:r>
                  <a:rPr lang="en-AU" sz="1800" dirty="0">
                    <a:solidFill>
                      <a:srgbClr val="00B050"/>
                    </a:solidFill>
                    <a:latin typeface="Times New Roman"/>
                    <a:ea typeface="Times New Roman"/>
                    <a:cs typeface="Arial"/>
                  </a:rPr>
                  <a:t>(</a:t>
                </a:r>
                <a:r>
                  <a:rPr lang="en-AU" sz="1800" dirty="0" err="1">
                    <a:solidFill>
                      <a:srgbClr val="00B050"/>
                    </a:solidFill>
                    <a:latin typeface="Times New Roman"/>
                    <a:ea typeface="Times New Roman"/>
                    <a:cs typeface="Arial"/>
                  </a:rPr>
                  <a:t>K,M</a:t>
                </a:r>
                <a:r>
                  <a:rPr lang="en-AU" sz="1800" dirty="0">
                    <a:solidFill>
                      <a:srgbClr val="00B050"/>
                    </a:solidFill>
                    <a:latin typeface="Times New Roman"/>
                    <a:ea typeface="Times New Roman"/>
                    <a:cs typeface="Arial"/>
                  </a:rPr>
                  <a:t>)</a:t>
                </a:r>
                <a:endParaRPr lang="fr-FR" sz="1800" dirty="0">
                  <a:latin typeface="Calibri"/>
                  <a:ea typeface="Calibri"/>
                  <a:cs typeface="Arial"/>
                </a:endParaRPr>
              </a:p>
              <a:p>
                <a:pPr>
                  <a:spcAft>
                    <a:spcPts val="0"/>
                  </a:spcAft>
                </a:pPr>
                <a:r>
                  <a:rPr lang="fr-FR" sz="1800" dirty="0" err="1">
                    <a:solidFill>
                      <a:srgbClr val="00B050"/>
                    </a:solidFill>
                    <a:latin typeface="Times New Roman"/>
                    <a:ea typeface="Times New Roman"/>
                    <a:cs typeface="Arial"/>
                  </a:rPr>
                  <a:t>sqrt</a:t>
                </a:r>
                <a:r>
                  <a:rPr lang="fr-FR" sz="1800" dirty="0">
                    <a:solidFill>
                      <a:srgbClr val="00B050"/>
                    </a:solidFill>
                    <a:latin typeface="Times New Roman"/>
                    <a:ea typeface="Times New Roman"/>
                    <a:cs typeface="Arial"/>
                  </a:rPr>
                  <a:t>(w)</a:t>
                </a:r>
                <a:endParaRPr lang="fr-FR" sz="1800" dirty="0">
                  <a:latin typeface="Calibri"/>
                  <a:ea typeface="Calibri"/>
                  <a:cs typeface="Arial"/>
                </a:endParaRPr>
              </a:p>
              <a:p>
                <a:pPr>
                  <a:spcAft>
                    <a:spcPts val="1000"/>
                  </a:spcAft>
                </a:pPr>
                <a:r>
                  <a:rPr lang="fr-FR" sz="1800" dirty="0">
                    <a:solidFill>
                      <a:srgbClr val="00B050"/>
                    </a:solidFill>
                    <a:latin typeface="Times New Roman"/>
                    <a:ea typeface="Times New Roman"/>
                    <a:cs typeface="Arial"/>
                  </a:rPr>
                  <a:t>--------------------------------------------------- </a:t>
                </a:r>
                <a:endParaRPr lang="fr-FR" sz="2400" dirty="0">
                  <a:latin typeface="Calibri"/>
                  <a:ea typeface="Calibri"/>
                  <a:cs typeface="Arial"/>
                </a:endParaRP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-27384"/>
                <a:ext cx="8981952" cy="7361182"/>
              </a:xfrm>
              <a:prstGeom prst="rect">
                <a:avLst/>
              </a:prstGeom>
              <a:blipFill>
                <a:blip r:embed="rId3"/>
                <a:stretch>
                  <a:fillRect l="-61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07504" y="44624"/>
            <a:ext cx="8928992" cy="6813376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/>
          <a:lstStyle/>
          <a:p>
            <a:pPr>
              <a:lnSpc>
                <a:spcPct val="150000"/>
              </a:lnSpc>
              <a:spcAft>
                <a:spcPts val="0"/>
              </a:spcAft>
            </a:pPr>
            <a:endParaRPr lang="fr-FR" sz="2000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8604448" y="5949280"/>
            <a:ext cx="432048" cy="457200"/>
          </a:xfrm>
        </p:spPr>
        <p:txBody>
          <a:bodyPr/>
          <a:lstStyle/>
          <a:p>
            <a:fld id="{CF4668DC-857F-487D-BFFA-8C0CA5037977}" type="slidenum">
              <a:rPr lang="fr-BE" smtClean="0">
                <a:solidFill>
                  <a:srgbClr val="FFFFFF"/>
                </a:solidFill>
              </a:rPr>
              <a:pPr/>
              <a:t>13</a:t>
            </a:fld>
            <a:endParaRPr lang="fr-BE" dirty="0">
              <a:solidFill>
                <a:srgbClr val="FFFFFF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1231543"/>
            <a:ext cx="5328592" cy="1807934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3415" y="4030030"/>
            <a:ext cx="3705225" cy="93345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2577473403"/>
      </p:ext>
    </p:extLst>
  </p:cSld>
  <p:clrMapOvr>
    <a:masterClrMapping/>
  </p:clrMapOvr>
  <p:transition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2"/>
              <p:cNvSpPr txBox="1">
                <a:spLocks noChangeArrowheads="1"/>
              </p:cNvSpPr>
              <p:nvPr/>
            </p:nvSpPr>
            <p:spPr>
              <a:xfrm>
                <a:off x="214282" y="44624"/>
                <a:ext cx="8822214" cy="6813376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pPr>
                  <a:lnSpc>
                    <a:spcPct val="150000"/>
                  </a:lnSpc>
                  <a:spcAft>
                    <a:spcPts val="0"/>
                  </a:spcAft>
                </a:pPr>
                <a:r>
                  <a:rPr lang="en-US" sz="1800" kern="0" dirty="0">
                    <a:latin typeface="Times New Roman"/>
                    <a:ea typeface="+mj-ea"/>
                    <a:cs typeface="+mj-cs"/>
                  </a:rPr>
                  <a:t>A real system generally comprises several masses connected to each other by elements of spring and damper types.</a:t>
                </a:r>
              </a:p>
              <a:p>
                <a:r>
                  <a:rPr lang="fr-FR" sz="2000" b="1" dirty="0">
                    <a:solidFill>
                      <a:srgbClr val="FFFF00"/>
                    </a:solidFill>
                  </a:rPr>
                  <a:t>1.2. Equation of motion:</a:t>
                </a:r>
              </a:p>
              <a:p>
                <a:pPr>
                  <a:lnSpc>
                    <a:spcPct val="150000"/>
                  </a:lnSpc>
                </a:pPr>
                <a:r>
                  <a:rPr lang="fr-FR" sz="1800" dirty="0"/>
                  <a:t>For </a:t>
                </a:r>
                <a:r>
                  <a:rPr lang="fr-FR" sz="1800" dirty="0" err="1"/>
                  <a:t>each</a:t>
                </a:r>
                <a:r>
                  <a:rPr lang="fr-FR" sz="1800" dirty="0"/>
                  <a:t> </a:t>
                </a:r>
                <a:r>
                  <a:rPr lang="fr-FR" sz="1800" dirty="0" err="1"/>
                  <a:t>node</a:t>
                </a:r>
                <a:r>
                  <a:rPr lang="fr-FR" sz="1800" dirty="0"/>
                  <a:t> (mass):</a:t>
                </a:r>
              </a:p>
              <a:p>
                <a:pPr>
                  <a:lnSpc>
                    <a:spcPct val="150000"/>
                  </a:lnSpc>
                </a:pPr>
                <a:r>
                  <a:rPr lang="fr-FR" sz="1800" dirty="0" err="1"/>
                  <a:t>External</a:t>
                </a:r>
                <a:r>
                  <a:rPr lang="fr-FR" sz="1800" dirty="0"/>
                  <a:t> excitation </a:t>
                </a:r>
                <a:r>
                  <a:rPr lang="fr-FR" sz="1800" i="1" dirty="0"/>
                  <a:t>P</a:t>
                </a:r>
                <a:r>
                  <a:rPr lang="fr-FR" sz="1800" i="1" baseline="-25000" dirty="0"/>
                  <a:t>i</a:t>
                </a:r>
                <a:r>
                  <a:rPr lang="fr-FR" sz="1800" i="1" dirty="0"/>
                  <a:t>(t)</a:t>
                </a:r>
                <a:endParaRPr lang="fr-FR" sz="1800" dirty="0"/>
              </a:p>
              <a:p>
                <a:pPr>
                  <a:lnSpc>
                    <a:spcPct val="150000"/>
                  </a:lnSpc>
                </a:pPr>
                <a:r>
                  <a:rPr lang="fr-FR" sz="1800" dirty="0" err="1"/>
                  <a:t>Inertia</a:t>
                </a:r>
                <a:r>
                  <a:rPr lang="fr-FR" sz="1800" dirty="0"/>
                  <a:t> force </a:t>
                </a:r>
                <a:r>
                  <a:rPr lang="fr-FR" sz="1800" i="1" dirty="0" err="1"/>
                  <a:t>f</a:t>
                </a:r>
                <a:r>
                  <a:rPr lang="fr-FR" sz="1800" i="1" baseline="-25000" dirty="0" err="1"/>
                  <a:t>Ii</a:t>
                </a:r>
                <a:r>
                  <a:rPr lang="fr-FR" sz="1800" i="1" dirty="0"/>
                  <a:t>(t)</a:t>
                </a:r>
                <a:endParaRPr lang="fr-FR" sz="1800" dirty="0"/>
              </a:p>
              <a:p>
                <a:pPr>
                  <a:lnSpc>
                    <a:spcPct val="150000"/>
                  </a:lnSpc>
                </a:pPr>
                <a:r>
                  <a:rPr lang="fr-FR" sz="1800" dirty="0" err="1"/>
                  <a:t>Elastic</a:t>
                </a:r>
                <a:r>
                  <a:rPr lang="fr-FR" sz="1800" dirty="0"/>
                  <a:t> force </a:t>
                </a:r>
                <a:r>
                  <a:rPr lang="fr-FR" sz="1800" i="1" dirty="0" err="1"/>
                  <a:t>f</a:t>
                </a:r>
                <a:r>
                  <a:rPr lang="fr-FR" sz="1800" i="1" baseline="-25000" dirty="0" err="1"/>
                  <a:t>Ki</a:t>
                </a:r>
                <a:r>
                  <a:rPr lang="fr-FR" sz="1800" i="1" dirty="0"/>
                  <a:t>(t)</a:t>
                </a:r>
                <a:endParaRPr lang="fr-FR" sz="1800" dirty="0"/>
              </a:p>
              <a:p>
                <a:pPr>
                  <a:lnSpc>
                    <a:spcPct val="150000"/>
                  </a:lnSpc>
                </a:pPr>
                <a:r>
                  <a:rPr lang="fr-FR" sz="1800" dirty="0" err="1"/>
                  <a:t>Damping</a:t>
                </a:r>
                <a:r>
                  <a:rPr lang="fr-FR" sz="1800" dirty="0"/>
                  <a:t> force </a:t>
                </a:r>
                <a:r>
                  <a:rPr lang="fr-FR" sz="1800" i="1" dirty="0" err="1"/>
                  <a:t>f</a:t>
                </a:r>
                <a:r>
                  <a:rPr lang="fr-FR" sz="1800" i="1" baseline="-25000" dirty="0" err="1"/>
                  <a:t>ai</a:t>
                </a:r>
                <a:r>
                  <a:rPr lang="fr-FR" sz="1800" i="1" dirty="0"/>
                  <a:t>(t)</a:t>
                </a:r>
                <a:endParaRPr lang="fr-FR" sz="1800" dirty="0"/>
              </a:p>
              <a:p>
                <a:pPr>
                  <a:lnSpc>
                    <a:spcPct val="150000"/>
                  </a:lnSpc>
                </a:pPr>
                <a:r>
                  <a:rPr lang="fr-FR" sz="1800" dirty="0"/>
                  <a:t>Equilibrium equation for node i:</a:t>
                </a:r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1800" i="1"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lang="fr-FR" sz="1800" i="1">
                            <a:latin typeface="Cambria Math"/>
                          </a:rPr>
                          <m:t>𝐼𝑖</m:t>
                        </m:r>
                      </m:sub>
                    </m:sSub>
                    <m:r>
                      <a:rPr lang="fr-FR" sz="1800" i="1"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1800" i="1"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lang="fr-FR" sz="1800" i="1">
                            <a:latin typeface="Cambria Math"/>
                          </a:rPr>
                          <m:t>𝑎𝑖</m:t>
                        </m:r>
                      </m:sub>
                    </m:sSub>
                    <m:r>
                      <a:rPr lang="fr-FR" sz="1800" i="1"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1800" i="1"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lang="fr-FR" sz="1800" i="1">
                            <a:latin typeface="Cambria Math"/>
                          </a:rPr>
                          <m:t>𝑘𝑖</m:t>
                        </m:r>
                      </m:sub>
                    </m:sSub>
                    <m:r>
                      <a:rPr lang="fr-FR" sz="1800" i="1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1800" i="1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fr-FR" sz="1800" i="1">
                            <a:latin typeface="Cambria Math"/>
                          </a:rPr>
                          <m:t>𝑖</m:t>
                        </m:r>
                      </m:sub>
                    </m:sSub>
                    <m:r>
                      <a:rPr lang="fr-FR" sz="1800" i="1">
                        <a:latin typeface="Cambria Math"/>
                      </a:rPr>
                      <m:t>(</m:t>
                    </m:r>
                    <m:r>
                      <a:rPr lang="fr-FR" sz="1800" i="1">
                        <a:latin typeface="Cambria Math"/>
                      </a:rPr>
                      <m:t>𝑡</m:t>
                    </m:r>
                    <m:r>
                      <a:rPr lang="fr-FR" sz="1800" i="1">
                        <a:latin typeface="Cambria Math"/>
                      </a:rPr>
                      <m:t>)</m:t>
                    </m:r>
                  </m:oMath>
                </a14:m>
                <a:r>
                  <a:rPr lang="fr-FR" sz="1800" dirty="0"/>
                  <a:t>         </a:t>
                </a:r>
                <a:r>
                  <a:rPr lang="fr-FR" sz="1800" dirty="0">
                    <a:solidFill>
                      <a:srgbClr val="FF0000"/>
                    </a:solidFill>
                  </a:rPr>
                  <a:t>(5.1)</a:t>
                </a:r>
              </a:p>
              <a:p>
                <a:pPr>
                  <a:lnSpc>
                    <a:spcPct val="150000"/>
                  </a:lnSpc>
                </a:pPr>
                <a:r>
                  <a:rPr lang="fr-FR" sz="1800" dirty="0"/>
                  <a:t>For the </a:t>
                </a:r>
                <a:r>
                  <a:rPr lang="fr-FR" sz="1800" dirty="0" err="1"/>
                  <a:t>other</a:t>
                </a:r>
                <a:r>
                  <a:rPr lang="fr-FR" sz="1800" dirty="0"/>
                  <a:t> masses:</a:t>
                </a:r>
              </a:p>
              <a:p>
                <a:pPr>
                  <a:lnSpc>
                    <a:spcPct val="150000"/>
                  </a:lnSpc>
                </a:pPr>
                <a:r>
                  <a:rPr lang="fr-FR" sz="1800" dirty="0"/>
                  <a:t>Node 1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1800" i="1"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lang="fr-FR" sz="1800" i="1">
                            <a:latin typeface="Cambria Math"/>
                          </a:rPr>
                          <m:t>𝐼</m:t>
                        </m:r>
                        <m:r>
                          <a:rPr lang="fr-FR" sz="1800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fr-FR" sz="1800" i="1"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1800" i="1"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lang="fr-FR" sz="1800" i="1">
                            <a:latin typeface="Cambria Math"/>
                          </a:rPr>
                          <m:t>𝑎</m:t>
                        </m:r>
                        <m:r>
                          <a:rPr lang="fr-FR" sz="1800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fr-FR" sz="1800" i="1"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1800" i="1"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lang="fr-FR" sz="1800" i="1">
                            <a:latin typeface="Cambria Math"/>
                          </a:rPr>
                          <m:t>𝑘</m:t>
                        </m:r>
                        <m:r>
                          <a:rPr lang="fr-FR" sz="1800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fr-FR" sz="1800" i="1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1800" i="1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fr-FR" sz="1800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fr-FR" sz="1800" i="1">
                        <a:latin typeface="Cambria Math"/>
                      </a:rPr>
                      <m:t>(</m:t>
                    </m:r>
                    <m:r>
                      <a:rPr lang="fr-FR" sz="1800" i="1">
                        <a:latin typeface="Cambria Math"/>
                      </a:rPr>
                      <m:t>𝑡</m:t>
                    </m:r>
                    <m:r>
                      <a:rPr lang="fr-FR" sz="1800" i="1">
                        <a:latin typeface="Cambria Math"/>
                      </a:rPr>
                      <m:t>)</m:t>
                    </m:r>
                  </m:oMath>
                </a14:m>
                <a:r>
                  <a:rPr lang="fr-FR" sz="1800" dirty="0"/>
                  <a:t>					</a:t>
                </a:r>
              </a:p>
              <a:p>
                <a:pPr>
                  <a:lnSpc>
                    <a:spcPct val="150000"/>
                  </a:lnSpc>
                </a:pPr>
                <a:r>
                  <a:rPr lang="fr-FR" sz="1800" dirty="0"/>
                  <a:t>Node n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1800" i="1"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lang="fr-FR" sz="1800" i="1">
                            <a:latin typeface="Cambria Math"/>
                          </a:rPr>
                          <m:t>𝐼𝑛</m:t>
                        </m:r>
                      </m:sub>
                    </m:sSub>
                    <m:r>
                      <a:rPr lang="fr-FR" sz="1800" i="1"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1800" i="1"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lang="fr-FR" sz="1800" i="1">
                            <a:latin typeface="Cambria Math"/>
                          </a:rPr>
                          <m:t>𝑎𝑛</m:t>
                        </m:r>
                      </m:sub>
                    </m:sSub>
                    <m:r>
                      <a:rPr lang="fr-FR" sz="1800" i="1"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1800" i="1"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lang="fr-FR" sz="1800" i="1">
                            <a:latin typeface="Cambria Math"/>
                          </a:rPr>
                          <m:t>𝑘𝑛</m:t>
                        </m:r>
                      </m:sub>
                    </m:sSub>
                    <m:r>
                      <a:rPr lang="fr-FR" sz="1800" i="1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1800" i="1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fr-FR" sz="1800" i="1">
                            <a:latin typeface="Cambria Math"/>
                          </a:rPr>
                          <m:t>𝑛</m:t>
                        </m:r>
                      </m:sub>
                    </m:sSub>
                    <m:r>
                      <a:rPr lang="fr-FR" sz="1800" i="1">
                        <a:latin typeface="Cambria Math"/>
                      </a:rPr>
                      <m:t>(</m:t>
                    </m:r>
                    <m:r>
                      <a:rPr lang="fr-FR" sz="1800" i="1">
                        <a:latin typeface="Cambria Math"/>
                      </a:rPr>
                      <m:t>𝑡</m:t>
                    </m:r>
                    <m:r>
                      <a:rPr lang="fr-FR" sz="1800" i="1">
                        <a:latin typeface="Cambria Math"/>
                      </a:rPr>
                      <m:t>)</m:t>
                    </m:r>
                  </m:oMath>
                </a14:m>
                <a:endParaRPr lang="fr-FR" sz="1800" kern="0" dirty="0">
                  <a:latin typeface="Times New Roman"/>
                  <a:ea typeface="+mj-ea"/>
                  <a:cs typeface="+mj-cs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fr-FR" sz="2000" dirty="0"/>
                  <a:t>Matrix </a:t>
                </a:r>
                <a:r>
                  <a:rPr lang="fr-FR" sz="2000" dirty="0" err="1"/>
                  <a:t>form</a:t>
                </a:r>
                <a:r>
                  <a:rPr lang="fr-FR" sz="2000" dirty="0"/>
                  <a:t> :</a:t>
                </a:r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fr-FR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sz="2000" i="1">
                                <a:latin typeface="Cambria Math"/>
                              </a:rPr>
                              <m:t>𝑓</m:t>
                            </m:r>
                          </m:e>
                          <m:sub>
                            <m:r>
                              <a:rPr lang="fr-FR" sz="2000" i="1">
                                <a:latin typeface="Cambria Math"/>
                              </a:rPr>
                              <m:t>𝐼</m:t>
                            </m:r>
                          </m:sub>
                        </m:sSub>
                      </m:e>
                    </m:d>
                    <m:r>
                      <a:rPr lang="fr-FR" sz="2000" i="1">
                        <a:latin typeface="Cambria Math"/>
                      </a:rPr>
                      <m:t>+</m:t>
                    </m:r>
                    <m:d>
                      <m:dPr>
                        <m:begChr m:val="{"/>
                        <m:endChr m:val="}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fr-FR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sz="2000" i="1">
                                <a:latin typeface="Cambria Math"/>
                              </a:rPr>
                              <m:t>𝑓</m:t>
                            </m:r>
                          </m:e>
                          <m:sub>
                            <m:r>
                              <a:rPr lang="fr-FR" sz="2000" i="1">
                                <a:latin typeface="Cambria Math"/>
                              </a:rPr>
                              <m:t>𝑎</m:t>
                            </m:r>
                          </m:sub>
                        </m:sSub>
                      </m:e>
                    </m:d>
                    <m:r>
                      <a:rPr lang="fr-FR" sz="2000" i="1">
                        <a:latin typeface="Cambria Math"/>
                      </a:rPr>
                      <m:t>+</m:t>
                    </m:r>
                    <m:d>
                      <m:dPr>
                        <m:begChr m:val="{"/>
                        <m:endChr m:val="}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fr-FR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sz="2000" i="1">
                                <a:latin typeface="Cambria Math"/>
                              </a:rPr>
                              <m:t>𝑓</m:t>
                            </m:r>
                          </m:e>
                          <m:sub>
                            <m:r>
                              <a:rPr lang="fr-FR" sz="2000" i="1">
                                <a:latin typeface="Cambria Math"/>
                              </a:rPr>
                              <m:t>𝑘</m:t>
                            </m:r>
                          </m:sub>
                        </m:sSub>
                      </m:e>
                    </m:d>
                    <m:r>
                      <a:rPr lang="fr-FR" sz="2000" i="1">
                        <a:latin typeface="Cambria Math"/>
                      </a:rPr>
                      <m:t>= </m:t>
                    </m:r>
                    <m:d>
                      <m:dPr>
                        <m:begChr m:val="{"/>
                        <m:endChr m:val="}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000" i="1">
                            <a:latin typeface="Cambria Math"/>
                          </a:rPr>
                          <m:t>𝑃</m:t>
                        </m:r>
                        <m:r>
                          <a:rPr lang="fr-FR" sz="2000" i="1">
                            <a:latin typeface="Cambria Math"/>
                          </a:rPr>
                          <m:t>(</m:t>
                        </m:r>
                        <m:r>
                          <a:rPr lang="fr-FR" sz="2000" i="1">
                            <a:latin typeface="Cambria Math"/>
                          </a:rPr>
                          <m:t>𝑡</m:t>
                        </m:r>
                        <m:r>
                          <a:rPr lang="fr-FR" sz="2000" i="1">
                            <a:latin typeface="Cambria Math"/>
                          </a:rPr>
                          <m:t>)</m:t>
                        </m:r>
                      </m:e>
                    </m:d>
                  </m:oMath>
                </a14:m>
                <a:r>
                  <a:rPr lang="fr-FR" sz="2000" dirty="0"/>
                  <a:t> 	</a:t>
                </a:r>
                <a:r>
                  <a:rPr lang="fr-FR" sz="1800" dirty="0">
                    <a:solidFill>
                      <a:srgbClr val="FF0000"/>
                    </a:solidFill>
                  </a:rPr>
                  <a:t>(5.2)</a:t>
                </a:r>
              </a:p>
              <a:p>
                <a:pPr algn="just">
                  <a:lnSpc>
                    <a:spcPct val="150000"/>
                  </a:lnSpc>
                </a:pPr>
                <a:endParaRPr lang="fr-FR" sz="2000" b="1" dirty="0">
                  <a:solidFill>
                    <a:srgbClr val="FFC000"/>
                  </a:solidFill>
                </a:endParaRPr>
              </a:p>
              <a:p>
                <a:pPr algn="just">
                  <a:lnSpc>
                    <a:spcPct val="150000"/>
                  </a:lnSpc>
                </a:pPr>
                <a:endParaRPr lang="fr-FR" sz="2000" dirty="0">
                  <a:latin typeface="Times New Roman"/>
                  <a:ea typeface="Times New Roman"/>
                </a:endParaRPr>
              </a:p>
              <a:p>
                <a:pPr algn="just">
                  <a:lnSpc>
                    <a:spcPct val="150000"/>
                  </a:lnSpc>
                </a:pPr>
                <a:endParaRPr lang="fr-FR" sz="2000" dirty="0"/>
              </a:p>
              <a:p>
                <a:pPr>
                  <a:lnSpc>
                    <a:spcPct val="115000"/>
                  </a:lnSpc>
                  <a:spcAft>
                    <a:spcPts val="0"/>
                  </a:spcAft>
                </a:pPr>
                <a:endParaRPr lang="fr-FR" sz="1800" dirty="0">
                  <a:latin typeface="Calibri"/>
                  <a:ea typeface="Calibri"/>
                  <a:cs typeface="Arial"/>
                </a:endParaRPr>
              </a:p>
              <a:p>
                <a:pPr>
                  <a:lnSpc>
                    <a:spcPct val="150000"/>
                  </a:lnSpc>
                </a:pPr>
                <a:endParaRPr lang="fr-FR" sz="2000" dirty="0"/>
              </a:p>
              <a:p>
                <a:pPr>
                  <a:lnSpc>
                    <a:spcPct val="150000"/>
                  </a:lnSpc>
                </a:pPr>
                <a:endParaRPr lang="fr-FR" sz="2000" dirty="0"/>
              </a:p>
            </p:txBody>
          </p:sp>
        </mc:Choice>
        <mc:Fallback xmlns="">
          <p:sp>
            <p:nvSpPr>
              <p:cNvPr id="4" name="Rectang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4282" y="44624"/>
                <a:ext cx="8822214" cy="6813376"/>
              </a:xfrm>
              <a:prstGeom prst="rect">
                <a:avLst/>
              </a:prstGeom>
              <a:blipFill>
                <a:blip r:embed="rId3"/>
                <a:stretch>
                  <a:fillRect l="-621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8604448" y="6400800"/>
            <a:ext cx="432048" cy="457200"/>
          </a:xfrm>
        </p:spPr>
        <p:txBody>
          <a:bodyPr/>
          <a:lstStyle/>
          <a:p>
            <a:fld id="{CF4668DC-857F-487D-BFFA-8C0CA5037977}" type="slidenum">
              <a:rPr lang="fr-BE" smtClean="0">
                <a:solidFill>
                  <a:srgbClr val="FFFFFF"/>
                </a:solidFill>
              </a:rPr>
              <a:pPr/>
              <a:t>2</a:t>
            </a:fld>
            <a:endParaRPr lang="fr-BE" dirty="0">
              <a:solidFill>
                <a:srgbClr val="FFFFFF"/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4572000" y="548680"/>
            <a:ext cx="4139951" cy="638175"/>
            <a:chOff x="4572000" y="548680"/>
            <a:chExt cx="4139951" cy="638175"/>
          </a:xfrm>
        </p:grpSpPr>
        <p:pic>
          <p:nvPicPr>
            <p:cNvPr id="4098" name="Picture 2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9524"/>
            <a:stretch/>
          </p:blipFill>
          <p:spPr bwMode="auto">
            <a:xfrm>
              <a:off x="7820024" y="548680"/>
              <a:ext cx="891927" cy="638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099" name="Picture 3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72000" y="548680"/>
              <a:ext cx="3361034" cy="638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5389" y="1412776"/>
            <a:ext cx="4086562" cy="3888432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3753104011"/>
      </p:ext>
    </p:extLst>
  </p:cSld>
  <p:clrMapOvr>
    <a:masterClrMapping/>
  </p:clrMapOvr>
  <p:transition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2"/>
              <p:cNvSpPr txBox="1">
                <a:spLocks noChangeArrowheads="1"/>
              </p:cNvSpPr>
              <p:nvPr/>
            </p:nvSpPr>
            <p:spPr>
              <a:xfrm>
                <a:off x="62757" y="44624"/>
                <a:ext cx="8973739" cy="6768752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pPr>
                  <a:lnSpc>
                    <a:spcPct val="150000"/>
                  </a:lnSpc>
                </a:pPr>
                <a:r>
                  <a:rPr lang="fr-FR" sz="1800" dirty="0">
                    <a:solidFill>
                      <a:srgbClr val="FF0000"/>
                    </a:solidFill>
                  </a:rPr>
                  <a:t>Example:</a:t>
                </a:r>
                <a:r>
                  <a:rPr lang="fr-FR" sz="1800" dirty="0"/>
                  <a:t> </a:t>
                </a:r>
                <a:r>
                  <a:rPr lang="en-US" sz="1800" dirty="0"/>
                  <a:t>Two-story structure subjected to two external forces</a:t>
                </a:r>
                <a:r>
                  <a:rPr lang="fr-FR" sz="1800" i="1" dirty="0"/>
                  <a:t>P</a:t>
                </a:r>
                <a:r>
                  <a:rPr lang="fr-FR" sz="1800" i="1" baseline="-25000" dirty="0"/>
                  <a:t>1</a:t>
                </a:r>
                <a:r>
                  <a:rPr lang="fr-FR" sz="1800" i="1" dirty="0"/>
                  <a:t>(t)</a:t>
                </a:r>
                <a:r>
                  <a:rPr lang="fr-FR" sz="1800" dirty="0"/>
                  <a:t>, </a:t>
                </a:r>
                <a:r>
                  <a:rPr lang="fr-FR" sz="1800" i="1" dirty="0"/>
                  <a:t>P</a:t>
                </a:r>
                <a:r>
                  <a:rPr lang="fr-FR" sz="1800" i="1" baseline="-25000" dirty="0"/>
                  <a:t>2</a:t>
                </a:r>
                <a:r>
                  <a:rPr lang="fr-FR" sz="1800" i="1" dirty="0"/>
                  <a:t>(t)</a:t>
                </a:r>
                <a:r>
                  <a:rPr lang="fr-FR" sz="1800" dirty="0"/>
                  <a:t> :</a:t>
                </a:r>
              </a:p>
              <a:p>
                <a:pPr>
                  <a:lnSpc>
                    <a:spcPct val="150000"/>
                  </a:lnSpc>
                </a:pPr>
                <a:r>
                  <a:rPr lang="fr-FR" sz="1800" dirty="0"/>
                  <a:t> building </a:t>
                </a:r>
                <a:r>
                  <a:rPr lang="fr-FR" sz="1800" dirty="0" err="1"/>
                  <a:t>with</a:t>
                </a:r>
                <a:r>
                  <a:rPr lang="fr-FR" sz="1800" dirty="0"/>
                  <a:t> R+1 = 2 </a:t>
                </a:r>
                <a:r>
                  <a:rPr lang="fr-FR" sz="1800" dirty="0" err="1"/>
                  <a:t>floors</a:t>
                </a:r>
                <a:r>
                  <a:rPr lang="fr-FR" sz="1800" dirty="0"/>
                  <a:t> .  Differential </a:t>
                </a:r>
                <a:r>
                  <a:rPr lang="fr-FR" sz="1800" dirty="0" err="1"/>
                  <a:t>equations</a:t>
                </a:r>
                <a:r>
                  <a:rPr lang="fr-FR" sz="1800" dirty="0"/>
                  <a:t> of motion: </a:t>
                </a:r>
                <a14:m>
                  <m:oMath xmlns:m="http://schemas.openxmlformats.org/officeDocument/2006/math">
                    <m:eqArr>
                      <m:eqArrPr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eqArrPr>
                      <m:e>
                        <m:sSub>
                          <m:sSubPr>
                            <m:ctrlPr>
                              <a:rPr lang="fr-FR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sz="2000" i="1">
                                <a:latin typeface="Cambria Math"/>
                              </a:rPr>
                              <m:t>𝑚</m:t>
                            </m:r>
                          </m:e>
                          <m:sub>
                            <m:r>
                              <a:rPr lang="fr-FR" sz="2000" i="1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e>
                      <m:e>
                        <m:sSub>
                          <m:sSubPr>
                            <m:ctrlPr>
                              <a:rPr lang="fr-FR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sz="2000" i="1">
                                <a:latin typeface="Cambria Math"/>
                              </a:rPr>
                              <m:t>𝑚</m:t>
                            </m:r>
                          </m:e>
                          <m:sub>
                            <m:r>
                              <a:rPr lang="fr-FR" sz="2000" i="1">
                                <a:latin typeface="Cambria Math"/>
                              </a:rPr>
                              <m:t>2</m:t>
                            </m:r>
                          </m:sub>
                        </m:sSub>
                        <m:r>
                          <a:rPr lang="fr-FR" sz="2000" i="1">
                            <a:latin typeface="Cambria Math"/>
                          </a:rPr>
                          <m:t>  </m:t>
                        </m:r>
                      </m:e>
                    </m:eqArr>
                    <m:d>
                      <m:dPr>
                        <m:begChr m:val="{"/>
                        <m:endChr m:val="}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fr-FR" sz="2000" i="1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sSub>
                              <m:sSubPr>
                                <m:ctrlPr>
                                  <a:rPr lang="fr-FR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2000" i="1">
                                    <a:latin typeface="Cambria Math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fr-FR" sz="2000" i="1">
                                    <a:latin typeface="Cambria Math"/>
                                  </a:rPr>
                                  <m:t>𝐼</m:t>
                                </m:r>
                                <m:r>
                                  <a:rPr lang="fr-FR" sz="2000" i="1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fr-FR" sz="2000" i="1">
                                <a:latin typeface="Cambria Math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fr-FR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2000" i="1">
                                    <a:latin typeface="Cambria Math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fr-FR" sz="2000" i="1">
                                    <a:latin typeface="Cambria Math"/>
                                  </a:rPr>
                                  <m:t>𝑘</m:t>
                                </m:r>
                                <m:r>
                                  <a:rPr lang="fr-FR" sz="2000" i="1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fr-FR" sz="2000" i="1">
                                <a:latin typeface="Cambria Math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fr-FR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2000" i="1">
                                    <a:latin typeface="Cambria Math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fr-FR" sz="2000" i="1">
                                    <a:latin typeface="Cambria Math"/>
                                  </a:rPr>
                                  <m:t>𝑘</m:t>
                                </m:r>
                                <m:r>
                                  <a:rPr lang="fr-FR" sz="2000" i="1">
                                    <a:latin typeface="Cambria Math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fr-FR" sz="2000" i="1">
                                <a:latin typeface="Cambria Math"/>
                              </a:rPr>
                              <m:t>=</m:t>
                            </m:r>
                            <m:sSub>
                              <m:sSubPr>
                                <m:ctrlPr>
                                  <a:rPr lang="fr-FR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2000" i="1">
                                    <a:latin typeface="Cambria Math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fr-FR" sz="2000" i="1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  <m:d>
                              <m:dPr>
                                <m:ctrlPr>
                                  <a:rPr lang="fr-FR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fr-FR" sz="2000" i="1">
                                    <a:latin typeface="Cambria Math"/>
                                  </a:rPr>
                                  <m:t>𝑡</m:t>
                                </m:r>
                              </m:e>
                            </m:d>
                          </m:e>
                          <m:e>
                            <m:sSub>
                              <m:sSubPr>
                                <m:ctrlPr>
                                  <a:rPr lang="fr-FR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2000" i="1">
                                    <a:latin typeface="Cambria Math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fr-FR" sz="2000" i="1">
                                    <a:latin typeface="Cambria Math"/>
                                  </a:rPr>
                                  <m:t>𝐼</m:t>
                                </m:r>
                                <m:r>
                                  <a:rPr lang="fr-FR" sz="2000" i="1">
                                    <a:latin typeface="Cambria Math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fr-FR" sz="2000" i="1">
                                <a:latin typeface="Cambria Math"/>
                              </a:rPr>
                              <m:t>+          </m:t>
                            </m:r>
                            <m:sSub>
                              <m:sSubPr>
                                <m:ctrlPr>
                                  <a:rPr lang="fr-FR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2000" i="1">
                                    <a:latin typeface="Cambria Math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fr-FR" sz="2000" i="1">
                                    <a:latin typeface="Cambria Math"/>
                                  </a:rPr>
                                  <m:t>𝑘</m:t>
                                </m:r>
                                <m:r>
                                  <a:rPr lang="fr-FR" sz="2000" i="1">
                                    <a:latin typeface="Cambria Math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fr-FR" sz="2000" i="1">
                                <a:latin typeface="Cambria Math"/>
                              </a:rPr>
                              <m:t> =</m:t>
                            </m:r>
                            <m:sSub>
                              <m:sSubPr>
                                <m:ctrlPr>
                                  <a:rPr lang="fr-FR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2000" i="1">
                                    <a:latin typeface="Cambria Math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fr-FR" sz="2000" i="1">
                                    <a:latin typeface="Cambria Math"/>
                                  </a:rPr>
                                  <m:t>2</m:t>
                                </m:r>
                              </m:sub>
                            </m:sSub>
                            <m:d>
                              <m:dPr>
                                <m:ctrlPr>
                                  <a:rPr lang="fr-FR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fr-FR" sz="2000" i="1">
                                    <a:latin typeface="Cambria Math"/>
                                  </a:rPr>
                                  <m:t>𝑡</m:t>
                                </m:r>
                              </m:e>
                            </m:d>
                          </m:e>
                        </m:eqArr>
                        <m:r>
                          <a:rPr lang="fr-FR" sz="2000" i="1">
                            <a:latin typeface="Cambria Math"/>
                          </a:rPr>
                          <m:t> </m:t>
                        </m:r>
                      </m:e>
                    </m:d>
                  </m:oMath>
                </a14:m>
                <a:endParaRPr lang="fr-FR" sz="2000" dirty="0"/>
              </a:p>
              <a:p>
                <a:r>
                  <a:rPr lang="fr-FR" sz="2000" dirty="0"/>
                  <a:t> 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fr-FR" sz="20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000" i="1">
                            <a:latin typeface="Cambria Math"/>
                          </a:rPr>
                          <m:t> </m:t>
                        </m:r>
                        <m:eqArr>
                          <m:eqArrPr>
                            <m:ctrlPr>
                              <a:rPr lang="fr-FR" sz="2000" i="1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sSub>
                              <m:sSubPr>
                                <m:ctrlPr>
                                  <a:rPr lang="fr-FR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2000" i="1">
                                    <a:latin typeface="Cambria Math"/>
                                  </a:rPr>
                                  <m:t>𝑚</m:t>
                                </m:r>
                              </m:e>
                              <m:sub>
                                <m:r>
                                  <a:rPr lang="fr-FR" sz="2000" i="1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fr-FR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̈"/>
                                    <m:ctrlPr>
                                      <a:rPr lang="fr-FR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fr-FR" sz="2000" i="1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fr-FR" sz="2000" i="1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fr-FR" sz="2000" i="1">
                                <a:latin typeface="Cambria Math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fr-FR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2000" i="1">
                                    <a:latin typeface="Cambria Math"/>
                                  </a:rPr>
                                  <m:t>𝑘</m:t>
                                </m:r>
                              </m:e>
                              <m:sub>
                                <m:r>
                                  <a:rPr lang="fr-FR" sz="2000" i="1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fr-FR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2000" i="1">
                                    <a:latin typeface="Cambria Math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000" i="1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fr-FR" sz="2000" i="1">
                                <a:latin typeface="Cambria Math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fr-FR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2000" i="1">
                                    <a:latin typeface="Cambria Math"/>
                                  </a:rPr>
                                  <m:t>𝑘</m:t>
                                </m:r>
                              </m:e>
                              <m:sub>
                                <m:r>
                                  <a:rPr lang="fr-FR" sz="2000" i="1">
                                    <a:latin typeface="Cambria Math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fr-FR" sz="2000" i="1">
                                <a:latin typeface="Cambria Math"/>
                              </a:rPr>
                              <m:t>(</m:t>
                            </m:r>
                            <m:sSub>
                              <m:sSubPr>
                                <m:ctrlPr>
                                  <a:rPr lang="fr-FR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2000" i="1">
                                    <a:latin typeface="Cambria Math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000" i="1">
                                    <a:latin typeface="Cambria Math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fr-FR" sz="2000" i="1">
                                <a:latin typeface="Cambria Math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fr-FR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2000" i="1">
                                    <a:latin typeface="Cambria Math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000" i="1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fr-FR" sz="2000" i="1">
                                <a:latin typeface="Cambria Math"/>
                              </a:rPr>
                              <m:t>)=</m:t>
                            </m:r>
                            <m:sSub>
                              <m:sSubPr>
                                <m:ctrlPr>
                                  <a:rPr lang="fr-FR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2000" i="1">
                                    <a:latin typeface="Cambria Math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fr-FR" sz="2000" i="1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  <m:d>
                              <m:dPr>
                                <m:ctrlPr>
                                  <a:rPr lang="fr-FR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fr-FR" sz="2000" i="1">
                                    <a:latin typeface="Cambria Math"/>
                                  </a:rPr>
                                  <m:t>𝑡</m:t>
                                </m:r>
                              </m:e>
                            </m:d>
                          </m:e>
                          <m:e>
                            <m:sSub>
                              <m:sSubPr>
                                <m:ctrlPr>
                                  <a:rPr lang="fr-FR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2000" i="1">
                                    <a:latin typeface="Cambria Math"/>
                                  </a:rPr>
                                  <m:t>𝑚</m:t>
                                </m:r>
                              </m:e>
                              <m:sub>
                                <m:r>
                                  <a:rPr lang="fr-FR" sz="2000" i="1">
                                    <a:latin typeface="Cambria Math"/>
                                  </a:rPr>
                                  <m:t>2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fr-FR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̈"/>
                                    <m:ctrlPr>
                                      <a:rPr lang="fr-FR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fr-FR" sz="2000" i="1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fr-FR" sz="2000" i="1">
                                    <a:latin typeface="Cambria Math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fr-FR" sz="2000" i="1">
                                <a:latin typeface="Cambria Math"/>
                              </a:rPr>
                              <m:t>+             </m:t>
                            </m:r>
                            <m:sSub>
                              <m:sSubPr>
                                <m:ctrlPr>
                                  <a:rPr lang="fr-FR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2000" i="1">
                                    <a:latin typeface="Cambria Math"/>
                                  </a:rPr>
                                  <m:t>𝑘</m:t>
                                </m:r>
                              </m:e>
                              <m:sub>
                                <m:r>
                                  <a:rPr lang="fr-FR" sz="2000" i="1">
                                    <a:latin typeface="Cambria Math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fr-FR" sz="2000" i="1">
                                <a:latin typeface="Cambria Math"/>
                              </a:rPr>
                              <m:t>(</m:t>
                            </m:r>
                            <m:sSub>
                              <m:sSubPr>
                                <m:ctrlPr>
                                  <a:rPr lang="fr-FR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2000" i="1">
                                    <a:latin typeface="Cambria Math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000" i="1">
                                    <a:latin typeface="Cambria Math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fr-FR" sz="2000" i="1">
                                <a:latin typeface="Cambria Math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fr-FR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2000" i="1">
                                    <a:latin typeface="Cambria Math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000" i="1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fr-FR" sz="2000" i="1">
                                <a:latin typeface="Cambria Math"/>
                              </a:rPr>
                              <m:t>) =</m:t>
                            </m:r>
                            <m:sSub>
                              <m:sSubPr>
                                <m:ctrlPr>
                                  <a:rPr lang="fr-FR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2000" i="1">
                                    <a:latin typeface="Cambria Math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fr-FR" sz="2000" i="1">
                                    <a:latin typeface="Cambria Math"/>
                                  </a:rPr>
                                  <m:t>2</m:t>
                                </m:r>
                              </m:sub>
                            </m:sSub>
                            <m:d>
                              <m:dPr>
                                <m:ctrlPr>
                                  <a:rPr lang="fr-FR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fr-FR" sz="2000" i="1">
                                    <a:latin typeface="Cambria Math"/>
                                  </a:rPr>
                                  <m:t>𝑡</m:t>
                                </m:r>
                              </m:e>
                            </m:d>
                          </m:e>
                        </m:eqArr>
                        <m:r>
                          <a:rPr lang="fr-FR" sz="2000" i="1">
                            <a:latin typeface="Cambria Math"/>
                          </a:rPr>
                          <m:t> </m:t>
                        </m:r>
                      </m:e>
                    </m:d>
                  </m:oMath>
                </a14:m>
                <a:endParaRPr lang="fr-FR" sz="2000" i="1" dirty="0"/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fr-FR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sz="2000" i="1">
                              <a:latin typeface="Cambria Math"/>
                            </a:rPr>
                            <m:t> </m:t>
                          </m:r>
                          <m:eqArr>
                            <m:eqArrPr>
                              <m:ctrlPr>
                                <a:rPr lang="fr-FR" sz="2000" i="1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sSub>
                                <m:sSubPr>
                                  <m:ctrlPr>
                                    <a:rPr lang="fr-FR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2000" i="1">
                                      <a:latin typeface="Cambria Math"/>
                                    </a:rPr>
                                    <m:t>𝑚</m:t>
                                  </m:r>
                                </m:e>
                                <m:sub>
                                  <m:r>
                                    <a:rPr lang="fr-FR" sz="2000" i="1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fr-FR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̈"/>
                                      <m:ctrlPr>
                                        <a:rPr lang="fr-FR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fr-FR" sz="2000" i="1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fr-FR" sz="2000" i="1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fr-FR" sz="2000" i="1">
                                  <a:latin typeface="Cambria Math"/>
                                </a:rPr>
                                <m:t>+(</m:t>
                              </m:r>
                              <m:sSub>
                                <m:sSubPr>
                                  <m:ctrlPr>
                                    <a:rPr lang="fr-FR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2000" i="1">
                                      <a:latin typeface="Cambria Math"/>
                                    </a:rPr>
                                    <m:t>𝑘</m:t>
                                  </m:r>
                                </m:e>
                                <m:sub>
                                  <m:r>
                                    <a:rPr lang="fr-FR" sz="2000" i="1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fr-FR" sz="2000" i="1">
                                  <a:latin typeface="Cambria Math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fr-FR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2000" i="1">
                                      <a:latin typeface="Cambria Math"/>
                                    </a:rPr>
                                    <m:t>𝑘</m:t>
                                  </m:r>
                                </m:e>
                                <m:sub>
                                  <m:r>
                                    <a:rPr lang="fr-FR" sz="2000" i="1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fr-FR" sz="2000" i="1">
                                  <a:latin typeface="Cambria Math"/>
                                </a:rPr>
                                <m:t>)</m:t>
                              </m:r>
                              <m:sSub>
                                <m:sSubPr>
                                  <m:ctrlPr>
                                    <a:rPr lang="fr-FR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2000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fr-FR" sz="2000" i="1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fr-FR" sz="2000" i="1">
                                  <a:latin typeface="Cambria Math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fr-FR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2000" i="1">
                                      <a:latin typeface="Cambria Math"/>
                                    </a:rPr>
                                    <m:t>𝑘</m:t>
                                  </m:r>
                                </m:e>
                                <m:sub>
                                  <m:r>
                                    <a:rPr lang="fr-FR" sz="2000" i="1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fr-FR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2000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fr-FR" sz="2000" i="1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fr-FR" sz="2000" i="1">
                                  <a:latin typeface="Cambria Math"/>
                                </a:rPr>
                                <m:t>=</m:t>
                              </m:r>
                              <m:sSub>
                                <m:sSubPr>
                                  <m:ctrlPr>
                                    <a:rPr lang="fr-FR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2000" i="1">
                                      <a:latin typeface="Cambria Math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fr-FR" sz="2000" i="1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d>
                                <m:dPr>
                                  <m:ctrlPr>
                                    <a:rPr lang="fr-FR"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fr-FR" sz="2000" i="1">
                                      <a:latin typeface="Cambria Math"/>
                                    </a:rPr>
                                    <m:t>𝑡</m:t>
                                  </m:r>
                                </m:e>
                              </m:d>
                            </m:e>
                            <m:e>
                              <m:sSub>
                                <m:sSubPr>
                                  <m:ctrlPr>
                                    <a:rPr lang="fr-FR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2000" i="1">
                                      <a:latin typeface="Cambria Math"/>
                                    </a:rPr>
                                    <m:t>𝑚</m:t>
                                  </m:r>
                                </m:e>
                                <m:sub>
                                  <m:r>
                                    <a:rPr lang="fr-FR" sz="2000" i="1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fr-FR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̈"/>
                                      <m:ctrlPr>
                                        <a:rPr lang="fr-FR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fr-FR" sz="2000" i="1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fr-FR" sz="2000" i="1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fr-FR" sz="2000" i="1">
                                  <a:latin typeface="Cambria Math"/>
                                </a:rPr>
                                <m:t>−            </m:t>
                              </m:r>
                              <m:sSub>
                                <m:sSubPr>
                                  <m:ctrlPr>
                                    <a:rPr lang="fr-FR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2000" i="1">
                                      <a:latin typeface="Cambria Math"/>
                                    </a:rPr>
                                    <m:t>𝑘</m:t>
                                  </m:r>
                                </m:e>
                                <m:sub>
                                  <m:r>
                                    <a:rPr lang="fr-FR" sz="2000" i="1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fr-FR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2000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fr-FR" sz="2000" i="1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fr-FR" sz="2000" i="1">
                                  <a:latin typeface="Cambria Math"/>
                                </a:rPr>
                                <m:t>+ </m:t>
                              </m:r>
                              <m:sSub>
                                <m:sSubPr>
                                  <m:ctrlPr>
                                    <a:rPr lang="fr-FR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2000" i="1">
                                      <a:latin typeface="Cambria Math"/>
                                    </a:rPr>
                                    <m:t>𝑘</m:t>
                                  </m:r>
                                </m:e>
                                <m:sub>
                                  <m:r>
                                    <a:rPr lang="fr-FR" sz="2000" i="1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fr-FR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2000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fr-FR" sz="2000" i="1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fr-FR" sz="2000" i="1">
                                  <a:latin typeface="Cambria Math"/>
                                </a:rPr>
                                <m:t>=</m:t>
                              </m:r>
                              <m:sSub>
                                <m:sSubPr>
                                  <m:ctrlPr>
                                    <a:rPr lang="fr-FR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2000" i="1">
                                      <a:latin typeface="Cambria Math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fr-FR" sz="2000" i="1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  <m:d>
                                <m:dPr>
                                  <m:ctrlPr>
                                    <a:rPr lang="fr-FR"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fr-FR" sz="2000" i="1">
                                      <a:latin typeface="Cambria Math"/>
                                    </a:rPr>
                                    <m:t>𝑡</m:t>
                                  </m:r>
                                </m:e>
                              </m:d>
                            </m:e>
                          </m:eqArr>
                          <m:r>
                            <a:rPr lang="fr-FR" sz="2000" i="1">
                              <a:latin typeface="Cambria Math"/>
                            </a:rPr>
                            <m:t> </m:t>
                          </m:r>
                        </m:e>
                      </m:d>
                    </m:oMath>
                  </m:oMathPara>
                </a14:m>
                <a:endParaRPr lang="fr-FR" sz="2000" dirty="0"/>
              </a:p>
              <a:p>
                <a:pPr>
                  <a:lnSpc>
                    <a:spcPct val="150000"/>
                  </a:lnSpc>
                </a:pPr>
                <a:r>
                  <a:rPr lang="fr-FR" sz="2000" dirty="0"/>
                  <a:t>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𝑚</m:t>
                                </m:r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fr-FR" sz="1800" i="1">
                                <a:latin typeface="Cambria Math"/>
                              </a:rPr>
                              <m:t>   </m:t>
                            </m:r>
                            <m:r>
                              <a:rPr lang="fr-FR" sz="1800" i="1">
                                <a:latin typeface="Cambria Math"/>
                              </a:rPr>
                              <m:t>0</m:t>
                            </m:r>
                          </m:e>
                          <m:e>
                            <m:r>
                              <a:rPr lang="fr-FR" sz="1800" i="1">
                                <a:latin typeface="Cambria Math"/>
                              </a:rPr>
                              <m:t>0</m:t>
                            </m:r>
                            <m:r>
                              <a:rPr lang="fr-FR" sz="1800" i="1">
                                <a:latin typeface="Cambria Math"/>
                              </a:rPr>
                              <m:t>   </m:t>
                            </m:r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𝑚</m:t>
                                </m:r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2</m:t>
                                </m:r>
                              </m:sub>
                            </m:sSub>
                          </m:e>
                        </m:eqArr>
                      </m:e>
                    </m:d>
                    <m:d>
                      <m:dPr>
                        <m:begChr m:val="{"/>
                        <m:endChr m:val="}"/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̈"/>
                                    <m:ctrlPr>
                                      <a:rPr lang="fr-FR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fr-FR" sz="1800" i="1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</m:e>
                          <m:e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̈"/>
                                    <m:ctrlPr>
                                      <a:rPr lang="fr-FR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fr-FR" sz="1800" i="1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2</m:t>
                                </m:r>
                              </m:sub>
                            </m:sSub>
                          </m:e>
                        </m:eqArr>
                      </m:e>
                    </m:d>
                    <m:r>
                      <a:rPr lang="fr-FR" sz="1800" i="1">
                        <a:latin typeface="Cambria Math"/>
                      </a:rPr>
                      <m:t>+</m:t>
                    </m:r>
                    <m:d>
                      <m:dPr>
                        <m:begChr m:val="["/>
                        <m:endChr m:val="]"/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𝑘</m:t>
                                </m:r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fr-FR" sz="1800" i="1">
                                <a:latin typeface="Cambria Math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𝑘</m:t>
                                </m:r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fr-FR" sz="1800" i="1">
                                <a:latin typeface="Cambria Math"/>
                              </a:rPr>
                              <m:t>  −</m:t>
                            </m:r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𝑘</m:t>
                                </m:r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2</m:t>
                                </m:r>
                              </m:sub>
                            </m:sSub>
                          </m:e>
                          <m:e>
                            <m:r>
                              <a:rPr lang="fr-FR" sz="1800" i="1">
                                <a:latin typeface="Cambria Math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𝑘</m:t>
                                </m:r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fr-FR" sz="1800" i="1">
                                <a:latin typeface="Cambria Math"/>
                              </a:rPr>
                              <m:t>             </m:t>
                            </m:r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𝑘</m:t>
                                </m:r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2</m:t>
                                </m:r>
                              </m:sub>
                            </m:sSub>
                          </m:e>
                        </m:eqArr>
                      </m:e>
                    </m:d>
                    <m:d>
                      <m:dPr>
                        <m:begChr m:val="{"/>
                        <m:endChr m:val="}"/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</m:e>
                          <m:e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2</m:t>
                                </m:r>
                              </m:sub>
                            </m:sSub>
                          </m:e>
                        </m:eqArr>
                      </m:e>
                    </m:d>
                    <m:r>
                      <a:rPr lang="fr-FR" sz="1800" i="1">
                        <a:latin typeface="Cambria Math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</m:e>
                          <m:e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2</m:t>
                                </m:r>
                              </m:sub>
                            </m:sSub>
                          </m:e>
                        </m:eqArr>
                      </m:e>
                    </m:d>
                  </m:oMath>
                </a14:m>
                <a:endParaRPr lang="fr-FR" sz="1800" dirty="0"/>
              </a:p>
              <a:p>
                <a:r>
                  <a:rPr lang="fr-FR" sz="1800" dirty="0"/>
                  <a:t>  </a:t>
                </a:r>
                <a:r>
                  <a:rPr lang="fr-FR" sz="1800" dirty="0" err="1"/>
                  <a:t>so</a:t>
                </a:r>
                <a:r>
                  <a:rPr lang="fr-FR" sz="1800" dirty="0"/>
                  <a:t> :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1800" i="1">
                            <a:latin typeface="Cambria Math"/>
                          </a:rPr>
                          <m:t>𝑀</m:t>
                        </m:r>
                      </m:e>
                    </m:d>
                    <m:d>
                      <m:dPr>
                        <m:begChr m:val="{"/>
                        <m:endChr m:val="}"/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̈"/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fr-FR" sz="1800" i="1">
                                <a:latin typeface="Cambria Math"/>
                              </a:rPr>
                              <m:t>𝑋</m:t>
                            </m:r>
                          </m:e>
                        </m:acc>
                      </m:e>
                    </m:d>
                    <m:r>
                      <a:rPr lang="fr-FR" sz="1800" i="1">
                        <a:latin typeface="Cambria Math"/>
                      </a:rPr>
                      <m:t>+</m:t>
                    </m:r>
                    <m:d>
                      <m:dPr>
                        <m:begChr m:val="["/>
                        <m:endChr m:val="]"/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1800" i="1">
                            <a:latin typeface="Cambria Math"/>
                          </a:rPr>
                          <m:t>𝐶</m:t>
                        </m:r>
                      </m:e>
                    </m:d>
                    <m:d>
                      <m:dPr>
                        <m:begChr m:val="{"/>
                        <m:endChr m:val="}"/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̇"/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fr-FR" sz="1800" i="1">
                                <a:latin typeface="Cambria Math"/>
                              </a:rPr>
                              <m:t>𝑋</m:t>
                            </m:r>
                          </m:e>
                        </m:acc>
                      </m:e>
                    </m:d>
                    <m:r>
                      <a:rPr lang="fr-FR" sz="1800" i="1">
                        <a:latin typeface="Cambria Math"/>
                      </a:rPr>
                      <m:t>+</m:t>
                    </m:r>
                    <m:d>
                      <m:dPr>
                        <m:begChr m:val="["/>
                        <m:endChr m:val="]"/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1800" i="1">
                            <a:latin typeface="Cambria Math"/>
                          </a:rPr>
                          <m:t>𝐾</m:t>
                        </m:r>
                      </m:e>
                    </m:d>
                    <m:d>
                      <m:dPr>
                        <m:begChr m:val="{"/>
                        <m:endChr m:val="}"/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1800" i="1">
                            <a:latin typeface="Cambria Math"/>
                          </a:rPr>
                          <m:t>𝑋</m:t>
                        </m:r>
                      </m:e>
                    </m:d>
                    <m:r>
                      <a:rPr lang="fr-FR" sz="1800" i="1">
                        <a:latin typeface="Cambria Math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1800" i="1">
                            <a:latin typeface="Cambria Math"/>
                          </a:rPr>
                          <m:t>𝑃</m:t>
                        </m:r>
                      </m:e>
                    </m:d>
                  </m:oMath>
                </a14:m>
                <a:endParaRPr lang="fr-FR" sz="1800" dirty="0"/>
              </a:p>
              <a:p>
                <a:r>
                  <a:rPr lang="fr-FR" sz="1600" dirty="0"/>
                  <a:t> </a:t>
                </a:r>
                <a:r>
                  <a:rPr lang="fr-FR" sz="1600" dirty="0" err="1"/>
                  <a:t>with</a:t>
                </a:r>
                <a:r>
                  <a:rPr lang="fr-FR" sz="1600" dirty="0"/>
                  <a:t>: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fr-FR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1600" i="1">
                            <a:latin typeface="Cambria Math"/>
                          </a:rPr>
                          <m:t> </m:t>
                        </m:r>
                        <m:eqArr>
                          <m:eqArrPr>
                            <m:ctrlPr>
                              <a:rPr lang="fr-FR" sz="1600" i="1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sSub>
                              <m:sSubPr>
                                <m:ctrlPr>
                                  <a:rPr lang="fr-FR" sz="16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600" i="1">
                                    <a:latin typeface="Cambria Math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fr-FR" sz="1600" i="1">
                                    <a:latin typeface="Cambria Math"/>
                                  </a:rPr>
                                  <m:t>𝑘</m:t>
                                </m:r>
                                <m:r>
                                  <a:rPr lang="fr-FR" sz="1600" i="1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fr-FR" sz="1600" i="1">
                                <a:latin typeface="Cambria Math"/>
                              </a:rPr>
                              <m:t>=</m:t>
                            </m:r>
                            <m:sSub>
                              <m:sSubPr>
                                <m:ctrlPr>
                                  <a:rPr lang="fr-FR" sz="16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600" i="1">
                                    <a:latin typeface="Cambria Math"/>
                                  </a:rPr>
                                  <m:t>𝑘</m:t>
                                </m:r>
                              </m:e>
                              <m:sub>
                                <m:r>
                                  <a:rPr lang="fr-FR" sz="1600" i="1">
                                    <a:latin typeface="Cambria Math"/>
                                  </a:rPr>
                                  <m:t>11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fr-FR" sz="16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600" i="1">
                                    <a:latin typeface="Cambria Math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1600" i="1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fr-FR" sz="1600" i="1">
                                <a:latin typeface="Cambria Math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fr-FR" sz="16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600" i="1">
                                    <a:latin typeface="Cambria Math"/>
                                  </a:rPr>
                                  <m:t>𝑘</m:t>
                                </m:r>
                              </m:e>
                              <m:sub>
                                <m:r>
                                  <a:rPr lang="fr-FR" sz="1600" i="1">
                                    <a:latin typeface="Cambria Math"/>
                                  </a:rPr>
                                  <m:t>12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fr-FR" sz="16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600" i="1">
                                    <a:latin typeface="Cambria Math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1600" i="1">
                                    <a:latin typeface="Cambria Math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fr-FR" sz="1600" i="1">
                                <a:latin typeface="Cambria Math"/>
                              </a:rPr>
                              <m:t>+ </m:t>
                            </m:r>
                            <m:sSub>
                              <m:sSubPr>
                                <m:ctrlPr>
                                  <a:rPr lang="fr-FR" sz="16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600" i="1">
                                    <a:latin typeface="Cambria Math"/>
                                  </a:rPr>
                                  <m:t>𝑘</m:t>
                                </m:r>
                              </m:e>
                              <m:sub>
                                <m:r>
                                  <a:rPr lang="fr-FR" sz="1600" i="1">
                                    <a:latin typeface="Cambria Math"/>
                                  </a:rPr>
                                  <m:t>13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fr-FR" sz="16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600" i="1">
                                    <a:latin typeface="Cambria Math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1600" i="1">
                                    <a:latin typeface="Cambria Math"/>
                                  </a:rPr>
                                  <m:t>3</m:t>
                                </m:r>
                              </m:sub>
                            </m:sSub>
                            <m:r>
                              <a:rPr lang="fr-FR" sz="1600" i="1">
                                <a:latin typeface="Cambria Math"/>
                              </a:rPr>
                              <m:t>+…+ </m:t>
                            </m:r>
                            <m:sSub>
                              <m:sSubPr>
                                <m:ctrlPr>
                                  <a:rPr lang="fr-FR" sz="16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600" i="1">
                                    <a:latin typeface="Cambria Math"/>
                                  </a:rPr>
                                  <m:t>𝑘</m:t>
                                </m:r>
                              </m:e>
                              <m:sub>
                                <m:r>
                                  <a:rPr lang="fr-FR" sz="1600" i="1">
                                    <a:latin typeface="Cambria Math"/>
                                  </a:rPr>
                                  <m:t>1</m:t>
                                </m:r>
                                <m:r>
                                  <a:rPr lang="fr-FR" sz="1600" i="1">
                                    <a:latin typeface="Cambria Math"/>
                                  </a:rPr>
                                  <m:t>𝑛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fr-FR" sz="16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600" i="1">
                                    <a:latin typeface="Cambria Math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1600" i="1">
                                    <a:latin typeface="Cambria Math"/>
                                  </a:rPr>
                                  <m:t>𝑛</m:t>
                                </m:r>
                              </m:sub>
                            </m:sSub>
                          </m:e>
                          <m:e>
                            <m:sSub>
                              <m:sSubPr>
                                <m:ctrlPr>
                                  <a:rPr lang="fr-FR" sz="16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600" i="1">
                                    <a:latin typeface="Cambria Math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fr-FR" sz="1600" i="1">
                                    <a:latin typeface="Cambria Math"/>
                                  </a:rPr>
                                  <m:t>𝑘</m:t>
                                </m:r>
                                <m:r>
                                  <a:rPr lang="fr-FR" sz="1600" i="1">
                                    <a:latin typeface="Cambria Math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fr-FR" sz="1600" i="1">
                                <a:latin typeface="Cambria Math"/>
                              </a:rPr>
                              <m:t>=</m:t>
                            </m:r>
                            <m:sSub>
                              <m:sSubPr>
                                <m:ctrlPr>
                                  <a:rPr lang="fr-FR" sz="16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600" i="1">
                                    <a:latin typeface="Cambria Math"/>
                                  </a:rPr>
                                  <m:t>𝑘</m:t>
                                </m:r>
                              </m:e>
                              <m:sub>
                                <m:r>
                                  <a:rPr lang="fr-FR" sz="1600" i="1">
                                    <a:latin typeface="Cambria Math"/>
                                  </a:rPr>
                                  <m:t>21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fr-FR" sz="16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600" i="1">
                                    <a:latin typeface="Cambria Math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1600" i="1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fr-FR" sz="1600" i="1">
                                <a:latin typeface="Cambria Math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fr-FR" sz="16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600" i="1">
                                    <a:latin typeface="Cambria Math"/>
                                  </a:rPr>
                                  <m:t>𝑘</m:t>
                                </m:r>
                              </m:e>
                              <m:sub>
                                <m:r>
                                  <a:rPr lang="fr-FR" sz="1600" i="1">
                                    <a:latin typeface="Cambria Math"/>
                                  </a:rPr>
                                  <m:t>22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fr-FR" sz="16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600" i="1">
                                    <a:latin typeface="Cambria Math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1600" i="1">
                                    <a:latin typeface="Cambria Math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fr-FR" sz="1600" i="1">
                                <a:latin typeface="Cambria Math"/>
                              </a:rPr>
                              <m:t>+ </m:t>
                            </m:r>
                            <m:sSub>
                              <m:sSubPr>
                                <m:ctrlPr>
                                  <a:rPr lang="fr-FR" sz="16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600" i="1">
                                    <a:latin typeface="Cambria Math"/>
                                  </a:rPr>
                                  <m:t>𝑘</m:t>
                                </m:r>
                              </m:e>
                              <m:sub>
                                <m:r>
                                  <a:rPr lang="fr-FR" sz="1600" i="1">
                                    <a:latin typeface="Cambria Math"/>
                                  </a:rPr>
                                  <m:t>23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fr-FR" sz="16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600" i="1">
                                    <a:latin typeface="Cambria Math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1600" i="1">
                                    <a:latin typeface="Cambria Math"/>
                                  </a:rPr>
                                  <m:t>3</m:t>
                                </m:r>
                              </m:sub>
                            </m:sSub>
                            <m:r>
                              <a:rPr lang="fr-FR" sz="1600" i="1">
                                <a:latin typeface="Cambria Math"/>
                              </a:rPr>
                              <m:t>+…+ </m:t>
                            </m:r>
                            <m:sSub>
                              <m:sSubPr>
                                <m:ctrlPr>
                                  <a:rPr lang="fr-FR" sz="16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600" i="1">
                                    <a:latin typeface="Cambria Math"/>
                                  </a:rPr>
                                  <m:t>𝑘</m:t>
                                </m:r>
                              </m:e>
                              <m:sub>
                                <m:r>
                                  <a:rPr lang="fr-FR" sz="1600" i="1">
                                    <a:latin typeface="Cambria Math"/>
                                  </a:rPr>
                                  <m:t>2</m:t>
                                </m:r>
                                <m:r>
                                  <a:rPr lang="fr-FR" sz="1600" i="1">
                                    <a:latin typeface="Cambria Math"/>
                                  </a:rPr>
                                  <m:t>𝑛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fr-FR" sz="16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600" i="1">
                                    <a:latin typeface="Cambria Math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1600" i="1">
                                    <a:latin typeface="Cambria Math"/>
                                  </a:rPr>
                                  <m:t>𝑛</m:t>
                                </m:r>
                              </m:sub>
                            </m:sSub>
                          </m:e>
                          <m:e>
                            <m:r>
                              <a:rPr lang="fr-FR" sz="1600" i="1">
                                <a:latin typeface="Cambria Math"/>
                              </a:rPr>
                              <m:t>.</m:t>
                            </m:r>
                          </m:e>
                          <m:e>
                            <m:r>
                              <a:rPr lang="fr-FR" sz="1600" i="1">
                                <a:latin typeface="Cambria Math"/>
                              </a:rPr>
                              <m:t>.</m:t>
                            </m:r>
                          </m:e>
                          <m:e>
                            <m:sSub>
                              <m:sSubPr>
                                <m:ctrlPr>
                                  <a:rPr lang="fr-FR" sz="16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600" i="1">
                                    <a:latin typeface="Cambria Math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fr-FR" sz="1600" i="1">
                                    <a:latin typeface="Cambria Math"/>
                                  </a:rPr>
                                  <m:t>𝑘𝑛</m:t>
                                </m:r>
                              </m:sub>
                            </m:sSub>
                            <m:r>
                              <a:rPr lang="fr-FR" sz="1600" i="1">
                                <a:latin typeface="Cambria Math"/>
                              </a:rPr>
                              <m:t>=</m:t>
                            </m:r>
                            <m:sSub>
                              <m:sSubPr>
                                <m:ctrlPr>
                                  <a:rPr lang="fr-FR" sz="16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600" i="1">
                                    <a:latin typeface="Cambria Math"/>
                                  </a:rPr>
                                  <m:t>𝑘</m:t>
                                </m:r>
                              </m:e>
                              <m:sub>
                                <m:r>
                                  <a:rPr lang="fr-FR" sz="1600" i="1">
                                    <a:latin typeface="Cambria Math"/>
                                  </a:rPr>
                                  <m:t>𝑛</m:t>
                                </m:r>
                                <m:r>
                                  <a:rPr lang="fr-FR" sz="1600" i="1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fr-FR" sz="16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600" i="1">
                                    <a:latin typeface="Cambria Math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1600" i="1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fr-FR" sz="1600" i="1">
                                <a:latin typeface="Cambria Math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fr-FR" sz="16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600" i="1">
                                    <a:latin typeface="Cambria Math"/>
                                  </a:rPr>
                                  <m:t>𝑘</m:t>
                                </m:r>
                              </m:e>
                              <m:sub>
                                <m:r>
                                  <a:rPr lang="fr-FR" sz="1600" i="1">
                                    <a:latin typeface="Cambria Math"/>
                                  </a:rPr>
                                  <m:t>𝑛</m:t>
                                </m:r>
                                <m:r>
                                  <a:rPr lang="fr-FR" sz="1600" i="1">
                                    <a:latin typeface="Cambria Math"/>
                                  </a:rPr>
                                  <m:t>2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fr-FR" sz="16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600" i="1">
                                    <a:latin typeface="Cambria Math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1600" i="1">
                                    <a:latin typeface="Cambria Math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fr-FR" sz="1600" i="1">
                                <a:latin typeface="Cambria Math"/>
                              </a:rPr>
                              <m:t>+ </m:t>
                            </m:r>
                            <m:sSub>
                              <m:sSubPr>
                                <m:ctrlPr>
                                  <a:rPr lang="fr-FR" sz="16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600" i="1">
                                    <a:latin typeface="Cambria Math"/>
                                  </a:rPr>
                                  <m:t>𝑘</m:t>
                                </m:r>
                              </m:e>
                              <m:sub>
                                <m:r>
                                  <a:rPr lang="fr-FR" sz="1600" i="1">
                                    <a:latin typeface="Cambria Math"/>
                                  </a:rPr>
                                  <m:t>𝑛</m:t>
                                </m:r>
                                <m:r>
                                  <a:rPr lang="fr-FR" sz="1600" i="1">
                                    <a:latin typeface="Cambria Math"/>
                                  </a:rPr>
                                  <m:t>3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fr-FR" sz="16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600" i="1">
                                    <a:latin typeface="Cambria Math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1600" i="1">
                                    <a:latin typeface="Cambria Math"/>
                                  </a:rPr>
                                  <m:t>3</m:t>
                                </m:r>
                              </m:sub>
                            </m:sSub>
                            <m:r>
                              <a:rPr lang="fr-FR" sz="1600" i="1">
                                <a:latin typeface="Cambria Math"/>
                              </a:rPr>
                              <m:t>+…+ </m:t>
                            </m:r>
                            <m:sSub>
                              <m:sSubPr>
                                <m:ctrlPr>
                                  <a:rPr lang="fr-FR" sz="16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600" i="1">
                                    <a:latin typeface="Cambria Math"/>
                                  </a:rPr>
                                  <m:t>𝑘</m:t>
                                </m:r>
                              </m:e>
                              <m:sub>
                                <m:r>
                                  <a:rPr lang="fr-FR" sz="1600" i="1">
                                    <a:latin typeface="Cambria Math"/>
                                  </a:rPr>
                                  <m:t>𝑛𝑛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fr-FR" sz="16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600" i="1">
                                    <a:latin typeface="Cambria Math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1600" i="1">
                                    <a:latin typeface="Cambria Math"/>
                                  </a:rPr>
                                  <m:t>𝑛</m:t>
                                </m:r>
                              </m:sub>
                            </m:sSub>
                          </m:e>
                        </m:eqArr>
                        <m:r>
                          <a:rPr lang="fr-FR" sz="1600" i="1">
                            <a:latin typeface="Cambria Math"/>
                          </a:rPr>
                          <m:t> </m:t>
                        </m:r>
                      </m:e>
                    </m:d>
                  </m:oMath>
                </a14:m>
                <a:r>
                  <a:rPr lang="fr-FR" sz="1600" dirty="0"/>
                  <a:t> </a:t>
                </a:r>
                <a:r>
                  <a:rPr lang="fr-FR" sz="1600" dirty="0">
                    <a:solidFill>
                      <a:srgbClr val="FF0000"/>
                    </a:solidFill>
                  </a:rPr>
                  <a:t>(5.3)</a:t>
                </a:r>
              </a:p>
              <a:p>
                <a:pPr>
                  <a:lnSpc>
                    <a:spcPct val="150000"/>
                  </a:lnSpc>
                </a:pPr>
                <a:r>
                  <a:rPr lang="fr-FR" sz="2000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fr-FR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sz="2000" i="1">
                                <a:latin typeface="Cambria Math"/>
                              </a:rPr>
                              <m:t>𝑓</m:t>
                            </m:r>
                          </m:e>
                          <m:sub>
                            <m:r>
                              <a:rPr lang="fr-FR" sz="2000" i="1">
                                <a:latin typeface="Cambria Math"/>
                              </a:rPr>
                              <m:t>𝑘</m:t>
                            </m:r>
                          </m:sub>
                        </m:sSub>
                      </m:e>
                    </m:d>
                    <m:r>
                      <a:rPr lang="fr-FR" sz="2000" i="1">
                        <a:latin typeface="Cambria Math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000" i="1">
                            <a:latin typeface="Cambria Math"/>
                          </a:rPr>
                          <m:t>𝐾</m:t>
                        </m:r>
                      </m:e>
                    </m:d>
                    <m:d>
                      <m:dPr>
                        <m:begChr m:val="{"/>
                        <m:endChr m:val="}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000" i="1">
                            <a:latin typeface="Cambria Math"/>
                          </a:rPr>
                          <m:t>𝑋</m:t>
                        </m:r>
                      </m:e>
                    </m:d>
                  </m:oMath>
                </a14:m>
                <a:r>
                  <a:rPr lang="fr-FR" sz="2000" dirty="0"/>
                  <a:t> (Stiffness force </a:t>
                </a:r>
                <a:r>
                  <a:rPr lang="fr-FR" sz="2000" dirty="0" err="1"/>
                  <a:t>vector</a:t>
                </a:r>
                <a:r>
                  <a:rPr lang="fr-FR" sz="2400" dirty="0"/>
                  <a:t>) … 	</a:t>
                </a:r>
                <a:r>
                  <a:rPr lang="fr-FR" sz="2000" dirty="0">
                    <a:solidFill>
                      <a:srgbClr val="FF0000"/>
                    </a:solidFill>
                  </a:rPr>
                  <a:t> (5.4)</a:t>
                </a:r>
              </a:p>
              <a:p>
                <a:pPr>
                  <a:lnSpc>
                    <a:spcPct val="150000"/>
                  </a:lnSpc>
                </a:pPr>
                <a:endParaRPr lang="fr-FR" sz="2000" dirty="0"/>
              </a:p>
              <a:p>
                <a:pPr>
                  <a:lnSpc>
                    <a:spcPct val="150000"/>
                  </a:lnSpc>
                </a:pPr>
                <a:endParaRPr lang="fr-FR" sz="2000" dirty="0"/>
              </a:p>
              <a:p>
                <a:pPr>
                  <a:lnSpc>
                    <a:spcPct val="150000"/>
                  </a:lnSpc>
                </a:pPr>
                <a:endParaRPr lang="fr-FR" sz="2000" dirty="0"/>
              </a:p>
              <a:p>
                <a:pPr>
                  <a:lnSpc>
                    <a:spcPct val="150000"/>
                  </a:lnSpc>
                </a:pPr>
                <a:r>
                  <a:rPr lang="fr-FR" sz="2000" dirty="0"/>
                  <a:t> </a:t>
                </a:r>
              </a:p>
            </p:txBody>
          </p:sp>
        </mc:Choice>
        <mc:Fallback xmlns="">
          <p:sp>
            <p:nvSpPr>
              <p:cNvPr id="4" name="Rectang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757" y="44624"/>
                <a:ext cx="8973739" cy="6768752"/>
              </a:xfrm>
              <a:prstGeom prst="rect">
                <a:avLst/>
              </a:prstGeom>
              <a:blipFill>
                <a:blip r:embed="rId3"/>
                <a:stretch>
                  <a:fillRect l="-475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8244408" y="6285821"/>
            <a:ext cx="608856" cy="457200"/>
          </a:xfrm>
        </p:spPr>
        <p:txBody>
          <a:bodyPr/>
          <a:lstStyle/>
          <a:p>
            <a:fld id="{CF4668DC-857F-487D-BFFA-8C0CA5037977}" type="slidenum">
              <a:rPr lang="fr-BE" smtClean="0">
                <a:solidFill>
                  <a:srgbClr val="FFFFFF"/>
                </a:solidFill>
              </a:rPr>
              <a:pPr/>
              <a:t>3</a:t>
            </a:fld>
            <a:endParaRPr lang="fr-BE" dirty="0">
              <a:solidFill>
                <a:srgbClr val="FFFFFF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980728"/>
            <a:ext cx="3357115" cy="396044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3419262939"/>
      </p:ext>
    </p:extLst>
  </p:cSld>
  <p:clrMapOvr>
    <a:masterClrMapping/>
  </p:clrMapOvr>
  <p:transition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2"/>
              <p:cNvSpPr txBox="1">
                <a:spLocks noChangeArrowheads="1"/>
              </p:cNvSpPr>
              <p:nvPr/>
            </p:nvSpPr>
            <p:spPr>
              <a:xfrm>
                <a:off x="35496" y="44624"/>
                <a:ext cx="9036496" cy="6696744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fr-FR" sz="1800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𝑘</m:t>
                                </m:r>
                                <m:r>
                                  <a:rPr lang="fr-FR" sz="1800" i="1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</m:e>
                          <m:e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𝑘</m:t>
                                </m:r>
                                <m:r>
                                  <a:rPr lang="fr-FR" sz="1800" i="1">
                                    <a:latin typeface="Cambria Math"/>
                                  </a:rPr>
                                  <m:t>2</m:t>
                                </m:r>
                              </m:sub>
                            </m:sSub>
                          </m:e>
                          <m:e>
                            <m:r>
                              <a:rPr lang="fr-FR" sz="1800" i="1">
                                <a:latin typeface="Cambria Math"/>
                              </a:rPr>
                              <m:t>.</m:t>
                            </m:r>
                          </m:e>
                          <m:e>
                            <m:r>
                              <a:rPr lang="fr-FR" sz="1800" i="1">
                                <a:latin typeface="Cambria Math"/>
                              </a:rPr>
                              <m:t>.</m:t>
                            </m:r>
                          </m:e>
                          <m:e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𝑘𝑛</m:t>
                                </m:r>
                              </m:sub>
                            </m:sSub>
                          </m:e>
                        </m:eqArr>
                      </m:e>
                    </m:d>
                    <m:r>
                      <a:rPr lang="fr-FR" sz="1800" i="1">
                        <a:latin typeface="Cambria Math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𝑘</m:t>
                                </m:r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11</m:t>
                                </m:r>
                              </m:sub>
                            </m:sSub>
                            <m:r>
                              <a:rPr lang="fr-FR" sz="1800" i="1">
                                <a:latin typeface="Cambria Math"/>
                              </a:rPr>
                              <m:t> </m:t>
                            </m:r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𝑘</m:t>
                                </m:r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12</m:t>
                                </m:r>
                              </m:sub>
                            </m:sSub>
                            <m:r>
                              <a:rPr lang="fr-FR" sz="1800" i="1">
                                <a:latin typeface="Cambria Math"/>
                              </a:rPr>
                              <m:t> </m:t>
                            </m:r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𝑘</m:t>
                                </m:r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13</m:t>
                                </m:r>
                              </m:sub>
                            </m:sSub>
                            <m:r>
                              <a:rPr lang="fr-FR" sz="1800" i="1">
                                <a:latin typeface="Cambria Math"/>
                              </a:rPr>
                              <m:t>… </m:t>
                            </m:r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𝑘</m:t>
                                </m:r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1</m:t>
                                </m:r>
                                <m:r>
                                  <a:rPr lang="fr-FR" sz="1800" i="1">
                                    <a:latin typeface="Cambria Math"/>
                                  </a:rPr>
                                  <m:t>𝑛</m:t>
                                </m:r>
                              </m:sub>
                            </m:sSub>
                          </m:e>
                          <m:e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𝑘</m:t>
                                </m:r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21</m:t>
                                </m:r>
                              </m:sub>
                            </m:sSub>
                            <m:r>
                              <a:rPr lang="fr-FR" sz="1800" i="1">
                                <a:latin typeface="Cambria Math"/>
                              </a:rPr>
                              <m:t> </m:t>
                            </m:r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𝑘</m:t>
                                </m:r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22</m:t>
                                </m:r>
                              </m:sub>
                            </m:sSub>
                            <m:r>
                              <a:rPr lang="fr-FR" sz="1800" i="1">
                                <a:latin typeface="Cambria Math"/>
                              </a:rPr>
                              <m:t> </m:t>
                            </m:r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𝑘</m:t>
                                </m:r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23</m:t>
                                </m:r>
                              </m:sub>
                            </m:sSub>
                            <m:r>
                              <a:rPr lang="fr-FR" sz="1800" i="1">
                                <a:latin typeface="Cambria Math"/>
                              </a:rPr>
                              <m:t>… </m:t>
                            </m:r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𝑘</m:t>
                                </m:r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2</m:t>
                                </m:r>
                                <m:r>
                                  <a:rPr lang="fr-FR" sz="1800" i="1">
                                    <a:latin typeface="Cambria Math"/>
                                  </a:rPr>
                                  <m:t>𝑛</m:t>
                                </m:r>
                              </m:sub>
                            </m:sSub>
                          </m:e>
                          <m:e>
                            <m:r>
                              <a:rPr lang="fr-FR" sz="1800" i="1">
                                <a:latin typeface="Cambria Math"/>
                              </a:rPr>
                              <m:t>.</m:t>
                            </m:r>
                          </m:e>
                          <m:e>
                            <m:r>
                              <a:rPr lang="fr-FR" sz="1800" i="1">
                                <a:latin typeface="Cambria Math"/>
                              </a:rPr>
                              <m:t>.</m:t>
                            </m:r>
                          </m:e>
                          <m:e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𝑘</m:t>
                                </m:r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𝑛</m:t>
                                </m:r>
                                <m:r>
                                  <a:rPr lang="fr-FR" sz="1800" i="1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fr-FR" sz="1800" i="1">
                                <a:latin typeface="Cambria Math"/>
                              </a:rPr>
                              <m:t> </m:t>
                            </m:r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𝑘</m:t>
                                </m:r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𝑛</m:t>
                                </m:r>
                                <m:r>
                                  <a:rPr lang="fr-FR" sz="1800" i="1">
                                    <a:latin typeface="Cambria Math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fr-FR" sz="1800" i="1">
                                <a:latin typeface="Cambria Math"/>
                              </a:rPr>
                              <m:t> </m:t>
                            </m:r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𝑘</m:t>
                                </m:r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𝑛</m:t>
                                </m:r>
                                <m:r>
                                  <a:rPr lang="fr-FR" sz="1800" i="1">
                                    <a:latin typeface="Cambria Math"/>
                                  </a:rPr>
                                  <m:t>3</m:t>
                                </m:r>
                              </m:sub>
                            </m:sSub>
                            <m:r>
                              <a:rPr lang="fr-FR" sz="1800" i="1">
                                <a:latin typeface="Cambria Math"/>
                              </a:rPr>
                              <m:t>… </m:t>
                            </m:r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𝑘</m:t>
                                </m:r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𝑛𝑛</m:t>
                                </m:r>
                              </m:sub>
                            </m:sSub>
                          </m:e>
                        </m:eqArr>
                      </m:e>
                    </m:d>
                    <m:d>
                      <m:dPr>
                        <m:begChr m:val="{"/>
                        <m:endChr m:val="}"/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</m:e>
                          <m:e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2</m:t>
                                </m:r>
                              </m:sub>
                            </m:sSub>
                          </m:e>
                          <m:e>
                            <m:r>
                              <a:rPr lang="fr-FR" sz="1800" i="1">
                                <a:latin typeface="Cambria Math"/>
                              </a:rPr>
                              <m:t>.</m:t>
                            </m:r>
                          </m:e>
                          <m:e>
                            <m:r>
                              <a:rPr lang="fr-FR" sz="1800" i="1">
                                <a:latin typeface="Cambria Math"/>
                              </a:rPr>
                              <m:t>.</m:t>
                            </m:r>
                          </m:e>
                          <m:e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𝑛</m:t>
                                </m:r>
                              </m:sub>
                            </m:sSub>
                          </m:e>
                        </m:eqArr>
                      </m:e>
                    </m:d>
                  </m:oMath>
                </a14:m>
                <a:r>
                  <a:rPr lang="fr-FR" sz="1800" dirty="0"/>
                  <a:t> </a:t>
                </a:r>
              </a:p>
              <a:p>
                <a:pPr>
                  <a:lnSpc>
                    <a:spcPct val="150000"/>
                  </a:lnSpc>
                </a:pPr>
                <a:r>
                  <a:rPr lang="fr-FR" sz="1800" i="1" dirty="0" err="1"/>
                  <a:t>k</a:t>
                </a:r>
                <a:r>
                  <a:rPr lang="fr-FR" sz="1800" i="1" baseline="-25000" dirty="0" err="1"/>
                  <a:t>ij</a:t>
                </a:r>
                <a:r>
                  <a:rPr lang="fr-FR" sz="1800" dirty="0"/>
                  <a:t> : </a:t>
                </a:r>
                <a:r>
                  <a:rPr lang="fr-FR" sz="1800" dirty="0" err="1"/>
                  <a:t>Stiffness</a:t>
                </a:r>
                <a:r>
                  <a:rPr lang="fr-FR" sz="1800" dirty="0"/>
                  <a:t> influence coefficient</a:t>
                </a:r>
              </a:p>
              <a:p>
                <a:pPr>
                  <a:lnSpc>
                    <a:spcPct val="150000"/>
                  </a:lnSpc>
                </a:pPr>
                <a:r>
                  <a:rPr lang="fr-FR" sz="1800" i="1" dirty="0" err="1"/>
                  <a:t>f</a:t>
                </a:r>
                <a:r>
                  <a:rPr lang="fr-FR" sz="1800" i="1" baseline="-25000" dirty="0" err="1"/>
                  <a:t>ij</a:t>
                </a:r>
                <a:r>
                  <a:rPr lang="fr-FR" sz="1800" dirty="0"/>
                  <a:t> : </a:t>
                </a:r>
                <a:r>
                  <a:rPr lang="en-US" sz="1800" dirty="0"/>
                  <a:t>force corresponding to coordinate </a:t>
                </a:r>
                <a:r>
                  <a:rPr lang="en-US" sz="1800" dirty="0" err="1"/>
                  <a:t>i</a:t>
                </a:r>
                <a:r>
                  <a:rPr lang="en-US" sz="1800" dirty="0"/>
                  <a:t> produced by a unit displacement of coordinate j</a:t>
                </a:r>
              </a:p>
              <a:p>
                <a:pPr>
                  <a:lnSpc>
                    <a:spcPct val="150000"/>
                  </a:lnSpc>
                </a:pPr>
                <a:r>
                  <a:rPr lang="fr-FR" sz="1800" dirty="0"/>
                  <a:t>[K] : </a:t>
                </a:r>
                <a:r>
                  <a:rPr lang="en-US" sz="1800" dirty="0"/>
                  <a:t>stiffness matrix of the system. </a:t>
                </a:r>
              </a:p>
              <a:p>
                <a:pPr>
                  <a:lnSpc>
                    <a:spcPct val="150000"/>
                  </a:lnSpc>
                </a:pPr>
                <a:r>
                  <a:rPr lang="fr-FR" sz="1800" dirty="0"/>
                  <a:t>{X} : </a:t>
                </a:r>
                <a:r>
                  <a:rPr lang="en-US" sz="1800" dirty="0"/>
                  <a:t>Displacement vector representing the displacement of the system. And similarly:</a:t>
                </a:r>
              </a:p>
              <a:p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𝑎</m:t>
                                </m:r>
                                <m:r>
                                  <a:rPr lang="fr-FR" sz="1800" i="1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</m:e>
                          <m:e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𝑎</m:t>
                                </m:r>
                                <m:r>
                                  <a:rPr lang="fr-FR" sz="1800" i="1">
                                    <a:latin typeface="Cambria Math"/>
                                  </a:rPr>
                                  <m:t>2</m:t>
                                </m:r>
                              </m:sub>
                            </m:sSub>
                          </m:e>
                          <m:e>
                            <m:r>
                              <a:rPr lang="fr-FR" sz="1800" i="1">
                                <a:latin typeface="Cambria Math"/>
                              </a:rPr>
                              <m:t>.</m:t>
                            </m:r>
                          </m:e>
                          <m:e>
                            <m:r>
                              <a:rPr lang="fr-FR" sz="1800" i="1">
                                <a:latin typeface="Cambria Math"/>
                              </a:rPr>
                              <m:t>.</m:t>
                            </m:r>
                          </m:e>
                          <m:e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𝑎𝑛</m:t>
                                </m:r>
                              </m:sub>
                            </m:sSub>
                          </m:e>
                        </m:eqArr>
                      </m:e>
                    </m:d>
                    <m:r>
                      <a:rPr lang="fr-FR" sz="1800" i="1">
                        <a:latin typeface="Cambria Math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𝑐</m:t>
                                </m:r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11</m:t>
                                </m:r>
                              </m:sub>
                            </m:sSub>
                            <m:r>
                              <a:rPr lang="fr-FR" sz="1800" i="1">
                                <a:latin typeface="Cambria Math"/>
                              </a:rPr>
                              <m:t> </m:t>
                            </m:r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𝑐</m:t>
                                </m:r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12</m:t>
                                </m:r>
                              </m:sub>
                            </m:sSub>
                            <m:r>
                              <a:rPr lang="fr-FR" sz="1800" i="1">
                                <a:latin typeface="Cambria Math"/>
                              </a:rPr>
                              <m:t> </m:t>
                            </m:r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𝑐</m:t>
                                </m:r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13</m:t>
                                </m:r>
                              </m:sub>
                            </m:sSub>
                            <m:r>
                              <a:rPr lang="fr-FR" sz="1800" i="1">
                                <a:latin typeface="Cambria Math"/>
                              </a:rPr>
                              <m:t>… </m:t>
                            </m:r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𝑐</m:t>
                                </m:r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1</m:t>
                                </m:r>
                                <m:r>
                                  <a:rPr lang="fr-FR" sz="1800" i="1">
                                    <a:latin typeface="Cambria Math"/>
                                  </a:rPr>
                                  <m:t>𝑛</m:t>
                                </m:r>
                              </m:sub>
                            </m:sSub>
                          </m:e>
                          <m:e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𝑐</m:t>
                                </m:r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21</m:t>
                                </m:r>
                              </m:sub>
                            </m:sSub>
                            <m:r>
                              <a:rPr lang="fr-FR" sz="1800" i="1">
                                <a:latin typeface="Cambria Math"/>
                              </a:rPr>
                              <m:t> </m:t>
                            </m:r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𝑐</m:t>
                                </m:r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22</m:t>
                                </m:r>
                              </m:sub>
                            </m:sSub>
                            <m:r>
                              <a:rPr lang="fr-FR" sz="1800" i="1">
                                <a:latin typeface="Cambria Math"/>
                              </a:rPr>
                              <m:t> </m:t>
                            </m:r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𝑐</m:t>
                                </m:r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23</m:t>
                                </m:r>
                              </m:sub>
                            </m:sSub>
                            <m:r>
                              <a:rPr lang="fr-FR" sz="1800" i="1">
                                <a:latin typeface="Cambria Math"/>
                              </a:rPr>
                              <m:t>… </m:t>
                            </m:r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𝑐</m:t>
                                </m:r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2</m:t>
                                </m:r>
                                <m:r>
                                  <a:rPr lang="fr-FR" sz="1800" i="1">
                                    <a:latin typeface="Cambria Math"/>
                                  </a:rPr>
                                  <m:t>𝑛</m:t>
                                </m:r>
                              </m:sub>
                            </m:sSub>
                          </m:e>
                          <m:e>
                            <m:r>
                              <a:rPr lang="fr-FR" sz="1800" i="1">
                                <a:latin typeface="Cambria Math"/>
                              </a:rPr>
                              <m:t>.</m:t>
                            </m:r>
                          </m:e>
                          <m:e>
                            <m:r>
                              <a:rPr lang="fr-FR" sz="1800" i="1">
                                <a:latin typeface="Cambria Math"/>
                              </a:rPr>
                              <m:t>.</m:t>
                            </m:r>
                          </m:e>
                          <m:e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𝑐</m:t>
                                </m:r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𝑛</m:t>
                                </m:r>
                                <m:r>
                                  <a:rPr lang="fr-FR" sz="1800" i="1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fr-FR" sz="1800" i="1">
                                <a:latin typeface="Cambria Math"/>
                              </a:rPr>
                              <m:t> </m:t>
                            </m:r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𝑐</m:t>
                                </m:r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𝑛</m:t>
                                </m:r>
                                <m:r>
                                  <a:rPr lang="fr-FR" sz="1800" i="1">
                                    <a:latin typeface="Cambria Math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fr-FR" sz="1800" i="1">
                                <a:latin typeface="Cambria Math"/>
                              </a:rPr>
                              <m:t> </m:t>
                            </m:r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𝑐</m:t>
                                </m:r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𝑛</m:t>
                                </m:r>
                                <m:r>
                                  <a:rPr lang="fr-FR" sz="1800" i="1">
                                    <a:latin typeface="Cambria Math"/>
                                  </a:rPr>
                                  <m:t>3</m:t>
                                </m:r>
                              </m:sub>
                            </m:sSub>
                            <m:r>
                              <a:rPr lang="fr-FR" sz="1800" i="1">
                                <a:latin typeface="Cambria Math"/>
                              </a:rPr>
                              <m:t>… </m:t>
                            </m:r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𝑐</m:t>
                                </m:r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𝑛𝑛</m:t>
                                </m:r>
                              </m:sub>
                            </m:sSub>
                          </m:e>
                        </m:eqArr>
                      </m:e>
                    </m:d>
                    <m:d>
                      <m:dPr>
                        <m:begChr m:val="{"/>
                        <m:endChr m:val="}"/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̇"/>
                                    <m:ctrlPr>
                                      <a:rPr lang="fr-FR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fr-FR" sz="1800" i="1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</m:e>
                          <m:e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̇"/>
                                    <m:ctrlPr>
                                      <a:rPr lang="fr-FR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fr-FR" sz="1800" i="1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2</m:t>
                                </m:r>
                              </m:sub>
                            </m:sSub>
                          </m:e>
                          <m:e>
                            <m:r>
                              <a:rPr lang="fr-FR" sz="1800" i="1">
                                <a:latin typeface="Cambria Math"/>
                              </a:rPr>
                              <m:t>.</m:t>
                            </m:r>
                          </m:e>
                          <m:e>
                            <m:r>
                              <a:rPr lang="fr-FR" sz="1800" i="1">
                                <a:latin typeface="Cambria Math"/>
                              </a:rPr>
                              <m:t>.</m:t>
                            </m:r>
                          </m:e>
                          <m:e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̇"/>
                                    <m:ctrlPr>
                                      <a:rPr lang="fr-FR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fr-FR" sz="1800" i="1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𝑛</m:t>
                                </m:r>
                              </m:sub>
                            </m:sSub>
                          </m:e>
                        </m:eqArr>
                      </m:e>
                    </m:d>
                  </m:oMath>
                </a14:m>
                <a:r>
                  <a:rPr lang="fr-FR" sz="1800" dirty="0"/>
                  <a:t>					</a:t>
                </a:r>
                <a:r>
                  <a:rPr lang="fr-FR" sz="1800" dirty="0">
                    <a:solidFill>
                      <a:srgbClr val="FF0000"/>
                    </a:solidFill>
                  </a:rPr>
                  <a:t>(5.5)</a:t>
                </a:r>
              </a:p>
              <a:p>
                <a:r>
                  <a:rPr lang="fr-FR" sz="1800" dirty="0"/>
                  <a:t> </a:t>
                </a:r>
              </a:p>
              <a:p>
                <a:r>
                  <a:rPr lang="fr-FR" sz="1800" dirty="0"/>
                  <a:t> 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sz="1800" i="1">
                                <a:latin typeface="Cambria Math"/>
                              </a:rPr>
                              <m:t>𝑓</m:t>
                            </m:r>
                          </m:e>
                          <m:sub>
                            <m:r>
                              <a:rPr lang="fr-FR" sz="1800" i="1">
                                <a:latin typeface="Cambria Math"/>
                              </a:rPr>
                              <m:t>𝑎</m:t>
                            </m:r>
                          </m:sub>
                        </m:sSub>
                      </m:e>
                    </m:d>
                    <m:r>
                      <a:rPr lang="fr-FR" sz="1800" i="1">
                        <a:latin typeface="Cambria Math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1800" i="1">
                            <a:latin typeface="Cambria Math"/>
                          </a:rPr>
                          <m:t>𝐶</m:t>
                        </m:r>
                      </m:e>
                    </m:d>
                    <m:d>
                      <m:dPr>
                        <m:begChr m:val="{"/>
                        <m:endChr m:val="}"/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̇"/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fr-FR" sz="1800" i="1">
                                <a:latin typeface="Cambria Math"/>
                              </a:rPr>
                              <m:t>𝑋</m:t>
                            </m:r>
                          </m:e>
                        </m:acc>
                      </m:e>
                    </m:d>
                  </m:oMath>
                </a14:m>
                <a:r>
                  <a:rPr lang="fr-FR" sz="1800" dirty="0"/>
                  <a:t> (Damping force </a:t>
                </a:r>
                <a:r>
                  <a:rPr lang="fr-FR" sz="1800" dirty="0" err="1"/>
                  <a:t>vector</a:t>
                </a:r>
                <a:r>
                  <a:rPr lang="fr-FR" sz="1800" dirty="0"/>
                  <a:t>) … 			 </a:t>
                </a:r>
                <a:r>
                  <a:rPr lang="fr-FR" sz="1800" dirty="0">
                    <a:solidFill>
                      <a:srgbClr val="FF0000"/>
                    </a:solidFill>
                  </a:rPr>
                  <a:t>(5.6)</a:t>
                </a:r>
              </a:p>
              <a:p>
                <a:endParaRPr lang="fr-FR" sz="1800" dirty="0"/>
              </a:p>
              <a:p>
                <a:pPr algn="just"/>
                <a:r>
                  <a:rPr lang="fr-FR" sz="1800" i="1" dirty="0" err="1"/>
                  <a:t>c</a:t>
                </a:r>
                <a:r>
                  <a:rPr lang="fr-FR" sz="1800" i="1" baseline="-25000" dirty="0" err="1"/>
                  <a:t>ij</a:t>
                </a:r>
                <a:r>
                  <a:rPr lang="fr-FR" sz="1800" dirty="0"/>
                  <a:t> :</a:t>
                </a:r>
                <a:r>
                  <a:rPr lang="fr-FR" sz="1800" dirty="0" err="1"/>
                  <a:t>Damping</a:t>
                </a:r>
                <a:r>
                  <a:rPr lang="fr-FR" sz="1800" dirty="0"/>
                  <a:t> influence coefficient (</a:t>
                </a:r>
                <a:r>
                  <a:rPr lang="fr-FR" sz="1800" dirty="0" err="1"/>
                  <a:t>viscous</a:t>
                </a:r>
                <a:r>
                  <a:rPr lang="fr-FR" sz="1800" dirty="0"/>
                  <a:t> </a:t>
                </a:r>
                <a:r>
                  <a:rPr lang="fr-FR" sz="1800" dirty="0" err="1"/>
                  <a:t>damping</a:t>
                </a:r>
                <a:r>
                  <a:rPr lang="fr-FR" sz="1800" dirty="0"/>
                  <a:t>)</a:t>
                </a:r>
              </a:p>
              <a:p>
                <a:pPr algn="just"/>
                <a:r>
                  <a:rPr lang="fr-FR" sz="1800" i="1" dirty="0" err="1"/>
                  <a:t>f</a:t>
                </a:r>
                <a:r>
                  <a:rPr lang="fr-FR" sz="1800" i="1" baseline="-25000" dirty="0" err="1"/>
                  <a:t>ij</a:t>
                </a:r>
                <a:r>
                  <a:rPr lang="fr-FR" sz="1800" dirty="0"/>
                  <a:t> : </a:t>
                </a:r>
                <a:r>
                  <a:rPr lang="en-US" sz="1800" dirty="0"/>
                  <a:t>force corresponding to coordinate </a:t>
                </a:r>
                <a:r>
                  <a:rPr lang="en-US" sz="1800" dirty="0" err="1"/>
                  <a:t>i</a:t>
                </a:r>
                <a:r>
                  <a:rPr lang="en-US" sz="1800" dirty="0"/>
                  <a:t> is caused by a unit velocity along coordinate j</a:t>
                </a:r>
              </a:p>
              <a:p>
                <a:pPr algn="just">
                  <a:lnSpc>
                    <a:spcPct val="150000"/>
                  </a:lnSpc>
                </a:pPr>
                <a:r>
                  <a:rPr lang="fr-FR" sz="1800" dirty="0"/>
                  <a:t>[C] : </a:t>
                </a:r>
                <a:r>
                  <a:rPr lang="en-US" sz="1800" dirty="0"/>
                  <a:t>damping matrix of the structure</a:t>
                </a:r>
                <a:endParaRPr lang="fr-FR" sz="1800" dirty="0"/>
              </a:p>
              <a:p>
                <a:pPr algn="just">
                  <a:lnSpc>
                    <a:spcPct val="150000"/>
                  </a:lnSpc>
                </a:pPr>
                <a:r>
                  <a:rPr lang="fr-FR" sz="1800" dirty="0"/>
                  <a:t>{</a:t>
                </a:r>
                <a14:m>
                  <m:oMath xmlns:m="http://schemas.openxmlformats.org/officeDocument/2006/math">
                    <m:acc>
                      <m:accPr>
                        <m:chr m:val="̇"/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fr-FR" sz="1800" i="1">
                            <a:latin typeface="Cambria Math"/>
                          </a:rPr>
                          <m:t>𝑋</m:t>
                        </m:r>
                      </m:e>
                    </m:acc>
                  </m:oMath>
                </a14:m>
                <a:r>
                  <a:rPr lang="fr-FR" sz="1800" dirty="0"/>
                  <a:t>} : </a:t>
                </a:r>
                <a:r>
                  <a:rPr lang="en-US" sz="1800" dirty="0"/>
                  <a:t>velocity vector of the system</a:t>
                </a:r>
              </a:p>
              <a:p>
                <a:pPr algn="just">
                  <a:lnSpc>
                    <a:spcPct val="150000"/>
                  </a:lnSpc>
                </a:pPr>
                <a:endParaRPr lang="en-US" sz="1800" dirty="0"/>
              </a:p>
              <a:p>
                <a:pPr algn="just">
                  <a:lnSpc>
                    <a:spcPct val="150000"/>
                  </a:lnSpc>
                </a:pPr>
                <a:endParaRPr lang="fr-FR" sz="2000" b="1" dirty="0">
                  <a:solidFill>
                    <a:srgbClr val="FFC000"/>
                  </a:solidFill>
                </a:endParaRPr>
              </a:p>
              <a:p>
                <a:pPr algn="just">
                  <a:lnSpc>
                    <a:spcPct val="150000"/>
                  </a:lnSpc>
                  <a:spcAft>
                    <a:spcPts val="0"/>
                  </a:spcAft>
                </a:pPr>
                <a:endParaRPr lang="fr-FR" sz="2000" b="1" dirty="0">
                  <a:solidFill>
                    <a:srgbClr val="FFC000"/>
                  </a:solidFill>
                </a:endParaRPr>
              </a:p>
              <a:p>
                <a:pPr algn="just">
                  <a:lnSpc>
                    <a:spcPct val="150000"/>
                  </a:lnSpc>
                  <a:spcAft>
                    <a:spcPts val="0"/>
                  </a:spcAft>
                </a:pPr>
                <a:endParaRPr lang="fr-FR" sz="2000" b="1" dirty="0">
                  <a:solidFill>
                    <a:srgbClr val="FFC000"/>
                  </a:solidFill>
                </a:endParaRPr>
              </a:p>
            </p:txBody>
          </p:sp>
        </mc:Choice>
        <mc:Fallback xmlns="">
          <p:sp>
            <p:nvSpPr>
              <p:cNvPr id="4" name="Rectang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96" y="44624"/>
                <a:ext cx="9036496" cy="6696744"/>
              </a:xfrm>
              <a:prstGeom prst="rect">
                <a:avLst/>
              </a:prstGeom>
              <a:blipFill>
                <a:blip r:embed="rId3"/>
                <a:stretch>
                  <a:fillRect l="-539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8604448" y="6400800"/>
            <a:ext cx="432048" cy="457200"/>
          </a:xfrm>
        </p:spPr>
        <p:txBody>
          <a:bodyPr/>
          <a:lstStyle/>
          <a:p>
            <a:fld id="{CF4668DC-857F-487D-BFFA-8C0CA5037977}" type="slidenum">
              <a:rPr lang="fr-BE" smtClean="0">
                <a:solidFill>
                  <a:srgbClr val="FFFFFF"/>
                </a:solidFill>
              </a:rPr>
              <a:pPr/>
              <a:t>4</a:t>
            </a:fld>
            <a:endParaRPr lang="fr-BE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7567427"/>
      </p:ext>
    </p:extLst>
  </p:cSld>
  <p:clrMapOvr>
    <a:masterClrMapping/>
  </p:clrMapOvr>
  <p:transition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2"/>
              <p:cNvSpPr txBox="1">
                <a:spLocks noChangeArrowheads="1"/>
              </p:cNvSpPr>
              <p:nvPr/>
            </p:nvSpPr>
            <p:spPr>
              <a:xfrm>
                <a:off x="107504" y="44624"/>
                <a:ext cx="8928992" cy="6813376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fr-FR" sz="1800" dirty="0"/>
                  <a:t>And </a:t>
                </a:r>
                <a:r>
                  <a:rPr lang="fr-FR" sz="1800" dirty="0" err="1"/>
                  <a:t>similarly</a:t>
                </a:r>
                <a:r>
                  <a:rPr lang="fr-FR" sz="1800" dirty="0"/>
                  <a:t> :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𝐼</m:t>
                                </m:r>
                                <m:r>
                                  <a:rPr lang="fr-FR" sz="1800" i="1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</m:e>
                          <m:e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𝐼</m:t>
                                </m:r>
                                <m:r>
                                  <a:rPr lang="fr-FR" sz="1800" i="1">
                                    <a:latin typeface="Cambria Math"/>
                                  </a:rPr>
                                  <m:t>2</m:t>
                                </m:r>
                              </m:sub>
                            </m:sSub>
                          </m:e>
                          <m:e>
                            <m:r>
                              <a:rPr lang="fr-FR" sz="1800" i="1">
                                <a:latin typeface="Cambria Math"/>
                              </a:rPr>
                              <m:t>.</m:t>
                            </m:r>
                          </m:e>
                          <m:e>
                            <m:r>
                              <a:rPr lang="fr-FR" sz="1800" i="1">
                                <a:latin typeface="Cambria Math"/>
                              </a:rPr>
                              <m:t>.</m:t>
                            </m:r>
                          </m:e>
                          <m:e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𝐼𝑛</m:t>
                                </m:r>
                              </m:sub>
                            </m:sSub>
                          </m:e>
                        </m:eqArr>
                      </m:e>
                    </m:d>
                    <m:r>
                      <a:rPr lang="fr-FR" sz="1800" i="1">
                        <a:latin typeface="Cambria Math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𝑚</m:t>
                                </m:r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11</m:t>
                                </m:r>
                              </m:sub>
                            </m:sSub>
                            <m:r>
                              <a:rPr lang="fr-FR" sz="1800" i="1">
                                <a:latin typeface="Cambria Math"/>
                              </a:rPr>
                              <m:t> </m:t>
                            </m:r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𝑚</m:t>
                                </m:r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12</m:t>
                                </m:r>
                              </m:sub>
                            </m:sSub>
                            <m:r>
                              <a:rPr lang="fr-FR" sz="1800" i="1">
                                <a:latin typeface="Cambria Math"/>
                              </a:rPr>
                              <m:t> </m:t>
                            </m:r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𝑚</m:t>
                                </m:r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13</m:t>
                                </m:r>
                              </m:sub>
                            </m:sSub>
                            <m:r>
                              <a:rPr lang="fr-FR" sz="1800" i="1">
                                <a:latin typeface="Cambria Math"/>
                              </a:rPr>
                              <m:t>… </m:t>
                            </m:r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𝑚</m:t>
                                </m:r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1</m:t>
                                </m:r>
                                <m:r>
                                  <a:rPr lang="fr-FR" sz="1800" i="1">
                                    <a:latin typeface="Cambria Math"/>
                                  </a:rPr>
                                  <m:t>𝑛</m:t>
                                </m:r>
                              </m:sub>
                            </m:sSub>
                          </m:e>
                          <m:e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𝑚</m:t>
                                </m:r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21</m:t>
                                </m:r>
                              </m:sub>
                            </m:sSub>
                            <m:r>
                              <a:rPr lang="fr-FR" sz="1800" i="1">
                                <a:latin typeface="Cambria Math"/>
                              </a:rPr>
                              <m:t> </m:t>
                            </m:r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𝑚</m:t>
                                </m:r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22</m:t>
                                </m:r>
                              </m:sub>
                            </m:sSub>
                            <m:r>
                              <a:rPr lang="fr-FR" sz="1800" i="1">
                                <a:latin typeface="Cambria Math"/>
                              </a:rPr>
                              <m:t> </m:t>
                            </m:r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𝑚</m:t>
                                </m:r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23</m:t>
                                </m:r>
                              </m:sub>
                            </m:sSub>
                            <m:r>
                              <a:rPr lang="fr-FR" sz="1800" i="1">
                                <a:latin typeface="Cambria Math"/>
                              </a:rPr>
                              <m:t>… </m:t>
                            </m:r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𝑚</m:t>
                                </m:r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2</m:t>
                                </m:r>
                                <m:r>
                                  <a:rPr lang="fr-FR" sz="1800" i="1">
                                    <a:latin typeface="Cambria Math"/>
                                  </a:rPr>
                                  <m:t>𝑛</m:t>
                                </m:r>
                              </m:sub>
                            </m:sSub>
                          </m:e>
                          <m:e>
                            <m:r>
                              <a:rPr lang="fr-FR" sz="1800" i="1">
                                <a:latin typeface="Cambria Math"/>
                              </a:rPr>
                              <m:t>.</m:t>
                            </m:r>
                          </m:e>
                          <m:e>
                            <m:r>
                              <a:rPr lang="fr-FR" sz="1800" i="1">
                                <a:latin typeface="Cambria Math"/>
                              </a:rPr>
                              <m:t>.</m:t>
                            </m:r>
                          </m:e>
                          <m:e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𝑚</m:t>
                                </m:r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𝑛</m:t>
                                </m:r>
                                <m:r>
                                  <a:rPr lang="fr-FR" sz="1800" i="1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fr-FR" sz="1800" i="1">
                                <a:latin typeface="Cambria Math"/>
                              </a:rPr>
                              <m:t> </m:t>
                            </m:r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𝑚</m:t>
                                </m:r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𝑛</m:t>
                                </m:r>
                                <m:r>
                                  <a:rPr lang="fr-FR" sz="1800" i="1">
                                    <a:latin typeface="Cambria Math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fr-FR" sz="1800" i="1">
                                <a:latin typeface="Cambria Math"/>
                              </a:rPr>
                              <m:t> </m:t>
                            </m:r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𝑚</m:t>
                                </m:r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𝑛</m:t>
                                </m:r>
                                <m:r>
                                  <a:rPr lang="fr-FR" sz="1800" i="1">
                                    <a:latin typeface="Cambria Math"/>
                                  </a:rPr>
                                  <m:t>3</m:t>
                                </m:r>
                              </m:sub>
                            </m:sSub>
                            <m:r>
                              <a:rPr lang="fr-FR" sz="1800" i="1">
                                <a:latin typeface="Cambria Math"/>
                              </a:rPr>
                              <m:t>… </m:t>
                            </m:r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𝑚</m:t>
                                </m:r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𝑛𝑛</m:t>
                                </m:r>
                              </m:sub>
                            </m:sSub>
                          </m:e>
                        </m:eqArr>
                      </m:e>
                    </m:d>
                    <m:d>
                      <m:dPr>
                        <m:begChr m:val="{"/>
                        <m:endChr m:val="}"/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̈"/>
                                    <m:ctrlPr>
                                      <a:rPr lang="fr-FR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fr-FR" sz="1800" i="1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</m:e>
                          <m:e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̈"/>
                                    <m:ctrlPr>
                                      <a:rPr lang="fr-FR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fr-FR" sz="1800" i="1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2</m:t>
                                </m:r>
                              </m:sub>
                            </m:sSub>
                          </m:e>
                          <m:e>
                            <m:r>
                              <a:rPr lang="fr-FR" sz="1800" i="1">
                                <a:latin typeface="Cambria Math"/>
                              </a:rPr>
                              <m:t>.</m:t>
                            </m:r>
                          </m:e>
                          <m:e>
                            <m:r>
                              <a:rPr lang="fr-FR" sz="1800" i="1">
                                <a:latin typeface="Cambria Math"/>
                              </a:rPr>
                              <m:t>.</m:t>
                            </m:r>
                          </m:e>
                          <m:e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̈"/>
                                    <m:ctrlPr>
                                      <a:rPr lang="fr-FR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fr-FR" sz="1800" i="1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𝑛</m:t>
                                </m:r>
                              </m:sub>
                            </m:sSub>
                          </m:e>
                        </m:eqArr>
                      </m:e>
                    </m:d>
                  </m:oMath>
                </a14:m>
                <a:r>
                  <a:rPr lang="fr-FR" sz="1800" dirty="0"/>
                  <a:t>       </a:t>
                </a:r>
                <a:r>
                  <a:rPr lang="fr-FR" sz="1800" dirty="0">
                    <a:solidFill>
                      <a:srgbClr val="FF0000"/>
                    </a:solidFill>
                  </a:rPr>
                  <a:t>(5.7)</a:t>
                </a:r>
              </a:p>
              <a:p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sz="1800" i="1">
                                <a:latin typeface="Cambria Math"/>
                              </a:rPr>
                              <m:t>𝑓</m:t>
                            </m:r>
                          </m:e>
                          <m:sub>
                            <m:r>
                              <a:rPr lang="fr-FR" sz="1800" i="1">
                                <a:latin typeface="Cambria Math"/>
                              </a:rPr>
                              <m:t>𝐼</m:t>
                            </m:r>
                          </m:sub>
                        </m:sSub>
                      </m:e>
                    </m:d>
                    <m:r>
                      <a:rPr lang="fr-FR" sz="1800" i="1">
                        <a:latin typeface="Cambria Math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1800" i="1">
                            <a:latin typeface="Cambria Math"/>
                          </a:rPr>
                          <m:t>𝑀</m:t>
                        </m:r>
                      </m:e>
                    </m:d>
                    <m:d>
                      <m:dPr>
                        <m:begChr m:val="{"/>
                        <m:endChr m:val="}"/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̈"/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fr-FR" sz="1800" i="1">
                                <a:latin typeface="Cambria Math"/>
                              </a:rPr>
                              <m:t>𝑋</m:t>
                            </m:r>
                          </m:e>
                        </m:acc>
                      </m:e>
                    </m:d>
                  </m:oMath>
                </a14:m>
                <a:r>
                  <a:rPr lang="fr-FR" sz="1800" dirty="0"/>
                  <a:t> (Inertia force </a:t>
                </a:r>
                <a:r>
                  <a:rPr lang="fr-FR" sz="1800" dirty="0" err="1"/>
                  <a:t>vector</a:t>
                </a:r>
                <a:r>
                  <a:rPr lang="fr-FR" sz="1800" dirty="0"/>
                  <a:t>) … 	         </a:t>
                </a:r>
                <a:r>
                  <a:rPr lang="fr-FR" sz="1800" dirty="0">
                    <a:solidFill>
                      <a:srgbClr val="FF0000"/>
                    </a:solidFill>
                  </a:rPr>
                  <a:t> (5.8)</a:t>
                </a:r>
              </a:p>
              <a:p>
                <a:pPr>
                  <a:lnSpc>
                    <a:spcPct val="150000"/>
                  </a:lnSpc>
                </a:pPr>
                <a:r>
                  <a:rPr lang="fr-FR" sz="2000" i="1" dirty="0" err="1"/>
                  <a:t>m</a:t>
                </a:r>
                <a:r>
                  <a:rPr lang="fr-FR" sz="2000" i="1" baseline="-25000" dirty="0" err="1"/>
                  <a:t>ij</a:t>
                </a:r>
                <a:r>
                  <a:rPr lang="fr-FR" sz="2000" dirty="0"/>
                  <a:t> : Mass influence coefficient.</a:t>
                </a:r>
              </a:p>
              <a:p>
                <a:pPr>
                  <a:lnSpc>
                    <a:spcPct val="150000"/>
                  </a:lnSpc>
                </a:pPr>
                <a:r>
                  <a:rPr lang="fr-FR" sz="2000" i="1" dirty="0" err="1"/>
                  <a:t>f</a:t>
                </a:r>
                <a:r>
                  <a:rPr lang="fr-FR" sz="2000" i="1" baseline="-25000" dirty="0" err="1"/>
                  <a:t>ij</a:t>
                </a:r>
                <a:r>
                  <a:rPr lang="fr-FR" sz="2000" dirty="0"/>
                  <a:t> : </a:t>
                </a:r>
                <a:r>
                  <a:rPr lang="en-US" sz="2000" dirty="0"/>
                  <a:t>The force corresponding to coordinate </a:t>
                </a:r>
                <a:r>
                  <a:rPr lang="en-US" sz="2000" dirty="0" err="1"/>
                  <a:t>i</a:t>
                </a:r>
                <a:r>
                  <a:rPr lang="en-US" sz="2000" dirty="0"/>
                  <a:t> is caused by a unit acceleration along coordinate j.</a:t>
                </a:r>
              </a:p>
              <a:p>
                <a:pPr>
                  <a:lnSpc>
                    <a:spcPct val="150000"/>
                  </a:lnSpc>
                </a:pPr>
                <a:r>
                  <a:rPr lang="fr-FR" sz="1800" dirty="0"/>
                  <a:t>[M] : </a:t>
                </a:r>
                <a:r>
                  <a:rPr lang="en-US" sz="1800" dirty="0"/>
                  <a:t>The mass matrix of the structure </a:t>
                </a:r>
                <a:r>
                  <a:rPr lang="fr-FR" sz="1800" dirty="0"/>
                  <a:t>. {</a:t>
                </a:r>
                <a14:m>
                  <m:oMath xmlns:m="http://schemas.openxmlformats.org/officeDocument/2006/math">
                    <m:acc>
                      <m:accPr>
                        <m:chr m:val="̈"/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fr-FR" sz="1800" i="1">
                            <a:latin typeface="Cambria Math"/>
                          </a:rPr>
                          <m:t>𝑋</m:t>
                        </m:r>
                      </m:e>
                    </m:acc>
                  </m:oMath>
                </a14:m>
                <a:r>
                  <a:rPr lang="fr-FR" sz="1800" dirty="0"/>
                  <a:t>} : </a:t>
                </a:r>
                <a:r>
                  <a:rPr lang="en-US" sz="1800" dirty="0"/>
                  <a:t>Acceleration vector of the system</a:t>
                </a:r>
              </a:p>
              <a:p>
                <a:pPr>
                  <a:lnSpc>
                    <a:spcPct val="150000"/>
                  </a:lnSpc>
                </a:pPr>
                <a:r>
                  <a:rPr lang="fr-FR" sz="1800" dirty="0"/>
                  <a:t> 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1800" i="1">
                            <a:latin typeface="Cambria Math"/>
                          </a:rPr>
                          <m:t>𝑀</m:t>
                        </m:r>
                      </m:e>
                    </m:d>
                    <m:d>
                      <m:dPr>
                        <m:begChr m:val="{"/>
                        <m:endChr m:val="}"/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̈"/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fr-FR" sz="1800" i="1">
                                <a:latin typeface="Cambria Math"/>
                              </a:rPr>
                              <m:t>𝑋</m:t>
                            </m:r>
                          </m:e>
                        </m:acc>
                      </m:e>
                    </m:d>
                    <m:r>
                      <a:rPr lang="fr-FR" sz="1800" i="1">
                        <a:latin typeface="Cambria Math"/>
                      </a:rPr>
                      <m:t>+</m:t>
                    </m:r>
                    <m:d>
                      <m:dPr>
                        <m:begChr m:val="["/>
                        <m:endChr m:val="]"/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1800" i="1">
                            <a:latin typeface="Cambria Math"/>
                          </a:rPr>
                          <m:t>𝐶</m:t>
                        </m:r>
                      </m:e>
                    </m:d>
                    <m:d>
                      <m:dPr>
                        <m:begChr m:val="{"/>
                        <m:endChr m:val="}"/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̇"/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fr-FR" sz="1800" i="1">
                                <a:latin typeface="Cambria Math"/>
                              </a:rPr>
                              <m:t>𝑋</m:t>
                            </m:r>
                          </m:e>
                        </m:acc>
                      </m:e>
                    </m:d>
                    <m:r>
                      <a:rPr lang="fr-FR" sz="1800" i="1">
                        <a:latin typeface="Cambria Math"/>
                      </a:rPr>
                      <m:t>+</m:t>
                    </m:r>
                    <m:d>
                      <m:dPr>
                        <m:begChr m:val="["/>
                        <m:endChr m:val="]"/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1800" i="1">
                            <a:latin typeface="Cambria Math"/>
                          </a:rPr>
                          <m:t>𝐾</m:t>
                        </m:r>
                      </m:e>
                    </m:d>
                    <m:d>
                      <m:dPr>
                        <m:begChr m:val="{"/>
                        <m:endChr m:val="}"/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1800" i="1">
                            <a:latin typeface="Cambria Math"/>
                          </a:rPr>
                          <m:t>𝑋</m:t>
                        </m:r>
                      </m:e>
                    </m:d>
                    <m:r>
                      <a:rPr lang="fr-FR" sz="1800" i="1">
                        <a:latin typeface="Cambria Math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1800" i="1">
                            <a:latin typeface="Cambria Math"/>
                          </a:rPr>
                          <m:t>𝑃</m:t>
                        </m:r>
                        <m:r>
                          <a:rPr lang="fr-FR" sz="1800" i="1">
                            <a:latin typeface="Cambria Math"/>
                          </a:rPr>
                          <m:t>(</m:t>
                        </m:r>
                        <m:r>
                          <a:rPr lang="fr-FR" sz="1800" i="1">
                            <a:latin typeface="Cambria Math"/>
                          </a:rPr>
                          <m:t>𝑡</m:t>
                        </m:r>
                        <m:r>
                          <a:rPr lang="fr-FR" sz="1800" i="1">
                            <a:latin typeface="Cambria Math"/>
                          </a:rPr>
                          <m:t>)</m:t>
                        </m:r>
                      </m:e>
                    </m:d>
                  </m:oMath>
                </a14:m>
                <a:r>
                  <a:rPr lang="fr-FR" sz="1800" dirty="0"/>
                  <a:t> 		 </a:t>
                </a:r>
                <a:r>
                  <a:rPr lang="fr-FR" sz="1800" dirty="0">
                    <a:solidFill>
                      <a:srgbClr val="FF0000"/>
                    </a:solidFill>
                  </a:rPr>
                  <a:t>(5.9)</a:t>
                </a:r>
              </a:p>
              <a:p>
                <a:pPr>
                  <a:lnSpc>
                    <a:spcPct val="150000"/>
                  </a:lnSpc>
                </a:pPr>
                <a:r>
                  <a:rPr lang="fr-FR" sz="1800" b="1" dirty="0">
                    <a:solidFill>
                      <a:srgbClr val="FFFF00"/>
                    </a:solidFill>
                  </a:rPr>
                  <a:t>2. Matrice de flexibilité d’une structure : </a:t>
                </a:r>
                <a:r>
                  <a:rPr lang="en-US" sz="1800" dirty="0"/>
                  <a:t>Consider the following beam which is subjected to the system of forces shown in the diagram below.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1800" dirty="0"/>
                  <a:t>By applying the superposition method, we get:</a:t>
                </a:r>
              </a:p>
              <a:p>
                <a:pPr>
                  <a:lnSpc>
                    <a:spcPct val="150000"/>
                  </a:lnSpc>
                </a:pPr>
                <a:r>
                  <a:rPr lang="fr-FR" sz="1800" i="1" dirty="0"/>
                  <a:t>x</a:t>
                </a:r>
                <a:r>
                  <a:rPr lang="fr-FR" sz="1800" i="1" baseline="-25000" dirty="0"/>
                  <a:t>1</a:t>
                </a:r>
                <a:r>
                  <a:rPr lang="fr-FR" sz="1800" i="1" dirty="0"/>
                  <a:t> = f</a:t>
                </a:r>
                <a:r>
                  <a:rPr lang="fr-FR" sz="1800" i="1" baseline="-25000" dirty="0"/>
                  <a:t>11</a:t>
                </a:r>
                <a:r>
                  <a:rPr lang="fr-FR" sz="1800" i="1" dirty="0"/>
                  <a:t>P</a:t>
                </a:r>
                <a:r>
                  <a:rPr lang="fr-FR" sz="1800" i="1" baseline="-25000" dirty="0"/>
                  <a:t>1</a:t>
                </a:r>
                <a:r>
                  <a:rPr lang="fr-FR" sz="1800" i="1" dirty="0"/>
                  <a:t> + f</a:t>
                </a:r>
                <a:r>
                  <a:rPr lang="fr-FR" sz="1800" i="1" baseline="-25000" dirty="0"/>
                  <a:t>12</a:t>
                </a:r>
                <a:r>
                  <a:rPr lang="fr-FR" sz="1800" i="1" dirty="0"/>
                  <a:t>P</a:t>
                </a:r>
                <a:r>
                  <a:rPr lang="fr-FR" sz="1800" i="1" baseline="-25000" dirty="0"/>
                  <a:t>2</a:t>
                </a:r>
                <a:r>
                  <a:rPr lang="fr-FR" sz="1800" i="1" dirty="0"/>
                  <a:t> + … + f</a:t>
                </a:r>
                <a:r>
                  <a:rPr lang="fr-FR" sz="1800" i="1" baseline="-25000" dirty="0"/>
                  <a:t>1n</a:t>
                </a:r>
                <a:r>
                  <a:rPr lang="fr-FR" sz="1800" i="1" dirty="0"/>
                  <a:t>P</a:t>
                </a:r>
                <a:r>
                  <a:rPr lang="fr-FR" sz="1800" i="1" baseline="-25000" dirty="0"/>
                  <a:t>n</a:t>
                </a:r>
                <a:endParaRPr lang="fr-FR" sz="1800" dirty="0"/>
              </a:p>
              <a:p>
                <a:r>
                  <a:rPr lang="fr-FR" sz="1800" i="1" dirty="0" err="1"/>
                  <a:t>x</a:t>
                </a:r>
                <a:r>
                  <a:rPr lang="fr-FR" sz="1800" i="1" baseline="-25000" dirty="0" err="1"/>
                  <a:t>2</a:t>
                </a:r>
                <a:r>
                  <a:rPr lang="fr-FR" sz="1800" i="1" dirty="0"/>
                  <a:t> = </a:t>
                </a:r>
                <a:r>
                  <a:rPr lang="fr-FR" sz="1800" i="1" dirty="0" err="1"/>
                  <a:t>f</a:t>
                </a:r>
                <a:r>
                  <a:rPr lang="fr-FR" sz="1800" i="1" baseline="-25000" dirty="0" err="1"/>
                  <a:t>21</a:t>
                </a:r>
                <a:r>
                  <a:rPr lang="fr-FR" sz="1800" i="1" dirty="0" err="1"/>
                  <a:t>P</a:t>
                </a:r>
                <a:r>
                  <a:rPr lang="fr-FR" sz="1800" i="1" baseline="-25000" dirty="0" err="1"/>
                  <a:t>1</a:t>
                </a:r>
                <a:r>
                  <a:rPr lang="fr-FR" sz="1800" i="1" dirty="0"/>
                  <a:t> + </a:t>
                </a:r>
                <a:r>
                  <a:rPr lang="fr-FR" sz="1800" i="1" dirty="0" err="1"/>
                  <a:t>f</a:t>
                </a:r>
                <a:r>
                  <a:rPr lang="fr-FR" sz="1800" i="1" baseline="-25000" dirty="0" err="1"/>
                  <a:t>22</a:t>
                </a:r>
                <a:r>
                  <a:rPr lang="fr-FR" sz="1800" i="1" dirty="0" err="1"/>
                  <a:t>P</a:t>
                </a:r>
                <a:r>
                  <a:rPr lang="fr-FR" sz="1800" i="1" baseline="-25000" dirty="0" err="1"/>
                  <a:t>2</a:t>
                </a:r>
                <a:r>
                  <a:rPr lang="fr-FR" sz="1800" i="1" dirty="0"/>
                  <a:t> + … + </a:t>
                </a:r>
                <a:r>
                  <a:rPr lang="fr-FR" sz="1800" i="1" dirty="0" err="1"/>
                  <a:t>f</a:t>
                </a:r>
                <a:r>
                  <a:rPr lang="fr-FR" sz="1800" i="1" baseline="-25000" dirty="0" err="1"/>
                  <a:t>2n</a:t>
                </a:r>
                <a:r>
                  <a:rPr lang="fr-FR" sz="1800" i="1" dirty="0" err="1"/>
                  <a:t>P</a:t>
                </a:r>
                <a:r>
                  <a:rPr lang="fr-FR" sz="1800" i="1" baseline="-25000" dirty="0" err="1"/>
                  <a:t>n</a:t>
                </a:r>
                <a:endParaRPr lang="fr-FR" sz="1800" dirty="0"/>
              </a:p>
              <a:p>
                <a:r>
                  <a:rPr lang="fr-FR" sz="1800" i="1" dirty="0"/>
                  <a:t>.</a:t>
                </a:r>
                <a:endParaRPr lang="fr-FR" sz="1800" dirty="0"/>
              </a:p>
              <a:p>
                <a:r>
                  <a:rPr lang="fr-FR" sz="1800" i="1" dirty="0"/>
                  <a:t>.</a:t>
                </a:r>
                <a:endParaRPr lang="fr-FR" sz="1800" dirty="0"/>
              </a:p>
              <a:p>
                <a:r>
                  <a:rPr lang="fr-FR" sz="1800" i="1" dirty="0" err="1"/>
                  <a:t>x</a:t>
                </a:r>
                <a:r>
                  <a:rPr lang="fr-FR" sz="1800" i="1" baseline="-25000" dirty="0" err="1"/>
                  <a:t>n</a:t>
                </a:r>
                <a:r>
                  <a:rPr lang="fr-FR" sz="1800" i="1" dirty="0"/>
                  <a:t> = </a:t>
                </a:r>
                <a:r>
                  <a:rPr lang="fr-FR" sz="1800" i="1" dirty="0" err="1"/>
                  <a:t>f</a:t>
                </a:r>
                <a:r>
                  <a:rPr lang="fr-FR" sz="1800" i="1" baseline="-25000" dirty="0" err="1"/>
                  <a:t>n1</a:t>
                </a:r>
                <a:r>
                  <a:rPr lang="fr-FR" sz="1800" i="1" dirty="0" err="1"/>
                  <a:t>P</a:t>
                </a:r>
                <a:r>
                  <a:rPr lang="fr-FR" sz="1800" i="1" baseline="-25000" dirty="0" err="1"/>
                  <a:t>1</a:t>
                </a:r>
                <a:r>
                  <a:rPr lang="fr-FR" sz="1800" i="1" dirty="0"/>
                  <a:t> + </a:t>
                </a:r>
                <a:r>
                  <a:rPr lang="fr-FR" sz="1800" i="1" dirty="0" err="1"/>
                  <a:t>f</a:t>
                </a:r>
                <a:r>
                  <a:rPr lang="fr-FR" sz="1800" i="1" baseline="-25000" dirty="0" err="1"/>
                  <a:t>n2</a:t>
                </a:r>
                <a:r>
                  <a:rPr lang="fr-FR" sz="1800" i="1" dirty="0" err="1"/>
                  <a:t>P</a:t>
                </a:r>
                <a:r>
                  <a:rPr lang="fr-FR" sz="1800" i="1" baseline="-25000" dirty="0" err="1"/>
                  <a:t>2</a:t>
                </a:r>
                <a:r>
                  <a:rPr lang="fr-FR" sz="1800" i="1" dirty="0"/>
                  <a:t> + … + </a:t>
                </a:r>
                <a:r>
                  <a:rPr lang="fr-FR" sz="1800" i="1" dirty="0" err="1"/>
                  <a:t>f</a:t>
                </a:r>
                <a:r>
                  <a:rPr lang="fr-FR" sz="1800" i="1" baseline="-25000" dirty="0" err="1"/>
                  <a:t>nn</a:t>
                </a:r>
                <a:r>
                  <a:rPr lang="fr-FR" sz="1800" i="1" dirty="0" err="1"/>
                  <a:t>P</a:t>
                </a:r>
                <a:r>
                  <a:rPr lang="fr-FR" sz="1800" i="1" baseline="-25000" dirty="0" err="1"/>
                  <a:t>n</a:t>
                </a:r>
                <a:r>
                  <a:rPr lang="fr-FR" sz="1800" i="1" dirty="0"/>
                  <a:t> </a:t>
                </a:r>
                <a:endParaRPr lang="fr-FR" sz="1800" dirty="0"/>
              </a:p>
              <a:p>
                <a:pPr>
                  <a:lnSpc>
                    <a:spcPct val="150000"/>
                  </a:lnSpc>
                </a:pPr>
                <a:endParaRPr lang="fr-FR" sz="1800" dirty="0"/>
              </a:p>
              <a:p>
                <a:pPr>
                  <a:lnSpc>
                    <a:spcPct val="150000"/>
                  </a:lnSpc>
                </a:pPr>
                <a:endParaRPr lang="fr-FR" sz="1800" dirty="0"/>
              </a:p>
              <a:p>
                <a:pPr algn="just">
                  <a:lnSpc>
                    <a:spcPct val="150000"/>
                  </a:lnSpc>
                </a:pPr>
                <a:endParaRPr lang="fr-FR" sz="2000" dirty="0"/>
              </a:p>
            </p:txBody>
          </p:sp>
        </mc:Choice>
        <mc:Fallback xmlns="">
          <p:sp>
            <p:nvSpPr>
              <p:cNvPr id="4" name="Rectang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44624"/>
                <a:ext cx="8928992" cy="6813376"/>
              </a:xfrm>
              <a:prstGeom prst="rect">
                <a:avLst/>
              </a:prstGeom>
              <a:blipFill>
                <a:blip r:embed="rId3"/>
                <a:stretch>
                  <a:fillRect l="-682" r="-273" b="-179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8604448" y="6400800"/>
            <a:ext cx="432048" cy="457200"/>
          </a:xfrm>
        </p:spPr>
        <p:txBody>
          <a:bodyPr/>
          <a:lstStyle/>
          <a:p>
            <a:fld id="{CF4668DC-857F-487D-BFFA-8C0CA5037977}" type="slidenum">
              <a:rPr lang="fr-BE" smtClean="0">
                <a:solidFill>
                  <a:srgbClr val="FFFFFF"/>
                </a:solidFill>
              </a:rPr>
              <a:pPr/>
              <a:t>5</a:t>
            </a:fld>
            <a:endParaRPr lang="fr-BE" dirty="0">
              <a:solidFill>
                <a:srgbClr val="FFFFFF"/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5289" y="4653136"/>
            <a:ext cx="2399159" cy="1944216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2968590140"/>
      </p:ext>
    </p:extLst>
  </p:cSld>
  <p:clrMapOvr>
    <a:masterClrMapping/>
  </p:clrMapOvr>
  <p:transition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2"/>
              <p:cNvSpPr txBox="1">
                <a:spLocks noChangeArrowheads="1"/>
              </p:cNvSpPr>
              <p:nvPr/>
            </p:nvSpPr>
            <p:spPr>
              <a:xfrm>
                <a:off x="107504" y="44624"/>
                <a:ext cx="8928992" cy="6696744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pPr>
                  <a:lnSpc>
                    <a:spcPct val="150000"/>
                  </a:lnSpc>
                </a:pPr>
                <a:r>
                  <a:rPr lang="fr-FR" sz="1800" i="1" dirty="0" err="1"/>
                  <a:t>f</a:t>
                </a:r>
                <a:r>
                  <a:rPr lang="fr-FR" sz="1800" i="1" baseline="-25000" dirty="0" err="1"/>
                  <a:t>ij</a:t>
                </a:r>
                <a:r>
                  <a:rPr lang="fr-FR" sz="1800" dirty="0"/>
                  <a:t> : </a:t>
                </a:r>
                <a:r>
                  <a:rPr lang="fr-FR" sz="1800" dirty="0" err="1"/>
                  <a:t>Flexibility</a:t>
                </a:r>
                <a:r>
                  <a:rPr lang="fr-FR" sz="1800" dirty="0"/>
                  <a:t> influence coefficient</a:t>
                </a:r>
              </a:p>
              <a:p>
                <a:pPr>
                  <a:lnSpc>
                    <a:spcPct val="150000"/>
                  </a:lnSpc>
                </a:pPr>
                <a:r>
                  <a:rPr lang="fr-FR" sz="1800" i="1" dirty="0" err="1"/>
                  <a:t>x</a:t>
                </a:r>
                <a:r>
                  <a:rPr lang="fr-FR" sz="1800" i="1" baseline="-25000" dirty="0" err="1"/>
                  <a:t>ij</a:t>
                </a:r>
                <a:r>
                  <a:rPr lang="fr-FR" sz="1800" dirty="0"/>
                  <a:t> : </a:t>
                </a:r>
                <a:r>
                  <a:rPr lang="en-US" sz="1800" dirty="0"/>
                  <a:t>The displacement corresponding to degree of freedom </a:t>
                </a:r>
                <a:r>
                  <a:rPr lang="en-US" sz="1800" dirty="0" err="1"/>
                  <a:t>i</a:t>
                </a:r>
                <a:r>
                  <a:rPr lang="en-US" sz="1800" dirty="0"/>
                  <a:t> produced by a unit force applied in the direction of degree of freedom j.</a:t>
                </a:r>
              </a:p>
              <a:p>
                <a:r>
                  <a:rPr lang="fr-FR" sz="2000" dirty="0">
                    <a:latin typeface="Times New Roman"/>
                    <a:ea typeface="Times New Roman"/>
                    <a:cs typeface="Arial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fr-FR" sz="2000" i="1">
                            <a:effectLst/>
                            <a:latin typeface="Cambria Math" panose="02040503050406030204" pitchFamily="18" charset="0"/>
                            <a:ea typeface="Times New Roman"/>
                            <a:cs typeface="Times New Roman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fr-FR" sz="2000" i="1">
                                <a:effectLst/>
                                <a:latin typeface="Cambria Math" panose="02040503050406030204" pitchFamily="18" charset="0"/>
                                <a:ea typeface="Times New Roman"/>
                                <a:cs typeface="Times New Roman"/>
                              </a:rPr>
                            </m:ctrlPr>
                          </m:eqArrPr>
                          <m:e>
                            <m:sSub>
                              <m:sSubPr>
                                <m:ctrlPr>
                                  <a:rPr lang="fr-FR" sz="2000" i="1">
                                    <a:effectLst/>
                                    <a:latin typeface="Cambria Math" panose="02040503050406030204" pitchFamily="18" charset="0"/>
                                    <a:ea typeface="Times New Roman"/>
                                    <a:cs typeface="Times New Roman"/>
                                  </a:rPr>
                                </m:ctrlPr>
                              </m:sSubPr>
                              <m:e>
                                <m:r>
                                  <a:rPr lang="fr-FR" sz="2000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000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1</m:t>
                                </m:r>
                              </m:sub>
                            </m:sSub>
                          </m:e>
                          <m:e>
                            <m:sSub>
                              <m:sSubPr>
                                <m:ctrlPr>
                                  <a:rPr lang="fr-FR" sz="2000" i="1">
                                    <a:effectLst/>
                                    <a:latin typeface="Cambria Math" panose="02040503050406030204" pitchFamily="18" charset="0"/>
                                    <a:ea typeface="Times New Roman"/>
                                    <a:cs typeface="Times New Roman"/>
                                  </a:rPr>
                                </m:ctrlPr>
                              </m:sSubPr>
                              <m:e>
                                <m:r>
                                  <a:rPr lang="fr-FR" sz="2000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000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2</m:t>
                                </m:r>
                              </m:sub>
                            </m:sSub>
                          </m:e>
                          <m:e>
                            <m:r>
                              <a:rPr lang="fr-FR" sz="2000" i="1">
                                <a:effectLst/>
                                <a:latin typeface="Cambria Math"/>
                                <a:ea typeface="Cambria Math"/>
                                <a:cs typeface="Cambria Math"/>
                              </a:rPr>
                              <m:t>.</m:t>
                            </m:r>
                          </m:e>
                          <m:e>
                            <m:r>
                              <a:rPr lang="fr-FR" sz="2000" i="1">
                                <a:effectLst/>
                                <a:latin typeface="Cambria Math"/>
                                <a:ea typeface="Cambria Math"/>
                                <a:cs typeface="Cambria Math"/>
                              </a:rPr>
                              <m:t>.</m:t>
                            </m:r>
                          </m:e>
                          <m:e>
                            <m:sSub>
                              <m:sSubPr>
                                <m:ctrlPr>
                                  <a:rPr lang="fr-FR" sz="2000" i="1">
                                    <a:effectLst/>
                                    <a:latin typeface="Cambria Math" panose="02040503050406030204" pitchFamily="18" charset="0"/>
                                    <a:ea typeface="Times New Roman"/>
                                    <a:cs typeface="Times New Roman"/>
                                  </a:rPr>
                                </m:ctrlPr>
                              </m:sSubPr>
                              <m:e>
                                <m:r>
                                  <a:rPr lang="fr-FR" sz="2000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sz="2000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𝑛</m:t>
                                </m:r>
                              </m:sub>
                            </m:sSub>
                          </m:e>
                        </m:eqArr>
                      </m:e>
                    </m:d>
                    <m:r>
                      <a:rPr lang="fr-FR" sz="20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fr-FR" sz="2000" i="1">
                            <a:effectLst/>
                            <a:latin typeface="Cambria Math" panose="02040503050406030204" pitchFamily="18" charset="0"/>
                            <a:ea typeface="Times New Roman"/>
                            <a:cs typeface="Times New Roman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fr-FR" sz="2000" i="1">
                                <a:effectLst/>
                                <a:latin typeface="Cambria Math" panose="02040503050406030204" pitchFamily="18" charset="0"/>
                                <a:ea typeface="Times New Roman"/>
                                <a:cs typeface="Times New Roman"/>
                              </a:rPr>
                            </m:ctrlPr>
                          </m:eqArrPr>
                          <m:e>
                            <m:sSub>
                              <m:sSubPr>
                                <m:ctrlPr>
                                  <a:rPr lang="fr-FR" sz="2000" i="1">
                                    <a:effectLst/>
                                    <a:latin typeface="Cambria Math" panose="02040503050406030204" pitchFamily="18" charset="0"/>
                                    <a:ea typeface="Times New Roman"/>
                                    <a:cs typeface="Times New Roman"/>
                                  </a:rPr>
                                </m:ctrlPr>
                              </m:sSubPr>
                              <m:e>
                                <m:r>
                                  <a:rPr lang="fr-FR" sz="2000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fr-FR" sz="2000" i="1">
                                    <a:solidFill>
                                      <a:srgbClr val="FF0000"/>
                                    </a:solidFill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1</m:t>
                                </m:r>
                                <m:r>
                                  <a:rPr lang="fr-FR" sz="2000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fr-FR" sz="2000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 </m:t>
                            </m:r>
                            <m:sSub>
                              <m:sSubPr>
                                <m:ctrlPr>
                                  <a:rPr lang="fr-FR" sz="2000" i="1">
                                    <a:effectLst/>
                                    <a:latin typeface="Cambria Math" panose="02040503050406030204" pitchFamily="18" charset="0"/>
                                    <a:ea typeface="Times New Roman"/>
                                    <a:cs typeface="Times New Roman"/>
                                  </a:rPr>
                                </m:ctrlPr>
                              </m:sSubPr>
                              <m:e>
                                <m:r>
                                  <a:rPr lang="fr-FR" sz="2000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fr-FR" sz="2000" i="1">
                                    <a:solidFill>
                                      <a:srgbClr val="FF0000"/>
                                    </a:solidFill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1</m:t>
                                </m:r>
                                <m:r>
                                  <a:rPr lang="fr-FR" sz="2000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fr-FR" sz="2000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 </m:t>
                            </m:r>
                            <m:sSub>
                              <m:sSubPr>
                                <m:ctrlPr>
                                  <a:rPr lang="fr-FR" sz="2000" i="1">
                                    <a:effectLst/>
                                    <a:latin typeface="Cambria Math" panose="02040503050406030204" pitchFamily="18" charset="0"/>
                                    <a:ea typeface="Times New Roman"/>
                                    <a:cs typeface="Times New Roman"/>
                                  </a:rPr>
                                </m:ctrlPr>
                              </m:sSubPr>
                              <m:e>
                                <m:r>
                                  <a:rPr lang="fr-FR" sz="2000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fr-FR" sz="2000" i="1">
                                    <a:solidFill>
                                      <a:srgbClr val="FF0000"/>
                                    </a:solidFill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1</m:t>
                                </m:r>
                                <m:r>
                                  <a:rPr lang="fr-FR" sz="2000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3</m:t>
                                </m:r>
                              </m:sub>
                            </m:sSub>
                            <m:r>
                              <a:rPr lang="fr-FR" sz="2000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… </m:t>
                            </m:r>
                            <m:sSub>
                              <m:sSubPr>
                                <m:ctrlPr>
                                  <a:rPr lang="fr-FR" sz="2000" i="1">
                                    <a:effectLst/>
                                    <a:latin typeface="Cambria Math" panose="02040503050406030204" pitchFamily="18" charset="0"/>
                                    <a:ea typeface="Times New Roman"/>
                                    <a:cs typeface="Times New Roman"/>
                                  </a:rPr>
                                </m:ctrlPr>
                              </m:sSubPr>
                              <m:e>
                                <m:r>
                                  <a:rPr lang="fr-FR" sz="2000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fr-FR" sz="2000" i="1">
                                    <a:solidFill>
                                      <a:srgbClr val="FF0000"/>
                                    </a:solidFill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1</m:t>
                                </m:r>
                                <m:r>
                                  <a:rPr lang="fr-FR" sz="2000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𝑛</m:t>
                                </m:r>
                              </m:sub>
                            </m:sSub>
                          </m:e>
                          <m:e>
                            <m:sSub>
                              <m:sSubPr>
                                <m:ctrlPr>
                                  <a:rPr lang="fr-FR" sz="2000" i="1">
                                    <a:effectLst/>
                                    <a:latin typeface="Cambria Math" panose="02040503050406030204" pitchFamily="18" charset="0"/>
                                    <a:ea typeface="Times New Roman"/>
                                    <a:cs typeface="Times New Roman"/>
                                  </a:rPr>
                                </m:ctrlPr>
                              </m:sSubPr>
                              <m:e>
                                <m:r>
                                  <a:rPr lang="fr-FR" sz="2000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fr-FR" sz="2000" i="1">
                                    <a:solidFill>
                                      <a:srgbClr val="FF0000"/>
                                    </a:solidFill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2</m:t>
                                </m:r>
                                <m:r>
                                  <a:rPr lang="fr-FR" sz="2000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fr-FR" sz="2000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 </m:t>
                            </m:r>
                            <m:sSub>
                              <m:sSubPr>
                                <m:ctrlPr>
                                  <a:rPr lang="fr-FR" sz="2000" i="1">
                                    <a:effectLst/>
                                    <a:latin typeface="Cambria Math" panose="02040503050406030204" pitchFamily="18" charset="0"/>
                                    <a:ea typeface="Times New Roman"/>
                                    <a:cs typeface="Times New Roman"/>
                                  </a:rPr>
                                </m:ctrlPr>
                              </m:sSubPr>
                              <m:e>
                                <m:r>
                                  <a:rPr lang="fr-FR" sz="2000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fr-FR" sz="2000" i="1">
                                    <a:solidFill>
                                      <a:srgbClr val="FF0000"/>
                                    </a:solidFill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2</m:t>
                                </m:r>
                                <m:r>
                                  <a:rPr lang="fr-FR" sz="2000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fr-FR" sz="2000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 </m:t>
                            </m:r>
                            <m:sSub>
                              <m:sSubPr>
                                <m:ctrlPr>
                                  <a:rPr lang="fr-FR" sz="2000" i="1">
                                    <a:effectLst/>
                                    <a:latin typeface="Cambria Math" panose="02040503050406030204" pitchFamily="18" charset="0"/>
                                    <a:ea typeface="Times New Roman"/>
                                    <a:cs typeface="Times New Roman"/>
                                  </a:rPr>
                                </m:ctrlPr>
                              </m:sSubPr>
                              <m:e>
                                <m:r>
                                  <a:rPr lang="fr-FR" sz="2000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fr-FR" sz="2000" i="1">
                                    <a:solidFill>
                                      <a:srgbClr val="FF0000"/>
                                    </a:solidFill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2</m:t>
                                </m:r>
                                <m:r>
                                  <a:rPr lang="fr-FR" sz="2000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3</m:t>
                                </m:r>
                              </m:sub>
                            </m:sSub>
                            <m:r>
                              <a:rPr lang="fr-FR" sz="2000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… </m:t>
                            </m:r>
                            <m:sSub>
                              <m:sSubPr>
                                <m:ctrlPr>
                                  <a:rPr lang="fr-FR" sz="2000" i="1">
                                    <a:effectLst/>
                                    <a:latin typeface="Cambria Math" panose="02040503050406030204" pitchFamily="18" charset="0"/>
                                    <a:ea typeface="Times New Roman"/>
                                    <a:cs typeface="Times New Roman"/>
                                  </a:rPr>
                                </m:ctrlPr>
                              </m:sSubPr>
                              <m:e>
                                <m:r>
                                  <a:rPr lang="fr-FR" sz="2000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fr-FR" sz="2000" i="1">
                                    <a:solidFill>
                                      <a:srgbClr val="FF0000"/>
                                    </a:solidFill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2</m:t>
                                </m:r>
                                <m:r>
                                  <a:rPr lang="fr-FR" sz="2000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𝑛</m:t>
                                </m:r>
                              </m:sub>
                            </m:sSub>
                          </m:e>
                          <m:e>
                            <m:r>
                              <a:rPr lang="fr-FR" sz="2000" i="1">
                                <a:effectLst/>
                                <a:latin typeface="Cambria Math"/>
                                <a:ea typeface="Cambria Math"/>
                                <a:cs typeface="Cambria Math"/>
                              </a:rPr>
                              <m:t>.</m:t>
                            </m:r>
                          </m:e>
                          <m:e>
                            <m:r>
                              <a:rPr lang="fr-FR" sz="2000" i="1">
                                <a:effectLst/>
                                <a:latin typeface="Cambria Math"/>
                                <a:ea typeface="Cambria Math"/>
                                <a:cs typeface="Cambria Math"/>
                              </a:rPr>
                              <m:t>.</m:t>
                            </m:r>
                          </m:e>
                          <m:e>
                            <m:sSub>
                              <m:sSubPr>
                                <m:ctrlPr>
                                  <a:rPr lang="fr-FR" sz="2000" i="1">
                                    <a:effectLst/>
                                    <a:latin typeface="Cambria Math" panose="02040503050406030204" pitchFamily="18" charset="0"/>
                                    <a:ea typeface="Times New Roman"/>
                                    <a:cs typeface="Times New Roman"/>
                                  </a:rPr>
                                </m:ctrlPr>
                              </m:sSubPr>
                              <m:e>
                                <m:r>
                                  <a:rPr lang="fr-FR" sz="2000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fr-FR" sz="2000" i="1">
                                    <a:solidFill>
                                      <a:srgbClr val="FF0000"/>
                                    </a:solidFill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𝑛</m:t>
                                </m:r>
                                <m:r>
                                  <a:rPr lang="fr-FR" sz="2000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fr-FR" sz="2000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 </m:t>
                            </m:r>
                            <m:sSub>
                              <m:sSubPr>
                                <m:ctrlPr>
                                  <a:rPr lang="fr-FR" sz="2000" i="1">
                                    <a:effectLst/>
                                    <a:latin typeface="Cambria Math" panose="02040503050406030204" pitchFamily="18" charset="0"/>
                                    <a:ea typeface="Times New Roman"/>
                                    <a:cs typeface="Times New Roman"/>
                                  </a:rPr>
                                </m:ctrlPr>
                              </m:sSubPr>
                              <m:e>
                                <m:r>
                                  <a:rPr lang="fr-FR" sz="2000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fr-FR" sz="2000" i="1">
                                    <a:solidFill>
                                      <a:srgbClr val="FF0000"/>
                                    </a:solidFill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𝑛</m:t>
                                </m:r>
                                <m:r>
                                  <a:rPr lang="fr-FR" sz="2000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fr-FR" sz="2000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 </m:t>
                            </m:r>
                            <m:sSub>
                              <m:sSubPr>
                                <m:ctrlPr>
                                  <a:rPr lang="fr-FR" sz="2000" i="1">
                                    <a:effectLst/>
                                    <a:latin typeface="Cambria Math" panose="02040503050406030204" pitchFamily="18" charset="0"/>
                                    <a:ea typeface="Times New Roman"/>
                                    <a:cs typeface="Times New Roman"/>
                                  </a:rPr>
                                </m:ctrlPr>
                              </m:sSubPr>
                              <m:e>
                                <m:r>
                                  <a:rPr lang="fr-FR" sz="2000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fr-FR" sz="2000" i="1">
                                    <a:solidFill>
                                      <a:srgbClr val="FF0000"/>
                                    </a:solidFill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𝑛</m:t>
                                </m:r>
                                <m:r>
                                  <a:rPr lang="fr-FR" sz="2000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3</m:t>
                                </m:r>
                              </m:sub>
                            </m:sSub>
                            <m:r>
                              <a:rPr lang="fr-FR" sz="2000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… </m:t>
                            </m:r>
                            <m:sSub>
                              <m:sSubPr>
                                <m:ctrlPr>
                                  <a:rPr lang="fr-FR" sz="2000" i="1">
                                    <a:effectLst/>
                                    <a:latin typeface="Cambria Math" panose="02040503050406030204" pitchFamily="18" charset="0"/>
                                    <a:ea typeface="Times New Roman"/>
                                    <a:cs typeface="Times New Roman"/>
                                  </a:rPr>
                                </m:ctrlPr>
                              </m:sSubPr>
                              <m:e>
                                <m:r>
                                  <a:rPr lang="fr-FR" sz="2000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fr-FR" sz="2000" i="1">
                                    <a:solidFill>
                                      <a:srgbClr val="FF0000"/>
                                    </a:solidFill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𝑛</m:t>
                                </m:r>
                                <m:r>
                                  <a:rPr lang="fr-FR" sz="2000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𝑛</m:t>
                                </m:r>
                              </m:sub>
                            </m:sSub>
                          </m:e>
                        </m:eqArr>
                      </m:e>
                    </m:d>
                    <m:d>
                      <m:dPr>
                        <m:begChr m:val="{"/>
                        <m:endChr m:val="}"/>
                        <m:ctrlPr>
                          <a:rPr lang="fr-FR" sz="2000" i="1">
                            <a:effectLst/>
                            <a:latin typeface="Cambria Math" panose="02040503050406030204" pitchFamily="18" charset="0"/>
                            <a:ea typeface="Times New Roman"/>
                            <a:cs typeface="Times New Roman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fr-FR" sz="2000" i="1">
                                <a:effectLst/>
                                <a:latin typeface="Cambria Math" panose="02040503050406030204" pitchFamily="18" charset="0"/>
                                <a:ea typeface="Times New Roman"/>
                                <a:cs typeface="Times New Roman"/>
                              </a:rPr>
                            </m:ctrlPr>
                          </m:eqArrPr>
                          <m:e>
                            <m:sSub>
                              <m:sSubPr>
                                <m:ctrlPr>
                                  <a:rPr lang="fr-FR" sz="2000" i="1">
                                    <a:effectLst/>
                                    <a:latin typeface="Cambria Math" panose="02040503050406030204" pitchFamily="18" charset="0"/>
                                    <a:ea typeface="Times New Roman"/>
                                    <a:cs typeface="Times New Roman"/>
                                  </a:rPr>
                                </m:ctrlPr>
                              </m:sSubPr>
                              <m:e>
                                <m:r>
                                  <a:rPr lang="fr-FR" sz="2000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fr-FR" sz="2000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1</m:t>
                                </m:r>
                              </m:sub>
                            </m:sSub>
                          </m:e>
                          <m:e>
                            <m:sSub>
                              <m:sSubPr>
                                <m:ctrlPr>
                                  <a:rPr lang="fr-FR" sz="2000" i="1">
                                    <a:effectLst/>
                                    <a:latin typeface="Cambria Math" panose="02040503050406030204" pitchFamily="18" charset="0"/>
                                    <a:ea typeface="Times New Roman"/>
                                    <a:cs typeface="Times New Roman"/>
                                  </a:rPr>
                                </m:ctrlPr>
                              </m:sSubPr>
                              <m:e>
                                <m:r>
                                  <a:rPr lang="fr-FR" sz="2000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fr-FR" sz="2000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2</m:t>
                                </m:r>
                              </m:sub>
                            </m:sSub>
                          </m:e>
                          <m:e>
                            <m:r>
                              <a:rPr lang="fr-FR" sz="2000" i="1">
                                <a:effectLst/>
                                <a:latin typeface="Cambria Math"/>
                                <a:ea typeface="Cambria Math"/>
                                <a:cs typeface="Cambria Math"/>
                              </a:rPr>
                              <m:t>.</m:t>
                            </m:r>
                          </m:e>
                          <m:e>
                            <m:r>
                              <a:rPr lang="fr-FR" sz="2000" i="1">
                                <a:effectLst/>
                                <a:latin typeface="Cambria Math"/>
                                <a:ea typeface="Cambria Math"/>
                                <a:cs typeface="Cambria Math"/>
                              </a:rPr>
                              <m:t>.</m:t>
                            </m:r>
                          </m:e>
                          <m:e>
                            <m:sSub>
                              <m:sSubPr>
                                <m:ctrlPr>
                                  <a:rPr lang="fr-FR" sz="2000" i="1">
                                    <a:effectLst/>
                                    <a:latin typeface="Cambria Math" panose="02040503050406030204" pitchFamily="18" charset="0"/>
                                    <a:ea typeface="Times New Roman"/>
                                    <a:cs typeface="Times New Roman"/>
                                  </a:rPr>
                                </m:ctrlPr>
                              </m:sSubPr>
                              <m:e>
                                <m:r>
                                  <a:rPr lang="fr-FR" sz="2000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fr-FR" sz="2000" i="1">
                                    <a:effectLst/>
                                    <a:latin typeface="Cambria Math"/>
                                    <a:ea typeface="Times New Roman"/>
                                    <a:cs typeface="Times New Roman"/>
                                  </a:rPr>
                                  <m:t>𝑛</m:t>
                                </m:r>
                              </m:sub>
                            </m:sSub>
                          </m:e>
                        </m:eqArr>
                      </m:e>
                    </m:d>
                  </m:oMath>
                </a14:m>
                <a:r>
                  <a:rPr lang="fr-FR" sz="2000" dirty="0">
                    <a:effectLst/>
                    <a:latin typeface="Times New Roman"/>
                    <a:ea typeface="Times New Roman"/>
                    <a:cs typeface="Arial"/>
                  </a:rPr>
                  <a:t>					 </a:t>
                </a:r>
                <a:r>
                  <a:rPr lang="fr-FR" sz="1400" dirty="0">
                    <a:solidFill>
                      <a:srgbClr val="FF0000"/>
                    </a:solidFill>
                    <a:effectLst/>
                    <a:latin typeface="Times New Roman"/>
                    <a:ea typeface="Times New Roman"/>
                    <a:cs typeface="Arial"/>
                  </a:rPr>
                  <a:t>(5.10)</a:t>
                </a:r>
                <a:endParaRPr lang="fr-FR" sz="1800" dirty="0">
                  <a:effectLst/>
                  <a:latin typeface="Calibri"/>
                  <a:ea typeface="Calibri"/>
                  <a:cs typeface="Arial"/>
                </a:endParaRPr>
              </a:p>
              <a:p>
                <a:pPr>
                  <a:lnSpc>
                    <a:spcPct val="150000"/>
                  </a:lnSpc>
                  <a:spcAft>
                    <a:spcPts val="0"/>
                  </a:spcAft>
                </a:pPr>
                <a:r>
                  <a:rPr lang="fr-FR" sz="1800" dirty="0">
                    <a:effectLst/>
                    <a:latin typeface="Times New Roman"/>
                    <a:ea typeface="Times New Roman"/>
                    <a:cs typeface="Arial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fr-FR" sz="1800" i="1">
                            <a:effectLst/>
                            <a:latin typeface="Cambria Math" panose="02040503050406030204" pitchFamily="18" charset="0"/>
                            <a:ea typeface="Times New Roman"/>
                            <a:cs typeface="Times New Roman"/>
                          </a:rPr>
                        </m:ctrlPr>
                      </m:dPr>
                      <m:e>
                        <m:r>
                          <a:rPr lang="fr-FR" sz="18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𝑋</m:t>
                        </m:r>
                      </m:e>
                    </m:d>
                    <m:r>
                      <a:rPr lang="fr-FR" sz="18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fr-FR" sz="1800" i="1">
                            <a:effectLst/>
                            <a:latin typeface="Cambria Math" panose="02040503050406030204" pitchFamily="18" charset="0"/>
                            <a:ea typeface="Times New Roman"/>
                            <a:cs typeface="Times New Roman"/>
                          </a:rPr>
                        </m:ctrlPr>
                      </m:dPr>
                      <m:e>
                        <m:r>
                          <a:rPr lang="fr-FR" sz="18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𝑓</m:t>
                        </m:r>
                      </m:e>
                    </m:d>
                    <m:d>
                      <m:dPr>
                        <m:begChr m:val="{"/>
                        <m:endChr m:val="}"/>
                        <m:ctrlPr>
                          <a:rPr lang="fr-FR" sz="1800" i="1">
                            <a:effectLst/>
                            <a:latin typeface="Cambria Math" panose="02040503050406030204" pitchFamily="18" charset="0"/>
                            <a:ea typeface="Times New Roman"/>
                            <a:cs typeface="Times New Roman"/>
                          </a:rPr>
                        </m:ctrlPr>
                      </m:dPr>
                      <m:e>
                        <m:r>
                          <a:rPr lang="fr-FR" sz="18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𝑃</m:t>
                        </m:r>
                      </m:e>
                    </m:d>
                  </m:oMath>
                </a14:m>
                <a:r>
                  <a:rPr lang="fr-FR" sz="1800" dirty="0">
                    <a:effectLst/>
                    <a:latin typeface="Times New Roman"/>
                    <a:ea typeface="Times New Roman"/>
                    <a:cs typeface="Arial"/>
                  </a:rPr>
                  <a:t> </a:t>
                </a:r>
                <a:r>
                  <a:rPr lang="fr-FR" sz="1800" dirty="0">
                    <a:latin typeface="Times New Roman"/>
                    <a:ea typeface="Times New Roman"/>
                    <a:cs typeface="Arial"/>
                  </a:rPr>
                  <a:t>(</a:t>
                </a:r>
                <a:r>
                  <a:rPr lang="fr-FR" sz="1800" dirty="0" err="1">
                    <a:latin typeface="Times New Roman"/>
                    <a:ea typeface="Times New Roman"/>
                    <a:cs typeface="Arial"/>
                  </a:rPr>
                  <a:t>Displacement</a:t>
                </a:r>
                <a:r>
                  <a:rPr lang="fr-FR" sz="1800" dirty="0">
                    <a:latin typeface="Times New Roman"/>
                    <a:ea typeface="Times New Roman"/>
                    <a:cs typeface="Arial"/>
                  </a:rPr>
                  <a:t> </a:t>
                </a:r>
                <a:r>
                  <a:rPr lang="fr-FR" sz="1800" dirty="0" err="1">
                    <a:latin typeface="Times New Roman"/>
                    <a:ea typeface="Times New Roman"/>
                    <a:cs typeface="Arial"/>
                  </a:rPr>
                  <a:t>vector</a:t>
                </a:r>
                <a:r>
                  <a:rPr lang="fr-FR" sz="1800" dirty="0">
                    <a:latin typeface="Times New Roman"/>
                    <a:ea typeface="Times New Roman"/>
                    <a:cs typeface="Arial"/>
                  </a:rPr>
                  <a:t>) … 				</a:t>
                </a:r>
                <a:r>
                  <a:rPr lang="fr-FR" sz="1800" dirty="0">
                    <a:solidFill>
                      <a:srgbClr val="FF0000"/>
                    </a:solidFill>
                    <a:latin typeface="Times New Roman"/>
                    <a:ea typeface="Times New Roman"/>
                    <a:cs typeface="Arial"/>
                  </a:rPr>
                  <a:t>(5.11)</a:t>
                </a:r>
                <a:endParaRPr lang="fr-FR" sz="1800" dirty="0">
                  <a:latin typeface="Calibri"/>
                  <a:ea typeface="Calibri"/>
                  <a:cs typeface="Arial"/>
                </a:endParaRPr>
              </a:p>
              <a:p>
                <a:pPr>
                  <a:lnSpc>
                    <a:spcPct val="150000"/>
                  </a:lnSpc>
                  <a:spcAft>
                    <a:spcPts val="0"/>
                  </a:spcAft>
                </a:pPr>
                <a:r>
                  <a:rPr lang="fr-FR" sz="1800" dirty="0">
                    <a:effectLst/>
                    <a:latin typeface="Times New Roman"/>
                    <a:ea typeface="Times New Roman"/>
                    <a:cs typeface="Arial"/>
                  </a:rPr>
                  <a:t>[ </a:t>
                </a:r>
                <a:r>
                  <a:rPr lang="fr-FR" sz="1800" i="1" dirty="0">
                    <a:effectLst/>
                    <a:latin typeface="Times New Roman"/>
                    <a:ea typeface="Times New Roman"/>
                    <a:cs typeface="Arial"/>
                  </a:rPr>
                  <a:t>f </a:t>
                </a:r>
                <a:r>
                  <a:rPr lang="fr-FR" sz="1800" dirty="0">
                    <a:effectLst/>
                    <a:latin typeface="Times New Roman"/>
                    <a:ea typeface="Times New Roman"/>
                    <a:cs typeface="Arial"/>
                  </a:rPr>
                  <a:t>] : </a:t>
                </a:r>
                <a:r>
                  <a:rPr lang="fr-FR" sz="1800" dirty="0" err="1">
                    <a:latin typeface="Times New Roman"/>
                    <a:ea typeface="Times New Roman"/>
                    <a:cs typeface="Arial"/>
                  </a:rPr>
                  <a:t>Flexibility</a:t>
                </a:r>
                <a:r>
                  <a:rPr lang="fr-FR" sz="1800" dirty="0">
                    <a:latin typeface="Times New Roman"/>
                    <a:ea typeface="Times New Roman"/>
                    <a:cs typeface="Arial"/>
                  </a:rPr>
                  <a:t> matrix or compliance matrix.</a:t>
                </a:r>
                <a:endParaRPr lang="fr-FR" sz="1800" dirty="0">
                  <a:effectLst/>
                  <a:latin typeface="Calibri"/>
                  <a:ea typeface="Calibri"/>
                  <a:cs typeface="Arial"/>
                </a:endParaRPr>
              </a:p>
              <a:p>
                <a:r>
                  <a:rPr lang="fr-FR" sz="1800" dirty="0">
                    <a:effectLst/>
                    <a:latin typeface="Times New Roman"/>
                    <a:ea typeface="Times New Roman"/>
                    <a:cs typeface="Arial"/>
                  </a:rPr>
                  <a:t> </a:t>
                </a:r>
                <a:r>
                  <a:rPr lang="fr-FR" sz="1800" dirty="0"/>
                  <a:t>Example :Détermination of </a:t>
                </a:r>
                <a:r>
                  <a:rPr lang="fr-FR" sz="1800" i="1" dirty="0" err="1"/>
                  <a:t>f</a:t>
                </a:r>
                <a:r>
                  <a:rPr lang="fr-FR" sz="1800" i="1" baseline="-25000" dirty="0" err="1"/>
                  <a:t>ij</a:t>
                </a:r>
                <a:r>
                  <a:rPr lang="fr-FR" sz="1800" i="1" dirty="0" err="1"/>
                  <a:t>,et</a:t>
                </a:r>
                <a:r>
                  <a:rPr lang="fr-FR" sz="1800" i="1" dirty="0"/>
                  <a:t> </a:t>
                </a:r>
                <a:r>
                  <a:rPr lang="fr-FR" sz="1800" i="1" dirty="0" err="1"/>
                  <a:t>k</a:t>
                </a:r>
                <a:r>
                  <a:rPr lang="fr-FR" sz="1800" i="1" baseline="-25000" dirty="0" err="1"/>
                  <a:t>ij</a:t>
                </a:r>
                <a:r>
                  <a:rPr lang="fr-FR" sz="1800" dirty="0"/>
                  <a:t> for structure :</a:t>
                </a:r>
                <a:endParaRPr lang="fr-FR" sz="1800" b="1" dirty="0"/>
              </a:p>
              <a:p>
                <a:endParaRPr lang="fr-FR" sz="2000" dirty="0"/>
              </a:p>
            </p:txBody>
          </p:sp>
        </mc:Choice>
        <mc:Fallback xmlns="">
          <p:sp>
            <p:nvSpPr>
              <p:cNvPr id="4" name="Rectang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44624"/>
                <a:ext cx="8928992" cy="6696744"/>
              </a:xfrm>
              <a:prstGeom prst="rect">
                <a:avLst/>
              </a:prstGeom>
              <a:blipFill>
                <a:blip r:embed="rId3"/>
                <a:stretch>
                  <a:fillRect l="-546" r="-682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8604448" y="6400800"/>
            <a:ext cx="432048" cy="457200"/>
          </a:xfrm>
        </p:spPr>
        <p:txBody>
          <a:bodyPr/>
          <a:lstStyle/>
          <a:p>
            <a:fld id="{CF4668DC-857F-487D-BFFA-8C0CA5037977}" type="slidenum">
              <a:rPr lang="fr-BE" smtClean="0">
                <a:solidFill>
                  <a:srgbClr val="FFFFFF"/>
                </a:solidFill>
              </a:rPr>
              <a:pPr/>
              <a:t>6</a:t>
            </a:fld>
            <a:endParaRPr lang="fr-BE" dirty="0">
              <a:solidFill>
                <a:srgbClr val="FFFFFF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4005064"/>
            <a:ext cx="6276975" cy="266429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753952848"/>
      </p:ext>
    </p:extLst>
  </p:cSld>
  <p:clrMapOvr>
    <a:masterClrMapping/>
  </p:clrMapOvr>
  <p:transition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14282" y="116632"/>
            <a:ext cx="8908542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r>
              <a:rPr lang="fr-FR" sz="1800" dirty="0" err="1">
                <a:solidFill>
                  <a:srgbClr val="FF0000"/>
                </a:solidFill>
              </a:rPr>
              <a:t>Remark</a:t>
            </a:r>
            <a:r>
              <a:rPr lang="fr-FR" sz="1800" dirty="0">
                <a:solidFill>
                  <a:srgbClr val="FF0000"/>
                </a:solidFill>
              </a:rPr>
              <a:t> :</a:t>
            </a:r>
          </a:p>
          <a:p>
            <a:pPr algn="just">
              <a:lnSpc>
                <a:spcPct val="150000"/>
              </a:lnSpc>
            </a:pPr>
            <a:r>
              <a:rPr lang="en-US" sz="1800" dirty="0"/>
              <a:t>If degree of freedom </a:t>
            </a:r>
            <a:r>
              <a:rPr lang="en-US" sz="1800" dirty="0" err="1"/>
              <a:t>i</a:t>
            </a:r>
            <a:r>
              <a:rPr lang="en-US" sz="1800" dirty="0"/>
              <a:t> is a rotation, to determine the flexibility influence coefficients, a unit moment M=1 is applied about degree of freedom </a:t>
            </a:r>
            <a:r>
              <a:rPr lang="en-US" sz="1800" dirty="0" err="1"/>
              <a:t>i</a:t>
            </a:r>
            <a:r>
              <a:rPr lang="en-US" sz="1800" dirty="0"/>
              <a:t>.</a:t>
            </a:r>
          </a:p>
          <a:p>
            <a:pPr>
              <a:lnSpc>
                <a:spcPct val="150000"/>
              </a:lnSpc>
            </a:pPr>
            <a:r>
              <a:rPr lang="fr-FR" sz="1800" dirty="0"/>
              <a:t>  [ </a:t>
            </a:r>
            <a:r>
              <a:rPr lang="fr-FR" sz="1800" i="1" dirty="0"/>
              <a:t>f </a:t>
            </a:r>
            <a:r>
              <a:rPr lang="fr-FR" sz="1800" dirty="0"/>
              <a:t>] = [K]</a:t>
            </a:r>
            <a:r>
              <a:rPr lang="fr-FR" sz="1800" baseline="30000" dirty="0"/>
              <a:t>-1</a:t>
            </a:r>
            <a:r>
              <a:rPr lang="fr-FR" sz="1800" dirty="0"/>
              <a:t>  or [K] = [ </a:t>
            </a:r>
            <a:r>
              <a:rPr lang="fr-FR" sz="1800" i="1" dirty="0"/>
              <a:t>f </a:t>
            </a:r>
            <a:r>
              <a:rPr lang="fr-FR" sz="1800" dirty="0"/>
              <a:t>]</a:t>
            </a:r>
            <a:r>
              <a:rPr lang="fr-FR" sz="1800" baseline="30000" dirty="0"/>
              <a:t>-1</a:t>
            </a:r>
            <a:r>
              <a:rPr lang="fr-FR" sz="1800" dirty="0"/>
              <a:t> ;</a:t>
            </a:r>
          </a:p>
          <a:p>
            <a:pPr>
              <a:lnSpc>
                <a:spcPct val="150000"/>
              </a:lnSpc>
            </a:pPr>
            <a:r>
              <a:rPr lang="fr-FR" sz="1800" dirty="0"/>
              <a:t>The  matrices [ </a:t>
            </a:r>
            <a:r>
              <a:rPr lang="fr-FR" sz="1800" i="1" dirty="0"/>
              <a:t>f </a:t>
            </a:r>
            <a:r>
              <a:rPr lang="fr-FR" sz="1800" dirty="0"/>
              <a:t>] et [K] are </a:t>
            </a:r>
            <a:r>
              <a:rPr lang="fr-FR" sz="1800" dirty="0" err="1"/>
              <a:t>symmetric</a:t>
            </a:r>
            <a:r>
              <a:rPr lang="fr-FR" sz="1800" dirty="0"/>
              <a:t> matrices : [K] = [K]</a:t>
            </a:r>
            <a:r>
              <a:rPr lang="fr-FR" sz="1800" baseline="30000" dirty="0"/>
              <a:t>T </a:t>
            </a:r>
            <a:r>
              <a:rPr lang="fr-FR" sz="1800" baseline="-25000" dirty="0"/>
              <a:t>, </a:t>
            </a:r>
            <a:r>
              <a:rPr lang="fr-FR" sz="1800" dirty="0"/>
              <a:t>[ </a:t>
            </a:r>
            <a:r>
              <a:rPr lang="fr-FR" sz="1800" i="1" dirty="0"/>
              <a:t>f </a:t>
            </a:r>
            <a:r>
              <a:rPr lang="fr-FR" sz="1800" dirty="0"/>
              <a:t>] = [ </a:t>
            </a:r>
            <a:r>
              <a:rPr lang="fr-FR" sz="1800" i="1" dirty="0"/>
              <a:t>f </a:t>
            </a:r>
            <a:r>
              <a:rPr lang="fr-FR" sz="1800" dirty="0"/>
              <a:t>]</a:t>
            </a:r>
            <a:r>
              <a:rPr lang="fr-FR" sz="1800" baseline="30000" dirty="0"/>
              <a:t>T</a:t>
            </a:r>
            <a:endParaRPr lang="fr-FR" sz="1800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14282" y="44624"/>
            <a:ext cx="8822214" cy="6624736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/>
          <a:lstStyle/>
          <a:p>
            <a:pPr>
              <a:lnSpc>
                <a:spcPct val="150000"/>
              </a:lnSpc>
              <a:spcAft>
                <a:spcPts val="0"/>
              </a:spcAft>
            </a:pPr>
            <a:endParaRPr lang="fr-FR" sz="2000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8604448" y="6400800"/>
            <a:ext cx="432048" cy="457200"/>
          </a:xfrm>
        </p:spPr>
        <p:txBody>
          <a:bodyPr/>
          <a:lstStyle/>
          <a:p>
            <a:fld id="{CF4668DC-857F-487D-BFFA-8C0CA5037977}" type="slidenum">
              <a:rPr lang="fr-BE" smtClean="0">
                <a:solidFill>
                  <a:srgbClr val="FFFFFF"/>
                </a:solidFill>
              </a:rPr>
              <a:pPr/>
              <a:t>7</a:t>
            </a:fld>
            <a:endParaRPr lang="fr-BE" dirty="0">
              <a:solidFill>
                <a:srgbClr val="FFFFFF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7" y="122537"/>
            <a:ext cx="6276975" cy="273630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219452326"/>
      </p:ext>
    </p:extLst>
  </p:cSld>
  <p:clrMapOvr>
    <a:masterClrMapping/>
  </p:clrMapOvr>
  <p:transition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107504" y="-27384"/>
                <a:ext cx="8981952" cy="680096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fr-FR" sz="1800" b="1" dirty="0">
                    <a:solidFill>
                      <a:srgbClr val="FFFF00"/>
                    </a:solidFill>
                  </a:rPr>
                  <a:t>3. </a:t>
                </a:r>
                <a:r>
                  <a:rPr lang="fr-FR" sz="1800" b="1" dirty="0" err="1">
                    <a:solidFill>
                      <a:srgbClr val="FFFF00"/>
                    </a:solidFill>
                  </a:rPr>
                  <a:t>Undamped</a:t>
                </a:r>
                <a:r>
                  <a:rPr lang="fr-FR" sz="1800" b="1" dirty="0">
                    <a:solidFill>
                      <a:srgbClr val="FFFF00"/>
                    </a:solidFill>
                  </a:rPr>
                  <a:t> free vibrations: : </a:t>
                </a:r>
                <a:r>
                  <a:rPr lang="en-US" sz="1800" dirty="0"/>
                  <a:t>The analysis of a system (structures) with multiple degrees of freedom (MDOF) undergoing undamped free vibration provides the most important dynamic properties of the system, namely the natural frequencies and mode shapes.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1800" dirty="0"/>
                  <a:t>In each vibration mode, each point in the structure executes a harmonic motion about its equilibrium position. All points pass through the equilibrium position and maximum amplitude simultaneously.</a:t>
                </a:r>
              </a:p>
              <a:p>
                <a:pPr>
                  <a:lnSpc>
                    <a:spcPct val="150000"/>
                  </a:lnSpc>
                </a:pPr>
                <a:r>
                  <a:rPr lang="fr-FR" sz="1800" b="1" dirty="0">
                    <a:solidFill>
                      <a:srgbClr val="FF0000"/>
                    </a:solidFill>
                    <a:latin typeface="Times New Roman"/>
                    <a:ea typeface="Times New Roman"/>
                    <a:cs typeface="Arial"/>
                  </a:rPr>
                  <a:t>3.1. Stiffness matrix </a:t>
                </a:r>
                <a:r>
                  <a:rPr lang="fr-FR" sz="1800" b="1" dirty="0" err="1">
                    <a:solidFill>
                      <a:srgbClr val="FF0000"/>
                    </a:solidFill>
                    <a:latin typeface="Times New Roman"/>
                    <a:ea typeface="Times New Roman"/>
                    <a:cs typeface="Arial"/>
                  </a:rPr>
                  <a:t>method</a:t>
                </a:r>
                <a:r>
                  <a:rPr lang="fr-FR" sz="1800" b="1" dirty="0">
                    <a:solidFill>
                      <a:srgbClr val="FF0000"/>
                    </a:solidFill>
                    <a:latin typeface="Times New Roman"/>
                    <a:ea typeface="Times New Roman"/>
                    <a:cs typeface="Arial"/>
                  </a:rPr>
                  <a:t>: 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fr-FR" sz="1600" i="1">
                            <a:latin typeface="Cambria Math" panose="02040503050406030204" pitchFamily="18" charset="0"/>
                            <a:ea typeface="Times New Roman"/>
                            <a:cs typeface="Times New Roman"/>
                          </a:rPr>
                        </m:ctrlPr>
                      </m:dPr>
                      <m:e>
                        <m:r>
                          <a:rPr lang="fr-FR" sz="1600" i="1">
                            <a:latin typeface="Cambria Math"/>
                            <a:ea typeface="Times New Roman"/>
                            <a:cs typeface="Times New Roman"/>
                          </a:rPr>
                          <m:t>𝑀</m:t>
                        </m:r>
                      </m:e>
                    </m:d>
                    <m:d>
                      <m:dPr>
                        <m:begChr m:val="{"/>
                        <m:endChr m:val="}"/>
                        <m:ctrlPr>
                          <a:rPr lang="fr-FR" sz="1600" i="1">
                            <a:latin typeface="Cambria Math" panose="02040503050406030204" pitchFamily="18" charset="0"/>
                            <a:ea typeface="Times New Roman"/>
                            <a:cs typeface="Times New Roman"/>
                          </a:rPr>
                        </m:ctrlPr>
                      </m:dPr>
                      <m:e>
                        <m:acc>
                          <m:accPr>
                            <m:chr m:val="̈"/>
                            <m:ctrlPr>
                              <a:rPr lang="fr-FR" sz="1600" i="1">
                                <a:latin typeface="Cambria Math" panose="02040503050406030204" pitchFamily="18" charset="0"/>
                                <a:ea typeface="Times New Roman"/>
                                <a:cs typeface="Times New Roman"/>
                              </a:rPr>
                            </m:ctrlPr>
                          </m:accPr>
                          <m:e>
                            <m:r>
                              <a:rPr lang="fr-FR" sz="1600" i="1">
                                <a:latin typeface="Cambria Math"/>
                                <a:ea typeface="Times New Roman"/>
                                <a:cs typeface="Times New Roman"/>
                              </a:rPr>
                              <m:t>𝑋</m:t>
                            </m:r>
                          </m:e>
                        </m:acc>
                      </m:e>
                    </m:d>
                    <m:r>
                      <a:rPr lang="fr-FR" sz="1600" i="1">
                        <a:latin typeface="Cambria Math"/>
                        <a:ea typeface="Times New Roman"/>
                        <a:cs typeface="Times New Roman"/>
                      </a:rPr>
                      <m:t>+</m:t>
                    </m:r>
                    <m:d>
                      <m:dPr>
                        <m:begChr m:val="["/>
                        <m:endChr m:val="]"/>
                        <m:ctrlPr>
                          <a:rPr lang="fr-FR" sz="1600" i="1">
                            <a:latin typeface="Cambria Math" panose="02040503050406030204" pitchFamily="18" charset="0"/>
                            <a:ea typeface="Times New Roman"/>
                            <a:cs typeface="Times New Roman"/>
                          </a:rPr>
                        </m:ctrlPr>
                      </m:dPr>
                      <m:e>
                        <m:r>
                          <a:rPr lang="fr-FR" sz="1600" i="1">
                            <a:latin typeface="Cambria Math"/>
                            <a:ea typeface="Times New Roman"/>
                            <a:cs typeface="Times New Roman"/>
                          </a:rPr>
                          <m:t>𝐾</m:t>
                        </m:r>
                      </m:e>
                    </m:d>
                    <m:d>
                      <m:dPr>
                        <m:begChr m:val="{"/>
                        <m:endChr m:val="}"/>
                        <m:ctrlPr>
                          <a:rPr lang="fr-FR" sz="1600" i="1">
                            <a:latin typeface="Cambria Math" panose="02040503050406030204" pitchFamily="18" charset="0"/>
                            <a:ea typeface="Times New Roman"/>
                            <a:cs typeface="Times New Roman"/>
                          </a:rPr>
                        </m:ctrlPr>
                      </m:dPr>
                      <m:e>
                        <m:r>
                          <a:rPr lang="fr-FR" sz="1600" i="1">
                            <a:latin typeface="Cambria Math"/>
                            <a:ea typeface="Times New Roman"/>
                            <a:cs typeface="Times New Roman"/>
                          </a:rPr>
                          <m:t>𝑋</m:t>
                        </m:r>
                      </m:e>
                    </m:d>
                    <m:r>
                      <a:rPr lang="fr-FR" sz="1600" i="1"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r>
                      <a:rPr lang="fr-FR" sz="1600" i="1">
                        <a:latin typeface="Cambria Math"/>
                        <a:ea typeface="Times New Roman"/>
                        <a:cs typeface="Times New Roman"/>
                      </a:rPr>
                      <m:t>0</m:t>
                    </m:r>
                  </m:oMath>
                </a14:m>
                <a:r>
                  <a:rPr lang="fr-FR" sz="1600" dirty="0">
                    <a:latin typeface="Times New Roman"/>
                    <a:ea typeface="Times New Roman"/>
                    <a:cs typeface="Arial"/>
                  </a:rPr>
                  <a:t> 	</a:t>
                </a:r>
                <a:r>
                  <a:rPr lang="fr-FR" sz="1800" dirty="0">
                    <a:latin typeface="Times New Roman"/>
                    <a:ea typeface="Times New Roman"/>
                    <a:cs typeface="Arial"/>
                  </a:rPr>
                  <a:t> </a:t>
                </a:r>
                <a:r>
                  <a:rPr lang="fr-FR" sz="1800" dirty="0">
                    <a:solidFill>
                      <a:srgbClr val="FF0000"/>
                    </a:solidFill>
                    <a:latin typeface="Times New Roman"/>
                    <a:ea typeface="Times New Roman"/>
                    <a:cs typeface="Arial"/>
                  </a:rPr>
                  <a:t>(6.1)</a:t>
                </a:r>
                <a:endParaRPr lang="fr-FR" sz="1800" dirty="0">
                  <a:latin typeface="Calibri"/>
                  <a:ea typeface="Calibri"/>
                  <a:cs typeface="Arial"/>
                </a:endParaRPr>
              </a:p>
              <a:p>
                <a:pPr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en-US" sz="1800" dirty="0">
                    <a:latin typeface="Times New Roman"/>
                    <a:ea typeface="Times New Roman"/>
                    <a:cs typeface="Arial"/>
                  </a:rPr>
                  <a:t>For sinusoidal motion of each point in the structure.</a:t>
                </a:r>
              </a:p>
              <a:p>
                <a:pPr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fr-FR" sz="1800" i="1" dirty="0">
                    <a:effectLst/>
                    <a:latin typeface="Times New Roman"/>
                    <a:ea typeface="Times New Roman"/>
                    <a:cs typeface="Arial"/>
                  </a:rPr>
                  <a:t>x</a:t>
                </a:r>
                <a:r>
                  <a:rPr lang="fr-FR" sz="1800" baseline="-25000" dirty="0">
                    <a:effectLst/>
                    <a:latin typeface="Times New Roman"/>
                    <a:ea typeface="Times New Roman"/>
                    <a:cs typeface="Arial"/>
                  </a:rPr>
                  <a:t>1 </a:t>
                </a:r>
                <a:r>
                  <a:rPr lang="fr-FR" sz="1800" dirty="0">
                    <a:effectLst/>
                    <a:latin typeface="Times New Roman"/>
                    <a:ea typeface="Times New Roman"/>
                    <a:cs typeface="Arial"/>
                  </a:rPr>
                  <a:t>= A</a:t>
                </a:r>
                <a:r>
                  <a:rPr lang="fr-FR" sz="1800" baseline="-25000" dirty="0">
                    <a:effectLst/>
                    <a:latin typeface="Times New Roman"/>
                    <a:ea typeface="Times New Roman"/>
                    <a:cs typeface="Arial"/>
                  </a:rPr>
                  <a:t>1</a:t>
                </a:r>
                <a:r>
                  <a:rPr lang="fr-FR" sz="1800" dirty="0">
                    <a:effectLst/>
                    <a:latin typeface="Times New Roman"/>
                    <a:ea typeface="Times New Roman"/>
                    <a:cs typeface="Arial"/>
                  </a:rPr>
                  <a:t>.sin(</a:t>
                </a:r>
                <a:r>
                  <a:rPr lang="fr-FR" sz="1800" dirty="0">
                    <a:effectLst/>
                    <a:latin typeface="Times New Roman"/>
                    <a:ea typeface="Times New Roman"/>
                    <a:cs typeface="Times New Roman"/>
                    <a:sym typeface="Symbol"/>
                  </a:rPr>
                  <a:t></a:t>
                </a:r>
                <a:r>
                  <a:rPr lang="fr-FR" sz="1800" dirty="0">
                    <a:effectLst/>
                    <a:latin typeface="Times New Roman"/>
                    <a:ea typeface="Times New Roman"/>
                    <a:cs typeface="Arial"/>
                  </a:rPr>
                  <a:t>t+</a:t>
                </a:r>
                <a:r>
                  <a:rPr lang="fr-FR" sz="1800" dirty="0">
                    <a:effectLst/>
                    <a:latin typeface="Times New Roman"/>
                    <a:ea typeface="Times New Roman"/>
                    <a:cs typeface="Times New Roman"/>
                    <a:sym typeface="Symbol"/>
                  </a:rPr>
                  <a:t></a:t>
                </a:r>
                <a:r>
                  <a:rPr lang="fr-FR" sz="1800" dirty="0">
                    <a:effectLst/>
                    <a:latin typeface="Times New Roman"/>
                    <a:ea typeface="Times New Roman"/>
                    <a:cs typeface="Arial"/>
                  </a:rPr>
                  <a:t>) </a:t>
                </a:r>
                <a:endParaRPr lang="fr-FR" sz="1600" dirty="0">
                  <a:latin typeface="Calibri"/>
                  <a:ea typeface="Times New Roman"/>
                  <a:cs typeface="Arial"/>
                </a:endParaRPr>
              </a:p>
              <a:p>
                <a:pPr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fr-FR" sz="1800" i="1" dirty="0" err="1">
                    <a:effectLst/>
                    <a:latin typeface="Times New Roman"/>
                    <a:ea typeface="Times New Roman"/>
                    <a:cs typeface="Arial"/>
                  </a:rPr>
                  <a:t>x</a:t>
                </a:r>
                <a:r>
                  <a:rPr lang="fr-FR" sz="1800" baseline="-25000" dirty="0" err="1">
                    <a:effectLst/>
                    <a:latin typeface="Times New Roman"/>
                    <a:ea typeface="Times New Roman"/>
                    <a:cs typeface="Arial"/>
                  </a:rPr>
                  <a:t>2</a:t>
                </a:r>
                <a:r>
                  <a:rPr lang="fr-FR" sz="1800" baseline="-25000" dirty="0">
                    <a:effectLst/>
                    <a:latin typeface="Times New Roman"/>
                    <a:ea typeface="Times New Roman"/>
                    <a:cs typeface="Arial"/>
                  </a:rPr>
                  <a:t> </a:t>
                </a:r>
                <a:r>
                  <a:rPr lang="fr-FR" sz="1800" dirty="0">
                    <a:effectLst/>
                    <a:latin typeface="Times New Roman"/>
                    <a:ea typeface="Times New Roman"/>
                    <a:cs typeface="Arial"/>
                  </a:rPr>
                  <a:t>= </a:t>
                </a:r>
                <a:r>
                  <a:rPr lang="fr-FR" sz="1800" dirty="0" err="1">
                    <a:effectLst/>
                    <a:latin typeface="Times New Roman"/>
                    <a:ea typeface="Times New Roman"/>
                    <a:cs typeface="Arial"/>
                  </a:rPr>
                  <a:t>A</a:t>
                </a:r>
                <a:r>
                  <a:rPr lang="fr-FR" sz="1800" baseline="-25000" dirty="0" err="1">
                    <a:effectLst/>
                    <a:latin typeface="Times New Roman"/>
                    <a:ea typeface="Times New Roman"/>
                    <a:cs typeface="Arial"/>
                  </a:rPr>
                  <a:t>2</a:t>
                </a:r>
                <a:r>
                  <a:rPr lang="fr-FR" sz="1800" dirty="0" err="1">
                    <a:effectLst/>
                    <a:latin typeface="Times New Roman"/>
                    <a:ea typeface="Times New Roman"/>
                    <a:cs typeface="Arial"/>
                  </a:rPr>
                  <a:t>.sin</a:t>
                </a:r>
                <a:r>
                  <a:rPr lang="fr-FR" sz="1800" dirty="0">
                    <a:effectLst/>
                    <a:latin typeface="Times New Roman"/>
                    <a:ea typeface="Times New Roman"/>
                    <a:cs typeface="Arial"/>
                  </a:rPr>
                  <a:t>(</a:t>
                </a:r>
                <a:r>
                  <a:rPr lang="fr-FR" sz="1800" dirty="0">
                    <a:effectLst/>
                    <a:latin typeface="Times New Roman"/>
                    <a:ea typeface="Times New Roman"/>
                    <a:cs typeface="Times New Roman"/>
                    <a:sym typeface="Symbol"/>
                  </a:rPr>
                  <a:t></a:t>
                </a:r>
                <a:r>
                  <a:rPr lang="fr-FR" sz="1800" dirty="0">
                    <a:effectLst/>
                    <a:latin typeface="Times New Roman"/>
                    <a:ea typeface="Times New Roman"/>
                    <a:cs typeface="Arial"/>
                  </a:rPr>
                  <a:t>t+</a:t>
                </a:r>
                <a:r>
                  <a:rPr lang="fr-FR" sz="1800" dirty="0">
                    <a:effectLst/>
                    <a:latin typeface="Times New Roman"/>
                    <a:ea typeface="Times New Roman"/>
                    <a:cs typeface="Times New Roman"/>
                    <a:sym typeface="Symbol"/>
                  </a:rPr>
                  <a:t></a:t>
                </a:r>
                <a:r>
                  <a:rPr lang="fr-FR" sz="1800" dirty="0">
                    <a:effectLst/>
                    <a:latin typeface="Times New Roman"/>
                    <a:ea typeface="Times New Roman"/>
                    <a:cs typeface="Arial"/>
                  </a:rPr>
                  <a:t>)	 </a:t>
                </a:r>
                <a:r>
                  <a:rPr lang="fr-FR" sz="1200" dirty="0">
                    <a:solidFill>
                      <a:srgbClr val="FF0000"/>
                    </a:solidFill>
                    <a:effectLst/>
                    <a:latin typeface="Times New Roman"/>
                    <a:ea typeface="Times New Roman"/>
                    <a:cs typeface="Arial"/>
                  </a:rPr>
                  <a:t>(6.2)</a:t>
                </a:r>
                <a:endParaRPr lang="fr-FR" sz="1600" dirty="0">
                  <a:latin typeface="Calibri"/>
                  <a:ea typeface="Times New Roman"/>
                  <a:cs typeface="Arial"/>
                </a:endParaRPr>
              </a:p>
              <a:p>
                <a:pPr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fr-FR" sz="1800" dirty="0">
                    <a:effectLst/>
                    <a:latin typeface="Times New Roman"/>
                    <a:ea typeface="Times New Roman"/>
                    <a:cs typeface="Arial"/>
                  </a:rPr>
                  <a:t>.</a:t>
                </a:r>
              </a:p>
              <a:p>
                <a:pPr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fr-FR" sz="1800" i="1" dirty="0" err="1">
                    <a:effectLst/>
                    <a:latin typeface="Times New Roman"/>
                    <a:ea typeface="Times New Roman"/>
                    <a:cs typeface="Arial"/>
                  </a:rPr>
                  <a:t>x</a:t>
                </a:r>
                <a:r>
                  <a:rPr lang="fr-FR" sz="1800" baseline="-25000" dirty="0" err="1">
                    <a:effectLst/>
                    <a:latin typeface="Times New Roman"/>
                    <a:ea typeface="Times New Roman"/>
                    <a:cs typeface="Arial"/>
                  </a:rPr>
                  <a:t>n</a:t>
                </a:r>
                <a:r>
                  <a:rPr lang="fr-FR" sz="1800" baseline="-25000" dirty="0">
                    <a:effectLst/>
                    <a:latin typeface="Times New Roman"/>
                    <a:ea typeface="Times New Roman"/>
                    <a:cs typeface="Arial"/>
                  </a:rPr>
                  <a:t> </a:t>
                </a:r>
                <a:r>
                  <a:rPr lang="fr-FR" sz="1800" dirty="0">
                    <a:effectLst/>
                    <a:latin typeface="Times New Roman"/>
                    <a:ea typeface="Times New Roman"/>
                    <a:cs typeface="Arial"/>
                  </a:rPr>
                  <a:t>= </a:t>
                </a:r>
                <a:r>
                  <a:rPr lang="fr-FR" sz="1800" dirty="0" err="1">
                    <a:effectLst/>
                    <a:latin typeface="Times New Roman"/>
                    <a:ea typeface="Times New Roman"/>
                    <a:cs typeface="Arial"/>
                  </a:rPr>
                  <a:t>A</a:t>
                </a:r>
                <a:r>
                  <a:rPr lang="fr-FR" sz="1800" baseline="-25000" dirty="0" err="1">
                    <a:effectLst/>
                    <a:latin typeface="Times New Roman"/>
                    <a:ea typeface="Times New Roman"/>
                    <a:cs typeface="Arial"/>
                  </a:rPr>
                  <a:t>n</a:t>
                </a:r>
                <a:r>
                  <a:rPr lang="fr-FR" sz="1800" dirty="0" err="1">
                    <a:effectLst/>
                    <a:latin typeface="Times New Roman"/>
                    <a:ea typeface="Times New Roman"/>
                    <a:cs typeface="Arial"/>
                  </a:rPr>
                  <a:t>.sin</a:t>
                </a:r>
                <a:r>
                  <a:rPr lang="fr-FR" sz="1800" dirty="0">
                    <a:effectLst/>
                    <a:latin typeface="Times New Roman"/>
                    <a:ea typeface="Times New Roman"/>
                    <a:cs typeface="Arial"/>
                  </a:rPr>
                  <a:t>(</a:t>
                </a:r>
                <a:r>
                  <a:rPr lang="fr-FR" sz="1800" dirty="0">
                    <a:effectLst/>
                    <a:latin typeface="Times New Roman"/>
                    <a:ea typeface="Times New Roman"/>
                    <a:cs typeface="Times New Roman"/>
                    <a:sym typeface="Symbol"/>
                  </a:rPr>
                  <a:t></a:t>
                </a:r>
                <a:r>
                  <a:rPr lang="fr-FR" sz="1800" dirty="0">
                    <a:effectLst/>
                    <a:latin typeface="Times New Roman"/>
                    <a:ea typeface="Times New Roman"/>
                    <a:cs typeface="Arial"/>
                  </a:rPr>
                  <a:t>t+</a:t>
                </a:r>
                <a:r>
                  <a:rPr lang="fr-FR" sz="1800" dirty="0">
                    <a:effectLst/>
                    <a:latin typeface="Times New Roman"/>
                    <a:ea typeface="Times New Roman"/>
                    <a:cs typeface="Times New Roman"/>
                    <a:sym typeface="Symbol"/>
                  </a:rPr>
                  <a:t></a:t>
                </a:r>
                <a:r>
                  <a:rPr lang="fr-FR" sz="1800" dirty="0">
                    <a:effectLst/>
                    <a:latin typeface="Times New Roman"/>
                    <a:ea typeface="Times New Roman"/>
                    <a:cs typeface="Arial"/>
                  </a:rPr>
                  <a:t>)</a:t>
                </a:r>
                <a:endParaRPr lang="fr-FR" sz="1600" dirty="0">
                  <a:effectLst/>
                  <a:latin typeface="Calibri"/>
                  <a:ea typeface="Calibri"/>
                  <a:cs typeface="Arial"/>
                </a:endParaRPr>
              </a:p>
              <a:p>
                <a:pPr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fr-FR" sz="1800" dirty="0">
                    <a:effectLst/>
                    <a:latin typeface="Times New Roman"/>
                    <a:ea typeface="Times New Roman"/>
                    <a:cs typeface="Arial"/>
                  </a:rPr>
                  <a:t> 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fr-FR" sz="1800" i="1">
                            <a:effectLst/>
                            <a:latin typeface="Cambria Math" panose="02040503050406030204" pitchFamily="18" charset="0"/>
                            <a:ea typeface="Times New Roman"/>
                            <a:cs typeface="Times New Roman"/>
                          </a:rPr>
                        </m:ctrlPr>
                      </m:dPr>
                      <m:e>
                        <m:r>
                          <a:rPr lang="fr-FR" sz="18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𝑥</m:t>
                        </m:r>
                      </m:e>
                    </m:d>
                    <m:r>
                      <a:rPr lang="fr-FR" sz="18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fr-FR" sz="1800" i="1">
                            <a:effectLst/>
                            <a:latin typeface="Cambria Math" panose="02040503050406030204" pitchFamily="18" charset="0"/>
                            <a:ea typeface="Times New Roman"/>
                            <a:cs typeface="Times New Roman"/>
                          </a:rPr>
                        </m:ctrlPr>
                      </m:dPr>
                      <m:e>
                        <m:r>
                          <a:rPr lang="fr-FR" sz="18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</m:t>
                        </m:r>
                      </m:e>
                    </m:d>
                    <m:r>
                      <m:rPr>
                        <m:sty m:val="p"/>
                      </m:rPr>
                      <a:rPr lang="fr-FR" sz="1800">
                        <a:effectLst/>
                        <a:latin typeface="Cambria Math"/>
                        <a:ea typeface="Times New Roman"/>
                        <a:cs typeface="Times New Roman"/>
                      </a:rPr>
                      <m:t>sin</m:t>
                    </m:r>
                    <m:r>
                      <a:rPr lang="fr-FR" sz="1800">
                        <a:effectLst/>
                        <a:latin typeface="Cambria Math"/>
                        <a:ea typeface="Times New Roman"/>
                        <a:cs typeface="Times New Roman"/>
                      </a:rPr>
                      <m:t>⁡</m:t>
                    </m:r>
                    <m:r>
                      <a:rPr lang="fr-FR" sz="18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(</m:t>
                    </m:r>
                    <m:r>
                      <a:rPr lang="fr-FR" sz="18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𝜔</m:t>
                    </m:r>
                    <m:r>
                      <a:rPr lang="fr-FR" sz="18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𝑡</m:t>
                    </m:r>
                    <m:r>
                      <a:rPr lang="fr-FR" sz="18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+</m:t>
                    </m:r>
                    <m:r>
                      <a:rPr lang="fr-FR" sz="18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𝜑</m:t>
                    </m:r>
                    <m:r>
                      <a:rPr lang="fr-FR" sz="18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)</m:t>
                    </m:r>
                  </m:oMath>
                </a14:m>
                <a:r>
                  <a:rPr lang="fr-FR" sz="1800" dirty="0">
                    <a:effectLst/>
                    <a:latin typeface="Times New Roman"/>
                    <a:ea typeface="Times New Roman"/>
                    <a:cs typeface="Arial"/>
                  </a:rPr>
                  <a:t> 		 </a:t>
                </a:r>
                <a:r>
                  <a:rPr lang="fr-FR" sz="1200" dirty="0">
                    <a:solidFill>
                      <a:srgbClr val="FF0000"/>
                    </a:solidFill>
                    <a:effectLst/>
                    <a:latin typeface="Times New Roman"/>
                    <a:ea typeface="Times New Roman"/>
                    <a:cs typeface="Arial"/>
                  </a:rPr>
                  <a:t>(6.3)</a:t>
                </a:r>
                <a:endParaRPr lang="fr-FR" sz="1600" dirty="0">
                  <a:effectLst/>
                  <a:latin typeface="Calibri"/>
                  <a:ea typeface="Calibri"/>
                  <a:cs typeface="Arial"/>
                </a:endParaRPr>
              </a:p>
              <a:p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fr-FR" sz="1800" i="1">
                            <a:effectLst/>
                            <a:latin typeface="Cambria Math" panose="02040503050406030204" pitchFamily="18" charset="0"/>
                            <a:ea typeface="Times New Roman"/>
                            <a:cs typeface="Times New Roman"/>
                          </a:rPr>
                        </m:ctrlPr>
                      </m:dPr>
                      <m:e>
                        <m:acc>
                          <m:accPr>
                            <m:chr m:val="̈"/>
                            <m:ctrlPr>
                              <a:rPr lang="fr-FR" sz="1800" i="1">
                                <a:effectLst/>
                                <a:latin typeface="Cambria Math" panose="02040503050406030204" pitchFamily="18" charset="0"/>
                                <a:ea typeface="Times New Roman"/>
                                <a:cs typeface="Times New Roman"/>
                              </a:rPr>
                            </m:ctrlPr>
                          </m:accPr>
                          <m:e>
                            <m:r>
                              <a:rPr lang="fr-FR" sz="1800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𝑥</m:t>
                            </m:r>
                          </m:e>
                        </m:acc>
                      </m:e>
                    </m:d>
                    <m:r>
                      <a:rPr lang="fr-FR" sz="18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=−</m:t>
                    </m:r>
                    <m:d>
                      <m:dPr>
                        <m:begChr m:val="{"/>
                        <m:endChr m:val="}"/>
                        <m:ctrlPr>
                          <a:rPr lang="fr-FR" sz="1800" i="1">
                            <a:effectLst/>
                            <a:latin typeface="Cambria Math" panose="02040503050406030204" pitchFamily="18" charset="0"/>
                            <a:ea typeface="Times New Roman"/>
                            <a:cs typeface="Times New Roman"/>
                          </a:rPr>
                        </m:ctrlPr>
                      </m:dPr>
                      <m:e>
                        <m:r>
                          <a:rPr lang="fr-FR" sz="18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</m:t>
                        </m:r>
                      </m:e>
                    </m:d>
                    <m:sSup>
                      <m:sSupPr>
                        <m:ctrlPr>
                          <a:rPr lang="fr-FR" sz="1800" i="1">
                            <a:effectLst/>
                            <a:latin typeface="Cambria Math" panose="02040503050406030204" pitchFamily="18" charset="0"/>
                            <a:ea typeface="Times New Roman"/>
                            <a:cs typeface="Times New Roman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fr-FR" sz="1800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ω</m:t>
                        </m:r>
                      </m:e>
                      <m:sup>
                        <m:r>
                          <a:rPr lang="fr-FR" sz="1800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2</m:t>
                        </m:r>
                      </m:sup>
                    </m:sSup>
                    <m:r>
                      <m:rPr>
                        <m:sty m:val="p"/>
                      </m:rPr>
                      <a:rPr lang="fr-FR" sz="1800">
                        <a:effectLst/>
                        <a:latin typeface="Cambria Math"/>
                        <a:ea typeface="Times New Roman"/>
                        <a:cs typeface="Times New Roman"/>
                      </a:rPr>
                      <m:t>sin</m:t>
                    </m:r>
                    <m:r>
                      <a:rPr lang="fr-FR" sz="1800">
                        <a:effectLst/>
                        <a:latin typeface="Cambria Math"/>
                        <a:ea typeface="Times New Roman"/>
                        <a:cs typeface="Times New Roman"/>
                      </a:rPr>
                      <m:t>⁡</m:t>
                    </m:r>
                    <m:r>
                      <a:rPr lang="fr-FR" sz="18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(</m:t>
                    </m:r>
                    <m:r>
                      <a:rPr lang="fr-FR" sz="18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𝜔</m:t>
                    </m:r>
                    <m:r>
                      <a:rPr lang="fr-FR" sz="18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𝑡</m:t>
                    </m:r>
                    <m:r>
                      <a:rPr lang="fr-FR" sz="18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+</m:t>
                    </m:r>
                    <m:r>
                      <a:rPr lang="fr-FR" sz="18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𝜑</m:t>
                    </m:r>
                    <m:r>
                      <a:rPr lang="fr-FR" sz="18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)</m:t>
                    </m:r>
                  </m:oMath>
                </a14:m>
                <a:r>
                  <a:rPr lang="fr-FR" sz="1800" dirty="0">
                    <a:effectLst/>
                    <a:latin typeface="Times New Roman"/>
                    <a:ea typeface="Times New Roman"/>
                  </a:rPr>
                  <a:t> 		</a:t>
                </a:r>
                <a:endParaRPr lang="fr-FR" sz="1800" dirty="0"/>
              </a:p>
              <a:p>
                <a:pPr>
                  <a:lnSpc>
                    <a:spcPct val="150000"/>
                  </a:lnSpc>
                </a:pPr>
                <a:r>
                  <a:rPr lang="en-US" sz="1800" dirty="0"/>
                  <a:t>By substituting these last two expressions into the first equation, we obtain:</a:t>
                </a:r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d>
                      <m:dPr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begChr m:val="["/>
                            <m:endChr m:val="]"/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sz="1800" i="1">
                                <a:latin typeface="Cambria Math"/>
                              </a:rPr>
                              <m:t>𝐾</m:t>
                            </m:r>
                          </m:e>
                        </m:d>
                        <m:r>
                          <a:rPr lang="fr-FR" sz="1800" i="1">
                            <a:latin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fr-FR" sz="1800" i="1">
                                <a:latin typeface="Cambria Math"/>
                              </a:rPr>
                              <m:t>𝜔</m:t>
                            </m:r>
                          </m:e>
                          <m:sup>
                            <m:r>
                              <a:rPr lang="fr-FR" sz="18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d>
                          <m:dPr>
                            <m:begChr m:val="["/>
                            <m:endChr m:val="]"/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sz="1800" i="1">
                                <a:latin typeface="Cambria Math"/>
                              </a:rPr>
                              <m:t>𝑀</m:t>
                            </m:r>
                          </m:e>
                        </m:d>
                      </m:e>
                    </m:d>
                    <m:r>
                      <a:rPr lang="fr-FR" sz="1800" i="1">
                        <a:latin typeface="Cambria Math"/>
                      </a:rPr>
                      <m:t> </m:t>
                    </m:r>
                    <m:d>
                      <m:dPr>
                        <m:begChr m:val="{"/>
                        <m:endChr m:val="}"/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1800" i="1">
                            <a:latin typeface="Cambria Math"/>
                          </a:rPr>
                          <m:t>𝐴</m:t>
                        </m:r>
                      </m:e>
                    </m:d>
                    <m:func>
                      <m:funcPr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fr-FR" sz="1800">
                            <a:latin typeface="Cambria Math"/>
                          </a:rPr>
                          <m:t>sin</m:t>
                        </m:r>
                      </m:fName>
                      <m:e>
                        <m:d>
                          <m:dPr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sz="1800" i="1">
                                <a:latin typeface="Cambria Math"/>
                              </a:rPr>
                              <m:t>𝜔</m:t>
                            </m:r>
                            <m:r>
                              <a:rPr lang="fr-FR" sz="1800" i="1">
                                <a:latin typeface="Cambria Math"/>
                              </a:rPr>
                              <m:t>𝑡</m:t>
                            </m:r>
                            <m:r>
                              <a:rPr lang="fr-FR" sz="1800" i="1">
                                <a:latin typeface="Cambria Math"/>
                              </a:rPr>
                              <m:t>+</m:t>
                            </m:r>
                            <m:r>
                              <a:rPr lang="fr-FR" sz="1800" i="1">
                                <a:latin typeface="Cambria Math"/>
                              </a:rPr>
                              <m:t>𝜑</m:t>
                            </m:r>
                          </m:e>
                        </m:d>
                      </m:e>
                    </m:func>
                    <m:r>
                      <a:rPr lang="fr-FR" sz="1800" i="1">
                        <a:latin typeface="Cambria Math"/>
                      </a:rPr>
                      <m:t>=</m:t>
                    </m:r>
                    <m:r>
                      <a:rPr lang="fr-FR" sz="1800" i="1">
                        <a:latin typeface="Cambria Math"/>
                      </a:rPr>
                      <m:t>0</m:t>
                    </m:r>
                  </m:oMath>
                </a14:m>
                <a:r>
                  <a:rPr lang="fr-FR" sz="1800" dirty="0"/>
                  <a:t> 					 </a:t>
                </a:r>
                <a:r>
                  <a:rPr lang="fr-FR" sz="1800" dirty="0">
                    <a:solidFill>
                      <a:srgbClr val="FF0000"/>
                    </a:solidFill>
                  </a:rPr>
                  <a:t>(6.5)</a:t>
                </a:r>
              </a:p>
              <a:p>
                <a:pPr>
                  <a:lnSpc>
                    <a:spcPct val="150000"/>
                  </a:lnSpc>
                </a:pPr>
                <a:r>
                  <a:rPr lang="fr-FR" sz="1800" dirty="0"/>
                  <a:t>Eq (6.5) = 0 </a:t>
                </a:r>
                <a:r>
                  <a:rPr lang="fr-FR" sz="1800" dirty="0">
                    <a:sym typeface="Symbol"/>
                  </a:rPr>
                  <a:t></a:t>
                </a:r>
                <a:r>
                  <a:rPr lang="fr-FR" sz="1800" dirty="0"/>
                  <a:t>t == &gt; </a:t>
                </a:r>
                <a:r>
                  <a:rPr lang="en-US" sz="1800" dirty="0"/>
                  <a:t>For any value of the sin function; We have</a:t>
                </a:r>
                <a:r>
                  <a:rPr lang="fr-FR" sz="1800" dirty="0"/>
                  <a:t> : </a:t>
                </a:r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d>
                      <m:dPr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begChr m:val="["/>
                            <m:endChr m:val="]"/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sz="1800" i="1">
                                <a:latin typeface="Cambria Math"/>
                              </a:rPr>
                              <m:t>𝐾</m:t>
                            </m:r>
                          </m:e>
                        </m:d>
                        <m:r>
                          <a:rPr lang="fr-FR" sz="1800" i="1">
                            <a:latin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fr-FR" sz="1800" i="1">
                                <a:latin typeface="Cambria Math"/>
                              </a:rPr>
                              <m:t>𝜔</m:t>
                            </m:r>
                          </m:e>
                          <m:sup>
                            <m:r>
                              <a:rPr lang="fr-FR" sz="18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d>
                          <m:dPr>
                            <m:begChr m:val="["/>
                            <m:endChr m:val="]"/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sz="1800" i="1">
                                <a:latin typeface="Cambria Math"/>
                              </a:rPr>
                              <m:t>𝑀</m:t>
                            </m:r>
                          </m:e>
                        </m:d>
                      </m:e>
                    </m:d>
                    <m:r>
                      <a:rPr lang="fr-FR" sz="1800" i="1">
                        <a:latin typeface="Cambria Math"/>
                      </a:rPr>
                      <m:t> </m:t>
                    </m:r>
                    <m:d>
                      <m:dPr>
                        <m:begChr m:val="{"/>
                        <m:endChr m:val="}"/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1800" i="1">
                            <a:latin typeface="Cambria Math"/>
                          </a:rPr>
                          <m:t>𝐴</m:t>
                        </m:r>
                      </m:e>
                    </m:d>
                    <m:r>
                      <a:rPr lang="fr-FR" sz="1800" i="1">
                        <a:latin typeface="Cambria Math"/>
                      </a:rPr>
                      <m:t>=</m:t>
                    </m:r>
                    <m:r>
                      <a:rPr lang="fr-FR" sz="1800" i="1">
                        <a:latin typeface="Cambria Math"/>
                      </a:rPr>
                      <m:t>0</m:t>
                    </m:r>
                  </m:oMath>
                </a14:m>
                <a:r>
                  <a:rPr lang="fr-FR" sz="1800" dirty="0"/>
                  <a:t> 						</a:t>
                </a:r>
                <a:r>
                  <a:rPr lang="fr-FR" sz="1800" dirty="0">
                    <a:solidFill>
                      <a:srgbClr val="FF0000"/>
                    </a:solidFill>
                  </a:rPr>
                  <a:t>(6.6)</a:t>
                </a: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-27384"/>
                <a:ext cx="8981952" cy="6800964"/>
              </a:xfrm>
              <a:prstGeom prst="rect">
                <a:avLst/>
              </a:prstGeom>
              <a:blipFill>
                <a:blip r:embed="rId3"/>
                <a:stretch>
                  <a:fillRect l="-611" b="-53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07504" y="44624"/>
            <a:ext cx="8928992" cy="6696744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/>
          <a:lstStyle/>
          <a:p>
            <a:pPr>
              <a:lnSpc>
                <a:spcPct val="150000"/>
              </a:lnSpc>
              <a:spcAft>
                <a:spcPts val="0"/>
              </a:spcAft>
            </a:pPr>
            <a:endParaRPr lang="fr-FR" sz="2000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8604448" y="6400800"/>
            <a:ext cx="432048" cy="457200"/>
          </a:xfrm>
        </p:spPr>
        <p:txBody>
          <a:bodyPr/>
          <a:lstStyle/>
          <a:p>
            <a:fld id="{CF4668DC-857F-487D-BFFA-8C0CA5037977}" type="slidenum">
              <a:rPr lang="fr-BE" smtClean="0">
                <a:solidFill>
                  <a:srgbClr val="FFFFFF"/>
                </a:solidFill>
              </a:rPr>
              <a:pPr/>
              <a:t>8</a:t>
            </a:fld>
            <a:endParaRPr lang="fr-BE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0792469"/>
      </p:ext>
    </p:extLst>
  </p:cSld>
  <p:clrMapOvr>
    <a:masterClrMapping/>
  </p:clrMapOvr>
  <p:transition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107504" y="-27384"/>
                <a:ext cx="9036496" cy="685649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"/>
                        <m:endChr m:val="}"/>
                        <m:ctrlPr>
                          <a:rPr lang="fr-FR" sz="18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sSup>
                              <m:sSup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𝜔</m:t>
                                </m:r>
                              </m:e>
                              <m:sup>
                                <m:r>
                                  <a:rPr lang="fr-FR" sz="1800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fr-FR" sz="1800" i="1">
                                <a:latin typeface="Cambria Math"/>
                              </a:rPr>
                              <m:t>=?</m:t>
                            </m:r>
                          </m:e>
                          <m:e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𝐴</m:t>
                                </m:r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fr-FR" sz="1800" i="1">
                                <a:latin typeface="Cambria Math"/>
                              </a:rPr>
                              <m:t>= ?</m:t>
                            </m:r>
                          </m:e>
                          <m:e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𝐴</m:t>
                                </m:r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fr-FR" sz="1800" i="1">
                                <a:latin typeface="Cambria Math"/>
                              </a:rPr>
                              <m:t>= ?</m:t>
                            </m:r>
                          </m:e>
                          <m:e>
                            <m:r>
                              <a:rPr lang="fr-FR" sz="1800" i="1">
                                <a:latin typeface="Cambria Math"/>
                              </a:rPr>
                              <m:t>.</m:t>
                            </m:r>
                          </m:e>
                          <m:e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𝐴</m:t>
                                </m:r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𝑛</m:t>
                                </m:r>
                              </m:sub>
                            </m:sSub>
                            <m:r>
                              <a:rPr lang="fr-FR" sz="1800" i="1">
                                <a:latin typeface="Cambria Math"/>
                              </a:rPr>
                              <m:t>= ?</m:t>
                            </m:r>
                          </m:e>
                        </m:eqArr>
                      </m:e>
                    </m:d>
                  </m:oMath>
                </a14:m>
                <a:r>
                  <a:rPr lang="fr-FR" sz="1800" dirty="0"/>
                  <a:t> == &gt; </a:t>
                </a:r>
                <a:r>
                  <a:rPr lang="en-US" sz="1800" dirty="0"/>
                  <a:t>Therefore we have a system of (n) equations with (n+1) unknowns</a:t>
                </a:r>
              </a:p>
              <a:p>
                <a:r>
                  <a:rPr lang="fr-FR" sz="1800" dirty="0"/>
                  <a:t>  	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d>
                              <m:d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fr-FR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1800" i="1">
                                        <a:latin typeface="Cambria Math"/>
                                      </a:rPr>
                                      <m:t>𝑘</m:t>
                                    </m:r>
                                  </m:e>
                                  <m:sub>
                                    <m:r>
                                      <a:rPr lang="fr-FR" sz="1800" i="1">
                                        <a:latin typeface="Cambria Math"/>
                                      </a:rPr>
                                      <m:t>11</m:t>
                                    </m:r>
                                  </m:sub>
                                </m:sSub>
                                <m:r>
                                  <a:rPr lang="fr-FR" sz="1800" i="1">
                                    <a:latin typeface="Cambria Math"/>
                                  </a:rPr>
                                  <m:t>−</m:t>
                                </m:r>
                                <m:sSup>
                                  <m:sSupPr>
                                    <m:ctrlPr>
                                      <a:rPr lang="fr-FR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fr-FR" sz="1800" i="1">
                                        <a:latin typeface="Cambria Math"/>
                                      </a:rPr>
                                      <m:t>𝜔</m:t>
                                    </m:r>
                                  </m:e>
                                  <m:sup>
                                    <m:r>
                                      <a:rPr lang="fr-FR" sz="1800" i="1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  <m:sSub>
                                  <m:sSubPr>
                                    <m:ctrlPr>
                                      <a:rPr lang="fr-FR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1800" i="1">
                                        <a:latin typeface="Cambria Math"/>
                                      </a:rPr>
                                      <m:t>𝑚</m:t>
                                    </m:r>
                                  </m:e>
                                  <m:sub>
                                    <m:r>
                                      <a:rPr lang="fr-FR" sz="1800" i="1"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d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𝐴</m:t>
                                </m:r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fr-FR" sz="1800" i="1">
                                <a:latin typeface="Cambria Math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𝑘</m:t>
                                </m:r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12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𝐴</m:t>
                                </m:r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fr-FR" sz="1800" i="1">
                                <a:latin typeface="Cambria Math"/>
                              </a:rPr>
                              <m:t>+…+</m:t>
                            </m:r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𝑘</m:t>
                                </m:r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1</m:t>
                                </m:r>
                                <m:r>
                                  <a:rPr lang="fr-FR" sz="1800" i="1">
                                    <a:latin typeface="Cambria Math"/>
                                  </a:rPr>
                                  <m:t>𝑛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𝐴</m:t>
                                </m:r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𝑛</m:t>
                                </m:r>
                              </m:sub>
                            </m:sSub>
                            <m:r>
                              <a:rPr lang="fr-FR" sz="1800" i="1">
                                <a:latin typeface="Cambria Math"/>
                              </a:rPr>
                              <m:t>=</m:t>
                            </m:r>
                            <m:r>
                              <a:rPr lang="fr-FR" sz="1800" i="1">
                                <a:latin typeface="Cambria Math"/>
                              </a:rPr>
                              <m:t>0</m:t>
                            </m:r>
                          </m:e>
                          <m:e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𝑘</m:t>
                                </m:r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21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𝐴</m:t>
                                </m:r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fr-FR" sz="1800" i="1">
                                <a:latin typeface="Cambria Math"/>
                              </a:rPr>
                              <m:t>+</m:t>
                            </m:r>
                            <m:d>
                              <m:d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fr-FR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1800" i="1">
                                        <a:latin typeface="Cambria Math"/>
                                      </a:rPr>
                                      <m:t>𝑘</m:t>
                                    </m:r>
                                  </m:e>
                                  <m:sub>
                                    <m:r>
                                      <a:rPr lang="fr-FR" sz="1800" i="1">
                                        <a:latin typeface="Cambria Math"/>
                                      </a:rPr>
                                      <m:t>22</m:t>
                                    </m:r>
                                  </m:sub>
                                </m:sSub>
                                <m:r>
                                  <a:rPr lang="fr-FR" sz="1800" i="1">
                                    <a:latin typeface="Cambria Math"/>
                                  </a:rPr>
                                  <m:t>−</m:t>
                                </m:r>
                                <m:sSup>
                                  <m:sSupPr>
                                    <m:ctrlPr>
                                      <a:rPr lang="fr-FR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fr-FR" sz="1800" i="1">
                                        <a:latin typeface="Cambria Math"/>
                                      </a:rPr>
                                      <m:t>𝜔</m:t>
                                    </m:r>
                                  </m:e>
                                  <m:sup>
                                    <m:r>
                                      <a:rPr lang="fr-FR" sz="1800" i="1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  <m:sSub>
                                  <m:sSubPr>
                                    <m:ctrlPr>
                                      <a:rPr lang="fr-FR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1800" i="1">
                                        <a:latin typeface="Cambria Math"/>
                                      </a:rPr>
                                      <m:t>𝑚</m:t>
                                    </m:r>
                                  </m:e>
                                  <m:sub>
                                    <m:r>
                                      <a:rPr lang="fr-FR" sz="1800" i="1">
                                        <a:latin typeface="Cambria Math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d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𝐴</m:t>
                                </m:r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fr-FR" sz="1800" i="1">
                                <a:latin typeface="Cambria Math"/>
                              </a:rPr>
                              <m:t>+…+</m:t>
                            </m:r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𝑘</m:t>
                                </m:r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2</m:t>
                                </m:r>
                                <m:r>
                                  <a:rPr lang="fr-FR" sz="1800" i="1">
                                    <a:latin typeface="Cambria Math"/>
                                  </a:rPr>
                                  <m:t>𝑛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𝐴</m:t>
                                </m:r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𝑛</m:t>
                                </m:r>
                              </m:sub>
                            </m:sSub>
                            <m:r>
                              <a:rPr lang="fr-FR" sz="1800" i="1">
                                <a:latin typeface="Cambria Math"/>
                              </a:rPr>
                              <m:t>=</m:t>
                            </m:r>
                            <m:r>
                              <a:rPr lang="fr-FR" sz="1800" i="1">
                                <a:latin typeface="Cambria Math"/>
                              </a:rPr>
                              <m:t>0</m:t>
                            </m:r>
                          </m:e>
                          <m:e>
                            <m:r>
                              <a:rPr lang="fr-FR" sz="1800" i="1">
                                <a:latin typeface="Cambria Math"/>
                              </a:rPr>
                              <m:t>.</m:t>
                            </m:r>
                          </m:e>
                          <m:e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𝑘</m:t>
                                </m:r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𝑛</m:t>
                                </m:r>
                                <m:r>
                                  <a:rPr lang="fr-FR" sz="1800" i="1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𝐴</m:t>
                                </m:r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fr-FR" sz="1800" i="1">
                                <a:latin typeface="Cambria Math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sSub>
                                  <m:sSubPr>
                                    <m:ctrlPr>
                                      <a:rPr lang="fr-FR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1800" i="1">
                                        <a:latin typeface="Cambria Math"/>
                                      </a:rPr>
                                      <m:t>𝑘</m:t>
                                    </m:r>
                                  </m:e>
                                  <m:sub>
                                    <m:r>
                                      <a:rPr lang="fr-FR" sz="1800" i="1">
                                        <a:latin typeface="Cambria Math"/>
                                      </a:rPr>
                                      <m:t>𝑛</m:t>
                                    </m:r>
                                    <m:r>
                                      <a:rPr lang="fr-FR" sz="1800" i="1">
                                        <a:latin typeface="Cambria Math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lang="fr-FR" sz="1800" i="1">
                                    <a:latin typeface="Cambria Math"/>
                                  </a:rPr>
                                  <m:t>𝐴</m:t>
                                </m:r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fr-FR" sz="1800" i="1">
                                <a:latin typeface="Cambria Math"/>
                              </a:rPr>
                              <m:t>+…+</m:t>
                            </m:r>
                            <m:sSub>
                              <m:sSub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d>
                                  <m:dPr>
                                    <m:ctrlPr>
                                      <a:rPr lang="fr-FR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fr-FR" sz="18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fr-FR" sz="1800" i="1">
                                            <a:latin typeface="Cambria Math"/>
                                          </a:rPr>
                                          <m:t>𝑘</m:t>
                                        </m:r>
                                      </m:e>
                                      <m:sub>
                                        <m:r>
                                          <a:rPr lang="fr-FR" sz="1800" i="1">
                                            <a:latin typeface="Cambria Math"/>
                                          </a:rPr>
                                          <m:t>𝑛𝑛</m:t>
                                        </m:r>
                                      </m:sub>
                                    </m:sSub>
                                    <m:r>
                                      <a:rPr lang="fr-FR" sz="1800" i="1">
                                        <a:latin typeface="Cambria Math"/>
                                      </a:rPr>
                                      <m:t>−</m:t>
                                    </m:r>
                                    <m:sSup>
                                      <m:sSupPr>
                                        <m:ctrlPr>
                                          <a:rPr lang="fr-FR" sz="18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fr-FR" sz="1800" i="1">
                                            <a:latin typeface="Cambria Math"/>
                                          </a:rPr>
                                          <m:t>𝜔</m:t>
                                        </m:r>
                                      </m:e>
                                      <m:sup>
                                        <m:r>
                                          <a:rPr lang="fr-FR" sz="1800" i="1">
                                            <a:latin typeface="Cambria Math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  <m:sSub>
                                      <m:sSubPr>
                                        <m:ctrlPr>
                                          <a:rPr lang="fr-FR" sz="18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fr-FR" sz="1800" i="1">
                                            <a:latin typeface="Cambria Math"/>
                                          </a:rPr>
                                          <m:t>𝑚</m:t>
                                        </m:r>
                                      </m:e>
                                      <m:sub>
                                        <m:r>
                                          <a:rPr lang="fr-FR" sz="1800" i="1">
                                            <a:latin typeface="Cambria Math"/>
                                          </a:rPr>
                                          <m:t>𝑛</m:t>
                                        </m:r>
                                      </m:sub>
                                    </m:sSub>
                                  </m:e>
                                </m:d>
                                <m:r>
                                  <a:rPr lang="fr-FR" sz="1800" i="1">
                                    <a:latin typeface="Cambria Math"/>
                                  </a:rPr>
                                  <m:t>𝐴</m:t>
                                </m:r>
                              </m:e>
                              <m:sub>
                                <m:r>
                                  <a:rPr lang="fr-FR" sz="1800" i="1">
                                    <a:latin typeface="Cambria Math"/>
                                  </a:rPr>
                                  <m:t>𝑛</m:t>
                                </m:r>
                              </m:sub>
                            </m:sSub>
                            <m:r>
                              <a:rPr lang="fr-FR" sz="1800" i="1">
                                <a:latin typeface="Cambria Math"/>
                              </a:rPr>
                              <m:t>=</m:t>
                            </m:r>
                            <m:r>
                              <a:rPr lang="fr-FR" sz="1800" i="1">
                                <a:latin typeface="Cambria Math"/>
                              </a:rPr>
                              <m:t>0</m:t>
                            </m:r>
                          </m:e>
                        </m:eqArr>
                      </m:e>
                    </m:d>
                  </m:oMath>
                </a14:m>
                <a:r>
                  <a:rPr lang="fr-FR" sz="1800" dirty="0"/>
                  <a:t>				</a:t>
                </a:r>
                <a:r>
                  <a:rPr lang="fr-FR" sz="1800" dirty="0">
                    <a:solidFill>
                      <a:srgbClr val="FF0000"/>
                    </a:solidFill>
                  </a:rPr>
                  <a:t>(6.7)</a:t>
                </a:r>
              </a:p>
              <a:p>
                <a:r>
                  <a:rPr lang="fr-FR" sz="1800" dirty="0" err="1"/>
                  <a:t>With</a:t>
                </a:r>
                <a:r>
                  <a:rPr lang="fr-FR" sz="1800" dirty="0"/>
                  <a:t> :</a:t>
                </a:r>
              </a:p>
              <a:p>
                <a:r>
                  <a:rPr lang="fr-FR" sz="1800" dirty="0"/>
                  <a:t>	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1800" i="1">
                            <a:latin typeface="Cambria Math"/>
                          </a:rPr>
                          <m:t>𝐾</m:t>
                        </m:r>
                      </m:e>
                    </m:d>
                    <m:r>
                      <a:rPr lang="fr-FR" sz="1800" i="1">
                        <a:latin typeface="Cambria Math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fr-FR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1800" i="1">
                                      <a:latin typeface="Cambria Math"/>
                                    </a:rPr>
                                    <m:t>𝑘</m:t>
                                  </m:r>
                                </m:e>
                                <m:sub>
                                  <m:r>
                                    <a:rPr lang="fr-FR" sz="1800" i="1">
                                      <a:latin typeface="Cambria Math"/>
                                    </a:rPr>
                                    <m:t>11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fr-FR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1800" i="1">
                                      <a:latin typeface="Cambria Math"/>
                                    </a:rPr>
                                    <m:t>𝑘</m:t>
                                  </m:r>
                                </m:e>
                                <m:sub>
                                  <m:r>
                                    <a:rPr lang="fr-FR" sz="1800" i="1">
                                      <a:latin typeface="Cambria Math"/>
                                    </a:rPr>
                                    <m:t>12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fr-FR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1800" i="1">
                                      <a:latin typeface="Cambria Math"/>
                                    </a:rPr>
                                    <m:t>𝑘</m:t>
                                  </m:r>
                                </m:e>
                                <m:sub>
                                  <m:r>
                                    <a:rPr lang="fr-FR" sz="1800" i="1">
                                      <a:latin typeface="Cambria Math"/>
                                    </a:rPr>
                                    <m:t>1</m:t>
                                  </m:r>
                                  <m:r>
                                    <a:rPr lang="fr-FR" sz="1800" i="1">
                                      <a:latin typeface="Cambria Math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fr-FR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1800" i="1">
                                      <a:latin typeface="Cambria Math"/>
                                    </a:rPr>
                                    <m:t>𝑘</m:t>
                                  </m:r>
                                </m:e>
                                <m:sub>
                                  <m:r>
                                    <a:rPr lang="fr-FR" sz="1800" i="1">
                                      <a:latin typeface="Cambria Math"/>
                                    </a:rPr>
                                    <m:t>21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fr-FR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1800" i="1">
                                      <a:latin typeface="Cambria Math"/>
                                    </a:rPr>
                                    <m:t>𝑘</m:t>
                                  </m:r>
                                </m:e>
                                <m:sub>
                                  <m:r>
                                    <a:rPr lang="fr-FR" sz="1800" i="1">
                                      <a:latin typeface="Cambria Math"/>
                                    </a:rPr>
                                    <m:t>22</m:t>
                                  </m:r>
                                </m:sub>
                              </m:sSub>
                            </m:e>
                            <m:e>
                              <m:r>
                                <a:rPr lang="fr-FR" sz="1800" i="1">
                                  <a:latin typeface="Cambria Math"/>
                                </a:rPr>
                                <m:t>.</m:t>
                              </m:r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fr-FR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1800" i="1">
                                      <a:latin typeface="Cambria Math"/>
                                    </a:rPr>
                                    <m:t>𝑘</m:t>
                                  </m:r>
                                </m:e>
                                <m:sub>
                                  <m:r>
                                    <a:rPr lang="fr-FR" sz="1800" i="1">
                                      <a:latin typeface="Cambria Math"/>
                                    </a:rPr>
                                    <m:t>𝑛</m:t>
                                  </m:r>
                                  <m:r>
                                    <a:rPr lang="fr-FR" sz="1800" i="1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  <m:e>
                              <m:r>
                                <a:rPr lang="fr-FR" sz="1800" i="1">
                                  <a:latin typeface="Cambria Math"/>
                                </a:rPr>
                                <m:t>.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fr-FR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1800" i="1">
                                      <a:latin typeface="Cambria Math"/>
                                    </a:rPr>
                                    <m:t>𝑘</m:t>
                                  </m:r>
                                </m:e>
                                <m:sub>
                                  <m:r>
                                    <a:rPr lang="fr-FR" sz="1800" i="1">
                                      <a:latin typeface="Cambria Math"/>
                                    </a:rPr>
                                    <m:t>𝑛𝑛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</m:oMath>
                </a14:m>
                <a:r>
                  <a:rPr lang="fr-FR" sz="1800" dirty="0"/>
                  <a:t>		et 	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1800" i="1">
                            <a:latin typeface="Cambria Math"/>
                          </a:rPr>
                          <m:t>𝑀</m:t>
                        </m:r>
                      </m:e>
                    </m:d>
                    <m:r>
                      <a:rPr lang="fr-FR" sz="1800" i="1">
                        <a:latin typeface="Cambria Math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fr-FR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1800" i="1">
                                      <a:latin typeface="Cambria Math"/>
                                    </a:rPr>
                                    <m:t>𝑚</m:t>
                                  </m:r>
                                </m:e>
                                <m:sub>
                                  <m:r>
                                    <a:rPr lang="fr-FR" sz="1800" i="1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  <m:e>
                              <m:r>
                                <a:rPr lang="fr-FR" sz="1800" i="1">
                                  <a:latin typeface="Cambria Math"/>
                                </a:rPr>
                                <m:t>0</m:t>
                              </m:r>
                            </m:e>
                            <m:e>
                              <m:r>
                                <a:rPr lang="fr-FR" sz="1800" i="1">
                                  <a:latin typeface="Cambria Math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fr-FR" sz="1800" i="1">
                                  <a:latin typeface="Cambria Math"/>
                                </a:rPr>
                                <m:t>0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fr-FR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1800" i="1">
                                      <a:latin typeface="Cambria Math"/>
                                    </a:rPr>
                                    <m:t>𝑚</m:t>
                                  </m:r>
                                </m:e>
                                <m:sub>
                                  <m:r>
                                    <a:rPr lang="fr-FR" sz="1800" i="1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  <m:e>
                              <m:r>
                                <a:rPr lang="fr-FR" sz="1800" i="1">
                                  <a:latin typeface="Cambria Math"/>
                                </a:rPr>
                                <m:t>.</m:t>
                              </m:r>
                            </m:e>
                          </m:mr>
                          <m:mr>
                            <m:e>
                              <m:r>
                                <a:rPr lang="fr-FR" sz="1800" i="1">
                                  <a:latin typeface="Cambria Math"/>
                                </a:rPr>
                                <m:t>0</m:t>
                              </m:r>
                            </m:e>
                            <m:e>
                              <m:r>
                                <a:rPr lang="fr-FR" sz="1800" i="1">
                                  <a:latin typeface="Cambria Math"/>
                                </a:rPr>
                                <m:t>.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fr-FR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1800" i="1">
                                      <a:latin typeface="Cambria Math"/>
                                    </a:rPr>
                                    <m:t>𝑚</m:t>
                                  </m:r>
                                </m:e>
                                <m:sub>
                                  <m:r>
                                    <a:rPr lang="fr-FR" sz="1800" i="1">
                                      <a:latin typeface="Cambria Math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</m:oMath>
                </a14:m>
                <a:r>
                  <a:rPr lang="fr-FR" sz="1800" dirty="0"/>
                  <a:t> </a:t>
                </a:r>
              </a:p>
              <a:p>
                <a:pPr algn="just"/>
                <a:r>
                  <a:rPr lang="en-US" sz="1800" dirty="0"/>
                  <a:t>The homogeneous system of equations (6.6) can only admit a non-trivial solution if the determinant of the square matrix is zero.</a:t>
                </a:r>
              </a:p>
              <a:p>
                <a:r>
                  <a:rPr lang="fr-FR" sz="1800" dirty="0" err="1"/>
                  <a:t>Characteristic</a:t>
                </a:r>
                <a:r>
                  <a:rPr lang="fr-FR" sz="1800" dirty="0"/>
                  <a:t> e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fr-FR" sz="1800" b="0" i="0" smtClean="0">
                        <a:latin typeface="Cambria Math" panose="02040503050406030204" pitchFamily="18" charset="0"/>
                      </a:rPr>
                      <m:t>q</m:t>
                    </m:r>
                    <m:sSub>
                      <m:sSubPr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1800" b="0" i="1" smtClean="0">
                            <a:latin typeface="Cambria Math" panose="02040503050406030204" pitchFamily="18" charset="0"/>
                          </a:rPr>
                          <m:t>: </m:t>
                        </m:r>
                        <m:r>
                          <a:rPr lang="fr-FR" sz="1800" i="1">
                            <a:latin typeface="Cambria Math"/>
                          </a:rPr>
                          <m:t>∆</m:t>
                        </m:r>
                      </m:e>
                      <m:sub>
                        <m:r>
                          <a:rPr lang="fr-FR" sz="1800" i="1">
                            <a:latin typeface="Cambria Math"/>
                          </a:rPr>
                          <m:t>𝜔</m:t>
                        </m:r>
                      </m:sub>
                    </m:sSub>
                    <m:r>
                      <a:rPr lang="fr-FR" sz="1800" i="1">
                        <a:latin typeface="Cambria Math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d>
                              <m:dPr>
                                <m:begChr m:val="["/>
                                <m:endChr m:val="]"/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𝐾</m:t>
                                </m:r>
                              </m:e>
                            </m:d>
                            <m:r>
                              <a:rPr lang="fr-FR" sz="1800" i="1">
                                <a:latin typeface="Cambria Math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𝜔</m:t>
                                </m:r>
                              </m:e>
                              <m:sup>
                                <m:r>
                                  <a:rPr lang="fr-FR" sz="1800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d>
                              <m:dPr>
                                <m:begChr m:val="["/>
                                <m:endChr m:val="]"/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fr-FR" sz="1800" i="1">
                                    <a:latin typeface="Cambria Math"/>
                                  </a:rPr>
                                  <m:t>𝑀</m:t>
                                </m:r>
                              </m:e>
                            </m:d>
                          </m:e>
                        </m:d>
                      </m:e>
                    </m:d>
                    <m:r>
                      <a:rPr lang="fr-FR" sz="1800" i="1">
                        <a:latin typeface="Cambria Math"/>
                      </a:rPr>
                      <m:t>=</m:t>
                    </m:r>
                    <m:r>
                      <a:rPr lang="fr-FR" sz="1800" i="1">
                        <a:latin typeface="Cambria Math"/>
                      </a:rPr>
                      <m:t>0</m:t>
                    </m:r>
                  </m:oMath>
                </a14:m>
                <a:r>
                  <a:rPr lang="fr-FR" sz="1800" dirty="0"/>
                  <a:t> 		</a:t>
                </a:r>
                <a:r>
                  <a:rPr lang="fr-FR" sz="1800" dirty="0">
                    <a:solidFill>
                      <a:srgbClr val="FF0000"/>
                    </a:solidFill>
                  </a:rPr>
                  <a:t>(6.8) </a:t>
                </a:r>
              </a:p>
              <a:p>
                <a:endParaRPr lang="fr-FR" sz="1800" dirty="0"/>
              </a:p>
              <a:p>
                <a:r>
                  <a:rPr lang="fr-FR" sz="1800" dirty="0"/>
                  <a:t>	 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1800" i="1">
                            <a:latin typeface="Cambria Math"/>
                          </a:rPr>
                          <m:t>∆</m:t>
                        </m:r>
                      </m:e>
                      <m:sub>
                        <m:r>
                          <a:rPr lang="fr-FR" sz="1800" i="1">
                            <a:latin typeface="Cambria Math"/>
                          </a:rPr>
                          <m:t>𝜔</m:t>
                        </m:r>
                      </m:sub>
                    </m:sSub>
                    <m:r>
                      <a:rPr lang="fr-FR" sz="1800" i="1">
                        <a:latin typeface="Cambria Math"/>
                      </a:rPr>
                      <m:t>=</m:t>
                    </m:r>
                    <m:r>
                      <a:rPr lang="fr-FR" sz="1800" i="1">
                        <a:latin typeface="Cambria Math"/>
                      </a:rPr>
                      <m:t>𝑓</m:t>
                    </m:r>
                    <m:d>
                      <m:dPr>
                        <m:begChr m:val="["/>
                        <m:endChr m:val="]"/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p>
                                  <m:sSupPr>
                                    <m:ctrlPr>
                                      <a:rPr lang="fr-FR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fr-FR" sz="1800" i="1">
                                        <a:latin typeface="Cambria Math"/>
                                      </a:rPr>
                                      <m:t>𝜔</m:t>
                                    </m:r>
                                  </m:e>
                                  <m:sup>
                                    <m:r>
                                      <a:rPr lang="fr-FR" sz="1800" i="1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</m:d>
                          </m:e>
                          <m:sup>
                            <m:r>
                              <a:rPr lang="fr-FR" sz="1800" i="1">
                                <a:latin typeface="Cambria Math"/>
                              </a:rPr>
                              <m:t>𝑛</m:t>
                            </m:r>
                          </m:sup>
                        </m:sSup>
                        <m:r>
                          <a:rPr lang="fr-FR" sz="1800" i="1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p>
                                  <m:sSupPr>
                                    <m:ctrlPr>
                                      <a:rPr lang="fr-FR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fr-FR" sz="1800" i="1">
                                        <a:latin typeface="Cambria Math"/>
                                      </a:rPr>
                                      <m:t>𝜔</m:t>
                                    </m:r>
                                  </m:e>
                                  <m:sup>
                                    <m:r>
                                      <a:rPr lang="fr-FR" sz="1800" i="1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</m:d>
                          </m:e>
                          <m:sup>
                            <m:r>
                              <a:rPr lang="fr-FR" sz="1800" i="1">
                                <a:latin typeface="Cambria Math"/>
                              </a:rPr>
                              <m:t>𝑛</m:t>
                            </m:r>
                            <m:r>
                              <a:rPr lang="fr-FR" sz="1800" i="1">
                                <a:latin typeface="Cambria Math"/>
                              </a:rPr>
                              <m:t>−</m:t>
                            </m:r>
                            <m:r>
                              <a:rPr lang="fr-FR" sz="1800" i="1">
                                <a:latin typeface="Cambria Math"/>
                              </a:rPr>
                              <m:t>1</m:t>
                            </m:r>
                          </m:sup>
                        </m:sSup>
                        <m:r>
                          <a:rPr lang="fr-FR" sz="1800" i="1">
                            <a:latin typeface="Cambria Math"/>
                          </a:rPr>
                          <m:t>+…+</m:t>
                        </m:r>
                        <m:sSup>
                          <m:sSupPr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p>
                                  <m:sSupPr>
                                    <m:ctrlPr>
                                      <a:rPr lang="fr-FR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fr-FR" sz="1800" i="1">
                                        <a:latin typeface="Cambria Math"/>
                                      </a:rPr>
                                      <m:t>𝜔</m:t>
                                    </m:r>
                                  </m:e>
                                  <m:sup>
                                    <m:r>
                                      <a:rPr lang="fr-FR" sz="1800" i="1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</m:d>
                          </m:e>
                          <m:sup>
                            <m:r>
                              <a:rPr lang="fr-FR" sz="1800" i="1">
                                <a:latin typeface="Cambria Math"/>
                              </a:rPr>
                              <m:t>1</m:t>
                            </m:r>
                          </m:sup>
                        </m:sSup>
                        <m:r>
                          <a:rPr lang="fr-FR" sz="1800" i="1">
                            <a:latin typeface="Cambria Math"/>
                          </a:rPr>
                          <m:t>+</m:t>
                        </m:r>
                        <m:r>
                          <a:rPr lang="fr-FR" sz="1800" i="1">
                            <a:latin typeface="Cambria Math"/>
                          </a:rPr>
                          <m:t>𝑐𝑠𝑡</m:t>
                        </m:r>
                      </m:e>
                    </m:d>
                  </m:oMath>
                </a14:m>
                <a:endParaRPr lang="fr-FR" sz="1800" dirty="0"/>
              </a:p>
              <a:p>
                <a:pPr>
                  <a:lnSpc>
                    <a:spcPct val="150000"/>
                  </a:lnSpc>
                </a:pPr>
                <a:r>
                  <a:rPr lang="en-US" sz="1800" dirty="0"/>
                  <a:t>If we expand the characteristic eq we obtain a polynomial equation of degree</a:t>
                </a:r>
                <a:r>
                  <a:rPr lang="fr-FR" sz="1800" dirty="0"/>
                  <a:t>‘n’ en </a:t>
                </a:r>
                <a:r>
                  <a:rPr lang="fr-FR" sz="1800" dirty="0">
                    <a:sym typeface="Symbol"/>
                  </a:rPr>
                  <a:t></a:t>
                </a:r>
                <a:r>
                  <a:rPr lang="fr-FR" sz="1800" baseline="30000" dirty="0"/>
                  <a:t>2</a:t>
                </a:r>
                <a:r>
                  <a:rPr lang="fr-FR" sz="1800" dirty="0"/>
                  <a:t>.</a:t>
                </a:r>
              </a:p>
              <a:p>
                <a:pPr>
                  <a:lnSpc>
                    <a:spcPct val="150000"/>
                  </a:lnSpc>
                </a:pPr>
                <a:r>
                  <a:rPr lang="fr-FR" sz="1800" dirty="0"/>
                  <a:t>The n solutions for (</a:t>
                </a:r>
                <a:r>
                  <a:rPr lang="fr-FR" sz="1800" dirty="0">
                    <a:sym typeface="Symbol"/>
                  </a:rPr>
                  <a:t></a:t>
                </a:r>
                <a:r>
                  <a:rPr lang="fr-FR" sz="1800" baseline="30000" dirty="0"/>
                  <a:t>2</a:t>
                </a:r>
                <a:r>
                  <a:rPr lang="fr-FR" sz="1800" dirty="0"/>
                  <a:t>) </a:t>
                </a:r>
                <a:r>
                  <a:rPr lang="en-US" sz="1800" dirty="0"/>
                  <a:t>are the squares of the natural frequencies of the n possible vibration modes. The 1st vibration mode corresponds to </a:t>
                </a:r>
                <a:r>
                  <a:rPr lang="fr-FR" sz="1800" dirty="0">
                    <a:sym typeface="Symbol"/>
                  </a:rPr>
                  <a:t></a:t>
                </a:r>
                <a:r>
                  <a:rPr lang="fr-FR" sz="1800" baseline="-25000" dirty="0"/>
                  <a:t>1</a:t>
                </a:r>
                <a:r>
                  <a:rPr lang="fr-FR" sz="1800" dirty="0"/>
                  <a:t>, </a:t>
                </a:r>
                <a:r>
                  <a:rPr lang="en-US" sz="1800" dirty="0"/>
                  <a:t>it is called the fundamental mode.</a:t>
                </a:r>
                <a:r>
                  <a:rPr lang="fr-FR" sz="1800" dirty="0" err="1"/>
                  <a:t>we</a:t>
                </a:r>
                <a:r>
                  <a:rPr lang="fr-FR" sz="1800" dirty="0"/>
                  <a:t> have  : </a:t>
                </a:r>
              </a:p>
              <a:p>
                <a:pPr>
                  <a:lnSpc>
                    <a:spcPct val="150000"/>
                  </a:lnSpc>
                </a:pPr>
                <a:r>
                  <a:rPr lang="fr-FR" sz="1800" dirty="0">
                    <a:sym typeface="Symbol"/>
                  </a:rPr>
                  <a:t></a:t>
                </a:r>
                <a:r>
                  <a:rPr lang="fr-FR" sz="1800" baseline="-25000" dirty="0"/>
                  <a:t>1</a:t>
                </a:r>
                <a:r>
                  <a:rPr lang="fr-FR" sz="1800" dirty="0"/>
                  <a:t>&lt; </a:t>
                </a:r>
                <a:r>
                  <a:rPr lang="fr-FR" sz="1800" dirty="0">
                    <a:sym typeface="Symbol"/>
                  </a:rPr>
                  <a:t></a:t>
                </a:r>
                <a:r>
                  <a:rPr lang="fr-FR" sz="1800" baseline="-25000" dirty="0"/>
                  <a:t>2</a:t>
                </a:r>
                <a:r>
                  <a:rPr lang="fr-FR" sz="1800" dirty="0"/>
                  <a:t> &lt; </a:t>
                </a:r>
                <a:r>
                  <a:rPr lang="fr-FR" sz="1800" dirty="0">
                    <a:sym typeface="Symbol"/>
                  </a:rPr>
                  <a:t></a:t>
                </a:r>
                <a:r>
                  <a:rPr lang="fr-FR" sz="1800" baseline="-25000" dirty="0"/>
                  <a:t>3</a:t>
                </a:r>
                <a:r>
                  <a:rPr lang="fr-FR" sz="1800" dirty="0"/>
                  <a:t>&lt; … &lt; </a:t>
                </a:r>
                <a:r>
                  <a:rPr lang="fr-FR" sz="1800" dirty="0">
                    <a:sym typeface="Symbol"/>
                  </a:rPr>
                  <a:t></a:t>
                </a:r>
                <a:r>
                  <a:rPr lang="fr-FR" sz="1800" baseline="-25000" dirty="0"/>
                  <a:t>n </a:t>
                </a:r>
                <a:r>
                  <a:rPr lang="fr-FR" sz="1800" dirty="0"/>
                  <a:t>	ou 	T</a:t>
                </a:r>
                <a:r>
                  <a:rPr lang="fr-FR" sz="1800" baseline="-25000" dirty="0"/>
                  <a:t>1</a:t>
                </a:r>
                <a:r>
                  <a:rPr lang="fr-FR" sz="1800" dirty="0"/>
                  <a:t>&gt; T</a:t>
                </a:r>
                <a:r>
                  <a:rPr lang="fr-FR" sz="1800" baseline="-25000" dirty="0"/>
                  <a:t>2</a:t>
                </a:r>
                <a:r>
                  <a:rPr lang="fr-FR" sz="1800" dirty="0"/>
                  <a:t> &gt; T</a:t>
                </a:r>
                <a:r>
                  <a:rPr lang="fr-FR" sz="1800" baseline="-25000" dirty="0"/>
                  <a:t>3</a:t>
                </a:r>
                <a:r>
                  <a:rPr lang="fr-FR" sz="1800" dirty="0"/>
                  <a:t>&gt; … &gt; </a:t>
                </a:r>
                <a:r>
                  <a:rPr lang="fr-FR" sz="1800" dirty="0" err="1"/>
                  <a:t>T</a:t>
                </a:r>
                <a:r>
                  <a:rPr lang="fr-FR" sz="1800" baseline="-25000" dirty="0" err="1"/>
                  <a:t>n</a:t>
                </a:r>
                <a:endParaRPr lang="fr-FR" sz="1800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-27384"/>
                <a:ext cx="9036496" cy="6856492"/>
              </a:xfrm>
              <a:prstGeom prst="rect">
                <a:avLst/>
              </a:prstGeom>
              <a:blipFill>
                <a:blip r:embed="rId3"/>
                <a:stretch>
                  <a:fillRect l="-607" r="-540" b="-534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07504" y="44624"/>
            <a:ext cx="8928992" cy="6696744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/>
          <a:lstStyle/>
          <a:p>
            <a:pPr>
              <a:lnSpc>
                <a:spcPct val="150000"/>
              </a:lnSpc>
              <a:spcAft>
                <a:spcPts val="0"/>
              </a:spcAft>
            </a:pPr>
            <a:endParaRPr lang="fr-FR" sz="2000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8604448" y="6400800"/>
            <a:ext cx="432048" cy="457200"/>
          </a:xfrm>
        </p:spPr>
        <p:txBody>
          <a:bodyPr/>
          <a:lstStyle/>
          <a:p>
            <a:fld id="{CF4668DC-857F-487D-BFFA-8C0CA5037977}" type="slidenum">
              <a:rPr lang="fr-BE" smtClean="0">
                <a:solidFill>
                  <a:srgbClr val="FFFFFF"/>
                </a:solidFill>
              </a:rPr>
              <a:pPr/>
              <a:t>9</a:t>
            </a:fld>
            <a:endParaRPr lang="fr-BE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3828720"/>
      </p:ext>
    </p:extLst>
  </p:cSld>
  <p:clrMapOvr>
    <a:masterClrMapping/>
  </p:clrMapOvr>
  <p:transition>
    <p:zoom/>
  </p:transition>
</p:sld>
</file>

<file path=ppt/theme/theme1.xml><?xml version="1.0" encoding="utf-8"?>
<a:theme xmlns:a="http://schemas.openxmlformats.org/drawingml/2006/main" name="1_Labyrint">
  <a:themeElements>
    <a:clrScheme name="Labyrint 2">
      <a:dk1>
        <a:srgbClr val="000000"/>
      </a:dk1>
      <a:lt1>
        <a:srgbClr val="FFFFFF"/>
      </a:lt1>
      <a:dk2>
        <a:srgbClr val="000066"/>
      </a:dk2>
      <a:lt2>
        <a:srgbClr val="FFCC66"/>
      </a:lt2>
      <a:accent1>
        <a:srgbClr val="FF9900"/>
      </a:accent1>
      <a:accent2>
        <a:srgbClr val="000044"/>
      </a:accent2>
      <a:accent3>
        <a:srgbClr val="AAAAB8"/>
      </a:accent3>
      <a:accent4>
        <a:srgbClr val="DADADA"/>
      </a:accent4>
      <a:accent5>
        <a:srgbClr val="FFCAAA"/>
      </a:accent5>
      <a:accent6>
        <a:srgbClr val="00003D"/>
      </a:accent6>
      <a:hlink>
        <a:srgbClr val="3366FF"/>
      </a:hlink>
      <a:folHlink>
        <a:srgbClr val="FFFF00"/>
      </a:folHlink>
    </a:clrScheme>
    <a:fontScheme name="Labyrin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175" cap="flat" cmpd="sng" algn="ctr">
          <a:solidFill>
            <a:schemeClr val="tx1"/>
          </a:solidFill>
          <a:prstDash val="dash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175" cap="flat" cmpd="sng" algn="ctr">
          <a:solidFill>
            <a:schemeClr val="tx1"/>
          </a:solidFill>
          <a:prstDash val="dash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Labyrint 1">
        <a:dk1>
          <a:srgbClr val="000000"/>
        </a:dk1>
        <a:lt1>
          <a:srgbClr val="CCECFF"/>
        </a:lt1>
        <a:dk2>
          <a:srgbClr val="000066"/>
        </a:dk2>
        <a:lt2>
          <a:srgbClr val="6699FF"/>
        </a:lt2>
        <a:accent1>
          <a:srgbClr val="33CCCC"/>
        </a:accent1>
        <a:accent2>
          <a:srgbClr val="0099FF"/>
        </a:accent2>
        <a:accent3>
          <a:srgbClr val="E2F4FF"/>
        </a:accent3>
        <a:accent4>
          <a:srgbClr val="000000"/>
        </a:accent4>
        <a:accent5>
          <a:srgbClr val="ADE2E2"/>
        </a:accent5>
        <a:accent6>
          <a:srgbClr val="008AE7"/>
        </a:accent6>
        <a:hlink>
          <a:srgbClr val="FFFFFF"/>
        </a:hlink>
        <a:folHlink>
          <a:srgbClr val="3366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byrint 2">
        <a:dk1>
          <a:srgbClr val="000000"/>
        </a:dk1>
        <a:lt1>
          <a:srgbClr val="FFFFFF"/>
        </a:lt1>
        <a:dk2>
          <a:srgbClr val="000066"/>
        </a:dk2>
        <a:lt2>
          <a:srgbClr val="FFCC66"/>
        </a:lt2>
        <a:accent1>
          <a:srgbClr val="FF9900"/>
        </a:accent1>
        <a:accent2>
          <a:srgbClr val="000044"/>
        </a:accent2>
        <a:accent3>
          <a:srgbClr val="AAAAB8"/>
        </a:accent3>
        <a:accent4>
          <a:srgbClr val="DADADA"/>
        </a:accent4>
        <a:accent5>
          <a:srgbClr val="FFCAAA"/>
        </a:accent5>
        <a:accent6>
          <a:srgbClr val="00003D"/>
        </a:accent6>
        <a:hlink>
          <a:srgbClr val="3366FF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byrint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BCBCB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AEAEAE"/>
        </a:accent6>
        <a:hlink>
          <a:srgbClr val="4D4D4D"/>
        </a:hlink>
        <a:folHlink>
          <a:srgbClr val="8686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byrint 4">
        <a:dk1>
          <a:srgbClr val="000000"/>
        </a:dk1>
        <a:lt1>
          <a:srgbClr val="FFFFFF"/>
        </a:lt1>
        <a:dk2>
          <a:srgbClr val="660033"/>
        </a:dk2>
        <a:lt2>
          <a:srgbClr val="FFCC66"/>
        </a:lt2>
        <a:accent1>
          <a:srgbClr val="FF9900"/>
        </a:accent1>
        <a:accent2>
          <a:srgbClr val="440022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3D001E"/>
        </a:accent6>
        <a:hlink>
          <a:srgbClr val="B20059"/>
        </a:hlink>
        <a:folHlink>
          <a:srgbClr val="FF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byrint 5">
        <a:dk1>
          <a:srgbClr val="000000"/>
        </a:dk1>
        <a:lt1>
          <a:srgbClr val="FFFFFF"/>
        </a:lt1>
        <a:dk2>
          <a:srgbClr val="663300"/>
        </a:dk2>
        <a:lt2>
          <a:srgbClr val="FFCC66"/>
        </a:lt2>
        <a:accent1>
          <a:srgbClr val="FF9900"/>
        </a:accent1>
        <a:accent2>
          <a:srgbClr val="361B00"/>
        </a:accent2>
        <a:accent3>
          <a:srgbClr val="B8ADAA"/>
        </a:accent3>
        <a:accent4>
          <a:srgbClr val="DADADA"/>
        </a:accent4>
        <a:accent5>
          <a:srgbClr val="FFCAAA"/>
        </a:accent5>
        <a:accent6>
          <a:srgbClr val="301700"/>
        </a:accent6>
        <a:hlink>
          <a:srgbClr val="996633"/>
        </a:hlink>
        <a:folHlink>
          <a:srgbClr val="FF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byrint 6">
        <a:dk1>
          <a:srgbClr val="000000"/>
        </a:dk1>
        <a:lt1>
          <a:srgbClr val="FFFFFF"/>
        </a:lt1>
        <a:dk2>
          <a:srgbClr val="003300"/>
        </a:dk2>
        <a:lt2>
          <a:srgbClr val="FFCC66"/>
        </a:lt2>
        <a:accent1>
          <a:srgbClr val="CC9900"/>
        </a:accent1>
        <a:accent2>
          <a:srgbClr val="001600"/>
        </a:accent2>
        <a:accent3>
          <a:srgbClr val="AAADAA"/>
        </a:accent3>
        <a:accent4>
          <a:srgbClr val="DADADA"/>
        </a:accent4>
        <a:accent5>
          <a:srgbClr val="E2CAAA"/>
        </a:accent5>
        <a:accent6>
          <a:srgbClr val="001300"/>
        </a:accent6>
        <a:hlink>
          <a:srgbClr val="0066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Designs\Spirale.pot</Template>
  <TotalTime>18481</TotalTime>
  <Words>1869</Words>
  <Application>Microsoft Office PowerPoint</Application>
  <PresentationFormat>On-screen Show (4:3)</PresentationFormat>
  <Paragraphs>201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Cambria Math</vt:lpstr>
      <vt:lpstr>Symbol</vt:lpstr>
      <vt:lpstr>Times New Roman</vt:lpstr>
      <vt:lpstr>1_Labyrint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ehtp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khaled</dc:creator>
  <cp:lastModifiedBy>guettiche abdelheq</cp:lastModifiedBy>
  <cp:revision>788</cp:revision>
  <cp:lastPrinted>2014-10-18T18:00:57Z</cp:lastPrinted>
  <dcterms:created xsi:type="dcterms:W3CDTF">2002-03-26T08:44:42Z</dcterms:created>
  <dcterms:modified xsi:type="dcterms:W3CDTF">2023-11-26T09:33:29Z</dcterms:modified>
</cp:coreProperties>
</file>