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61" r:id="rId2"/>
    <p:sldMasterId id="2147483648" r:id="rId3"/>
  </p:sldMasterIdLst>
  <p:notesMasterIdLst>
    <p:notesMasterId r:id="rId25"/>
  </p:notesMasterIdLst>
  <p:sldIdLst>
    <p:sldId id="277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8" r:id="rId13"/>
    <p:sldId id="267" r:id="rId14"/>
    <p:sldId id="266" r:id="rId15"/>
    <p:sldId id="265" r:id="rId16"/>
    <p:sldId id="264" r:id="rId17"/>
    <p:sldId id="263" r:id="rId18"/>
    <p:sldId id="262" r:id="rId19"/>
    <p:sldId id="261" r:id="rId20"/>
    <p:sldId id="260" r:id="rId21"/>
    <p:sldId id="259" r:id="rId22"/>
    <p:sldId id="258" r:id="rId23"/>
    <p:sldId id="257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45CD1B-9F50-4919-8E01-CE41A59F37FF}" v="26" dt="2023-10-07T11:04:50.909"/>
    <p1510:client id="{EA00DC3A-8681-443A-8843-5E315F86C00C}" v="42" dt="2022-12-20T06:34:17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DE3BE-48C3-47BB-BA62-C98807CEE3C8}" type="datetimeFigureOut">
              <a:t>28/09/2025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C0D7-5208-47D9-990C-CFA34D17961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73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80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8F54250-091B-469B-8FD2-815ECE2F7A5E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448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7383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14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424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54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3" hidden="1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7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2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" name="Rounded Rectangle 15"/>
          <p:cNvSpPr/>
          <p:nvPr/>
        </p:nvSpPr>
        <p:spPr>
          <a:xfrm>
            <a:off x="304920" y="228600"/>
            <a:ext cx="11593440" cy="6033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30160" cy="1330560"/>
            <a:chOff x="282240" y="5353920"/>
            <a:chExt cx="11630160" cy="1330560"/>
          </a:xfrm>
        </p:grpSpPr>
        <p:sp>
          <p:nvSpPr>
            <p:cNvPr id="9" name="Freeform 14"/>
            <p:cNvSpPr/>
            <p:nvPr/>
          </p:nvSpPr>
          <p:spPr>
            <a:xfrm>
              <a:off x="8073360" y="5499360"/>
              <a:ext cx="3839040" cy="7138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Freeform 18"/>
            <p:cNvSpPr/>
            <p:nvPr/>
          </p:nvSpPr>
          <p:spPr>
            <a:xfrm>
              <a:off x="3496680" y="5370840"/>
              <a:ext cx="7401240" cy="8503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Freeform 22"/>
            <p:cNvSpPr/>
            <p:nvPr/>
          </p:nvSpPr>
          <p:spPr>
            <a:xfrm>
              <a:off x="3776040" y="5383080"/>
              <a:ext cx="7299000" cy="774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" name="Freeform 26"/>
            <p:cNvSpPr/>
            <p:nvPr/>
          </p:nvSpPr>
          <p:spPr>
            <a:xfrm>
              <a:off x="7488720" y="5369760"/>
              <a:ext cx="4415400" cy="65124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Freeform 10"/>
            <p:cNvSpPr/>
            <p:nvPr/>
          </p:nvSpPr>
          <p:spPr>
            <a:xfrm>
              <a:off x="282240" y="5353920"/>
              <a:ext cx="11630160" cy="13305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lnSpcReduction="10000"/>
          </a:bodyPr>
          <a:lstStyle/>
          <a:p>
            <a:pPr algn="ctr"/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Chapitre 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  <a:ea typeface="DejaVu Sans"/>
              </a:rPr>
              <a:t>5 </a:t>
            </a: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:</a:t>
            </a:r>
            <a:endParaRPr lang="fr-FR" dirty="0"/>
          </a:p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Techniques avancées en algorithmique</a:t>
            </a: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122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32444" y="2409347"/>
            <a:ext cx="11417243" cy="28673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Programmation dynamique consiste à : </a:t>
            </a:r>
            <a:endParaRPr lang="fr-FR" sz="2600" spc="-1" dirty="0" err="1">
              <a:solidFill>
                <a:srgbClr val="1F497D"/>
              </a:solidFill>
              <a:latin typeface="Times New Roman"/>
              <a:ea typeface="+mn-lt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(1) Décomposer le problème original en sous-problèmes;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(2) Résoudre ces sous-problèmes 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+mn-lt"/>
              </a:rPr>
              <a:t>d'une manière incrémentale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 en mémorisant les résultats obtenus; 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(3) Combiner les solutions des sous-problèmes pour obtenir la solution du problème original.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Principe de la méthode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5033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66613" y="2783393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La différence majeure entre la programmation dynamique et le paradigme de diviser pour régner est : dans le paradigme de diviser pour régner les sous-problèmes sont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indépendants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les uns des autres, par contre dans la programmation dynamique les sous-problèmes ne sont pas indépendants.</a:t>
            </a:r>
            <a:endParaRPr lang="fr-FR" sz="2600" b="0" strike="noStrike" spc="-1" dirty="0">
              <a:solidFill>
                <a:srgbClr val="1F497D"/>
              </a:solidFill>
              <a:highlight>
                <a:srgbClr val="FFFF00"/>
              </a:highlight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Principe de la méthode</a:t>
            </a:r>
            <a:endParaRPr lang="fr-FR" sz="3600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93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517110" y="2367014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Pour concevoir une méthode de programmation dynamique, il faut passer par les étapes suivantes: 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Décomposer le problème à résoudre en sous-problèmes en définissant clairement ces sous-problèmes. 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Proposer une procédure qui permet de résoudre les sous-problèmes.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Définir la relation de récurrence entre les solutions des sous-problèmes. 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Proposer un algorithme qui implémente la procédure de résolution des sous-problèmes et la relation de récurrence définies ci-dessus. 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highlight>
                <a:srgbClr val="FFFF00"/>
              </a:highlight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12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Conception d'une méthode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 de programmation dynamique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0099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379527" y="2631597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Problème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de rendu de monnaie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Dans ce problème, on considère qu'on dispose un ensemble illimité de pièces de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1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2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5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10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et nous devons rendre une somme de </a:t>
            </a:r>
            <a:r>
              <a:rPr lang="fr-FR" sz="2600" i="1" spc="-1" dirty="0">
                <a:solidFill>
                  <a:srgbClr val="1F497D"/>
                </a:solidFill>
                <a:latin typeface="Times New Roman"/>
              </a:rPr>
              <a:t>x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 Quel est le nombre minimum de pièces qu'on peut utiliser pour rendre cette somme x.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Q1 : Proposer un algorithme de programmation dynamique pour résoudre ce problème ?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Q2 : Appliquer l'algorithme proposé pour </a:t>
            </a:r>
            <a:r>
              <a:rPr lang="fr-FR" sz="2600" i="1" spc="-1" dirty="0">
                <a:solidFill>
                  <a:srgbClr val="1F497D"/>
                </a:solidFill>
                <a:latin typeface="Times New Roman"/>
              </a:rPr>
              <a:t>x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= 19 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</a:t>
            </a: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13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Exemple d'application :</a:t>
            </a:r>
            <a:endParaRPr lang="fr-FR" sz="36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Problème de rendu de monnaie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9500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423460"/>
            <a:ext cx="8742960" cy="10075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  <a:cs typeface="Times New Roman"/>
              </a:rPr>
              <a:t>3. Les algorithmes probabilistes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8637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Un</a:t>
            </a: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algorithme est dit probabiliste s'il fait des choix aléatoires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au cours de son exécution.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Algorithme probabiliste peut retourner,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sur les mêmes données en entrée,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des résultats différents dans plusieurs exécutions.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On distingue deux catégories des algorithmes probabilistes : algorithmes de type las-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vegas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et algorithmes de type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monte-carlo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3.1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Définition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314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3.2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 Vs. 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Monte-carlo</a:t>
            </a:r>
            <a:endParaRPr lang="fr-FR" sz="3600" b="0" strike="noStrike" spc="-1" dirty="0" err="1">
              <a:latin typeface="Arial"/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7B46C7F5-355D-F7BD-2264-3C3A0121B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359869"/>
              </p:ext>
            </p:extLst>
          </p:nvPr>
        </p:nvGraphicFramePr>
        <p:xfrm>
          <a:off x="1948180" y="2775543"/>
          <a:ext cx="8168640" cy="297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880">
                  <a:extLst>
                    <a:ext uri="{9D8B030D-6E8A-4147-A177-3AD203B41FA5}">
                      <a16:colId xmlns:a16="http://schemas.microsoft.com/office/drawing/2014/main" val="2570542127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1834100612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2498063603"/>
                    </a:ext>
                  </a:extLst>
                </a:gridCol>
              </a:tblGrid>
              <a:tr h="598416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Las-</a:t>
                      </a:r>
                      <a:r>
                        <a:rPr lang="fr-FR" dirty="0" err="1"/>
                        <a:t>vegas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Monte-carlo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305574"/>
                  </a:ext>
                </a:extLst>
              </a:tr>
              <a:tr h="598416">
                <a:tc>
                  <a:txBody>
                    <a:bodyPr/>
                    <a:lstStyle/>
                    <a:p>
                      <a:r>
                        <a:rPr lang="fr-FR" dirty="0"/>
                        <a:t>Le temps d'exécution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 temps de calcule aléatoire qui peut être parfois mauvais (avec une faible probabilité)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 bon temps d'exécution (efficace)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550877"/>
                  </a:ext>
                </a:extLst>
              </a:tr>
              <a:tr h="598416">
                <a:tc>
                  <a:txBody>
                    <a:bodyPr/>
                    <a:lstStyle/>
                    <a:p>
                      <a:r>
                        <a:rPr lang="fr-FR" dirty="0"/>
                        <a:t>Exactitude de résultat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donne de bon résultat toujours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Donne parfois des résultats incorrects mais avec une faible probabilité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991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53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445330"/>
            <a:ext cx="10835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La conception d'un algorithme probabiliste est, en général, plus simple que la conception d'un algorithme déterministe en réduisant la complexité de détermination de bons choix. </a:t>
            </a: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Souvent, les algorithmes probabilistes sont plus rapides que les algorithmes déterministes.</a:t>
            </a: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En informatique, il y a des problèmes où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on ne dispose pas d'algorithmes déterministes avec une complexité raisonnable pour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les résoudre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 Dans ce cas, les algorithmes probabilistes constituent une bonne alternative.</a:t>
            </a:r>
            <a:endParaRPr lang="fr-FR" sz="2600" b="0" strike="noStrike" spc="-1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Etc...</a:t>
            </a: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3.3.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Avantages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4455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02430"/>
            <a:ext cx="11216160" cy="38188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ea typeface="DejaVu Sans"/>
              </a:rPr>
              <a:t>Algorithme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ea typeface="DejaVu Sans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ea typeface="DejaVu Sans"/>
              </a:rPr>
              <a:t> (T[]:tableau, p, d)</a:t>
            </a:r>
            <a:endParaRPr lang="fr-FR" sz="20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Variables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, Pivot : entier;</a:t>
            </a:r>
            <a:endParaRPr lang="fr-FR" sz="2000" dirty="0"/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Si (p &lt; d) alors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Pivot =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choisirPivot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(T[], p,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= partitionner(T[], p, d, Pivot);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(T[], p, 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-1);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(T[], 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+1,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sz="2000" spc="-1" dirty="0">
              <a:solidFill>
                <a:srgbClr val="1F497D"/>
              </a:solidFill>
              <a:latin typeface="Times New Roman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Fin</a:t>
            </a:r>
            <a:endParaRPr lang="fr-FR" sz="2600" b="0" strike="noStrike" spc="-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18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3.4.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de tri rapide 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9833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374235" y="2235780"/>
            <a:ext cx="11435235" cy="39684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Wingdings"/>
              <a:buChar char="Ø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DejaVu Sans"/>
              </a:rPr>
              <a:t>On considère cette version de l'algorithme de tri-rapide comme un algorithme Probabiliste de type Las-</a:t>
            </a:r>
            <a:r>
              <a:rPr lang="fr-FR" sz="2600" b="1" i="1" spc="-1" dirty="0" err="1">
                <a:solidFill>
                  <a:srgbClr val="1F497D"/>
                </a:solidFill>
                <a:latin typeface="Times New Roman"/>
                <a:ea typeface="DejaVu Sans"/>
              </a:rPr>
              <a:t>vegas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DejaVu Sans"/>
              </a:rPr>
              <a:t> à cause du choix aléatoire de pivot dans la fonction </a:t>
            </a:r>
            <a:r>
              <a:rPr lang="fr-FR" sz="2600" b="1" i="1" spc="-1" dirty="0" err="1">
                <a:solidFill>
                  <a:srgbClr val="1F497D"/>
                </a:solidFill>
                <a:latin typeface="Times New Roman"/>
                <a:ea typeface="DejaVu Sans"/>
              </a:rPr>
              <a:t>choisirPivot</a:t>
            </a:r>
            <a:endParaRPr lang="fr-FR" sz="2600" b="1" i="1" spc="-1" dirty="0">
              <a:solidFill>
                <a:srgbClr val="1F497D"/>
              </a:solidFill>
              <a:latin typeface="Times New Roman"/>
              <a:ea typeface="DejaVu Sans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endParaRPr lang="fr-FR" sz="2600" b="1" i="1" spc="-1" dirty="0">
              <a:solidFill>
                <a:srgbClr val="1F497D"/>
              </a:solidFill>
              <a:latin typeface="Times New Roman"/>
              <a:ea typeface="DejaVu Sans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</a:rPr>
              <a:t>Fonction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ea typeface="DejaVu Sans"/>
                <a:cs typeface="Times New Roman"/>
              </a:rPr>
              <a:t>choisirPivot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  <a:cs typeface="Times New Roman"/>
              </a:rPr>
              <a:t> 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</a:rPr>
              <a:t>(T[]:tableau, p, d) : entier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// soit 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randomEntier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(e1, e2) une fonction qui génère un entier aléatoire e tel que e1 ≤ e ≤ e2</a:t>
            </a:r>
            <a:endParaRPr lang="fr-FR" sz="2400" spc="-1" dirty="0">
              <a:solidFill>
                <a:srgbClr val="1F497D"/>
              </a:solidFill>
              <a:latin typeface="Times New Roman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Retourner </a:t>
            </a:r>
            <a:r>
              <a:rPr lang="fr-FR" sz="2400" spc="-1" err="1">
                <a:solidFill>
                  <a:srgbClr val="1F497D"/>
                </a:solidFill>
                <a:latin typeface="Times New Roman"/>
              </a:rPr>
              <a:t>randomEntier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(p,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Fin</a:t>
            </a:r>
            <a:endParaRPr lang="fr-FR" sz="2600" b="0" strike="noStrike" spc="-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3.4.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de tri rapide 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550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re 1"/>
          <p:cNvSpPr/>
          <p:nvPr/>
        </p:nvSpPr>
        <p:spPr>
          <a:xfrm>
            <a:off x="2134050" y="2337525"/>
            <a:ext cx="8695800" cy="15116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1.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  <a:ea typeface="DejaVu Sans"/>
              </a:rPr>
              <a:t> Le 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paradigme diviser pour régner</a:t>
            </a:r>
          </a:p>
          <a:p>
            <a:r>
              <a:rPr lang="fr-FR" sz="2800" spc="-1" dirty="0">
                <a:solidFill>
                  <a:srgbClr val="FFFFFF"/>
                </a:solidFill>
                <a:latin typeface="Times New Roman"/>
                <a:cs typeface="Times New Roman"/>
              </a:rPr>
              <a:t>2. La programmation dynamique</a:t>
            </a:r>
          </a:p>
          <a:p>
            <a:r>
              <a:rPr lang="fr-FR" sz="2800" spc="-1" dirty="0">
                <a:solidFill>
                  <a:srgbClr val="FFFFFF"/>
                </a:solidFill>
                <a:latin typeface="Times New Roman"/>
                <a:cs typeface="Times New Roman"/>
              </a:rPr>
              <a:t>3. Les algorithmes probabilistes</a:t>
            </a:r>
          </a:p>
        </p:txBody>
      </p:sp>
      <p:sp>
        <p:nvSpPr>
          <p:cNvPr id="105" name="Titre 1"/>
          <p:cNvSpPr/>
          <p:nvPr/>
        </p:nvSpPr>
        <p:spPr>
          <a:xfrm>
            <a:off x="3793320" y="94248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0319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11955"/>
            <a:ext cx="11216160" cy="43998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Fonction partitionner(T[], p, d, Pivot) : entier</a:t>
            </a:r>
            <a:endParaRPr lang="fr-FR" dirty="0"/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Variable</a:t>
            </a:r>
            <a:endParaRPr lang="fr-FR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e, j : entier;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Début 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e = T[Pivot]; </a:t>
            </a: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T[Pivot] = T[d]; T[d] = e;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j= p;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Pour i=p à d-1 faire</a:t>
            </a:r>
            <a:endParaRPr lang="fr-FR" dirty="0">
              <a:solidFill>
                <a:srgbClr val="000000"/>
              </a:solidFill>
              <a:latin typeface="Arial"/>
              <a:cs typeface="Times New Roman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Si</a:t>
            </a:r>
            <a:r>
              <a:rPr lang="fr-FR" spc="-1" dirty="0">
                <a:solidFill>
                  <a:srgbClr val="1F497D"/>
                </a:solidFill>
                <a:latin typeface="Times New Roman"/>
              </a:rPr>
              <a:t> (T[i] ≤ T[d]) alors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     </a:t>
            </a: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e = T[i]; T[i] = T[j]; T[j] = e;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     j = j + 1;</a:t>
            </a:r>
            <a:endParaRPr lang="fr-FR" dirty="0"/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 </a:t>
            </a:r>
            <a:r>
              <a:rPr lang="fr-FR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dirty="0" err="1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pc="-1" dirty="0" err="1">
                <a:solidFill>
                  <a:srgbClr val="1F497D"/>
                </a:solidFill>
                <a:latin typeface="Times New Roman"/>
              </a:rPr>
              <a:t>FinPour</a:t>
            </a:r>
            <a:endParaRPr lang="fr-FR" dirty="0" err="1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e = T[j]; T[j] = T[d]; T[d] = e;</a:t>
            </a:r>
            <a:endParaRPr lang="fr-FR" dirty="0">
              <a:solidFill>
                <a:srgbClr val="000000"/>
              </a:solidFill>
              <a:latin typeface="Arial"/>
              <a:cs typeface="Times New Roman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retourner</a:t>
            </a:r>
            <a:r>
              <a:rPr lang="fr-FR" spc="-1" dirty="0">
                <a:solidFill>
                  <a:srgbClr val="1F497D"/>
                </a:solidFill>
                <a:latin typeface="Times New Roman"/>
              </a:rPr>
              <a:t> j;</a:t>
            </a:r>
            <a:endParaRPr lang="fr-FR" dirty="0"/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Fin</a:t>
            </a: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3.4.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cs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 :</a:t>
            </a:r>
            <a:endParaRPr lang="en-US" sz="3600" spc="-1" dirty="0">
              <a:ea typeface="+mn-lt"/>
              <a:cs typeface="Times New Roman"/>
            </a:endParaRP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Algorithme de tri rapide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03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11955"/>
            <a:ext cx="11216160" cy="43998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AlgoP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(n : entier)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Soit la fonction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() qui génère des nombres réels aléatoirement;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Variable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x,y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 : réel;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S : entier;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Pour i = 1 à n faire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x=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();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y=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();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Si (x</a:t>
            </a:r>
            <a:r>
              <a:rPr lang="fr-FR" sz="2000" spc="-1" baseline="30000" dirty="0">
                <a:solidFill>
                  <a:srgbClr val="1F497D"/>
                </a:solidFill>
                <a:latin typeface="Times New Roman"/>
                <a:cs typeface="Times New Roman"/>
              </a:rPr>
              <a:t>2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 + y</a:t>
            </a:r>
            <a:r>
              <a:rPr lang="fr-FR" sz="2000" spc="-1" baseline="30000" dirty="0">
                <a:solidFill>
                  <a:srgbClr val="1F497D"/>
                </a:solidFill>
                <a:latin typeface="Times New Roman"/>
                <a:cs typeface="Times New Roman"/>
              </a:rPr>
              <a:t>2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 &lt; 1) alors S = S + 1;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FinPour</a:t>
            </a:r>
            <a:endParaRPr lang="fr-FR" sz="2000" spc="-1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Retourner 4 × (S/n);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3.4. Catégorie 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Monte-carlo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probabiliste qui calcule la valeur de π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925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dirty="0">
                <a:solidFill>
                  <a:srgbClr val="FFFFFF"/>
                </a:solidFill>
                <a:latin typeface="Times New Roman"/>
                <a:cs typeface="Times New Roman"/>
              </a:rPr>
              <a:t>1. Paradigme diviser pour régner</a:t>
            </a:r>
            <a:br>
              <a:rPr sz="4000"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sz="4000"/>
          </a:p>
        </p:txBody>
      </p:sp>
    </p:spTree>
    <p:extLst>
      <p:ext uri="{BB962C8B-B14F-4D97-AF65-F5344CB8AC3E}">
        <p14:creationId xmlns:p14="http://schemas.microsoft.com/office/powerpoint/2010/main" val="196433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279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b="1" spc="-1" dirty="0">
                <a:solidFill>
                  <a:srgbClr val="1F497D"/>
                </a:solidFill>
                <a:latin typeface="Times New Roman"/>
              </a:rPr>
              <a:t>Diviser pour régner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est une technique algorithmique de résolution de problèmes qui consiste à :</a:t>
            </a:r>
            <a:endParaRPr lang="fr-FR" sz="2600" spc="-1" dirty="0">
              <a:solidFill>
                <a:srgbClr val="000000"/>
              </a:solidFill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1) Diviser le problème original en sous-problèmes. Ces sous-problèmes doivent être plus facile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à résoudre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que le problème original.</a:t>
            </a:r>
            <a:endParaRPr lang="fr-FR" sz="2600" b="0" strike="noStrike" spc="-1" dirty="0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2) Résoudre les sous-problèmes;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3) Combiner les solutions des sous-problèmes pour construire une solution du problème original.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1.1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Définition de l'approche "Diviser pour régner"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015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816805"/>
            <a:ext cx="11216160" cy="279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L'approche diviser pour régner est une approche descendante, c'est-à-dire une approche de haut en bas. </a:t>
            </a:r>
            <a:endParaRPr lang="fr-FR" dirty="0"/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On ne peut pas appliquer l'approche de diviser pour régner sur un problème sauf si ce problème est décomposable.</a:t>
            </a:r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La plupart du temps, les algorithmes de type diviser pour régner sont des algorithmes récursifs</a:t>
            </a: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1.1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Définition de l'approche "Diviser pour régner"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413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02810" y="233103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 (T[], taille)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Si(taille ≤ 1)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Retourner T[];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Sinon 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Retourner fusionner(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(T[1...taille/2], taille/2), 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                             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(T[taille/2+1...taille], taille-taille/2));</a:t>
            </a:r>
            <a:endParaRPr lang="fr-FR" sz="2400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  <a:endParaRPr lang="fr-FR" sz="2400" spc="-1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1.2. Algorithme de type diviser pour régner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Tri-fusion</a:t>
            </a:r>
          </a:p>
        </p:txBody>
      </p:sp>
    </p:spTree>
    <p:extLst>
      <p:ext uri="{BB962C8B-B14F-4D97-AF65-F5344CB8AC3E}">
        <p14:creationId xmlns:p14="http://schemas.microsoft.com/office/powerpoint/2010/main" val="84491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566096" y="1982687"/>
            <a:ext cx="11216160" cy="43141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fusionner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(T1[], T2[])</a:t>
            </a:r>
            <a:endParaRPr lang="fr-FR" dirty="0"/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// Soit la fonction </a:t>
            </a:r>
            <a:r>
              <a:rPr lang="fr-FR" sz="1600" b="1" i="1" spc="-1" dirty="0" err="1">
                <a:solidFill>
                  <a:srgbClr val="1F497D"/>
                </a:solidFill>
                <a:latin typeface="Times New Roman"/>
              </a:rPr>
              <a:t>concat</a:t>
            </a:r>
            <a:r>
              <a:rPr lang="fr-FR" sz="1600" b="1" i="1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qui concatène deux tableaux.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taille1 = |T1|; taille2 = |T2|;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Si (T1[] est un tableau vide)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    Retourner T2[];</a:t>
            </a:r>
            <a:endParaRPr lang="fr-FR" sz="1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sz="1600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Si 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(T2[] est un tableau vide) alors</a:t>
            </a:r>
            <a:endParaRPr lang="fr-FR" sz="1600" b="0" strike="noStrike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 T1[];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  <a:endParaRPr lang="fr-FR" sz="16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Si (T1[1] ≤ T2[1])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Concat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(T1[1], fusionner(T1[2,..taille1], T2[1...taille2]);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Sinon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Concat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(T2[1], fusionner(T1[1,..taille1], T2[2...taille2]);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1.2. Algorithme de type diviser pour régner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Tri-fusion</a:t>
            </a:r>
          </a:p>
        </p:txBody>
      </p:sp>
    </p:spTree>
    <p:extLst>
      <p:ext uri="{BB962C8B-B14F-4D97-AF65-F5344CB8AC3E}">
        <p14:creationId xmlns:p14="http://schemas.microsoft.com/office/powerpoint/2010/main" val="267557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423460"/>
            <a:ext cx="8742960" cy="10075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  <a:cs typeface="Times New Roman"/>
              </a:rPr>
              <a:t>2. Programmation dynamique</a:t>
            </a:r>
            <a:endParaRPr lang="fr-FR" sz="4000" spc="-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33779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210194" y="2525764"/>
            <a:ext cx="11417243" cy="275094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 dirty="0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spc="-1" dirty="0">
                <a:solidFill>
                  <a:srgbClr val="1F497D"/>
                </a:solidFill>
                <a:latin typeface="Times New Roman"/>
                <a:ea typeface="+mn-lt"/>
              </a:rPr>
              <a:t>Programmation dynamique est un Framework algorithmique inventée par  Richard Bellman au début des années 1950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.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La programmation dynamique est utilisée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  <a:cs typeface="Times New Roman"/>
              </a:rPr>
              <a:t>pour résoudre de nombreux problèmes en informatique mais,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principalement cette méthode est appliquée</a:t>
            </a:r>
            <a:r>
              <a:rPr lang="fr-FR" sz="2800" spc="-1" dirty="0">
                <a:ea typeface="+mn-lt"/>
                <a:cs typeface="+mn-lt"/>
              </a:rPr>
              <a:t>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pour résoudre les problèmes d'optimisation. </a:t>
            </a:r>
            <a:endParaRPr lang="fr-FR" sz="2800" dirty="0"/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 dirty="0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 dirty="0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Introduction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57433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 2013 :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1298</Words>
  <Application>Microsoft Office PowerPoint</Application>
  <PresentationFormat>Grand écran</PresentationFormat>
  <Paragraphs>194</Paragraphs>
  <Slides>21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2" baseType="lpstr">
      <vt:lpstr>Arial</vt:lpstr>
      <vt:lpstr>Calibri</vt:lpstr>
      <vt:lpstr>Calibri Light</vt:lpstr>
      <vt:lpstr>Candara</vt:lpstr>
      <vt:lpstr>Consolas</vt:lpstr>
      <vt:lpstr>Symbol</vt:lpstr>
      <vt:lpstr>Times New Roman</vt:lpstr>
      <vt:lpstr>Wingdings</vt:lpstr>
      <vt:lpstr>Thème Office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>Oualid Guemri</cp:lastModifiedBy>
  <cp:revision>23</cp:revision>
  <dcterms:created xsi:type="dcterms:W3CDTF">2022-12-20T06:32:02Z</dcterms:created>
  <dcterms:modified xsi:type="dcterms:W3CDTF">2025-09-28T21:28:04Z</dcterms:modified>
</cp:coreProperties>
</file>