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C3371ED4-EF16-498B-A65D-FD5337A6D833}" type="datetimeFigureOut">
              <a:rPr lang="fr-FR" smtClean="0"/>
              <a:t>21/02/2023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3221257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3371ED4-EF16-498B-A65D-FD5337A6D833}" type="datetimeFigureOut">
              <a:rPr lang="fr-FR" smtClean="0"/>
              <a:t>21/02/2023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3328010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3371ED4-EF16-498B-A65D-FD5337A6D833}" type="datetimeFigureOut">
              <a:rPr lang="fr-FR" smtClean="0"/>
              <a:t>21/02/2023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105821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3371ED4-EF16-498B-A65D-FD5337A6D833}" type="datetimeFigureOut">
              <a:rPr lang="fr-FR" smtClean="0"/>
              <a:t>21/02/2023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427004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C3371ED4-EF16-498B-A65D-FD5337A6D833}" type="datetimeFigureOut">
              <a:rPr lang="fr-FR" smtClean="0"/>
              <a:t>21/02/2023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382240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3371ED4-EF16-498B-A65D-FD5337A6D833}" type="datetimeFigureOut">
              <a:rPr lang="fr-FR" smtClean="0"/>
              <a:t>21/02/2023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2362901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3371ED4-EF16-498B-A65D-FD5337A6D833}" type="datetimeFigureOut">
              <a:rPr lang="fr-FR" smtClean="0"/>
              <a:t>21/02/2023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112601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3371ED4-EF16-498B-A65D-FD5337A6D833}" type="datetimeFigureOut">
              <a:rPr lang="fr-FR" smtClean="0"/>
              <a:t>21/02/2023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1222490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3371ED4-EF16-498B-A65D-FD5337A6D833}" type="datetimeFigureOut">
              <a:rPr lang="fr-FR" smtClean="0"/>
              <a:t>21/02/2023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2363840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3371ED4-EF16-498B-A65D-FD5337A6D833}" type="datetimeFigureOut">
              <a:rPr lang="fr-FR" smtClean="0"/>
              <a:t>21/02/2023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302817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3371ED4-EF16-498B-A65D-FD5337A6D833}" type="datetimeFigureOut">
              <a:rPr lang="fr-FR" smtClean="0"/>
              <a:t>21/02/2023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224371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371ED4-EF16-498B-A65D-FD5337A6D833}" type="datetimeFigureOut">
              <a:rPr lang="fr-FR" smtClean="0"/>
              <a:t>21/02/2023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6BF4F-30F6-47B9-AA19-342ACE581A97}" type="slidenum">
              <a:rPr lang="fr-FR" smtClean="0"/>
              <a:t>‹N°›</a:t>
            </a:fld>
            <a:endParaRPr lang="fr-FR"/>
          </a:p>
        </p:txBody>
      </p:sp>
    </p:spTree>
    <p:extLst>
      <p:ext uri="{BB962C8B-B14F-4D97-AF65-F5344CB8AC3E}">
        <p14:creationId xmlns:p14="http://schemas.microsoft.com/office/powerpoint/2010/main" val="2356134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0.png"/><Relationship Id="rId7"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67.png"/></Relationships>
</file>

<file path=ppt/slides/_rels/slide1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2.png"/><Relationship Id="rId4" Type="http://schemas.openxmlformats.org/officeDocument/2006/relationships/image" Target="../media/image71.png"/></Relationships>
</file>

<file path=ppt/slides/_rels/slide1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1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3.png"/><Relationship Id="rId4" Type="http://schemas.openxmlformats.org/officeDocument/2006/relationships/image" Target="../media/image82.png"/></Relationships>
</file>

<file path=ppt/slides/_rels/slide18.xml.rels><?xml version="1.0" encoding="UTF-8" standalone="yes"?>
<Relationships xmlns="http://schemas.openxmlformats.org/package/2006/relationships"><Relationship Id="rId8" Type="http://schemas.openxmlformats.org/officeDocument/2006/relationships/image" Target="../media/image89.png"/><Relationship Id="rId7" Type="http://schemas.openxmlformats.org/officeDocument/2006/relationships/image" Target="../media/image88.png"/><Relationship Id="rId12" Type="http://schemas.openxmlformats.org/officeDocument/2006/relationships/image" Target="../media/image8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7.png"/><Relationship Id="rId11" Type="http://schemas.openxmlformats.org/officeDocument/2006/relationships/image" Target="../media/image90.png"/><Relationship Id="rId4" Type="http://schemas.openxmlformats.org/officeDocument/2006/relationships/image" Target="../media/image85.png"/><Relationship Id="rId9" Type="http://schemas.openxmlformats.org/officeDocument/2006/relationships/image" Target="../media/image84.png"/></Relationships>
</file>

<file path=ppt/slides/_rels/slide19.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0.png"/><Relationship Id="rId7" Type="http://schemas.openxmlformats.org/officeDocument/2006/relationships/image" Target="../media/image9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 Id="rId9" Type="http://schemas.openxmlformats.org/officeDocument/2006/relationships/image" Target="../media/image9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2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5.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emf"/><Relationship Id="rId9" Type="http://schemas.openxmlformats.org/officeDocument/2006/relationships/image" Target="../media/image25.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9.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png"/><Relationship Id="rId7" Type="http://schemas.openxmlformats.org/officeDocument/2006/relationships/image" Target="../media/image50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5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2932468" y="3632033"/>
            <a:ext cx="8214852" cy="769441"/>
          </a:xfrm>
          <a:prstGeom prst="rect">
            <a:avLst/>
          </a:prstGeom>
        </p:spPr>
        <p:txBody>
          <a:bodyPr wrap="square">
            <a:spAutoFit/>
          </a:bodyPr>
          <a:lstStyle/>
          <a:p>
            <a:pPr algn="ctr"/>
            <a:r>
              <a:rPr lang="fr-FR"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Théorie de l'état de contraintes</a:t>
            </a:r>
          </a:p>
        </p:txBody>
      </p:sp>
      <p:sp>
        <p:nvSpPr>
          <p:cNvPr id="5" name="Rectangle 4"/>
          <p:cNvSpPr/>
          <p:nvPr/>
        </p:nvSpPr>
        <p:spPr>
          <a:xfrm>
            <a:off x="828367" y="2875623"/>
            <a:ext cx="3102077" cy="646331"/>
          </a:xfrm>
          <a:prstGeom prst="rect">
            <a:avLst/>
          </a:prstGeom>
        </p:spPr>
        <p:txBody>
          <a:bodyPr wrap="square">
            <a:spAutoFit/>
          </a:bodyPr>
          <a:lstStyle/>
          <a:p>
            <a:pPr algn="ctr"/>
            <a:r>
              <a:rPr lang="fr-FR"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CHAPITRE II</a:t>
            </a:r>
          </a:p>
        </p:txBody>
      </p:sp>
      <p:pic>
        <p:nvPicPr>
          <p:cNvPr id="9" name="Image 8"/>
          <p:cNvPicPr/>
          <p:nvPr/>
        </p:nvPicPr>
        <p:blipFill>
          <a:blip r:embed="rId3" cstate="print">
            <a:extLst>
              <a:ext uri="{28A0092B-C50C-407E-A947-70E740481C1C}">
                <a14:useLocalDpi xmlns:a14="http://schemas.microsoft.com/office/drawing/2010/main" val="0"/>
              </a:ext>
            </a:extLst>
          </a:blip>
          <a:stretch>
            <a:fillRect/>
          </a:stretch>
        </p:blipFill>
        <p:spPr>
          <a:xfrm>
            <a:off x="1005347" y="144759"/>
            <a:ext cx="1057531" cy="1020363"/>
          </a:xfrm>
          <a:prstGeom prst="rect">
            <a:avLst/>
          </a:prstGeom>
        </p:spPr>
      </p:pic>
      <p:pic>
        <p:nvPicPr>
          <p:cNvPr id="10" name="Image 9"/>
          <p:cNvPicPr/>
          <p:nvPr/>
        </p:nvPicPr>
        <p:blipFill>
          <a:blip r:embed="rId3" cstate="print">
            <a:extLst>
              <a:ext uri="{28A0092B-C50C-407E-A947-70E740481C1C}">
                <a14:useLocalDpi xmlns:a14="http://schemas.microsoft.com/office/drawing/2010/main" val="0"/>
              </a:ext>
            </a:extLst>
          </a:blip>
          <a:stretch>
            <a:fillRect/>
          </a:stretch>
        </p:blipFill>
        <p:spPr>
          <a:xfrm>
            <a:off x="10817941" y="144758"/>
            <a:ext cx="1057531" cy="1020363"/>
          </a:xfrm>
          <a:prstGeom prst="rect">
            <a:avLst/>
          </a:prstGeom>
        </p:spPr>
      </p:pic>
      <p:sp>
        <p:nvSpPr>
          <p:cNvPr id="7" name="Rectangle 6"/>
          <p:cNvSpPr/>
          <p:nvPr/>
        </p:nvSpPr>
        <p:spPr>
          <a:xfrm>
            <a:off x="3392409" y="0"/>
            <a:ext cx="6096000" cy="923330"/>
          </a:xfrm>
          <a:prstGeom prst="rect">
            <a:avLst/>
          </a:prstGeom>
        </p:spPr>
        <p:txBody>
          <a:bodyPr>
            <a:spAutoFit/>
          </a:bodyPr>
          <a:lstStyle/>
          <a:p>
            <a:pPr algn="ctr">
              <a:spcAft>
                <a:spcPts val="0"/>
              </a:spcAft>
              <a:tabLst>
                <a:tab pos="2637155" algn="ctr"/>
                <a:tab pos="5274310" algn="r"/>
              </a:tabLst>
            </a:pPr>
            <a:r>
              <a:rPr lang="fr-FR" dirty="0">
                <a:latin typeface="Calibri" panose="020F0502020204030204" pitchFamily="34" charset="0"/>
                <a:ea typeface="Calibri" panose="020F0502020204030204" pitchFamily="34" charset="0"/>
                <a:cs typeface="Arial" panose="020B0604020202020204" pitchFamily="34" charset="0"/>
              </a:rPr>
              <a:t>République algérienne démocratique et populaire</a:t>
            </a:r>
          </a:p>
          <a:p>
            <a:pPr algn="ctr">
              <a:spcAft>
                <a:spcPts val="0"/>
              </a:spcAft>
              <a:tabLst>
                <a:tab pos="2637155" algn="ctr"/>
                <a:tab pos="5274310" algn="r"/>
              </a:tabLst>
            </a:pPr>
            <a:r>
              <a:rPr lang="fr-FR" dirty="0">
                <a:latin typeface="Calibri" panose="020F0502020204030204" pitchFamily="34" charset="0"/>
                <a:ea typeface="Calibri" panose="020F0502020204030204" pitchFamily="34" charset="0"/>
                <a:cs typeface="Arial" panose="020B0604020202020204" pitchFamily="34" charset="0"/>
              </a:rPr>
              <a:t>Ministère de l'enseignement supérieur</a:t>
            </a:r>
          </a:p>
          <a:p>
            <a:pPr algn="ctr">
              <a:spcAft>
                <a:spcPts val="0"/>
              </a:spcAft>
              <a:tabLst>
                <a:tab pos="2637155" algn="ctr"/>
                <a:tab pos="5274310" algn="r"/>
                <a:tab pos="2637155" algn="ctr"/>
              </a:tabLst>
            </a:pPr>
            <a:r>
              <a:rPr lang="fr-FR" dirty="0">
                <a:latin typeface="Calibri" panose="020F0502020204030204" pitchFamily="34" charset="0"/>
                <a:ea typeface="Calibri" panose="020F0502020204030204" pitchFamily="34" charset="0"/>
                <a:cs typeface="Arial" panose="020B0604020202020204" pitchFamily="34" charset="0"/>
              </a:rPr>
              <a:t>Université de </a:t>
            </a:r>
            <a:r>
              <a:rPr lang="fr-FR" dirty="0" err="1">
                <a:latin typeface="Calibri" panose="020F0502020204030204" pitchFamily="34" charset="0"/>
                <a:ea typeface="Calibri" panose="020F0502020204030204" pitchFamily="34" charset="0"/>
                <a:cs typeface="Arial" panose="020B0604020202020204" pitchFamily="34" charset="0"/>
              </a:rPr>
              <a:t>Abdelhafid</a:t>
            </a:r>
            <a:r>
              <a:rPr lang="fr-FR" dirty="0">
                <a:latin typeface="Calibri" panose="020F0502020204030204" pitchFamily="34" charset="0"/>
                <a:ea typeface="Calibri" panose="020F0502020204030204" pitchFamily="34" charset="0"/>
                <a:cs typeface="Arial" panose="020B0604020202020204" pitchFamily="34" charset="0"/>
              </a:rPr>
              <a:t> </a:t>
            </a:r>
            <a:r>
              <a:rPr lang="fr-FR" dirty="0" err="1">
                <a:latin typeface="Calibri" panose="020F0502020204030204" pitchFamily="34" charset="0"/>
                <a:ea typeface="Calibri" panose="020F0502020204030204" pitchFamily="34" charset="0"/>
                <a:cs typeface="Arial" panose="020B0604020202020204" pitchFamily="34" charset="0"/>
              </a:rPr>
              <a:t>Boussouf</a:t>
            </a:r>
            <a:r>
              <a:rPr lang="fr-FR" dirty="0">
                <a:latin typeface="Calibri" panose="020F0502020204030204" pitchFamily="34" charset="0"/>
                <a:ea typeface="Calibri" panose="020F0502020204030204" pitchFamily="34" charset="0"/>
                <a:cs typeface="Arial" panose="020B0604020202020204" pitchFamily="34" charset="0"/>
              </a:rPr>
              <a:t>-Mila</a:t>
            </a:r>
          </a:p>
        </p:txBody>
      </p:sp>
      <p:sp>
        <p:nvSpPr>
          <p:cNvPr id="8" name="Rectangle 7"/>
          <p:cNvSpPr/>
          <p:nvPr/>
        </p:nvSpPr>
        <p:spPr>
          <a:xfrm>
            <a:off x="1005347" y="1324830"/>
            <a:ext cx="10574593" cy="981423"/>
          </a:xfrm>
          <a:prstGeom prst="rect">
            <a:avLst/>
          </a:prstGeom>
        </p:spPr>
        <p:txBody>
          <a:bodyPr wrap="square">
            <a:spAutoFit/>
          </a:bodyPr>
          <a:lstStyle/>
          <a:p>
            <a:pPr>
              <a:lnSpc>
                <a:spcPct val="107000"/>
              </a:lnSpc>
              <a:spcAft>
                <a:spcPts val="0"/>
              </a:spcAft>
              <a:tabLst>
                <a:tab pos="1981200" algn="l"/>
                <a:tab pos="4048125" algn="l"/>
              </a:tabLst>
            </a:pPr>
            <a:r>
              <a:rPr lang="fr-FR" i="1" dirty="0">
                <a:latin typeface="Calibri" panose="020F0502020204030204" pitchFamily="34" charset="0"/>
                <a:ea typeface="Calibri" panose="020F0502020204030204" pitchFamily="34" charset="0"/>
                <a:cs typeface="Arial" panose="020B0604020202020204" pitchFamily="34" charset="0"/>
              </a:rPr>
              <a:t>Faculté de sciences et Technologies</a:t>
            </a:r>
            <a:endParaRPr lang="fr-FR"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tabLst>
                <a:tab pos="1981200" algn="l"/>
              </a:tabLst>
            </a:pPr>
            <a:r>
              <a:rPr lang="fr-FR" i="1" dirty="0">
                <a:latin typeface="Calibri" panose="020F0502020204030204" pitchFamily="34" charset="0"/>
                <a:ea typeface="Calibri" panose="020F0502020204030204" pitchFamily="34" charset="0"/>
                <a:cs typeface="Arial" panose="020B0604020202020204" pitchFamily="34" charset="0"/>
              </a:rPr>
              <a:t>Département de sciences et techniques	 				</a:t>
            </a:r>
            <a:r>
              <a:rPr lang="fr-FR" i="1">
                <a:latin typeface="Calibri" panose="020F0502020204030204" pitchFamily="34" charset="0"/>
                <a:ea typeface="Calibri" panose="020F0502020204030204" pitchFamily="34" charset="0"/>
                <a:cs typeface="Arial" panose="020B0604020202020204" pitchFamily="34" charset="0"/>
              </a:rPr>
              <a:t>	Présenté </a:t>
            </a:r>
            <a:r>
              <a:rPr lang="fr-FR" i="1" dirty="0">
                <a:latin typeface="Calibri" panose="020F0502020204030204" pitchFamily="34" charset="0"/>
                <a:ea typeface="Calibri" panose="020F0502020204030204" pitchFamily="34" charset="0"/>
                <a:cs typeface="Arial" panose="020B0604020202020204" pitchFamily="34" charset="0"/>
              </a:rPr>
              <a:t>par :</a:t>
            </a:r>
            <a:endParaRPr lang="fr-FR"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tabLst>
                <a:tab pos="1981200" algn="l"/>
              </a:tabLst>
            </a:pPr>
            <a:r>
              <a:rPr lang="fr-FR" i="1" dirty="0">
                <a:latin typeface="Calibri" panose="020F0502020204030204" pitchFamily="34" charset="0"/>
                <a:ea typeface="Calibri" panose="020F0502020204030204" pitchFamily="34" charset="0"/>
                <a:cs typeface="Arial" panose="020B0604020202020204" pitchFamily="34" charset="0"/>
              </a:rPr>
              <a:t>1er année Master-structures                                                                                                         Dr. BELGHIAT </a:t>
            </a:r>
            <a:r>
              <a:rPr lang="fr-FR" i="1" dirty="0" err="1">
                <a:latin typeface="Calibri" panose="020F0502020204030204" pitchFamily="34" charset="0"/>
                <a:ea typeface="Calibri" panose="020F0502020204030204" pitchFamily="34" charset="0"/>
                <a:cs typeface="Arial" panose="020B0604020202020204" pitchFamily="34" charset="0"/>
              </a:rPr>
              <a:t>Choayb</a:t>
            </a:r>
            <a:endParaRPr lang="fr-FR" dirty="0">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p:cNvSpPr/>
          <p:nvPr/>
        </p:nvSpPr>
        <p:spPr>
          <a:xfrm>
            <a:off x="4906591" y="5987534"/>
            <a:ext cx="3067635" cy="369332"/>
          </a:xfrm>
          <a:prstGeom prst="rect">
            <a:avLst/>
          </a:prstGeom>
        </p:spPr>
        <p:txBody>
          <a:bodyPr wrap="none">
            <a:spAutoFit/>
          </a:bodyPr>
          <a:lstStyle/>
          <a:p>
            <a:pPr algn="ctr">
              <a:spcAft>
                <a:spcPts val="0"/>
              </a:spcAft>
              <a:tabLst>
                <a:tab pos="2637155" algn="ctr"/>
                <a:tab pos="5274310" algn="r"/>
              </a:tabLst>
            </a:pPr>
            <a:r>
              <a:rPr lang="fr-FR" dirty="0">
                <a:latin typeface="Calibri" panose="020F0502020204030204" pitchFamily="34" charset="0"/>
                <a:ea typeface="Calibri" panose="020F0502020204030204" pitchFamily="34" charset="0"/>
                <a:cs typeface="Arial" panose="020B0604020202020204" pitchFamily="34" charset="0"/>
              </a:rPr>
              <a:t>Année universitaire 2019-2020</a:t>
            </a:r>
          </a:p>
        </p:txBody>
      </p:sp>
    </p:spTree>
    <p:extLst>
      <p:ext uri="{BB962C8B-B14F-4D97-AF65-F5344CB8AC3E}">
        <p14:creationId xmlns:p14="http://schemas.microsoft.com/office/powerpoint/2010/main" val="4151784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242846"/>
            <a:ext cx="615553" cy="5449825"/>
          </a:xfrm>
          <a:prstGeom prst="rect">
            <a:avLst/>
          </a:prstGeom>
        </p:spPr>
        <p:txBody>
          <a:bodyPr vert="vert270" wrap="none">
            <a:spAutoFit/>
          </a:bodyPr>
          <a:lstStyle/>
          <a:p>
            <a:r>
              <a:rPr lang="fr-FR" sz="2800" b="1" u="sng" dirty="0">
                <a:solidFill>
                  <a:schemeClr val="bg1"/>
                </a:solidFill>
                <a:effectLst>
                  <a:outerShdw blurRad="38100" dist="38100" dir="2700000" algn="tl">
                    <a:srgbClr val="000000">
                      <a:alpha val="43137"/>
                    </a:srgbClr>
                  </a:outerShdw>
                </a:effectLst>
              </a:rPr>
              <a:t>Contraintes principales et invariants</a:t>
            </a:r>
          </a:p>
        </p:txBody>
      </p:sp>
      <p:sp>
        <p:nvSpPr>
          <p:cNvPr id="3" name="Rectangle 2"/>
          <p:cNvSpPr/>
          <p:nvPr/>
        </p:nvSpPr>
        <p:spPr>
          <a:xfrm>
            <a:off x="1101212" y="579040"/>
            <a:ext cx="6331975" cy="923330"/>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Il existe des facettes de normale pour lesquelles la contrainte de cisaillement est nulle. Ces facettes sont dites facettes principales et leurs directions sont les directions principales.</a:t>
            </a:r>
          </a:p>
        </p:txBody>
      </p:sp>
      <mc:AlternateContent xmlns:mc="http://schemas.openxmlformats.org/markup-compatibility/2006" xmlns:a14="http://schemas.microsoft.com/office/drawing/2010/main">
        <mc:Choice Requires="a14">
          <p:sp>
            <p:nvSpPr>
              <p:cNvPr id="4" name="Rectangle 3"/>
              <p:cNvSpPr/>
              <p:nvPr/>
            </p:nvSpPr>
            <p:spPr>
              <a:xfrm>
                <a:off x="1342614" y="4188226"/>
                <a:ext cx="3368230" cy="369332"/>
              </a:xfrm>
              <a:prstGeom prst="rect">
                <a:avLst/>
              </a:prstGeom>
            </p:spPr>
            <p:txBody>
              <a:bodyPr wrap="none">
                <a:spAutoFit/>
              </a:bodyPr>
              <a:lstStyle/>
              <a:p>
                <a:r>
                  <a:rPr lang="fr-FR" b="1" dirty="0">
                    <a:effectLst>
                      <a:outerShdw blurRad="38100" dist="38100" dir="2700000" algn="tl">
                        <a:srgbClr val="000000">
                          <a:alpha val="43137"/>
                        </a:srgbClr>
                      </a:outerShdw>
                    </a:effectLst>
                  </a:rPr>
                  <a:t>Repère quelconque O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acc>
                          <m:accPr>
                            <m:chr m:val="⃗"/>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acc>
                      </m:e>
                      <m:sub>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oMath>
                </a14:m>
                <a:r>
                  <a:rPr lang="fr-FR" b="1" dirty="0">
                    <a:effectLst>
                      <a:outerShdw blurRad="38100" dist="38100" dir="2700000" algn="tl">
                        <a:srgbClr val="000000">
                          <a:alpha val="43137"/>
                        </a:srgbClr>
                      </a:outerShdw>
                    </a:effectLst>
                  </a:rPr>
                  <a: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acc>
                          <m:accPr>
                            <m:chr m:val="⃗"/>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acc>
                      </m:e>
                      <m:sub>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oMath>
                </a14:m>
                <a:r>
                  <a:rPr lang="fr-FR" b="1" dirty="0">
                    <a:effectLst>
                      <a:outerShdw blurRad="38100" dist="38100" dir="2700000" algn="tl">
                        <a:srgbClr val="000000">
                          <a:alpha val="43137"/>
                        </a:srgbClr>
                      </a:outerShdw>
                    </a:effectLst>
                  </a:rPr>
                  <a: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acc>
                          <m:accPr>
                            <m:chr m:val="⃗"/>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acc>
                      </m:e>
                      <m:sub>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3</m:t>
                        </m:r>
                      </m:sub>
                    </m:sSub>
                  </m:oMath>
                </a14:m>
                <a:r>
                  <a:rPr lang="fr-FR" b="1" dirty="0">
                    <a:effectLst>
                      <a:outerShdw blurRad="38100" dist="38100" dir="2700000" algn="tl">
                        <a:srgbClr val="000000">
                          <a:alpha val="43137"/>
                        </a:srgbClr>
                      </a:outerShdw>
                    </a:effectLst>
                  </a:rPr>
                  <a:t>)</a:t>
                </a:r>
              </a:p>
            </p:txBody>
          </p:sp>
        </mc:Choice>
        <mc:Fallback xmlns="">
          <p:sp>
            <p:nvSpPr>
              <p:cNvPr id="4" name="Rectangle 3"/>
              <p:cNvSpPr>
                <a:spLocks noRot="1" noChangeAspect="1" noMove="1" noResize="1" noEditPoints="1" noAdjustHandles="1" noChangeArrowheads="1" noChangeShapeType="1" noTextEdit="1"/>
              </p:cNvSpPr>
              <p:nvPr/>
            </p:nvSpPr>
            <p:spPr>
              <a:xfrm>
                <a:off x="1342614" y="4188226"/>
                <a:ext cx="3368230" cy="369332"/>
              </a:xfrm>
              <a:prstGeom prst="rect">
                <a:avLst/>
              </a:prstGeom>
              <a:blipFill>
                <a:blip r:embed="rId3"/>
                <a:stretch>
                  <a:fillRect l="-1627" t="-24590" r="-2351" b="-3114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904839" y="4188226"/>
                <a:ext cx="3088987" cy="402931"/>
              </a:xfrm>
              <a:prstGeom prst="rect">
                <a:avLst/>
              </a:prstGeom>
            </p:spPr>
            <p:txBody>
              <a:bodyPr wrap="none">
                <a:spAutoFit/>
              </a:bodyPr>
              <a:lstStyle/>
              <a:p>
                <a:r>
                  <a:rPr lang="fr-FR" b="1" dirty="0">
                    <a:effectLst>
                      <a:outerShdw blurRad="38100" dist="38100" dir="2700000" algn="tl">
                        <a:srgbClr val="000000">
                          <a:alpha val="43137"/>
                        </a:srgbClr>
                      </a:outerShdw>
                    </a:effectLst>
                  </a:rPr>
                  <a:t>Repère principal O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acc>
                          <m:accPr>
                            <m:chr m:val="⃗"/>
                            <m:ctrlP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acc>
                      </m:e>
                      <m:sub>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oMath>
                </a14:m>
                <a:r>
                  <a:rPr lang="fr-FR" b="1" dirty="0">
                    <a:effectLst>
                      <a:outerShdw blurRad="38100" dist="38100" dir="2700000" algn="tl">
                        <a:srgbClr val="000000">
                          <a:alpha val="43137"/>
                        </a:srgbClr>
                      </a:outerShdw>
                    </a:effectLst>
                  </a:rPr>
                  <a: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acc>
                          <m:accPr>
                            <m:chr m:val="⃗"/>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acc>
                      </m:e>
                      <m:sub>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oMath>
                </a14:m>
                <a:r>
                  <a:rPr lang="fr-FR" b="1" dirty="0">
                    <a:effectLst>
                      <a:outerShdw blurRad="38100" dist="38100" dir="2700000" algn="tl">
                        <a:srgbClr val="000000">
                          <a:alpha val="43137"/>
                        </a:srgbClr>
                      </a:outerShdw>
                    </a:effectLst>
                  </a:rPr>
                  <a: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acc>
                          <m:accPr>
                            <m:chr m:val="⃗"/>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acc>
                      </m:e>
                      <m:sub>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3</m:t>
                        </m:r>
                      </m:sub>
                    </m:sSub>
                  </m:oMath>
                </a14:m>
                <a:r>
                  <a:rPr lang="fr-FR" b="1" dirty="0">
                    <a:effectLst>
                      <a:outerShdw blurRad="38100" dist="38100" dir="2700000" algn="tl">
                        <a:srgbClr val="000000">
                          <a:alpha val="43137"/>
                        </a:srgbClr>
                      </a:outerShdw>
                    </a:effectLst>
                  </a:rPr>
                  <a:t>)</a:t>
                </a:r>
              </a:p>
            </p:txBody>
          </p:sp>
        </mc:Choice>
        <mc:Fallback xmlns="">
          <p:sp>
            <p:nvSpPr>
              <p:cNvPr id="5" name="Rectangle 4"/>
              <p:cNvSpPr>
                <a:spLocks noRot="1" noChangeAspect="1" noMove="1" noResize="1" noEditPoints="1" noAdjustHandles="1" noChangeArrowheads="1" noChangeShapeType="1" noTextEdit="1"/>
              </p:cNvSpPr>
              <p:nvPr/>
            </p:nvSpPr>
            <p:spPr>
              <a:xfrm>
                <a:off x="7904839" y="4188226"/>
                <a:ext cx="3088987" cy="402931"/>
              </a:xfrm>
              <a:prstGeom prst="rect">
                <a:avLst/>
              </a:prstGeom>
              <a:blipFill>
                <a:blip r:embed="rId4"/>
                <a:stretch>
                  <a:fillRect l="-1976" r="-2372" b="-3181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101212" y="2093917"/>
                <a:ext cx="6331975" cy="1200329"/>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La symétrie du tenseur de contraintes entraîne l’existence de trois vecteurs propres </a:t>
                </a:r>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b="0" i="1" dirty="0" smtClean="0">
                            <a:effectLst>
                              <a:outerShdw blurRad="38100" dist="38100" dir="2700000" algn="tl">
                                <a:srgbClr val="000000">
                                  <a:alpha val="43137"/>
                                </a:srgbClr>
                              </a:outerShdw>
                            </a:effectLst>
                            <a:latin typeface="Cambria Math" panose="02040503050406030204" pitchFamily="18" charset="0"/>
                          </a:rPr>
                          <m:t>1</m:t>
                        </m:r>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3</m:t>
                        </m:r>
                      </m:sub>
                    </m:sSub>
                  </m:oMath>
                </a14:m>
                <a:r>
                  <a:rPr lang="fr-FR" dirty="0">
                    <a:effectLst>
                      <a:outerShdw blurRad="38100" dist="38100" dir="2700000" algn="tl">
                        <a:srgbClr val="000000">
                          <a:alpha val="43137"/>
                        </a:srgbClr>
                      </a:outerShdw>
                    </a:effectLst>
                  </a:rPr>
                  <a:t> réels, appelés contraintes principales. En prenant ces trois vecteurs (directions principales) comme repère, le tenseur des contraintes devient diagonal.</a:t>
                </a:r>
              </a:p>
            </p:txBody>
          </p:sp>
        </mc:Choice>
        <mc:Fallback xmlns="">
          <p:sp>
            <p:nvSpPr>
              <p:cNvPr id="6" name="Rectangle 5"/>
              <p:cNvSpPr>
                <a:spLocks noRot="1" noChangeAspect="1" noMove="1" noResize="1" noEditPoints="1" noAdjustHandles="1" noChangeArrowheads="1" noChangeShapeType="1" noTextEdit="1"/>
              </p:cNvSpPr>
              <p:nvPr/>
            </p:nvSpPr>
            <p:spPr>
              <a:xfrm>
                <a:off x="1101212" y="2093917"/>
                <a:ext cx="6331975" cy="1200329"/>
              </a:xfrm>
              <a:prstGeom prst="rect">
                <a:avLst/>
              </a:prstGeom>
              <a:blipFill>
                <a:blip r:embed="rId5"/>
                <a:stretch>
                  <a:fillRect l="-963" t="-3046" r="-1252" b="-964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911577" y="4917872"/>
                <a:ext cx="2423484" cy="8277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prstClr val="black"/>
                              </a:solidFill>
                              <a:latin typeface="Cambria Math" panose="02040503050406030204" pitchFamily="18" charset="0"/>
                            </a:rPr>
                          </m:ctrlPr>
                        </m:sSubPr>
                        <m:e>
                          <m:r>
                            <a:rPr lang="fr-FR" i="1" smtClean="0">
                              <a:solidFill>
                                <a:prstClr val="black"/>
                              </a:solidFill>
                              <a:latin typeface="Cambria Math" panose="02040503050406030204" pitchFamily="18" charset="0"/>
                              <a:ea typeface="Cambria Math" panose="02040503050406030204" pitchFamily="18" charset="0"/>
                            </a:rPr>
                            <m:t>𝜎</m:t>
                          </m:r>
                        </m:e>
                        <m:sub>
                          <m:r>
                            <a:rPr lang="fr-FR" b="0" i="1" smtClean="0">
                              <a:solidFill>
                                <a:prstClr val="black"/>
                              </a:solidFill>
                              <a:latin typeface="Cambria Math" panose="02040503050406030204" pitchFamily="18" charset="0"/>
                            </a:rPr>
                            <m:t>𝑖𝑗</m:t>
                          </m:r>
                        </m:sub>
                      </m:sSub>
                      <m:r>
                        <a:rPr lang="fr-FR" b="0" i="1" smtClean="0">
                          <a:solidFill>
                            <a:prstClr val="black"/>
                          </a:solidFill>
                          <a:latin typeface="Cambria Math" panose="02040503050406030204" pitchFamily="18" charset="0"/>
                        </a:rPr>
                        <m:t>=</m:t>
                      </m:r>
                      <m:d>
                        <m:dPr>
                          <m:begChr m:val="["/>
                          <m:endChr m:val="]"/>
                          <m:ctrlPr>
                            <a:rPr lang="fr-FR" i="1">
                              <a:solidFill>
                                <a:prstClr val="black"/>
                              </a:solidFill>
                              <a:latin typeface="Cambria Math" panose="02040503050406030204" pitchFamily="18" charset="0"/>
                            </a:rPr>
                          </m:ctrlPr>
                        </m:dPr>
                        <m:e>
                          <m:m>
                            <m:mPr>
                              <m:mcs>
                                <m:mc>
                                  <m:mcPr>
                                    <m:count m:val="3"/>
                                    <m:mcJc m:val="center"/>
                                  </m:mcPr>
                                </m:mc>
                              </m:mcs>
                              <m:ctrlPr>
                                <a:rPr lang="fr-FR" i="1">
                                  <a:solidFill>
                                    <a:prstClr val="black"/>
                                  </a:solidFill>
                                  <a:latin typeface="Cambria Math" panose="02040503050406030204" pitchFamily="18" charset="0"/>
                                </a:rPr>
                              </m:ctrlPr>
                            </m:mPr>
                            <m:mr>
                              <m:e>
                                <m:sSub>
                                  <m:sSubPr>
                                    <m:ctrlPr>
                                      <a:rPr lang="fr-FR" i="1">
                                        <a:solidFill>
                                          <a:prstClr val="black"/>
                                        </a:solidFill>
                                        <a:latin typeface="Cambria Math" panose="02040503050406030204" pitchFamily="18" charset="0"/>
                                      </a:rPr>
                                    </m:ctrlPr>
                                  </m:sSubPr>
                                  <m:e>
                                    <m:r>
                                      <a:rPr lang="fr-FR" i="1">
                                        <a:solidFill>
                                          <a:prstClr val="black"/>
                                        </a:solidFill>
                                        <a:latin typeface="Cambria Math" panose="02040503050406030204" pitchFamily="18" charset="0"/>
                                      </a:rPr>
                                      <m:t>𝜎</m:t>
                                    </m:r>
                                  </m:e>
                                  <m:sub>
                                    <m:r>
                                      <a:rPr lang="fr-FR" i="1">
                                        <a:solidFill>
                                          <a:prstClr val="black"/>
                                        </a:solidFill>
                                        <a:latin typeface="Cambria Math" panose="02040503050406030204" pitchFamily="18" charset="0"/>
                                      </a:rPr>
                                      <m:t>11</m:t>
                                    </m:r>
                                  </m:sub>
                                </m:sSub>
                              </m:e>
                              <m:e>
                                <m:sSub>
                                  <m:sSubPr>
                                    <m:ctrlPr>
                                      <a:rPr lang="fr-FR" i="1">
                                        <a:solidFill>
                                          <a:prstClr val="black"/>
                                        </a:solidFill>
                                        <a:latin typeface="Cambria Math" panose="02040503050406030204" pitchFamily="18" charset="0"/>
                                      </a:rPr>
                                    </m:ctrlPr>
                                  </m:sSubPr>
                                  <m:e>
                                    <m:r>
                                      <a:rPr lang="fr-FR" i="1">
                                        <a:solidFill>
                                          <a:prstClr val="black"/>
                                        </a:solidFill>
                                        <a:latin typeface="Cambria Math" panose="02040503050406030204" pitchFamily="18" charset="0"/>
                                        <a:ea typeface="Cambria Math" panose="02040503050406030204" pitchFamily="18" charset="0"/>
                                      </a:rPr>
                                      <m:t>𝝉</m:t>
                                    </m:r>
                                  </m:e>
                                  <m:sub>
                                    <m:r>
                                      <a:rPr lang="fr-FR" i="1">
                                        <a:solidFill>
                                          <a:prstClr val="black"/>
                                        </a:solidFill>
                                        <a:latin typeface="Cambria Math" panose="02040503050406030204" pitchFamily="18" charset="0"/>
                                      </a:rPr>
                                      <m:t>21</m:t>
                                    </m:r>
                                  </m:sub>
                                </m:sSub>
                              </m:e>
                              <m:e>
                                <m:sSub>
                                  <m:sSubPr>
                                    <m:ctrlPr>
                                      <a:rPr lang="fr-FR" i="1">
                                        <a:solidFill>
                                          <a:prstClr val="black"/>
                                        </a:solidFill>
                                        <a:latin typeface="Cambria Math" panose="02040503050406030204" pitchFamily="18" charset="0"/>
                                      </a:rPr>
                                    </m:ctrlPr>
                                  </m:sSubPr>
                                  <m:e>
                                    <m:r>
                                      <a:rPr lang="fr-FR" i="1">
                                        <a:solidFill>
                                          <a:prstClr val="black"/>
                                        </a:solidFill>
                                        <a:latin typeface="Cambria Math" panose="02040503050406030204" pitchFamily="18" charset="0"/>
                                        <a:ea typeface="Cambria Math" panose="02040503050406030204" pitchFamily="18" charset="0"/>
                                      </a:rPr>
                                      <m:t>𝝉</m:t>
                                    </m:r>
                                  </m:e>
                                  <m:sub>
                                    <m:r>
                                      <a:rPr lang="fr-FR" i="1">
                                        <a:solidFill>
                                          <a:prstClr val="black"/>
                                        </a:solidFill>
                                        <a:latin typeface="Cambria Math" panose="02040503050406030204" pitchFamily="18" charset="0"/>
                                      </a:rPr>
                                      <m:t>31</m:t>
                                    </m:r>
                                  </m:sub>
                                </m:sSub>
                              </m:e>
                            </m:mr>
                            <m:mr>
                              <m:e>
                                <m:sSub>
                                  <m:sSubPr>
                                    <m:ctrlPr>
                                      <a:rPr lang="fr-FR" i="1">
                                        <a:solidFill>
                                          <a:prstClr val="black"/>
                                        </a:solidFill>
                                        <a:latin typeface="Cambria Math" panose="02040503050406030204" pitchFamily="18" charset="0"/>
                                      </a:rPr>
                                    </m:ctrlPr>
                                  </m:sSubPr>
                                  <m:e>
                                    <m:r>
                                      <a:rPr lang="fr-FR" i="1">
                                        <a:solidFill>
                                          <a:prstClr val="black"/>
                                        </a:solidFill>
                                        <a:latin typeface="Cambria Math" panose="02040503050406030204" pitchFamily="18" charset="0"/>
                                        <a:ea typeface="Cambria Math" panose="02040503050406030204" pitchFamily="18" charset="0"/>
                                      </a:rPr>
                                      <m:t>𝝉</m:t>
                                    </m:r>
                                  </m:e>
                                  <m:sub>
                                    <m:r>
                                      <a:rPr lang="fr-FR" i="1">
                                        <a:solidFill>
                                          <a:prstClr val="black"/>
                                        </a:solidFill>
                                        <a:latin typeface="Cambria Math" panose="02040503050406030204" pitchFamily="18" charset="0"/>
                                      </a:rPr>
                                      <m:t>12</m:t>
                                    </m:r>
                                  </m:sub>
                                </m:sSub>
                              </m:e>
                              <m:e>
                                <m:sSub>
                                  <m:sSubPr>
                                    <m:ctrlPr>
                                      <a:rPr lang="fr-FR" i="1">
                                        <a:solidFill>
                                          <a:prstClr val="black"/>
                                        </a:solidFill>
                                        <a:latin typeface="Cambria Math" panose="02040503050406030204" pitchFamily="18" charset="0"/>
                                      </a:rPr>
                                    </m:ctrlPr>
                                  </m:sSubPr>
                                  <m:e>
                                    <m:r>
                                      <a:rPr lang="fr-FR" i="1">
                                        <a:solidFill>
                                          <a:prstClr val="black"/>
                                        </a:solidFill>
                                        <a:latin typeface="Cambria Math" panose="02040503050406030204" pitchFamily="18" charset="0"/>
                                      </a:rPr>
                                      <m:t>𝜎</m:t>
                                    </m:r>
                                  </m:e>
                                  <m:sub>
                                    <m:r>
                                      <a:rPr lang="fr-FR" i="1">
                                        <a:solidFill>
                                          <a:prstClr val="black"/>
                                        </a:solidFill>
                                        <a:latin typeface="Cambria Math" panose="02040503050406030204" pitchFamily="18" charset="0"/>
                                      </a:rPr>
                                      <m:t>22</m:t>
                                    </m:r>
                                  </m:sub>
                                </m:sSub>
                              </m:e>
                              <m:e>
                                <m:sSub>
                                  <m:sSubPr>
                                    <m:ctrlPr>
                                      <a:rPr lang="fr-FR" i="1">
                                        <a:solidFill>
                                          <a:prstClr val="black"/>
                                        </a:solidFill>
                                        <a:latin typeface="Cambria Math" panose="02040503050406030204" pitchFamily="18" charset="0"/>
                                      </a:rPr>
                                    </m:ctrlPr>
                                  </m:sSubPr>
                                  <m:e>
                                    <m:r>
                                      <a:rPr lang="fr-FR" i="1">
                                        <a:solidFill>
                                          <a:prstClr val="black"/>
                                        </a:solidFill>
                                        <a:latin typeface="Cambria Math" panose="02040503050406030204" pitchFamily="18" charset="0"/>
                                        <a:ea typeface="Cambria Math" panose="02040503050406030204" pitchFamily="18" charset="0"/>
                                      </a:rPr>
                                      <m:t>𝝉</m:t>
                                    </m:r>
                                  </m:e>
                                  <m:sub>
                                    <m:r>
                                      <a:rPr lang="fr-FR" i="1">
                                        <a:solidFill>
                                          <a:prstClr val="black"/>
                                        </a:solidFill>
                                        <a:latin typeface="Cambria Math" panose="02040503050406030204" pitchFamily="18" charset="0"/>
                                      </a:rPr>
                                      <m:t>32</m:t>
                                    </m:r>
                                  </m:sub>
                                </m:sSub>
                              </m:e>
                            </m:mr>
                            <m:mr>
                              <m:e>
                                <m:sSub>
                                  <m:sSubPr>
                                    <m:ctrlPr>
                                      <a:rPr lang="fr-FR" i="1">
                                        <a:solidFill>
                                          <a:prstClr val="black"/>
                                        </a:solidFill>
                                        <a:latin typeface="Cambria Math" panose="02040503050406030204" pitchFamily="18" charset="0"/>
                                      </a:rPr>
                                    </m:ctrlPr>
                                  </m:sSubPr>
                                  <m:e>
                                    <m:r>
                                      <a:rPr lang="fr-FR" i="1">
                                        <a:solidFill>
                                          <a:prstClr val="black"/>
                                        </a:solidFill>
                                        <a:latin typeface="Cambria Math" panose="02040503050406030204" pitchFamily="18" charset="0"/>
                                        <a:ea typeface="Cambria Math" panose="02040503050406030204" pitchFamily="18" charset="0"/>
                                      </a:rPr>
                                      <m:t>𝝉</m:t>
                                    </m:r>
                                  </m:e>
                                  <m:sub>
                                    <m:r>
                                      <a:rPr lang="fr-FR" i="1">
                                        <a:solidFill>
                                          <a:prstClr val="black"/>
                                        </a:solidFill>
                                        <a:latin typeface="Cambria Math" panose="02040503050406030204" pitchFamily="18" charset="0"/>
                                      </a:rPr>
                                      <m:t>13</m:t>
                                    </m:r>
                                  </m:sub>
                                </m:sSub>
                              </m:e>
                              <m:e>
                                <m:sSub>
                                  <m:sSubPr>
                                    <m:ctrlPr>
                                      <a:rPr lang="fr-FR" i="1">
                                        <a:solidFill>
                                          <a:prstClr val="black"/>
                                        </a:solidFill>
                                        <a:latin typeface="Cambria Math" panose="02040503050406030204" pitchFamily="18" charset="0"/>
                                      </a:rPr>
                                    </m:ctrlPr>
                                  </m:sSubPr>
                                  <m:e>
                                    <m:r>
                                      <a:rPr lang="fr-FR" i="1">
                                        <a:solidFill>
                                          <a:prstClr val="black"/>
                                        </a:solidFill>
                                        <a:latin typeface="Cambria Math" panose="02040503050406030204" pitchFamily="18" charset="0"/>
                                        <a:ea typeface="Cambria Math" panose="02040503050406030204" pitchFamily="18" charset="0"/>
                                      </a:rPr>
                                      <m:t>𝝉</m:t>
                                    </m:r>
                                  </m:e>
                                  <m:sub>
                                    <m:r>
                                      <a:rPr lang="fr-FR" i="1">
                                        <a:solidFill>
                                          <a:prstClr val="black"/>
                                        </a:solidFill>
                                        <a:latin typeface="Cambria Math" panose="02040503050406030204" pitchFamily="18" charset="0"/>
                                      </a:rPr>
                                      <m:t>23</m:t>
                                    </m:r>
                                  </m:sub>
                                </m:sSub>
                              </m:e>
                              <m:e>
                                <m:sSub>
                                  <m:sSubPr>
                                    <m:ctrlPr>
                                      <a:rPr lang="fr-FR" i="1">
                                        <a:solidFill>
                                          <a:prstClr val="black"/>
                                        </a:solidFill>
                                        <a:latin typeface="Cambria Math" panose="02040503050406030204" pitchFamily="18" charset="0"/>
                                      </a:rPr>
                                    </m:ctrlPr>
                                  </m:sSubPr>
                                  <m:e>
                                    <m:r>
                                      <a:rPr lang="fr-FR" i="1">
                                        <a:solidFill>
                                          <a:prstClr val="black"/>
                                        </a:solidFill>
                                        <a:latin typeface="Cambria Math" panose="02040503050406030204" pitchFamily="18" charset="0"/>
                                      </a:rPr>
                                      <m:t>𝜎</m:t>
                                    </m:r>
                                  </m:e>
                                  <m:sub>
                                    <m:r>
                                      <a:rPr lang="fr-FR" i="1">
                                        <a:solidFill>
                                          <a:prstClr val="black"/>
                                        </a:solidFill>
                                        <a:latin typeface="Cambria Math" panose="02040503050406030204" pitchFamily="18" charset="0"/>
                                      </a:rPr>
                                      <m:t>33</m:t>
                                    </m:r>
                                  </m:sub>
                                </m:sSub>
                              </m:e>
                            </m:mr>
                          </m:m>
                        </m:e>
                      </m:d>
                    </m:oMath>
                  </m:oMathPara>
                </a14:m>
                <a:endParaRPr lang="fr-FR" dirty="0"/>
              </a:p>
            </p:txBody>
          </p:sp>
        </mc:Choice>
        <mc:Fallback xmlns="">
          <p:sp>
            <p:nvSpPr>
              <p:cNvPr id="7" name="Rectangle 6"/>
              <p:cNvSpPr>
                <a:spLocks noRot="1" noChangeAspect="1" noMove="1" noResize="1" noEditPoints="1" noAdjustHandles="1" noChangeArrowheads="1" noChangeShapeType="1" noTextEdit="1"/>
              </p:cNvSpPr>
              <p:nvPr/>
            </p:nvSpPr>
            <p:spPr>
              <a:xfrm>
                <a:off x="1911577" y="4917872"/>
                <a:ext cx="2423484" cy="827791"/>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904839" y="4917871"/>
                <a:ext cx="2134494"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prstClr val="black"/>
                              </a:solidFill>
                              <a:latin typeface="Cambria Math" panose="02040503050406030204" pitchFamily="18" charset="0"/>
                            </a:rPr>
                          </m:ctrlPr>
                        </m:sSubPr>
                        <m:e>
                          <m:r>
                            <a:rPr lang="fr-FR" i="1" smtClean="0">
                              <a:solidFill>
                                <a:prstClr val="black"/>
                              </a:solidFill>
                              <a:latin typeface="Cambria Math" panose="02040503050406030204" pitchFamily="18" charset="0"/>
                              <a:ea typeface="Cambria Math" panose="02040503050406030204" pitchFamily="18" charset="0"/>
                            </a:rPr>
                            <m:t>𝜎</m:t>
                          </m:r>
                        </m:e>
                        <m:sub>
                          <m:r>
                            <a:rPr lang="fr-FR" b="0" i="1" smtClean="0">
                              <a:solidFill>
                                <a:prstClr val="black"/>
                              </a:solidFill>
                              <a:latin typeface="Cambria Math" panose="02040503050406030204" pitchFamily="18" charset="0"/>
                            </a:rPr>
                            <m:t>𝑖𝑗</m:t>
                          </m:r>
                        </m:sub>
                      </m:sSub>
                      <m:r>
                        <a:rPr lang="fr-FR" b="0" i="1" smtClean="0">
                          <a:solidFill>
                            <a:prstClr val="black"/>
                          </a:solidFill>
                          <a:latin typeface="Cambria Math" panose="02040503050406030204" pitchFamily="18" charset="0"/>
                        </a:rPr>
                        <m:t>=</m:t>
                      </m:r>
                      <m:d>
                        <m:dPr>
                          <m:begChr m:val="["/>
                          <m:endChr m:val="]"/>
                          <m:ctrlPr>
                            <a:rPr lang="fr-FR" i="1">
                              <a:solidFill>
                                <a:prstClr val="black"/>
                              </a:solidFill>
                              <a:latin typeface="Cambria Math" panose="02040503050406030204" pitchFamily="18" charset="0"/>
                            </a:rPr>
                          </m:ctrlPr>
                        </m:dPr>
                        <m:e>
                          <m:m>
                            <m:mPr>
                              <m:mcs>
                                <m:mc>
                                  <m:mcPr>
                                    <m:count m:val="3"/>
                                    <m:mcJc m:val="center"/>
                                  </m:mcPr>
                                </m:mc>
                              </m:mcs>
                              <m:ctrlPr>
                                <a:rPr lang="fr-FR" i="1">
                                  <a:solidFill>
                                    <a:prstClr val="black"/>
                                  </a:solidFill>
                                  <a:latin typeface="Cambria Math" panose="02040503050406030204" pitchFamily="18" charset="0"/>
                                </a:rPr>
                              </m:ctrlPr>
                            </m:mPr>
                            <m:mr>
                              <m:e>
                                <m:sSub>
                                  <m:sSubPr>
                                    <m:ctrlPr>
                                      <a:rPr lang="fr-FR" i="1">
                                        <a:solidFill>
                                          <a:prstClr val="black"/>
                                        </a:solidFill>
                                        <a:latin typeface="Cambria Math" panose="02040503050406030204" pitchFamily="18" charset="0"/>
                                      </a:rPr>
                                    </m:ctrlPr>
                                  </m:sSubPr>
                                  <m:e>
                                    <m:r>
                                      <a:rPr lang="fr-FR" i="1">
                                        <a:solidFill>
                                          <a:prstClr val="black"/>
                                        </a:solidFill>
                                        <a:latin typeface="Cambria Math" panose="02040503050406030204" pitchFamily="18" charset="0"/>
                                      </a:rPr>
                                      <m:t>𝜎</m:t>
                                    </m:r>
                                  </m:e>
                                  <m:sub>
                                    <m:r>
                                      <a:rPr lang="fr-FR" i="1">
                                        <a:solidFill>
                                          <a:prstClr val="black"/>
                                        </a:solidFill>
                                        <a:latin typeface="Cambria Math" panose="02040503050406030204" pitchFamily="18" charset="0"/>
                                      </a:rPr>
                                      <m:t>1</m:t>
                                    </m:r>
                                  </m:sub>
                                </m:sSub>
                              </m:e>
                              <m:e>
                                <m:r>
                                  <a:rPr lang="fr-FR" b="0" i="1" smtClean="0">
                                    <a:solidFill>
                                      <a:prstClr val="black"/>
                                    </a:solidFill>
                                    <a:latin typeface="Cambria Math" panose="02040503050406030204" pitchFamily="18" charset="0"/>
                                  </a:rPr>
                                  <m:t>0</m:t>
                                </m:r>
                              </m:e>
                              <m:e>
                                <m:r>
                                  <a:rPr lang="fr-FR" b="0" i="1" smtClean="0">
                                    <a:solidFill>
                                      <a:prstClr val="black"/>
                                    </a:solidFill>
                                    <a:latin typeface="Cambria Math" panose="02040503050406030204" pitchFamily="18" charset="0"/>
                                  </a:rPr>
                                  <m:t>0</m:t>
                                </m:r>
                              </m:e>
                            </m:mr>
                            <m:mr>
                              <m:e>
                                <m:r>
                                  <a:rPr lang="fr-FR" b="0" i="1" smtClean="0">
                                    <a:solidFill>
                                      <a:prstClr val="black"/>
                                    </a:solidFill>
                                    <a:latin typeface="Cambria Math" panose="02040503050406030204" pitchFamily="18" charset="0"/>
                                  </a:rPr>
                                  <m:t>0</m:t>
                                </m:r>
                              </m:e>
                              <m:e>
                                <m:sSub>
                                  <m:sSubPr>
                                    <m:ctrlPr>
                                      <a:rPr lang="fr-FR" i="1">
                                        <a:solidFill>
                                          <a:prstClr val="black"/>
                                        </a:solidFill>
                                        <a:latin typeface="Cambria Math" panose="02040503050406030204" pitchFamily="18" charset="0"/>
                                      </a:rPr>
                                    </m:ctrlPr>
                                  </m:sSubPr>
                                  <m:e>
                                    <m:r>
                                      <a:rPr lang="fr-FR" i="1">
                                        <a:solidFill>
                                          <a:prstClr val="black"/>
                                        </a:solidFill>
                                        <a:latin typeface="Cambria Math" panose="02040503050406030204" pitchFamily="18" charset="0"/>
                                      </a:rPr>
                                      <m:t>𝜎</m:t>
                                    </m:r>
                                  </m:e>
                                  <m:sub>
                                    <m:r>
                                      <a:rPr lang="fr-FR" i="1">
                                        <a:solidFill>
                                          <a:prstClr val="black"/>
                                        </a:solidFill>
                                        <a:latin typeface="Cambria Math" panose="02040503050406030204" pitchFamily="18" charset="0"/>
                                      </a:rPr>
                                      <m:t>2</m:t>
                                    </m:r>
                                  </m:sub>
                                </m:sSub>
                              </m:e>
                              <m:e>
                                <m:r>
                                  <a:rPr lang="fr-FR" b="0" i="1" smtClean="0">
                                    <a:solidFill>
                                      <a:prstClr val="black"/>
                                    </a:solidFill>
                                    <a:latin typeface="Cambria Math" panose="02040503050406030204" pitchFamily="18" charset="0"/>
                                  </a:rPr>
                                  <m:t>0</m:t>
                                </m:r>
                              </m:e>
                            </m:mr>
                            <m:mr>
                              <m:e>
                                <m:r>
                                  <a:rPr lang="fr-FR" b="0" i="1" smtClean="0">
                                    <a:solidFill>
                                      <a:prstClr val="black"/>
                                    </a:solidFill>
                                    <a:latin typeface="Cambria Math" panose="02040503050406030204" pitchFamily="18" charset="0"/>
                                  </a:rPr>
                                  <m:t>0</m:t>
                                </m:r>
                              </m:e>
                              <m:e>
                                <m:r>
                                  <a:rPr lang="fr-FR" b="0" i="1" smtClean="0">
                                    <a:solidFill>
                                      <a:prstClr val="black"/>
                                    </a:solidFill>
                                    <a:latin typeface="Cambria Math" panose="02040503050406030204" pitchFamily="18" charset="0"/>
                                  </a:rPr>
                                  <m:t>0</m:t>
                                </m:r>
                              </m:e>
                              <m:e>
                                <m:sSub>
                                  <m:sSubPr>
                                    <m:ctrlPr>
                                      <a:rPr lang="fr-FR" i="1">
                                        <a:solidFill>
                                          <a:prstClr val="black"/>
                                        </a:solidFill>
                                        <a:latin typeface="Cambria Math" panose="02040503050406030204" pitchFamily="18" charset="0"/>
                                      </a:rPr>
                                    </m:ctrlPr>
                                  </m:sSubPr>
                                  <m:e>
                                    <m:r>
                                      <a:rPr lang="fr-FR" i="1">
                                        <a:solidFill>
                                          <a:prstClr val="black"/>
                                        </a:solidFill>
                                        <a:latin typeface="Cambria Math" panose="02040503050406030204" pitchFamily="18" charset="0"/>
                                      </a:rPr>
                                      <m:t>𝜎</m:t>
                                    </m:r>
                                  </m:e>
                                  <m:sub>
                                    <m:r>
                                      <a:rPr lang="fr-FR" i="1">
                                        <a:solidFill>
                                          <a:prstClr val="black"/>
                                        </a:solidFill>
                                        <a:latin typeface="Cambria Math" panose="02040503050406030204" pitchFamily="18" charset="0"/>
                                      </a:rPr>
                                      <m:t>3</m:t>
                                    </m:r>
                                  </m:sub>
                                </m:sSub>
                              </m:e>
                            </m:mr>
                          </m:m>
                        </m:e>
                      </m:d>
                    </m:oMath>
                  </m:oMathPara>
                </a14:m>
                <a:endParaRPr lang="fr-FR" dirty="0"/>
              </a:p>
            </p:txBody>
          </p:sp>
        </mc:Choice>
        <mc:Fallback xmlns="">
          <p:sp>
            <p:nvSpPr>
              <p:cNvPr id="8" name="Rectangle 7"/>
              <p:cNvSpPr>
                <a:spLocks noRot="1" noChangeAspect="1" noMove="1" noResize="1" noEditPoints="1" noAdjustHandles="1" noChangeArrowheads="1" noChangeShapeType="1" noTextEdit="1"/>
              </p:cNvSpPr>
              <p:nvPr/>
            </p:nvSpPr>
            <p:spPr>
              <a:xfrm>
                <a:off x="7904839" y="4917871"/>
                <a:ext cx="2134494" cy="972702"/>
              </a:xfrm>
              <a:prstGeom prst="rect">
                <a:avLst/>
              </a:prstGeom>
              <a:blipFill>
                <a:blip r:embed="rId7"/>
                <a:stretch>
                  <a:fillRect/>
                </a:stretch>
              </a:blipFill>
            </p:spPr>
            <p:txBody>
              <a:bodyPr/>
              <a:lstStyle/>
              <a:p>
                <a:r>
                  <a:rPr lang="fr-FR">
                    <a:noFill/>
                  </a:rPr>
                  <a:t> </a:t>
                </a:r>
              </a:p>
            </p:txBody>
          </p:sp>
        </mc:Fallback>
      </mc:AlternateContent>
      <p:pic>
        <p:nvPicPr>
          <p:cNvPr id="10" name="Image 9"/>
          <p:cNvPicPr/>
          <p:nvPr/>
        </p:nvPicPr>
        <p:blipFill>
          <a:blip r:embed="rId8"/>
          <a:stretch>
            <a:fillRect/>
          </a:stretch>
        </p:blipFill>
        <p:spPr>
          <a:xfrm>
            <a:off x="7551175" y="707923"/>
            <a:ext cx="3220751" cy="2373052"/>
          </a:xfrm>
          <a:prstGeom prst="rect">
            <a:avLst/>
          </a:prstGeom>
        </p:spPr>
      </p:pic>
      <p:sp>
        <p:nvSpPr>
          <p:cNvPr id="11" name="Rectangle à coins arrondis 10"/>
          <p:cNvSpPr/>
          <p:nvPr/>
        </p:nvSpPr>
        <p:spPr>
          <a:xfrm>
            <a:off x="988142" y="242846"/>
            <a:ext cx="10559845" cy="6187451"/>
          </a:xfrm>
          <a:prstGeom prst="roundRect">
            <a:avLst>
              <a:gd name="adj" fmla="val 1213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97148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664882"/>
            <a:ext cx="553998" cy="4895571"/>
          </a:xfrm>
          <a:prstGeom prst="rect">
            <a:avLst/>
          </a:prstGeom>
        </p:spPr>
        <p:txBody>
          <a:bodyPr vert="vert270" wrap="none">
            <a:spAutoFit/>
          </a:bodyPr>
          <a:lstStyle/>
          <a:p>
            <a:r>
              <a:rPr lang="fr-FR" sz="2400" b="1" u="sng" dirty="0">
                <a:solidFill>
                  <a:schemeClr val="bg1"/>
                </a:solidFill>
                <a:effectLst>
                  <a:outerShdw blurRad="38100" dist="38100" dir="2700000" algn="tl">
                    <a:srgbClr val="000000">
                      <a:alpha val="43137"/>
                    </a:srgbClr>
                  </a:outerShdw>
                </a:effectLst>
              </a:rPr>
              <a:t>Recherche des contraintes principales</a:t>
            </a:r>
          </a:p>
        </p:txBody>
      </p:sp>
      <p:sp>
        <p:nvSpPr>
          <p:cNvPr id="3" name="Rectangle 2"/>
          <p:cNvSpPr/>
          <p:nvPr/>
        </p:nvSpPr>
        <p:spPr>
          <a:xfrm>
            <a:off x="4343725" y="3244334"/>
            <a:ext cx="184731" cy="369332"/>
          </a:xfrm>
          <a:prstGeom prst="rect">
            <a:avLst/>
          </a:prstGeom>
        </p:spPr>
        <p:txBody>
          <a:bodyPr wrap="none">
            <a:spAutoFit/>
          </a:bodyPr>
          <a:lstStyle/>
          <a:p>
            <a:endParaRPr lang="fr-FR" dirty="0"/>
          </a:p>
        </p:txBody>
      </p:sp>
      <p:sp>
        <p:nvSpPr>
          <p:cNvPr id="4" name="ZoneTexte 3"/>
          <p:cNvSpPr txBox="1"/>
          <p:nvPr/>
        </p:nvSpPr>
        <p:spPr>
          <a:xfrm>
            <a:off x="1135625" y="353961"/>
            <a:ext cx="10648336" cy="646331"/>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Pour trouver une direction principale, on cherche le vecteur qui garde son orientation après la transformation, autrement dite, on résoudre l’équation suivante:</a:t>
            </a:r>
          </a:p>
        </p:txBody>
      </p:sp>
      <mc:AlternateContent xmlns:mc="http://schemas.openxmlformats.org/markup-compatibility/2006" xmlns:a14="http://schemas.microsoft.com/office/drawing/2010/main">
        <mc:Choice Requires="a14">
          <p:sp>
            <p:nvSpPr>
              <p:cNvPr id="5" name="ZoneTexte 4"/>
              <p:cNvSpPr txBox="1"/>
              <p:nvPr/>
            </p:nvSpPr>
            <p:spPr>
              <a:xfrm>
                <a:off x="1135625" y="1209368"/>
                <a:ext cx="1297858" cy="3916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b="0" i="1" smtClean="0">
                              <a:effectLst>
                                <a:outerShdw blurRad="38100" dist="38100" dir="2700000" algn="tl">
                                  <a:srgbClr val="000000">
                                    <a:alpha val="43137"/>
                                  </a:srgbClr>
                                </a:outerShdw>
                              </a:effectLst>
                              <a:latin typeface="Cambria Math" panose="02040503050406030204" pitchFamily="18" charset="0"/>
                            </a:rPr>
                            <m:t>𝑖𝑗</m:t>
                          </m:r>
                        </m:sub>
                      </m:sSub>
                      <m:acc>
                        <m:accPr>
                          <m:chr m:val="⃗"/>
                          <m:ctrlPr>
                            <a:rPr lang="fr-FR" i="1" smtClean="0">
                              <a:effectLst>
                                <a:outerShdw blurRad="38100" dist="38100" dir="2700000" algn="tl">
                                  <a:srgbClr val="000000">
                                    <a:alpha val="43137"/>
                                  </a:srgbClr>
                                </a:outerShdw>
                              </a:effectLst>
                              <a:latin typeface="Cambria Math" panose="02040503050406030204" pitchFamily="18" charset="0"/>
                            </a:rPr>
                          </m:ctrlPr>
                        </m:accPr>
                        <m:e>
                          <m:r>
                            <a:rPr lang="fr-FR" b="0" i="1" smtClean="0">
                              <a:effectLst>
                                <a:outerShdw blurRad="38100" dist="38100" dir="2700000" algn="tl">
                                  <a:srgbClr val="000000">
                                    <a:alpha val="43137"/>
                                  </a:srgbClr>
                                </a:outerShdw>
                              </a:effectLst>
                              <a:latin typeface="Cambria Math" panose="02040503050406030204" pitchFamily="18" charset="0"/>
                            </a:rPr>
                            <m:t>𝑛</m:t>
                          </m:r>
                        </m:e>
                      </m:acc>
                      <m:r>
                        <a:rPr lang="fr-FR" b="0" i="1" smtClean="0">
                          <a:effectLst>
                            <a:outerShdw blurRad="38100" dist="38100" dir="2700000" algn="tl">
                              <a:srgbClr val="000000">
                                <a:alpha val="43137"/>
                              </a:srgbClr>
                            </a:outerShdw>
                          </a:effectLst>
                          <a:latin typeface="Cambria Math" panose="02040503050406030204" pitchFamily="18" charset="0"/>
                        </a:rPr>
                        <m:t>=</m:t>
                      </m:r>
                      <m:r>
                        <m:rPr>
                          <m:sty m:val="p"/>
                        </m:rPr>
                        <a:rPr lang="el-GR" b="0" i="1" smtClean="0">
                          <a:effectLst>
                            <a:outerShdw blurRad="38100" dist="38100" dir="2700000" algn="tl">
                              <a:srgbClr val="000000">
                                <a:alpha val="43137"/>
                              </a:srgbClr>
                            </a:outerShdw>
                          </a:effectLst>
                          <a:latin typeface="Cambria Math" panose="02040503050406030204" pitchFamily="18" charset="0"/>
                        </a:rPr>
                        <m:t>λ</m:t>
                      </m:r>
                      <m:acc>
                        <m:accPr>
                          <m:chr m:val="⃗"/>
                          <m:ctrlPr>
                            <a:rPr lang="el-GR" b="0" i="1" smtClean="0">
                              <a:effectLst>
                                <a:outerShdw blurRad="38100" dist="38100" dir="2700000" algn="tl">
                                  <a:srgbClr val="000000">
                                    <a:alpha val="43137"/>
                                  </a:srgbClr>
                                </a:outerShdw>
                              </a:effectLst>
                              <a:latin typeface="Cambria Math" panose="02040503050406030204" pitchFamily="18" charset="0"/>
                            </a:rPr>
                          </m:ctrlPr>
                        </m:accPr>
                        <m:e>
                          <m:r>
                            <a:rPr lang="fr-FR" b="0" i="1" smtClean="0">
                              <a:effectLst>
                                <a:outerShdw blurRad="38100" dist="38100" dir="2700000" algn="tl">
                                  <a:srgbClr val="000000">
                                    <a:alpha val="43137"/>
                                  </a:srgbClr>
                                </a:outerShdw>
                              </a:effectLst>
                              <a:latin typeface="Cambria Math" panose="02040503050406030204" pitchFamily="18" charset="0"/>
                            </a:rPr>
                            <m:t>𝑛</m:t>
                          </m:r>
                        </m:e>
                      </m:acc>
                    </m:oMath>
                  </m:oMathPara>
                </a14:m>
                <a:endParaRPr lang="fr-FR" dirty="0">
                  <a:effectLst>
                    <a:outerShdw blurRad="38100" dist="38100" dir="2700000" algn="tl">
                      <a:srgbClr val="000000">
                        <a:alpha val="43137"/>
                      </a:srgbClr>
                    </a:outerShdw>
                  </a:effectLst>
                </a:endParaRPr>
              </a:p>
            </p:txBody>
          </p:sp>
        </mc:Choice>
        <mc:Fallback xmlns="">
          <p:sp>
            <p:nvSpPr>
              <p:cNvPr id="5" name="ZoneTexte 4"/>
              <p:cNvSpPr txBox="1">
                <a:spLocks noRot="1" noChangeAspect="1" noMove="1" noResize="1" noEditPoints="1" noAdjustHandles="1" noChangeArrowheads="1" noChangeShapeType="1" noTextEdit="1"/>
              </p:cNvSpPr>
              <p:nvPr/>
            </p:nvSpPr>
            <p:spPr>
              <a:xfrm>
                <a:off x="1135625" y="1209368"/>
                <a:ext cx="1297858" cy="391646"/>
              </a:xfrm>
              <a:prstGeom prst="rect">
                <a:avLst/>
              </a:prstGeom>
              <a:blipFill>
                <a:blip r:embed="rId3"/>
                <a:stretch>
                  <a:fillRect b="-13846"/>
                </a:stretch>
              </a:blipFill>
            </p:spPr>
            <p:txBody>
              <a:bodyPr/>
              <a:lstStyle/>
              <a:p>
                <a:r>
                  <a:rPr lang="fr-FR">
                    <a:noFill/>
                  </a:rPr>
                  <a:t> </a:t>
                </a:r>
              </a:p>
            </p:txBody>
          </p:sp>
        </mc:Fallback>
      </mc:AlternateContent>
      <p:sp>
        <p:nvSpPr>
          <p:cNvPr id="6" name="Rectangle 5"/>
          <p:cNvSpPr/>
          <p:nvPr/>
        </p:nvSpPr>
        <p:spPr>
          <a:xfrm>
            <a:off x="2433483" y="1209057"/>
            <a:ext cx="412292" cy="369332"/>
          </a:xfrm>
          <a:prstGeom prst="rect">
            <a:avLst/>
          </a:prstGeom>
        </p:spPr>
        <p:txBody>
          <a:bodyPr wrap="none">
            <a:spAutoFit/>
          </a:bodyPr>
          <a:lstStyle/>
          <a:p>
            <a:r>
              <a:rPr lang="fr-FR" dirty="0">
                <a:solidFill>
                  <a:prstClr val="black"/>
                </a:solidFill>
                <a:effectLst>
                  <a:outerShdw blurRad="38100" dist="38100" dir="2700000" algn="tl">
                    <a:srgbClr val="000000">
                      <a:alpha val="43137"/>
                    </a:srgbClr>
                  </a:outerShdw>
                </a:effectLst>
                <a:sym typeface="Symbol" panose="05050102010706020507" pitchFamily="18" charset="2"/>
              </a:rPr>
              <a:t></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7" name="ZoneTexte 6"/>
              <p:cNvSpPr txBox="1"/>
              <p:nvPr/>
            </p:nvSpPr>
            <p:spPr>
              <a:xfrm>
                <a:off x="2896472" y="1197900"/>
                <a:ext cx="1504335" cy="391646"/>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i="1">
                            <a:effectLst>
                              <a:outerShdw blurRad="38100" dist="38100" dir="2700000" algn="tl">
                                <a:srgbClr val="000000">
                                  <a:alpha val="43137"/>
                                </a:srgbClr>
                              </a:outerShdw>
                            </a:effectLst>
                            <a:latin typeface="Cambria Math" panose="02040503050406030204" pitchFamily="18" charset="0"/>
                          </a:rPr>
                          <m:t>𝑖𝑗</m:t>
                        </m:r>
                      </m:sub>
                    </m:sSub>
                  </m:oMath>
                </a14:m>
                <a:r>
                  <a:rPr lang="fr-FR" dirty="0">
                    <a:effectLst>
                      <a:outerShdw blurRad="38100" dist="38100" dir="2700000" algn="tl">
                        <a:srgbClr val="000000">
                          <a:alpha val="43137"/>
                        </a:srgbClr>
                      </a:outerShdw>
                    </a:effectLst>
                  </a:rPr>
                  <a:t> - </a:t>
                </a:r>
                <a14:m>
                  <m:oMath xmlns:m="http://schemas.openxmlformats.org/officeDocument/2006/math">
                    <m:r>
                      <m:rPr>
                        <m:sty m:val="p"/>
                      </m:rPr>
                      <a:rPr lang="el-GR" i="1">
                        <a:effectLst>
                          <a:outerShdw blurRad="38100" dist="38100" dir="2700000" algn="tl">
                            <a:srgbClr val="000000">
                              <a:alpha val="43137"/>
                            </a:srgbClr>
                          </a:outerShdw>
                        </a:effectLst>
                        <a:latin typeface="Cambria Math" panose="02040503050406030204" pitchFamily="18" charset="0"/>
                      </a:rPr>
                      <m:t>λ</m:t>
                    </m:r>
                    <m:r>
                      <m:rPr>
                        <m:sty m:val="p"/>
                      </m:rPr>
                      <a:rPr lang="fr-FR" b="0" i="0" smtClean="0">
                        <a:effectLst>
                          <a:outerShdw blurRad="38100" dist="38100" dir="2700000" algn="tl">
                            <a:srgbClr val="000000">
                              <a:alpha val="43137"/>
                            </a:srgbClr>
                          </a:outerShdw>
                        </a:effectLst>
                        <a:latin typeface="Cambria Math" panose="02040503050406030204" pitchFamily="18" charset="0"/>
                      </a:rPr>
                      <m:t>I</m:t>
                    </m:r>
                  </m:oMath>
                </a14:m>
                <a:r>
                  <a:rPr lang="fr-FR" dirty="0">
                    <a:effectLst>
                      <a:outerShdw blurRad="38100" dist="38100" dir="2700000" algn="tl">
                        <a:srgbClr val="000000">
                          <a:alpha val="43137"/>
                        </a:srgbClr>
                      </a:outerShdw>
                    </a:effectLst>
                  </a:rPr>
                  <a:t>) </a:t>
                </a:r>
                <a14:m>
                  <m:oMath xmlns:m="http://schemas.openxmlformats.org/officeDocument/2006/math">
                    <m:acc>
                      <m:accPr>
                        <m:chr m:val="⃗"/>
                        <m:ctrlPr>
                          <a:rPr lang="el-GR" i="1">
                            <a:effectLst>
                              <a:outerShdw blurRad="38100" dist="38100" dir="2700000" algn="tl">
                                <a:srgbClr val="000000">
                                  <a:alpha val="43137"/>
                                </a:srgbClr>
                              </a:outerShdw>
                            </a:effectLst>
                            <a:latin typeface="Cambria Math" panose="02040503050406030204" pitchFamily="18" charset="0"/>
                          </a:rPr>
                        </m:ctrlPr>
                      </m:accPr>
                      <m:e>
                        <m:r>
                          <a:rPr lang="fr-FR" i="1">
                            <a:effectLst>
                              <a:outerShdw blurRad="38100" dist="38100" dir="2700000" algn="tl">
                                <a:srgbClr val="000000">
                                  <a:alpha val="43137"/>
                                </a:srgbClr>
                              </a:outerShdw>
                            </a:effectLst>
                            <a:latin typeface="Cambria Math" panose="02040503050406030204" pitchFamily="18" charset="0"/>
                          </a:rPr>
                          <m:t>𝑛</m:t>
                        </m:r>
                      </m:e>
                    </m:acc>
                    <m:r>
                      <a:rPr lang="fr-FR" b="0" i="0" smtClean="0">
                        <a:effectLst>
                          <a:outerShdw blurRad="38100" dist="38100" dir="2700000" algn="tl">
                            <a:srgbClr val="000000">
                              <a:alpha val="43137"/>
                            </a:srgbClr>
                          </a:outerShdw>
                        </a:effectLst>
                        <a:latin typeface="Cambria Math" panose="02040503050406030204" pitchFamily="18" charset="0"/>
                      </a:rPr>
                      <m:t> </m:t>
                    </m:r>
                  </m:oMath>
                </a14:m>
                <a:r>
                  <a:rPr lang="fr-FR" dirty="0">
                    <a:effectLst>
                      <a:outerShdw blurRad="38100" dist="38100" dir="2700000" algn="tl">
                        <a:srgbClr val="000000">
                          <a:alpha val="43137"/>
                        </a:srgbClr>
                      </a:outerShdw>
                    </a:effectLst>
                  </a:rPr>
                  <a:t>=0</a:t>
                </a:r>
              </a:p>
            </p:txBody>
          </p:sp>
        </mc:Choice>
        <mc:Fallback xmlns="">
          <p:sp>
            <p:nvSpPr>
              <p:cNvPr id="7" name="ZoneTexte 6"/>
              <p:cNvSpPr txBox="1">
                <a:spLocks noRot="1" noChangeAspect="1" noMove="1" noResize="1" noEditPoints="1" noAdjustHandles="1" noChangeArrowheads="1" noChangeShapeType="1" noTextEdit="1"/>
              </p:cNvSpPr>
              <p:nvPr/>
            </p:nvSpPr>
            <p:spPr>
              <a:xfrm>
                <a:off x="2896472" y="1197900"/>
                <a:ext cx="1504335" cy="391646"/>
              </a:xfrm>
              <a:prstGeom prst="rect">
                <a:avLst/>
              </a:prstGeom>
              <a:blipFill>
                <a:blip r:embed="rId4"/>
                <a:stretch>
                  <a:fillRect l="-3644" t="-9375" b="-2656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528456" y="1209057"/>
                <a:ext cx="7255256" cy="391646"/>
              </a:xfrm>
              <a:prstGeom prst="rect">
                <a:avLst/>
              </a:prstGeom>
            </p:spPr>
            <p:txBody>
              <a:bodyPr wrap="none">
                <a:spAutoFit/>
              </a:bodyPr>
              <a:lstStyle/>
              <a:p>
                <a:r>
                  <a:rPr lang="fr-FR" dirty="0">
                    <a:effectLst>
                      <a:outerShdw blurRad="38100" dist="38100" dir="2700000" algn="tl">
                        <a:srgbClr val="000000">
                          <a:alpha val="43137"/>
                        </a:srgbClr>
                      </a:outerShdw>
                    </a:effectLst>
                  </a:rPr>
                  <a:t>Pour avoir des solutions non triviales, il faut trouver (</a:t>
                </a:r>
                <a14:m>
                  <m:oMath xmlns:m="http://schemas.openxmlformats.org/officeDocument/2006/math">
                    <m:r>
                      <m:rPr>
                        <m:sty m:val="p"/>
                      </m:rPr>
                      <a:rPr lang="el-GR" i="1">
                        <a:effectLst>
                          <a:outerShdw blurRad="38100" dist="38100" dir="2700000" algn="tl">
                            <a:srgbClr val="000000">
                              <a:alpha val="43137"/>
                            </a:srgbClr>
                          </a:outerShdw>
                        </a:effectLst>
                        <a:latin typeface="Cambria Math" panose="02040503050406030204" pitchFamily="18" charset="0"/>
                      </a:rPr>
                      <m:t>λ</m:t>
                    </m:r>
                  </m:oMath>
                </a14:m>
                <a:r>
                  <a:rPr lang="fr-FR" dirty="0">
                    <a:effectLst>
                      <a:outerShdw blurRad="38100" dist="38100" dir="2700000" algn="tl">
                        <a:srgbClr val="000000">
                          <a:alpha val="43137"/>
                        </a:srgbClr>
                      </a:outerShdw>
                    </a:effectLst>
                  </a:rPr>
                  <a:t>) que </a:t>
                </a:r>
                <a:r>
                  <a:rPr lang="fr-FR" dirty="0" err="1">
                    <a:effectLst>
                      <a:outerShdw blurRad="38100" dist="38100" dir="2700000" algn="tl">
                        <a:srgbClr val="000000">
                          <a:alpha val="43137"/>
                        </a:srgbClr>
                      </a:outerShdw>
                    </a:effectLst>
                  </a:rPr>
                  <a:t>det</a:t>
                </a:r>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i="1">
                            <a:effectLst>
                              <a:outerShdw blurRad="38100" dist="38100" dir="2700000" algn="tl">
                                <a:srgbClr val="000000">
                                  <a:alpha val="43137"/>
                                </a:srgbClr>
                              </a:outerShdw>
                            </a:effectLst>
                            <a:latin typeface="Cambria Math" panose="02040503050406030204" pitchFamily="18" charset="0"/>
                          </a:rPr>
                          <m:t>𝑖𝑗</m:t>
                        </m:r>
                      </m:sub>
                    </m:sSub>
                  </m:oMath>
                </a14:m>
                <a:r>
                  <a:rPr lang="fr-FR" dirty="0">
                    <a:effectLst>
                      <a:outerShdw blurRad="38100" dist="38100" dir="2700000" algn="tl">
                        <a:srgbClr val="000000">
                          <a:alpha val="43137"/>
                        </a:srgbClr>
                      </a:outerShdw>
                    </a:effectLst>
                  </a:rPr>
                  <a:t> - </a:t>
                </a:r>
                <a14:m>
                  <m:oMath xmlns:m="http://schemas.openxmlformats.org/officeDocument/2006/math">
                    <m:r>
                      <m:rPr>
                        <m:sty m:val="p"/>
                      </m:rPr>
                      <a:rPr lang="el-GR" i="1">
                        <a:effectLst>
                          <a:outerShdw blurRad="38100" dist="38100" dir="2700000" algn="tl">
                            <a:srgbClr val="000000">
                              <a:alpha val="43137"/>
                            </a:srgbClr>
                          </a:outerShdw>
                        </a:effectLst>
                        <a:latin typeface="Cambria Math" panose="02040503050406030204" pitchFamily="18" charset="0"/>
                      </a:rPr>
                      <m:t>λ</m:t>
                    </m:r>
                    <m:r>
                      <m:rPr>
                        <m:sty m:val="p"/>
                      </m:rPr>
                      <a:rPr lang="fr-FR">
                        <a:effectLst>
                          <a:outerShdw blurRad="38100" dist="38100" dir="2700000" algn="tl">
                            <a:srgbClr val="000000">
                              <a:alpha val="43137"/>
                            </a:srgbClr>
                          </a:outerShdw>
                        </a:effectLst>
                        <a:latin typeface="Cambria Math" panose="02040503050406030204" pitchFamily="18" charset="0"/>
                      </a:rPr>
                      <m:t>I</m:t>
                    </m:r>
                  </m:oMath>
                </a14:m>
                <a:r>
                  <a:rPr lang="fr-FR" dirty="0">
                    <a:effectLst>
                      <a:outerShdw blurRad="38100" dist="38100" dir="2700000" algn="tl">
                        <a:srgbClr val="000000">
                          <a:alpha val="43137"/>
                        </a:srgbClr>
                      </a:outerShdw>
                    </a:effectLst>
                  </a:rPr>
                  <a:t>) = 0 </a:t>
                </a:r>
              </a:p>
            </p:txBody>
          </p:sp>
        </mc:Choice>
        <mc:Fallback xmlns="">
          <p:sp>
            <p:nvSpPr>
              <p:cNvPr id="9" name="Rectangle 8"/>
              <p:cNvSpPr>
                <a:spLocks noRot="1" noChangeAspect="1" noMove="1" noResize="1" noEditPoints="1" noAdjustHandles="1" noChangeArrowheads="1" noChangeShapeType="1" noTextEdit="1"/>
              </p:cNvSpPr>
              <p:nvPr/>
            </p:nvSpPr>
            <p:spPr>
              <a:xfrm>
                <a:off x="4528456" y="1209057"/>
                <a:ext cx="7255256" cy="391646"/>
              </a:xfrm>
              <a:prstGeom prst="rect">
                <a:avLst/>
              </a:prstGeom>
              <a:blipFill>
                <a:blip r:embed="rId5"/>
                <a:stretch>
                  <a:fillRect l="-756" t="-7692" r="-1008" b="-2615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135625" y="1877553"/>
                <a:ext cx="10648087" cy="1254831"/>
              </a:xfrm>
              <a:prstGeom prst="rect">
                <a:avLst/>
              </a:prstGeom>
            </p:spPr>
            <p:txBody>
              <a:bodyPr wrap="square">
                <a:spAutoFit/>
              </a:bodyPr>
              <a:lstStyle/>
              <a:p>
                <a14:m>
                  <m:oMath xmlns:m="http://schemas.openxmlformats.org/officeDocument/2006/math">
                    <m:r>
                      <m:rPr>
                        <m:sty m:val="p"/>
                      </m:rPr>
                      <a:rPr lang="fr-FR" i="0" smtClean="0">
                        <a:solidFill>
                          <a:prstClr val="black"/>
                        </a:solidFill>
                        <a:effectLst>
                          <a:outerShdw blurRad="38100" dist="38100" dir="2700000" algn="tl">
                            <a:srgbClr val="000000">
                              <a:alpha val="43137"/>
                            </a:srgbClr>
                          </a:outerShdw>
                        </a:effectLst>
                        <a:latin typeface="Cambria Math" panose="02040503050406030204" pitchFamily="18" charset="0"/>
                      </a:rPr>
                      <m:t>d</m:t>
                    </m:r>
                    <m:r>
                      <m:rPr>
                        <m:sty m:val="p"/>
                      </m:rPr>
                      <a:rPr lang="fr-FR" b="0" i="0" smtClean="0">
                        <a:solidFill>
                          <a:prstClr val="black"/>
                        </a:solidFill>
                        <a:effectLst>
                          <a:outerShdw blurRad="38100" dist="38100" dir="2700000" algn="tl">
                            <a:srgbClr val="000000">
                              <a:alpha val="43137"/>
                            </a:srgbClr>
                          </a:outerShdw>
                        </a:effectLst>
                        <a:latin typeface="Cambria Math" panose="02040503050406030204" pitchFamily="18" charset="0"/>
                      </a:rPr>
                      <m:t>et</m:t>
                    </m:r>
                    <m:d>
                      <m:dPr>
                        <m:begChr m:val="["/>
                        <m:endChr m:val="]"/>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mP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sty m:val="p"/>
                                    </m:rPr>
                                    <a:rPr lang="fr-FR" i="0">
                                      <a:solidFill>
                                        <a:prstClr val="black"/>
                                      </a:solidFill>
                                      <a:effectLst>
                                        <a:outerShdw blurRad="38100" dist="38100" dir="2700000" algn="tl">
                                          <a:srgbClr val="000000">
                                            <a:alpha val="43137"/>
                                          </a:srgbClr>
                                        </a:outerShdw>
                                      </a:effectLst>
                                      <a:latin typeface="Cambria Math" panose="02040503050406030204" pitchFamily="18" charset="0"/>
                                    </a:rPr>
                                    <m:t>σ</m:t>
                                  </m:r>
                                </m:e>
                                <m:sub>
                                  <m:r>
                                    <a:rPr lang="fr-FR" i="0">
                                      <a:solidFill>
                                        <a:prstClr val="black"/>
                                      </a:solidFill>
                                      <a:effectLst>
                                        <a:outerShdw blurRad="38100" dist="38100" dir="2700000" algn="tl">
                                          <a:srgbClr val="000000">
                                            <a:alpha val="43137"/>
                                          </a:srgbClr>
                                        </a:outerShdw>
                                      </a:effectLst>
                                      <a:latin typeface="Cambria Math" panose="02040503050406030204" pitchFamily="18" charset="0"/>
                                    </a:rPr>
                                    <m:t>11</m:t>
                                  </m:r>
                                </m:sub>
                              </m:sSub>
                              <m:r>
                                <a:rPr lang="fr-FR" b="0" i="0" smtClean="0">
                                  <a:solidFill>
                                    <a:prstClr val="black"/>
                                  </a:solidFill>
                                  <a:effectLst>
                                    <a:outerShdw blurRad="38100" dist="38100" dir="2700000" algn="tl">
                                      <a:srgbClr val="000000">
                                        <a:alpha val="43137"/>
                                      </a:srgbClr>
                                    </a:outerShdw>
                                  </a:effectLst>
                                  <a:latin typeface="Cambria Math" panose="02040503050406030204" pitchFamily="18" charset="0"/>
                                </a:rPr>
                                <m:t>−</m:t>
                              </m:r>
                              <m:r>
                                <a:rPr lang="fr-FR" i="0" dirty="0">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sty m:val="p"/>
                                    </m:rPr>
                                    <a:rPr lang="fr-FR" i="0">
                                      <a:solidFill>
                                        <a:prstClr val="black"/>
                                      </a:solidFill>
                                      <a:effectLst>
                                        <a:outerShdw blurRad="38100" dist="38100" dir="2700000" algn="tl">
                                          <a:srgbClr val="000000">
                                            <a:alpha val="43137"/>
                                          </a:srgbClr>
                                        </a:outerShdw>
                                      </a:effectLst>
                                      <a:latin typeface="Cambria Math" panose="02040503050406030204" pitchFamily="18" charset="0"/>
                                    </a:rPr>
                                    <m:t>σ</m:t>
                                  </m:r>
                                </m:e>
                                <m:sub>
                                  <m:r>
                                    <a:rPr lang="fr-FR" b="0" i="0" smtClean="0">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r>
                                    <a:rPr lang="fr-FR" i="0">
                                      <a:solidFill>
                                        <a:prstClr val="black"/>
                                      </a:solidFill>
                                      <a:effectLst>
                                        <a:outerShdw blurRad="38100" dist="38100" dir="2700000" algn="tl">
                                          <a:srgbClr val="000000">
                                            <a:alpha val="43137"/>
                                          </a:srgbClr>
                                        </a:outerShdw>
                                      </a:effectLst>
                                      <a:latin typeface="Cambria Math" panose="02040503050406030204" pitchFamily="18" charset="0"/>
                                    </a:rPr>
                                    <m:t>2</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sty m:val="p"/>
                                    </m:rPr>
                                    <a:rPr lang="fr-FR" i="0">
                                      <a:solidFill>
                                        <a:prstClr val="black"/>
                                      </a:solidFill>
                                      <a:effectLst>
                                        <a:outerShdw blurRad="38100" dist="38100" dir="2700000" algn="tl">
                                          <a:srgbClr val="000000">
                                            <a:alpha val="43137"/>
                                          </a:srgbClr>
                                        </a:outerShdw>
                                      </a:effectLst>
                                      <a:latin typeface="Cambria Math" panose="02040503050406030204" pitchFamily="18" charset="0"/>
                                    </a:rPr>
                                    <m:t>σ</m:t>
                                  </m:r>
                                </m:e>
                                <m:sub>
                                  <m:r>
                                    <a:rPr lang="fr-FR" b="0" i="0" smtClean="0">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r>
                                    <a:rPr lang="fr-FR" i="0">
                                      <a:solidFill>
                                        <a:prstClr val="black"/>
                                      </a:solidFill>
                                      <a:effectLst>
                                        <a:outerShdw blurRad="38100" dist="38100" dir="2700000" algn="tl">
                                          <a:srgbClr val="000000">
                                            <a:alpha val="43137"/>
                                          </a:srgbClr>
                                        </a:outerShdw>
                                      </a:effectLst>
                                      <a:latin typeface="Cambria Math" panose="02040503050406030204" pitchFamily="18" charset="0"/>
                                    </a:rPr>
                                    <m:t>3</m:t>
                                  </m:r>
                                </m:sub>
                              </m:sSub>
                            </m:e>
                          </m:m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sty m:val="p"/>
                                    </m:rPr>
                                    <a:rPr lang="fr-FR" i="0">
                                      <a:solidFill>
                                        <a:prstClr val="black"/>
                                      </a:solidFill>
                                      <a:effectLst>
                                        <a:outerShdw blurRad="38100" dist="38100" dir="2700000" algn="tl">
                                          <a:srgbClr val="000000">
                                            <a:alpha val="43137"/>
                                          </a:srgbClr>
                                        </a:outerShdw>
                                      </a:effectLst>
                                      <a:latin typeface="Cambria Math" panose="02040503050406030204" pitchFamily="18" charset="0"/>
                                    </a:rPr>
                                    <m:t>σ</m:t>
                                  </m:r>
                                </m:e>
                                <m:sub>
                                  <m:r>
                                    <a:rPr lang="fr-FR" i="0">
                                      <a:solidFill>
                                        <a:prstClr val="black"/>
                                      </a:solidFill>
                                      <a:effectLst>
                                        <a:outerShdw blurRad="38100" dist="38100" dir="2700000" algn="tl">
                                          <a:srgbClr val="000000">
                                            <a:alpha val="43137"/>
                                          </a:srgbClr>
                                        </a:outerShdw>
                                      </a:effectLst>
                                      <a:latin typeface="Cambria Math" panose="02040503050406030204" pitchFamily="18" charset="0"/>
                                    </a:rPr>
                                    <m:t>12</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sty m:val="p"/>
                                    </m:rPr>
                                    <a:rPr lang="fr-FR" i="0">
                                      <a:solidFill>
                                        <a:prstClr val="black"/>
                                      </a:solidFill>
                                      <a:effectLst>
                                        <a:outerShdw blurRad="38100" dist="38100" dir="2700000" algn="tl">
                                          <a:srgbClr val="000000">
                                            <a:alpha val="43137"/>
                                          </a:srgbClr>
                                        </a:outerShdw>
                                      </a:effectLst>
                                      <a:latin typeface="Cambria Math" panose="02040503050406030204" pitchFamily="18" charset="0"/>
                                    </a:rPr>
                                    <m:t>σ</m:t>
                                  </m:r>
                                </m:e>
                                <m:sub>
                                  <m:r>
                                    <a:rPr lang="fr-FR" i="0">
                                      <a:solidFill>
                                        <a:prstClr val="black"/>
                                      </a:solidFill>
                                      <a:effectLst>
                                        <a:outerShdw blurRad="38100" dist="38100" dir="2700000" algn="tl">
                                          <a:srgbClr val="000000">
                                            <a:alpha val="43137"/>
                                          </a:srgbClr>
                                        </a:outerShdw>
                                      </a:effectLst>
                                      <a:latin typeface="Cambria Math" panose="02040503050406030204" pitchFamily="18" charset="0"/>
                                    </a:rPr>
                                    <m:t>22</m:t>
                                  </m:r>
                                </m:sub>
                              </m:sSub>
                              <m:r>
                                <a:rPr lang="fr-FR" i="0">
                                  <a:solidFill>
                                    <a:prstClr val="black"/>
                                  </a:solidFill>
                                  <a:effectLst>
                                    <a:outerShdw blurRad="38100" dist="38100" dir="2700000" algn="tl">
                                      <a:srgbClr val="000000">
                                        <a:alpha val="43137"/>
                                      </a:srgbClr>
                                    </a:outerShdw>
                                  </a:effectLst>
                                  <a:latin typeface="Cambria Math" panose="02040503050406030204" pitchFamily="18" charset="0"/>
                                </a:rPr>
                                <m:t>−</m:t>
                              </m:r>
                              <m:r>
                                <a:rPr lang="fr-FR" i="0" dirty="0">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sty m:val="p"/>
                                    </m:rPr>
                                    <a:rPr lang="fr-FR" i="0">
                                      <a:solidFill>
                                        <a:prstClr val="black"/>
                                      </a:solidFill>
                                      <a:effectLst>
                                        <a:outerShdw blurRad="38100" dist="38100" dir="2700000" algn="tl">
                                          <a:srgbClr val="000000">
                                            <a:alpha val="43137"/>
                                          </a:srgbClr>
                                        </a:outerShdw>
                                      </a:effectLst>
                                      <a:latin typeface="Cambria Math" panose="02040503050406030204" pitchFamily="18" charset="0"/>
                                    </a:rPr>
                                    <m:t>σ</m:t>
                                  </m:r>
                                </m:e>
                                <m:sub>
                                  <m:r>
                                    <a:rPr lang="fr-FR" b="0" i="0" smtClean="0">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r>
                                    <a:rPr lang="fr-FR" i="0">
                                      <a:solidFill>
                                        <a:prstClr val="black"/>
                                      </a:solidFill>
                                      <a:effectLst>
                                        <a:outerShdw blurRad="38100" dist="38100" dir="2700000" algn="tl">
                                          <a:srgbClr val="000000">
                                            <a:alpha val="43137"/>
                                          </a:srgbClr>
                                        </a:outerShdw>
                                      </a:effectLst>
                                      <a:latin typeface="Cambria Math" panose="02040503050406030204" pitchFamily="18" charset="0"/>
                                    </a:rPr>
                                    <m:t>3</m:t>
                                  </m:r>
                                </m:sub>
                              </m:sSub>
                            </m:e>
                          </m:m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sty m:val="p"/>
                                    </m:rPr>
                                    <a:rPr lang="fr-FR" i="0">
                                      <a:solidFill>
                                        <a:prstClr val="black"/>
                                      </a:solidFill>
                                      <a:effectLst>
                                        <a:outerShdw blurRad="38100" dist="38100" dir="2700000" algn="tl">
                                          <a:srgbClr val="000000">
                                            <a:alpha val="43137"/>
                                          </a:srgbClr>
                                        </a:outerShdw>
                                      </a:effectLst>
                                      <a:latin typeface="Cambria Math" panose="02040503050406030204" pitchFamily="18" charset="0"/>
                                    </a:rPr>
                                    <m:t>σ</m:t>
                                  </m:r>
                                </m:e>
                                <m:sub>
                                  <m:r>
                                    <a:rPr lang="fr-FR" i="0">
                                      <a:solidFill>
                                        <a:prstClr val="black"/>
                                      </a:solidFill>
                                      <a:effectLst>
                                        <a:outerShdw blurRad="38100" dist="38100" dir="2700000" algn="tl">
                                          <a:srgbClr val="000000">
                                            <a:alpha val="43137"/>
                                          </a:srgbClr>
                                        </a:outerShdw>
                                      </a:effectLst>
                                      <a:latin typeface="Cambria Math" panose="02040503050406030204" pitchFamily="18" charset="0"/>
                                    </a:rPr>
                                    <m:t>13</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sty m:val="p"/>
                                    </m:rPr>
                                    <a:rPr lang="fr-FR" i="0">
                                      <a:solidFill>
                                        <a:prstClr val="black"/>
                                      </a:solidFill>
                                      <a:effectLst>
                                        <a:outerShdw blurRad="38100" dist="38100" dir="2700000" algn="tl">
                                          <a:srgbClr val="000000">
                                            <a:alpha val="43137"/>
                                          </a:srgbClr>
                                        </a:outerShdw>
                                      </a:effectLst>
                                      <a:latin typeface="Cambria Math" panose="02040503050406030204" pitchFamily="18" charset="0"/>
                                    </a:rPr>
                                    <m:t>σ</m:t>
                                  </m:r>
                                </m:e>
                                <m:sub>
                                  <m:r>
                                    <a:rPr lang="fr-FR" i="0">
                                      <a:solidFill>
                                        <a:prstClr val="black"/>
                                      </a:solidFill>
                                      <a:effectLst>
                                        <a:outerShdw blurRad="38100" dist="38100" dir="2700000" algn="tl">
                                          <a:srgbClr val="000000">
                                            <a:alpha val="43137"/>
                                          </a:srgbClr>
                                        </a:outerShdw>
                                      </a:effectLst>
                                      <a:latin typeface="Cambria Math" panose="02040503050406030204" pitchFamily="18" charset="0"/>
                                    </a:rPr>
                                    <m:t>23</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sty m:val="p"/>
                                    </m:rPr>
                                    <a:rPr lang="fr-FR" i="0">
                                      <a:solidFill>
                                        <a:prstClr val="black"/>
                                      </a:solidFill>
                                      <a:effectLst>
                                        <a:outerShdw blurRad="38100" dist="38100" dir="2700000" algn="tl">
                                          <a:srgbClr val="000000">
                                            <a:alpha val="43137"/>
                                          </a:srgbClr>
                                        </a:outerShdw>
                                      </a:effectLst>
                                      <a:latin typeface="Cambria Math" panose="02040503050406030204" pitchFamily="18" charset="0"/>
                                    </a:rPr>
                                    <m:t>σ</m:t>
                                  </m:r>
                                </m:e>
                                <m:sub>
                                  <m:r>
                                    <a:rPr lang="fr-FR" i="0">
                                      <a:solidFill>
                                        <a:prstClr val="black"/>
                                      </a:solidFill>
                                      <a:effectLst>
                                        <a:outerShdw blurRad="38100" dist="38100" dir="2700000" algn="tl">
                                          <a:srgbClr val="000000">
                                            <a:alpha val="43137"/>
                                          </a:srgbClr>
                                        </a:outerShdw>
                                      </a:effectLst>
                                      <a:latin typeface="Cambria Math" panose="02040503050406030204" pitchFamily="18" charset="0"/>
                                    </a:rPr>
                                    <m:t>33</m:t>
                                  </m:r>
                                </m:sub>
                              </m:sSub>
                              <m:r>
                                <a:rPr lang="fr-FR" i="0">
                                  <a:solidFill>
                                    <a:prstClr val="black"/>
                                  </a:solidFill>
                                  <a:effectLst>
                                    <a:outerShdw blurRad="38100" dist="38100" dir="2700000" algn="tl">
                                      <a:srgbClr val="000000">
                                        <a:alpha val="43137"/>
                                      </a:srgbClr>
                                    </a:outerShdw>
                                  </a:effectLst>
                                  <a:latin typeface="Cambria Math" panose="02040503050406030204" pitchFamily="18" charset="0"/>
                                </a:rPr>
                                <m:t>−</m:t>
                              </m:r>
                              <m:r>
                                <a:rPr lang="fr-FR" i="0" dirty="0">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e>
                          </m:mr>
                        </m:m>
                      </m:e>
                    </m:d>
                  </m:oMath>
                </a14:m>
                <a:r>
                  <a:rPr lang="fr-FR" dirty="0">
                    <a:effectLst>
                      <a:outerShdw blurRad="38100" dist="38100" dir="2700000" algn="tl">
                        <a:srgbClr val="000000">
                          <a:alpha val="43137"/>
                        </a:srgbClr>
                      </a:outerShdw>
                    </a:effectLst>
                  </a:rPr>
                  <a:t>= </a:t>
                </a:r>
                <a14:m>
                  <m:oMath xmlns:m="http://schemas.openxmlformats.org/officeDocument/2006/math">
                    <m:r>
                      <a:rPr lang="fr-FR" i="0">
                        <a:effectLst>
                          <a:outerShdw blurRad="38100" dist="38100" dir="2700000" algn="tl">
                            <a:srgbClr val="000000">
                              <a:alpha val="43137"/>
                            </a:srgbClr>
                          </a:outerShdw>
                        </a:effectLst>
                        <a:latin typeface="Cambria Math" panose="02040503050406030204" pitchFamily="18" charset="0"/>
                      </a:rPr>
                      <m:t>− </m:t>
                    </m:r>
                  </m:oMath>
                </a14:m>
                <a:r>
                  <a:rPr lang="fr-FR" dirty="0">
                    <a:effectLst>
                      <a:outerShdw blurRad="38100" dist="38100" dir="2700000" algn="tl">
                        <a:srgbClr val="000000">
                          <a:alpha val="43137"/>
                        </a:srgbClr>
                      </a:outerShdw>
                    </a:effectLst>
                    <a:sym typeface="Symbol" panose="05050102010706020507" pitchFamily="18" charset="2"/>
                  </a:rPr>
                  <a:t></a:t>
                </a:r>
                <a:r>
                  <a:rPr lang="fr-FR" baseline="30000" dirty="0">
                    <a:effectLst>
                      <a:outerShdw blurRad="38100" dist="38100" dir="2700000" algn="tl">
                        <a:srgbClr val="000000">
                          <a:alpha val="43137"/>
                        </a:srgbClr>
                      </a:outerShdw>
                    </a:effectLst>
                  </a:rPr>
                  <a:t>3</a:t>
                </a:r>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11</m:t>
                        </m:r>
                      </m:sub>
                    </m:sSub>
                    <m:r>
                      <a:rPr lang="fr-FR" i="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22</m:t>
                        </m:r>
                      </m:sub>
                    </m:sSub>
                    <m:r>
                      <a:rPr lang="fr-FR" i="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33</m:t>
                        </m:r>
                      </m:sub>
                    </m:sSub>
                  </m:oMath>
                </a14:m>
                <a:r>
                  <a:rPr lang="fr-FR" dirty="0">
                    <a:effectLst>
                      <a:outerShdw blurRad="38100" dist="38100" dir="2700000" algn="tl">
                        <a:srgbClr val="000000">
                          <a:alpha val="43137"/>
                        </a:srgbClr>
                      </a:outerShdw>
                    </a:effectLst>
                  </a:rPr>
                  <a:t>).</a:t>
                </a:r>
                <a14:m>
                  <m:oMath xmlns:m="http://schemas.openxmlformats.org/officeDocument/2006/math">
                    <m:r>
                      <a:rPr lang="fr-FR" i="0">
                        <a:effectLst>
                          <a:outerShdw blurRad="38100" dist="38100" dir="2700000" algn="tl">
                            <a:srgbClr val="000000">
                              <a:alpha val="43137"/>
                            </a:srgbClr>
                          </a:outerShdw>
                        </a:effectLst>
                        <a:latin typeface="Cambria Math" panose="02040503050406030204" pitchFamily="18" charset="0"/>
                      </a:rPr>
                      <m:t> </m:t>
                    </m:r>
                  </m:oMath>
                </a14:m>
                <a:r>
                  <a:rPr lang="fr-FR" dirty="0">
                    <a:effectLst>
                      <a:outerShdw blurRad="38100" dist="38100" dir="2700000" algn="tl">
                        <a:srgbClr val="000000">
                          <a:alpha val="43137"/>
                        </a:srgbClr>
                      </a:outerShdw>
                    </a:effectLst>
                    <a:sym typeface="Symbol" panose="05050102010706020507" pitchFamily="18" charset="2"/>
                  </a:rPr>
                  <a:t></a:t>
                </a:r>
                <a:r>
                  <a:rPr lang="fr-FR" baseline="30000" dirty="0">
                    <a:effectLst>
                      <a:outerShdw blurRad="38100" dist="38100" dir="2700000" algn="tl">
                        <a:srgbClr val="000000">
                          <a:alpha val="43137"/>
                        </a:srgbClr>
                      </a:outerShdw>
                    </a:effectLst>
                  </a:rPr>
                  <a:t>2</a:t>
                </a:r>
                <a:r>
                  <a:rPr lang="fr-FR" dirty="0">
                    <a:effectLst>
                      <a:outerShdw blurRad="38100" dist="38100" dir="2700000" algn="tl">
                        <a:srgbClr val="000000">
                          <a:alpha val="43137"/>
                        </a:srgbClr>
                      </a:outerShdw>
                    </a:effectLst>
                  </a:rPr>
                  <a:t>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11</m:t>
                        </m:r>
                      </m:sub>
                    </m:sSub>
                    <m:r>
                      <a:rPr lang="fr-FR" i="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22</m:t>
                        </m:r>
                      </m:sub>
                    </m:sSub>
                    <m:r>
                      <a:rPr lang="fr-FR" i="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22</m:t>
                        </m:r>
                      </m:sub>
                    </m:sSub>
                    <m:r>
                      <a:rPr lang="fr-FR" i="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33</m:t>
                        </m:r>
                      </m:sub>
                    </m:sSub>
                    <m:r>
                      <a:rPr lang="fr-FR" i="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11</m:t>
                        </m:r>
                      </m:sub>
                    </m:sSub>
                    <m:r>
                      <a:rPr lang="fr-FR" i="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33</m:t>
                        </m:r>
                      </m:sub>
                    </m:sSub>
                  </m:oMath>
                </a14:m>
                <a:r>
                  <a:rPr lang="fr-FR" dirty="0">
                    <a:effectLst>
                      <a:outerShdw blurRad="38100" dist="38100" dir="2700000" algn="tl">
                        <a:srgbClr val="000000">
                          <a:alpha val="43137"/>
                        </a:srgbClr>
                      </a:outerShdw>
                    </a:effectLst>
                  </a:rPr>
                  <a:t>) – (</a:t>
                </a:r>
                <a14:m>
                  <m:oMath xmlns:m="http://schemas.openxmlformats.org/officeDocument/2006/math">
                    <m:sSubSup>
                      <m:sSubSupPr>
                        <m:ctrlPr>
                          <a:rPr lang="fr-FR" i="1">
                            <a:effectLst>
                              <a:outerShdw blurRad="38100" dist="38100" dir="2700000" algn="tl">
                                <a:srgbClr val="000000">
                                  <a:alpha val="43137"/>
                                </a:srgbClr>
                              </a:outerShdw>
                            </a:effectLst>
                            <a:latin typeface="Cambria Math" panose="02040503050406030204" pitchFamily="18" charset="0"/>
                          </a:rPr>
                        </m:ctrlPr>
                      </m:sSubSup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12</m:t>
                        </m:r>
                      </m:sub>
                      <m:sup>
                        <m:r>
                          <a:rPr lang="fr-FR" i="0">
                            <a:effectLst>
                              <a:outerShdw blurRad="38100" dist="38100" dir="2700000" algn="tl">
                                <a:srgbClr val="000000">
                                  <a:alpha val="43137"/>
                                </a:srgbClr>
                              </a:outerShdw>
                            </a:effectLst>
                            <a:latin typeface="Cambria Math" panose="02040503050406030204" pitchFamily="18" charset="0"/>
                          </a:rPr>
                          <m:t>2</m:t>
                        </m:r>
                      </m:sup>
                    </m:sSubSup>
                  </m:oMath>
                </a14:m>
                <a:r>
                  <a:rPr lang="fr-FR" dirty="0">
                    <a:effectLst>
                      <a:outerShdw blurRad="38100" dist="38100" dir="2700000" algn="tl">
                        <a:srgbClr val="000000">
                          <a:alpha val="43137"/>
                        </a:srgbClr>
                      </a:outerShdw>
                    </a:effectLst>
                  </a:rPr>
                  <a:t>+</a:t>
                </a:r>
                <a14:m>
                  <m:oMath xmlns:m="http://schemas.openxmlformats.org/officeDocument/2006/math">
                    <m:sSubSup>
                      <m:sSubSupPr>
                        <m:ctrlPr>
                          <a:rPr lang="fr-FR" i="1">
                            <a:effectLst>
                              <a:outerShdw blurRad="38100" dist="38100" dir="2700000" algn="tl">
                                <a:srgbClr val="000000">
                                  <a:alpha val="43137"/>
                                </a:srgbClr>
                              </a:outerShdw>
                            </a:effectLst>
                            <a:latin typeface="Cambria Math" panose="02040503050406030204" pitchFamily="18" charset="0"/>
                          </a:rPr>
                        </m:ctrlPr>
                      </m:sSubSup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23</m:t>
                        </m:r>
                      </m:sub>
                      <m:sup>
                        <m:r>
                          <a:rPr lang="fr-FR" i="0">
                            <a:effectLst>
                              <a:outerShdw blurRad="38100" dist="38100" dir="2700000" algn="tl">
                                <a:srgbClr val="000000">
                                  <a:alpha val="43137"/>
                                </a:srgbClr>
                              </a:outerShdw>
                            </a:effectLst>
                            <a:latin typeface="Cambria Math" panose="02040503050406030204" pitchFamily="18" charset="0"/>
                          </a:rPr>
                          <m:t>2</m:t>
                        </m:r>
                      </m:sup>
                    </m:sSubSup>
                  </m:oMath>
                </a14:m>
                <a:r>
                  <a:rPr lang="fr-FR" dirty="0">
                    <a:effectLst>
                      <a:outerShdw blurRad="38100" dist="38100" dir="2700000" algn="tl">
                        <a:srgbClr val="000000">
                          <a:alpha val="43137"/>
                        </a:srgbClr>
                      </a:outerShdw>
                    </a:effectLst>
                  </a:rPr>
                  <a:t> 			         </a:t>
                </a:r>
                <a14:m>
                  <m:oMath xmlns:m="http://schemas.openxmlformats.org/officeDocument/2006/math">
                    <m:r>
                      <a:rPr lang="fr-FR" i="0">
                        <a:effectLst>
                          <a:outerShdw blurRad="38100" dist="38100" dir="2700000" algn="tl">
                            <a:srgbClr val="000000">
                              <a:alpha val="43137"/>
                            </a:srgbClr>
                          </a:outerShdw>
                        </a:effectLst>
                        <a:latin typeface="Cambria Math" panose="02040503050406030204" pitchFamily="18" charset="0"/>
                      </a:rPr>
                      <m:t>+</m:t>
                    </m:r>
                    <m:sSubSup>
                      <m:sSubSupPr>
                        <m:ctrlPr>
                          <a:rPr lang="fr-FR" i="1">
                            <a:effectLst>
                              <a:outerShdw blurRad="38100" dist="38100" dir="2700000" algn="tl">
                                <a:srgbClr val="000000">
                                  <a:alpha val="43137"/>
                                </a:srgbClr>
                              </a:outerShdw>
                            </a:effectLst>
                            <a:latin typeface="Cambria Math" panose="02040503050406030204" pitchFamily="18" charset="0"/>
                          </a:rPr>
                        </m:ctrlPr>
                      </m:sSubSup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13</m:t>
                        </m:r>
                      </m:sub>
                      <m:sup>
                        <m:r>
                          <a:rPr lang="fr-FR" i="0">
                            <a:effectLst>
                              <a:outerShdw blurRad="38100" dist="38100" dir="2700000" algn="tl">
                                <a:srgbClr val="000000">
                                  <a:alpha val="43137"/>
                                </a:srgbClr>
                              </a:outerShdw>
                            </a:effectLst>
                            <a:latin typeface="Cambria Math" panose="02040503050406030204" pitchFamily="18" charset="0"/>
                          </a:rPr>
                          <m:t>2</m:t>
                        </m:r>
                      </m:sup>
                    </m:sSubSup>
                  </m:oMath>
                </a14:m>
                <a:r>
                  <a:rPr lang="fr-FR" dirty="0">
                    <a:effectLst>
                      <a:outerShdw blurRad="38100" dist="38100" dir="2700000" algn="tl">
                        <a:srgbClr val="000000">
                          <a:alpha val="43137"/>
                        </a:srgbClr>
                      </a:outerShdw>
                    </a:effectLst>
                  </a:rPr>
                  <a:t> </a:t>
                </a:r>
                <a14:m>
                  <m:oMath xmlns:m="http://schemas.openxmlformats.org/officeDocument/2006/math">
                    <m:r>
                      <a:rPr lang="fr-FR" i="0">
                        <a:effectLst>
                          <a:outerShdw blurRad="38100" dist="38100" dir="2700000" algn="tl">
                            <a:srgbClr val="000000">
                              <a:alpha val="43137"/>
                            </a:srgbClr>
                          </a:outerShdw>
                        </a:effectLst>
                        <a:latin typeface="Cambria Math" panose="02040503050406030204" pitchFamily="18" charset="0"/>
                      </a:rPr>
                      <m:t>) </m:t>
                    </m:r>
                  </m:oMath>
                </a14:m>
                <a:r>
                  <a:rPr lang="fr-FR" dirty="0">
                    <a:effectLst>
                      <a:outerShdw blurRad="38100" dist="38100" dir="2700000" algn="tl">
                        <a:srgbClr val="000000">
                          <a:alpha val="43137"/>
                        </a:srgbClr>
                      </a:outerShdw>
                    </a:effectLst>
                    <a:sym typeface="Symbol" panose="05050102010706020507" pitchFamily="18" charset="2"/>
                  </a:rPr>
                  <a:t></a:t>
                </a:r>
                <a:r>
                  <a:rPr lang="fr-FR" dirty="0">
                    <a:effectLst>
                      <a:outerShdw blurRad="38100" dist="38100" dir="2700000" algn="tl">
                        <a:srgbClr val="000000">
                          <a:alpha val="43137"/>
                        </a:srgbClr>
                      </a:outerShdw>
                    </a:effectLst>
                  </a:rPr>
                  <a:t>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11</m:t>
                        </m:r>
                      </m:sub>
                    </m:sSub>
                    <m:r>
                      <a:rPr lang="fr-FR" i="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22</m:t>
                        </m:r>
                      </m:sub>
                    </m:sSub>
                    <m:r>
                      <a:rPr lang="fr-FR" i="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33</m:t>
                        </m:r>
                      </m:sub>
                    </m:sSub>
                  </m:oMath>
                </a14:m>
                <a:r>
                  <a:rPr lang="fr-FR" dirty="0">
                    <a:effectLst>
                      <a:outerShdw blurRad="38100" dist="38100" dir="2700000" algn="tl">
                        <a:srgbClr val="000000">
                          <a:alpha val="43137"/>
                        </a:srgbClr>
                      </a:outerShdw>
                    </a:effectLst>
                  </a:rPr>
                  <a:t> + 2.</a:t>
                </a:r>
                <a14:m>
                  <m:oMath xmlns:m="http://schemas.openxmlformats.org/officeDocument/2006/math">
                    <m:r>
                      <a:rPr lang="fr-FR" i="0">
                        <a:effectLst>
                          <a:outerShdw blurRad="38100" dist="38100" dir="2700000" algn="tl">
                            <a:srgbClr val="000000">
                              <a:alpha val="43137"/>
                            </a:srgbClr>
                          </a:outerShdw>
                        </a:effectLst>
                        <a:latin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12</m:t>
                        </m:r>
                      </m:sub>
                    </m:sSub>
                    <m:r>
                      <a:rPr lang="fr-FR" i="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13</m:t>
                        </m:r>
                      </m:sub>
                    </m:sSub>
                    <m:r>
                      <a:rPr lang="fr-FR" i="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23</m:t>
                        </m:r>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11</m:t>
                        </m:r>
                      </m:sub>
                    </m:sSub>
                    <m:r>
                      <a:rPr lang="fr-FR" i="0">
                        <a:effectLst>
                          <a:outerShdw blurRad="38100" dist="38100" dir="2700000" algn="tl">
                            <a:srgbClr val="000000">
                              <a:alpha val="43137"/>
                            </a:srgbClr>
                          </a:outerShdw>
                        </a:effectLst>
                        <a:latin typeface="Cambria Math" panose="02040503050406030204" pitchFamily="18" charset="0"/>
                      </a:rPr>
                      <m:t>.</m:t>
                    </m:r>
                    <m:sSubSup>
                      <m:sSubSupPr>
                        <m:ctrlPr>
                          <a:rPr lang="fr-FR" i="1">
                            <a:effectLst>
                              <a:outerShdw blurRad="38100" dist="38100" dir="2700000" algn="tl">
                                <a:srgbClr val="000000">
                                  <a:alpha val="43137"/>
                                </a:srgbClr>
                              </a:outerShdw>
                            </a:effectLst>
                            <a:latin typeface="Cambria Math" panose="02040503050406030204" pitchFamily="18" charset="0"/>
                          </a:rPr>
                        </m:ctrlPr>
                      </m:sSubSup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23</m:t>
                        </m:r>
                      </m:sub>
                      <m:sup>
                        <m:r>
                          <a:rPr lang="fr-FR" i="0">
                            <a:effectLst>
                              <a:outerShdw blurRad="38100" dist="38100" dir="2700000" algn="tl">
                                <a:srgbClr val="000000">
                                  <a:alpha val="43137"/>
                                </a:srgbClr>
                              </a:outerShdw>
                            </a:effectLst>
                            <a:latin typeface="Cambria Math" panose="02040503050406030204" pitchFamily="18" charset="0"/>
                          </a:rPr>
                          <m:t>2</m:t>
                        </m:r>
                      </m:sup>
                    </m:sSubSup>
                    <m:r>
                      <a:rPr lang="fr-FR" i="0">
                        <a:effectLst>
                          <a:outerShdw blurRad="38100" dist="38100" dir="2700000" algn="tl">
                            <a:srgbClr val="000000">
                              <a:alpha val="43137"/>
                            </a:srgbClr>
                          </a:outerShdw>
                        </a:effectLst>
                        <a:latin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22</m:t>
                        </m:r>
                      </m:sub>
                    </m:sSub>
                    <m:r>
                      <a:rPr lang="fr-FR" i="0">
                        <a:effectLst>
                          <a:outerShdw blurRad="38100" dist="38100" dir="2700000" algn="tl">
                            <a:srgbClr val="000000">
                              <a:alpha val="43137"/>
                            </a:srgbClr>
                          </a:outerShdw>
                        </a:effectLst>
                        <a:latin typeface="Cambria Math" panose="02040503050406030204" pitchFamily="18" charset="0"/>
                      </a:rPr>
                      <m:t>.</m:t>
                    </m:r>
                    <m:sSubSup>
                      <m:sSubSupPr>
                        <m:ctrlPr>
                          <a:rPr lang="fr-FR" i="1">
                            <a:effectLst>
                              <a:outerShdw blurRad="38100" dist="38100" dir="2700000" algn="tl">
                                <a:srgbClr val="000000">
                                  <a:alpha val="43137"/>
                                </a:srgbClr>
                              </a:outerShdw>
                            </a:effectLst>
                            <a:latin typeface="Cambria Math" panose="02040503050406030204" pitchFamily="18" charset="0"/>
                          </a:rPr>
                        </m:ctrlPr>
                      </m:sSubSup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13</m:t>
                        </m:r>
                      </m:sub>
                      <m:sup>
                        <m:r>
                          <a:rPr lang="fr-FR" i="0">
                            <a:effectLst>
                              <a:outerShdw blurRad="38100" dist="38100" dir="2700000" algn="tl">
                                <a:srgbClr val="000000">
                                  <a:alpha val="43137"/>
                                </a:srgbClr>
                              </a:outerShdw>
                            </a:effectLst>
                            <a:latin typeface="Cambria Math" panose="02040503050406030204" pitchFamily="18" charset="0"/>
                          </a:rPr>
                          <m:t>2</m:t>
                        </m:r>
                      </m:sup>
                    </m:sSubSup>
                    <m:r>
                      <a:rPr lang="fr-FR" i="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33</m:t>
                        </m:r>
                      </m:sub>
                    </m:sSub>
                    <m:r>
                      <a:rPr lang="fr-FR" i="0">
                        <a:effectLst>
                          <a:outerShdw blurRad="38100" dist="38100" dir="2700000" algn="tl">
                            <a:srgbClr val="000000">
                              <a:alpha val="43137"/>
                            </a:srgbClr>
                          </a:outerShdw>
                        </a:effectLst>
                        <a:latin typeface="Cambria Math" panose="02040503050406030204" pitchFamily="18" charset="0"/>
                      </a:rPr>
                      <m:t>.</m:t>
                    </m:r>
                    <m:sSubSup>
                      <m:sSubSupPr>
                        <m:ctrlPr>
                          <a:rPr lang="fr-FR" i="1">
                            <a:effectLst>
                              <a:outerShdw blurRad="38100" dist="38100" dir="2700000" algn="tl">
                                <a:srgbClr val="000000">
                                  <a:alpha val="43137"/>
                                </a:srgbClr>
                              </a:outerShdw>
                            </a:effectLst>
                            <a:latin typeface="Cambria Math" panose="02040503050406030204" pitchFamily="18" charset="0"/>
                          </a:rPr>
                        </m:ctrlPr>
                      </m:sSubSupPr>
                      <m:e>
                        <m:r>
                          <m:rPr>
                            <m:sty m:val="p"/>
                          </m:rPr>
                          <a:rPr lang="fr-FR" i="0">
                            <a:effectLst>
                              <a:outerShdw blurRad="38100" dist="38100" dir="2700000" algn="tl">
                                <a:srgbClr val="000000">
                                  <a:alpha val="43137"/>
                                </a:srgbClr>
                              </a:outerShdw>
                            </a:effectLst>
                            <a:latin typeface="Cambria Math" panose="02040503050406030204" pitchFamily="18" charset="0"/>
                          </a:rPr>
                          <m:t>σ</m:t>
                        </m:r>
                      </m:e>
                      <m:sub>
                        <m:r>
                          <a:rPr lang="fr-FR" i="0">
                            <a:effectLst>
                              <a:outerShdw blurRad="38100" dist="38100" dir="2700000" algn="tl">
                                <a:srgbClr val="000000">
                                  <a:alpha val="43137"/>
                                </a:srgbClr>
                              </a:outerShdw>
                            </a:effectLst>
                            <a:latin typeface="Cambria Math" panose="02040503050406030204" pitchFamily="18" charset="0"/>
                          </a:rPr>
                          <m:t>12</m:t>
                        </m:r>
                      </m:sub>
                      <m:sup>
                        <m:r>
                          <a:rPr lang="fr-FR" i="0">
                            <a:effectLst>
                              <a:outerShdw blurRad="38100" dist="38100" dir="2700000" algn="tl">
                                <a:srgbClr val="000000">
                                  <a:alpha val="43137"/>
                                </a:srgbClr>
                              </a:outerShdw>
                            </a:effectLst>
                            <a:latin typeface="Cambria Math" panose="02040503050406030204" pitchFamily="18" charset="0"/>
                          </a:rPr>
                          <m:t>2</m:t>
                        </m:r>
                      </m:sup>
                    </m:sSubSup>
                  </m:oMath>
                </a14:m>
                <a:r>
                  <a:rPr lang="fr-FR" dirty="0">
                    <a:effectLst>
                      <a:outerShdw blurRad="38100" dist="38100" dir="2700000" algn="tl">
                        <a:srgbClr val="000000">
                          <a:alpha val="43137"/>
                        </a:srgbClr>
                      </a:outerShdw>
                    </a:effectLst>
                  </a:rPr>
                  <a:t>)= 0</a:t>
                </a:r>
              </a:p>
            </p:txBody>
          </p:sp>
        </mc:Choice>
        <mc:Fallback xmlns="">
          <p:sp>
            <p:nvSpPr>
              <p:cNvPr id="11" name="Rectangle 10"/>
              <p:cNvSpPr>
                <a:spLocks noRot="1" noChangeAspect="1" noMove="1" noResize="1" noEditPoints="1" noAdjustHandles="1" noChangeArrowheads="1" noChangeShapeType="1" noTextEdit="1"/>
              </p:cNvSpPr>
              <p:nvPr/>
            </p:nvSpPr>
            <p:spPr>
              <a:xfrm>
                <a:off x="1135625" y="1877553"/>
                <a:ext cx="10648087" cy="1254831"/>
              </a:xfrm>
              <a:prstGeom prst="rect">
                <a:avLst/>
              </a:prstGeom>
              <a:blipFill>
                <a:blip r:embed="rId6"/>
                <a:stretch>
                  <a:fillRect b="-8738"/>
                </a:stretch>
              </a:blipFill>
            </p:spPr>
            <p:txBody>
              <a:bodyPr/>
              <a:lstStyle/>
              <a:p>
                <a:r>
                  <a:rPr lang="fr-FR">
                    <a:noFill/>
                  </a:rPr>
                  <a:t> </a:t>
                </a:r>
              </a:p>
            </p:txBody>
          </p:sp>
        </mc:Fallback>
      </mc:AlternateContent>
      <p:sp>
        <p:nvSpPr>
          <p:cNvPr id="12" name="Rectangle 11"/>
          <p:cNvSpPr/>
          <p:nvPr/>
        </p:nvSpPr>
        <p:spPr>
          <a:xfrm>
            <a:off x="3366517" y="3244022"/>
            <a:ext cx="2472152" cy="369332"/>
          </a:xfrm>
          <a:prstGeom prst="rect">
            <a:avLst/>
          </a:prstGeom>
        </p:spPr>
        <p:txBody>
          <a:bodyPr wrap="none">
            <a:spAutoFit/>
          </a:bodyPr>
          <a:lstStyle/>
          <a:p>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30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I</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30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I</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I</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0</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3" name="Rectangle 12"/>
              <p:cNvSpPr/>
              <p:nvPr/>
            </p:nvSpPr>
            <p:spPr>
              <a:xfrm>
                <a:off x="1375484" y="3686127"/>
                <a:ext cx="9810842" cy="391646"/>
              </a:xfrm>
              <a:prstGeom prst="rect">
                <a:avLst/>
              </a:prstGeom>
            </p:spPr>
            <p:txBody>
              <a:bodyPr wrap="square">
                <a:spAutoFit/>
              </a:bodyPr>
              <a:lstStyle/>
              <a:p>
                <a:r>
                  <a:rPr lang="fr-FR" dirty="0">
                    <a:effectLst>
                      <a:outerShdw blurRad="38100" dist="38100" dir="2700000" algn="tl">
                        <a:srgbClr val="000000">
                          <a:alpha val="43137"/>
                        </a:srgbClr>
                      </a:outerShdw>
                    </a:effectLst>
                  </a:rPr>
                  <a:t>Sachant que </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a:t>
                </a:r>
                <a:r>
                  <a:rPr lang="fr-FR" dirty="0">
                    <a:effectLst>
                      <a:outerShdw blurRad="38100" dist="38100" dir="2700000" algn="tl">
                        <a:srgbClr val="000000">
                          <a:alpha val="43137"/>
                        </a:srgbClr>
                      </a:outerShdw>
                    </a:effectLst>
                  </a:rPr>
                  <a:t>, </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a:t>
                </a:r>
                <a:r>
                  <a:rPr lang="fr-FR" dirty="0">
                    <a:effectLst>
                      <a:outerShdw blurRad="38100" dist="38100" dir="2700000" algn="tl">
                        <a:srgbClr val="000000">
                          <a:alpha val="43137"/>
                        </a:srgbClr>
                      </a:outerShdw>
                    </a:effectLst>
                  </a:rPr>
                  <a:t> et </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a:t>
                </a:r>
                <a:r>
                  <a:rPr lang="fr-FR" dirty="0">
                    <a:effectLst>
                      <a:outerShdw blurRad="38100" dist="38100" dir="2700000" algn="tl">
                        <a:srgbClr val="000000">
                          <a:alpha val="43137"/>
                        </a:srgbClr>
                      </a:outerShdw>
                    </a:effectLst>
                  </a:rPr>
                  <a:t> représentent les invariantes du tenseur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i="1">
                            <a:effectLst>
                              <a:outerShdw blurRad="38100" dist="38100" dir="2700000" algn="tl">
                                <a:srgbClr val="000000">
                                  <a:alpha val="43137"/>
                                </a:srgbClr>
                              </a:outerShdw>
                            </a:effectLst>
                            <a:latin typeface="Cambria Math" panose="02040503050406030204" pitchFamily="18" charset="0"/>
                          </a:rPr>
                          <m:t>𝑖𝑗</m:t>
                        </m:r>
                      </m:sub>
                    </m:sSub>
                  </m:oMath>
                </a14:m>
                <a:r>
                  <a:rPr lang="fr-FR" dirty="0">
                    <a:effectLst>
                      <a:outerShdw blurRad="38100" dist="38100" dir="2700000" algn="tl">
                        <a:srgbClr val="000000">
                          <a:alpha val="43137"/>
                        </a:srgbClr>
                      </a:outerShdw>
                    </a:effectLst>
                  </a:rPr>
                  <a:t> et ce sont définis par :</a:t>
                </a:r>
              </a:p>
            </p:txBody>
          </p:sp>
        </mc:Choice>
        <mc:Fallback xmlns="">
          <p:sp>
            <p:nvSpPr>
              <p:cNvPr id="13" name="Rectangle 12"/>
              <p:cNvSpPr>
                <a:spLocks noRot="1" noChangeAspect="1" noMove="1" noResize="1" noEditPoints="1" noAdjustHandles="1" noChangeArrowheads="1" noChangeShapeType="1" noTextEdit="1"/>
              </p:cNvSpPr>
              <p:nvPr/>
            </p:nvSpPr>
            <p:spPr>
              <a:xfrm>
                <a:off x="1375484" y="3686127"/>
                <a:ext cx="9810842" cy="391646"/>
              </a:xfrm>
              <a:prstGeom prst="rect">
                <a:avLst/>
              </a:prstGeom>
              <a:blipFill>
                <a:blip r:embed="rId7"/>
                <a:stretch>
                  <a:fillRect l="-622" t="-12500" b="-26563"/>
                </a:stretch>
              </a:blipFill>
            </p:spPr>
            <p:txBody>
              <a:bodyPr/>
              <a:lstStyle/>
              <a:p>
                <a:r>
                  <a:rPr lang="fr-FR">
                    <a:noFill/>
                  </a:rPr>
                  <a:t> </a:t>
                </a:r>
              </a:p>
            </p:txBody>
          </p:sp>
        </mc:Fallback>
      </mc:AlternateContent>
      <p:sp>
        <p:nvSpPr>
          <p:cNvPr id="14" name="Rectangle 13"/>
          <p:cNvSpPr/>
          <p:nvPr/>
        </p:nvSpPr>
        <p:spPr>
          <a:xfrm>
            <a:off x="6600542" y="3244022"/>
            <a:ext cx="3978181" cy="369332"/>
          </a:xfrm>
          <a:prstGeom prst="rect">
            <a:avLst/>
          </a:prstGeom>
        </p:spPr>
        <p:txBody>
          <a:bodyPr wrap="square">
            <a:spAutoFit/>
          </a:bodyPr>
          <a:lstStyle/>
          <a:p>
            <a:r>
              <a:rPr lang="fr-FR" dirty="0">
                <a:effectLst>
                  <a:outerShdw blurRad="38100" dist="38100" dir="2700000" algn="tl">
                    <a:srgbClr val="000000">
                      <a:alpha val="43137"/>
                    </a:srgbClr>
                  </a:outerShdw>
                </a:effectLst>
              </a:rPr>
              <a:t>Ce qu’on appel équation caractéristique.</a:t>
            </a:r>
          </a:p>
        </p:txBody>
      </p:sp>
      <mc:AlternateContent xmlns:mc="http://schemas.openxmlformats.org/markup-compatibility/2006" xmlns:a14="http://schemas.microsoft.com/office/drawing/2010/main">
        <mc:Choice Requires="a14">
          <p:sp>
            <p:nvSpPr>
              <p:cNvPr id="15" name="Rectangle 14"/>
              <p:cNvSpPr/>
              <p:nvPr/>
            </p:nvSpPr>
            <p:spPr>
              <a:xfrm>
                <a:off x="1375484" y="4150234"/>
                <a:ext cx="8510851" cy="1037463"/>
              </a:xfrm>
              <a:prstGeom prst="rect">
                <a:avLst/>
              </a:prstGeom>
            </p:spPr>
            <p:txBody>
              <a:bodyPr wrap="square">
                <a:spAutoFit/>
              </a:bodyPr>
              <a:lstStyle/>
              <a:p>
                <a:pPr>
                  <a:spcAft>
                    <a:spcPts val="0"/>
                  </a:spcAft>
                </a:pP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11</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22</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33</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trace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dirty="0" err="1">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ij</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a:t>
                </a:r>
                <a:endParaRPr lang="fr-F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11</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22</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22</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33</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11</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33</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12</a:t>
                </a:r>
                <a:r>
                  <a:rPr lang="en-GB" baseline="30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23</a:t>
                </a:r>
                <a:r>
                  <a:rPr lang="en-GB" baseline="30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13</a:t>
                </a:r>
                <a:r>
                  <a:rPr lang="en-GB" baseline="30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f>
                      <m:fPr>
                        <m:ctrlPr>
                          <a:rPr lang="fr-FR"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en-GB"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1</m:t>
                        </m:r>
                      </m:num>
                      <m:den>
                        <m:r>
                          <a:rPr lang="en-GB"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2</m:t>
                        </m:r>
                      </m:den>
                    </m:f>
                    <m:d>
                      <m:dPr>
                        <m:begChr m:val="["/>
                        <m:endChr m:val="]"/>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dPr>
                      <m:e>
                        <m:r>
                          <a:rPr lang="en-GB">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m:t>
                        </m:r>
                        <m:sSup>
                          <m:sSupPr>
                            <m:ctrlPr>
                              <a:rPr lang="fr-FR"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GB">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trace</m:t>
                            </m:r>
                            <m:r>
                              <a:rPr lang="en-GB">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 (</m:t>
                            </m:r>
                            <m:r>
                              <m:rPr>
                                <m:nor/>
                              </m:rPr>
                              <a:rPr lang="fr-FR" dirty="0">
                                <a:effectLst>
                                  <a:outerShdw blurRad="38100" dist="38100" dir="2700000" algn="tl">
                                    <a:srgbClr val="000000">
                                      <a:alpha val="43137"/>
                                    </a:srgbClr>
                                  </a:outerShdw>
                                </a:effectLst>
                                <a:latin typeface="Cambria" panose="02040503050406030204" pitchFamily="18" charset="0"/>
                                <a:sym typeface="Symbol" panose="05050102010706020507" pitchFamily="18" charset="2"/>
                              </a:rPr>
                              <m:t></m:t>
                            </m:r>
                            <m:r>
                              <m:rPr>
                                <m:sty m:val="p"/>
                              </m:rPr>
                              <a:rPr lang="en-GB">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ij</m:t>
                            </m:r>
                            <m:r>
                              <a:rPr lang="en-GB">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m:t>
                            </m:r>
                          </m:e>
                          <m:sup>
                            <m:r>
                              <a:rPr lang="en-GB"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2</m:t>
                            </m:r>
                          </m:sup>
                        </m:sSup>
                        <m:r>
                          <a:rPr lang="en-GB"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m:t>
                        </m:r>
                        <m:r>
                          <m:rPr>
                            <m:sty m:val="p"/>
                          </m:rPr>
                          <a:rPr lang="en-GB">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trace</m:t>
                        </m:r>
                        <m:r>
                          <a:rPr lang="en-GB">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 </m:t>
                        </m:r>
                        <m:sSup>
                          <m:sSupPr>
                            <m:ctrlPr>
                              <a:rPr lang="fr-FR"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sSupPr>
                          <m:e>
                            <m:r>
                              <a:rPr lang="en-GB">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m:t>
                            </m:r>
                            <m:r>
                              <a:rPr lang="fr-FR">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m:rPr>
                                <m:sty m:val="p"/>
                              </m:rPr>
                              <a:rPr lang="en-GB">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ij</m:t>
                            </m:r>
                          </m:e>
                          <m:sup>
                            <m:r>
                              <a:rPr lang="en-GB"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2</m:t>
                            </m:r>
                          </m:sup>
                        </m:sSup>
                        <m:r>
                          <a:rPr lang="en-GB"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m:t>
                        </m:r>
                      </m:e>
                    </m:d>
                  </m:oMath>
                </a14:m>
                <a:endParaRPr lang="fr-F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dirty="0">
                    <a:effectLst>
                      <a:outerShdw blurRad="38100" dist="38100" dir="2700000" algn="tl">
                        <a:srgbClr val="000000">
                          <a:alpha val="43137"/>
                        </a:srgbClr>
                      </a:outerShdw>
                    </a:effectLst>
                    <a:latin typeface="Cambria" panose="02040503050406030204" pitchFamily="18" charset="0"/>
                  </a:rPr>
                  <a:t>I</a:t>
                </a:r>
                <a:r>
                  <a:rPr lang="fr-FR" baseline="-25000" dirty="0">
                    <a:effectLst>
                      <a:outerShdw blurRad="38100" dist="38100" dir="2700000" algn="tl">
                        <a:srgbClr val="000000">
                          <a:alpha val="43137"/>
                        </a:srgbClr>
                      </a:outerShdw>
                    </a:effectLst>
                    <a:latin typeface="Cambria" panose="02040503050406030204" pitchFamily="18" charset="0"/>
                  </a:rPr>
                  <a:t>3</a:t>
                </a:r>
                <a:r>
                  <a:rPr lang="fr-FR" dirty="0">
                    <a:effectLst>
                      <a:outerShdw blurRad="38100" dist="38100" dir="2700000" algn="tl">
                        <a:srgbClr val="000000">
                          <a:alpha val="43137"/>
                        </a:srgbClr>
                      </a:outerShdw>
                    </a:effectLst>
                    <a:latin typeface="Cambria" panose="02040503050406030204" pitchFamily="18" charset="0"/>
                  </a:rPr>
                  <a:t> = </a:t>
                </a:r>
                <a:r>
                  <a:rPr lang="fr-FR" dirty="0">
                    <a:effectLst>
                      <a:outerShdw blurRad="38100" dist="38100" dir="2700000" algn="tl">
                        <a:srgbClr val="000000">
                          <a:alpha val="43137"/>
                        </a:srgbClr>
                      </a:outerShdw>
                    </a:effectLst>
                    <a:latin typeface="Cambria" panose="02040503050406030204" pitchFamily="18"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rPr>
                  <a:t>11</a:t>
                </a:r>
                <a:r>
                  <a:rPr lang="fr-FR" dirty="0">
                    <a:effectLst>
                      <a:outerShdw blurRad="38100" dist="38100" dir="2700000" algn="tl">
                        <a:srgbClr val="000000">
                          <a:alpha val="43137"/>
                        </a:srgbClr>
                      </a:outerShdw>
                    </a:effectLst>
                    <a:latin typeface="Cambria" panose="02040503050406030204" pitchFamily="18"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rPr>
                  <a:t>22</a:t>
                </a:r>
                <a:r>
                  <a:rPr lang="fr-FR" dirty="0">
                    <a:effectLst>
                      <a:outerShdw blurRad="38100" dist="38100" dir="2700000" algn="tl">
                        <a:srgbClr val="000000">
                          <a:alpha val="43137"/>
                        </a:srgbClr>
                      </a:outerShdw>
                    </a:effectLst>
                    <a:latin typeface="Cambria" panose="02040503050406030204" pitchFamily="18"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rPr>
                  <a:t>33</a:t>
                </a:r>
                <a:r>
                  <a:rPr lang="fr-FR" dirty="0">
                    <a:effectLst>
                      <a:outerShdw blurRad="38100" dist="38100" dir="2700000" algn="tl">
                        <a:srgbClr val="000000">
                          <a:alpha val="43137"/>
                        </a:srgbClr>
                      </a:outerShdw>
                    </a:effectLst>
                    <a:latin typeface="Cambria" panose="02040503050406030204" pitchFamily="18" charset="0"/>
                  </a:rPr>
                  <a:t> + 2</a:t>
                </a:r>
                <a:r>
                  <a:rPr lang="fr-FR" dirty="0">
                    <a:effectLst>
                      <a:outerShdw blurRad="38100" dist="38100" dir="2700000" algn="tl">
                        <a:srgbClr val="000000">
                          <a:alpha val="43137"/>
                        </a:srgbClr>
                      </a:outerShdw>
                    </a:effectLst>
                    <a:latin typeface="Cambria" panose="02040503050406030204" pitchFamily="18"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rPr>
                  <a:t>12</a:t>
                </a:r>
                <a:r>
                  <a:rPr lang="fr-FR" dirty="0">
                    <a:effectLst>
                      <a:outerShdw blurRad="38100" dist="38100" dir="2700000" algn="tl">
                        <a:srgbClr val="000000">
                          <a:alpha val="43137"/>
                        </a:srgbClr>
                      </a:outerShdw>
                    </a:effectLst>
                    <a:latin typeface="Cambria" panose="02040503050406030204" pitchFamily="18"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rPr>
                  <a:t>13</a:t>
                </a:r>
                <a:r>
                  <a:rPr lang="fr-FR" dirty="0">
                    <a:effectLst>
                      <a:outerShdw blurRad="38100" dist="38100" dir="2700000" algn="tl">
                        <a:srgbClr val="000000">
                          <a:alpha val="43137"/>
                        </a:srgbClr>
                      </a:outerShdw>
                    </a:effectLst>
                    <a:latin typeface="Cambria" panose="02040503050406030204" pitchFamily="18"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rPr>
                  <a:t>23</a:t>
                </a:r>
                <a:r>
                  <a:rPr lang="fr-FR" dirty="0">
                    <a:effectLst>
                      <a:outerShdw blurRad="38100" dist="38100" dir="2700000" algn="tl">
                        <a:srgbClr val="000000">
                          <a:alpha val="43137"/>
                        </a:srgbClr>
                      </a:outerShdw>
                    </a:effectLst>
                    <a:latin typeface="Cambria" panose="02040503050406030204" pitchFamily="18" charset="0"/>
                  </a:rPr>
                  <a:t> - </a:t>
                </a:r>
                <a:r>
                  <a:rPr lang="fr-FR" dirty="0">
                    <a:effectLst>
                      <a:outerShdw blurRad="38100" dist="38100" dir="2700000" algn="tl">
                        <a:srgbClr val="000000">
                          <a:alpha val="43137"/>
                        </a:srgbClr>
                      </a:outerShdw>
                    </a:effectLst>
                    <a:latin typeface="Cambria" panose="02040503050406030204" pitchFamily="18"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rPr>
                  <a:t>11</a:t>
                </a:r>
                <a:r>
                  <a:rPr lang="fr-FR" dirty="0">
                    <a:effectLst>
                      <a:outerShdw blurRad="38100" dist="38100" dir="2700000" algn="tl">
                        <a:srgbClr val="000000">
                          <a:alpha val="43137"/>
                        </a:srgbClr>
                      </a:outerShdw>
                    </a:effectLst>
                    <a:latin typeface="Cambria" panose="02040503050406030204" pitchFamily="18"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rPr>
                  <a:t>23</a:t>
                </a:r>
                <a:r>
                  <a:rPr lang="fr-FR" baseline="30000" dirty="0">
                    <a:effectLst>
                      <a:outerShdw blurRad="38100" dist="38100" dir="2700000" algn="tl">
                        <a:srgbClr val="000000">
                          <a:alpha val="43137"/>
                        </a:srgbClr>
                      </a:outerShdw>
                    </a:effectLst>
                    <a:latin typeface="Cambria" panose="02040503050406030204" pitchFamily="18" charset="0"/>
                  </a:rPr>
                  <a:t>2</a:t>
                </a:r>
                <a:r>
                  <a:rPr lang="fr-FR" dirty="0">
                    <a:effectLst>
                      <a:outerShdw blurRad="38100" dist="38100" dir="2700000" algn="tl">
                        <a:srgbClr val="000000">
                          <a:alpha val="43137"/>
                        </a:srgbClr>
                      </a:outerShdw>
                    </a:effectLst>
                    <a:latin typeface="Cambria" panose="02040503050406030204" pitchFamily="18" charset="0"/>
                  </a:rPr>
                  <a:t> - </a:t>
                </a:r>
                <a:r>
                  <a:rPr lang="fr-FR" dirty="0">
                    <a:effectLst>
                      <a:outerShdw blurRad="38100" dist="38100" dir="2700000" algn="tl">
                        <a:srgbClr val="000000">
                          <a:alpha val="43137"/>
                        </a:srgbClr>
                      </a:outerShdw>
                    </a:effectLst>
                    <a:latin typeface="Cambria" panose="02040503050406030204" pitchFamily="18"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rPr>
                  <a:t>22</a:t>
                </a:r>
                <a:r>
                  <a:rPr lang="fr-FR" dirty="0">
                    <a:effectLst>
                      <a:outerShdw blurRad="38100" dist="38100" dir="2700000" algn="tl">
                        <a:srgbClr val="000000">
                          <a:alpha val="43137"/>
                        </a:srgbClr>
                      </a:outerShdw>
                    </a:effectLst>
                    <a:latin typeface="Cambria" panose="02040503050406030204" pitchFamily="18"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rPr>
                  <a:t>13</a:t>
                </a:r>
                <a:r>
                  <a:rPr lang="fr-FR" baseline="30000" dirty="0">
                    <a:effectLst>
                      <a:outerShdw blurRad="38100" dist="38100" dir="2700000" algn="tl">
                        <a:srgbClr val="000000">
                          <a:alpha val="43137"/>
                        </a:srgbClr>
                      </a:outerShdw>
                    </a:effectLst>
                    <a:latin typeface="Cambria" panose="02040503050406030204" pitchFamily="18" charset="0"/>
                  </a:rPr>
                  <a:t>2</a:t>
                </a:r>
                <a:r>
                  <a:rPr lang="fr-FR" dirty="0">
                    <a:effectLst>
                      <a:outerShdw blurRad="38100" dist="38100" dir="2700000" algn="tl">
                        <a:srgbClr val="000000">
                          <a:alpha val="43137"/>
                        </a:srgbClr>
                      </a:outerShdw>
                    </a:effectLst>
                    <a:latin typeface="Cambria" panose="02040503050406030204" pitchFamily="18" charset="0"/>
                  </a:rPr>
                  <a:t> - </a:t>
                </a:r>
                <a:r>
                  <a:rPr lang="fr-FR" dirty="0">
                    <a:effectLst>
                      <a:outerShdw blurRad="38100" dist="38100" dir="2700000" algn="tl">
                        <a:srgbClr val="000000">
                          <a:alpha val="43137"/>
                        </a:srgbClr>
                      </a:outerShdw>
                    </a:effectLst>
                    <a:latin typeface="Cambria" panose="02040503050406030204" pitchFamily="18"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rPr>
                  <a:t>33</a:t>
                </a:r>
                <a:r>
                  <a:rPr lang="fr-FR" dirty="0">
                    <a:effectLst>
                      <a:outerShdw blurRad="38100" dist="38100" dir="2700000" algn="tl">
                        <a:srgbClr val="000000">
                          <a:alpha val="43137"/>
                        </a:srgbClr>
                      </a:outerShdw>
                    </a:effectLst>
                    <a:latin typeface="Cambria" panose="02040503050406030204" pitchFamily="18"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rPr>
                  <a:t>12</a:t>
                </a:r>
                <a:r>
                  <a:rPr lang="fr-FR" baseline="30000" dirty="0">
                    <a:effectLst>
                      <a:outerShdw blurRad="38100" dist="38100" dir="2700000" algn="tl">
                        <a:srgbClr val="000000">
                          <a:alpha val="43137"/>
                        </a:srgbClr>
                      </a:outerShdw>
                    </a:effectLst>
                    <a:latin typeface="Cambria" panose="02040503050406030204" pitchFamily="18" charset="0"/>
                  </a:rPr>
                  <a:t>2</a:t>
                </a:r>
                <a:r>
                  <a:rPr lang="fr-FR" dirty="0">
                    <a:effectLst>
                      <a:outerShdw blurRad="38100" dist="38100" dir="2700000" algn="tl">
                        <a:srgbClr val="000000">
                          <a:alpha val="43137"/>
                        </a:srgbClr>
                      </a:outerShdw>
                    </a:effectLst>
                    <a:latin typeface="Cambria" panose="02040503050406030204" pitchFamily="18" charset="0"/>
                  </a:rPr>
                  <a:t> = </a:t>
                </a:r>
                <a:r>
                  <a:rPr lang="fr-FR" dirty="0" err="1">
                    <a:effectLst>
                      <a:outerShdw blurRad="38100" dist="38100" dir="2700000" algn="tl">
                        <a:srgbClr val="000000">
                          <a:alpha val="43137"/>
                        </a:srgbClr>
                      </a:outerShdw>
                    </a:effectLst>
                    <a:latin typeface="Cambria" panose="02040503050406030204" pitchFamily="18" charset="0"/>
                  </a:rPr>
                  <a:t>det</a:t>
                </a:r>
                <a:r>
                  <a:rPr lang="fr-FR" dirty="0">
                    <a:effectLst>
                      <a:outerShdw blurRad="38100" dist="38100" dir="2700000" algn="tl">
                        <a:srgbClr val="000000">
                          <a:alpha val="43137"/>
                        </a:srgbClr>
                      </a:outerShdw>
                    </a:effectLst>
                    <a:latin typeface="Cambria" panose="02040503050406030204" pitchFamily="18" charset="0"/>
                  </a:rPr>
                  <a:t> (</a:t>
                </a:r>
                <a:r>
                  <a:rPr lang="fr-FR" dirty="0">
                    <a:effectLst>
                      <a:outerShdw blurRad="38100" dist="38100" dir="2700000" algn="tl">
                        <a:srgbClr val="000000">
                          <a:alpha val="43137"/>
                        </a:srgbClr>
                      </a:outerShdw>
                    </a:effectLst>
                    <a:latin typeface="Cambria" panose="02040503050406030204" pitchFamily="18" charset="0"/>
                    <a:sym typeface="Symbol" panose="05050102010706020507" pitchFamily="18" charset="2"/>
                  </a:rPr>
                  <a:t></a:t>
                </a:r>
                <a:r>
                  <a:rPr lang="fr-FR" dirty="0" err="1">
                    <a:effectLst>
                      <a:outerShdw blurRad="38100" dist="38100" dir="2700000" algn="tl">
                        <a:srgbClr val="000000">
                          <a:alpha val="43137"/>
                        </a:srgbClr>
                      </a:outerShdw>
                    </a:effectLst>
                    <a:latin typeface="Cambria" panose="02040503050406030204" pitchFamily="18" charset="0"/>
                  </a:rPr>
                  <a:t>ij</a:t>
                </a:r>
                <a:r>
                  <a:rPr lang="fr-FR" dirty="0">
                    <a:effectLst>
                      <a:outerShdw blurRad="38100" dist="38100" dir="2700000" algn="tl">
                        <a:srgbClr val="000000">
                          <a:alpha val="43137"/>
                        </a:srgbClr>
                      </a:outerShdw>
                    </a:effectLst>
                    <a:latin typeface="Cambria" panose="02040503050406030204" pitchFamily="18" charset="0"/>
                  </a:rPr>
                  <a:t>)</a:t>
                </a:r>
                <a:endParaRPr lang="fr-FR" sz="16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375484" y="4150234"/>
                <a:ext cx="8510851" cy="1037463"/>
              </a:xfrm>
              <a:prstGeom prst="rect">
                <a:avLst/>
              </a:prstGeom>
              <a:blipFill>
                <a:blip r:embed="rId8"/>
                <a:stretch>
                  <a:fillRect l="-716" t="-4706" b="-1058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408688" y="5410972"/>
                <a:ext cx="5375024" cy="1037463"/>
              </a:xfrm>
              <a:prstGeom prst="rect">
                <a:avLst/>
              </a:prstGeom>
            </p:spPr>
            <p:txBody>
              <a:bodyPr wrap="square">
                <a:spAutoFit/>
              </a:bodyPr>
              <a:lstStyle/>
              <a:p>
                <a:pPr>
                  <a:spcAft>
                    <a:spcPts val="0"/>
                  </a:spcAft>
                </a:pP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trace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a:t>
                </a:r>
                <a:endParaRPr lang="fr-F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 </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f>
                      <m:fPr>
                        <m:ctrlPr>
                          <a:rPr lang="fr-FR"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en-GB"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1</m:t>
                        </m:r>
                      </m:num>
                      <m:den>
                        <m:r>
                          <a:rPr lang="en-GB"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2</m:t>
                        </m:r>
                      </m:den>
                    </m:f>
                    <m:d>
                      <m:dPr>
                        <m:begChr m:val="["/>
                        <m:endChr m:val="]"/>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dPr>
                      <m:e>
                        <m:r>
                          <a:rPr lang="en-GB">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m:t>
                        </m:r>
                        <m:sSup>
                          <m:sSupPr>
                            <m:ctrlPr>
                              <a:rPr lang="fr-FR"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GB">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trace</m:t>
                            </m:r>
                            <m:r>
                              <a:rPr lang="en-GB">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 (</m:t>
                            </m:r>
                            <m:r>
                              <m:rPr>
                                <m:nor/>
                              </m:rPr>
                              <a:rPr lang="fr-FR" dirty="0">
                                <a:effectLst>
                                  <a:outerShdw blurRad="38100" dist="38100" dir="2700000" algn="tl">
                                    <a:srgbClr val="000000">
                                      <a:alpha val="43137"/>
                                    </a:srgbClr>
                                  </a:outerShdw>
                                </a:effectLst>
                                <a:latin typeface="Cambria" panose="02040503050406030204" pitchFamily="18" charset="0"/>
                                <a:sym typeface="Symbol" panose="05050102010706020507" pitchFamily="18" charset="2"/>
                              </a:rPr>
                              <m:t></m:t>
                            </m:r>
                            <m:r>
                              <a:rPr lang="en-GB">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m:t>
                            </m:r>
                          </m:e>
                          <m:sup>
                            <m:r>
                              <a:rPr lang="en-GB"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2</m:t>
                            </m:r>
                          </m:sup>
                        </m:sSup>
                        <m:r>
                          <a:rPr lang="en-GB"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m:t>
                        </m:r>
                        <m:r>
                          <m:rPr>
                            <m:sty m:val="p"/>
                          </m:rPr>
                          <a:rPr lang="en-GB">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trace</m:t>
                        </m:r>
                        <m:sSup>
                          <m:sSupPr>
                            <m:ctrlPr>
                              <a:rPr lang="fr-FR"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sSupPr>
                          <m:e>
                            <m:r>
                              <a:rPr lang="en-GB">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m:t>
                            </m:r>
                            <m:r>
                              <a:rPr lang="fr-FR">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e>
                          <m:sup>
                            <m:r>
                              <a:rPr lang="en-GB"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2</m:t>
                            </m:r>
                          </m:sup>
                        </m:sSup>
                        <m:r>
                          <a:rPr lang="en-GB"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m:t>
                        </m:r>
                      </m:e>
                    </m:d>
                  </m:oMath>
                </a14:m>
                <a:endParaRPr lang="fr-F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en-GB" dirty="0" err="1">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det</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a:t>
                </a:r>
                <a:endParaRPr lang="fr-F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6408688" y="5410972"/>
                <a:ext cx="5375024" cy="1037463"/>
              </a:xfrm>
              <a:prstGeom prst="rect">
                <a:avLst/>
              </a:prstGeom>
              <a:blipFill>
                <a:blip r:embed="rId9"/>
                <a:stretch>
                  <a:fillRect l="-1020" t="-5294" b="-1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381271" y="5451240"/>
                <a:ext cx="4768806" cy="956929"/>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Dans le repère principal O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acc>
                          <m:accPr>
                            <m:chr m:val="⃗"/>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acc>
                      </m:e>
                      <m:sub>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oMath>
                </a14:m>
                <a:r>
                  <a:rPr lang="fr-FR" b="1" dirty="0">
                    <a:effectLst>
                      <a:outerShdw blurRad="38100" dist="38100" dir="2700000" algn="tl">
                        <a:srgbClr val="000000">
                          <a:alpha val="43137"/>
                        </a:srgbClr>
                      </a:outerShdw>
                    </a:effectLst>
                  </a:rPr>
                  <a: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acc>
                          <m:accPr>
                            <m:chr m:val="⃗"/>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acc>
                      </m:e>
                      <m:sub>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oMath>
                </a14:m>
                <a:r>
                  <a:rPr lang="fr-FR" b="1" dirty="0">
                    <a:effectLst>
                      <a:outerShdw blurRad="38100" dist="38100" dir="2700000" algn="tl">
                        <a:srgbClr val="000000">
                          <a:alpha val="43137"/>
                        </a:srgbClr>
                      </a:outerShdw>
                    </a:effectLst>
                  </a:rPr>
                  <a: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acc>
                          <m:accPr>
                            <m:chr m:val="⃗"/>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acc>
                      </m:e>
                      <m:sub>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3</m:t>
                        </m:r>
                      </m:sub>
                    </m:sSub>
                  </m:oMath>
                </a14:m>
                <a:r>
                  <a:rPr lang="fr-FR" dirty="0">
                    <a:effectLst>
                      <a:outerShdw blurRad="38100" dist="38100" dir="2700000" algn="tl">
                        <a:srgbClr val="000000">
                          <a:alpha val="43137"/>
                        </a:srgbClr>
                      </a:outerShdw>
                    </a:effectLst>
                  </a:rPr>
                  <a:t>) les invariants </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a:t>
                </a:r>
                <a:r>
                  <a:rPr lang="fr-FR" dirty="0">
                    <a:effectLst>
                      <a:outerShdw blurRad="38100" dist="38100" dir="2700000" algn="tl">
                        <a:srgbClr val="000000">
                          <a:alpha val="43137"/>
                        </a:srgbClr>
                      </a:outerShdw>
                    </a:effectLst>
                  </a:rPr>
                  <a:t>, </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a:t>
                </a:r>
                <a:r>
                  <a:rPr lang="fr-FR" dirty="0">
                    <a:effectLst>
                      <a:outerShdw blurRad="38100" dist="38100" dir="2700000" algn="tl">
                        <a:srgbClr val="000000">
                          <a:alpha val="43137"/>
                        </a:srgbClr>
                      </a:outerShdw>
                    </a:effectLst>
                  </a:rPr>
                  <a:t> et </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a:t>
                </a:r>
                <a:r>
                  <a:rPr lang="fr-FR" dirty="0">
                    <a:effectLst>
                      <a:outerShdw blurRad="38100" dist="38100" dir="2700000" algn="tl">
                        <a:srgbClr val="000000">
                          <a:alpha val="43137"/>
                        </a:srgbClr>
                      </a:outerShdw>
                    </a:effectLst>
                  </a:rPr>
                  <a:t> sont donnés par les relations suivantes :</a:t>
                </a:r>
              </a:p>
            </p:txBody>
          </p:sp>
        </mc:Choice>
        <mc:Fallback xmlns="">
          <p:sp>
            <p:nvSpPr>
              <p:cNvPr id="17" name="Rectangle 16"/>
              <p:cNvSpPr>
                <a:spLocks noRot="1" noChangeAspect="1" noMove="1" noResize="1" noEditPoints="1" noAdjustHandles="1" noChangeArrowheads="1" noChangeShapeType="1" noTextEdit="1"/>
              </p:cNvSpPr>
              <p:nvPr/>
            </p:nvSpPr>
            <p:spPr>
              <a:xfrm>
                <a:off x="1381271" y="5451240"/>
                <a:ext cx="4768806" cy="956929"/>
              </a:xfrm>
              <a:prstGeom prst="rect">
                <a:avLst/>
              </a:prstGeom>
              <a:blipFill>
                <a:blip r:embed="rId10"/>
                <a:stretch>
                  <a:fillRect l="-1279" r="-1662" b="-12739"/>
                </a:stretch>
              </a:blipFill>
            </p:spPr>
            <p:txBody>
              <a:bodyPr/>
              <a:lstStyle/>
              <a:p>
                <a:r>
                  <a:rPr lang="fr-FR">
                    <a:noFill/>
                  </a:rPr>
                  <a:t> </a:t>
                </a:r>
              </a:p>
            </p:txBody>
          </p:sp>
        </mc:Fallback>
      </mc:AlternateContent>
      <p:sp>
        <p:nvSpPr>
          <p:cNvPr id="18" name="Rectangle à coins arrondis 17"/>
          <p:cNvSpPr/>
          <p:nvPr/>
        </p:nvSpPr>
        <p:spPr>
          <a:xfrm>
            <a:off x="884903" y="209501"/>
            <a:ext cx="11076039" cy="6353531"/>
          </a:xfrm>
          <a:prstGeom prst="roundRect">
            <a:avLst>
              <a:gd name="adj" fmla="val 1295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1382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745431"/>
            <a:ext cx="677108" cy="3856377"/>
          </a:xfrm>
          <a:prstGeom prst="rect">
            <a:avLst/>
          </a:prstGeom>
        </p:spPr>
        <p:txBody>
          <a:bodyPr vert="vert270" wrap="none">
            <a:spAutoFit/>
          </a:bodyPr>
          <a:lstStyle/>
          <a:p>
            <a:r>
              <a:rPr lang="fr-FR" sz="3200" b="1" u="sng" dirty="0">
                <a:solidFill>
                  <a:schemeClr val="bg1"/>
                </a:solidFill>
                <a:effectLst>
                  <a:outerShdw blurRad="38100" dist="38100" dir="2700000" algn="tl">
                    <a:srgbClr val="000000">
                      <a:alpha val="43137"/>
                    </a:srgbClr>
                  </a:outerShdw>
                </a:effectLst>
              </a:rPr>
              <a:t>Directions principales </a:t>
            </a:r>
          </a:p>
        </p:txBody>
      </p:sp>
      <p:sp>
        <p:nvSpPr>
          <p:cNvPr id="3" name="ZoneTexte 2"/>
          <p:cNvSpPr txBox="1"/>
          <p:nvPr/>
        </p:nvSpPr>
        <p:spPr>
          <a:xfrm>
            <a:off x="1085338" y="923710"/>
            <a:ext cx="10375142" cy="646331"/>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L’équation caractéristique possède généralement trois racines, pour déterminer la facette associée à chaque racine, il suffit de résoudre le système de trois équations suivantes pour chaque une des elles.</a:t>
            </a:r>
          </a:p>
        </p:txBody>
      </p:sp>
      <mc:AlternateContent xmlns:mc="http://schemas.openxmlformats.org/markup-compatibility/2006" xmlns:a14="http://schemas.microsoft.com/office/drawing/2010/main">
        <mc:Choice Requires="a14">
          <p:sp>
            <p:nvSpPr>
              <p:cNvPr id="4" name="ZoneTexte 3"/>
              <p:cNvSpPr txBox="1"/>
              <p:nvPr/>
            </p:nvSpPr>
            <p:spPr>
              <a:xfrm>
                <a:off x="4116453" y="2164857"/>
                <a:ext cx="4312912"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b="0" i="1" smtClean="0">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mP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11</m:t>
                                    </m:r>
                                  </m:sub>
                                </m:s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m:t>
                                </m:r>
                                <m:sSub>
                                  <m:sSubPr>
                                    <m:ctrlP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nor/>
                                      </m:rP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m:t></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1</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r>
                                      <a:rPr lang="fr-FR" i="1">
                                        <a:solidFill>
                                          <a:prstClr val="black"/>
                                        </a:solidFill>
                                        <a:effectLst>
                                          <a:outerShdw blurRad="38100" dist="38100" dir="2700000" algn="tl">
                                            <a:srgbClr val="000000">
                                              <a:alpha val="43137"/>
                                            </a:srgbClr>
                                          </a:outerShdw>
                                        </a:effectLst>
                                        <a:latin typeface="Cambria Math" panose="02040503050406030204" pitchFamily="18" charset="0"/>
                                      </a:rPr>
                                      <m:t>2</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r>
                                      <a:rPr lang="fr-FR" i="1">
                                        <a:solidFill>
                                          <a:prstClr val="black"/>
                                        </a:solidFill>
                                        <a:effectLst>
                                          <a:outerShdw blurRad="38100" dist="38100" dir="2700000" algn="tl">
                                            <a:srgbClr val="000000">
                                              <a:alpha val="43137"/>
                                            </a:srgbClr>
                                          </a:outerShdw>
                                        </a:effectLst>
                                        <a:latin typeface="Cambria Math" panose="02040503050406030204" pitchFamily="18" charset="0"/>
                                      </a:rPr>
                                      <m:t>3</m:t>
                                    </m:r>
                                  </m:sub>
                                </m:sSub>
                              </m:e>
                            </m:m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12</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22</m:t>
                                    </m:r>
                                  </m:sub>
                                </m:sSub>
                                <m:r>
                                  <a:rPr lang="fr-FR" i="1">
                                    <a:solidFill>
                                      <a:prstClr val="black"/>
                                    </a:solidFill>
                                    <a:effectLst>
                                      <a:outerShdw blurRad="38100" dist="38100" dir="2700000" algn="tl">
                                        <a:srgbClr val="000000">
                                          <a:alpha val="43137"/>
                                        </a:srgbClr>
                                      </a:outerShdw>
                                    </a:effectLst>
                                    <a:latin typeface="Cambria Math" panose="02040503050406030204" pitchFamily="18" charset="0"/>
                                  </a:rPr>
                                  <m:t>−</m:t>
                                </m:r>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nor/>
                                      </m:rP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m:t></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1</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r>
                                      <a:rPr lang="fr-FR" i="1">
                                        <a:solidFill>
                                          <a:prstClr val="black"/>
                                        </a:solidFill>
                                        <a:effectLst>
                                          <a:outerShdw blurRad="38100" dist="38100" dir="2700000" algn="tl">
                                            <a:srgbClr val="000000">
                                              <a:alpha val="43137"/>
                                            </a:srgbClr>
                                          </a:outerShdw>
                                        </a:effectLst>
                                        <a:latin typeface="Cambria Math" panose="02040503050406030204" pitchFamily="18" charset="0"/>
                                      </a:rPr>
                                      <m:t>3</m:t>
                                    </m:r>
                                  </m:sub>
                                </m:sSub>
                              </m:e>
                            </m:m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13</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23</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33</m:t>
                                    </m:r>
                                  </m:sub>
                                </m:sSub>
                                <m:r>
                                  <a:rPr lang="fr-FR" i="1">
                                    <a:solidFill>
                                      <a:prstClr val="black"/>
                                    </a:solidFill>
                                    <a:effectLst>
                                      <a:outerShdw blurRad="38100" dist="38100" dir="2700000" algn="tl">
                                        <a:srgbClr val="000000">
                                          <a:alpha val="43137"/>
                                        </a:srgbClr>
                                      </a:outerShdw>
                                    </a:effectLst>
                                    <a:latin typeface="Cambria Math" panose="02040503050406030204" pitchFamily="18" charset="0"/>
                                  </a:rPr>
                                  <m:t>−</m:t>
                                </m:r>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nor/>
                                      </m:rP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m:t></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1</m:t>
                                    </m:r>
                                  </m:sub>
                                </m:sSub>
                              </m:e>
                            </m:mr>
                          </m:m>
                        </m:e>
                      </m:d>
                      <m:d>
                        <m:dPr>
                          <m:begChr m:val="{"/>
                          <m:endChr m:val="}"/>
                          <m:ctrlPr>
                            <a:rPr lang="fr-FR" b="0" i="1" smtClean="0">
                              <a:effectLst>
                                <a:outerShdw blurRad="38100" dist="38100" dir="2700000" algn="tl">
                                  <a:srgbClr val="000000">
                                    <a:alpha val="43137"/>
                                  </a:srgbClr>
                                </a:outerShdw>
                              </a:effectLst>
                              <a:latin typeface="Cambria Math" panose="02040503050406030204" pitchFamily="18" charset="0"/>
                            </a:rPr>
                          </m:ctrlPr>
                        </m:dPr>
                        <m:e>
                          <m:m>
                            <m:mPr>
                              <m:mcs>
                                <m:mc>
                                  <m:mcPr>
                                    <m:count m:val="1"/>
                                    <m:mcJc m:val="center"/>
                                  </m:mcPr>
                                </m:mc>
                              </m:mcs>
                              <m:ctrlPr>
                                <a:rPr lang="fr-FR" b="0" i="1" smtClean="0">
                                  <a:effectLst>
                                    <a:outerShdw blurRad="38100" dist="38100" dir="2700000" algn="tl">
                                      <a:srgbClr val="000000">
                                        <a:alpha val="43137"/>
                                      </a:srgbClr>
                                    </a:outerShdw>
                                  </a:effectLst>
                                  <a:latin typeface="Cambria Math" panose="02040503050406030204" pitchFamily="18" charset="0"/>
                                </a:rPr>
                              </m:ctrlPr>
                            </m:mPr>
                            <m:mr>
                              <m:e>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𝑙</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e>
                            </m:mr>
                            <m:mr>
                              <m:e>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𝑚</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e>
                            </m:mr>
                            <m:mr>
                              <m:e>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𝑛</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e>
                            </m:mr>
                          </m:m>
                        </m:e>
                      </m:d>
                      <m:r>
                        <a:rPr lang="fr-FR" b="0" i="1" smtClean="0">
                          <a:effectLst>
                            <a:outerShdw blurRad="38100" dist="38100" dir="2700000" algn="tl">
                              <a:srgbClr val="000000">
                                <a:alpha val="43137"/>
                              </a:srgbClr>
                            </a:outerShdw>
                          </a:effectLst>
                          <a:latin typeface="Cambria Math" panose="02040503050406030204" pitchFamily="18" charset="0"/>
                        </a:rPr>
                        <m:t>=</m:t>
                      </m:r>
                      <m:d>
                        <m:dPr>
                          <m:begChr m:val="{"/>
                          <m:endChr m:val="}"/>
                          <m:ctrlPr>
                            <a:rPr lang="fr-FR" i="1">
                              <a:effectLst>
                                <a:outerShdw blurRad="38100" dist="38100" dir="2700000" algn="tl">
                                  <a:srgbClr val="000000">
                                    <a:alpha val="43137"/>
                                  </a:srgbClr>
                                </a:outerShdw>
                              </a:effectLst>
                              <a:latin typeface="Cambria Math" panose="02040503050406030204" pitchFamily="18" charset="0"/>
                            </a:rPr>
                          </m:ctrlPr>
                        </m:dPr>
                        <m:e>
                          <m:m>
                            <m:mPr>
                              <m:mcs>
                                <m:mc>
                                  <m:mcPr>
                                    <m:count m:val="1"/>
                                    <m:mcJc m:val="center"/>
                                  </m:mcPr>
                                </m:mc>
                              </m:mcs>
                              <m:ctrlPr>
                                <a:rPr lang="fr-FR" i="1">
                                  <a:effectLst>
                                    <a:outerShdw blurRad="38100" dist="38100" dir="2700000" algn="tl">
                                      <a:srgbClr val="000000">
                                        <a:alpha val="43137"/>
                                      </a:srgbClr>
                                    </a:outerShdw>
                                  </a:effectLst>
                                  <a:latin typeface="Cambria Math" panose="02040503050406030204" pitchFamily="18" charset="0"/>
                                </a:rPr>
                              </m:ctrlPr>
                            </m:mPr>
                            <m:mr>
                              <m:e>
                                <m:r>
                                  <a:rPr lang="fr-FR" b="0" i="1" smtClean="0">
                                    <a:effectLst>
                                      <a:outerShdw blurRad="38100" dist="38100" dir="2700000" algn="tl">
                                        <a:srgbClr val="000000">
                                          <a:alpha val="43137"/>
                                        </a:srgbClr>
                                      </a:outerShdw>
                                    </a:effectLst>
                                    <a:latin typeface="Cambria Math" panose="02040503050406030204" pitchFamily="18" charset="0"/>
                                  </a:rPr>
                                  <m:t>0</m:t>
                                </m:r>
                              </m:e>
                            </m:mr>
                            <m:mr>
                              <m:e>
                                <m:r>
                                  <a:rPr lang="fr-FR" b="0" i="1" smtClean="0">
                                    <a:effectLst>
                                      <a:outerShdw blurRad="38100" dist="38100" dir="2700000" algn="tl">
                                        <a:srgbClr val="000000">
                                          <a:alpha val="43137"/>
                                        </a:srgbClr>
                                      </a:outerShdw>
                                    </a:effectLst>
                                    <a:latin typeface="Cambria Math" panose="02040503050406030204" pitchFamily="18" charset="0"/>
                                  </a:rPr>
                                  <m:t>0</m:t>
                                </m:r>
                              </m:e>
                            </m:mr>
                            <m:mr>
                              <m:e>
                                <m:r>
                                  <a:rPr lang="fr-FR" b="0" i="1" smtClean="0">
                                    <a:effectLst>
                                      <a:outerShdw blurRad="38100" dist="38100" dir="2700000" algn="tl">
                                        <a:srgbClr val="000000">
                                          <a:alpha val="43137"/>
                                        </a:srgbClr>
                                      </a:outerShdw>
                                    </a:effectLst>
                                    <a:latin typeface="Cambria Math" panose="02040503050406030204" pitchFamily="18" charset="0"/>
                                  </a:rPr>
                                  <m:t>0</m:t>
                                </m:r>
                              </m:e>
                            </m:mr>
                          </m:m>
                        </m:e>
                      </m:d>
                    </m:oMath>
                  </m:oMathPara>
                </a14:m>
                <a:endParaRPr lang="fr-FR" dirty="0">
                  <a:effectLst>
                    <a:outerShdw blurRad="38100" dist="38100" dir="2700000" algn="tl">
                      <a:srgbClr val="000000">
                        <a:alpha val="43137"/>
                      </a:srgbClr>
                    </a:outerShdw>
                  </a:effectLst>
                </a:endParaRPr>
              </a:p>
            </p:txBody>
          </p:sp>
        </mc:Choice>
        <mc:Fallback xmlns="">
          <p:sp>
            <p:nvSpPr>
              <p:cNvPr id="4" name="ZoneTexte 3"/>
              <p:cNvSpPr txBox="1">
                <a:spLocks noRot="1" noChangeAspect="1" noMove="1" noResize="1" noEditPoints="1" noAdjustHandles="1" noChangeArrowheads="1" noChangeShapeType="1" noTextEdit="1"/>
              </p:cNvSpPr>
              <p:nvPr/>
            </p:nvSpPr>
            <p:spPr>
              <a:xfrm>
                <a:off x="4116453" y="2164857"/>
                <a:ext cx="4312912" cy="880369"/>
              </a:xfrm>
              <a:prstGeom prst="rect">
                <a:avLst/>
              </a:prstGeom>
              <a:blipFill>
                <a:blip r:embed="rId3"/>
                <a:stretch>
                  <a:fillRect r="-282" b="-689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ZoneTexte 4"/>
              <p:cNvSpPr txBox="1"/>
              <p:nvPr/>
            </p:nvSpPr>
            <p:spPr>
              <a:xfrm>
                <a:off x="4116453" y="3334896"/>
                <a:ext cx="4375942"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b="0" i="1" smtClean="0">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mP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11</m:t>
                                    </m:r>
                                  </m:sub>
                                </m:s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m:t>
                                </m:r>
                                <m:sSub>
                                  <m:sSubPr>
                                    <m:ctrlP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nor/>
                                      </m:rP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m:t></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2</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r>
                                      <a:rPr lang="fr-FR" i="1">
                                        <a:solidFill>
                                          <a:prstClr val="black"/>
                                        </a:solidFill>
                                        <a:effectLst>
                                          <a:outerShdw blurRad="38100" dist="38100" dir="2700000" algn="tl">
                                            <a:srgbClr val="000000">
                                              <a:alpha val="43137"/>
                                            </a:srgbClr>
                                          </a:outerShdw>
                                        </a:effectLst>
                                        <a:latin typeface="Cambria Math" panose="02040503050406030204" pitchFamily="18" charset="0"/>
                                      </a:rPr>
                                      <m:t>2</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r>
                                      <a:rPr lang="fr-FR" i="1">
                                        <a:solidFill>
                                          <a:prstClr val="black"/>
                                        </a:solidFill>
                                        <a:effectLst>
                                          <a:outerShdw blurRad="38100" dist="38100" dir="2700000" algn="tl">
                                            <a:srgbClr val="000000">
                                              <a:alpha val="43137"/>
                                            </a:srgbClr>
                                          </a:outerShdw>
                                        </a:effectLst>
                                        <a:latin typeface="Cambria Math" panose="02040503050406030204" pitchFamily="18" charset="0"/>
                                      </a:rPr>
                                      <m:t>3</m:t>
                                    </m:r>
                                  </m:sub>
                                </m:sSub>
                              </m:e>
                            </m:m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12</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22</m:t>
                                    </m:r>
                                  </m:sub>
                                </m:sSub>
                                <m:r>
                                  <a:rPr lang="fr-FR" i="1">
                                    <a:solidFill>
                                      <a:prstClr val="black"/>
                                    </a:solidFill>
                                    <a:effectLst>
                                      <a:outerShdw blurRad="38100" dist="38100" dir="2700000" algn="tl">
                                        <a:srgbClr val="000000">
                                          <a:alpha val="43137"/>
                                        </a:srgbClr>
                                      </a:outerShdw>
                                    </a:effectLst>
                                    <a:latin typeface="Cambria Math" panose="02040503050406030204" pitchFamily="18" charset="0"/>
                                  </a:rPr>
                                  <m:t>−</m:t>
                                </m:r>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nor/>
                                      </m:rP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m:t></m:t>
                                    </m:r>
                                  </m:e>
                                  <m:sub>
                                    <m:r>
                                      <a:rPr lang="fr-FR" b="0" i="1" dirty="0" smtClean="0">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2</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r>
                                      <a:rPr lang="fr-FR" i="1">
                                        <a:solidFill>
                                          <a:prstClr val="black"/>
                                        </a:solidFill>
                                        <a:effectLst>
                                          <a:outerShdw blurRad="38100" dist="38100" dir="2700000" algn="tl">
                                            <a:srgbClr val="000000">
                                              <a:alpha val="43137"/>
                                            </a:srgbClr>
                                          </a:outerShdw>
                                        </a:effectLst>
                                        <a:latin typeface="Cambria Math" panose="02040503050406030204" pitchFamily="18" charset="0"/>
                                      </a:rPr>
                                      <m:t>3</m:t>
                                    </m:r>
                                  </m:sub>
                                </m:sSub>
                              </m:e>
                            </m:m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13</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23</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33</m:t>
                                    </m:r>
                                  </m:sub>
                                </m:sSub>
                                <m:r>
                                  <a:rPr lang="fr-FR" i="1">
                                    <a:solidFill>
                                      <a:prstClr val="black"/>
                                    </a:solidFill>
                                    <a:effectLst>
                                      <a:outerShdw blurRad="38100" dist="38100" dir="2700000" algn="tl">
                                        <a:srgbClr val="000000">
                                          <a:alpha val="43137"/>
                                        </a:srgbClr>
                                      </a:outerShdw>
                                    </a:effectLst>
                                    <a:latin typeface="Cambria Math" panose="02040503050406030204" pitchFamily="18" charset="0"/>
                                  </a:rPr>
                                  <m:t>−</m:t>
                                </m:r>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nor/>
                                      </m:rP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m:t></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2</m:t>
                                    </m:r>
                                  </m:sub>
                                </m:sSub>
                              </m:e>
                            </m:mr>
                          </m:m>
                        </m:e>
                      </m:d>
                      <m:d>
                        <m:dPr>
                          <m:begChr m:val="{"/>
                          <m:endChr m:val="}"/>
                          <m:ctrlPr>
                            <a:rPr lang="fr-FR" b="0" i="1" smtClean="0">
                              <a:effectLst>
                                <a:outerShdw blurRad="38100" dist="38100" dir="2700000" algn="tl">
                                  <a:srgbClr val="000000">
                                    <a:alpha val="43137"/>
                                  </a:srgbClr>
                                </a:outerShdw>
                              </a:effectLst>
                              <a:latin typeface="Cambria Math" panose="02040503050406030204" pitchFamily="18" charset="0"/>
                            </a:rPr>
                          </m:ctrlPr>
                        </m:dPr>
                        <m:e>
                          <m:m>
                            <m:mPr>
                              <m:mcs>
                                <m:mc>
                                  <m:mcPr>
                                    <m:count m:val="1"/>
                                    <m:mcJc m:val="center"/>
                                  </m:mcPr>
                                </m:mc>
                              </m:mcs>
                              <m:ctrlPr>
                                <a:rPr lang="fr-FR" b="0" i="1" smtClean="0">
                                  <a:effectLst>
                                    <a:outerShdw blurRad="38100" dist="38100" dir="2700000" algn="tl">
                                      <a:srgbClr val="000000">
                                        <a:alpha val="43137"/>
                                      </a:srgbClr>
                                    </a:outerShdw>
                                  </a:effectLst>
                                  <a:latin typeface="Cambria Math" panose="02040503050406030204" pitchFamily="18" charset="0"/>
                                </a:rPr>
                              </m:ctrlPr>
                            </m:mPr>
                            <m:mr>
                              <m:e>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𝑙</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e>
                            </m:mr>
                            <m:mr>
                              <m:e>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𝑚</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e>
                            </m:mr>
                            <m:mr>
                              <m:e>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𝑛</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e>
                            </m:mr>
                          </m:m>
                        </m:e>
                      </m:d>
                      <m:r>
                        <a:rPr lang="fr-FR" b="0" i="1" smtClean="0">
                          <a:effectLst>
                            <a:outerShdw blurRad="38100" dist="38100" dir="2700000" algn="tl">
                              <a:srgbClr val="000000">
                                <a:alpha val="43137"/>
                              </a:srgbClr>
                            </a:outerShdw>
                          </a:effectLst>
                          <a:latin typeface="Cambria Math" panose="02040503050406030204" pitchFamily="18" charset="0"/>
                        </a:rPr>
                        <m:t>=</m:t>
                      </m:r>
                      <m:d>
                        <m:dPr>
                          <m:begChr m:val="{"/>
                          <m:endChr m:val="}"/>
                          <m:ctrlPr>
                            <a:rPr lang="fr-FR" i="1">
                              <a:effectLst>
                                <a:outerShdw blurRad="38100" dist="38100" dir="2700000" algn="tl">
                                  <a:srgbClr val="000000">
                                    <a:alpha val="43137"/>
                                  </a:srgbClr>
                                </a:outerShdw>
                              </a:effectLst>
                              <a:latin typeface="Cambria Math" panose="02040503050406030204" pitchFamily="18" charset="0"/>
                            </a:rPr>
                          </m:ctrlPr>
                        </m:dPr>
                        <m:e>
                          <m:m>
                            <m:mPr>
                              <m:mcs>
                                <m:mc>
                                  <m:mcPr>
                                    <m:count m:val="1"/>
                                    <m:mcJc m:val="center"/>
                                  </m:mcPr>
                                </m:mc>
                              </m:mcs>
                              <m:ctrlPr>
                                <a:rPr lang="fr-FR" i="1">
                                  <a:effectLst>
                                    <a:outerShdw blurRad="38100" dist="38100" dir="2700000" algn="tl">
                                      <a:srgbClr val="000000">
                                        <a:alpha val="43137"/>
                                      </a:srgbClr>
                                    </a:outerShdw>
                                  </a:effectLst>
                                  <a:latin typeface="Cambria Math" panose="02040503050406030204" pitchFamily="18" charset="0"/>
                                </a:rPr>
                              </m:ctrlPr>
                            </m:mPr>
                            <m:mr>
                              <m:e>
                                <m:r>
                                  <a:rPr lang="fr-FR" b="0" i="1" smtClean="0">
                                    <a:effectLst>
                                      <a:outerShdw blurRad="38100" dist="38100" dir="2700000" algn="tl">
                                        <a:srgbClr val="000000">
                                          <a:alpha val="43137"/>
                                        </a:srgbClr>
                                      </a:outerShdw>
                                    </a:effectLst>
                                    <a:latin typeface="Cambria Math" panose="02040503050406030204" pitchFamily="18" charset="0"/>
                                  </a:rPr>
                                  <m:t>0</m:t>
                                </m:r>
                              </m:e>
                            </m:mr>
                            <m:mr>
                              <m:e>
                                <m:r>
                                  <a:rPr lang="fr-FR" b="0" i="1" smtClean="0">
                                    <a:effectLst>
                                      <a:outerShdw blurRad="38100" dist="38100" dir="2700000" algn="tl">
                                        <a:srgbClr val="000000">
                                          <a:alpha val="43137"/>
                                        </a:srgbClr>
                                      </a:outerShdw>
                                    </a:effectLst>
                                    <a:latin typeface="Cambria Math" panose="02040503050406030204" pitchFamily="18" charset="0"/>
                                  </a:rPr>
                                  <m:t>0</m:t>
                                </m:r>
                              </m:e>
                            </m:mr>
                            <m:mr>
                              <m:e>
                                <m:r>
                                  <a:rPr lang="fr-FR" b="0" i="1" smtClean="0">
                                    <a:effectLst>
                                      <a:outerShdw blurRad="38100" dist="38100" dir="2700000" algn="tl">
                                        <a:srgbClr val="000000">
                                          <a:alpha val="43137"/>
                                        </a:srgbClr>
                                      </a:outerShdw>
                                    </a:effectLst>
                                    <a:latin typeface="Cambria Math" panose="02040503050406030204" pitchFamily="18" charset="0"/>
                                  </a:rPr>
                                  <m:t>0</m:t>
                                </m:r>
                              </m:e>
                            </m:mr>
                          </m:m>
                        </m:e>
                      </m:d>
                    </m:oMath>
                  </m:oMathPara>
                </a14:m>
                <a:endParaRPr lang="fr-FR" dirty="0">
                  <a:effectLst>
                    <a:outerShdw blurRad="38100" dist="38100" dir="2700000" algn="tl">
                      <a:srgbClr val="000000">
                        <a:alpha val="43137"/>
                      </a:srgbClr>
                    </a:outerShdw>
                  </a:effectLst>
                </a:endParaRPr>
              </a:p>
            </p:txBody>
          </p:sp>
        </mc:Choice>
        <mc:Fallback xmlns="">
          <p:sp>
            <p:nvSpPr>
              <p:cNvPr id="5" name="ZoneTexte 4"/>
              <p:cNvSpPr txBox="1">
                <a:spLocks noRot="1" noChangeAspect="1" noMove="1" noResize="1" noEditPoints="1" noAdjustHandles="1" noChangeArrowheads="1" noChangeShapeType="1" noTextEdit="1"/>
              </p:cNvSpPr>
              <p:nvPr/>
            </p:nvSpPr>
            <p:spPr>
              <a:xfrm>
                <a:off x="4116453" y="3334896"/>
                <a:ext cx="4375942" cy="880369"/>
              </a:xfrm>
              <a:prstGeom prst="rect">
                <a:avLst/>
              </a:prstGeom>
              <a:blipFill>
                <a:blip r:embed="rId4"/>
                <a:stretch>
                  <a:fillRect b="-763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ZoneTexte 5"/>
              <p:cNvSpPr txBox="1"/>
              <p:nvPr/>
            </p:nvSpPr>
            <p:spPr>
              <a:xfrm>
                <a:off x="4116453" y="4504935"/>
                <a:ext cx="4375942"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b="0" i="1" smtClean="0">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mP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11</m:t>
                                    </m:r>
                                  </m:sub>
                                </m:s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m:t>
                                </m:r>
                                <m:sSub>
                                  <m:sSubPr>
                                    <m:ctrlP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nor/>
                                      </m:rP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m:t></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3</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r>
                                      <a:rPr lang="fr-FR" i="1">
                                        <a:solidFill>
                                          <a:prstClr val="black"/>
                                        </a:solidFill>
                                        <a:effectLst>
                                          <a:outerShdw blurRad="38100" dist="38100" dir="2700000" algn="tl">
                                            <a:srgbClr val="000000">
                                              <a:alpha val="43137"/>
                                            </a:srgbClr>
                                          </a:outerShdw>
                                        </a:effectLst>
                                        <a:latin typeface="Cambria Math" panose="02040503050406030204" pitchFamily="18" charset="0"/>
                                      </a:rPr>
                                      <m:t>2</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r>
                                      <a:rPr lang="fr-FR" i="1">
                                        <a:solidFill>
                                          <a:prstClr val="black"/>
                                        </a:solidFill>
                                        <a:effectLst>
                                          <a:outerShdw blurRad="38100" dist="38100" dir="2700000" algn="tl">
                                            <a:srgbClr val="000000">
                                              <a:alpha val="43137"/>
                                            </a:srgbClr>
                                          </a:outerShdw>
                                        </a:effectLst>
                                        <a:latin typeface="Cambria Math" panose="02040503050406030204" pitchFamily="18" charset="0"/>
                                      </a:rPr>
                                      <m:t>3</m:t>
                                    </m:r>
                                  </m:sub>
                                </m:sSub>
                              </m:e>
                            </m:m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12</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22</m:t>
                                    </m:r>
                                  </m:sub>
                                </m:sSub>
                                <m:r>
                                  <a:rPr lang="fr-FR" i="1">
                                    <a:solidFill>
                                      <a:prstClr val="black"/>
                                    </a:solidFill>
                                    <a:effectLst>
                                      <a:outerShdw blurRad="38100" dist="38100" dir="2700000" algn="tl">
                                        <a:srgbClr val="000000">
                                          <a:alpha val="43137"/>
                                        </a:srgbClr>
                                      </a:outerShdw>
                                    </a:effectLst>
                                    <a:latin typeface="Cambria Math" panose="02040503050406030204" pitchFamily="18" charset="0"/>
                                  </a:rPr>
                                  <m:t>−</m:t>
                                </m:r>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nor/>
                                      </m:rP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m:t></m:t>
                                    </m:r>
                                  </m:e>
                                  <m:sub>
                                    <m:r>
                                      <a:rPr lang="fr-FR" b="0" i="1" dirty="0" smtClean="0">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3</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r>
                                      <a:rPr lang="fr-FR" i="1">
                                        <a:solidFill>
                                          <a:prstClr val="black"/>
                                        </a:solidFill>
                                        <a:effectLst>
                                          <a:outerShdw blurRad="38100" dist="38100" dir="2700000" algn="tl">
                                            <a:srgbClr val="000000">
                                              <a:alpha val="43137"/>
                                            </a:srgbClr>
                                          </a:outerShdw>
                                        </a:effectLst>
                                        <a:latin typeface="Cambria Math" panose="02040503050406030204" pitchFamily="18" charset="0"/>
                                      </a:rPr>
                                      <m:t>3</m:t>
                                    </m:r>
                                  </m:sub>
                                </m:sSub>
                              </m:e>
                            </m:m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13</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23</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33</m:t>
                                    </m:r>
                                  </m:sub>
                                </m:sSub>
                                <m:r>
                                  <a:rPr lang="fr-FR" i="1">
                                    <a:solidFill>
                                      <a:prstClr val="black"/>
                                    </a:solidFill>
                                    <a:effectLst>
                                      <a:outerShdw blurRad="38100" dist="38100" dir="2700000" algn="tl">
                                        <a:srgbClr val="000000">
                                          <a:alpha val="43137"/>
                                        </a:srgbClr>
                                      </a:outerShdw>
                                    </a:effectLst>
                                    <a:latin typeface="Cambria Math" panose="02040503050406030204" pitchFamily="18" charset="0"/>
                                  </a:rPr>
                                  <m:t>−</m:t>
                                </m:r>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m:rPr>
                                        <m:nor/>
                                      </m:rP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m:t></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3</m:t>
                                    </m:r>
                                  </m:sub>
                                </m:sSub>
                              </m:e>
                            </m:mr>
                          </m:m>
                        </m:e>
                      </m:d>
                      <m:d>
                        <m:dPr>
                          <m:begChr m:val="{"/>
                          <m:endChr m:val="}"/>
                          <m:ctrlPr>
                            <a:rPr lang="fr-FR" b="0" i="1" smtClean="0">
                              <a:effectLst>
                                <a:outerShdw blurRad="38100" dist="38100" dir="2700000" algn="tl">
                                  <a:srgbClr val="000000">
                                    <a:alpha val="43137"/>
                                  </a:srgbClr>
                                </a:outerShdw>
                              </a:effectLst>
                              <a:latin typeface="Cambria Math" panose="02040503050406030204" pitchFamily="18" charset="0"/>
                            </a:rPr>
                          </m:ctrlPr>
                        </m:dPr>
                        <m:e>
                          <m:m>
                            <m:mPr>
                              <m:mcs>
                                <m:mc>
                                  <m:mcPr>
                                    <m:count m:val="1"/>
                                    <m:mcJc m:val="center"/>
                                  </m:mcPr>
                                </m:mc>
                              </m:mcs>
                              <m:ctrlPr>
                                <a:rPr lang="fr-FR" b="0" i="1" smtClean="0">
                                  <a:effectLst>
                                    <a:outerShdw blurRad="38100" dist="38100" dir="2700000" algn="tl">
                                      <a:srgbClr val="000000">
                                        <a:alpha val="43137"/>
                                      </a:srgbClr>
                                    </a:outerShdw>
                                  </a:effectLst>
                                  <a:latin typeface="Cambria Math" panose="02040503050406030204" pitchFamily="18" charset="0"/>
                                </a:rPr>
                              </m:ctrlPr>
                            </m:mPr>
                            <m:mr>
                              <m:e>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𝑙</m:t>
                                    </m:r>
                                  </m:e>
                                  <m:sub>
                                    <m:r>
                                      <a:rPr lang="fr-FR" b="0" i="1" smtClean="0">
                                        <a:effectLst>
                                          <a:outerShdw blurRad="38100" dist="38100" dir="2700000" algn="tl">
                                            <a:srgbClr val="000000">
                                              <a:alpha val="43137"/>
                                            </a:srgbClr>
                                          </a:outerShdw>
                                        </a:effectLst>
                                        <a:latin typeface="Cambria Math" panose="02040503050406030204" pitchFamily="18" charset="0"/>
                                      </a:rPr>
                                      <m:t>3</m:t>
                                    </m:r>
                                  </m:sub>
                                </m:sSub>
                              </m:e>
                            </m:mr>
                            <m:mr>
                              <m:e>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𝑚</m:t>
                                    </m:r>
                                  </m:e>
                                  <m:sub>
                                    <m:r>
                                      <a:rPr lang="fr-FR" b="0" i="1" smtClean="0">
                                        <a:effectLst>
                                          <a:outerShdw blurRad="38100" dist="38100" dir="2700000" algn="tl">
                                            <a:srgbClr val="000000">
                                              <a:alpha val="43137"/>
                                            </a:srgbClr>
                                          </a:outerShdw>
                                        </a:effectLst>
                                        <a:latin typeface="Cambria Math" panose="02040503050406030204" pitchFamily="18" charset="0"/>
                                      </a:rPr>
                                      <m:t>3</m:t>
                                    </m:r>
                                  </m:sub>
                                </m:sSub>
                              </m:e>
                            </m:mr>
                            <m:mr>
                              <m:e>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𝑛</m:t>
                                    </m:r>
                                  </m:e>
                                  <m:sub>
                                    <m:r>
                                      <a:rPr lang="fr-FR" b="0" i="1" smtClean="0">
                                        <a:effectLst>
                                          <a:outerShdw blurRad="38100" dist="38100" dir="2700000" algn="tl">
                                            <a:srgbClr val="000000">
                                              <a:alpha val="43137"/>
                                            </a:srgbClr>
                                          </a:outerShdw>
                                        </a:effectLst>
                                        <a:latin typeface="Cambria Math" panose="02040503050406030204" pitchFamily="18" charset="0"/>
                                      </a:rPr>
                                      <m:t>3</m:t>
                                    </m:r>
                                  </m:sub>
                                </m:sSub>
                              </m:e>
                            </m:mr>
                          </m:m>
                        </m:e>
                      </m:d>
                      <m:r>
                        <a:rPr lang="fr-FR" b="0" i="1" smtClean="0">
                          <a:effectLst>
                            <a:outerShdw blurRad="38100" dist="38100" dir="2700000" algn="tl">
                              <a:srgbClr val="000000">
                                <a:alpha val="43137"/>
                              </a:srgbClr>
                            </a:outerShdw>
                          </a:effectLst>
                          <a:latin typeface="Cambria Math" panose="02040503050406030204" pitchFamily="18" charset="0"/>
                        </a:rPr>
                        <m:t>=</m:t>
                      </m:r>
                      <m:d>
                        <m:dPr>
                          <m:begChr m:val="{"/>
                          <m:endChr m:val="}"/>
                          <m:ctrlPr>
                            <a:rPr lang="fr-FR" i="1">
                              <a:effectLst>
                                <a:outerShdw blurRad="38100" dist="38100" dir="2700000" algn="tl">
                                  <a:srgbClr val="000000">
                                    <a:alpha val="43137"/>
                                  </a:srgbClr>
                                </a:outerShdw>
                              </a:effectLst>
                              <a:latin typeface="Cambria Math" panose="02040503050406030204" pitchFamily="18" charset="0"/>
                            </a:rPr>
                          </m:ctrlPr>
                        </m:dPr>
                        <m:e>
                          <m:m>
                            <m:mPr>
                              <m:mcs>
                                <m:mc>
                                  <m:mcPr>
                                    <m:count m:val="1"/>
                                    <m:mcJc m:val="center"/>
                                  </m:mcPr>
                                </m:mc>
                              </m:mcs>
                              <m:ctrlPr>
                                <a:rPr lang="fr-FR" i="1">
                                  <a:effectLst>
                                    <a:outerShdw blurRad="38100" dist="38100" dir="2700000" algn="tl">
                                      <a:srgbClr val="000000">
                                        <a:alpha val="43137"/>
                                      </a:srgbClr>
                                    </a:outerShdw>
                                  </a:effectLst>
                                  <a:latin typeface="Cambria Math" panose="02040503050406030204" pitchFamily="18" charset="0"/>
                                </a:rPr>
                              </m:ctrlPr>
                            </m:mPr>
                            <m:mr>
                              <m:e>
                                <m:r>
                                  <a:rPr lang="fr-FR" b="0" i="1" smtClean="0">
                                    <a:effectLst>
                                      <a:outerShdw blurRad="38100" dist="38100" dir="2700000" algn="tl">
                                        <a:srgbClr val="000000">
                                          <a:alpha val="43137"/>
                                        </a:srgbClr>
                                      </a:outerShdw>
                                    </a:effectLst>
                                    <a:latin typeface="Cambria Math" panose="02040503050406030204" pitchFamily="18" charset="0"/>
                                  </a:rPr>
                                  <m:t>0</m:t>
                                </m:r>
                              </m:e>
                            </m:mr>
                            <m:mr>
                              <m:e>
                                <m:r>
                                  <a:rPr lang="fr-FR" b="0" i="1" smtClean="0">
                                    <a:effectLst>
                                      <a:outerShdw blurRad="38100" dist="38100" dir="2700000" algn="tl">
                                        <a:srgbClr val="000000">
                                          <a:alpha val="43137"/>
                                        </a:srgbClr>
                                      </a:outerShdw>
                                    </a:effectLst>
                                    <a:latin typeface="Cambria Math" panose="02040503050406030204" pitchFamily="18" charset="0"/>
                                  </a:rPr>
                                  <m:t>0</m:t>
                                </m:r>
                              </m:e>
                            </m:mr>
                            <m:mr>
                              <m:e>
                                <m:r>
                                  <a:rPr lang="fr-FR" b="0" i="1" smtClean="0">
                                    <a:effectLst>
                                      <a:outerShdw blurRad="38100" dist="38100" dir="2700000" algn="tl">
                                        <a:srgbClr val="000000">
                                          <a:alpha val="43137"/>
                                        </a:srgbClr>
                                      </a:outerShdw>
                                    </a:effectLst>
                                    <a:latin typeface="Cambria Math" panose="02040503050406030204" pitchFamily="18" charset="0"/>
                                  </a:rPr>
                                  <m:t>0</m:t>
                                </m:r>
                              </m:e>
                            </m:mr>
                          </m:m>
                        </m:e>
                      </m:d>
                    </m:oMath>
                  </m:oMathPara>
                </a14:m>
                <a:endParaRPr lang="fr-FR" dirty="0">
                  <a:effectLst>
                    <a:outerShdw blurRad="38100" dist="38100" dir="2700000" algn="tl">
                      <a:srgbClr val="000000">
                        <a:alpha val="43137"/>
                      </a:srgbClr>
                    </a:outerShdw>
                  </a:effectLst>
                </a:endParaRPr>
              </a:p>
            </p:txBody>
          </p:sp>
        </mc:Choice>
        <mc:Fallback xmlns="">
          <p:sp>
            <p:nvSpPr>
              <p:cNvPr id="6" name="ZoneTexte 5"/>
              <p:cNvSpPr txBox="1">
                <a:spLocks noRot="1" noChangeAspect="1" noMove="1" noResize="1" noEditPoints="1" noAdjustHandles="1" noChangeArrowheads="1" noChangeShapeType="1" noTextEdit="1"/>
              </p:cNvSpPr>
              <p:nvPr/>
            </p:nvSpPr>
            <p:spPr>
              <a:xfrm>
                <a:off x="4116453" y="4504935"/>
                <a:ext cx="4375942" cy="880369"/>
              </a:xfrm>
              <a:prstGeom prst="rect">
                <a:avLst/>
              </a:prstGeom>
              <a:blipFill>
                <a:blip r:embed="rId5"/>
                <a:stretch>
                  <a:fillRect b="-7639"/>
                </a:stretch>
              </a:blipFill>
            </p:spPr>
            <p:txBody>
              <a:bodyPr/>
              <a:lstStyle/>
              <a:p>
                <a:r>
                  <a:rPr lang="fr-FR">
                    <a:noFill/>
                  </a:rPr>
                  <a:t> </a:t>
                </a:r>
              </a:p>
            </p:txBody>
          </p:sp>
        </mc:Fallback>
      </mc:AlternateContent>
      <p:sp>
        <p:nvSpPr>
          <p:cNvPr id="7" name="Rectangle à coins arrondis 6"/>
          <p:cNvSpPr/>
          <p:nvPr/>
        </p:nvSpPr>
        <p:spPr>
          <a:xfrm>
            <a:off x="899652" y="575187"/>
            <a:ext cx="11031793" cy="51029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42739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523530"/>
            <a:ext cx="677108" cy="4446987"/>
          </a:xfrm>
          <a:prstGeom prst="rect">
            <a:avLst/>
          </a:prstGeom>
        </p:spPr>
        <p:txBody>
          <a:bodyPr vert="vert270" wrap="none">
            <a:spAutoFit/>
          </a:bodyPr>
          <a:lstStyle/>
          <a:p>
            <a:r>
              <a:rPr lang="fr-FR" sz="3200" b="1" u="sng" dirty="0">
                <a:solidFill>
                  <a:schemeClr val="bg1"/>
                </a:solidFill>
                <a:effectLst>
                  <a:outerShdw blurRad="38100" dist="38100" dir="2700000" algn="tl">
                    <a:srgbClr val="000000">
                      <a:alpha val="43137"/>
                    </a:srgbClr>
                  </a:outerShdw>
                </a:effectLst>
              </a:rPr>
              <a:t>Déviateur des contraintes</a:t>
            </a:r>
          </a:p>
        </p:txBody>
      </p:sp>
      <p:sp>
        <p:nvSpPr>
          <p:cNvPr id="3" name="Rectangle 2"/>
          <p:cNvSpPr/>
          <p:nvPr/>
        </p:nvSpPr>
        <p:spPr>
          <a:xfrm>
            <a:off x="1130709" y="401116"/>
            <a:ext cx="10550013" cy="646331"/>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On peut décomposer le tenseur de contraintes en deux tenseurs, un premier tenseur sphérique et un second déviatorique. </a:t>
            </a:r>
          </a:p>
        </p:txBody>
      </p:sp>
      <p:sp>
        <p:nvSpPr>
          <p:cNvPr id="4" name="Rectangle 3"/>
          <p:cNvSpPr/>
          <p:nvPr/>
        </p:nvSpPr>
        <p:spPr>
          <a:xfrm>
            <a:off x="5617679" y="1029183"/>
            <a:ext cx="1576072" cy="369332"/>
          </a:xfrm>
          <a:prstGeom prst="rect">
            <a:avLst/>
          </a:prstGeom>
        </p:spPr>
        <p:txBody>
          <a:bodyPr wrap="none">
            <a:spAutoFit/>
          </a:bodyPr>
          <a:lstStyle/>
          <a:p>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dirty="0" err="1">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ij</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dirty="0" err="1">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ij</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err="1">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Sij</a:t>
            </a:r>
            <a:endParaRPr lang="fr-FR" dirty="0">
              <a:effectLst>
                <a:outerShdw blurRad="38100" dist="38100" dir="2700000" algn="tl">
                  <a:srgbClr val="000000">
                    <a:alpha val="43137"/>
                  </a:srgbClr>
                </a:outerShdw>
              </a:effectLst>
            </a:endParaRPr>
          </a:p>
        </p:txBody>
      </p:sp>
      <p:sp>
        <p:nvSpPr>
          <p:cNvPr id="5" name="Rectangle 4"/>
          <p:cNvSpPr/>
          <p:nvPr/>
        </p:nvSpPr>
        <p:spPr>
          <a:xfrm>
            <a:off x="1130709" y="1490848"/>
            <a:ext cx="6110262" cy="369332"/>
          </a:xfrm>
          <a:prstGeom prst="rect">
            <a:avLst/>
          </a:prstGeom>
        </p:spPr>
        <p:txBody>
          <a:bodyPr wrap="none">
            <a:spAutoFit/>
          </a:bodyPr>
          <a:lstStyle/>
          <a:p>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dirty="0">
                <a:effectLst>
                  <a:outerShdw blurRad="38100" dist="38100" dir="2700000" algn="tl">
                    <a:srgbClr val="000000">
                      <a:alpha val="43137"/>
                    </a:srgbClr>
                  </a:outerShdw>
                </a:effectLst>
              </a:rPr>
              <a:t> représente la partie sphérique, elle est donnée par la relation</a:t>
            </a:r>
          </a:p>
        </p:txBody>
      </p:sp>
      <p:sp>
        <p:nvSpPr>
          <p:cNvPr id="7" name="Rectangle 6"/>
          <p:cNvSpPr/>
          <p:nvPr/>
        </p:nvSpPr>
        <p:spPr>
          <a:xfrm>
            <a:off x="3685258" y="1908762"/>
            <a:ext cx="5440913" cy="369332"/>
          </a:xfrm>
          <a:prstGeom prst="rect">
            <a:avLst/>
          </a:prstGeom>
        </p:spPr>
        <p:txBody>
          <a:bodyPr wrap="none">
            <a:spAutoFit/>
          </a:bodyPr>
          <a:lstStyle/>
          <a:p>
            <a:pPr indent="228600" algn="ctr">
              <a:spcAft>
                <a:spcPts val="0"/>
              </a:spcAft>
            </a:pP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=I1/3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11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22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33)/3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3)/3.</a:t>
            </a:r>
          </a:p>
        </p:txBody>
      </p:sp>
      <p:sp>
        <p:nvSpPr>
          <p:cNvPr id="8" name="Rectangle 7"/>
          <p:cNvSpPr/>
          <p:nvPr/>
        </p:nvSpPr>
        <p:spPr>
          <a:xfrm>
            <a:off x="1130709" y="2371891"/>
            <a:ext cx="9237407" cy="369332"/>
          </a:xfrm>
          <a:prstGeom prst="rect">
            <a:avLst/>
          </a:prstGeom>
        </p:spPr>
        <p:txBody>
          <a:bodyPr wrap="square">
            <a:spAutoFit/>
          </a:bodyPr>
          <a:lstStyle/>
          <a:p>
            <a:pPr>
              <a:spcAft>
                <a:spcPts val="0"/>
              </a:spcAft>
            </a:pPr>
            <a:r>
              <a:rPr lang="fr-FR" dirty="0" err="1">
                <a:effectLst>
                  <a:outerShdw blurRad="38100" dist="38100" dir="2700000" algn="tl">
                    <a:srgbClr val="000000">
                      <a:alpha val="43137"/>
                    </a:srgbClr>
                  </a:outerShdw>
                </a:effectLst>
                <a:ea typeface="Calibri" panose="020F0502020204030204" pitchFamily="34" charset="0"/>
                <a:cs typeface="Arial" panose="020B0604020202020204" pitchFamily="34" charset="0"/>
              </a:rPr>
              <a:t>S</a:t>
            </a:r>
            <a:r>
              <a:rPr lang="fr-FR" baseline="-25000" dirty="0" err="1">
                <a:effectLst>
                  <a:outerShdw blurRad="38100" dist="38100" dir="2700000" algn="tl">
                    <a:srgbClr val="000000">
                      <a:alpha val="43137"/>
                    </a:srgbClr>
                  </a:outerShdw>
                </a:effectLst>
                <a:ea typeface="Calibri" panose="020F0502020204030204" pitchFamily="34" charset="0"/>
                <a:cs typeface="Arial" panose="020B0604020202020204" pitchFamily="34" charset="0"/>
              </a:rPr>
              <a:t>ij</a:t>
            </a: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 </a:t>
            </a:r>
            <a:r>
              <a:rPr lang="fr-FR" dirty="0">
                <a:effectLst>
                  <a:outerShdw blurRad="38100" dist="38100" dir="2700000" algn="tl">
                    <a:srgbClr val="000000">
                      <a:alpha val="43137"/>
                    </a:srgbClr>
                  </a:outerShdw>
                </a:effectLst>
              </a:rPr>
              <a:t>est la partie déviatorique du tenseur de contraintes. Elle est donnée par la relation:</a:t>
            </a:r>
          </a:p>
        </p:txBody>
      </p:sp>
      <p:sp>
        <p:nvSpPr>
          <p:cNvPr id="9" name="Rectangle 8"/>
          <p:cNvSpPr/>
          <p:nvPr/>
        </p:nvSpPr>
        <p:spPr>
          <a:xfrm>
            <a:off x="1097751" y="2947481"/>
            <a:ext cx="5465281" cy="2031325"/>
          </a:xfrm>
          <a:prstGeom prst="rect">
            <a:avLst/>
          </a:prstGeom>
        </p:spPr>
        <p:txBody>
          <a:bodyPr wrap="square">
            <a:spAutoFit/>
          </a:bodyPr>
          <a:lstStyle/>
          <a:p>
            <a:pPr>
              <a:spcAft>
                <a:spcPts val="0"/>
              </a:spcAft>
            </a:pPr>
            <a:r>
              <a:rPr lang="en-GB" dirty="0" err="1">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S</a:t>
            </a:r>
            <a:r>
              <a:rPr lang="en-GB" baseline="-25000" dirty="0" err="1">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ij</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err="1">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ij</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–(1/3)</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err="1">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kk</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err="1">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ij</a:t>
            </a:r>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S</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11</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11</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(1/3)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11</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22</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33</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(2</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11</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22</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33</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a:t>
            </a:r>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S</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22</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22</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(1/3)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11</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22</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33</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(2</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22</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11</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33</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a:t>
            </a:r>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S</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33</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33</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(1/3)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11</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22</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33</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(2</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33</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11</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22</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)/3</a:t>
            </a:r>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S</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12</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12</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r>
            <a:b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b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S</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13</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13</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r>
            <a:b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b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S</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23</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23</a:t>
            </a:r>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9"/>
          <p:cNvSpPr/>
          <p:nvPr/>
        </p:nvSpPr>
        <p:spPr>
          <a:xfrm>
            <a:off x="6858000" y="5231631"/>
            <a:ext cx="4822722" cy="923330"/>
          </a:xfrm>
          <a:prstGeom prst="rect">
            <a:avLst/>
          </a:prstGeom>
        </p:spPr>
        <p:txBody>
          <a:bodyPr wrap="square">
            <a:spAutoFit/>
          </a:bodyPr>
          <a:lstStyle/>
          <a:p>
            <a:pPr>
              <a:spcAft>
                <a:spcPts val="0"/>
              </a:spcAft>
            </a:pP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J</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1</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trace (</a:t>
            </a:r>
            <a:r>
              <a:rPr lang="en-GB" dirty="0" err="1">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S</a:t>
            </a:r>
            <a:r>
              <a:rPr lang="en-GB" baseline="-25000" dirty="0" err="1">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ij</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S</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11</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S</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22</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S</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33</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S</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1</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S</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2</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S</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3</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0</a:t>
            </a:r>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J</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2</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S</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11</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S</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22</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S</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22</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S</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33</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S</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11</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S</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33</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(S</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12</a:t>
            </a:r>
            <a:r>
              <a:rPr lang="en-GB" baseline="30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2</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S</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23</a:t>
            </a:r>
            <a:r>
              <a:rPr lang="en-GB" baseline="30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2</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S</a:t>
            </a:r>
            <a:r>
              <a:rPr lang="en-GB"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13</a:t>
            </a:r>
            <a:r>
              <a:rPr lang="en-GB" baseline="30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2</a:t>
            </a:r>
            <a:r>
              <a:rPr lang="en-GB"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a:t>
            </a:r>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J</a:t>
            </a:r>
            <a:r>
              <a:rPr lang="fr-FR"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3</a:t>
            </a:r>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a:t>
            </a:r>
            <a:r>
              <a:rPr lang="fr-FR" dirty="0" err="1">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det</a:t>
            </a:r>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a:t>
            </a:r>
            <a:r>
              <a:rPr lang="fr-FR" dirty="0" err="1">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S</a:t>
            </a:r>
            <a:r>
              <a:rPr lang="fr-FR" baseline="-25000" dirty="0" err="1">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ij</a:t>
            </a:r>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 S</a:t>
            </a:r>
            <a:r>
              <a:rPr lang="fr-FR"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1</a:t>
            </a:r>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S</a:t>
            </a:r>
            <a:r>
              <a:rPr lang="fr-FR"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2</a:t>
            </a:r>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S</a:t>
            </a:r>
            <a:r>
              <a:rPr lang="fr-FR" baseline="-25000"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3</a:t>
            </a:r>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p:cNvSpPr/>
          <p:nvPr/>
        </p:nvSpPr>
        <p:spPr>
          <a:xfrm>
            <a:off x="1157260" y="5241860"/>
            <a:ext cx="5405772" cy="923330"/>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Les invariants du tenseur </a:t>
            </a:r>
            <a:r>
              <a:rPr lang="fr-FR" dirty="0" err="1">
                <a:effectLst>
                  <a:outerShdw blurRad="38100" dist="38100" dir="2700000" algn="tl">
                    <a:srgbClr val="000000">
                      <a:alpha val="43137"/>
                    </a:srgbClr>
                  </a:outerShdw>
                </a:effectLst>
              </a:rPr>
              <a:t>déviatorique</a:t>
            </a:r>
            <a:r>
              <a:rPr lang="fr-FR" dirty="0">
                <a:effectLst>
                  <a:outerShdw blurRad="38100" dist="38100" dir="2700000" algn="tl">
                    <a:srgbClr val="000000">
                      <a:alpha val="43137"/>
                    </a:srgbClr>
                  </a:outerShdw>
                </a:effectLst>
              </a:rPr>
              <a:t> (J1, J2, J3) sont définis de la même manière que les invariants du tenseur des contraintes :</a:t>
            </a:r>
          </a:p>
        </p:txBody>
      </p:sp>
      <p:pic>
        <p:nvPicPr>
          <p:cNvPr id="12" name="Image 11"/>
          <p:cNvPicPr>
            <a:picLocks noChangeAspect="1"/>
          </p:cNvPicPr>
          <p:nvPr/>
        </p:nvPicPr>
        <p:blipFill>
          <a:blip r:embed="rId3"/>
          <a:stretch>
            <a:fillRect/>
          </a:stretch>
        </p:blipFill>
        <p:spPr>
          <a:xfrm>
            <a:off x="6620489" y="3143502"/>
            <a:ext cx="5302660" cy="1639282"/>
          </a:xfrm>
          <a:prstGeom prst="rect">
            <a:avLst/>
          </a:prstGeom>
        </p:spPr>
      </p:pic>
      <p:sp>
        <p:nvSpPr>
          <p:cNvPr id="13" name="Rectangle à coins arrondis 12"/>
          <p:cNvSpPr/>
          <p:nvPr/>
        </p:nvSpPr>
        <p:spPr>
          <a:xfrm>
            <a:off x="929148" y="235974"/>
            <a:ext cx="10994001" cy="11625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929148" y="1490849"/>
            <a:ext cx="10994001" cy="3487958"/>
          </a:xfrm>
          <a:prstGeom prst="roundRect">
            <a:avLst>
              <a:gd name="adj" fmla="val 118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929147" y="5241860"/>
            <a:ext cx="10994001" cy="9402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13098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330432"/>
            <a:ext cx="615553" cy="5230021"/>
          </a:xfrm>
          <a:prstGeom prst="rect">
            <a:avLst/>
          </a:prstGeom>
        </p:spPr>
        <p:txBody>
          <a:bodyPr vert="vert270" wrap="none">
            <a:spAutoFit/>
          </a:bodyPr>
          <a:lstStyle/>
          <a:p>
            <a:r>
              <a:rPr lang="fr-FR" sz="2800" b="1" u="sng" dirty="0">
                <a:solidFill>
                  <a:schemeClr val="bg1"/>
                </a:solidFill>
                <a:effectLst>
                  <a:outerShdw blurRad="38100" dist="38100" dir="2700000" algn="tl">
                    <a:srgbClr val="000000">
                      <a:alpha val="43137"/>
                    </a:srgbClr>
                  </a:outerShdw>
                </a:effectLst>
              </a:rPr>
              <a:t>Tenseur de contraintes particuliers</a:t>
            </a:r>
          </a:p>
        </p:txBody>
      </p:sp>
      <p:sp>
        <p:nvSpPr>
          <p:cNvPr id="3" name="Rectangle 2"/>
          <p:cNvSpPr/>
          <p:nvPr/>
        </p:nvSpPr>
        <p:spPr>
          <a:xfrm>
            <a:off x="1235340" y="501134"/>
            <a:ext cx="6024534" cy="369332"/>
          </a:xfrm>
          <a:prstGeom prst="rect">
            <a:avLst/>
          </a:prstGeom>
        </p:spPr>
        <p:txBody>
          <a:bodyPr wrap="none">
            <a:spAutoFit/>
          </a:bodyPr>
          <a:lstStyle/>
          <a:p>
            <a:r>
              <a:rPr lang="fr-FR" b="1" dirty="0">
                <a:effectLst>
                  <a:outerShdw blurRad="38100" dist="38100" dir="2700000" algn="tl">
                    <a:srgbClr val="000000">
                      <a:alpha val="43137"/>
                    </a:srgbClr>
                  </a:outerShdw>
                </a:effectLst>
              </a:rPr>
              <a:t>Etat de contraintes uni axial (traction ou compression simple)</a:t>
            </a:r>
          </a:p>
        </p:txBody>
      </p:sp>
      <p:sp>
        <p:nvSpPr>
          <p:cNvPr id="4" name="Rectangle 3"/>
          <p:cNvSpPr/>
          <p:nvPr/>
        </p:nvSpPr>
        <p:spPr>
          <a:xfrm>
            <a:off x="1235340" y="1129551"/>
            <a:ext cx="10578118" cy="369332"/>
          </a:xfrm>
          <a:prstGeom prst="rect">
            <a:avLst/>
          </a:prstGeom>
        </p:spPr>
        <p:txBody>
          <a:bodyPr wrap="square">
            <a:spAutoFit/>
          </a:bodyPr>
          <a:lstStyle/>
          <a:p>
            <a:r>
              <a:rPr lang="fr-FR" dirty="0">
                <a:effectLst>
                  <a:outerShdw blurRad="38100" dist="38100" dir="2700000" algn="tl">
                    <a:srgbClr val="000000">
                      <a:alpha val="43137"/>
                    </a:srgbClr>
                  </a:outerShdw>
                </a:effectLst>
              </a:rPr>
              <a:t>L’état de contraintes en un point (M) est dit uni axial, si le tenseur des contraintes s’écrit sous la forme suivante :</a:t>
            </a:r>
          </a:p>
        </p:txBody>
      </p:sp>
      <p:pic>
        <p:nvPicPr>
          <p:cNvPr id="5" name="Image 4"/>
          <p:cNvPicPr/>
          <p:nvPr/>
        </p:nvPicPr>
        <p:blipFill>
          <a:blip r:embed="rId3"/>
          <a:stretch>
            <a:fillRect/>
          </a:stretch>
        </p:blipFill>
        <p:spPr>
          <a:xfrm>
            <a:off x="7477432" y="2034967"/>
            <a:ext cx="3615218" cy="1677081"/>
          </a:xfrm>
          <a:prstGeom prst="rect">
            <a:avLst/>
          </a:prstGeom>
        </p:spPr>
      </p:pic>
      <p:sp>
        <p:nvSpPr>
          <p:cNvPr id="6" name="Rectangle 5"/>
          <p:cNvSpPr/>
          <p:nvPr/>
        </p:nvSpPr>
        <p:spPr>
          <a:xfrm>
            <a:off x="1235340" y="3234335"/>
            <a:ext cx="657552" cy="369332"/>
          </a:xfrm>
          <a:prstGeom prst="rect">
            <a:avLst/>
          </a:prstGeom>
        </p:spPr>
        <p:txBody>
          <a:bodyPr wrap="none">
            <a:spAutoFit/>
          </a:bodyPr>
          <a:lstStyle/>
          <a:p>
            <a:r>
              <a:rPr lang="fr-FR" dirty="0">
                <a:effectLst>
                  <a:outerShdw blurRad="38100" dist="38100" dir="2700000" algn="tl">
                    <a:srgbClr val="000000">
                      <a:alpha val="43137"/>
                    </a:srgbClr>
                  </a:outerShdw>
                </a:effectLst>
              </a:rPr>
              <a:t>Soit :</a:t>
            </a:r>
          </a:p>
        </p:txBody>
      </p:sp>
      <mc:AlternateContent xmlns:mc="http://schemas.openxmlformats.org/markup-compatibility/2006" xmlns:a14="http://schemas.microsoft.com/office/drawing/2010/main">
        <mc:Choice Requires="a14">
          <p:sp>
            <p:nvSpPr>
              <p:cNvPr id="7" name="Rectangle 6"/>
              <p:cNvSpPr/>
              <p:nvPr/>
            </p:nvSpPr>
            <p:spPr>
              <a:xfrm>
                <a:off x="2742904" y="2034967"/>
                <a:ext cx="1844736"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smtClean="0">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𝑖𝑗</m:t>
                          </m:r>
                        </m:sub>
                      </m:s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m:t>
                      </m:r>
                      <m:d>
                        <m:dPr>
                          <m:begChr m:val="["/>
                          <m:endChr m:val="]"/>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mPr>
                            <m:mr>
                              <m:e>
                                <m:r>
                                  <m:rPr>
                                    <m:sty m:val="p"/>
                                  </m:rPr>
                                  <a:rPr lang="fr-FR" i="0" smtClean="0">
                                    <a:solidFill>
                                      <a:prstClr val="black"/>
                                    </a:solidFill>
                                    <a:effectLst>
                                      <a:outerShdw blurRad="38100" dist="38100" dir="2700000" algn="tl">
                                        <a:srgbClr val="000000">
                                          <a:alpha val="43137"/>
                                        </a:srgbClr>
                                      </a:outerShdw>
                                    </a:effectLst>
                                    <a:latin typeface="Cambria Math" panose="02040503050406030204" pitchFamily="18" charset="0"/>
                                  </a:rPr>
                                  <m:t>σ</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mr>
                            <m:mr>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mr>
                            <m:mr>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mr>
                          </m:m>
                        </m:e>
                      </m:d>
                    </m:oMath>
                  </m:oMathPara>
                </a14:m>
                <a:endParaRPr lang="fr-FR" dirty="0">
                  <a:effectLst>
                    <a:outerShdw blurRad="38100" dist="38100" dir="2700000" algn="tl">
                      <a:srgbClr val="000000">
                        <a:alpha val="43137"/>
                      </a:srgbClr>
                    </a:outerShdw>
                  </a:effectLst>
                </a:endParaRPr>
              </a:p>
            </p:txBody>
          </p:sp>
        </mc:Choice>
        <mc:Fallback xmlns="">
          <p:sp>
            <p:nvSpPr>
              <p:cNvPr id="7" name="Rectangle 6"/>
              <p:cNvSpPr>
                <a:spLocks noRot="1" noChangeAspect="1" noMove="1" noResize="1" noEditPoints="1" noAdjustHandles="1" noChangeArrowheads="1" noChangeShapeType="1" noTextEdit="1"/>
              </p:cNvSpPr>
              <p:nvPr/>
            </p:nvSpPr>
            <p:spPr>
              <a:xfrm>
                <a:off x="2742904" y="2034967"/>
                <a:ext cx="1844736" cy="824906"/>
              </a:xfrm>
              <a:prstGeom prst="rect">
                <a:avLst/>
              </a:prstGeom>
              <a:blipFill>
                <a:blip r:embed="rId4"/>
                <a:stretch>
                  <a:fillRect b="-74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Texte 7"/>
              <p:cNvSpPr txBox="1"/>
              <p:nvPr/>
            </p:nvSpPr>
            <p:spPr>
              <a:xfrm>
                <a:off x="2512679" y="3267677"/>
                <a:ext cx="1372876" cy="302647"/>
              </a:xfrm>
              <a:prstGeom prst="rect">
                <a:avLst/>
              </a:prstGeom>
              <a:noFill/>
            </p:spPr>
            <p:txBody>
              <a:bodyPr wrap="none" lIns="0" tIns="0" rIns="0" bIns="0" rtlCol="0">
                <a:spAutoFit/>
              </a:bodyPr>
              <a:lstStyle/>
              <a:p>
                <a14:m>
                  <m:oMath xmlns:m="http://schemas.openxmlformats.org/officeDocument/2006/math">
                    <m:acc>
                      <m:accPr>
                        <m:chr m:val="⃗"/>
                        <m:ctrlPr>
                          <a:rPr lang="fr-FR" i="1" smtClean="0">
                            <a:effectLst>
                              <a:outerShdw blurRad="38100" dist="38100" dir="2700000" algn="tl">
                                <a:srgbClr val="000000">
                                  <a:alpha val="43137"/>
                                </a:srgbClr>
                              </a:outerShdw>
                            </a:effectLst>
                            <a:latin typeface="Cambria Math" panose="02040503050406030204" pitchFamily="18" charset="0"/>
                          </a:rPr>
                        </m:ctrlPr>
                      </m:accPr>
                      <m:e>
                        <m:r>
                          <m:rPr>
                            <m:nor/>
                          </m:rPr>
                          <a:rPr lang="pt-BR" i="1" dirty="0">
                            <a:effectLst>
                              <a:outerShdw blurRad="38100" dist="38100" dir="2700000" algn="tl">
                                <a:srgbClr val="000000">
                                  <a:alpha val="43137"/>
                                </a:srgbClr>
                              </a:outerShdw>
                            </a:effectLst>
                          </a:rPr>
                          <m:t>T</m:t>
                        </m:r>
                      </m:e>
                    </m:acc>
                  </m:oMath>
                </a14:m>
                <a:r>
                  <a:rPr lang="fr-FR" i="1" dirty="0">
                    <a:effectLst>
                      <a:outerShdw blurRad="38100" dist="38100" dir="2700000" algn="tl">
                        <a:srgbClr val="000000">
                          <a:alpha val="43137"/>
                        </a:srgbClr>
                      </a:outerShdw>
                    </a:effectLst>
                  </a:rPr>
                  <a:t> </a:t>
                </a:r>
                <a:r>
                  <a:rPr lang="pt-BR" i="1" dirty="0">
                    <a:effectLst>
                      <a:outerShdw blurRad="38100" dist="38100" dir="2700000" algn="tl">
                        <a:srgbClr val="000000">
                          <a:alpha val="43137"/>
                        </a:srgbClr>
                      </a:outerShdw>
                    </a:effectLst>
                  </a:rPr>
                  <a:t>(M, </a:t>
                </a:r>
                <a14:m>
                  <m:oMath xmlns:m="http://schemas.openxmlformats.org/officeDocument/2006/math">
                    <m:acc>
                      <m:accPr>
                        <m:chr m:val="⃗"/>
                        <m:ctrlPr>
                          <a:rPr lang="pt-BR" i="1" dirty="0" smtClean="0">
                            <a:effectLst>
                              <a:outerShdw blurRad="38100" dist="38100" dir="2700000" algn="tl">
                                <a:srgbClr val="000000">
                                  <a:alpha val="43137"/>
                                </a:srgbClr>
                              </a:outerShdw>
                            </a:effectLst>
                            <a:latin typeface="Cambria Math" panose="02040503050406030204" pitchFamily="18" charset="0"/>
                          </a:rPr>
                        </m:ctrlPr>
                      </m:accPr>
                      <m:e>
                        <m:r>
                          <a:rPr lang="fr-FR" b="0" i="1" dirty="0" smtClean="0">
                            <a:effectLst>
                              <a:outerShdw blurRad="38100" dist="38100" dir="2700000" algn="tl">
                                <a:srgbClr val="000000">
                                  <a:alpha val="43137"/>
                                </a:srgbClr>
                              </a:outerShdw>
                            </a:effectLst>
                            <a:latin typeface="Cambria Math" panose="02040503050406030204" pitchFamily="18" charset="0"/>
                          </a:rPr>
                          <m:t>𝑛</m:t>
                        </m:r>
                      </m:e>
                    </m:acc>
                  </m:oMath>
                </a14:m>
                <a:r>
                  <a:rPr lang="pt-BR" i="1" dirty="0">
                    <a:effectLst>
                      <a:outerShdw blurRad="38100" dist="38100" dir="2700000" algn="tl">
                        <a:srgbClr val="000000">
                          <a:alpha val="43137"/>
                        </a:srgbClr>
                      </a:outerShdw>
                    </a:effectLst>
                  </a:rPr>
                  <a:t>) = </a:t>
                </a:r>
                <a14:m>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acc>
                      <m:accPr>
                        <m:chr m:val="⃗"/>
                        <m:ctrlPr>
                          <a:rPr lang="pt-B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sSub>
                          <m:sSubPr>
                            <m:ctrlPr>
                              <a:rPr lang="pt-B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𝑒</m:t>
                            </m:r>
                          </m:e>
                          <m:sub>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e>
                    </m:acc>
                  </m:oMath>
                </a14:m>
                <a:endParaRPr lang="fr-FR" i="1" dirty="0">
                  <a:effectLst>
                    <a:outerShdw blurRad="38100" dist="38100" dir="2700000" algn="tl">
                      <a:srgbClr val="000000">
                        <a:alpha val="43137"/>
                      </a:srgbClr>
                    </a:outerShdw>
                  </a:effectLst>
                </a:endParaRPr>
              </a:p>
            </p:txBody>
          </p:sp>
        </mc:Choice>
        <mc:Fallback xmlns="">
          <p:sp>
            <p:nvSpPr>
              <p:cNvPr id="8" name="ZoneTexte 7"/>
              <p:cNvSpPr txBox="1">
                <a:spLocks noRot="1" noChangeAspect="1" noMove="1" noResize="1" noEditPoints="1" noAdjustHandles="1" noChangeArrowheads="1" noChangeShapeType="1" noTextEdit="1"/>
              </p:cNvSpPr>
              <p:nvPr/>
            </p:nvSpPr>
            <p:spPr>
              <a:xfrm>
                <a:off x="2512679" y="3267677"/>
                <a:ext cx="1372876" cy="302647"/>
              </a:xfrm>
              <a:prstGeom prst="rect">
                <a:avLst/>
              </a:prstGeom>
              <a:blipFill>
                <a:blip r:embed="rId5"/>
                <a:stretch>
                  <a:fillRect l="-5778" t="-18000" r="-4444" b="-56000"/>
                </a:stretch>
              </a:blipFill>
            </p:spPr>
            <p:txBody>
              <a:bodyPr/>
              <a:lstStyle/>
              <a:p>
                <a:r>
                  <a:rPr lang="fr-FR">
                    <a:noFill/>
                  </a:rPr>
                  <a:t> </a:t>
                </a:r>
              </a:p>
            </p:txBody>
          </p:sp>
        </mc:Fallback>
      </mc:AlternateContent>
      <p:sp>
        <p:nvSpPr>
          <p:cNvPr id="9" name="Rectangle 8"/>
          <p:cNvSpPr/>
          <p:nvPr/>
        </p:nvSpPr>
        <p:spPr>
          <a:xfrm>
            <a:off x="1235340" y="3948994"/>
            <a:ext cx="10578118" cy="369332"/>
          </a:xfrm>
          <a:prstGeom prst="rect">
            <a:avLst/>
          </a:prstGeom>
        </p:spPr>
        <p:txBody>
          <a:bodyPr wrap="square">
            <a:spAutoFit/>
          </a:bodyPr>
          <a:lstStyle/>
          <a:p>
            <a:r>
              <a:rPr lang="fr-FR" dirty="0">
                <a:effectLst>
                  <a:outerShdw blurRad="38100" dist="38100" dir="2700000" algn="tl">
                    <a:srgbClr val="000000">
                      <a:alpha val="43137"/>
                    </a:srgbClr>
                  </a:outerShdw>
                </a:effectLst>
              </a:rPr>
              <a:t>Cet état de contrainte est appelé : état de traction si σ est positif, et état de compression simple si σ est négatif.</a:t>
            </a:r>
          </a:p>
        </p:txBody>
      </p:sp>
      <p:sp>
        <p:nvSpPr>
          <p:cNvPr id="10" name="Rectangle à coins arrondis 9"/>
          <p:cNvSpPr/>
          <p:nvPr/>
        </p:nvSpPr>
        <p:spPr>
          <a:xfrm>
            <a:off x="1032387" y="330432"/>
            <a:ext cx="10958052" cy="42415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96509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Rectangle 2"/>
          <p:cNvSpPr/>
          <p:nvPr/>
        </p:nvSpPr>
        <p:spPr>
          <a:xfrm>
            <a:off x="0" y="330432"/>
            <a:ext cx="615553" cy="5230021"/>
          </a:xfrm>
          <a:prstGeom prst="rect">
            <a:avLst/>
          </a:prstGeom>
        </p:spPr>
        <p:txBody>
          <a:bodyPr vert="vert270" wrap="none">
            <a:spAutoFit/>
          </a:bodyPr>
          <a:lstStyle/>
          <a:p>
            <a:r>
              <a:rPr lang="fr-FR" sz="2800" b="1" u="sng" dirty="0">
                <a:solidFill>
                  <a:schemeClr val="bg1"/>
                </a:solidFill>
                <a:effectLst>
                  <a:outerShdw blurRad="38100" dist="38100" dir="2700000" algn="tl">
                    <a:srgbClr val="000000">
                      <a:alpha val="43137"/>
                    </a:srgbClr>
                  </a:outerShdw>
                </a:effectLst>
              </a:rPr>
              <a:t>Tenseur de contraintes particuliers</a:t>
            </a:r>
          </a:p>
        </p:txBody>
      </p:sp>
      <p:sp>
        <p:nvSpPr>
          <p:cNvPr id="4" name="Rectangle 3"/>
          <p:cNvSpPr/>
          <p:nvPr/>
        </p:nvSpPr>
        <p:spPr>
          <a:xfrm>
            <a:off x="1233949" y="506453"/>
            <a:ext cx="2358146" cy="369332"/>
          </a:xfrm>
          <a:prstGeom prst="rect">
            <a:avLst/>
          </a:prstGeom>
        </p:spPr>
        <p:txBody>
          <a:bodyPr wrap="none">
            <a:spAutoFit/>
          </a:bodyPr>
          <a:lstStyle/>
          <a:p>
            <a:r>
              <a:rPr lang="fr-FR" b="1" dirty="0">
                <a:effectLst>
                  <a:outerShdw blurRad="38100" dist="38100" dir="2700000" algn="tl">
                    <a:srgbClr val="000000">
                      <a:alpha val="43137"/>
                    </a:srgbClr>
                  </a:outerShdw>
                </a:effectLst>
              </a:rPr>
              <a:t>Etat plan de contrainte</a:t>
            </a:r>
          </a:p>
        </p:txBody>
      </p:sp>
      <p:sp>
        <p:nvSpPr>
          <p:cNvPr id="5" name="Rectangle 4"/>
          <p:cNvSpPr/>
          <p:nvPr/>
        </p:nvSpPr>
        <p:spPr>
          <a:xfrm>
            <a:off x="1381432" y="1276134"/>
            <a:ext cx="8602857" cy="369332"/>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En un point (M), l'état de contrainte est plan, si le tenseur des contraintes est de la forme :</a:t>
            </a:r>
          </a:p>
        </p:txBody>
      </p:sp>
      <mc:AlternateContent xmlns:mc="http://schemas.openxmlformats.org/markup-compatibility/2006" xmlns:a14="http://schemas.microsoft.com/office/drawing/2010/main">
        <mc:Choice Requires="a14">
          <p:sp>
            <p:nvSpPr>
              <p:cNvPr id="6" name="ZoneTexte 5"/>
              <p:cNvSpPr txBox="1"/>
              <p:nvPr/>
            </p:nvSpPr>
            <p:spPr>
              <a:xfrm>
                <a:off x="3241993" y="1973597"/>
                <a:ext cx="2043060" cy="7441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𝑖𝑗</m:t>
                          </m:r>
                        </m:sub>
                      </m:s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m:t>
                      </m:r>
                      <m:d>
                        <m:dPr>
                          <m:begChr m:val="["/>
                          <m:endChr m:val="]"/>
                          <m:ctrlPr>
                            <a:rPr lang="fr-FR" b="0" i="1" smtClean="0">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mP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11</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r>
                                      <a:rPr lang="fr-FR" i="1">
                                        <a:solidFill>
                                          <a:prstClr val="black"/>
                                        </a:solidFill>
                                        <a:effectLst>
                                          <a:outerShdw blurRad="38100" dist="38100" dir="2700000" algn="tl">
                                            <a:srgbClr val="000000">
                                              <a:alpha val="43137"/>
                                            </a:srgbClr>
                                          </a:outerShdw>
                                        </a:effectLst>
                                        <a:latin typeface="Cambria Math" panose="02040503050406030204" pitchFamily="18" charset="0"/>
                                      </a:rPr>
                                      <m:t>2</m:t>
                                    </m:r>
                                  </m:sub>
                                </m:sSub>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m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12</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22</m:t>
                                    </m:r>
                                  </m:sub>
                                </m:sSub>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mr>
                            <m:mr>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mr>
                          </m:m>
                        </m:e>
                      </m:d>
                    </m:oMath>
                  </m:oMathPara>
                </a14:m>
                <a:endParaRPr lang="fr-FR" dirty="0">
                  <a:effectLst>
                    <a:outerShdw blurRad="38100" dist="38100" dir="2700000" algn="tl">
                      <a:srgbClr val="000000">
                        <a:alpha val="43137"/>
                      </a:srgbClr>
                    </a:outerShdw>
                  </a:effectLst>
                </a:endParaRPr>
              </a:p>
            </p:txBody>
          </p:sp>
        </mc:Choice>
        <mc:Fallback xmlns="">
          <p:sp>
            <p:nvSpPr>
              <p:cNvPr id="6" name="ZoneTexte 5"/>
              <p:cNvSpPr txBox="1">
                <a:spLocks noRot="1" noChangeAspect="1" noMove="1" noResize="1" noEditPoints="1" noAdjustHandles="1" noChangeArrowheads="1" noChangeShapeType="1" noTextEdit="1"/>
              </p:cNvSpPr>
              <p:nvPr/>
            </p:nvSpPr>
            <p:spPr>
              <a:xfrm>
                <a:off x="3241993" y="1973597"/>
                <a:ext cx="2043060" cy="744114"/>
              </a:xfrm>
              <a:prstGeom prst="rect">
                <a:avLst/>
              </a:prstGeom>
              <a:blipFill>
                <a:blip r:embed="rId3"/>
                <a:stretch>
                  <a:fillRect b="-7377"/>
                </a:stretch>
              </a:blipFill>
            </p:spPr>
            <p:txBody>
              <a:bodyPr/>
              <a:lstStyle/>
              <a:p>
                <a:r>
                  <a:rPr lang="fr-FR">
                    <a:noFill/>
                  </a:rPr>
                  <a:t> </a:t>
                </a:r>
              </a:p>
            </p:txBody>
          </p:sp>
        </mc:Fallback>
      </mc:AlternateContent>
      <p:pic>
        <p:nvPicPr>
          <p:cNvPr id="8" name="Image 7"/>
          <p:cNvPicPr/>
          <p:nvPr/>
        </p:nvPicPr>
        <p:blipFill>
          <a:blip r:embed="rId4"/>
          <a:stretch>
            <a:fillRect/>
          </a:stretch>
        </p:blipFill>
        <p:spPr>
          <a:xfrm>
            <a:off x="8052620" y="1973597"/>
            <a:ext cx="3084245" cy="2428814"/>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1381432" y="3353700"/>
                <a:ext cx="6213986" cy="923330"/>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Dans l’état plan de contraintes, les contraintes évoluent dans le plan O (</a:t>
                </a:r>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𝑋</m:t>
                        </m:r>
                      </m:e>
                      <m:sub>
                        <m:r>
                          <a:rPr lang="fr-FR" b="0" i="1" dirty="0" smtClean="0">
                            <a:effectLst>
                              <a:outerShdw blurRad="38100" dist="38100" dir="2700000" algn="tl">
                                <a:srgbClr val="000000">
                                  <a:alpha val="43137"/>
                                </a:srgbClr>
                              </a:outerShdw>
                            </a:effectLst>
                            <a:latin typeface="Cambria Math" panose="02040503050406030204" pitchFamily="18" charset="0"/>
                          </a:rPr>
                          <m:t>1</m:t>
                        </m:r>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𝑋</m:t>
                        </m:r>
                      </m:e>
                      <m:sub>
                        <m:r>
                          <a:rPr lang="fr-FR" b="0" i="1" dirty="0" smtClean="0">
                            <a:effectLst>
                              <a:outerShdw blurRad="38100" dist="38100" dir="2700000" algn="tl">
                                <a:srgbClr val="000000">
                                  <a:alpha val="43137"/>
                                </a:srgbClr>
                              </a:outerShdw>
                            </a:effectLst>
                            <a:latin typeface="Cambria Math" panose="02040503050406030204" pitchFamily="18" charset="0"/>
                          </a:rPr>
                          <m:t>2</m:t>
                        </m:r>
                      </m:sub>
                    </m:sSub>
                  </m:oMath>
                </a14:m>
                <a:r>
                  <a:rPr lang="fr-FR" dirty="0">
                    <a:effectLst>
                      <a:outerShdw blurRad="38100" dist="38100" dir="2700000" algn="tl">
                        <a:srgbClr val="000000">
                          <a:alpha val="43137"/>
                        </a:srgbClr>
                      </a:outerShdw>
                    </a:effectLst>
                  </a:rPr>
                  <a:t>). Si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33</m:t>
                        </m:r>
                      </m:sub>
                    </m:sSub>
                  </m:oMath>
                </a14:m>
                <a:r>
                  <a:rPr lang="fr-FR" dirty="0">
                    <a:effectLst>
                      <a:outerShdw blurRad="38100" dist="38100" dir="2700000" algn="tl">
                        <a:srgbClr val="000000">
                          <a:alpha val="43137"/>
                        </a:srgbClr>
                      </a:outerShdw>
                    </a:effectLst>
                  </a:rPr>
                  <a:t>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oMath>
                </a14:m>
                <a:r>
                  <a:rPr lang="fr-FR" dirty="0">
                    <a:effectLst>
                      <a:outerShdw blurRad="38100" dist="38100" dir="2700000" algn="tl">
                        <a:srgbClr val="000000">
                          <a:alpha val="43137"/>
                        </a:srgbClr>
                      </a:outerShdw>
                    </a:effectLst>
                  </a:rPr>
                  <a:t>0, l’état devient pseudo état plan de contraintes.</a:t>
                </a:r>
              </a:p>
            </p:txBody>
          </p:sp>
        </mc:Choice>
        <mc:Fallback xmlns="">
          <p:sp>
            <p:nvSpPr>
              <p:cNvPr id="10" name="Rectangle 9"/>
              <p:cNvSpPr>
                <a:spLocks noRot="1" noChangeAspect="1" noMove="1" noResize="1" noEditPoints="1" noAdjustHandles="1" noChangeArrowheads="1" noChangeShapeType="1" noTextEdit="1"/>
              </p:cNvSpPr>
              <p:nvPr/>
            </p:nvSpPr>
            <p:spPr>
              <a:xfrm>
                <a:off x="1381432" y="3353700"/>
                <a:ext cx="6213986" cy="923330"/>
              </a:xfrm>
              <a:prstGeom prst="rect">
                <a:avLst/>
              </a:prstGeom>
              <a:blipFill>
                <a:blip r:embed="rId5"/>
                <a:stretch>
                  <a:fillRect l="-981" t="-3947" r="-1178" b="-1184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3241993" y="4736998"/>
                <a:ext cx="2243178"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𝑖𝑗</m:t>
                          </m:r>
                        </m:sub>
                      </m:s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m:t>
                      </m:r>
                      <m:d>
                        <m:dPr>
                          <m:begChr m:val="["/>
                          <m:endChr m:val="]"/>
                          <m:ctrlPr>
                            <a:rPr lang="fr-FR" b="0" i="1" smtClean="0">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mP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11</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r>
                                      <a:rPr lang="fr-FR" i="1">
                                        <a:solidFill>
                                          <a:prstClr val="black"/>
                                        </a:solidFill>
                                        <a:effectLst>
                                          <a:outerShdw blurRad="38100" dist="38100" dir="2700000" algn="tl">
                                            <a:srgbClr val="000000">
                                              <a:alpha val="43137"/>
                                            </a:srgbClr>
                                          </a:outerShdw>
                                        </a:effectLst>
                                        <a:latin typeface="Cambria Math" panose="02040503050406030204" pitchFamily="18" charset="0"/>
                                      </a:rPr>
                                      <m:t>2</m:t>
                                    </m:r>
                                  </m:sub>
                                </m:sSub>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mr>
                            <m:mr>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12</m:t>
                                    </m:r>
                                  </m:sub>
                                </m:sSub>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rPr>
                                      <m:t>22</m:t>
                                    </m:r>
                                  </m:sub>
                                </m:sSub>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mr>
                            <m:mr>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rPr>
                                      <m:t>𝜎</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33</m:t>
                                    </m:r>
                                  </m:sub>
                                </m:sSub>
                              </m:e>
                            </m:mr>
                          </m:m>
                        </m:e>
                      </m:d>
                    </m:oMath>
                  </m:oMathPara>
                </a14:m>
                <a:endParaRPr lang="fr-FR" dirty="0">
                  <a:effectLst>
                    <a:outerShdw blurRad="38100" dist="38100" dir="2700000" algn="tl">
                      <a:srgbClr val="000000">
                        <a:alpha val="43137"/>
                      </a:srgbClr>
                    </a:outerShdw>
                  </a:effectLst>
                </a:endParaRPr>
              </a:p>
            </p:txBody>
          </p:sp>
        </mc:Choice>
        <mc:Fallback xmlns="">
          <p:sp>
            <p:nvSpPr>
              <p:cNvPr id="11" name="ZoneTexte 10"/>
              <p:cNvSpPr txBox="1">
                <a:spLocks noRot="1" noChangeAspect="1" noMove="1" noResize="1" noEditPoints="1" noAdjustHandles="1" noChangeArrowheads="1" noChangeShapeType="1" noTextEdit="1"/>
              </p:cNvSpPr>
              <p:nvPr/>
            </p:nvSpPr>
            <p:spPr>
              <a:xfrm>
                <a:off x="3241993" y="4736998"/>
                <a:ext cx="2243178" cy="880369"/>
              </a:xfrm>
              <a:prstGeom prst="rect">
                <a:avLst/>
              </a:prstGeom>
              <a:blipFill>
                <a:blip r:embed="rId6"/>
                <a:stretch>
                  <a:fillRect r="-272" b="-7639"/>
                </a:stretch>
              </a:blipFill>
            </p:spPr>
            <p:txBody>
              <a:bodyPr/>
              <a:lstStyle/>
              <a:p>
                <a:r>
                  <a:rPr lang="fr-FR">
                    <a:noFill/>
                  </a:rPr>
                  <a:t> </a:t>
                </a:r>
              </a:p>
            </p:txBody>
          </p:sp>
        </mc:Fallback>
      </mc:AlternateContent>
      <p:sp>
        <p:nvSpPr>
          <p:cNvPr id="12" name="Rectangle à coins arrondis 11"/>
          <p:cNvSpPr/>
          <p:nvPr/>
        </p:nvSpPr>
        <p:spPr>
          <a:xfrm>
            <a:off x="884903" y="206477"/>
            <a:ext cx="10736826" cy="64450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5830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Rectangle 2"/>
          <p:cNvSpPr/>
          <p:nvPr/>
        </p:nvSpPr>
        <p:spPr>
          <a:xfrm>
            <a:off x="1255267" y="612574"/>
            <a:ext cx="2825004" cy="369332"/>
          </a:xfrm>
          <a:prstGeom prst="rect">
            <a:avLst/>
          </a:prstGeom>
        </p:spPr>
        <p:txBody>
          <a:bodyPr wrap="none">
            <a:spAutoFit/>
          </a:bodyPr>
          <a:lstStyle/>
          <a:p>
            <a:r>
              <a:rPr lang="fr-FR" b="1" dirty="0">
                <a:effectLst>
                  <a:outerShdw blurRad="38100" dist="38100" dir="2700000" algn="tl">
                    <a:srgbClr val="000000">
                      <a:alpha val="43137"/>
                    </a:srgbClr>
                  </a:outerShdw>
                </a:effectLst>
              </a:rPr>
              <a:t>Etat de contraintes isotrope</a:t>
            </a:r>
          </a:p>
        </p:txBody>
      </p:sp>
      <mc:AlternateContent xmlns:mc="http://schemas.openxmlformats.org/markup-compatibility/2006" xmlns:a14="http://schemas.microsoft.com/office/drawing/2010/main">
        <mc:Choice Requires="a14">
          <p:sp>
            <p:nvSpPr>
              <p:cNvPr id="4" name="Rectangle 3"/>
              <p:cNvSpPr/>
              <p:nvPr/>
            </p:nvSpPr>
            <p:spPr>
              <a:xfrm>
                <a:off x="1255267" y="1324501"/>
                <a:ext cx="9924010" cy="982641"/>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L'état de contraintes en un point (M) est isotrope, si quelque soit la facette, nous avons </a:t>
                </a:r>
                <a14:m>
                  <m:oMath xmlns:m="http://schemas.openxmlformats.org/officeDocument/2006/math">
                    <m:acc>
                      <m:accPr>
                        <m:chr m:val="⃗"/>
                        <m:ctrlPr>
                          <a:rPr lang="fr-FR" i="1" dirty="0" smtClean="0">
                            <a:effectLst>
                              <a:outerShdw blurRad="38100" dist="38100" dir="2700000" algn="tl">
                                <a:srgbClr val="000000">
                                  <a:alpha val="43137"/>
                                </a:srgbClr>
                              </a:outerShdw>
                            </a:effectLst>
                            <a:latin typeface="Cambria Math" panose="02040503050406030204" pitchFamily="18" charset="0"/>
                          </a:rPr>
                        </m:ctrlPr>
                      </m:accPr>
                      <m:e>
                        <m:r>
                          <a:rPr lang="fr-FR" b="0" i="1" dirty="0" smtClean="0">
                            <a:effectLst>
                              <a:outerShdw blurRad="38100" dist="38100" dir="2700000" algn="tl">
                                <a:srgbClr val="000000">
                                  <a:alpha val="43137"/>
                                </a:srgbClr>
                              </a:outerShdw>
                            </a:effectLst>
                            <a:latin typeface="Cambria Math" panose="02040503050406030204" pitchFamily="18" charset="0"/>
                          </a:rPr>
                          <m:t>𝑇</m:t>
                        </m:r>
                      </m:e>
                    </m:acc>
                  </m:oMath>
                </a14:m>
                <a:r>
                  <a:rPr lang="fr-FR" dirty="0">
                    <a:effectLst>
                      <a:outerShdw blurRad="38100" dist="38100" dir="2700000" algn="tl">
                        <a:srgbClr val="000000">
                          <a:alpha val="43137"/>
                        </a:srgbClr>
                      </a:outerShdw>
                    </a:effectLst>
                  </a:rPr>
                  <a:t> (M, </a:t>
                </a:r>
                <a14:m>
                  <m:oMath xmlns:m="http://schemas.openxmlformats.org/officeDocument/2006/math">
                    <m:acc>
                      <m:accPr>
                        <m:chr m:val="⃗"/>
                        <m:ctrlPr>
                          <a:rPr lang="fr-FR" i="1" dirty="0">
                            <a:effectLst>
                              <a:outerShdw blurRad="38100" dist="38100" dir="2700000" algn="tl">
                                <a:srgbClr val="000000">
                                  <a:alpha val="43137"/>
                                </a:srgbClr>
                              </a:outerShdw>
                            </a:effectLst>
                            <a:latin typeface="Cambria Math" panose="02040503050406030204" pitchFamily="18" charset="0"/>
                          </a:rPr>
                        </m:ctrlPr>
                      </m:accPr>
                      <m:e>
                        <m:r>
                          <a:rPr lang="fr-FR" b="0" i="1" dirty="0" smtClean="0">
                            <a:effectLst>
                              <a:outerShdw blurRad="38100" dist="38100" dir="2700000" algn="tl">
                                <a:srgbClr val="000000">
                                  <a:alpha val="43137"/>
                                </a:srgbClr>
                              </a:outerShdw>
                            </a:effectLst>
                            <a:latin typeface="Cambria Math" panose="02040503050406030204" pitchFamily="18" charset="0"/>
                          </a:rPr>
                          <m:t>𝑛</m:t>
                        </m:r>
                      </m:e>
                    </m:acc>
                  </m:oMath>
                </a14:m>
                <a:r>
                  <a:rPr lang="fr-FR" dirty="0">
                    <a:effectLst>
                      <a:outerShdw blurRad="38100" dist="38100" dir="2700000" algn="tl">
                        <a:srgbClr val="000000">
                          <a:alpha val="43137"/>
                        </a:srgbClr>
                      </a:outerShdw>
                    </a:effectLst>
                  </a:rPr>
                  <a:t>)=</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oMath>
                </a14:m>
                <a:r>
                  <a:rPr lang="fr-FR" dirty="0">
                    <a:effectLst>
                      <a:outerShdw blurRad="38100" dist="38100" dir="2700000" algn="tl">
                        <a:srgbClr val="000000">
                          <a:alpha val="43137"/>
                        </a:srgbClr>
                      </a:outerShdw>
                    </a:effectLst>
                  </a:rPr>
                  <a:t>. </a:t>
                </a:r>
                <a14:m>
                  <m:oMath xmlns:m="http://schemas.openxmlformats.org/officeDocument/2006/math">
                    <m:acc>
                      <m:accPr>
                        <m:chr m:val="⃗"/>
                        <m:ctrlPr>
                          <a:rPr lang="fr-FR" i="1" dirty="0">
                            <a:effectLst>
                              <a:outerShdw blurRad="38100" dist="38100" dir="2700000" algn="tl">
                                <a:srgbClr val="000000">
                                  <a:alpha val="43137"/>
                                </a:srgbClr>
                              </a:outerShdw>
                            </a:effectLst>
                            <a:latin typeface="Cambria Math" panose="02040503050406030204" pitchFamily="18" charset="0"/>
                          </a:rPr>
                        </m:ctrlPr>
                      </m:accPr>
                      <m:e>
                        <m:r>
                          <a:rPr lang="fr-FR" b="0" i="1" dirty="0" smtClean="0">
                            <a:effectLst>
                              <a:outerShdw blurRad="38100" dist="38100" dir="2700000" algn="tl">
                                <a:srgbClr val="000000">
                                  <a:alpha val="43137"/>
                                </a:srgbClr>
                              </a:outerShdw>
                            </a:effectLst>
                            <a:latin typeface="Cambria Math" panose="02040503050406030204" pitchFamily="18" charset="0"/>
                          </a:rPr>
                          <m:t>𝑛</m:t>
                        </m:r>
                      </m:e>
                    </m:acc>
                  </m:oMath>
                </a14:m>
                <a:r>
                  <a:rPr lang="fr-FR" dirty="0">
                    <a:effectLst>
                      <a:outerShdw blurRad="38100" dist="38100" dir="2700000" algn="tl">
                        <a:srgbClr val="000000">
                          <a:alpha val="43137"/>
                        </a:srgbClr>
                      </a:outerShdw>
                    </a:effectLst>
                  </a:rPr>
                  <a:t>, ainsi les trois contraintes principales sont égales et le tenseur de contraintes est de la forme suivante quel que soit le repère :</a:t>
                </a:r>
              </a:p>
            </p:txBody>
          </p:sp>
        </mc:Choice>
        <mc:Fallback xmlns="">
          <p:sp>
            <p:nvSpPr>
              <p:cNvPr id="4" name="Rectangle 3"/>
              <p:cNvSpPr>
                <a:spLocks noRot="1" noChangeAspect="1" noMove="1" noResize="1" noEditPoints="1" noAdjustHandles="1" noChangeArrowheads="1" noChangeShapeType="1" noTextEdit="1"/>
              </p:cNvSpPr>
              <p:nvPr/>
            </p:nvSpPr>
            <p:spPr>
              <a:xfrm>
                <a:off x="1255267" y="1324501"/>
                <a:ext cx="9924010" cy="982641"/>
              </a:xfrm>
              <a:prstGeom prst="rect">
                <a:avLst/>
              </a:prstGeom>
              <a:blipFill>
                <a:blip r:embed="rId3"/>
                <a:stretch>
                  <a:fillRect l="-553" r="-799" b="-9938"/>
                </a:stretch>
              </a:blipFill>
            </p:spPr>
            <p:txBody>
              <a:bodyPr/>
              <a:lstStyle/>
              <a:p>
                <a:r>
                  <a:rPr lang="fr-FR">
                    <a:noFill/>
                  </a:rPr>
                  <a:t> </a:t>
                </a:r>
              </a:p>
            </p:txBody>
          </p:sp>
        </mc:Fallback>
      </mc:AlternateContent>
      <p:pic>
        <p:nvPicPr>
          <p:cNvPr id="6" name="Image 5"/>
          <p:cNvPicPr/>
          <p:nvPr/>
        </p:nvPicPr>
        <p:blipFill>
          <a:blip r:embed="rId4"/>
          <a:stretch>
            <a:fillRect/>
          </a:stretch>
        </p:blipFill>
        <p:spPr>
          <a:xfrm>
            <a:off x="8202798" y="3500057"/>
            <a:ext cx="1995743" cy="1834167"/>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255267" y="4232475"/>
                <a:ext cx="6369372" cy="369332"/>
              </a:xfrm>
              <a:prstGeom prst="rect">
                <a:avLst/>
              </a:prstGeom>
            </p:spPr>
            <p:txBody>
              <a:bodyPr wrap="none">
                <a:spAutoFit/>
              </a:bodyPr>
              <a:lstStyle/>
              <a:p>
                <a:pPr algn="just"/>
                <a:r>
                  <a:rPr lang="fr-FR" dirty="0">
                    <a:effectLst>
                      <a:outerShdw blurRad="38100" dist="38100" dir="2700000" algn="tl">
                        <a:srgbClr val="000000">
                          <a:alpha val="43137"/>
                        </a:srgbClr>
                      </a:outerShdw>
                    </a:effectLst>
                  </a:rPr>
                  <a:t>Si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&gt;</m:t>
                    </m:r>
                  </m:oMath>
                </a14:m>
                <a:r>
                  <a:rPr lang="fr-FR" dirty="0">
                    <a:effectLst>
                      <a:outerShdw blurRad="38100" dist="38100" dir="2700000" algn="tl">
                        <a:srgbClr val="000000">
                          <a:alpha val="43137"/>
                        </a:srgbClr>
                      </a:outerShdw>
                    </a:effectLst>
                  </a:rPr>
                  <a:t> 0, il s’agit d’une tension et si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&lt;</m:t>
                    </m:r>
                  </m:oMath>
                </a14:m>
                <a:r>
                  <a:rPr lang="fr-FR" dirty="0">
                    <a:effectLst>
                      <a:outerShdw blurRad="38100" dist="38100" dir="2700000" algn="tl">
                        <a:srgbClr val="000000">
                          <a:alpha val="43137"/>
                        </a:srgbClr>
                      </a:outerShdw>
                    </a:effectLst>
                  </a:rPr>
                  <a:t> 0 c’est une compression</a:t>
                </a:r>
              </a:p>
            </p:txBody>
          </p:sp>
        </mc:Choice>
        <mc:Fallback xmlns="">
          <p:sp>
            <p:nvSpPr>
              <p:cNvPr id="7" name="Rectangle 6"/>
              <p:cNvSpPr>
                <a:spLocks noRot="1" noChangeAspect="1" noMove="1" noResize="1" noEditPoints="1" noAdjustHandles="1" noChangeArrowheads="1" noChangeShapeType="1" noTextEdit="1"/>
              </p:cNvSpPr>
              <p:nvPr/>
            </p:nvSpPr>
            <p:spPr>
              <a:xfrm>
                <a:off x="1255267" y="4232475"/>
                <a:ext cx="6369372" cy="369332"/>
              </a:xfrm>
              <a:prstGeom prst="rect">
                <a:avLst/>
              </a:prstGeom>
              <a:blipFill>
                <a:blip r:embed="rId5"/>
                <a:stretch>
                  <a:fillRect l="-861" t="-9836" b="-3278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080271" y="2857355"/>
                <a:ext cx="2609776" cy="82490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smtClean="0">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𝑖𝑗</m:t>
                          </m:r>
                        </m:sub>
                      </m:s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m:t>
                      </m:r>
                      <m:d>
                        <m:dPr>
                          <m:begChr m:val="["/>
                          <m:endChr m:val="]"/>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mPr>
                            <m:mr>
                              <m:e>
                                <m:r>
                                  <m:rPr>
                                    <m:sty m:val="p"/>
                                  </m:rPr>
                                  <a:rPr lang="fr-FR" i="0" smtClean="0">
                                    <a:solidFill>
                                      <a:prstClr val="black"/>
                                    </a:solidFill>
                                    <a:effectLst>
                                      <a:outerShdw blurRad="38100" dist="38100" dir="2700000" algn="tl">
                                        <a:srgbClr val="000000">
                                          <a:alpha val="43137"/>
                                        </a:srgbClr>
                                      </a:outerShdw>
                                    </a:effectLst>
                                    <a:latin typeface="Cambria Math" panose="02040503050406030204" pitchFamily="18" charset="0"/>
                                  </a:rPr>
                                  <m:t>σ</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mr>
                            <m:mr>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m:rPr>
                                    <m:sty m:val="p"/>
                                  </m:rPr>
                                  <a:rPr lang="fr-FR">
                                    <a:solidFill>
                                      <a:prstClr val="black"/>
                                    </a:solidFill>
                                    <a:effectLst>
                                      <a:outerShdw blurRad="38100" dist="38100" dir="2700000" algn="tl">
                                        <a:srgbClr val="000000">
                                          <a:alpha val="43137"/>
                                        </a:srgbClr>
                                      </a:outerShdw>
                                    </a:effectLst>
                                    <a:latin typeface="Cambria Math" panose="02040503050406030204" pitchFamily="18" charset="0"/>
                                  </a:rPr>
                                  <m:t>σ</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mr>
                            <m:mr>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m:rPr>
                                    <m:sty m:val="p"/>
                                  </m:rPr>
                                  <a:rPr lang="fr-FR">
                                    <a:solidFill>
                                      <a:prstClr val="black"/>
                                    </a:solidFill>
                                    <a:effectLst>
                                      <a:outerShdw blurRad="38100" dist="38100" dir="2700000" algn="tl">
                                        <a:srgbClr val="000000">
                                          <a:alpha val="43137"/>
                                        </a:srgbClr>
                                      </a:outerShdw>
                                    </a:effectLst>
                                    <a:latin typeface="Cambria Math" panose="02040503050406030204" pitchFamily="18" charset="0"/>
                                  </a:rPr>
                                  <m:t>σ</m:t>
                                </m:r>
                              </m:e>
                            </m:mr>
                          </m:m>
                        </m:e>
                      </m:d>
                    </m:oMath>
                  </m:oMathPara>
                </a14:m>
                <a:endParaRPr lang="fr-FR" dirty="0">
                  <a:effectLst>
                    <a:outerShdw blurRad="38100" dist="38100" dir="2700000" algn="tl">
                      <a:srgbClr val="000000">
                        <a:alpha val="43137"/>
                      </a:srgbClr>
                    </a:outerShdw>
                  </a:effectLst>
                </a:endParaRPr>
              </a:p>
            </p:txBody>
          </p:sp>
        </mc:Choice>
        <mc:Fallback xmlns="">
          <p:sp>
            <p:nvSpPr>
              <p:cNvPr id="8" name="Rectangle 7"/>
              <p:cNvSpPr>
                <a:spLocks noRot="1" noChangeAspect="1" noMove="1" noResize="1" noEditPoints="1" noAdjustHandles="1" noChangeArrowheads="1" noChangeShapeType="1" noTextEdit="1"/>
              </p:cNvSpPr>
              <p:nvPr/>
            </p:nvSpPr>
            <p:spPr>
              <a:xfrm>
                <a:off x="4080271" y="2857355"/>
                <a:ext cx="2609776" cy="824906"/>
              </a:xfrm>
              <a:prstGeom prst="rect">
                <a:avLst/>
              </a:prstGeom>
              <a:blipFill>
                <a:blip r:embed="rId6"/>
                <a:stretch>
                  <a:fillRect b="-741"/>
                </a:stretch>
              </a:blipFill>
            </p:spPr>
            <p:txBody>
              <a:bodyPr/>
              <a:lstStyle/>
              <a:p>
                <a:r>
                  <a:rPr lang="fr-FR">
                    <a:noFill/>
                  </a:rPr>
                  <a:t> </a:t>
                </a:r>
              </a:p>
            </p:txBody>
          </p:sp>
        </mc:Fallback>
      </mc:AlternateContent>
      <p:sp>
        <p:nvSpPr>
          <p:cNvPr id="9" name="Rectangle à coins arrondis 8"/>
          <p:cNvSpPr/>
          <p:nvPr/>
        </p:nvSpPr>
        <p:spPr>
          <a:xfrm>
            <a:off x="1002890" y="324465"/>
            <a:ext cx="10486104" cy="53831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0" y="330432"/>
            <a:ext cx="615553" cy="5230021"/>
          </a:xfrm>
          <a:prstGeom prst="rect">
            <a:avLst/>
          </a:prstGeom>
        </p:spPr>
        <p:txBody>
          <a:bodyPr vert="vert270" wrap="none">
            <a:spAutoFit/>
          </a:bodyPr>
          <a:lstStyle/>
          <a:p>
            <a:r>
              <a:rPr lang="fr-FR" sz="2800" b="1" u="sng" dirty="0">
                <a:solidFill>
                  <a:schemeClr val="bg1"/>
                </a:solidFill>
                <a:effectLst>
                  <a:outerShdw blurRad="38100" dist="38100" dir="2700000" algn="tl">
                    <a:srgbClr val="000000">
                      <a:alpha val="43137"/>
                    </a:srgbClr>
                  </a:outerShdw>
                </a:effectLst>
              </a:rPr>
              <a:t>Tenseur de contraintes particuliers</a:t>
            </a:r>
          </a:p>
        </p:txBody>
      </p:sp>
    </p:spTree>
    <p:extLst>
      <p:ext uri="{BB962C8B-B14F-4D97-AF65-F5344CB8AC3E}">
        <p14:creationId xmlns:p14="http://schemas.microsoft.com/office/powerpoint/2010/main" val="127872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Rectangle 2"/>
          <p:cNvSpPr/>
          <p:nvPr/>
        </p:nvSpPr>
        <p:spPr>
          <a:xfrm>
            <a:off x="0" y="330432"/>
            <a:ext cx="615553" cy="5230021"/>
          </a:xfrm>
          <a:prstGeom prst="rect">
            <a:avLst/>
          </a:prstGeom>
        </p:spPr>
        <p:txBody>
          <a:bodyPr vert="vert270" wrap="none">
            <a:spAutoFit/>
          </a:bodyPr>
          <a:lstStyle/>
          <a:p>
            <a:r>
              <a:rPr lang="fr-FR" sz="2800" b="1" u="sng" dirty="0">
                <a:solidFill>
                  <a:schemeClr val="bg1"/>
                </a:solidFill>
                <a:effectLst>
                  <a:outerShdw blurRad="38100" dist="38100" dir="2700000" algn="tl">
                    <a:srgbClr val="000000">
                      <a:alpha val="43137"/>
                    </a:srgbClr>
                  </a:outerShdw>
                </a:effectLst>
              </a:rPr>
              <a:t>Tenseur de contraintes particuliers</a:t>
            </a:r>
          </a:p>
        </p:txBody>
      </p:sp>
      <p:sp>
        <p:nvSpPr>
          <p:cNvPr id="4" name="Rectangle 3"/>
          <p:cNvSpPr/>
          <p:nvPr/>
        </p:nvSpPr>
        <p:spPr>
          <a:xfrm>
            <a:off x="1418650" y="987831"/>
            <a:ext cx="2736390" cy="369332"/>
          </a:xfrm>
          <a:prstGeom prst="rect">
            <a:avLst/>
          </a:prstGeom>
        </p:spPr>
        <p:txBody>
          <a:bodyPr wrap="none">
            <a:spAutoFit/>
          </a:bodyPr>
          <a:lstStyle/>
          <a:p>
            <a:r>
              <a:rPr lang="fr-FR" b="1" dirty="0">
                <a:effectLst>
                  <a:outerShdw blurRad="38100" dist="38100" dir="2700000" algn="tl">
                    <a:srgbClr val="000000">
                      <a:alpha val="43137"/>
                    </a:srgbClr>
                  </a:outerShdw>
                </a:effectLst>
              </a:rPr>
              <a:t>Etat de cisaillement simple</a:t>
            </a:r>
          </a:p>
        </p:txBody>
      </p:sp>
      <mc:AlternateContent xmlns:mc="http://schemas.openxmlformats.org/markup-compatibility/2006" xmlns:a14="http://schemas.microsoft.com/office/drawing/2010/main">
        <mc:Choice Requires="a14">
          <p:sp>
            <p:nvSpPr>
              <p:cNvPr id="5" name="Rectangle 4"/>
              <p:cNvSpPr/>
              <p:nvPr/>
            </p:nvSpPr>
            <p:spPr>
              <a:xfrm>
                <a:off x="1418650" y="1830383"/>
                <a:ext cx="8116529" cy="646331"/>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Si l'état de contraintes en (M) est un état de cisaillement simple par rapport aux deux directions </a:t>
                </a:r>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𝑋</m:t>
                        </m:r>
                      </m:e>
                      <m:sub>
                        <m:r>
                          <a:rPr lang="fr-FR" b="0" i="1" dirty="0" smtClean="0">
                            <a:effectLst>
                              <a:outerShdw blurRad="38100" dist="38100" dir="2700000" algn="tl">
                                <a:srgbClr val="000000">
                                  <a:alpha val="43137"/>
                                </a:srgbClr>
                              </a:outerShdw>
                            </a:effectLst>
                            <a:latin typeface="Cambria Math" panose="02040503050406030204" pitchFamily="18" charset="0"/>
                          </a:rPr>
                          <m:t>1</m:t>
                        </m:r>
                      </m:sub>
                    </m:sSub>
                  </m:oMath>
                </a14:m>
                <a:r>
                  <a:rPr lang="fr-FR" dirty="0">
                    <a:effectLst>
                      <a:outerShdw blurRad="38100" dist="38100" dir="2700000" algn="tl">
                        <a:srgbClr val="000000">
                          <a:alpha val="43137"/>
                        </a:srgbClr>
                      </a:outerShdw>
                    </a:effectLst>
                  </a:rPr>
                  <a:t> et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rPr>
                          <m:t>𝑋</m:t>
                        </m:r>
                      </m:e>
                      <m:sub>
                        <m:r>
                          <a:rPr lang="fr-FR" b="0" i="1" dirty="0" smtClean="0">
                            <a:effectLst>
                              <a:outerShdw blurRad="38100" dist="38100" dir="2700000" algn="tl">
                                <a:srgbClr val="000000">
                                  <a:alpha val="43137"/>
                                </a:srgbClr>
                              </a:outerShdw>
                            </a:effectLst>
                            <a:latin typeface="Cambria Math" panose="02040503050406030204" pitchFamily="18" charset="0"/>
                          </a:rPr>
                          <m:t>2</m:t>
                        </m:r>
                      </m:sub>
                    </m:sSub>
                  </m:oMath>
                </a14:m>
                <a:r>
                  <a:rPr lang="fr-FR" dirty="0">
                    <a:effectLst>
                      <a:outerShdw blurRad="38100" dist="38100" dir="2700000" algn="tl">
                        <a:srgbClr val="000000">
                          <a:alpha val="43137"/>
                        </a:srgbClr>
                      </a:outerShdw>
                    </a:effectLst>
                  </a:rPr>
                  <a:t>, le tenseur des contraintes se réduit à :</a:t>
                </a:r>
              </a:p>
            </p:txBody>
          </p:sp>
        </mc:Choice>
        <mc:Fallback xmlns="">
          <p:sp>
            <p:nvSpPr>
              <p:cNvPr id="5" name="Rectangle 4"/>
              <p:cNvSpPr>
                <a:spLocks noRot="1" noChangeAspect="1" noMove="1" noResize="1" noEditPoints="1" noAdjustHandles="1" noChangeArrowheads="1" noChangeShapeType="1" noTextEdit="1"/>
              </p:cNvSpPr>
              <p:nvPr/>
            </p:nvSpPr>
            <p:spPr>
              <a:xfrm>
                <a:off x="1418650" y="1830383"/>
                <a:ext cx="8116529" cy="646331"/>
              </a:xfrm>
              <a:prstGeom prst="rect">
                <a:avLst/>
              </a:prstGeom>
              <a:blipFill>
                <a:blip r:embed="rId3"/>
                <a:stretch>
                  <a:fillRect l="-751" t="-5660" r="-977" b="-18868"/>
                </a:stretch>
              </a:blipFill>
            </p:spPr>
            <p:txBody>
              <a:bodyPr/>
              <a:lstStyle/>
              <a:p>
                <a:r>
                  <a:rPr lang="fr-FR">
                    <a:noFill/>
                  </a:rPr>
                  <a:t> </a:t>
                </a:r>
              </a:p>
            </p:txBody>
          </p:sp>
        </mc:Fallback>
      </mc:AlternateContent>
      <p:pic>
        <p:nvPicPr>
          <p:cNvPr id="6" name="Image 5"/>
          <p:cNvPicPr/>
          <p:nvPr/>
        </p:nvPicPr>
        <p:blipFill>
          <a:blip r:embed="rId4"/>
          <a:stretch>
            <a:fillRect/>
          </a:stretch>
        </p:blipFill>
        <p:spPr>
          <a:xfrm>
            <a:off x="7241114" y="2476714"/>
            <a:ext cx="3097162" cy="293492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2786845" y="3259084"/>
                <a:ext cx="1844736"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prstClr val="black"/>
                              </a:solidFill>
                              <a:effectLst>
                                <a:outerShdw blurRad="38100" dist="38100" dir="2700000" algn="tl">
                                  <a:srgbClr val="000000">
                                    <a:alpha val="43137"/>
                                  </a:srgbClr>
                                </a:outerShdw>
                              </a:effectLst>
                              <a:latin typeface="Cambria Math" panose="02040503050406030204" pitchFamily="18" charset="0"/>
                            </a:rPr>
                          </m:ctrlPr>
                        </m:sSubPr>
                        <m:e>
                          <m:r>
                            <a:rPr lang="fr-FR" i="1" smtClean="0">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𝑖𝑗</m:t>
                          </m:r>
                        </m:sub>
                      </m:s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m:t>
                      </m:r>
                      <m:d>
                        <m:dPr>
                          <m:begChr m:val="["/>
                          <m:endChr m:val="]"/>
                          <m:ctrlPr>
                            <a:rPr lang="fr-FR" i="1">
                              <a:solidFill>
                                <a:prstClr val="black"/>
                              </a:solidFill>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smtClean="0">
                                  <a:solidFill>
                                    <a:prstClr val="black"/>
                                  </a:solidFill>
                                  <a:effectLst>
                                    <a:outerShdw blurRad="38100" dist="38100" dir="2700000" algn="tl">
                                      <a:srgbClr val="000000">
                                        <a:alpha val="43137"/>
                                      </a:srgbClr>
                                    </a:outerShdw>
                                  </a:effectLst>
                                  <a:latin typeface="Cambria Math" panose="02040503050406030204" pitchFamily="18" charset="0"/>
                                </a:rPr>
                              </m:ctrlPr>
                            </m:mPr>
                            <m:mr>
                              <m:e>
                                <m:r>
                                  <a:rPr lang="fr-FR" b="0" i="0"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mr>
                            <m:mr>
                              <m:e>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mr>
                            <m:mr>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e>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rPr>
                                  <m:t>0</m:t>
                                </m:r>
                              </m:e>
                            </m:mr>
                          </m:m>
                        </m:e>
                      </m:d>
                    </m:oMath>
                  </m:oMathPara>
                </a14:m>
                <a:endParaRPr lang="fr-FR" dirty="0">
                  <a:effectLst>
                    <a:outerShdw blurRad="38100" dist="38100" dir="2700000" algn="tl">
                      <a:srgbClr val="000000">
                        <a:alpha val="43137"/>
                      </a:srgbClr>
                    </a:outerShdw>
                  </a:effectLst>
                </a:endParaRPr>
              </a:p>
            </p:txBody>
          </p:sp>
        </mc:Choice>
        <mc:Fallback xmlns="">
          <p:sp>
            <p:nvSpPr>
              <p:cNvPr id="7" name="Rectangle 6"/>
              <p:cNvSpPr>
                <a:spLocks noRot="1" noChangeAspect="1" noMove="1" noResize="1" noEditPoints="1" noAdjustHandles="1" noChangeArrowheads="1" noChangeShapeType="1" noTextEdit="1"/>
              </p:cNvSpPr>
              <p:nvPr/>
            </p:nvSpPr>
            <p:spPr>
              <a:xfrm>
                <a:off x="2786845" y="3259084"/>
                <a:ext cx="1844736" cy="824906"/>
              </a:xfrm>
              <a:prstGeom prst="rect">
                <a:avLst/>
              </a:prstGeom>
              <a:blipFill>
                <a:blip r:embed="rId5"/>
                <a:stretch>
                  <a:fillRect b="-741"/>
                </a:stretch>
              </a:blipFill>
            </p:spPr>
            <p:txBody>
              <a:bodyPr/>
              <a:lstStyle/>
              <a:p>
                <a:r>
                  <a:rPr lang="fr-FR">
                    <a:noFill/>
                  </a:rPr>
                  <a:t> </a:t>
                </a:r>
              </a:p>
            </p:txBody>
          </p:sp>
        </mc:Fallback>
      </mc:AlternateContent>
      <p:sp>
        <p:nvSpPr>
          <p:cNvPr id="8" name="Rectangle à coins arrondis 7"/>
          <p:cNvSpPr/>
          <p:nvPr/>
        </p:nvSpPr>
        <p:spPr>
          <a:xfrm>
            <a:off x="1194619" y="752168"/>
            <a:ext cx="10087897" cy="51766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11109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324464"/>
            <a:ext cx="800219" cy="4631305"/>
          </a:xfrm>
          <a:prstGeom prst="rect">
            <a:avLst/>
          </a:prstGeom>
        </p:spPr>
        <p:txBody>
          <a:bodyPr vert="vert270" wrap="square">
            <a:spAutoFit/>
          </a:bodyPr>
          <a:lstStyle/>
          <a:p>
            <a:r>
              <a:rPr lang="fr-FR" sz="2000" b="1" u="sng" dirty="0">
                <a:solidFill>
                  <a:schemeClr val="bg1"/>
                </a:solidFill>
                <a:effectLst>
                  <a:outerShdw blurRad="38100" dist="38100" dir="2700000" algn="tl">
                    <a:srgbClr val="000000">
                      <a:alpha val="43137"/>
                    </a:srgbClr>
                  </a:outerShdw>
                </a:effectLst>
              </a:rPr>
              <a:t>Représentation géométrique des cercles de Mohr</a:t>
            </a:r>
          </a:p>
        </p:txBody>
      </p:sp>
      <p:sp>
        <p:nvSpPr>
          <p:cNvPr id="3" name="Rectangle 2"/>
          <p:cNvSpPr/>
          <p:nvPr/>
        </p:nvSpPr>
        <p:spPr>
          <a:xfrm>
            <a:off x="1101212" y="319909"/>
            <a:ext cx="10456641" cy="646331"/>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La représentation de Mohr consiste à représenter l’état de contraintes tridimensionnel, d’un point (P) sur un graphe bidimensionnel appelé plan de Mohr ou encore plan des contraintes normale et tangentielle.</a:t>
            </a:r>
          </a:p>
        </p:txBody>
      </p:sp>
      <p:sp>
        <p:nvSpPr>
          <p:cNvPr id="5" name="Rectangle 4"/>
          <p:cNvSpPr/>
          <p:nvPr/>
        </p:nvSpPr>
        <p:spPr>
          <a:xfrm>
            <a:off x="1101212" y="1052990"/>
            <a:ext cx="6228736" cy="646331"/>
          </a:xfrm>
          <a:prstGeom prst="rect">
            <a:avLst/>
          </a:prstGeom>
        </p:spPr>
        <p:txBody>
          <a:bodyPr wrap="square">
            <a:spAutoFit/>
          </a:bodyPr>
          <a:lstStyle/>
          <a:p>
            <a:pPr algn="just">
              <a:spcAft>
                <a:spcPts val="0"/>
              </a:spcAft>
            </a:pP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La composante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N</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du vecteur contrainte T (P, n) est donnée par la relation :</a:t>
            </a:r>
            <a:endParaRPr lang="fr-FR" sz="1600"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4227741" y="1554324"/>
                <a:ext cx="1604606" cy="402931"/>
              </a:xfrm>
              <a:prstGeom prst="rect">
                <a:avLst/>
              </a:prstGeom>
            </p:spPr>
            <p:txBody>
              <a:bodyPr wrap="none">
                <a:spAutoFit/>
              </a:bodyPr>
              <a:lstStyle/>
              <a:p>
                <a:pPr lvl="0" algn="ctr"/>
                <a:r>
                  <a:rPr lang="fr-FR" dirty="0">
                    <a:solidFill>
                      <a:prstClr val="black"/>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sym typeface="Symbol" panose="05050102010706020507" pitchFamily="18" charset="2"/>
                  </a:rPr>
                  <a:t></a:t>
                </a:r>
                <a:r>
                  <a:rPr lang="fr-FR" baseline="-25000" dirty="0">
                    <a:solidFill>
                      <a:prstClr val="black"/>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n</a:t>
                </a:r>
                <a:r>
                  <a:rPr lang="fr-FR" dirty="0">
                    <a:solidFill>
                      <a:prstClr val="black"/>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 </a:t>
                </a:r>
                <a14:m>
                  <m:oMath xmlns:m="http://schemas.openxmlformats.org/officeDocument/2006/math">
                    <m:acc>
                      <m:accPr>
                        <m:chr m:val="⃗"/>
                        <m:ctrlPr>
                          <a:rPr lang="fr-FR" i="1" dirty="0" smtClean="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accPr>
                      <m:e>
                        <m:r>
                          <m:rPr>
                            <m:sty m:val="p"/>
                          </m:rPr>
                          <a:rPr lang="fr-FR" b="0" i="0" dirty="0" smtClean="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n</m:t>
                        </m:r>
                      </m:e>
                    </m:acc>
                  </m:oMath>
                </a14:m>
                <a:r>
                  <a:rPr lang="fr-FR" dirty="0">
                    <a:solidFill>
                      <a:prstClr val="black"/>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 </a:t>
                </a:r>
                <a14:m>
                  <m:oMath xmlns:m="http://schemas.openxmlformats.org/officeDocument/2006/math">
                    <m:acc>
                      <m:accPr>
                        <m:chr m:val="⃗"/>
                        <m:ctrlPr>
                          <a:rPr lang="fr-FR" i="1" smtClean="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accPr>
                      <m:e>
                        <m:r>
                          <m:rPr>
                            <m:sty m:val="p"/>
                          </m:rPr>
                          <a:rPr lang="fr-FR" b="0" i="0" smtClean="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T</m:t>
                        </m:r>
                      </m:e>
                    </m:acc>
                  </m:oMath>
                </a14:m>
                <a:r>
                  <a:rPr lang="fr-FR" dirty="0">
                    <a:solidFill>
                      <a:prstClr val="black"/>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(P, </a:t>
                </a:r>
                <a14:m>
                  <m:oMath xmlns:m="http://schemas.openxmlformats.org/officeDocument/2006/math">
                    <m:acc>
                      <m:accPr>
                        <m:chr m:val="⃗"/>
                        <m:ctrlPr>
                          <a:rPr 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accPr>
                      <m:e>
                        <m:r>
                          <m:rPr>
                            <m:sty m:val="p"/>
                          </m:rPr>
                          <a:rPr lang="fr-FR" i="0"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n</m:t>
                        </m:r>
                      </m:e>
                    </m:acc>
                  </m:oMath>
                </a14:m>
                <a:r>
                  <a:rPr lang="fr-FR" dirty="0">
                    <a:solidFill>
                      <a:prstClr val="black"/>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
                </a:r>
                <a:endParaRPr lang="fr-FR" sz="1600" dirty="0">
                  <a:solidFill>
                    <a:prstClr val="black"/>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227741" y="1554324"/>
                <a:ext cx="1604606" cy="402931"/>
              </a:xfrm>
              <a:prstGeom prst="rect">
                <a:avLst/>
              </a:prstGeom>
              <a:blipFill>
                <a:blip r:embed="rId4"/>
                <a:stretch>
                  <a:fillRect l="-2662" t="-3030" r="-3802" b="-3181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479424" y="3133504"/>
                <a:ext cx="9139415" cy="428579"/>
              </a:xfrm>
              <a:prstGeom prst="rect">
                <a:avLst/>
              </a:prstGeom>
            </p:spPr>
            <p:txBody>
              <a:bodyPr wrap="square">
                <a:spAutoFit/>
              </a:bodyPr>
              <a:lstStyle/>
              <a:p>
                <a:pPr marL="285750" indent="-285750">
                  <a:buFont typeface="Arial" panose="020B0604020202020204" pitchFamily="34" charset="0"/>
                  <a:buChar char="•"/>
                </a:pPr>
                <a14:m>
                  <m:oMath xmlns:m="http://schemas.openxmlformats.org/officeDocument/2006/math">
                    <m:acc>
                      <m:accPr>
                        <m:chr m:val="⃗"/>
                        <m:ctrlPr>
                          <a:rPr lang="fr-FR" sz="200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accPr>
                      <m:e>
                        <m:r>
                          <m:rPr>
                            <m:nor/>
                          </m:rPr>
                          <a:rPr lang="fr-FR" sz="2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m:t>T</m:t>
                        </m:r>
                      </m:e>
                    </m:acc>
                  </m:oMath>
                </a14:m>
                <a:r>
                  <a:rPr lang="fr-FR" sz="2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 </a:t>
                </a:r>
                <a14:m>
                  <m:oMath xmlns:m="http://schemas.openxmlformats.org/officeDocument/2006/math">
                    <m:acc>
                      <m:accPr>
                        <m:chr m:val="⃗"/>
                        <m:ctrlPr>
                          <a:rPr lang="fr-FR" sz="200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accPr>
                      <m:e>
                        <m:r>
                          <m:rPr>
                            <m:nor/>
                          </m:rPr>
                          <a:rPr lang="fr-FR" sz="2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sym typeface="Symbol" panose="05050102010706020507" pitchFamily="18" charset="2"/>
                          </a:rPr>
                          <m:t></m:t>
                        </m:r>
                        <m:r>
                          <m:rPr>
                            <m:nor/>
                          </m:rPr>
                          <a:rPr lang="fr-FR" sz="2000" b="0" baseline="-250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m:t>n</m:t>
                        </m:r>
                      </m:e>
                    </m:acc>
                  </m:oMath>
                </a14:m>
                <a:r>
                  <a:rPr lang="fr-FR" sz="2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14:m>
                  <m:oMath xmlns:m="http://schemas.openxmlformats.org/officeDocument/2006/math">
                    <m:acc>
                      <m:accPr>
                        <m:chr m:val="⃗"/>
                        <m:ctrlPr>
                          <a:rPr lang="fr-FR" sz="200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accPr>
                      <m:e>
                        <m:r>
                          <m:rPr>
                            <m:nor/>
                          </m:rPr>
                          <a:rPr lang="fr-FR" sz="2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sym typeface="Symbol" panose="05050102010706020507" pitchFamily="18" charset="2"/>
                          </a:rPr>
                          <m:t></m:t>
                        </m:r>
                        <m:r>
                          <m:rPr>
                            <m:nor/>
                          </m:rPr>
                          <a:rPr lang="fr-FR" sz="2000" baseline="-25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m:t>t</m:t>
                        </m:r>
                      </m:e>
                    </m:acc>
                  </m:oMath>
                </a14:m>
                <a:r>
                  <a:rPr lang="fr-FR" sz="2000"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       donc     </a:t>
                </a:r>
                <a: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T² = </a:t>
                </a:r>
                <a: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sym typeface="Symbol" panose="05050102010706020507" pitchFamily="18" charset="2"/>
                  </a:rPr>
                  <a:t></a:t>
                </a:r>
                <a:r>
                  <a:rPr lang="fr-FR" sz="2000" baseline="-25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N</a:t>
                </a:r>
                <a:r>
                  <a:rPr lang="fr-FR" sz="2000" baseline="30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2</a:t>
                </a:r>
                <a: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 +</a:t>
                </a:r>
                <a: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sym typeface="Symbol" panose="05050102010706020507" pitchFamily="18" charset="2"/>
                  </a:rPr>
                  <a:t></a:t>
                </a:r>
                <a:r>
                  <a:rPr lang="fr-FR" sz="2000" baseline="-25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t</a:t>
                </a:r>
                <a:r>
                  <a:rPr lang="fr-FR" sz="2000" baseline="30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2  </a:t>
                </a:r>
                <a: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 T. T = </a:t>
                </a:r>
                <a:r>
                  <a:rPr lang="fr-FR" sz="2000" dirty="0" err="1">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T</a:t>
                </a:r>
                <a:r>
                  <a:rPr lang="fr-FR" sz="2000" baseline="-25000" dirty="0" err="1">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i</a:t>
                </a:r>
                <a:r>
                  <a:rPr lang="fr-FR" sz="2000" dirty="0" err="1">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T</a:t>
                </a:r>
                <a:r>
                  <a:rPr lang="fr-FR" sz="2000" baseline="-25000" dirty="0" err="1">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i</a:t>
                </a:r>
                <a: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 = (</a:t>
                </a:r>
                <a: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sym typeface="Symbol" panose="05050102010706020507" pitchFamily="18" charset="2"/>
                  </a:rPr>
                  <a:t></a:t>
                </a:r>
                <a:r>
                  <a:rPr lang="fr-FR" sz="2000" baseline="-25000" dirty="0" err="1">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ij</a:t>
                </a:r>
                <a:r>
                  <a:rPr lang="fr-FR" sz="2000" dirty="0" err="1">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n</a:t>
                </a:r>
                <a:r>
                  <a:rPr lang="fr-FR" sz="2000" baseline="-25000" dirty="0" err="1">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j</a:t>
                </a:r>
                <a: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 (</a:t>
                </a:r>
                <a: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sym typeface="Symbol" panose="05050102010706020507" pitchFamily="18" charset="2"/>
                  </a:rPr>
                  <a:t></a:t>
                </a:r>
                <a:r>
                  <a:rPr lang="fr-FR" sz="2000" baseline="-25000" dirty="0" err="1">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ij</a:t>
                </a:r>
                <a:r>
                  <a:rPr lang="fr-FR" sz="2000" dirty="0" err="1">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n</a:t>
                </a:r>
                <a:r>
                  <a:rPr lang="fr-FR" sz="2000" baseline="-25000" dirty="0" err="1">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j</a:t>
                </a:r>
                <a: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 = (</a:t>
                </a:r>
                <a: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sym typeface="Symbol" panose="05050102010706020507" pitchFamily="18" charset="2"/>
                  </a:rPr>
                  <a:t></a:t>
                </a:r>
                <a:r>
                  <a:rPr lang="fr-FR" sz="2000" baseline="-25000" dirty="0" err="1">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ij</a:t>
                </a:r>
                <a: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)²(</a:t>
                </a:r>
                <a:r>
                  <a:rPr lang="fr-FR" sz="2000" dirty="0" err="1">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n</a:t>
                </a:r>
                <a:r>
                  <a:rPr lang="fr-FR" sz="2000" baseline="-25000" dirty="0" err="1">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j</a:t>
                </a:r>
                <a:r>
                  <a:rPr lang="fr-FR" sz="2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)²</a:t>
                </a:r>
                <a:endParaRPr lang="fr-FR"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479424" y="3133504"/>
                <a:ext cx="9139415" cy="428579"/>
              </a:xfrm>
              <a:prstGeom prst="rect">
                <a:avLst/>
              </a:prstGeom>
              <a:blipFill>
                <a:blip r:embed="rId6"/>
                <a:stretch>
                  <a:fillRect l="-667" t="-4286" b="-3285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479424" y="3763312"/>
                <a:ext cx="5705226" cy="437492"/>
              </a:xfrm>
              <a:prstGeom prst="rect">
                <a:avLst/>
              </a:prstGeom>
            </p:spPr>
            <p:txBody>
              <a:bodyPr wrap="square">
                <a:spAutoFit/>
              </a:bodyPr>
              <a:lstStyle/>
              <a:p>
                <a:pPr marL="285750" indent="-285750">
                  <a:buFont typeface="Arial" panose="020B0604020202020204" pitchFamily="34" charset="0"/>
                  <a:buChar char="•"/>
                </a:pPr>
                <a:r>
                  <a:rPr lang="fr-FR" sz="2000" dirty="0">
                    <a:solidFill>
                      <a:prstClr val="black"/>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sym typeface="Symbol" panose="05050102010706020507" pitchFamily="18" charset="2"/>
                  </a:rPr>
                  <a:t></a:t>
                </a:r>
                <a:r>
                  <a:rPr lang="fr-FR" sz="2000" baseline="-25000" dirty="0">
                    <a:solidFill>
                      <a:prstClr val="black"/>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n</a:t>
                </a:r>
                <a:r>
                  <a:rPr lang="fr-FR" sz="2000" dirty="0">
                    <a:solidFill>
                      <a:prstClr val="black"/>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 </a:t>
                </a:r>
                <a14:m>
                  <m:oMath xmlns:m="http://schemas.openxmlformats.org/officeDocument/2006/math">
                    <m:acc>
                      <m:accPr>
                        <m:chr m:val="⃗"/>
                        <m:ctrlPr>
                          <a:rPr lang="fr-FR" sz="2000"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accPr>
                      <m:e>
                        <m:r>
                          <m:rPr>
                            <m:sty m:val="p"/>
                          </m:rPr>
                          <a:rPr lang="fr-FR" sz="2000"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n</m:t>
                        </m:r>
                      </m:e>
                    </m:acc>
                  </m:oMath>
                </a14:m>
                <a:r>
                  <a:rPr lang="fr-FR" sz="2000" dirty="0">
                    <a:solidFill>
                      <a:prstClr val="black"/>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 </a:t>
                </a:r>
                <a14:m>
                  <m:oMath xmlns:m="http://schemas.openxmlformats.org/officeDocument/2006/math">
                    <m:acc>
                      <m:accPr>
                        <m:chr m:val="⃗"/>
                        <m:ctrlPr>
                          <a:rPr lang="fr-FR" sz="2000"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accPr>
                      <m:e>
                        <m:r>
                          <m:rPr>
                            <m:sty m:val="p"/>
                          </m:rPr>
                          <a:rPr lang="fr-FR" sz="200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T</m:t>
                        </m:r>
                      </m:e>
                    </m:acc>
                  </m:oMath>
                </a14:m>
                <a:r>
                  <a:rPr lang="fr-FR" sz="2000" dirty="0"/>
                  <a:t>     </a:t>
                </a:r>
                <a:r>
                  <a:rPr lang="fr-FR" sz="2000" dirty="0">
                    <a:effectLst>
                      <a:outerShdw blurRad="38100" dist="38100" dir="2700000" algn="tl">
                        <a:srgbClr val="000000">
                          <a:alpha val="43137"/>
                        </a:srgbClr>
                      </a:outerShdw>
                    </a:effectLst>
                  </a:rPr>
                  <a:t>et    </a:t>
                </a:r>
                <a:r>
                  <a:rPr lang="fr-FR" sz="2000" dirty="0"/>
                  <a:t> </a:t>
                </a:r>
                <a14:m>
                  <m:oMath xmlns:m="http://schemas.openxmlformats.org/officeDocument/2006/math">
                    <m:acc>
                      <m:accPr>
                        <m:chr m:val="⃗"/>
                        <m:ctrlPr>
                          <a:rPr lang="fr-FR" sz="2000"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accPr>
                      <m:e>
                        <m:r>
                          <m:rPr>
                            <m:sty m:val="p"/>
                          </m:rPr>
                          <a:rPr lang="fr-FR" sz="200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T</m:t>
                        </m:r>
                      </m:e>
                    </m:acc>
                    <m:r>
                      <a:rPr lang="fr-FR" sz="200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 </m:t>
                    </m:r>
                  </m:oMath>
                </a14:m>
                <a:r>
                  <a:rPr lang="fr-FR" sz="2000" dirty="0">
                    <a:solidFill>
                      <a:prstClr val="black"/>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sym typeface="Symbol" panose="05050102010706020507" pitchFamily="18" charset="2"/>
                  </a:rPr>
                  <a:t>= </a:t>
                </a:r>
                <a:r>
                  <a:rPr lang="fr-FR" sz="2000" baseline="-25000" dirty="0" err="1">
                    <a:solidFill>
                      <a:prstClr val="black"/>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ij</a:t>
                </a:r>
                <a:r>
                  <a:rPr lang="fr-FR" sz="2000" baseline="-25000" dirty="0">
                    <a:solidFill>
                      <a:prstClr val="black"/>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 </a:t>
                </a:r>
                <a14:m>
                  <m:oMath xmlns:m="http://schemas.openxmlformats.org/officeDocument/2006/math">
                    <m:r>
                      <a:rPr lang="fr-FR" sz="2000"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 </m:t>
                    </m:r>
                    <m:acc>
                      <m:accPr>
                        <m:chr m:val="⃗"/>
                        <m:ctrlPr>
                          <a:rPr lang="fr-FR" sz="2000"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accPr>
                      <m:e>
                        <m:r>
                          <m:rPr>
                            <m:nor/>
                          </m:rPr>
                          <a:rPr lang="fr-FR" sz="2000" dirty="0">
                            <a:solidFill>
                              <a:prstClr val="black"/>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n</m:t>
                        </m:r>
                        <m:r>
                          <m:rPr>
                            <m:nor/>
                          </m:rPr>
                          <a:rPr lang="fr-FR" sz="2000" baseline="-25000" dirty="0">
                            <a:solidFill>
                              <a:prstClr val="black"/>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j</m:t>
                        </m:r>
                      </m:e>
                    </m:acc>
                  </m:oMath>
                </a14:m>
                <a:r>
                  <a:rPr lang="fr-FR" sz="2000" dirty="0">
                    <a:effectLst>
                      <a:outerShdw blurRad="38100" dist="38100" dir="2700000" algn="tl">
                        <a:srgbClr val="000000">
                          <a:alpha val="43137"/>
                        </a:srgbClr>
                      </a:outerShdw>
                    </a:effectLst>
                  </a:rPr>
                  <a:t>       alors     </a:t>
                </a:r>
                <a:r>
                  <a:rPr lang="fr-FR" sz="2000" dirty="0">
                    <a:solidFill>
                      <a:prstClr val="black"/>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sym typeface="Symbol" panose="05050102010706020507" pitchFamily="18" charset="2"/>
                  </a:rPr>
                  <a:t></a:t>
                </a:r>
                <a:r>
                  <a:rPr lang="fr-FR" sz="2000" baseline="-25000" dirty="0">
                    <a:solidFill>
                      <a:prstClr val="black"/>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n </a:t>
                </a:r>
                <a:r>
                  <a:rPr lang="fr-FR" sz="2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14:m>
                  <m:oMath xmlns:m="http://schemas.openxmlformats.org/officeDocument/2006/math">
                    <m:acc>
                      <m:accPr>
                        <m:chr m:val="⃗"/>
                        <m:ctrlPr>
                          <a:rPr lang="fr-FR" sz="2000"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accPr>
                      <m:e>
                        <m:r>
                          <m:rPr>
                            <m:sty m:val="p"/>
                          </m:rPr>
                          <a:rPr lang="fr-FR" sz="2000"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n</m:t>
                        </m:r>
                      </m:e>
                    </m:acc>
                  </m:oMath>
                </a14:m>
                <a:r>
                  <a:rPr lang="fr-FR" sz="2000" baseline="-25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i </a:t>
                </a:r>
                <a:r>
                  <a:rPr lang="fr-FR" sz="2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sym typeface="Symbol" panose="05050102010706020507" pitchFamily="18" charset="2"/>
                  </a:rPr>
                  <a:t></a:t>
                </a:r>
                <a:r>
                  <a:rPr lang="fr-FR" sz="2000" baseline="-25000" dirty="0" err="1">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ij</a:t>
                </a:r>
                <a:r>
                  <a:rPr lang="fr-FR" sz="2000" baseline="-25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14:m>
                  <m:oMath xmlns:m="http://schemas.openxmlformats.org/officeDocument/2006/math">
                    <m:acc>
                      <m:accPr>
                        <m:chr m:val="⃗"/>
                        <m:ctrlPr>
                          <a:rPr lang="fr-FR" sz="2000"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accPr>
                      <m:e>
                        <m:r>
                          <m:rPr>
                            <m:nor/>
                          </m:rPr>
                          <a:rPr lang="fr-FR" sz="2000" dirty="0">
                            <a:solidFill>
                              <a:prstClr val="black"/>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n</m:t>
                        </m:r>
                        <m:r>
                          <m:rPr>
                            <m:nor/>
                          </m:rPr>
                          <a:rPr lang="fr-FR" sz="2000" baseline="-25000" dirty="0">
                            <a:solidFill>
                              <a:prstClr val="black"/>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j</m:t>
                        </m:r>
                      </m:e>
                    </m:acc>
                  </m:oMath>
                </a14:m>
                <a:endParaRPr lang="fr-FR" sz="2000" dirty="0">
                  <a:effectLst>
                    <a:outerShdw blurRad="38100" dist="38100" dir="2700000" algn="tl">
                      <a:srgbClr val="000000">
                        <a:alpha val="43137"/>
                      </a:srgbClr>
                    </a:outerShdw>
                  </a:effectLst>
                </a:endParaRPr>
              </a:p>
            </p:txBody>
          </p:sp>
        </mc:Choice>
        <mc:Fallback xmlns="">
          <p:sp>
            <p:nvSpPr>
              <p:cNvPr id="11" name="Rectangle 10"/>
              <p:cNvSpPr>
                <a:spLocks noRot="1" noChangeAspect="1" noMove="1" noResize="1" noEditPoints="1" noAdjustHandles="1" noChangeArrowheads="1" noChangeShapeType="1" noTextEdit="1"/>
              </p:cNvSpPr>
              <p:nvPr/>
            </p:nvSpPr>
            <p:spPr>
              <a:xfrm>
                <a:off x="1479424" y="3763312"/>
                <a:ext cx="5705226" cy="437492"/>
              </a:xfrm>
              <a:prstGeom prst="rect">
                <a:avLst/>
              </a:prstGeom>
              <a:blipFill>
                <a:blip r:embed="rId7"/>
                <a:stretch>
                  <a:fillRect l="-1068" t="-2778" b="-3055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ZoneTexte 16"/>
              <p:cNvSpPr txBox="1"/>
              <p:nvPr/>
            </p:nvSpPr>
            <p:spPr>
              <a:xfrm>
                <a:off x="7656598" y="3615419"/>
                <a:ext cx="3493842" cy="733278"/>
              </a:xfrm>
              <a:prstGeom prst="rect">
                <a:avLst/>
              </a:prstGeom>
              <a:noFill/>
            </p:spPr>
            <p:txBody>
              <a:bodyPr wrap="none" lIns="0" tIns="0" rIns="0" bIns="0" rtlCol="0">
                <a:spAutoFit/>
              </a:bodyPr>
              <a:lstStyle/>
              <a:p>
                <a:r>
                  <a:rPr lang="fr-FR"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n</a:t>
                </a:r>
                <a:r>
                  <a:rPr lang="fr-FR"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a:t>
                </a:r>
                <a14:m>
                  <m:oMath xmlns:m="http://schemas.openxmlformats.org/officeDocument/2006/math">
                    <m:d>
                      <m:dPr>
                        <m:begChr m:val="{"/>
                        <m:endChr m:val="}"/>
                        <m:ctrlPr>
                          <a:rPr lang="fr-FR" i="1" smtClean="0">
                            <a:effectLst>
                              <a:outerShdw blurRad="38100" dist="38100" dir="2700000" algn="tl">
                                <a:srgbClr val="000000">
                                  <a:alpha val="43137"/>
                                </a:srgbClr>
                              </a:outerShdw>
                            </a:effectLst>
                            <a:latin typeface="Cambria Math" panose="02040503050406030204" pitchFamily="18" charset="0"/>
                          </a:rPr>
                        </m:ctrlPr>
                      </m:dPr>
                      <m:e>
                        <m:r>
                          <m:rPr>
                            <m:nor/>
                          </m:rPr>
                          <a:rPr lang="fr-FR" i="1"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n</m:t>
                        </m:r>
                        <m:r>
                          <m:rPr>
                            <m:nor/>
                          </m:rPr>
                          <a:rPr lang="fr-FR" i="1" baseline="-25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1</m:t>
                        </m:r>
                        <m:r>
                          <m:rPr>
                            <m:nor/>
                          </m:rPr>
                          <a:rPr lang="fr-FR" i="1"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 </m:t>
                        </m:r>
                        <m:r>
                          <m:rPr>
                            <m:nor/>
                          </m:rPr>
                          <a:rPr lang="fr-FR" i="1"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n</m:t>
                        </m:r>
                        <m:r>
                          <m:rPr>
                            <m:nor/>
                          </m:rPr>
                          <a:rPr lang="fr-FR" i="1" baseline="-25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2</m:t>
                        </m:r>
                        <m:r>
                          <m:rPr>
                            <m:nor/>
                          </m:rPr>
                          <a:rPr lang="fr-FR" i="1"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 </m:t>
                        </m:r>
                        <m:r>
                          <m:rPr>
                            <m:nor/>
                          </m:rPr>
                          <a:rPr lang="fr-FR" i="1"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n</m:t>
                        </m:r>
                        <m:r>
                          <m:rPr>
                            <m:nor/>
                          </m:rPr>
                          <a:rPr lang="fr-FR" i="1" baseline="-250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m:t>3</m:t>
                        </m:r>
                      </m:e>
                    </m:d>
                    <m:d>
                      <m:dPr>
                        <m:begChr m:val="["/>
                        <m:endChr m:val="]"/>
                        <m:ctrlPr>
                          <a:rPr lang="fr-FR" i="1" smtClean="0">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ctrlPr>
                          </m:mPr>
                          <m:mr>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11</m:t>
                                  </m:r>
                                </m:sub>
                              </m:sSub>
                            </m:e>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21</m:t>
                                  </m:r>
                                </m:sub>
                              </m:sSub>
                            </m:e>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31</m:t>
                                  </m:r>
                                </m:sub>
                              </m:sSub>
                            </m:e>
                          </m:mr>
                          <m:mr>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12</m:t>
                                  </m:r>
                                </m:sub>
                              </m:sSub>
                            </m:e>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22</m:t>
                                  </m:r>
                                </m:sub>
                              </m:sSub>
                            </m:e>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32</m:t>
                                  </m:r>
                                </m:sub>
                              </m:sSub>
                            </m:e>
                          </m:mr>
                          <m:mr>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13</m:t>
                                  </m:r>
                                </m:sub>
                              </m:sSub>
                            </m:e>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23</m:t>
                                  </m:r>
                                </m:sub>
                              </m:sSub>
                            </m:e>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33</m:t>
                                  </m:r>
                                </m:sub>
                              </m:sSub>
                            </m:e>
                          </m:mr>
                        </m:m>
                      </m:e>
                    </m:d>
                    <m:d>
                      <m:dPr>
                        <m:begChr m:val="{"/>
                        <m:endChr m:val="}"/>
                        <m:ctrlPr>
                          <a:rPr lang="fr-FR" i="1" smtClean="0">
                            <a:effectLst>
                              <a:outerShdw blurRad="38100" dist="38100" dir="2700000" algn="tl">
                                <a:srgbClr val="000000">
                                  <a:alpha val="43137"/>
                                </a:srgbClr>
                              </a:outerShdw>
                            </a:effectLst>
                            <a:latin typeface="Cambria Math" panose="02040503050406030204" pitchFamily="18" charset="0"/>
                          </a:rPr>
                        </m:ctrlPr>
                      </m:dPr>
                      <m:e>
                        <m:m>
                          <m:mPr>
                            <m:mcs>
                              <m:mc>
                                <m:mcPr>
                                  <m:count m:val="1"/>
                                  <m:mcJc m:val="center"/>
                                </m:mcPr>
                              </m:mc>
                            </m:mcs>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ctrlPr>
                          </m:mPr>
                          <m:mr>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𝑛</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m:t>
                                  </m:r>
                                </m:sub>
                              </m:sSub>
                            </m:e>
                          </m:mr>
                          <m:mr>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𝑛</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b>
                              </m:sSub>
                            </m:e>
                          </m:mr>
                          <m:mr>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𝑛</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m:t>
                                  </m:r>
                                </m:sub>
                              </m:sSub>
                            </m:e>
                          </m:mr>
                        </m:m>
                      </m:e>
                    </m:d>
                  </m:oMath>
                </a14:m>
                <a:endParaRPr lang="fr-FR" dirty="0">
                  <a:effectLst>
                    <a:outerShdw blurRad="38100" dist="38100" dir="2700000" algn="tl">
                      <a:srgbClr val="000000">
                        <a:alpha val="43137"/>
                      </a:srgbClr>
                    </a:outerShdw>
                  </a:effectLst>
                </a:endParaRPr>
              </a:p>
            </p:txBody>
          </p:sp>
        </mc:Choice>
        <mc:Fallback xmlns="">
          <p:sp>
            <p:nvSpPr>
              <p:cNvPr id="17" name="ZoneTexte 16"/>
              <p:cNvSpPr txBox="1">
                <a:spLocks noRot="1" noChangeAspect="1" noMove="1" noResize="1" noEditPoints="1" noAdjustHandles="1" noChangeArrowheads="1" noChangeShapeType="1" noTextEdit="1"/>
              </p:cNvSpPr>
              <p:nvPr/>
            </p:nvSpPr>
            <p:spPr>
              <a:xfrm>
                <a:off x="7656598" y="3615419"/>
                <a:ext cx="3493842" cy="733278"/>
              </a:xfrm>
              <a:prstGeom prst="rect">
                <a:avLst/>
              </a:prstGeom>
              <a:blipFill>
                <a:blip r:embed="rId8"/>
                <a:stretch>
                  <a:fillRect l="-4363" b="-5833"/>
                </a:stretch>
              </a:blipFill>
            </p:spPr>
            <p:txBody>
              <a:bodyPr/>
              <a:lstStyle/>
              <a:p>
                <a:r>
                  <a:rPr lang="fr-FR">
                    <a:noFill/>
                  </a:rPr>
                  <a:t> </a:t>
                </a:r>
              </a:p>
            </p:txBody>
          </p:sp>
        </mc:Fallback>
      </mc:AlternateContent>
      <p:sp>
        <p:nvSpPr>
          <p:cNvPr id="18" name="Rectangle 17"/>
          <p:cNvSpPr/>
          <p:nvPr/>
        </p:nvSpPr>
        <p:spPr>
          <a:xfrm>
            <a:off x="1101212" y="4918704"/>
            <a:ext cx="7857664" cy="369332"/>
          </a:xfrm>
          <a:prstGeom prst="rect">
            <a:avLst/>
          </a:prstGeom>
        </p:spPr>
        <p:txBody>
          <a:bodyPr wrap="none">
            <a:spAutoFit/>
          </a:bodyPr>
          <a:lstStyle/>
          <a:p>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En raisonnant dans le repère principal O (X</a:t>
            </a:r>
            <a:r>
              <a:rPr lang="fr-FR" baseline="-25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1</a:t>
            </a:r>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 X</a:t>
            </a:r>
            <a:r>
              <a:rPr lang="fr-FR" baseline="-25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2</a:t>
            </a:r>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 X</a:t>
            </a:r>
            <a:r>
              <a:rPr lang="fr-FR" baseline="-25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3</a:t>
            </a:r>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 où </a:t>
            </a:r>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ij</a:t>
            </a:r>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sym typeface="Symbol" panose="05050102010706020507" pitchFamily="18" charset="2"/>
              </a:rPr>
              <a:t></a:t>
            </a:r>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0 pour i</a:t>
            </a:r>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sym typeface="Symbol" panose="05050102010706020507" pitchFamily="18" charset="2"/>
              </a:rPr>
              <a:t></a:t>
            </a:r>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 j nous aurons :</a:t>
            </a:r>
            <a:endParaRPr lang="fr-FR" dirty="0">
              <a:effectLst>
                <a:outerShdw blurRad="38100" dist="38100" dir="2700000" algn="tl">
                  <a:srgbClr val="000000">
                    <a:alpha val="43137"/>
                  </a:srgbClr>
                </a:outerShdw>
              </a:effectLst>
              <a:latin typeface="Calibri" panose="020F0502020204030204" pitchFamily="34" charset="0"/>
            </a:endParaRPr>
          </a:p>
        </p:txBody>
      </p:sp>
      <p:sp>
        <p:nvSpPr>
          <p:cNvPr id="19" name="Rectangle 18"/>
          <p:cNvSpPr/>
          <p:nvPr/>
        </p:nvSpPr>
        <p:spPr>
          <a:xfrm>
            <a:off x="1479424" y="4402033"/>
            <a:ext cx="2315057" cy="400110"/>
          </a:xfrm>
          <a:prstGeom prst="rect">
            <a:avLst/>
          </a:prstGeom>
        </p:spPr>
        <p:txBody>
          <a:bodyPr wrap="none">
            <a:spAutoFit/>
          </a:bodyPr>
          <a:lstStyle/>
          <a:p>
            <a:pPr marL="342900" indent="-342900" algn="ctr">
              <a:spcAft>
                <a:spcPts val="0"/>
              </a:spcAft>
              <a:buFont typeface="Arial" panose="020B0604020202020204" pitchFamily="34" charset="0"/>
              <a:buChar char="•"/>
            </a:pPr>
            <a:r>
              <a:rPr lang="fr-FR" sz="2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n</a:t>
            </a:r>
            <a:r>
              <a:rPr lang="fr-FR" sz="2000" baseline="-25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1</a:t>
            </a:r>
            <a:r>
              <a:rPr lang="fr-FR" sz="2000" baseline="30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2</a:t>
            </a:r>
            <a:r>
              <a:rPr lang="fr-FR" sz="2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 + n</a:t>
            </a:r>
            <a:r>
              <a:rPr lang="fr-FR" sz="2000" baseline="-25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2</a:t>
            </a:r>
            <a:r>
              <a:rPr lang="fr-FR" sz="2000" baseline="30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2</a:t>
            </a:r>
            <a:r>
              <a:rPr lang="fr-FR" sz="2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 + n</a:t>
            </a:r>
            <a:r>
              <a:rPr lang="fr-FR" sz="2000" baseline="-25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3</a:t>
            </a:r>
            <a:r>
              <a:rPr lang="fr-FR" sz="2000" baseline="30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2</a:t>
            </a:r>
            <a:r>
              <a:rPr lang="fr-FR" sz="2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 = 1</a:t>
            </a:r>
            <a:endParaRPr lang="fr-FR"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25" name="Rectangle à coins arrondis 24"/>
          <p:cNvSpPr/>
          <p:nvPr/>
        </p:nvSpPr>
        <p:spPr>
          <a:xfrm>
            <a:off x="914400" y="132735"/>
            <a:ext cx="11120284" cy="6548284"/>
          </a:xfrm>
          <a:prstGeom prst="roundRect">
            <a:avLst>
              <a:gd name="adj" fmla="val 1103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9"/>
          <a:stretch>
            <a:fillRect/>
          </a:stretch>
        </p:blipFill>
        <p:spPr>
          <a:xfrm>
            <a:off x="7777316" y="1193640"/>
            <a:ext cx="3810000" cy="1676400"/>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101212" y="2023039"/>
                <a:ext cx="7202130" cy="956929"/>
              </a:xfrm>
              <a:prstGeom prst="rect">
                <a:avLst/>
              </a:prstGeom>
            </p:spPr>
            <p:txBody>
              <a:bodyPr wrap="square">
                <a:spAutoFit/>
              </a:bodyPr>
              <a:lstStyle/>
              <a:p>
                <a:pPr algn="just">
                  <a:spcAft>
                    <a:spcPts val="0"/>
                  </a:spcAft>
                </a:pPr>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Pour chaque facette de normale unitaire </a:t>
                </a:r>
                <a14:m>
                  <m:oMath xmlns:m="http://schemas.openxmlformats.org/officeDocument/2006/math">
                    <m:acc>
                      <m:accPr>
                        <m:chr m:val="⃗"/>
                        <m:ctrlPr>
                          <a:rPr 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accPr>
                      <m:e>
                        <m:r>
                          <a:rPr 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𝑛</m:t>
                        </m:r>
                      </m:e>
                    </m:acc>
                  </m:oMath>
                </a14:m>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 on obtient un point (M), l’extrémité du vecteur contrainte </a:t>
                </a:r>
                <a14:m>
                  <m:oMath xmlns:m="http://schemas.openxmlformats.org/officeDocument/2006/math">
                    <m:acc>
                      <m:accPr>
                        <m:chr m:val="⃗"/>
                        <m:ctrlPr>
                          <a:rPr 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accPr>
                      <m:e>
                        <m:r>
                          <a:rPr 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𝑇</m:t>
                        </m:r>
                      </m:e>
                    </m:acc>
                  </m:oMath>
                </a14:m>
                <a:r>
                  <a:rPr lang="fr-FR" dirty="0">
                    <a:solidFill>
                      <a:prstClr val="black"/>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(P, </a:t>
                </a:r>
                <a14:m>
                  <m:oMath xmlns:m="http://schemas.openxmlformats.org/officeDocument/2006/math">
                    <m:acc>
                      <m:accPr>
                        <m:chr m:val="⃗"/>
                        <m:ctrlPr>
                          <a:rPr 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accPr>
                      <m:e>
                        <m:r>
                          <a:rPr 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𝑛</m:t>
                        </m:r>
                      </m:e>
                    </m:acc>
                  </m:oMath>
                </a14:m>
                <a:r>
                  <a:rPr lang="fr-FR" dirty="0">
                    <a:solidFill>
                      <a:prstClr val="black"/>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
                </a:r>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 On cherche le lieu géométrique de ce point (M) en variant cette facette dans le plan de Mohr O (</a:t>
                </a:r>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n</a:t>
                </a:r>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 </a:t>
                </a:r>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sym typeface="Symbol" panose="05050102010706020507" pitchFamily="18" charset="2"/>
                  </a:rPr>
                  <a:t></a:t>
                </a:r>
                <a:r>
                  <a:rPr lang="fr-FR" baseline="-25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t</a:t>
                </a:r>
                <a:r>
                  <a:rPr lang="fr-F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 </a:t>
                </a:r>
                <a:endParaRPr lang="fr-F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01212" y="2023039"/>
                <a:ext cx="7202130" cy="956929"/>
              </a:xfrm>
              <a:prstGeom prst="rect">
                <a:avLst/>
              </a:prstGeom>
              <a:blipFill>
                <a:blip r:embed="rId11"/>
                <a:stretch>
                  <a:fillRect l="-847" t="-3822" r="-1101" b="-12102"/>
                </a:stretch>
              </a:blipFill>
            </p:spPr>
            <p:txBody>
              <a:bodyPr/>
              <a:lstStyle/>
              <a:p>
                <a:r>
                  <a:rPr lang="fr-FR">
                    <a:noFill/>
                  </a:rPr>
                  <a:t> </a:t>
                </a:r>
              </a:p>
            </p:txBody>
          </p:sp>
        </mc:Fallback>
      </mc:AlternateContent>
      <p:pic>
        <p:nvPicPr>
          <p:cNvPr id="10" name="Image 9"/>
          <p:cNvPicPr>
            <a:picLocks noChangeAspect="1"/>
          </p:cNvPicPr>
          <p:nvPr/>
        </p:nvPicPr>
        <p:blipFill>
          <a:blip r:embed="rId12"/>
          <a:stretch>
            <a:fillRect/>
          </a:stretch>
        </p:blipFill>
        <p:spPr>
          <a:xfrm>
            <a:off x="4332037" y="5532032"/>
            <a:ext cx="3596952" cy="914479"/>
          </a:xfrm>
          <a:prstGeom prst="rect">
            <a:avLst/>
          </a:prstGeom>
        </p:spPr>
      </p:pic>
    </p:spTree>
    <p:extLst>
      <p:ext uri="{BB962C8B-B14F-4D97-AF65-F5344CB8AC3E}">
        <p14:creationId xmlns:p14="http://schemas.microsoft.com/office/powerpoint/2010/main" val="3277380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ZoneTexte 3"/>
              <p:cNvSpPr txBox="1"/>
              <p:nvPr/>
            </p:nvSpPr>
            <p:spPr>
              <a:xfrm>
                <a:off x="8136216" y="612574"/>
                <a:ext cx="3666260" cy="10249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2000" i="1" smtClean="0">
                              <a:latin typeface="Cambria Math" panose="02040503050406030204" pitchFamily="18" charset="0"/>
                            </a:rPr>
                          </m:ctrlPr>
                        </m:dPr>
                        <m:e>
                          <m:m>
                            <m:mPr>
                              <m:mcs>
                                <m:mc>
                                  <m:mcPr>
                                    <m:count m:val="3"/>
                                    <m:mcJc m:val="center"/>
                                  </m:mcPr>
                                </m:mc>
                              </m:mcs>
                              <m:ctrlPr>
                                <a:rPr lang="fr-FR" sz="2000" i="1">
                                  <a:latin typeface="Cambria Math" panose="02040503050406030204" pitchFamily="18" charset="0"/>
                                  <a:ea typeface="Times New Roman" panose="02020603050405020304" pitchFamily="18" charset="0"/>
                                  <a:cs typeface="Arial" panose="020B0604020202020204" pitchFamily="34" charset="0"/>
                                </a:rPr>
                              </m:ctrlPr>
                            </m:mPr>
                            <m:mr>
                              <m:e>
                                <m:sSubSup>
                                  <m:sSubSupPr>
                                    <m:ctrlPr>
                                      <a:rPr lang="fr-FR" sz="2000" i="1">
                                        <a:latin typeface="Cambria Math" panose="02040503050406030204" pitchFamily="18" charset="0"/>
                                        <a:ea typeface="Times New Roman" panose="02020603050405020304" pitchFamily="18" charset="0"/>
                                        <a:cs typeface="Arial" panose="020B0604020202020204" pitchFamily="34" charset="0"/>
                                      </a:rPr>
                                    </m:ctrlPr>
                                  </m:sSubSupPr>
                                  <m:e>
                                    <m:r>
                                      <a:rPr lang="fr-FR" sz="2000" i="1">
                                        <a:latin typeface="Cambria Math" panose="02040503050406030204" pitchFamily="18" charset="0"/>
                                        <a:ea typeface="Times New Roman" panose="02020603050405020304" pitchFamily="18" charset="0"/>
                                        <a:cs typeface="Arial" panose="020B0604020202020204" pitchFamily="34" charset="0"/>
                                      </a:rPr>
                                      <m:t>𝜎</m:t>
                                    </m:r>
                                  </m:e>
                                  <m:sub>
                                    <m:r>
                                      <a:rPr lang="fr-FR" sz="2000" i="1">
                                        <a:latin typeface="Cambria Math" panose="02040503050406030204" pitchFamily="18" charset="0"/>
                                        <a:ea typeface="Times New Roman" panose="02020603050405020304" pitchFamily="18" charset="0"/>
                                        <a:cs typeface="Arial" panose="020B0604020202020204" pitchFamily="34" charset="0"/>
                                      </a:rPr>
                                      <m:t>1</m:t>
                                    </m:r>
                                  </m:sub>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bSup>
                              </m:e>
                              <m:e>
                                <m:sSubSup>
                                  <m:sSubSupPr>
                                    <m:ctrlPr>
                                      <a:rPr lang="fr-FR" sz="2000" i="1">
                                        <a:latin typeface="Cambria Math" panose="02040503050406030204" pitchFamily="18" charset="0"/>
                                        <a:ea typeface="Times New Roman" panose="02020603050405020304" pitchFamily="18" charset="0"/>
                                        <a:cs typeface="Arial" panose="020B0604020202020204" pitchFamily="34" charset="0"/>
                                      </a:rPr>
                                    </m:ctrlPr>
                                  </m:sSubSupPr>
                                  <m:e>
                                    <m:r>
                                      <a:rPr lang="fr-FR" sz="2000" i="1">
                                        <a:latin typeface="Cambria Math" panose="02040503050406030204" pitchFamily="18" charset="0"/>
                                        <a:ea typeface="Times New Roman" panose="02020603050405020304" pitchFamily="18" charset="0"/>
                                        <a:cs typeface="Arial" panose="020B0604020202020204" pitchFamily="34" charset="0"/>
                                      </a:rPr>
                                      <m:t>𝜎</m:t>
                                    </m:r>
                                  </m:e>
                                  <m:sub>
                                    <m:r>
                                      <a:rPr lang="fr-FR" sz="2000" i="1">
                                        <a:latin typeface="Cambria Math" panose="02040503050406030204" pitchFamily="18" charset="0"/>
                                        <a:ea typeface="Times New Roman" panose="02020603050405020304" pitchFamily="18" charset="0"/>
                                        <a:cs typeface="Arial" panose="020B0604020202020204" pitchFamily="34" charset="0"/>
                                      </a:rPr>
                                      <m:t>2</m:t>
                                    </m:r>
                                  </m:sub>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bSup>
                              </m:e>
                              <m:e>
                                <m:sSubSup>
                                  <m:sSubSupPr>
                                    <m:ctrlPr>
                                      <a:rPr lang="fr-FR" sz="2000" i="1">
                                        <a:latin typeface="Cambria Math" panose="02040503050406030204" pitchFamily="18" charset="0"/>
                                        <a:ea typeface="Times New Roman" panose="02020603050405020304" pitchFamily="18" charset="0"/>
                                        <a:cs typeface="Arial" panose="020B0604020202020204" pitchFamily="34" charset="0"/>
                                      </a:rPr>
                                    </m:ctrlPr>
                                  </m:sSubSupPr>
                                  <m:e>
                                    <m:r>
                                      <a:rPr lang="fr-FR" sz="2000" i="1">
                                        <a:latin typeface="Cambria Math" panose="02040503050406030204" pitchFamily="18" charset="0"/>
                                        <a:ea typeface="Times New Roman" panose="02020603050405020304" pitchFamily="18" charset="0"/>
                                        <a:cs typeface="Arial" panose="020B0604020202020204" pitchFamily="34" charset="0"/>
                                      </a:rPr>
                                      <m:t>𝜎</m:t>
                                    </m:r>
                                  </m:e>
                                  <m:sub>
                                    <m:r>
                                      <a:rPr lang="fr-FR" sz="2000" i="1">
                                        <a:latin typeface="Cambria Math" panose="02040503050406030204" pitchFamily="18" charset="0"/>
                                        <a:ea typeface="Times New Roman" panose="02020603050405020304" pitchFamily="18" charset="0"/>
                                        <a:cs typeface="Arial" panose="020B0604020202020204" pitchFamily="34" charset="0"/>
                                      </a:rPr>
                                      <m:t>3</m:t>
                                    </m:r>
                                  </m:sub>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bSup>
                              </m:e>
                            </m:mr>
                            <m:mr>
                              <m:e>
                                <m:sSub>
                                  <m:sSubPr>
                                    <m:ctrlPr>
                                      <a:rPr lang="fr-FR" sz="2000" i="1">
                                        <a:latin typeface="Cambria Math" panose="02040503050406030204" pitchFamily="18" charset="0"/>
                                        <a:ea typeface="Times New Roman" panose="02020603050405020304" pitchFamily="18" charset="0"/>
                                        <a:cs typeface="Arial" panose="020B0604020202020204" pitchFamily="34" charset="0"/>
                                      </a:rPr>
                                    </m:ctrlPr>
                                  </m:sSubPr>
                                  <m:e>
                                    <m:r>
                                      <a:rPr lang="fr-FR" sz="2000" i="1">
                                        <a:latin typeface="Cambria Math" panose="02040503050406030204" pitchFamily="18" charset="0"/>
                                        <a:ea typeface="Times New Roman" panose="02020603050405020304" pitchFamily="18" charset="0"/>
                                        <a:cs typeface="Arial" panose="020B0604020202020204" pitchFamily="34" charset="0"/>
                                      </a:rPr>
                                      <m:t>𝜎</m:t>
                                    </m:r>
                                  </m:e>
                                  <m:sub>
                                    <m:r>
                                      <a:rPr lang="fr-FR" sz="2000" i="1">
                                        <a:latin typeface="Cambria Math" panose="02040503050406030204" pitchFamily="18" charset="0"/>
                                        <a:ea typeface="Times New Roman" panose="02020603050405020304" pitchFamily="18" charset="0"/>
                                        <a:cs typeface="Arial" panose="020B0604020202020204" pitchFamily="34" charset="0"/>
                                      </a:rPr>
                                      <m:t>1</m:t>
                                    </m:r>
                                  </m:sub>
                                </m:sSub>
                              </m:e>
                              <m:e>
                                <m:sSub>
                                  <m:sSubPr>
                                    <m:ctrlPr>
                                      <a:rPr lang="fr-FR" sz="2000" i="1">
                                        <a:latin typeface="Cambria Math" panose="02040503050406030204" pitchFamily="18" charset="0"/>
                                        <a:ea typeface="Times New Roman" panose="02020603050405020304" pitchFamily="18" charset="0"/>
                                        <a:cs typeface="Arial" panose="020B0604020202020204" pitchFamily="34" charset="0"/>
                                      </a:rPr>
                                    </m:ctrlPr>
                                  </m:sSubPr>
                                  <m:e>
                                    <m:r>
                                      <a:rPr lang="fr-FR" sz="2000" i="1">
                                        <a:latin typeface="Cambria Math" panose="02040503050406030204" pitchFamily="18" charset="0"/>
                                        <a:ea typeface="Times New Roman" panose="02020603050405020304" pitchFamily="18" charset="0"/>
                                        <a:cs typeface="Arial" panose="020B0604020202020204" pitchFamily="34" charset="0"/>
                                      </a:rPr>
                                      <m:t>𝜎</m:t>
                                    </m:r>
                                  </m:e>
                                  <m:sub>
                                    <m:r>
                                      <a:rPr lang="fr-FR" sz="2000" i="1">
                                        <a:latin typeface="Cambria Math" panose="02040503050406030204" pitchFamily="18" charset="0"/>
                                        <a:ea typeface="Times New Roman" panose="02020603050405020304" pitchFamily="18" charset="0"/>
                                        <a:cs typeface="Arial" panose="020B0604020202020204" pitchFamily="34" charset="0"/>
                                      </a:rPr>
                                      <m:t>2</m:t>
                                    </m:r>
                                  </m:sub>
                                </m:sSub>
                              </m:e>
                              <m:e>
                                <m:sSub>
                                  <m:sSubPr>
                                    <m:ctrlPr>
                                      <a:rPr lang="fr-FR" sz="2000" i="1">
                                        <a:latin typeface="Cambria Math" panose="02040503050406030204" pitchFamily="18" charset="0"/>
                                        <a:ea typeface="Times New Roman" panose="02020603050405020304" pitchFamily="18" charset="0"/>
                                        <a:cs typeface="Arial" panose="020B0604020202020204" pitchFamily="34" charset="0"/>
                                      </a:rPr>
                                    </m:ctrlPr>
                                  </m:sSubPr>
                                  <m:e>
                                    <m:r>
                                      <a:rPr lang="fr-FR" sz="2000" i="1">
                                        <a:latin typeface="Cambria Math" panose="02040503050406030204" pitchFamily="18" charset="0"/>
                                        <a:ea typeface="Times New Roman" panose="02020603050405020304" pitchFamily="18" charset="0"/>
                                        <a:cs typeface="Arial" panose="020B0604020202020204" pitchFamily="34" charset="0"/>
                                      </a:rPr>
                                      <m:t>𝜎</m:t>
                                    </m:r>
                                  </m:e>
                                  <m:sub>
                                    <m:r>
                                      <a:rPr lang="fr-FR" sz="2000" i="1">
                                        <a:latin typeface="Cambria Math" panose="02040503050406030204" pitchFamily="18" charset="0"/>
                                        <a:ea typeface="Times New Roman" panose="02020603050405020304" pitchFamily="18" charset="0"/>
                                        <a:cs typeface="Arial" panose="020B0604020202020204" pitchFamily="34" charset="0"/>
                                      </a:rPr>
                                      <m:t>3</m:t>
                                    </m:r>
                                  </m:sub>
                                </m:sSub>
                              </m:e>
                            </m:mr>
                            <m:mr>
                              <m:e>
                                <m:r>
                                  <a:rPr lang="fr-FR" sz="2000" i="1">
                                    <a:latin typeface="Cambria Math" panose="02040503050406030204" pitchFamily="18" charset="0"/>
                                    <a:ea typeface="Times New Roman" panose="02020603050405020304" pitchFamily="18" charset="0"/>
                                    <a:cs typeface="Arial" panose="020B0604020202020204" pitchFamily="34" charset="0"/>
                                  </a:rPr>
                                  <m:t>1</m:t>
                                </m:r>
                              </m:e>
                              <m:e>
                                <m:r>
                                  <a:rPr lang="fr-FR" sz="2000" i="1">
                                    <a:latin typeface="Cambria Math" panose="02040503050406030204" pitchFamily="18" charset="0"/>
                                    <a:ea typeface="Times New Roman" panose="02020603050405020304" pitchFamily="18" charset="0"/>
                                    <a:cs typeface="Arial" panose="020B0604020202020204" pitchFamily="34" charset="0"/>
                                  </a:rPr>
                                  <m:t>1</m:t>
                                </m:r>
                              </m:e>
                              <m:e>
                                <m:r>
                                  <a:rPr lang="fr-FR" sz="2000" i="1">
                                    <a:latin typeface="Cambria Math" panose="02040503050406030204" pitchFamily="18" charset="0"/>
                                    <a:ea typeface="Times New Roman" panose="02020603050405020304" pitchFamily="18" charset="0"/>
                                    <a:cs typeface="Arial" panose="020B0604020202020204" pitchFamily="34" charset="0"/>
                                  </a:rPr>
                                  <m:t>1</m:t>
                                </m:r>
                              </m:e>
                            </m:mr>
                          </m:m>
                        </m:e>
                      </m:d>
                      <m:d>
                        <m:dPr>
                          <m:begChr m:val="{"/>
                          <m:endChr m:val="}"/>
                          <m:ctrlPr>
                            <a:rPr lang="fr-FR" sz="2000" i="1" smtClean="0">
                              <a:latin typeface="Cambria Math" panose="02040503050406030204" pitchFamily="18" charset="0"/>
                            </a:rPr>
                          </m:ctrlPr>
                        </m:dPr>
                        <m:e>
                          <m:m>
                            <m:mPr>
                              <m:mcs>
                                <m:mc>
                                  <m:mcPr>
                                    <m:count m:val="1"/>
                                    <m:mcJc m:val="center"/>
                                  </m:mcPr>
                                </m:mc>
                              </m:mcs>
                              <m:ctrlPr>
                                <a:rPr lang="fr-FR" sz="2000" i="1">
                                  <a:latin typeface="Cambria Math" panose="02040503050406030204" pitchFamily="18" charset="0"/>
                                  <a:ea typeface="Times New Roman" panose="02020603050405020304" pitchFamily="18" charset="0"/>
                                  <a:cs typeface="Arial" panose="020B0604020202020204" pitchFamily="34" charset="0"/>
                                </a:rPr>
                              </m:ctrlPr>
                            </m:mPr>
                            <m:mr>
                              <m:e>
                                <m:sSubSup>
                                  <m:sSubSupPr>
                                    <m:ctrlPr>
                                      <a:rPr lang="fr-FR" sz="2000" i="1">
                                        <a:latin typeface="Cambria Math" panose="02040503050406030204" pitchFamily="18" charset="0"/>
                                        <a:ea typeface="Times New Roman" panose="02020603050405020304" pitchFamily="18" charset="0"/>
                                        <a:cs typeface="Arial" panose="020B0604020202020204" pitchFamily="34" charset="0"/>
                                      </a:rPr>
                                    </m:ctrlPr>
                                  </m:sSubSupPr>
                                  <m:e>
                                    <m:r>
                                      <a:rPr lang="fr-FR" sz="2000" i="1">
                                        <a:latin typeface="Cambria Math" panose="02040503050406030204" pitchFamily="18" charset="0"/>
                                        <a:ea typeface="Times New Roman" panose="02020603050405020304" pitchFamily="18" charset="0"/>
                                        <a:cs typeface="Arial" panose="020B0604020202020204" pitchFamily="34" charset="0"/>
                                      </a:rPr>
                                      <m:t>𝑛</m:t>
                                    </m:r>
                                  </m:e>
                                  <m:sub>
                                    <m:r>
                                      <a:rPr lang="fr-FR" sz="2000" i="1">
                                        <a:latin typeface="Cambria Math" panose="02040503050406030204" pitchFamily="18" charset="0"/>
                                        <a:ea typeface="Times New Roman" panose="02020603050405020304" pitchFamily="18" charset="0"/>
                                        <a:cs typeface="Arial" panose="020B0604020202020204" pitchFamily="34" charset="0"/>
                                      </a:rPr>
                                      <m:t>1</m:t>
                                    </m:r>
                                  </m:sub>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bSup>
                              </m:e>
                            </m:mr>
                            <m:mr>
                              <m:e>
                                <m:sSubSup>
                                  <m:sSubSupPr>
                                    <m:ctrlPr>
                                      <a:rPr lang="fr-FR" sz="2000" i="1">
                                        <a:latin typeface="Cambria Math" panose="02040503050406030204" pitchFamily="18" charset="0"/>
                                        <a:ea typeface="Times New Roman" panose="02020603050405020304" pitchFamily="18" charset="0"/>
                                        <a:cs typeface="Arial" panose="020B0604020202020204" pitchFamily="34" charset="0"/>
                                      </a:rPr>
                                    </m:ctrlPr>
                                  </m:sSubSupPr>
                                  <m:e>
                                    <m:r>
                                      <a:rPr lang="fr-FR" sz="2000" i="1">
                                        <a:latin typeface="Cambria Math" panose="02040503050406030204" pitchFamily="18" charset="0"/>
                                        <a:ea typeface="Times New Roman" panose="02020603050405020304" pitchFamily="18" charset="0"/>
                                        <a:cs typeface="Arial" panose="020B0604020202020204" pitchFamily="34" charset="0"/>
                                      </a:rPr>
                                      <m:t>𝑛</m:t>
                                    </m:r>
                                  </m:e>
                                  <m:sub>
                                    <m:r>
                                      <a:rPr lang="fr-FR" sz="2000" i="1">
                                        <a:latin typeface="Cambria Math" panose="02040503050406030204" pitchFamily="18" charset="0"/>
                                        <a:ea typeface="Times New Roman" panose="02020603050405020304" pitchFamily="18" charset="0"/>
                                        <a:cs typeface="Arial" panose="020B0604020202020204" pitchFamily="34" charset="0"/>
                                      </a:rPr>
                                      <m:t>2</m:t>
                                    </m:r>
                                  </m:sub>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bSup>
                              </m:e>
                            </m:mr>
                            <m:mr>
                              <m:e>
                                <m:sSubSup>
                                  <m:sSubSupPr>
                                    <m:ctrlPr>
                                      <a:rPr lang="fr-FR" sz="2000" i="1">
                                        <a:latin typeface="Cambria Math" panose="02040503050406030204" pitchFamily="18" charset="0"/>
                                        <a:ea typeface="Times New Roman" panose="02020603050405020304" pitchFamily="18" charset="0"/>
                                        <a:cs typeface="Arial" panose="020B0604020202020204" pitchFamily="34" charset="0"/>
                                      </a:rPr>
                                    </m:ctrlPr>
                                  </m:sSubSupPr>
                                  <m:e>
                                    <m:r>
                                      <a:rPr lang="fr-FR" sz="2000" i="1">
                                        <a:latin typeface="Cambria Math" panose="02040503050406030204" pitchFamily="18" charset="0"/>
                                        <a:ea typeface="Times New Roman" panose="02020603050405020304" pitchFamily="18" charset="0"/>
                                        <a:cs typeface="Arial" panose="020B0604020202020204" pitchFamily="34" charset="0"/>
                                      </a:rPr>
                                      <m:t>𝑛</m:t>
                                    </m:r>
                                  </m:e>
                                  <m:sub>
                                    <m:r>
                                      <a:rPr lang="fr-FR" sz="2000" i="1">
                                        <a:latin typeface="Cambria Math" panose="02040503050406030204" pitchFamily="18" charset="0"/>
                                        <a:ea typeface="Times New Roman" panose="02020603050405020304" pitchFamily="18" charset="0"/>
                                        <a:cs typeface="Arial" panose="020B0604020202020204" pitchFamily="34" charset="0"/>
                                      </a:rPr>
                                      <m:t>3</m:t>
                                    </m:r>
                                  </m:sub>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bSup>
                              </m:e>
                            </m:mr>
                          </m:m>
                        </m:e>
                      </m:d>
                      <m:r>
                        <a:rPr lang="fr-FR" sz="2000" b="0" i="1" smtClean="0">
                          <a:latin typeface="Cambria Math" panose="02040503050406030204" pitchFamily="18" charset="0"/>
                        </a:rPr>
                        <m:t>=</m:t>
                      </m:r>
                      <m:d>
                        <m:dPr>
                          <m:begChr m:val="{"/>
                          <m:endChr m:val="}"/>
                          <m:ctrlPr>
                            <a:rPr lang="fr-FR" sz="2000" b="0" i="1" smtClean="0">
                              <a:latin typeface="Cambria Math" panose="02040503050406030204" pitchFamily="18" charset="0"/>
                            </a:rPr>
                          </m:ctrlPr>
                        </m:dPr>
                        <m:e>
                          <m:m>
                            <m:mPr>
                              <m:mcs>
                                <m:mc>
                                  <m:mcPr>
                                    <m:count m:val="1"/>
                                    <m:mcJc m:val="center"/>
                                  </m:mcPr>
                                </m:mc>
                              </m:mcs>
                              <m:ctrlPr>
                                <a:rPr lang="fr-FR" sz="2000" i="1">
                                  <a:latin typeface="Cambria Math" panose="02040503050406030204" pitchFamily="18" charset="0"/>
                                  <a:ea typeface="Times New Roman" panose="02020603050405020304" pitchFamily="18" charset="0"/>
                                  <a:cs typeface="Arial" panose="020B0604020202020204" pitchFamily="34" charset="0"/>
                                </a:rPr>
                              </m:ctrlPr>
                            </m:mPr>
                            <m:mr>
                              <m:e>
                                <m:sSubSup>
                                  <m:sSubSupPr>
                                    <m:ctrlPr>
                                      <a:rPr lang="fr-FR" sz="2000" i="1">
                                        <a:latin typeface="Cambria Math" panose="02040503050406030204" pitchFamily="18" charset="0"/>
                                        <a:ea typeface="Times New Roman" panose="02020603050405020304" pitchFamily="18" charset="0"/>
                                        <a:cs typeface="Arial" panose="020B0604020202020204" pitchFamily="34" charset="0"/>
                                      </a:rPr>
                                    </m:ctrlPr>
                                  </m:sSubSupPr>
                                  <m:e>
                                    <m:r>
                                      <a:rPr lang="fr-FR" sz="2000" i="1">
                                        <a:latin typeface="Cambria Math" panose="02040503050406030204" pitchFamily="18" charset="0"/>
                                        <a:ea typeface="Times New Roman" panose="02020603050405020304" pitchFamily="18" charset="0"/>
                                        <a:cs typeface="Arial" panose="020B0604020202020204" pitchFamily="34" charset="0"/>
                                      </a:rPr>
                                      <m:t>𝜎</m:t>
                                    </m:r>
                                  </m:e>
                                  <m:sub>
                                    <m:r>
                                      <a:rPr lang="fr-FR" sz="2000" b="0" i="1" smtClean="0">
                                        <a:latin typeface="Cambria Math" panose="02040503050406030204" pitchFamily="18" charset="0"/>
                                        <a:ea typeface="Times New Roman" panose="02020603050405020304" pitchFamily="18" charset="0"/>
                                        <a:cs typeface="Arial" panose="020B0604020202020204" pitchFamily="34" charset="0"/>
                                      </a:rPr>
                                      <m:t>𝑛</m:t>
                                    </m:r>
                                  </m:sub>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bSup>
                                <m:r>
                                  <a:rPr lang="fr-FR" sz="2000" i="1">
                                    <a:latin typeface="Cambria Math" panose="02040503050406030204" pitchFamily="18" charset="0"/>
                                    <a:ea typeface="Times New Roman" panose="02020603050405020304" pitchFamily="18" charset="0"/>
                                    <a:cs typeface="Arial" panose="020B0604020202020204" pitchFamily="34" charset="0"/>
                                  </a:rPr>
                                  <m:t>+</m:t>
                                </m:r>
                                <m:sSubSup>
                                  <m:sSubSupPr>
                                    <m:ctrlPr>
                                      <a:rPr lang="fr-FR" sz="2000" i="1">
                                        <a:latin typeface="Cambria Math" panose="02040503050406030204" pitchFamily="18" charset="0"/>
                                        <a:ea typeface="Times New Roman" panose="02020603050405020304" pitchFamily="18" charset="0"/>
                                        <a:cs typeface="Arial" panose="020B0604020202020204" pitchFamily="34" charset="0"/>
                                      </a:rPr>
                                    </m:ctrlPr>
                                  </m:sSubSupPr>
                                  <m:e>
                                    <m:r>
                                      <a:rPr lang="fr-FR" sz="2000" i="1">
                                        <a:latin typeface="Cambria Math" panose="02040503050406030204" pitchFamily="18" charset="0"/>
                                        <a:ea typeface="Times New Roman" panose="02020603050405020304" pitchFamily="18" charset="0"/>
                                        <a:cs typeface="Arial" panose="020B0604020202020204" pitchFamily="34" charset="0"/>
                                      </a:rPr>
                                      <m:t>𝜎</m:t>
                                    </m:r>
                                  </m:e>
                                  <m:sub>
                                    <m:r>
                                      <a:rPr lang="fr-FR" sz="2000" i="1">
                                        <a:latin typeface="Cambria Math" panose="02040503050406030204" pitchFamily="18" charset="0"/>
                                        <a:ea typeface="Times New Roman" panose="02020603050405020304" pitchFamily="18" charset="0"/>
                                        <a:cs typeface="Arial" panose="020B0604020202020204" pitchFamily="34" charset="0"/>
                                      </a:rPr>
                                      <m:t>𝑡</m:t>
                                    </m:r>
                                  </m:sub>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bSup>
                              </m:e>
                            </m:mr>
                            <m:mr>
                              <m:e>
                                <m:sSub>
                                  <m:sSubPr>
                                    <m:ctrlPr>
                                      <a:rPr lang="fr-FR" sz="2000" i="1">
                                        <a:latin typeface="Cambria Math" panose="02040503050406030204" pitchFamily="18" charset="0"/>
                                        <a:ea typeface="Times New Roman" panose="02020603050405020304" pitchFamily="18" charset="0"/>
                                        <a:cs typeface="Arial" panose="020B0604020202020204" pitchFamily="34" charset="0"/>
                                      </a:rPr>
                                    </m:ctrlPr>
                                  </m:sSubPr>
                                  <m:e>
                                    <m:r>
                                      <a:rPr lang="fr-FR" sz="2000" i="1">
                                        <a:latin typeface="Cambria Math" panose="02040503050406030204" pitchFamily="18" charset="0"/>
                                        <a:ea typeface="Times New Roman" panose="02020603050405020304" pitchFamily="18" charset="0"/>
                                        <a:cs typeface="Arial" panose="020B0604020202020204" pitchFamily="34" charset="0"/>
                                      </a:rPr>
                                      <m:t>𝜎</m:t>
                                    </m:r>
                                  </m:e>
                                  <m:sub>
                                    <m:r>
                                      <a:rPr lang="fr-FR" sz="2000" b="0" i="1" smtClean="0">
                                        <a:latin typeface="Cambria Math" panose="02040503050406030204" pitchFamily="18" charset="0"/>
                                        <a:ea typeface="Times New Roman" panose="02020603050405020304" pitchFamily="18" charset="0"/>
                                        <a:cs typeface="Arial" panose="020B0604020202020204" pitchFamily="34" charset="0"/>
                                      </a:rPr>
                                      <m:t>𝑛</m:t>
                                    </m:r>
                                  </m:sub>
                                </m:sSub>
                              </m:e>
                            </m:mr>
                            <m:mr>
                              <m:e>
                                <m:r>
                                  <a:rPr lang="fr-FR" sz="2000" i="1">
                                    <a:latin typeface="Cambria Math" panose="02040503050406030204" pitchFamily="18" charset="0"/>
                                    <a:ea typeface="Times New Roman" panose="02020603050405020304" pitchFamily="18" charset="0"/>
                                    <a:cs typeface="Arial" panose="020B0604020202020204" pitchFamily="34" charset="0"/>
                                  </a:rPr>
                                  <m:t>1</m:t>
                                </m:r>
                              </m:e>
                            </m:mr>
                          </m:m>
                        </m:e>
                      </m:d>
                    </m:oMath>
                  </m:oMathPara>
                </a14:m>
                <a:endParaRPr lang="fr-FR" sz="2000" dirty="0"/>
              </a:p>
            </p:txBody>
          </p:sp>
        </mc:Choice>
        <mc:Fallback xmlns="">
          <p:sp>
            <p:nvSpPr>
              <p:cNvPr id="4" name="ZoneTexte 3"/>
              <p:cNvSpPr txBox="1">
                <a:spLocks noRot="1" noChangeAspect="1" noMove="1" noResize="1" noEditPoints="1" noAdjustHandles="1" noChangeArrowheads="1" noChangeShapeType="1" noTextEdit="1"/>
              </p:cNvSpPr>
              <p:nvPr/>
            </p:nvSpPr>
            <p:spPr>
              <a:xfrm>
                <a:off x="8136216" y="612574"/>
                <a:ext cx="3666260" cy="1024961"/>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115961" y="612574"/>
                <a:ext cx="6877665" cy="928459"/>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La résolution de ce système d’équations, par la méthode de Cramer par exemple, par rapport à </a:t>
                </a:r>
                <a14:m>
                  <m:oMath xmlns:m="http://schemas.openxmlformats.org/officeDocument/2006/math">
                    <m:sSubSup>
                      <m:sSubSupPr>
                        <m:ctrlPr>
                          <a:rPr lang="fr-FR" i="1" smtClean="0">
                            <a:effectLst>
                              <a:outerShdw blurRad="38100" dist="38100" dir="2700000" algn="tl">
                                <a:srgbClr val="000000">
                                  <a:alpha val="43137"/>
                                </a:srgbClr>
                              </a:outerShdw>
                            </a:effectLst>
                            <a:latin typeface="Cambria Math" panose="02040503050406030204" pitchFamily="18" charset="0"/>
                          </a:rPr>
                        </m:ctrlPr>
                      </m:sSubSupPr>
                      <m:e>
                        <m:r>
                          <a:rPr lang="fr-FR" b="0" i="1" smtClean="0">
                            <a:effectLst>
                              <a:outerShdw blurRad="38100" dist="38100" dir="2700000" algn="tl">
                                <a:srgbClr val="000000">
                                  <a:alpha val="43137"/>
                                </a:srgbClr>
                              </a:outerShdw>
                            </a:effectLst>
                            <a:latin typeface="Cambria Math" panose="02040503050406030204" pitchFamily="18" charset="0"/>
                          </a:rPr>
                          <m:t>𝑛</m:t>
                        </m:r>
                      </m:e>
                      <m:sub>
                        <m:r>
                          <a:rPr lang="fr-FR" b="0" i="1" smtClean="0">
                            <a:effectLst>
                              <a:outerShdw blurRad="38100" dist="38100" dir="2700000" algn="tl">
                                <a:srgbClr val="000000">
                                  <a:alpha val="43137"/>
                                </a:srgbClr>
                              </a:outerShdw>
                            </a:effectLst>
                            <a:latin typeface="Cambria Math" panose="02040503050406030204" pitchFamily="18" charset="0"/>
                          </a:rPr>
                          <m:t>1</m:t>
                        </m:r>
                      </m:sub>
                      <m:sup>
                        <m:r>
                          <a:rPr lang="fr-FR" b="0" i="1" smtClean="0">
                            <a:effectLst>
                              <a:outerShdw blurRad="38100" dist="38100" dir="2700000" algn="tl">
                                <a:srgbClr val="000000">
                                  <a:alpha val="43137"/>
                                </a:srgbClr>
                              </a:outerShdw>
                            </a:effectLst>
                            <a:latin typeface="Cambria Math" panose="02040503050406030204" pitchFamily="18" charset="0"/>
                          </a:rPr>
                          <m:t>2</m:t>
                        </m:r>
                      </m:sup>
                    </m:sSubSup>
                  </m:oMath>
                </a14:m>
                <a:r>
                  <a:rPr lang="fr-FR" dirty="0">
                    <a:effectLst>
                      <a:outerShdw blurRad="38100" dist="38100" dir="2700000" algn="tl">
                        <a:srgbClr val="000000">
                          <a:alpha val="43137"/>
                        </a:srgbClr>
                      </a:outerShdw>
                    </a:effectLst>
                  </a:rPr>
                  <a:t>, </a:t>
                </a:r>
                <a14:m>
                  <m:oMath xmlns:m="http://schemas.openxmlformats.org/officeDocument/2006/math">
                    <m:sSubSup>
                      <m:sSubSupPr>
                        <m:ctrlPr>
                          <a:rPr lang="fr-FR" i="1">
                            <a:effectLst>
                              <a:outerShdw blurRad="38100" dist="38100" dir="2700000" algn="tl">
                                <a:srgbClr val="000000">
                                  <a:alpha val="43137"/>
                                </a:srgbClr>
                              </a:outerShdw>
                            </a:effectLst>
                            <a:latin typeface="Cambria Math" panose="02040503050406030204" pitchFamily="18" charset="0"/>
                          </a:rPr>
                        </m:ctrlPr>
                      </m:sSubSupPr>
                      <m:e>
                        <m:r>
                          <a:rPr lang="fr-FR" i="1">
                            <a:effectLst>
                              <a:outerShdw blurRad="38100" dist="38100" dir="2700000" algn="tl">
                                <a:srgbClr val="000000">
                                  <a:alpha val="43137"/>
                                </a:srgbClr>
                              </a:outerShdw>
                            </a:effectLst>
                            <a:latin typeface="Cambria Math" panose="02040503050406030204" pitchFamily="18" charset="0"/>
                          </a:rPr>
                          <m:t>𝑛</m:t>
                        </m:r>
                      </m:e>
                      <m:sub>
                        <m:r>
                          <a:rPr lang="fr-FR" b="0" i="1" smtClean="0">
                            <a:effectLst>
                              <a:outerShdw blurRad="38100" dist="38100" dir="2700000" algn="tl">
                                <a:srgbClr val="000000">
                                  <a:alpha val="43137"/>
                                </a:srgbClr>
                              </a:outerShdw>
                            </a:effectLst>
                            <a:latin typeface="Cambria Math" panose="02040503050406030204" pitchFamily="18" charset="0"/>
                          </a:rPr>
                          <m:t>2</m:t>
                        </m:r>
                      </m:sub>
                      <m:sup>
                        <m:r>
                          <a:rPr lang="fr-FR" i="1">
                            <a:effectLst>
                              <a:outerShdw blurRad="38100" dist="38100" dir="2700000" algn="tl">
                                <a:srgbClr val="000000">
                                  <a:alpha val="43137"/>
                                </a:srgbClr>
                              </a:outerShdw>
                            </a:effectLst>
                            <a:latin typeface="Cambria Math" panose="02040503050406030204" pitchFamily="18" charset="0"/>
                          </a:rPr>
                          <m:t>2</m:t>
                        </m:r>
                      </m:sup>
                    </m:sSubSup>
                  </m:oMath>
                </a14:m>
                <a:r>
                  <a:rPr lang="fr-FR" dirty="0">
                    <a:effectLst>
                      <a:outerShdw blurRad="38100" dist="38100" dir="2700000" algn="tl">
                        <a:srgbClr val="000000">
                          <a:alpha val="43137"/>
                        </a:srgbClr>
                      </a:outerShdw>
                    </a:effectLst>
                  </a:rPr>
                  <a:t>, </a:t>
                </a:r>
                <a14:m>
                  <m:oMath xmlns:m="http://schemas.openxmlformats.org/officeDocument/2006/math">
                    <m:sSubSup>
                      <m:sSubSupPr>
                        <m:ctrlPr>
                          <a:rPr lang="fr-FR" i="1">
                            <a:effectLst>
                              <a:outerShdw blurRad="38100" dist="38100" dir="2700000" algn="tl">
                                <a:srgbClr val="000000">
                                  <a:alpha val="43137"/>
                                </a:srgbClr>
                              </a:outerShdw>
                            </a:effectLst>
                            <a:latin typeface="Cambria Math" panose="02040503050406030204" pitchFamily="18" charset="0"/>
                          </a:rPr>
                        </m:ctrlPr>
                      </m:sSubSupPr>
                      <m:e>
                        <m:r>
                          <a:rPr lang="fr-FR" i="1">
                            <a:effectLst>
                              <a:outerShdw blurRad="38100" dist="38100" dir="2700000" algn="tl">
                                <a:srgbClr val="000000">
                                  <a:alpha val="43137"/>
                                </a:srgbClr>
                              </a:outerShdw>
                            </a:effectLst>
                            <a:latin typeface="Cambria Math" panose="02040503050406030204" pitchFamily="18" charset="0"/>
                          </a:rPr>
                          <m:t>𝑛</m:t>
                        </m:r>
                      </m:e>
                      <m:sub>
                        <m:r>
                          <a:rPr lang="fr-FR" b="0" i="1" smtClean="0">
                            <a:effectLst>
                              <a:outerShdw blurRad="38100" dist="38100" dir="2700000" algn="tl">
                                <a:srgbClr val="000000">
                                  <a:alpha val="43137"/>
                                </a:srgbClr>
                              </a:outerShdw>
                            </a:effectLst>
                            <a:latin typeface="Cambria Math" panose="02040503050406030204" pitchFamily="18" charset="0"/>
                          </a:rPr>
                          <m:t>3</m:t>
                        </m:r>
                      </m:sub>
                      <m:sup>
                        <m:r>
                          <a:rPr lang="fr-FR" i="1">
                            <a:effectLst>
                              <a:outerShdw blurRad="38100" dist="38100" dir="2700000" algn="tl">
                                <a:srgbClr val="000000">
                                  <a:alpha val="43137"/>
                                </a:srgbClr>
                              </a:outerShdw>
                            </a:effectLst>
                            <a:latin typeface="Cambria Math" panose="02040503050406030204" pitchFamily="18" charset="0"/>
                          </a:rPr>
                          <m:t>2</m:t>
                        </m:r>
                      </m:sup>
                    </m:sSubSup>
                  </m:oMath>
                </a14:m>
                <a:r>
                  <a:rPr lang="fr-FR" dirty="0">
                    <a:effectLst>
                      <a:outerShdw blurRad="38100" dist="38100" dir="2700000" algn="tl">
                        <a:srgbClr val="000000">
                          <a:alpha val="43137"/>
                        </a:srgbClr>
                      </a:outerShdw>
                    </a:effectLst>
                  </a:rPr>
                  <a:t> nous ramène à un résultat qui peut nous aider à trouver le lien géométrique du point (M).</a:t>
                </a:r>
              </a:p>
            </p:txBody>
          </p:sp>
        </mc:Choice>
        <mc:Fallback xmlns="">
          <p:sp>
            <p:nvSpPr>
              <p:cNvPr id="5" name="Rectangle 4"/>
              <p:cNvSpPr>
                <a:spLocks noRot="1" noChangeAspect="1" noMove="1" noResize="1" noEditPoints="1" noAdjustHandles="1" noChangeArrowheads="1" noChangeShapeType="1" noTextEdit="1"/>
              </p:cNvSpPr>
              <p:nvPr/>
            </p:nvSpPr>
            <p:spPr>
              <a:xfrm>
                <a:off x="1115961" y="612574"/>
                <a:ext cx="6877665" cy="928459"/>
              </a:xfrm>
              <a:prstGeom prst="rect">
                <a:avLst/>
              </a:prstGeom>
              <a:blipFill>
                <a:blip r:embed="rId4"/>
                <a:stretch>
                  <a:fillRect l="-798" t="-3922" r="-1152" b="-1241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126441" y="1857499"/>
                <a:ext cx="3807388" cy="7496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fr-FR" i="1">
                              <a:latin typeface="Cambria Math" panose="02040503050406030204" pitchFamily="18" charset="0"/>
                            </a:rPr>
                          </m:ctrlPr>
                        </m:sSubSupPr>
                        <m:e>
                          <m:r>
                            <a:rPr lang="fr-FR" i="1">
                              <a:latin typeface="Cambria Math" panose="02040503050406030204" pitchFamily="18" charset="0"/>
                            </a:rPr>
                            <m:t>𝑛</m:t>
                          </m:r>
                        </m:e>
                        <m:sub>
                          <m:r>
                            <a:rPr lang="fr-FR" i="0">
                              <a:latin typeface="Cambria Math" panose="02040503050406030204" pitchFamily="18" charset="0"/>
                            </a:rPr>
                            <m:t>1</m:t>
                          </m:r>
                        </m:sub>
                        <m:sup>
                          <m:r>
                            <a:rPr lang="fr-FR" i="0">
                              <a:latin typeface="Cambria Math" panose="02040503050406030204" pitchFamily="18" charset="0"/>
                            </a:rPr>
                            <m:t>2</m:t>
                          </m:r>
                        </m:sup>
                      </m:sSubSup>
                      <m:r>
                        <a:rPr lang="fr-FR" i="0">
                          <a:latin typeface="Cambria Math" panose="02040503050406030204" pitchFamily="18" charset="0"/>
                        </a:rPr>
                        <m:t>=</m:t>
                      </m:r>
                      <m:f>
                        <m:fPr>
                          <m:ctrlPr>
                            <a:rPr lang="fr-FR" i="1">
                              <a:latin typeface="Cambria Math" panose="02040503050406030204" pitchFamily="18" charset="0"/>
                            </a:rPr>
                          </m:ctrlPr>
                        </m:fPr>
                        <m:num>
                          <m:sSubSup>
                            <m:sSubSupPr>
                              <m:ctrlPr>
                                <a:rPr lang="fr-FR" i="1">
                                  <a:latin typeface="Cambria Math" panose="02040503050406030204" pitchFamily="18" charset="0"/>
                                </a:rPr>
                              </m:ctrlPr>
                            </m:sSubSupPr>
                            <m:e>
                              <m:r>
                                <a:rPr lang="fr-FR" i="1">
                                  <a:latin typeface="Cambria Math" panose="02040503050406030204" pitchFamily="18" charset="0"/>
                                </a:rPr>
                                <m:t>𝜎</m:t>
                              </m:r>
                            </m:e>
                            <m:sub>
                              <m:r>
                                <a:rPr lang="fr-FR" i="1">
                                  <a:latin typeface="Cambria Math" panose="02040503050406030204" pitchFamily="18" charset="0"/>
                                </a:rPr>
                                <m:t>𝑁</m:t>
                              </m:r>
                            </m:sub>
                            <m:sup>
                              <m:r>
                                <a:rPr lang="fr-FR" i="0">
                                  <a:latin typeface="Cambria Math" panose="02040503050406030204" pitchFamily="18" charset="0"/>
                                </a:rPr>
                                <m:t>2</m:t>
                              </m:r>
                            </m:sup>
                          </m:sSubSup>
                          <m:r>
                            <a:rPr lang="fr-FR" i="0">
                              <a:latin typeface="Cambria Math" panose="02040503050406030204" pitchFamily="18" charset="0"/>
                            </a:rPr>
                            <m:t>+</m:t>
                          </m:r>
                          <m:sSubSup>
                            <m:sSubSupPr>
                              <m:ctrlPr>
                                <a:rPr lang="fr-FR" i="1">
                                  <a:latin typeface="Cambria Math" panose="02040503050406030204" pitchFamily="18" charset="0"/>
                                </a:rPr>
                              </m:ctrlPr>
                            </m:sSubSupPr>
                            <m:e>
                              <m:r>
                                <a:rPr lang="fr-FR" i="1">
                                  <a:latin typeface="Cambria Math" panose="02040503050406030204" pitchFamily="18" charset="0"/>
                                </a:rPr>
                                <m:t>𝜎</m:t>
                              </m:r>
                            </m:e>
                            <m:sub>
                              <m:r>
                                <a:rPr lang="fr-FR" i="1">
                                  <a:latin typeface="Cambria Math" panose="02040503050406030204" pitchFamily="18" charset="0"/>
                                </a:rPr>
                                <m:t>𝑡</m:t>
                              </m:r>
                            </m:sub>
                            <m:sup>
                              <m:r>
                                <a:rPr lang="fr-FR" i="0">
                                  <a:latin typeface="Cambria Math" panose="02040503050406030204" pitchFamily="18" charset="0"/>
                                </a:rPr>
                                <m:t>2</m:t>
                              </m:r>
                            </m:sup>
                          </m:sSubSup>
                          <m:r>
                            <a:rPr lang="fr-FR" i="0">
                              <a:latin typeface="Cambria Math" panose="02040503050406030204" pitchFamily="18" charset="0"/>
                            </a:rPr>
                            <m:t>− </m:t>
                          </m:r>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i="1">
                                  <a:latin typeface="Cambria Math" panose="02040503050406030204" pitchFamily="18" charset="0"/>
                                </a:rPr>
                                <m:t>𝑁</m:t>
                              </m:r>
                            </m:sub>
                          </m:sSub>
                          <m:d>
                            <m:dPr>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i="0">
                                      <a:latin typeface="Cambria Math" panose="02040503050406030204" pitchFamily="18" charset="0"/>
                                    </a:rPr>
                                    <m:t>2</m:t>
                                  </m:r>
                                </m:sub>
                              </m:sSub>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i="0">
                                      <a:latin typeface="Cambria Math" panose="02040503050406030204" pitchFamily="18" charset="0"/>
                                    </a:rPr>
                                    <m:t>3</m:t>
                                  </m:r>
                                </m:sub>
                              </m:sSub>
                            </m:e>
                          </m:d>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i="0">
                                  <a:latin typeface="Cambria Math" panose="02040503050406030204" pitchFamily="18" charset="0"/>
                                </a:rPr>
                                <m:t>2</m:t>
                              </m:r>
                            </m:sub>
                          </m:sSub>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i="0">
                                  <a:latin typeface="Cambria Math" panose="02040503050406030204" pitchFamily="18" charset="0"/>
                                </a:rPr>
                                <m:t>3</m:t>
                              </m:r>
                            </m:sub>
                          </m:sSub>
                        </m:num>
                        <m:den>
                          <m:d>
                            <m:dPr>
                              <m:begChr m:val=""/>
                              <m:ctrlPr>
                                <a:rPr lang="fr-FR" i="1">
                                  <a:latin typeface="Cambria Math" panose="02040503050406030204" pitchFamily="18" charset="0"/>
                                </a:rPr>
                              </m:ctrlPr>
                            </m:dPr>
                            <m:e>
                              <m:sSub>
                                <m:sSubPr>
                                  <m:ctrlPr>
                                    <a:rPr lang="fr-FR" i="1">
                                      <a:latin typeface="Cambria Math" panose="02040503050406030204" pitchFamily="18" charset="0"/>
                                    </a:rPr>
                                  </m:ctrlPr>
                                </m:sSubPr>
                                <m:e>
                                  <m:d>
                                    <m:dPr>
                                      <m:endChr m:val=""/>
                                      <m:ctrlPr>
                                        <a:rPr lang="fr-FR" i="1">
                                          <a:latin typeface="Cambria Math" panose="02040503050406030204" pitchFamily="18" charset="0"/>
                                        </a:rPr>
                                      </m:ctrlPr>
                                    </m:dPr>
                                    <m:e>
                                      <m:r>
                                        <a:rPr lang="fr-FR" i="1">
                                          <a:latin typeface="Cambria Math" panose="02040503050406030204" pitchFamily="18" charset="0"/>
                                        </a:rPr>
                                        <m:t>𝜎</m:t>
                                      </m:r>
                                    </m:e>
                                  </m:d>
                                </m:e>
                                <m:sub>
                                  <m:r>
                                    <a:rPr lang="fr-FR" i="0">
                                      <a:latin typeface="Cambria Math" panose="02040503050406030204" pitchFamily="18" charset="0"/>
                                    </a:rPr>
                                    <m:t>1</m:t>
                                  </m:r>
                                </m:sub>
                              </m:sSub>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i="0">
                                      <a:latin typeface="Cambria Math" panose="02040503050406030204" pitchFamily="18" charset="0"/>
                                    </a:rPr>
                                    <m:t>2</m:t>
                                  </m:r>
                                </m:sub>
                              </m:sSub>
                              <m:r>
                                <a:rPr lang="fr-FR" i="0">
                                  <a:latin typeface="Cambria Math" panose="02040503050406030204" pitchFamily="18" charset="0"/>
                                </a:rPr>
                                <m:t> )</m:t>
                              </m:r>
                              <m:sSub>
                                <m:sSubPr>
                                  <m:ctrlPr>
                                    <a:rPr lang="fr-FR" i="1">
                                      <a:latin typeface="Cambria Math" panose="02040503050406030204" pitchFamily="18" charset="0"/>
                                    </a:rPr>
                                  </m:ctrlPr>
                                </m:sSubPr>
                                <m:e>
                                  <m:d>
                                    <m:dPr>
                                      <m:endChr m:val=""/>
                                      <m:ctrlPr>
                                        <a:rPr lang="fr-FR" i="1">
                                          <a:latin typeface="Cambria Math" panose="02040503050406030204" pitchFamily="18" charset="0"/>
                                        </a:rPr>
                                      </m:ctrlPr>
                                    </m:dPr>
                                    <m:e>
                                      <m:r>
                                        <a:rPr lang="fr-FR" i="1">
                                          <a:latin typeface="Cambria Math" panose="02040503050406030204" pitchFamily="18" charset="0"/>
                                        </a:rPr>
                                        <m:t>𝜎</m:t>
                                      </m:r>
                                    </m:e>
                                  </m:d>
                                </m:e>
                                <m:sub>
                                  <m:r>
                                    <a:rPr lang="fr-FR" i="0">
                                      <a:latin typeface="Cambria Math" panose="02040503050406030204" pitchFamily="18" charset="0"/>
                                    </a:rPr>
                                    <m:t>1</m:t>
                                  </m:r>
                                </m:sub>
                              </m:sSub>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i="0">
                                      <a:latin typeface="Cambria Math" panose="02040503050406030204" pitchFamily="18" charset="0"/>
                                    </a:rPr>
                                    <m:t>3</m:t>
                                  </m:r>
                                </m:sub>
                              </m:sSub>
                            </m:e>
                          </m:d>
                        </m:den>
                      </m:f>
                    </m:oMath>
                  </m:oMathPara>
                </a14:m>
                <a:endParaRPr lang="fr-FR" dirty="0"/>
              </a:p>
            </p:txBody>
          </p:sp>
        </mc:Choice>
        <mc:Fallback xmlns="">
          <p:sp>
            <p:nvSpPr>
              <p:cNvPr id="6" name="Rectangle 5"/>
              <p:cNvSpPr>
                <a:spLocks noRot="1" noChangeAspect="1" noMove="1" noResize="1" noEditPoints="1" noAdjustHandles="1" noChangeArrowheads="1" noChangeShapeType="1" noTextEdit="1"/>
              </p:cNvSpPr>
              <p:nvPr/>
            </p:nvSpPr>
            <p:spPr>
              <a:xfrm>
                <a:off x="1126441" y="1857499"/>
                <a:ext cx="3807388" cy="749692"/>
              </a:xfrm>
              <a:prstGeom prst="rect">
                <a:avLst/>
              </a:prstGeom>
              <a:blipFill>
                <a:blip r:embed="rId5"/>
                <a:stretch>
                  <a:fillRect/>
                </a:stretch>
              </a:blipFill>
            </p:spPr>
            <p:txBody>
              <a:bodyPr/>
              <a:lstStyle/>
              <a:p>
                <a:r>
                  <a:rPr lang="fr-FR">
                    <a:noFill/>
                  </a:rPr>
                  <a:t> </a:t>
                </a:r>
              </a:p>
            </p:txBody>
          </p:sp>
        </mc:Fallback>
      </mc:AlternateContent>
      <p:sp>
        <p:nvSpPr>
          <p:cNvPr id="10" name="Rectangle 9"/>
          <p:cNvSpPr/>
          <p:nvPr/>
        </p:nvSpPr>
        <p:spPr>
          <a:xfrm>
            <a:off x="1126441" y="4488779"/>
            <a:ext cx="994696" cy="369332"/>
          </a:xfrm>
          <a:prstGeom prst="rect">
            <a:avLst/>
          </a:prstGeom>
        </p:spPr>
        <p:txBody>
          <a:bodyPr wrap="none">
            <a:spAutoFit/>
          </a:bodyPr>
          <a:lstStyle/>
          <a:p>
            <a:pPr>
              <a:spcAft>
                <a:spcPts val="0"/>
              </a:spcAft>
            </a:pPr>
            <a:r>
              <a:rPr lang="fr-FR"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Posons :</a:t>
            </a:r>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1126441" y="5009927"/>
                <a:ext cx="7145546" cy="373179"/>
              </a:xfrm>
              <a:prstGeom prst="rect">
                <a:avLst/>
              </a:prstGeom>
            </p:spPr>
            <p:txBody>
              <a:bodyPr wrap="none">
                <a:spAutoFit/>
              </a:bodyPr>
              <a:lstStyle/>
              <a:p>
                <a:pPr>
                  <a:spcAft>
                    <a:spcPts val="0"/>
                  </a:spcAft>
                </a:pPr>
                <a14:m>
                  <m:oMath xmlns:m="http://schemas.openxmlformats.org/officeDocument/2006/math">
                    <m:sSubSup>
                      <m:sSubSupPr>
                        <m:ctrlPr>
                          <a:rPr lang="fr-FR" i="1">
                            <a:latin typeface="Cambria Math" panose="02040503050406030204" pitchFamily="18" charset="0"/>
                            <a:ea typeface="Times New Roman" panose="02020603050405020304" pitchFamily="18" charset="0"/>
                            <a:cs typeface="Arial" panose="020B0604020202020204" pitchFamily="34" charset="0"/>
                          </a:rPr>
                        </m:ctrlPr>
                      </m:sSubSupPr>
                      <m:e>
                        <m:r>
                          <a:rPr lang="fr-FR" i="1">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latin typeface="Cambria Math" panose="02040503050406030204" pitchFamily="18" charset="0"/>
                            <a:ea typeface="Times New Roman" panose="02020603050405020304" pitchFamily="18" charset="0"/>
                            <a:cs typeface="Arial" panose="020B0604020202020204" pitchFamily="34" charset="0"/>
                          </a:rPr>
                          <m:t>𝑁</m:t>
                        </m:r>
                      </m:sub>
                      <m:sup>
                        <m:r>
                          <a:rPr lang="fr-FR" i="1">
                            <a:effectLst/>
                            <a:latin typeface="Cambria Math" panose="02040503050406030204" pitchFamily="18" charset="0"/>
                            <a:ea typeface="Times New Roman" panose="02020603050405020304" pitchFamily="18" charset="0"/>
                            <a:cs typeface="Arial" panose="020B0604020202020204" pitchFamily="34" charset="0"/>
                          </a:rPr>
                          <m:t>2</m:t>
                        </m:r>
                      </m:sup>
                    </m:sSubSup>
                    <m:r>
                      <a:rPr lang="fr-FR" i="1">
                        <a:effectLst/>
                        <a:latin typeface="Cambria Math" panose="02040503050406030204" pitchFamily="18" charset="0"/>
                        <a:ea typeface="Times New Roman" panose="02020603050405020304" pitchFamily="18" charset="0"/>
                        <a:cs typeface="Arial" panose="020B0604020202020204" pitchFamily="34" charset="0"/>
                      </a:rPr>
                      <m:t>+</m:t>
                    </m:r>
                    <m:sSubSup>
                      <m:sSubSupPr>
                        <m:ctrlPr>
                          <a:rPr lang="fr-FR" i="1">
                            <a:effectLst/>
                            <a:latin typeface="Cambria Math" panose="02040503050406030204" pitchFamily="18" charset="0"/>
                            <a:ea typeface="Times New Roman" panose="02020603050405020304" pitchFamily="18" charset="0"/>
                            <a:cs typeface="Arial" panose="020B0604020202020204" pitchFamily="34" charset="0"/>
                          </a:rPr>
                        </m:ctrlPr>
                      </m:sSubSupPr>
                      <m:e>
                        <m:r>
                          <a:rPr lang="fr-FR" i="1">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latin typeface="Cambria Math" panose="02040503050406030204" pitchFamily="18" charset="0"/>
                            <a:ea typeface="Times New Roman" panose="02020603050405020304" pitchFamily="18" charset="0"/>
                            <a:cs typeface="Arial" panose="020B0604020202020204" pitchFamily="34" charset="0"/>
                          </a:rPr>
                          <m:t>𝑡</m:t>
                        </m:r>
                      </m:sub>
                      <m:sup>
                        <m:r>
                          <a:rPr lang="fr-FR" i="1">
                            <a:effectLst/>
                            <a:latin typeface="Cambria Math" panose="02040503050406030204" pitchFamily="18" charset="0"/>
                            <a:ea typeface="Times New Roman" panose="02020603050405020304" pitchFamily="18" charset="0"/>
                            <a:cs typeface="Arial" panose="020B0604020202020204" pitchFamily="34" charset="0"/>
                          </a:rPr>
                          <m:t>2</m:t>
                        </m:r>
                      </m:sup>
                    </m:sSubSup>
                    <m:r>
                      <a:rPr lang="fr-FR" i="1">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fr-FR"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latin typeface="Cambria Math" panose="02040503050406030204" pitchFamily="18" charset="0"/>
                            <a:ea typeface="Times New Roman" panose="02020603050405020304" pitchFamily="18" charset="0"/>
                            <a:cs typeface="Arial" panose="020B0604020202020204" pitchFamily="34" charset="0"/>
                          </a:rPr>
                          <m:t>𝑁</m:t>
                        </m:r>
                      </m:sub>
                    </m:sSub>
                    <m:d>
                      <m:dPr>
                        <m:ctrlPr>
                          <a:rPr lang="fr-FR" i="1">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fr-FR"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latin typeface="Cambria Math" panose="02040503050406030204" pitchFamily="18" charset="0"/>
                                <a:ea typeface="Times New Roman" panose="02020603050405020304" pitchFamily="18" charset="0"/>
                                <a:cs typeface="Arial" panose="020B0604020202020204" pitchFamily="34" charset="0"/>
                              </a:rPr>
                              <m:t>2</m:t>
                            </m:r>
                          </m:sub>
                        </m:sSub>
                        <m:r>
                          <a:rPr lang="fr-FR"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latin typeface="Cambria Math" panose="02040503050406030204" pitchFamily="18" charset="0"/>
                                <a:ea typeface="Times New Roman" panose="02020603050405020304" pitchFamily="18" charset="0"/>
                                <a:cs typeface="Arial" panose="020B0604020202020204" pitchFamily="34" charset="0"/>
                              </a:rPr>
                              <m:t>3</m:t>
                            </m:r>
                          </m:sub>
                        </m:sSub>
                      </m:e>
                    </m:d>
                    <m:r>
                      <a:rPr lang="fr-FR"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latin typeface="Cambria Math" panose="02040503050406030204" pitchFamily="18" charset="0"/>
                            <a:ea typeface="Times New Roman" panose="02020603050405020304" pitchFamily="18" charset="0"/>
                            <a:cs typeface="Arial" panose="020B0604020202020204" pitchFamily="34" charset="0"/>
                          </a:rPr>
                          <m:t>2</m:t>
                        </m:r>
                      </m:sub>
                    </m:sSub>
                    <m:sSub>
                      <m:sSubPr>
                        <m:ctrlPr>
                          <a:rPr lang="fr-FR"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latin typeface="Cambria Math" panose="02040503050406030204" pitchFamily="18" charset="0"/>
                            <a:ea typeface="Times New Roman" panose="02020603050405020304" pitchFamily="18" charset="0"/>
                            <a:cs typeface="Arial" panose="020B0604020202020204" pitchFamily="34" charset="0"/>
                          </a:rPr>
                          <m:t>3</m:t>
                        </m:r>
                      </m:sub>
                    </m:sSub>
                    <m:r>
                      <a:rPr lang="fr-FR" i="1">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fr-FR"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latin typeface="Cambria Math" panose="02040503050406030204" pitchFamily="18" charset="0"/>
                            <a:ea typeface="Times New Roman" panose="02020603050405020304" pitchFamily="18" charset="0"/>
                            <a:cs typeface="Arial" panose="020B0604020202020204" pitchFamily="34" charset="0"/>
                          </a:rPr>
                          <m:t>𝐾</m:t>
                        </m:r>
                      </m:e>
                      <m:sub>
                        <m:r>
                          <a:rPr lang="fr-FR" i="1">
                            <a:effectLst/>
                            <a:latin typeface="Cambria Math" panose="02040503050406030204" pitchFamily="18" charset="0"/>
                            <a:ea typeface="Times New Roman" panose="02020603050405020304" pitchFamily="18" charset="0"/>
                            <a:cs typeface="Arial" panose="020B0604020202020204" pitchFamily="34" charset="0"/>
                          </a:rPr>
                          <m:t>1</m:t>
                        </m:r>
                      </m:sub>
                    </m:sSub>
                    <m:sSubSup>
                      <m:sSubSupPr>
                        <m:ctrlPr>
                          <a:rPr lang="fr-FR" i="1">
                            <a:effectLst/>
                            <a:latin typeface="Cambria Math" panose="02040503050406030204" pitchFamily="18" charset="0"/>
                            <a:ea typeface="Times New Roman" panose="02020603050405020304" pitchFamily="18" charset="0"/>
                            <a:cs typeface="Arial" panose="020B0604020202020204" pitchFamily="34" charset="0"/>
                          </a:rPr>
                        </m:ctrlPr>
                      </m:sSubSupPr>
                      <m:e>
                        <m:r>
                          <a:rPr lang="fr-FR" i="1">
                            <a:effectLst/>
                            <a:latin typeface="Cambria Math" panose="02040503050406030204" pitchFamily="18" charset="0"/>
                            <a:ea typeface="Times New Roman" panose="02020603050405020304" pitchFamily="18" charset="0"/>
                            <a:cs typeface="Arial" panose="020B0604020202020204" pitchFamily="34" charset="0"/>
                          </a:rPr>
                          <m:t>𝑛</m:t>
                        </m:r>
                      </m:e>
                      <m:sub>
                        <m:r>
                          <a:rPr lang="fr-FR" i="1">
                            <a:effectLst/>
                            <a:latin typeface="Cambria Math" panose="02040503050406030204" pitchFamily="18" charset="0"/>
                            <a:ea typeface="Times New Roman" panose="02020603050405020304" pitchFamily="18" charset="0"/>
                            <a:cs typeface="Arial" panose="020B0604020202020204" pitchFamily="34" charset="0"/>
                          </a:rPr>
                          <m:t>1</m:t>
                        </m:r>
                      </m:sub>
                      <m:sup>
                        <m:r>
                          <a:rPr lang="fr-FR" i="1">
                            <a:effectLst/>
                            <a:latin typeface="Cambria Math" panose="02040503050406030204" pitchFamily="18" charset="0"/>
                            <a:ea typeface="Times New Roman" panose="02020603050405020304" pitchFamily="18" charset="0"/>
                            <a:cs typeface="Arial" panose="020B0604020202020204" pitchFamily="34" charset="0"/>
                          </a:rPr>
                          <m:t>2</m:t>
                        </m:r>
                      </m:sup>
                    </m:sSubSup>
                  </m:oMath>
                </a14:m>
                <a:r>
                  <a:rPr lang="fr-FR" dirty="0">
                    <a:effectLst/>
                    <a:latin typeface="Cambria" panose="02040503050406030204" pitchFamily="18" charset="0"/>
                    <a:ea typeface="Times New Roman" panose="02020603050405020304" pitchFamily="18" charset="0"/>
                    <a:cs typeface="Arial" panose="020B0604020202020204" pitchFamily="34" charset="0"/>
                  </a:rPr>
                  <a:t>     Avec   </a:t>
                </a:r>
                <a14:m>
                  <m:oMath xmlns:m="http://schemas.openxmlformats.org/officeDocument/2006/math">
                    <m:sSub>
                      <m:sSubPr>
                        <m:ctrlPr>
                          <a:rPr lang="fr-FR"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latin typeface="Cambria Math" panose="02040503050406030204" pitchFamily="18" charset="0"/>
                            <a:ea typeface="Times New Roman" panose="02020603050405020304" pitchFamily="18" charset="0"/>
                            <a:cs typeface="Arial" panose="020B0604020202020204" pitchFamily="34" charset="0"/>
                          </a:rPr>
                          <m:t>𝐾</m:t>
                        </m:r>
                      </m:e>
                      <m:sub>
                        <m:r>
                          <a:rPr lang="fr-FR" i="1">
                            <a:effectLst/>
                            <a:latin typeface="Cambria Math" panose="02040503050406030204" pitchFamily="18" charset="0"/>
                            <a:ea typeface="Times New Roman" panose="02020603050405020304" pitchFamily="18" charset="0"/>
                            <a:cs typeface="Arial" panose="020B0604020202020204" pitchFamily="34" charset="0"/>
                          </a:rPr>
                          <m:t>1</m:t>
                        </m:r>
                      </m:sub>
                    </m:sSub>
                    <m:r>
                      <a:rPr lang="fr-FR"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latin typeface="Cambria Math" panose="02040503050406030204" pitchFamily="18" charset="0"/>
                            <a:ea typeface="Times New Roman" panose="02020603050405020304" pitchFamily="18" charset="0"/>
                            <a:cs typeface="Arial" panose="020B0604020202020204" pitchFamily="34" charset="0"/>
                          </a:rPr>
                          <m:t>(</m:t>
                        </m:r>
                        <m:r>
                          <a:rPr lang="fr-FR" i="1">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latin typeface="Cambria Math" panose="02040503050406030204" pitchFamily="18" charset="0"/>
                            <a:ea typeface="Times New Roman" panose="02020603050405020304" pitchFamily="18" charset="0"/>
                            <a:cs typeface="Arial" panose="020B0604020202020204" pitchFamily="34" charset="0"/>
                          </a:rPr>
                          <m:t>1</m:t>
                        </m:r>
                      </m:sub>
                    </m:sSub>
                    <m:r>
                      <a:rPr lang="fr-FR"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latin typeface="Cambria Math" panose="02040503050406030204" pitchFamily="18" charset="0"/>
                            <a:ea typeface="Times New Roman" panose="02020603050405020304" pitchFamily="18" charset="0"/>
                            <a:cs typeface="Arial" panose="020B0604020202020204" pitchFamily="34" charset="0"/>
                          </a:rPr>
                          <m:t>2</m:t>
                        </m:r>
                      </m:sub>
                    </m:sSub>
                    <m:r>
                      <a:rPr lang="fr-FR" i="1">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fr-FR"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latin typeface="Cambria Math" panose="02040503050406030204" pitchFamily="18" charset="0"/>
                            <a:ea typeface="Times New Roman" panose="02020603050405020304" pitchFamily="18" charset="0"/>
                            <a:cs typeface="Arial" panose="020B0604020202020204" pitchFamily="34" charset="0"/>
                          </a:rPr>
                          <m:t>(</m:t>
                        </m:r>
                        <m:r>
                          <a:rPr lang="fr-FR" i="1">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latin typeface="Cambria Math" panose="02040503050406030204" pitchFamily="18" charset="0"/>
                            <a:ea typeface="Times New Roman" panose="02020603050405020304" pitchFamily="18" charset="0"/>
                            <a:cs typeface="Arial" panose="020B0604020202020204" pitchFamily="34" charset="0"/>
                          </a:rPr>
                          <m:t>1</m:t>
                        </m:r>
                      </m:sub>
                    </m:sSub>
                    <m:r>
                      <a:rPr lang="fr-FR"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latin typeface="Cambria Math" panose="02040503050406030204" pitchFamily="18" charset="0"/>
                            <a:ea typeface="Times New Roman" panose="02020603050405020304" pitchFamily="18" charset="0"/>
                            <a:cs typeface="Arial" panose="020B0604020202020204" pitchFamily="34" charset="0"/>
                          </a:rPr>
                          <m:t>3</m:t>
                        </m:r>
                      </m:sub>
                    </m:sSub>
                    <m:r>
                      <a:rPr lang="fr-FR" i="1">
                        <a:effectLst/>
                        <a:latin typeface="Cambria Math" panose="02040503050406030204" pitchFamily="18" charset="0"/>
                        <a:ea typeface="Times New Roman" panose="02020603050405020304" pitchFamily="18" charset="0"/>
                        <a:cs typeface="Arial" panose="020B0604020202020204" pitchFamily="34" charset="0"/>
                      </a:rPr>
                      <m:t>)</m:t>
                    </m:r>
                  </m:oMath>
                </a14:m>
                <a:endParaRPr lang="fr-FR"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126441" y="5009927"/>
                <a:ext cx="7145546" cy="373179"/>
              </a:xfrm>
              <a:prstGeom prst="rect">
                <a:avLst/>
              </a:prstGeom>
              <a:blipFill>
                <a:blip r:embed="rId6"/>
                <a:stretch>
                  <a:fillRect t="-11475" b="-2295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115961" y="5511059"/>
                <a:ext cx="6096000" cy="842603"/>
              </a:xfrm>
              <a:prstGeom prst="rect">
                <a:avLst/>
              </a:prstGeom>
            </p:spPr>
            <p:txBody>
              <a:bodyPr>
                <a:spAutoFit/>
              </a:bodyPr>
              <a:lstStyle/>
              <a:p>
                <a:pPr>
                  <a:spcAft>
                    <a:spcPts val="0"/>
                  </a:spcAft>
                </a:pP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Cette équation est l’équation d’un cercle de centre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𝐶</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f>
                      <m:f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m:t>
                            </m:r>
                          </m:sub>
                        </m:sSub>
                      </m:num>
                      <m:den>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den>
                    </m:f>
                  </m:oMath>
                </a14:m>
                <a:endPar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a:p>
                <a:pPr>
                  <a:spcAft>
                    <a:spcPts val="0"/>
                  </a:spcAft>
                </a:pP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Et de rayon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𝑅</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f>
                      <m:f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m:t>
                            </m:r>
                          </m:sub>
                        </m:sSub>
                      </m:num>
                      <m:den>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den>
                    </m:f>
                  </m:oMath>
                </a14:m>
                <a:endPar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115961" y="5511059"/>
                <a:ext cx="6096000" cy="842603"/>
              </a:xfrm>
              <a:prstGeom prst="rect">
                <a:avLst/>
              </a:prstGeom>
              <a:blipFill>
                <a:blip r:embed="rId7"/>
                <a:stretch>
                  <a:fillRect l="-900" b="-797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115961" y="2755962"/>
                <a:ext cx="3848041" cy="7017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fr-FR" i="1">
                              <a:latin typeface="Cambria Math" panose="02040503050406030204" pitchFamily="18" charset="0"/>
                              <a:ea typeface="Times New Roman" panose="02020603050405020304" pitchFamily="18" charset="0"/>
                              <a:cs typeface="Arial" panose="020B0604020202020204" pitchFamily="34" charset="0"/>
                            </a:rPr>
                          </m:ctrlPr>
                        </m:sSubSupPr>
                        <m:e>
                          <m:r>
                            <a:rPr lang="fr-FR" i="1">
                              <a:latin typeface="Cambria Math" panose="02040503050406030204" pitchFamily="18" charset="0"/>
                              <a:ea typeface="Times New Roman" panose="02020603050405020304" pitchFamily="18" charset="0"/>
                              <a:cs typeface="Arial" panose="020B0604020202020204" pitchFamily="34" charset="0"/>
                            </a:rPr>
                            <m:t>𝑛</m:t>
                          </m:r>
                        </m:e>
                        <m:sub>
                          <m:r>
                            <a:rPr lang="fr-FR" i="1">
                              <a:latin typeface="Cambria Math" panose="02040503050406030204" pitchFamily="18" charset="0"/>
                              <a:ea typeface="Times New Roman" panose="02020603050405020304" pitchFamily="18" charset="0"/>
                              <a:cs typeface="Arial" panose="020B0604020202020204" pitchFamily="34" charset="0"/>
                            </a:rPr>
                            <m:t>2</m:t>
                          </m:r>
                        </m:sub>
                        <m:sup>
                          <m:r>
                            <a:rPr lang="fr-FR" i="1">
                              <a:latin typeface="Cambria Math" panose="02040503050406030204" pitchFamily="18" charset="0"/>
                              <a:ea typeface="Times New Roman" panose="02020603050405020304" pitchFamily="18" charset="0"/>
                              <a:cs typeface="Arial" panose="020B0604020202020204" pitchFamily="34" charset="0"/>
                            </a:rPr>
                            <m:t>2</m:t>
                          </m:r>
                        </m:sup>
                      </m:sSubSup>
                      <m:r>
                        <a:rPr lang="fr-FR" i="1">
                          <a:latin typeface="Cambria Math" panose="02040503050406030204" pitchFamily="18" charset="0"/>
                          <a:ea typeface="Times New Roman" panose="02020603050405020304" pitchFamily="18" charset="0"/>
                          <a:cs typeface="Arial" panose="020B0604020202020204" pitchFamily="34" charset="0"/>
                        </a:rPr>
                        <m:t>= </m:t>
                      </m:r>
                      <m:f>
                        <m:fPr>
                          <m:ctrlPr>
                            <a:rPr lang="fr-FR" i="1">
                              <a:latin typeface="Cambria Math" panose="02040503050406030204" pitchFamily="18" charset="0"/>
                              <a:ea typeface="Times New Roman" panose="02020603050405020304" pitchFamily="18" charset="0"/>
                              <a:cs typeface="Arial" panose="020B0604020202020204" pitchFamily="34" charset="0"/>
                            </a:rPr>
                          </m:ctrlPr>
                        </m:fPr>
                        <m:num>
                          <m:sSubSup>
                            <m:sSubSupPr>
                              <m:ctrlPr>
                                <a:rPr lang="fr-FR" i="1">
                                  <a:latin typeface="Cambria Math" panose="02040503050406030204" pitchFamily="18" charset="0"/>
                                  <a:ea typeface="Times New Roman" panose="02020603050405020304" pitchFamily="18" charset="0"/>
                                  <a:cs typeface="Arial" panose="020B0604020202020204" pitchFamily="34" charset="0"/>
                                </a:rPr>
                              </m:ctrlPr>
                            </m:sSubSup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𝑁</m:t>
                              </m:r>
                            </m:sub>
                            <m:sup>
                              <m:r>
                                <a:rPr lang="fr-FR" i="1">
                                  <a:latin typeface="Cambria Math" panose="02040503050406030204" pitchFamily="18" charset="0"/>
                                  <a:ea typeface="Times New Roman" panose="02020603050405020304" pitchFamily="18" charset="0"/>
                                  <a:cs typeface="Arial" panose="020B0604020202020204" pitchFamily="34" charset="0"/>
                                </a:rPr>
                                <m:t>2</m:t>
                              </m:r>
                            </m:sup>
                          </m:sSubSup>
                          <m:r>
                            <a:rPr lang="fr-FR" i="1">
                              <a:latin typeface="Cambria Math" panose="02040503050406030204" pitchFamily="18" charset="0"/>
                              <a:ea typeface="Times New Roman" panose="02020603050405020304" pitchFamily="18" charset="0"/>
                              <a:cs typeface="Arial" panose="020B0604020202020204" pitchFamily="34" charset="0"/>
                            </a:rPr>
                            <m:t>+</m:t>
                          </m:r>
                          <m:sSubSup>
                            <m:sSubSupPr>
                              <m:ctrlPr>
                                <a:rPr lang="fr-FR" i="1">
                                  <a:latin typeface="Cambria Math" panose="02040503050406030204" pitchFamily="18" charset="0"/>
                                  <a:ea typeface="Times New Roman" panose="02020603050405020304" pitchFamily="18" charset="0"/>
                                  <a:cs typeface="Arial" panose="020B0604020202020204" pitchFamily="34" charset="0"/>
                                </a:rPr>
                              </m:ctrlPr>
                            </m:sSubSup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𝑡</m:t>
                              </m:r>
                            </m:sub>
                            <m:sup>
                              <m:r>
                                <a:rPr lang="fr-FR" i="1">
                                  <a:latin typeface="Cambria Math" panose="02040503050406030204" pitchFamily="18" charset="0"/>
                                  <a:ea typeface="Times New Roman" panose="02020603050405020304" pitchFamily="18" charset="0"/>
                                  <a:cs typeface="Arial" panose="020B0604020202020204" pitchFamily="34" charset="0"/>
                                </a:rPr>
                                <m:t>2</m:t>
                              </m:r>
                            </m:sup>
                          </m:sSubSup>
                          <m:r>
                            <a:rPr lang="fr-FR" i="1">
                              <a:latin typeface="Cambria Math" panose="02040503050406030204" pitchFamily="18" charset="0"/>
                              <a:ea typeface="Times New Roman" panose="02020603050405020304" pitchFamily="18" charset="0"/>
                              <a:cs typeface="Arial" panose="020B0604020202020204" pitchFamily="34" charset="0"/>
                            </a:rPr>
                            <m:t>− </m:t>
                          </m:r>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𝑁</m:t>
                              </m:r>
                            </m:sub>
                          </m:sSub>
                          <m:d>
                            <m:dPr>
                              <m:ctrlPr>
                                <a:rPr lang="fr-FR" i="1">
                                  <a:latin typeface="Cambria Math" panose="02040503050406030204" pitchFamily="18" charset="0"/>
                                  <a:ea typeface="Times New Roman" panose="02020603050405020304" pitchFamily="18" charset="0"/>
                                  <a:cs typeface="Arial" panose="020B0604020202020204" pitchFamily="34" charset="0"/>
                                </a:rPr>
                              </m:ctrlPr>
                            </m:dPr>
                            <m:e>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1</m:t>
                                  </m:r>
                                </m:sub>
                              </m:sSub>
                              <m:r>
                                <a:rPr lang="fr-FR" i="1">
                                  <a:latin typeface="Cambria Math" panose="02040503050406030204" pitchFamily="18" charset="0"/>
                                  <a:ea typeface="Times New Roman" panose="02020603050405020304" pitchFamily="18" charset="0"/>
                                  <a:cs typeface="Arial" panose="020B0604020202020204" pitchFamily="34" charset="0"/>
                                </a:rPr>
                                <m:t>+</m:t>
                              </m:r>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3</m:t>
                                  </m:r>
                                </m:sub>
                              </m:sSub>
                            </m:e>
                          </m:d>
                          <m:r>
                            <a:rPr lang="fr-FR" i="1">
                              <a:latin typeface="Cambria Math" panose="02040503050406030204" pitchFamily="18" charset="0"/>
                              <a:ea typeface="Times New Roman" panose="02020603050405020304" pitchFamily="18" charset="0"/>
                              <a:cs typeface="Arial" panose="020B0604020202020204" pitchFamily="34" charset="0"/>
                            </a:rPr>
                            <m:t>+</m:t>
                          </m:r>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3</m:t>
                              </m:r>
                            </m:sub>
                          </m:sSub>
                        </m:num>
                        <m:den>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m:t>
                              </m:r>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2</m:t>
                              </m:r>
                            </m:sub>
                          </m:sSub>
                          <m:r>
                            <a:rPr lang="fr-FR" i="1">
                              <a:latin typeface="Cambria Math" panose="02040503050406030204" pitchFamily="18" charset="0"/>
                              <a:ea typeface="Times New Roman" panose="02020603050405020304" pitchFamily="18" charset="0"/>
                              <a:cs typeface="Arial" panose="020B0604020202020204" pitchFamily="34" charset="0"/>
                            </a:rPr>
                            <m:t>−</m:t>
                          </m:r>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1</m:t>
                              </m:r>
                            </m:sub>
                          </m:sSub>
                          <m:r>
                            <a:rPr lang="fr-FR" i="1">
                              <a:latin typeface="Cambria Math" panose="02040503050406030204" pitchFamily="18" charset="0"/>
                              <a:ea typeface="Times New Roman" panose="02020603050405020304" pitchFamily="18" charset="0"/>
                              <a:cs typeface="Arial" panose="020B0604020202020204" pitchFamily="34" charset="0"/>
                            </a:rPr>
                            <m:t> )</m:t>
                          </m:r>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m:t>
                              </m:r>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2</m:t>
                              </m:r>
                            </m:sub>
                          </m:sSub>
                          <m:r>
                            <a:rPr lang="fr-FR" i="1">
                              <a:latin typeface="Cambria Math" panose="02040503050406030204" pitchFamily="18" charset="0"/>
                              <a:ea typeface="Times New Roman" panose="02020603050405020304" pitchFamily="18" charset="0"/>
                              <a:cs typeface="Arial" panose="020B0604020202020204" pitchFamily="34" charset="0"/>
                            </a:rPr>
                            <m:t>−</m:t>
                          </m:r>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3</m:t>
                              </m:r>
                            </m:sub>
                          </m:sSub>
                          <m:r>
                            <a:rPr lang="fr-FR" i="1">
                              <a:latin typeface="Cambria Math" panose="02040503050406030204" pitchFamily="18" charset="0"/>
                              <a:ea typeface="Times New Roman" panose="02020603050405020304" pitchFamily="18" charset="0"/>
                              <a:cs typeface="Arial" panose="020B0604020202020204" pitchFamily="34" charset="0"/>
                            </a:rPr>
                            <m:t>)</m:t>
                          </m:r>
                        </m:den>
                      </m:f>
                    </m:oMath>
                  </m:oMathPara>
                </a14:m>
                <a:endParaRPr lang="fr-FR" dirty="0"/>
              </a:p>
            </p:txBody>
          </p:sp>
        </mc:Choice>
        <mc:Fallback xmlns="">
          <p:sp>
            <p:nvSpPr>
              <p:cNvPr id="13" name="Rectangle 12"/>
              <p:cNvSpPr>
                <a:spLocks noRot="1" noChangeAspect="1" noMove="1" noResize="1" noEditPoints="1" noAdjustHandles="1" noChangeArrowheads="1" noChangeShapeType="1" noTextEdit="1"/>
              </p:cNvSpPr>
              <p:nvPr/>
            </p:nvSpPr>
            <p:spPr>
              <a:xfrm>
                <a:off x="1115961" y="2755962"/>
                <a:ext cx="3848041" cy="701731"/>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126441" y="3606464"/>
                <a:ext cx="3848041" cy="7017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fr-FR" i="1">
                              <a:latin typeface="Cambria Math" panose="02040503050406030204" pitchFamily="18" charset="0"/>
                              <a:ea typeface="Times New Roman" panose="02020603050405020304" pitchFamily="18" charset="0"/>
                              <a:cs typeface="Arial" panose="020B0604020202020204" pitchFamily="34" charset="0"/>
                            </a:rPr>
                          </m:ctrlPr>
                        </m:sSubSupPr>
                        <m:e>
                          <m:r>
                            <a:rPr lang="fr-FR" i="1">
                              <a:latin typeface="Cambria Math" panose="02040503050406030204" pitchFamily="18" charset="0"/>
                              <a:ea typeface="Times New Roman" panose="02020603050405020304" pitchFamily="18" charset="0"/>
                              <a:cs typeface="Arial" panose="020B0604020202020204" pitchFamily="34" charset="0"/>
                            </a:rPr>
                            <m:t>𝑛</m:t>
                          </m:r>
                        </m:e>
                        <m:sub>
                          <m:r>
                            <a:rPr lang="fr-FR" i="1">
                              <a:latin typeface="Cambria Math" panose="02040503050406030204" pitchFamily="18" charset="0"/>
                              <a:ea typeface="Times New Roman" panose="02020603050405020304" pitchFamily="18" charset="0"/>
                              <a:cs typeface="Arial" panose="020B0604020202020204" pitchFamily="34" charset="0"/>
                            </a:rPr>
                            <m:t>3</m:t>
                          </m:r>
                        </m:sub>
                        <m:sup>
                          <m:r>
                            <a:rPr lang="fr-FR" i="1">
                              <a:latin typeface="Cambria Math" panose="02040503050406030204" pitchFamily="18" charset="0"/>
                              <a:ea typeface="Times New Roman" panose="02020603050405020304" pitchFamily="18" charset="0"/>
                              <a:cs typeface="Arial" panose="020B0604020202020204" pitchFamily="34" charset="0"/>
                            </a:rPr>
                            <m:t>2</m:t>
                          </m:r>
                        </m:sup>
                      </m:sSubSup>
                      <m:r>
                        <a:rPr lang="fr-FR" i="1">
                          <a:latin typeface="Cambria Math" panose="02040503050406030204" pitchFamily="18" charset="0"/>
                          <a:ea typeface="Times New Roman" panose="02020603050405020304" pitchFamily="18" charset="0"/>
                          <a:cs typeface="Arial" panose="020B0604020202020204" pitchFamily="34" charset="0"/>
                        </a:rPr>
                        <m:t>= </m:t>
                      </m:r>
                      <m:f>
                        <m:fPr>
                          <m:ctrlPr>
                            <a:rPr lang="fr-FR" i="1">
                              <a:latin typeface="Cambria Math" panose="02040503050406030204" pitchFamily="18" charset="0"/>
                              <a:ea typeface="Times New Roman" panose="02020603050405020304" pitchFamily="18" charset="0"/>
                              <a:cs typeface="Arial" panose="020B0604020202020204" pitchFamily="34" charset="0"/>
                            </a:rPr>
                          </m:ctrlPr>
                        </m:fPr>
                        <m:num>
                          <m:sSubSup>
                            <m:sSubSupPr>
                              <m:ctrlPr>
                                <a:rPr lang="fr-FR" i="1">
                                  <a:latin typeface="Cambria Math" panose="02040503050406030204" pitchFamily="18" charset="0"/>
                                  <a:ea typeface="Times New Roman" panose="02020603050405020304" pitchFamily="18" charset="0"/>
                                  <a:cs typeface="Arial" panose="020B0604020202020204" pitchFamily="34" charset="0"/>
                                </a:rPr>
                              </m:ctrlPr>
                            </m:sSubSup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𝑁</m:t>
                              </m:r>
                            </m:sub>
                            <m:sup>
                              <m:r>
                                <a:rPr lang="fr-FR" i="1">
                                  <a:latin typeface="Cambria Math" panose="02040503050406030204" pitchFamily="18" charset="0"/>
                                  <a:ea typeface="Times New Roman" panose="02020603050405020304" pitchFamily="18" charset="0"/>
                                  <a:cs typeface="Arial" panose="020B0604020202020204" pitchFamily="34" charset="0"/>
                                </a:rPr>
                                <m:t>2</m:t>
                              </m:r>
                            </m:sup>
                          </m:sSubSup>
                          <m:r>
                            <a:rPr lang="fr-FR" i="1">
                              <a:latin typeface="Cambria Math" panose="02040503050406030204" pitchFamily="18" charset="0"/>
                              <a:ea typeface="Times New Roman" panose="02020603050405020304" pitchFamily="18" charset="0"/>
                              <a:cs typeface="Arial" panose="020B0604020202020204" pitchFamily="34" charset="0"/>
                            </a:rPr>
                            <m:t>+</m:t>
                          </m:r>
                          <m:sSubSup>
                            <m:sSubSupPr>
                              <m:ctrlPr>
                                <a:rPr lang="fr-FR" i="1">
                                  <a:latin typeface="Cambria Math" panose="02040503050406030204" pitchFamily="18" charset="0"/>
                                  <a:ea typeface="Times New Roman" panose="02020603050405020304" pitchFamily="18" charset="0"/>
                                  <a:cs typeface="Arial" panose="020B0604020202020204" pitchFamily="34" charset="0"/>
                                </a:rPr>
                              </m:ctrlPr>
                            </m:sSubSup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𝑡</m:t>
                              </m:r>
                            </m:sub>
                            <m:sup>
                              <m:r>
                                <a:rPr lang="fr-FR" i="1">
                                  <a:latin typeface="Cambria Math" panose="02040503050406030204" pitchFamily="18" charset="0"/>
                                  <a:ea typeface="Times New Roman" panose="02020603050405020304" pitchFamily="18" charset="0"/>
                                  <a:cs typeface="Arial" panose="020B0604020202020204" pitchFamily="34" charset="0"/>
                                </a:rPr>
                                <m:t>2</m:t>
                              </m:r>
                            </m:sup>
                          </m:sSubSup>
                          <m:r>
                            <a:rPr lang="fr-FR" i="1">
                              <a:latin typeface="Cambria Math" panose="02040503050406030204" pitchFamily="18" charset="0"/>
                              <a:ea typeface="Times New Roman" panose="02020603050405020304" pitchFamily="18" charset="0"/>
                              <a:cs typeface="Arial" panose="020B0604020202020204" pitchFamily="34" charset="0"/>
                            </a:rPr>
                            <m:t>− </m:t>
                          </m:r>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𝑁</m:t>
                              </m:r>
                            </m:sub>
                          </m:sSub>
                          <m:d>
                            <m:dPr>
                              <m:ctrlPr>
                                <a:rPr lang="fr-FR" i="1">
                                  <a:latin typeface="Cambria Math" panose="02040503050406030204" pitchFamily="18" charset="0"/>
                                  <a:ea typeface="Times New Roman" panose="02020603050405020304" pitchFamily="18" charset="0"/>
                                  <a:cs typeface="Arial" panose="020B0604020202020204" pitchFamily="34" charset="0"/>
                                </a:rPr>
                              </m:ctrlPr>
                            </m:dPr>
                            <m:e>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1</m:t>
                                  </m:r>
                                </m:sub>
                              </m:sSub>
                              <m:r>
                                <a:rPr lang="fr-FR" i="1">
                                  <a:latin typeface="Cambria Math" panose="02040503050406030204" pitchFamily="18" charset="0"/>
                                  <a:ea typeface="Times New Roman" panose="02020603050405020304" pitchFamily="18" charset="0"/>
                                  <a:cs typeface="Arial" panose="020B0604020202020204" pitchFamily="34" charset="0"/>
                                </a:rPr>
                                <m:t>+</m:t>
                              </m:r>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2</m:t>
                                  </m:r>
                                </m:sub>
                              </m:sSub>
                            </m:e>
                          </m:d>
                          <m:r>
                            <a:rPr lang="fr-FR" i="1">
                              <a:latin typeface="Cambria Math" panose="02040503050406030204" pitchFamily="18" charset="0"/>
                              <a:ea typeface="Times New Roman" panose="02020603050405020304" pitchFamily="18" charset="0"/>
                              <a:cs typeface="Arial" panose="020B0604020202020204" pitchFamily="34" charset="0"/>
                            </a:rPr>
                            <m:t>+</m:t>
                          </m:r>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2</m:t>
                              </m:r>
                            </m:sub>
                          </m:sSub>
                        </m:num>
                        <m:den>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m:t>
                              </m:r>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3</m:t>
                              </m:r>
                            </m:sub>
                          </m:sSub>
                          <m:r>
                            <a:rPr lang="fr-FR" i="1">
                              <a:latin typeface="Cambria Math" panose="02040503050406030204" pitchFamily="18" charset="0"/>
                              <a:ea typeface="Times New Roman" panose="02020603050405020304" pitchFamily="18" charset="0"/>
                              <a:cs typeface="Arial" panose="020B0604020202020204" pitchFamily="34" charset="0"/>
                            </a:rPr>
                            <m:t>−</m:t>
                          </m:r>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1</m:t>
                              </m:r>
                            </m:sub>
                          </m:sSub>
                          <m:r>
                            <a:rPr lang="fr-FR" i="1">
                              <a:latin typeface="Cambria Math" panose="02040503050406030204" pitchFamily="18" charset="0"/>
                              <a:ea typeface="Times New Roman" panose="02020603050405020304" pitchFamily="18" charset="0"/>
                              <a:cs typeface="Arial" panose="020B0604020202020204" pitchFamily="34" charset="0"/>
                            </a:rPr>
                            <m:t> )</m:t>
                          </m:r>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m:t>
                              </m:r>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3</m:t>
                              </m:r>
                            </m:sub>
                          </m:sSub>
                          <m:r>
                            <a:rPr lang="fr-FR" i="1">
                              <a:latin typeface="Cambria Math" panose="02040503050406030204" pitchFamily="18" charset="0"/>
                              <a:ea typeface="Times New Roman" panose="02020603050405020304" pitchFamily="18" charset="0"/>
                              <a:cs typeface="Arial" panose="020B0604020202020204" pitchFamily="34" charset="0"/>
                            </a:rPr>
                            <m:t>−</m:t>
                          </m:r>
                          <m:sSub>
                            <m:sSubPr>
                              <m:ctrlPr>
                                <a:rPr lang="fr-FR" i="1">
                                  <a:latin typeface="Cambria Math" panose="02040503050406030204" pitchFamily="18" charset="0"/>
                                  <a:ea typeface="Times New Roman" panose="02020603050405020304" pitchFamily="18" charset="0"/>
                                  <a:cs typeface="Arial" panose="020B0604020202020204" pitchFamily="34" charset="0"/>
                                </a:rPr>
                              </m:ctrlPr>
                            </m:sSubPr>
                            <m:e>
                              <m:r>
                                <a:rPr lang="fr-FR" i="1">
                                  <a:latin typeface="Cambria Math" panose="02040503050406030204" pitchFamily="18" charset="0"/>
                                  <a:ea typeface="Times New Roman" panose="02020603050405020304" pitchFamily="18" charset="0"/>
                                  <a:cs typeface="Arial" panose="020B0604020202020204" pitchFamily="34" charset="0"/>
                                </a:rPr>
                                <m:t>𝜎</m:t>
                              </m:r>
                            </m:e>
                            <m:sub>
                              <m:r>
                                <a:rPr lang="fr-FR" i="1">
                                  <a:latin typeface="Cambria Math" panose="02040503050406030204" pitchFamily="18" charset="0"/>
                                  <a:ea typeface="Times New Roman" panose="02020603050405020304" pitchFamily="18" charset="0"/>
                                  <a:cs typeface="Arial" panose="020B0604020202020204" pitchFamily="34" charset="0"/>
                                </a:rPr>
                                <m:t>2</m:t>
                              </m:r>
                            </m:sub>
                          </m:sSub>
                          <m:r>
                            <a:rPr lang="fr-FR" i="1">
                              <a:latin typeface="Cambria Math" panose="02040503050406030204" pitchFamily="18" charset="0"/>
                              <a:ea typeface="Times New Roman" panose="02020603050405020304" pitchFamily="18" charset="0"/>
                              <a:cs typeface="Arial" panose="020B0604020202020204" pitchFamily="34" charset="0"/>
                            </a:rPr>
                            <m:t>)</m:t>
                          </m:r>
                        </m:den>
                      </m:f>
                    </m:oMath>
                  </m:oMathPara>
                </a14:m>
                <a:endParaRPr lang="fr-FR" dirty="0"/>
              </a:p>
            </p:txBody>
          </p:sp>
        </mc:Choice>
        <mc:Fallback xmlns="">
          <p:sp>
            <p:nvSpPr>
              <p:cNvPr id="14" name="Rectangle 13"/>
              <p:cNvSpPr>
                <a:spLocks noRot="1" noChangeAspect="1" noMove="1" noResize="1" noEditPoints="1" noAdjustHandles="1" noChangeArrowheads="1" noChangeShapeType="1" noTextEdit="1"/>
              </p:cNvSpPr>
              <p:nvPr/>
            </p:nvSpPr>
            <p:spPr>
              <a:xfrm>
                <a:off x="1126441" y="3606464"/>
                <a:ext cx="3848041" cy="701731"/>
              </a:xfrm>
              <a:prstGeom prst="rect">
                <a:avLst/>
              </a:prstGeom>
              <a:blipFill>
                <a:blip r:embed="rId9"/>
                <a:stretch>
                  <a:fillRect/>
                </a:stretch>
              </a:blipFill>
            </p:spPr>
            <p:txBody>
              <a:bodyPr/>
              <a:lstStyle/>
              <a:p>
                <a:r>
                  <a:rPr lang="fr-FR">
                    <a:noFill/>
                  </a:rPr>
                  <a:t> </a:t>
                </a:r>
              </a:p>
            </p:txBody>
          </p:sp>
        </mc:Fallback>
      </mc:AlternateContent>
      <p:sp>
        <p:nvSpPr>
          <p:cNvPr id="15" name="Rectangle à coins arrondis 14"/>
          <p:cNvSpPr/>
          <p:nvPr/>
        </p:nvSpPr>
        <p:spPr>
          <a:xfrm>
            <a:off x="855406" y="250723"/>
            <a:ext cx="11105536" cy="6297561"/>
          </a:xfrm>
          <a:prstGeom prst="roundRect">
            <a:avLst>
              <a:gd name="adj" fmla="val 1245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16108" y="319940"/>
            <a:ext cx="800219" cy="4631305"/>
          </a:xfrm>
          <a:prstGeom prst="rect">
            <a:avLst/>
          </a:prstGeom>
        </p:spPr>
        <p:txBody>
          <a:bodyPr vert="vert270" wrap="square">
            <a:spAutoFit/>
          </a:bodyPr>
          <a:lstStyle/>
          <a:p>
            <a:r>
              <a:rPr lang="fr-FR" sz="2000" b="1" u="sng" dirty="0">
                <a:solidFill>
                  <a:schemeClr val="bg1"/>
                </a:solidFill>
                <a:effectLst>
                  <a:outerShdw blurRad="38100" dist="38100" dir="2700000" algn="tl">
                    <a:srgbClr val="000000">
                      <a:alpha val="43137"/>
                    </a:srgbClr>
                  </a:outerShdw>
                </a:effectLst>
              </a:rPr>
              <a:t>Représentation géométrique des cercles de Mohr</a:t>
            </a:r>
          </a:p>
        </p:txBody>
      </p:sp>
    </p:spTree>
    <p:extLst>
      <p:ext uri="{BB962C8B-B14F-4D97-AF65-F5344CB8AC3E}">
        <p14:creationId xmlns:p14="http://schemas.microsoft.com/office/powerpoint/2010/main" val="2656671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1201847" y="501134"/>
            <a:ext cx="1375569" cy="369332"/>
          </a:xfrm>
          <a:prstGeom prst="rect">
            <a:avLst/>
          </a:prstGeom>
        </p:spPr>
        <p:txBody>
          <a:bodyPr wrap="none">
            <a:spAutoFit/>
          </a:bodyPr>
          <a:lstStyle/>
          <a:p>
            <a:r>
              <a:rPr lang="fr-FR" b="1" dirty="0">
                <a:effectLst>
                  <a:outerShdw blurRad="38100" dist="38100" dir="2700000" algn="tl">
                    <a:srgbClr val="000000">
                      <a:alpha val="43137"/>
                    </a:srgbClr>
                  </a:outerShdw>
                </a:effectLst>
              </a:rPr>
              <a:t>Introduction</a:t>
            </a:r>
          </a:p>
        </p:txBody>
      </p:sp>
      <p:sp>
        <p:nvSpPr>
          <p:cNvPr id="3" name="Rectangle 2"/>
          <p:cNvSpPr/>
          <p:nvPr/>
        </p:nvSpPr>
        <p:spPr>
          <a:xfrm>
            <a:off x="1378827" y="908927"/>
            <a:ext cx="10213405" cy="1200329"/>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L’étude d’un phénomène quelconque impliquant un mouvement (déformation d’une plaque, écoulement d’un fluide …) est basée sur la résolution d’équations mathématiques, décrivant les lois physiques qui régissent ce mouvement. Ces équations qui expriment généralement une conservation (de forces, de moments ou d’énergie) sont appelées les équations de conservation.</a:t>
            </a:r>
          </a:p>
        </p:txBody>
      </p:sp>
      <p:sp>
        <p:nvSpPr>
          <p:cNvPr id="4" name="Rectangle 3"/>
          <p:cNvSpPr/>
          <p:nvPr/>
        </p:nvSpPr>
        <p:spPr>
          <a:xfrm>
            <a:off x="1201847" y="2501829"/>
            <a:ext cx="2069690" cy="369332"/>
          </a:xfrm>
          <a:prstGeom prst="rect">
            <a:avLst/>
          </a:prstGeom>
        </p:spPr>
        <p:txBody>
          <a:bodyPr wrap="square">
            <a:spAutoFit/>
          </a:bodyPr>
          <a:lstStyle/>
          <a:p>
            <a:r>
              <a:rPr lang="fr-FR" b="1" dirty="0">
                <a:effectLst>
                  <a:outerShdw blurRad="38100" dist="38100" dir="2700000" algn="tl">
                    <a:srgbClr val="000000">
                      <a:alpha val="43137"/>
                    </a:srgbClr>
                  </a:outerShdw>
                </a:effectLst>
              </a:rPr>
              <a:t>Notion de forces</a:t>
            </a:r>
          </a:p>
        </p:txBody>
      </p:sp>
      <p:sp>
        <p:nvSpPr>
          <p:cNvPr id="5" name="Rectangle 4"/>
          <p:cNvSpPr/>
          <p:nvPr/>
        </p:nvSpPr>
        <p:spPr>
          <a:xfrm>
            <a:off x="1378827" y="3086678"/>
            <a:ext cx="10213405" cy="369332"/>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Il existe trois types de forces qui peuvent agir sur un milieu continu:</a:t>
            </a:r>
          </a:p>
        </p:txBody>
      </p:sp>
      <p:sp>
        <p:nvSpPr>
          <p:cNvPr id="6" name="Rectangle 5"/>
          <p:cNvSpPr/>
          <p:nvPr/>
        </p:nvSpPr>
        <p:spPr>
          <a:xfrm>
            <a:off x="1811858" y="3912901"/>
            <a:ext cx="1856855" cy="369332"/>
          </a:xfrm>
          <a:prstGeom prst="rect">
            <a:avLst/>
          </a:prstGeom>
        </p:spPr>
        <p:txBody>
          <a:bodyPr wrap="none">
            <a:spAutoFit/>
          </a:bodyPr>
          <a:lstStyle/>
          <a:p>
            <a:r>
              <a:rPr lang="fr-FR" dirty="0">
                <a:effectLst>
                  <a:outerShdw blurRad="38100" dist="38100" dir="2700000" algn="tl">
                    <a:srgbClr val="000000">
                      <a:alpha val="43137"/>
                    </a:srgbClr>
                  </a:outerShdw>
                </a:effectLst>
              </a:rPr>
              <a:t>Forces intérieures</a:t>
            </a:r>
          </a:p>
        </p:txBody>
      </p:sp>
      <p:sp>
        <p:nvSpPr>
          <p:cNvPr id="7" name="Rectangle 6"/>
          <p:cNvSpPr/>
          <p:nvPr/>
        </p:nvSpPr>
        <p:spPr>
          <a:xfrm>
            <a:off x="5469678" y="3913569"/>
            <a:ext cx="1817998" cy="369332"/>
          </a:xfrm>
          <a:prstGeom prst="rect">
            <a:avLst/>
          </a:prstGeom>
        </p:spPr>
        <p:txBody>
          <a:bodyPr wrap="none">
            <a:spAutoFit/>
          </a:bodyPr>
          <a:lstStyle/>
          <a:p>
            <a:r>
              <a:rPr lang="fr-FR" dirty="0">
                <a:effectLst>
                  <a:outerShdw blurRad="38100" dist="38100" dir="2700000" algn="tl">
                    <a:srgbClr val="000000">
                      <a:alpha val="43137"/>
                    </a:srgbClr>
                  </a:outerShdw>
                </a:effectLst>
              </a:rPr>
              <a:t>Forces massiques</a:t>
            </a:r>
          </a:p>
        </p:txBody>
      </p:sp>
      <p:sp>
        <p:nvSpPr>
          <p:cNvPr id="8" name="Rectangle 7"/>
          <p:cNvSpPr/>
          <p:nvPr/>
        </p:nvSpPr>
        <p:spPr>
          <a:xfrm>
            <a:off x="9024122" y="3913569"/>
            <a:ext cx="1909690" cy="369332"/>
          </a:xfrm>
          <a:prstGeom prst="rect">
            <a:avLst/>
          </a:prstGeom>
        </p:spPr>
        <p:txBody>
          <a:bodyPr wrap="none">
            <a:spAutoFit/>
          </a:bodyPr>
          <a:lstStyle/>
          <a:p>
            <a:r>
              <a:rPr lang="fr-FR" dirty="0">
                <a:effectLst>
                  <a:outerShdw blurRad="38100" dist="38100" dir="2700000" algn="tl">
                    <a:srgbClr val="000000">
                      <a:alpha val="43137"/>
                    </a:srgbClr>
                  </a:outerShdw>
                </a:effectLst>
              </a:rPr>
              <a:t>Forces surfaciques</a:t>
            </a:r>
          </a:p>
        </p:txBody>
      </p:sp>
      <p:sp>
        <p:nvSpPr>
          <p:cNvPr id="9" name="Rectangle 8"/>
          <p:cNvSpPr/>
          <p:nvPr/>
        </p:nvSpPr>
        <p:spPr>
          <a:xfrm>
            <a:off x="1151073" y="4359250"/>
            <a:ext cx="3178424" cy="1477328"/>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Ce sont les forces qui s’exercent entre les particules qui forment le milieu, elles sont de même module et de sens opposé, elles peuvent donc être négligées.</a:t>
            </a:r>
          </a:p>
        </p:txBody>
      </p:sp>
      <p:sp>
        <p:nvSpPr>
          <p:cNvPr id="10" name="Rectangle 9"/>
          <p:cNvSpPr/>
          <p:nvPr/>
        </p:nvSpPr>
        <p:spPr>
          <a:xfrm>
            <a:off x="4928419" y="4343854"/>
            <a:ext cx="3057832" cy="1200329"/>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Appelés forces de pesanteur, elles sont proportionnelles à la masse du milieu et s’exercent à travers son volume.</a:t>
            </a:r>
          </a:p>
        </p:txBody>
      </p:sp>
      <mc:AlternateContent xmlns:mc="http://schemas.openxmlformats.org/markup-compatibility/2006" xmlns:a14="http://schemas.microsoft.com/office/drawing/2010/main">
        <mc:Choice Requires="a14">
          <p:sp>
            <p:nvSpPr>
              <p:cNvPr id="12" name="ZoneTexte 11"/>
              <p:cNvSpPr txBox="1"/>
              <p:nvPr/>
            </p:nvSpPr>
            <p:spPr>
              <a:xfrm>
                <a:off x="5864750" y="5605136"/>
                <a:ext cx="1241558"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𝑑</m:t>
                          </m:r>
                          <m:acc>
                            <m:accPr>
                              <m:chr m:val="⃗"/>
                              <m:ctrlPr>
                                <a:rPr lang="fr-FR" i="1">
                                  <a:latin typeface="Cambria Math" panose="02040503050406030204" pitchFamily="18" charset="0"/>
                                  <a:ea typeface="Cambria Math" panose="02040503050406030204" pitchFamily="18" charset="0"/>
                                </a:rPr>
                              </m:ctrlPr>
                            </m:accPr>
                            <m:e>
                              <m:r>
                                <a:rPr lang="fr-FR" b="0" i="1" smtClean="0">
                                  <a:latin typeface="Cambria Math" panose="02040503050406030204" pitchFamily="18" charset="0"/>
                                  <a:ea typeface="Cambria Math" panose="02040503050406030204" pitchFamily="18" charset="0"/>
                                </a:rPr>
                                <m:t>𝐹</m:t>
                              </m:r>
                            </m:e>
                          </m:acc>
                        </m:e>
                        <m:sub>
                          <m:r>
                            <a:rPr lang="fr-FR" b="0" i="1" smtClean="0">
                              <a:latin typeface="Cambria Math" panose="02040503050406030204" pitchFamily="18" charset="0"/>
                            </a:rPr>
                            <m:t>𝑣</m:t>
                          </m:r>
                        </m:sub>
                      </m:sSub>
                      <m:r>
                        <a:rPr lang="fr-FR" b="0" i="1" smtClean="0">
                          <a:latin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𝜌</m:t>
                      </m:r>
                      <m:acc>
                        <m:accPr>
                          <m:chr m:val="⃗"/>
                          <m:ctrlPr>
                            <a:rPr lang="fr-FR" b="0" i="1" smtClean="0">
                              <a:latin typeface="Cambria Math" panose="02040503050406030204" pitchFamily="18" charset="0"/>
                              <a:ea typeface="Cambria Math" panose="02040503050406030204" pitchFamily="18" charset="0"/>
                            </a:rPr>
                          </m:ctrlPr>
                        </m:accPr>
                        <m:e>
                          <m:r>
                            <a:rPr lang="fr-FR" b="0" i="1" smtClean="0">
                              <a:latin typeface="Cambria Math" panose="02040503050406030204" pitchFamily="18" charset="0"/>
                              <a:ea typeface="Cambria Math" panose="02040503050406030204" pitchFamily="18" charset="0"/>
                            </a:rPr>
                            <m:t>𝑔</m:t>
                          </m:r>
                        </m:e>
                      </m:acc>
                      <m:r>
                        <a:rPr lang="fr-FR" b="0" i="1" smtClean="0">
                          <a:latin typeface="Cambria Math" panose="02040503050406030204" pitchFamily="18" charset="0"/>
                        </a:rPr>
                        <m:t>𝑑𝑣</m:t>
                      </m:r>
                    </m:oMath>
                  </m:oMathPara>
                </a14:m>
                <a:endParaRPr lang="fr-FR" dirty="0"/>
              </a:p>
            </p:txBody>
          </p:sp>
        </mc:Choice>
        <mc:Fallback xmlns="">
          <p:sp>
            <p:nvSpPr>
              <p:cNvPr id="12" name="ZoneTexte 11"/>
              <p:cNvSpPr txBox="1">
                <a:spLocks noRot="1" noChangeAspect="1" noMove="1" noResize="1" noEditPoints="1" noAdjustHandles="1" noChangeArrowheads="1" noChangeShapeType="1" noTextEdit="1"/>
              </p:cNvSpPr>
              <p:nvPr/>
            </p:nvSpPr>
            <p:spPr>
              <a:xfrm>
                <a:off x="5864750" y="5605136"/>
                <a:ext cx="1241558" cy="310598"/>
              </a:xfrm>
              <a:prstGeom prst="rect">
                <a:avLst/>
              </a:prstGeom>
              <a:blipFill>
                <a:blip r:embed="rId3"/>
                <a:stretch>
                  <a:fillRect l="-4412" t="-43137" r="-6863" b="-2352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ZoneTexte 12"/>
              <p:cNvSpPr txBox="1"/>
              <p:nvPr/>
            </p:nvSpPr>
            <p:spPr>
              <a:xfrm>
                <a:off x="9542660" y="5605136"/>
                <a:ext cx="1041311"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𝑑</m:t>
                          </m:r>
                          <m:acc>
                            <m:accPr>
                              <m:chr m:val="⃗"/>
                              <m:ctrlPr>
                                <a:rPr lang="fr-FR" i="1">
                                  <a:latin typeface="Cambria Math" panose="02040503050406030204" pitchFamily="18" charset="0"/>
                                  <a:ea typeface="Cambria Math" panose="02040503050406030204" pitchFamily="18" charset="0"/>
                                </a:rPr>
                              </m:ctrlPr>
                            </m:accPr>
                            <m:e>
                              <m:r>
                                <a:rPr lang="fr-FR" b="0" i="1" smtClean="0">
                                  <a:latin typeface="Cambria Math" panose="02040503050406030204" pitchFamily="18" charset="0"/>
                                  <a:ea typeface="Cambria Math" panose="02040503050406030204" pitchFamily="18" charset="0"/>
                                </a:rPr>
                                <m:t>𝐹</m:t>
                              </m:r>
                            </m:e>
                          </m:acc>
                        </m:e>
                        <m:sub>
                          <m:r>
                            <a:rPr lang="fr-FR" b="0" i="1" smtClean="0">
                              <a:latin typeface="Cambria Math" panose="02040503050406030204" pitchFamily="18" charset="0"/>
                            </a:rPr>
                            <m:t>𝑠</m:t>
                          </m:r>
                        </m:sub>
                      </m:sSub>
                      <m:r>
                        <a:rPr lang="fr-FR" b="0" i="1" smtClean="0">
                          <a:latin typeface="Cambria Math" panose="02040503050406030204" pitchFamily="18" charset="0"/>
                        </a:rPr>
                        <m:t>=</m:t>
                      </m:r>
                      <m:acc>
                        <m:accPr>
                          <m:chr m:val="⃗"/>
                          <m:ctrlPr>
                            <a:rPr lang="fr-FR" b="0" i="1" smtClean="0">
                              <a:latin typeface="Cambria Math" panose="02040503050406030204" pitchFamily="18" charset="0"/>
                              <a:ea typeface="Cambria Math" panose="02040503050406030204" pitchFamily="18" charset="0"/>
                            </a:rPr>
                          </m:ctrlPr>
                        </m:accPr>
                        <m:e>
                          <m:r>
                            <a:rPr lang="fr-FR" i="1" dirty="0">
                              <a:latin typeface="Cambria Math" panose="02040503050406030204" pitchFamily="18" charset="0"/>
                              <a:ea typeface="Cambria Math" panose="02040503050406030204" pitchFamily="18" charset="0"/>
                            </a:rPr>
                            <m:t>𝜏</m:t>
                          </m:r>
                        </m:e>
                      </m:acc>
                      <m:r>
                        <a:rPr lang="fr-FR" b="0" i="1" smtClean="0">
                          <a:latin typeface="Cambria Math" panose="02040503050406030204" pitchFamily="18" charset="0"/>
                        </a:rPr>
                        <m:t>𝑑𝑠</m:t>
                      </m:r>
                    </m:oMath>
                  </m:oMathPara>
                </a14:m>
                <a:endParaRPr lang="fr-FR" dirty="0"/>
              </a:p>
            </p:txBody>
          </p:sp>
        </mc:Choice>
        <mc:Fallback xmlns="">
          <p:sp>
            <p:nvSpPr>
              <p:cNvPr id="13" name="ZoneTexte 12"/>
              <p:cNvSpPr txBox="1">
                <a:spLocks noRot="1" noChangeAspect="1" noMove="1" noResize="1" noEditPoints="1" noAdjustHandles="1" noChangeArrowheads="1" noChangeShapeType="1" noTextEdit="1"/>
              </p:cNvSpPr>
              <p:nvPr/>
            </p:nvSpPr>
            <p:spPr>
              <a:xfrm>
                <a:off x="9542660" y="5605136"/>
                <a:ext cx="1041311" cy="310598"/>
              </a:xfrm>
              <a:prstGeom prst="rect">
                <a:avLst/>
              </a:prstGeom>
              <a:blipFill>
                <a:blip r:embed="rId4"/>
                <a:stretch>
                  <a:fillRect l="-5263" t="-43137" r="-11111" b="-11765"/>
                </a:stretch>
              </a:blipFill>
            </p:spPr>
            <p:txBody>
              <a:bodyPr/>
              <a:lstStyle/>
              <a:p>
                <a:r>
                  <a:rPr lang="fr-FR">
                    <a:noFill/>
                  </a:rPr>
                  <a:t> </a:t>
                </a:r>
              </a:p>
            </p:txBody>
          </p:sp>
        </mc:Fallback>
      </mc:AlternateContent>
      <p:sp>
        <p:nvSpPr>
          <p:cNvPr id="14" name="Rectangle 13"/>
          <p:cNvSpPr/>
          <p:nvPr/>
        </p:nvSpPr>
        <p:spPr>
          <a:xfrm>
            <a:off x="8534400" y="4497750"/>
            <a:ext cx="3057832" cy="923330"/>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Appelées aussi forces de contact, elles s’exercent suivant le principe de Cauchy.</a:t>
            </a:r>
          </a:p>
        </p:txBody>
      </p:sp>
      <p:sp>
        <p:nvSpPr>
          <p:cNvPr id="15" name="Rectangle à coins arrondis 14"/>
          <p:cNvSpPr/>
          <p:nvPr/>
        </p:nvSpPr>
        <p:spPr>
          <a:xfrm>
            <a:off x="973394" y="501134"/>
            <a:ext cx="10825316" cy="17851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à coins arrondis 15"/>
          <p:cNvSpPr/>
          <p:nvPr/>
        </p:nvSpPr>
        <p:spPr>
          <a:xfrm>
            <a:off x="973394" y="2501829"/>
            <a:ext cx="10825316" cy="38694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1132712" y="3734676"/>
            <a:ext cx="3215148" cy="23940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4771103" y="3762376"/>
            <a:ext cx="3215148" cy="23940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p:cNvSpPr/>
          <p:nvPr/>
        </p:nvSpPr>
        <p:spPr>
          <a:xfrm>
            <a:off x="8409494" y="3762376"/>
            <a:ext cx="3215148" cy="23940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6531" y="1078155"/>
            <a:ext cx="677108" cy="2193189"/>
          </a:xfrm>
          <a:prstGeom prst="rect">
            <a:avLst/>
          </a:prstGeom>
          <a:noFill/>
        </p:spPr>
        <p:txBody>
          <a:bodyPr vert="vert270" wrap="square" rtlCol="0">
            <a:spAutoFit/>
          </a:bodyPr>
          <a:lstStyle/>
          <a:p>
            <a:r>
              <a:rPr lang="fr-FR" sz="3200" u="sng" dirty="0">
                <a:solidFill>
                  <a:schemeClr val="bg1"/>
                </a:solidFill>
                <a:effectLst>
                  <a:outerShdw blurRad="38100" dist="38100" dir="2700000" algn="tl">
                    <a:srgbClr val="000000">
                      <a:alpha val="43137"/>
                    </a:srgbClr>
                  </a:outerShdw>
                </a:effectLst>
              </a:rPr>
              <a:t>Initiation</a:t>
            </a:r>
          </a:p>
        </p:txBody>
      </p:sp>
    </p:spTree>
    <p:extLst>
      <p:ext uri="{BB962C8B-B14F-4D97-AF65-F5344CB8AC3E}">
        <p14:creationId xmlns:p14="http://schemas.microsoft.com/office/powerpoint/2010/main" val="570817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1282298" y="970969"/>
                <a:ext cx="8617974" cy="373179"/>
              </a:xfrm>
              <a:prstGeom prst="rect">
                <a:avLst/>
              </a:prstGeom>
            </p:spPr>
            <p:txBody>
              <a:bodyPr wrap="square">
                <a:spAutoFit/>
              </a:bodyPr>
              <a:lstStyle/>
              <a:p>
                <a:pPr>
                  <a:spcAft>
                    <a:spcPts val="0"/>
                  </a:spcAft>
                </a:pPr>
                <a14:m>
                  <m:oMath xmlns:m="http://schemas.openxmlformats.org/officeDocument/2006/math">
                    <m:sSubSup>
                      <m:sSubSupPr>
                        <m:ctrlPr>
                          <a:rPr lang="fr-FR" i="1"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Sup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𝑁</m:t>
                        </m:r>
                      </m:sub>
                      <m:sup>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p>
                    </m:sSubSup>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Sup>
                      <m:sSubSup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Sup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𝑡</m:t>
                        </m:r>
                      </m:sub>
                      <m:sup>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p>
                    </m:sSubSup>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𝑁</m:t>
                        </m:r>
                      </m:sub>
                    </m:sSub>
                    <m:d>
                      <m:d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m:t>
                            </m:r>
                          </m:sub>
                        </m:sSub>
                      </m:e>
                    </m:d>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𝐾</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b>
                    </m:sSub>
                    <m:sSubSup>
                      <m:sSubSup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Sup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𝑛</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b>
                      <m:sup>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p>
                    </m:sSubSup>
                  </m:oMath>
                </a14:m>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Avec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𝐾</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oMath>
                </a14:m>
                <a:endPar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282298" y="970969"/>
                <a:ext cx="8617974" cy="373179"/>
              </a:xfrm>
              <a:prstGeom prst="rect">
                <a:avLst/>
              </a:prstGeom>
              <a:blipFill>
                <a:blip r:embed="rId3"/>
                <a:stretch>
                  <a:fillRect t="-8197" b="-34426"/>
                </a:stretch>
              </a:blipFill>
            </p:spPr>
            <p:txBody>
              <a:bodyPr/>
              <a:lstStyle/>
              <a:p>
                <a:r>
                  <a:rPr lang="fr-FR">
                    <a:noFill/>
                  </a:rPr>
                  <a:t> </a:t>
                </a:r>
              </a:p>
            </p:txBody>
          </p:sp>
        </mc:Fallback>
      </mc:AlternateContent>
      <p:sp>
        <p:nvSpPr>
          <p:cNvPr id="7" name="Rectangle 6"/>
          <p:cNvSpPr/>
          <p:nvPr/>
        </p:nvSpPr>
        <p:spPr>
          <a:xfrm>
            <a:off x="1282298" y="485029"/>
            <a:ext cx="1221809" cy="369332"/>
          </a:xfrm>
          <a:prstGeom prst="rect">
            <a:avLst/>
          </a:prstGeom>
        </p:spPr>
        <p:txBody>
          <a:bodyPr wrap="none">
            <a:spAutoFit/>
          </a:bodyPr>
          <a:lstStyle/>
          <a:p>
            <a:pPr>
              <a:spcAft>
                <a:spcPts val="0"/>
              </a:spcAft>
            </a:pP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De même :</a:t>
            </a:r>
            <a:endPar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1282298" y="1481973"/>
                <a:ext cx="6681831" cy="475195"/>
              </a:xfrm>
              <a:prstGeom prst="rect">
                <a:avLst/>
              </a:prstGeom>
            </p:spPr>
            <p:txBody>
              <a:bodyPr wrap="square">
                <a:spAutoFit/>
              </a:bodyPr>
              <a:lstStyle/>
              <a:p>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est une équation d’un deuxième cercle de centre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𝐶</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f>
                      <m:f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m:t>
                            </m:r>
                          </m:sub>
                        </m:sSub>
                      </m:num>
                      <m:den>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den>
                    </m:f>
                  </m:oMath>
                </a14:m>
                <a:endParaRPr lang="fr-FR" dirty="0">
                  <a:effectLst>
                    <a:outerShdw blurRad="38100" dist="38100" dir="2700000" algn="tl">
                      <a:srgbClr val="000000">
                        <a:alpha val="43137"/>
                      </a:srgbClr>
                    </a:outerShdw>
                  </a:effectLst>
                </a:endParaRPr>
              </a:p>
            </p:txBody>
          </p:sp>
        </mc:Choice>
        <mc:Fallback xmlns="">
          <p:sp>
            <p:nvSpPr>
              <p:cNvPr id="8" name="Rectangle 7"/>
              <p:cNvSpPr>
                <a:spLocks noRot="1" noChangeAspect="1" noMove="1" noResize="1" noEditPoints="1" noAdjustHandles="1" noChangeArrowheads="1" noChangeShapeType="1" noTextEdit="1"/>
              </p:cNvSpPr>
              <p:nvPr/>
            </p:nvSpPr>
            <p:spPr>
              <a:xfrm>
                <a:off x="1282298" y="1481973"/>
                <a:ext cx="6681831" cy="475195"/>
              </a:xfrm>
              <a:prstGeom prst="rect">
                <a:avLst/>
              </a:prstGeom>
              <a:blipFill>
                <a:blip r:embed="rId4"/>
                <a:stretch>
                  <a:fillRect l="-821" b="-1410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690304" y="1497427"/>
                <a:ext cx="3194006" cy="459741"/>
              </a:xfrm>
              <a:prstGeom prst="rect">
                <a:avLst/>
              </a:prstGeom>
            </p:spPr>
            <p:txBody>
              <a:bodyPr wrap="square">
                <a:spAutoFit/>
              </a:bodyPr>
              <a:lstStyle/>
              <a:p>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et de rayon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𝑅</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f>
                      <m:f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m:t>
                            </m:r>
                          </m:sub>
                        </m:sSub>
                      </m:num>
                      <m:den>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den>
                    </m:f>
                  </m:oMath>
                </a14:m>
                <a:endPar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7690304" y="1497427"/>
                <a:ext cx="3194006" cy="459741"/>
              </a:xfrm>
              <a:prstGeom prst="rect">
                <a:avLst/>
              </a:prstGeom>
              <a:blipFill>
                <a:blip r:embed="rId5"/>
                <a:stretch>
                  <a:fillRect l="-191" t="-1333" b="-14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282298" y="2717827"/>
                <a:ext cx="9793740" cy="475195"/>
              </a:xfrm>
              <a:prstGeom prst="rect">
                <a:avLst/>
              </a:prstGeom>
            </p:spPr>
            <p:txBody>
              <a:bodyPr wrap="square">
                <a:spAutoFit/>
              </a:bodyPr>
              <a:lstStyle/>
              <a:p>
                <a:pPr>
                  <a:spcAft>
                    <a:spcPts val="0"/>
                  </a:spcAft>
                </a:pP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est l’équation d’un troisième cercle de centre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𝐶</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f>
                      <m:f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b>
                        </m:sSub>
                      </m:num>
                      <m:den>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den>
                    </m:f>
                  </m:oMath>
                </a14:m>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et de rayon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𝑅</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f>
                      <m:f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b>
                        </m:sSub>
                      </m:num>
                      <m:den>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den>
                    </m:f>
                  </m:oMath>
                </a14:m>
                <a:endPar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282298" y="2717827"/>
                <a:ext cx="9793740" cy="475195"/>
              </a:xfrm>
              <a:prstGeom prst="rect">
                <a:avLst/>
              </a:prstGeom>
              <a:blipFill>
                <a:blip r:embed="rId6"/>
                <a:stretch>
                  <a:fillRect l="-560" b="-1410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282298" y="2203411"/>
                <a:ext cx="8361522" cy="374526"/>
              </a:xfrm>
              <a:prstGeom prst="rect">
                <a:avLst/>
              </a:prstGeom>
            </p:spPr>
            <p:txBody>
              <a:bodyPr wrap="square">
                <a:spAutoFit/>
              </a:bodyPr>
              <a:lstStyle/>
              <a:p>
                <a:pPr>
                  <a:spcAft>
                    <a:spcPts val="0"/>
                  </a:spcAft>
                </a:pPr>
                <a:r>
                  <a:rPr lang="fr-FR" dirty="0">
                    <a:solidFill>
                      <a:srgbClr val="0000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et : </a:t>
                </a:r>
                <a14:m>
                  <m:oMath xmlns:m="http://schemas.openxmlformats.org/officeDocument/2006/math">
                    <m:sSubSup>
                      <m:sSubSup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Sup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𝑁</m:t>
                        </m:r>
                      </m:sub>
                      <m:sup>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p>
                    </m:sSubSup>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Sup>
                      <m:sSubSup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Sup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𝑡</m:t>
                        </m:r>
                      </m:sub>
                      <m:sup>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p>
                    </m:sSubSup>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𝑁</m:t>
                        </m:r>
                      </m:sub>
                    </m:sSub>
                    <m:d>
                      <m:d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b>
                        </m:sSub>
                      </m:e>
                    </m:d>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𝐾</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m:t>
                        </m:r>
                      </m:sub>
                    </m:sSub>
                    <m:sSubSup>
                      <m:sSubSup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Sup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𝑛</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m:t>
                        </m:r>
                      </m:sub>
                      <m:sup>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p>
                    </m:sSubSup>
                  </m:oMath>
                </a14:m>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Avec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𝐾</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m:t>
                        </m:r>
                      </m:sub>
                    </m:s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oMath>
                </a14:m>
                <a:endPar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282298" y="2203411"/>
                <a:ext cx="8361522" cy="374526"/>
              </a:xfrm>
              <a:prstGeom prst="rect">
                <a:avLst/>
              </a:prstGeom>
              <a:blipFill>
                <a:blip r:embed="rId7"/>
                <a:stretch>
                  <a:fillRect l="-656" t="-8065" b="-32258"/>
                </a:stretch>
              </a:blipFill>
            </p:spPr>
            <p:txBody>
              <a:bodyPr/>
              <a:lstStyle/>
              <a:p>
                <a:r>
                  <a:rPr lang="fr-FR">
                    <a:noFill/>
                  </a:rPr>
                  <a:t> </a:t>
                </a:r>
              </a:p>
            </p:txBody>
          </p:sp>
        </mc:Fallback>
      </mc:AlternateContent>
      <p:sp>
        <p:nvSpPr>
          <p:cNvPr id="12" name="Rectangle 11"/>
          <p:cNvSpPr/>
          <p:nvPr/>
        </p:nvSpPr>
        <p:spPr>
          <a:xfrm>
            <a:off x="0" y="324464"/>
            <a:ext cx="800219" cy="4631305"/>
          </a:xfrm>
          <a:prstGeom prst="rect">
            <a:avLst/>
          </a:prstGeom>
        </p:spPr>
        <p:txBody>
          <a:bodyPr vert="vert270" wrap="square">
            <a:spAutoFit/>
          </a:bodyPr>
          <a:lstStyle/>
          <a:p>
            <a:r>
              <a:rPr lang="fr-FR" sz="2000" b="1" u="sng" dirty="0">
                <a:solidFill>
                  <a:schemeClr val="bg1"/>
                </a:solidFill>
                <a:effectLst>
                  <a:outerShdw blurRad="38100" dist="38100" dir="2700000" algn="tl">
                    <a:srgbClr val="000000">
                      <a:alpha val="43137"/>
                    </a:srgbClr>
                  </a:outerShdw>
                </a:effectLst>
              </a:rPr>
              <a:t>Représentation géométrique des cercles de Mohr</a:t>
            </a:r>
          </a:p>
        </p:txBody>
      </p:sp>
      <p:sp>
        <p:nvSpPr>
          <p:cNvPr id="13" name="Rectangle à coins arrondis 12"/>
          <p:cNvSpPr/>
          <p:nvPr/>
        </p:nvSpPr>
        <p:spPr>
          <a:xfrm>
            <a:off x="914400" y="206477"/>
            <a:ext cx="11046542" cy="63860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p:cNvPicPr/>
          <p:nvPr/>
        </p:nvPicPr>
        <p:blipFill>
          <a:blip r:embed="rId8"/>
          <a:stretch>
            <a:fillRect/>
          </a:stretch>
        </p:blipFill>
        <p:spPr>
          <a:xfrm>
            <a:off x="4350774" y="3406965"/>
            <a:ext cx="4173793" cy="2846661"/>
          </a:xfrm>
          <a:prstGeom prst="rect">
            <a:avLst/>
          </a:prstGeom>
        </p:spPr>
      </p:pic>
    </p:spTree>
    <p:extLst>
      <p:ext uri="{BB962C8B-B14F-4D97-AF65-F5344CB8AC3E}">
        <p14:creationId xmlns:p14="http://schemas.microsoft.com/office/powerpoint/2010/main" val="777898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1898597" y="1545725"/>
            <a:ext cx="4173794" cy="923330"/>
          </a:xfrm>
          <a:prstGeom prst="rect">
            <a:avLst/>
          </a:prstGeom>
        </p:spPr>
        <p:txBody>
          <a:bodyPr wrap="square">
            <a:spAutoFit/>
          </a:bodyPr>
          <a:lstStyle/>
          <a:p>
            <a:pPr algn="just"/>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Si </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sym typeface="Symbol" panose="05050102010706020507" pitchFamily="18" charset="2"/>
              </a:rPr>
              <a:t></a:t>
            </a:r>
            <a:r>
              <a:rPr lang="fr-FR" baseline="-2500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2</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sym typeface="Symbol" panose="05050102010706020507" pitchFamily="18" charset="2"/>
              </a:rPr>
              <a:t></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sym typeface="Symbol" panose="05050102010706020507" pitchFamily="18" charset="2"/>
              </a:rPr>
              <a:t></a:t>
            </a:r>
            <a:r>
              <a:rPr lang="fr-FR" baseline="-2500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3</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le tri cercles de Mohr se réduit à un seul cercle, et le lieu géométrique du point (M) est le périmètre de ce cercle.</a:t>
            </a:r>
            <a:endParaRPr lang="fr-FR" dirty="0">
              <a:effectLst>
                <a:outerShdw blurRad="38100" dist="38100" dir="2700000" algn="tl">
                  <a:srgbClr val="000000">
                    <a:alpha val="43137"/>
                  </a:srgbClr>
                </a:outerShdw>
              </a:effectLst>
              <a:latin typeface="Calibri" panose="020F0502020204030204" pitchFamily="34" charset="0"/>
            </a:endParaRPr>
          </a:p>
        </p:txBody>
      </p:sp>
      <p:sp>
        <p:nvSpPr>
          <p:cNvPr id="5" name="Rectangle 4"/>
          <p:cNvSpPr/>
          <p:nvPr/>
        </p:nvSpPr>
        <p:spPr>
          <a:xfrm>
            <a:off x="1268361" y="612574"/>
            <a:ext cx="1260473" cy="369332"/>
          </a:xfrm>
          <a:prstGeom prst="rect">
            <a:avLst/>
          </a:prstGeom>
        </p:spPr>
        <p:txBody>
          <a:bodyPr wrap="none">
            <a:spAutoFit/>
          </a:bodyPr>
          <a:lstStyle/>
          <a:p>
            <a:r>
              <a:rPr lang="fr-FR" b="1" dirty="0">
                <a:solidFill>
                  <a:srgbClr val="000000"/>
                </a:solidFill>
                <a:latin typeface="Calibri" panose="020F0502020204030204" pitchFamily="34" charset="0"/>
                <a:ea typeface="Calibri" panose="020F0502020204030204" pitchFamily="34" charset="0"/>
                <a:cs typeface="Arial" panose="020B0604020202020204" pitchFamily="34" charset="0"/>
              </a:rPr>
              <a:t>Remarques</a:t>
            </a:r>
            <a:endParaRPr lang="fr-FR" dirty="0"/>
          </a:p>
        </p:txBody>
      </p:sp>
      <p:pic>
        <p:nvPicPr>
          <p:cNvPr id="6" name="Image 5"/>
          <p:cNvPicPr/>
          <p:nvPr/>
        </p:nvPicPr>
        <p:blipFill>
          <a:blip r:embed="rId3"/>
          <a:stretch>
            <a:fillRect/>
          </a:stretch>
        </p:blipFill>
        <p:spPr>
          <a:xfrm>
            <a:off x="7167716" y="797240"/>
            <a:ext cx="3740960" cy="2258573"/>
          </a:xfrm>
          <a:prstGeom prst="rect">
            <a:avLst/>
          </a:prstGeom>
        </p:spPr>
      </p:pic>
      <p:sp>
        <p:nvSpPr>
          <p:cNvPr id="7" name="Rectangle 6"/>
          <p:cNvSpPr/>
          <p:nvPr/>
        </p:nvSpPr>
        <p:spPr>
          <a:xfrm>
            <a:off x="7167716" y="4140142"/>
            <a:ext cx="3967317" cy="923330"/>
          </a:xfrm>
          <a:prstGeom prst="rect">
            <a:avLst/>
          </a:prstGeom>
        </p:spPr>
        <p:txBody>
          <a:bodyPr wrap="square">
            <a:spAutoFit/>
          </a:bodyPr>
          <a:lstStyle/>
          <a:p>
            <a:pPr algn="just"/>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Si </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sym typeface="Symbol" panose="05050102010706020507" pitchFamily="18" charset="2"/>
              </a:rPr>
              <a:t></a:t>
            </a:r>
            <a:r>
              <a:rPr lang="fr-FR" baseline="-2500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1</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sym typeface="Symbol" panose="05050102010706020507" pitchFamily="18" charset="2"/>
              </a:rPr>
              <a:t></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sym typeface="Symbol" panose="05050102010706020507" pitchFamily="18" charset="2"/>
              </a:rPr>
              <a:t></a:t>
            </a:r>
            <a:r>
              <a:rPr lang="fr-FR" baseline="-2500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2</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sym typeface="Symbol" panose="05050102010706020507" pitchFamily="18" charset="2"/>
              </a:rPr>
              <a:t></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sym typeface="Symbol" panose="05050102010706020507" pitchFamily="18" charset="2"/>
              </a:rPr>
              <a:t></a:t>
            </a:r>
            <a:r>
              <a:rPr lang="fr-FR" baseline="-2500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3</a:t>
            </a:r>
            <a:r>
              <a:rPr lang="fr-FR"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le tri cercle de Mohr ainsi que le lieu géométrique du point M se réduit à un point.</a:t>
            </a:r>
            <a:endParaRPr lang="fr-FR" dirty="0">
              <a:effectLst>
                <a:outerShdw blurRad="38100" dist="38100" dir="2700000" algn="tl">
                  <a:srgbClr val="000000">
                    <a:alpha val="43137"/>
                  </a:srgbClr>
                </a:outerShdw>
              </a:effectLst>
              <a:latin typeface="Calibri" panose="020F0502020204030204" pitchFamily="34" charset="0"/>
            </a:endParaRPr>
          </a:p>
        </p:txBody>
      </p:sp>
      <p:pic>
        <p:nvPicPr>
          <p:cNvPr id="8" name="Image 7"/>
          <p:cNvPicPr/>
          <p:nvPr/>
        </p:nvPicPr>
        <p:blipFill>
          <a:blip r:embed="rId4"/>
          <a:stretch>
            <a:fillRect/>
          </a:stretch>
        </p:blipFill>
        <p:spPr>
          <a:xfrm>
            <a:off x="1898597" y="3437750"/>
            <a:ext cx="3767424" cy="2328115"/>
          </a:xfrm>
          <a:prstGeom prst="rect">
            <a:avLst/>
          </a:prstGeom>
        </p:spPr>
      </p:pic>
      <p:sp>
        <p:nvSpPr>
          <p:cNvPr id="9" name="Rectangle à coins arrondis 8"/>
          <p:cNvSpPr/>
          <p:nvPr/>
        </p:nvSpPr>
        <p:spPr>
          <a:xfrm>
            <a:off x="973394" y="339213"/>
            <a:ext cx="10810567" cy="60025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0" y="981906"/>
            <a:ext cx="553998" cy="3293224"/>
          </a:xfrm>
          <a:prstGeom prst="rect">
            <a:avLst/>
          </a:prstGeom>
        </p:spPr>
        <p:txBody>
          <a:bodyPr vert="vert270" wrap="square">
            <a:spAutoFit/>
          </a:bodyPr>
          <a:lstStyle/>
          <a:p>
            <a:r>
              <a:rPr lang="fr-FR" sz="2400" b="1" u="sng" dirty="0" smtClean="0">
                <a:solidFill>
                  <a:schemeClr val="bg1"/>
                </a:solidFill>
                <a:effectLst>
                  <a:outerShdw blurRad="38100" dist="38100" dir="2700000" algn="tl">
                    <a:srgbClr val="000000">
                      <a:alpha val="43137"/>
                    </a:srgbClr>
                  </a:outerShdw>
                </a:effectLst>
              </a:rPr>
              <a:t>Cercle </a:t>
            </a:r>
            <a:r>
              <a:rPr lang="fr-FR" sz="2400" b="1" u="sng" dirty="0">
                <a:solidFill>
                  <a:schemeClr val="bg1"/>
                </a:solidFill>
                <a:effectLst>
                  <a:outerShdw blurRad="38100" dist="38100" dir="2700000" algn="tl">
                    <a:srgbClr val="000000">
                      <a:alpha val="43137"/>
                    </a:srgbClr>
                  </a:outerShdw>
                </a:effectLst>
              </a:rPr>
              <a:t>de </a:t>
            </a:r>
            <a:r>
              <a:rPr lang="fr-FR" sz="2400" b="1" u="sng" dirty="0" err="1" smtClean="0">
                <a:solidFill>
                  <a:schemeClr val="bg1"/>
                </a:solidFill>
                <a:effectLst>
                  <a:outerShdw blurRad="38100" dist="38100" dir="2700000" algn="tl">
                    <a:srgbClr val="000000">
                      <a:alpha val="43137"/>
                    </a:srgbClr>
                  </a:outerShdw>
                </a:effectLst>
              </a:rPr>
              <a:t>Mohr</a:t>
            </a:r>
            <a:r>
              <a:rPr lang="fr-FR" sz="2400" b="1" u="sng" dirty="0" smtClean="0">
                <a:solidFill>
                  <a:schemeClr val="bg1"/>
                </a:solidFill>
                <a:effectLst>
                  <a:outerShdw blurRad="38100" dist="38100" dir="2700000" algn="tl">
                    <a:srgbClr val="000000">
                      <a:alpha val="43137"/>
                    </a:srgbClr>
                  </a:outerShdw>
                </a:effectLst>
              </a:rPr>
              <a:t> en 2D</a:t>
            </a:r>
            <a:endParaRPr lang="fr-FR" sz="2400" b="1" u="sng"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0289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3000" r="-3000"/>
          </a:stretch>
        </a:blipFill>
        <a:effectLst/>
      </p:bgPr>
    </p:bg>
    <p:spTree>
      <p:nvGrpSpPr>
        <p:cNvPr id="1" name=""/>
        <p:cNvGrpSpPr/>
        <p:nvPr/>
      </p:nvGrpSpPr>
      <p:grpSpPr>
        <a:xfrm>
          <a:off x="0" y="0"/>
          <a:ext cx="0" cy="0"/>
          <a:chOff x="0" y="0"/>
          <a:chExt cx="0" cy="0"/>
        </a:xfrm>
      </p:grpSpPr>
      <p:sp>
        <p:nvSpPr>
          <p:cNvPr id="3" name="ZoneTexte 2"/>
          <p:cNvSpPr txBox="1"/>
          <p:nvPr/>
        </p:nvSpPr>
        <p:spPr>
          <a:xfrm>
            <a:off x="0" y="1329745"/>
            <a:ext cx="677108" cy="1959767"/>
          </a:xfrm>
          <a:prstGeom prst="rect">
            <a:avLst/>
          </a:prstGeom>
          <a:noFill/>
        </p:spPr>
        <p:txBody>
          <a:bodyPr vert="vert270" wrap="none" rtlCol="0">
            <a:spAutoFit/>
          </a:bodyPr>
          <a:lstStyle/>
          <a:p>
            <a:r>
              <a:rPr lang="fr-FR" sz="3200" b="1" dirty="0">
                <a:solidFill>
                  <a:schemeClr val="bg1"/>
                </a:solidFill>
                <a:effectLst>
                  <a:outerShdw blurRad="38100" dist="38100" dir="2700000" algn="tl">
                    <a:srgbClr val="000000">
                      <a:alpha val="43137"/>
                    </a:srgbClr>
                  </a:outerShdw>
                </a:effectLst>
              </a:rPr>
              <a:t>Références</a:t>
            </a:r>
          </a:p>
        </p:txBody>
      </p:sp>
      <p:pic>
        <p:nvPicPr>
          <p:cNvPr id="4" name="Online GIF to MP4 Video converter - Stressrect_mohr.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604653" y="414695"/>
            <a:ext cx="6657109" cy="6137563"/>
          </a:xfrm>
          <a:prstGeom prst="rect">
            <a:avLst/>
          </a:prstGeom>
        </p:spPr>
      </p:pic>
    </p:spTree>
    <p:extLst>
      <p:ext uri="{BB962C8B-B14F-4D97-AF65-F5344CB8AC3E}">
        <p14:creationId xmlns:p14="http://schemas.microsoft.com/office/powerpoint/2010/main" val="159602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ZoneTexte 2"/>
          <p:cNvSpPr txBox="1"/>
          <p:nvPr/>
        </p:nvSpPr>
        <p:spPr>
          <a:xfrm>
            <a:off x="0" y="1329745"/>
            <a:ext cx="677108" cy="1959767"/>
          </a:xfrm>
          <a:prstGeom prst="rect">
            <a:avLst/>
          </a:prstGeom>
          <a:noFill/>
        </p:spPr>
        <p:txBody>
          <a:bodyPr vert="vert270" wrap="none" rtlCol="0">
            <a:spAutoFit/>
          </a:bodyPr>
          <a:lstStyle/>
          <a:p>
            <a:r>
              <a:rPr lang="fr-FR" sz="3200" b="1" dirty="0">
                <a:solidFill>
                  <a:schemeClr val="bg1"/>
                </a:solidFill>
                <a:effectLst>
                  <a:outerShdw blurRad="38100" dist="38100" dir="2700000" algn="tl">
                    <a:srgbClr val="000000">
                      <a:alpha val="43137"/>
                    </a:srgbClr>
                  </a:outerShdw>
                </a:effectLst>
              </a:rPr>
              <a:t>Références</a:t>
            </a:r>
          </a:p>
        </p:txBody>
      </p:sp>
      <p:sp>
        <p:nvSpPr>
          <p:cNvPr id="10" name="ZoneTexte 9"/>
          <p:cNvSpPr txBox="1"/>
          <p:nvPr/>
        </p:nvSpPr>
        <p:spPr>
          <a:xfrm>
            <a:off x="1460091" y="1120877"/>
            <a:ext cx="10028902" cy="646331"/>
          </a:xfrm>
          <a:prstGeom prst="rect">
            <a:avLst/>
          </a:prstGeom>
          <a:noFill/>
        </p:spPr>
        <p:txBody>
          <a:bodyPr wrap="square" rtlCol="0">
            <a:spAutoFit/>
          </a:bodyPr>
          <a:lstStyle/>
          <a:p>
            <a:pPr marL="285750" indent="-285750">
              <a:buFont typeface="Arial" panose="020B0604020202020204" pitchFamily="34" charset="0"/>
              <a:buChar char="•"/>
            </a:pPr>
            <a:r>
              <a:rPr lang="fr-FR" dirty="0">
                <a:effectLst>
                  <a:outerShdw blurRad="38100" dist="38100" dir="2700000" algn="tl">
                    <a:srgbClr val="000000">
                      <a:alpha val="43137"/>
                    </a:srgbClr>
                  </a:outerShdw>
                </a:effectLst>
              </a:rPr>
              <a:t>Mécanique des solides, Elasticité, A. ALLICHE, Maître de Conférences - Paris 6, Université pierre and marie curie la science à Paris</a:t>
            </a:r>
          </a:p>
        </p:txBody>
      </p:sp>
      <p:sp>
        <p:nvSpPr>
          <p:cNvPr id="11" name="ZoneTexte 10"/>
          <p:cNvSpPr txBox="1"/>
          <p:nvPr/>
        </p:nvSpPr>
        <p:spPr>
          <a:xfrm>
            <a:off x="1460090" y="2309628"/>
            <a:ext cx="10028903" cy="646331"/>
          </a:xfrm>
          <a:prstGeom prst="rect">
            <a:avLst/>
          </a:prstGeom>
          <a:noFill/>
        </p:spPr>
        <p:txBody>
          <a:bodyPr wrap="square" rtlCol="0">
            <a:spAutoFit/>
          </a:bodyPr>
          <a:lstStyle/>
          <a:p>
            <a:pPr marL="285750" indent="-285750">
              <a:buFont typeface="Arial" panose="020B0604020202020204" pitchFamily="34" charset="0"/>
              <a:buChar char="•"/>
            </a:pPr>
            <a:r>
              <a:rPr lang="fr-FR" dirty="0" err="1">
                <a:effectLst>
                  <a:outerShdw blurRad="38100" dist="38100" dir="2700000" algn="tl">
                    <a:srgbClr val="000000">
                      <a:alpha val="43137"/>
                    </a:srgbClr>
                  </a:outerShdw>
                </a:effectLst>
              </a:rPr>
              <a:t>Mecanique</a:t>
            </a:r>
            <a:r>
              <a:rPr lang="fr-FR" dirty="0">
                <a:effectLst>
                  <a:outerShdw blurRad="38100" dist="38100" dir="2700000" algn="tl">
                    <a:srgbClr val="000000">
                      <a:alpha val="43137"/>
                    </a:srgbClr>
                  </a:outerShdw>
                </a:effectLst>
              </a:rPr>
              <a:t> des milieux continus cours et applications, Dr. </a:t>
            </a:r>
            <a:r>
              <a:rPr lang="fr-FR" dirty="0" err="1">
                <a:effectLst>
                  <a:outerShdw blurRad="38100" dist="38100" dir="2700000" algn="tl">
                    <a:srgbClr val="000000">
                      <a:alpha val="43137"/>
                    </a:srgbClr>
                  </a:outerShdw>
                </a:effectLst>
              </a:rPr>
              <a:t>Deghboudj</a:t>
            </a:r>
            <a:r>
              <a:rPr lang="fr-FR" dirty="0">
                <a:effectLst>
                  <a:outerShdw blurRad="38100" dist="38100" dir="2700000" algn="tl">
                    <a:srgbClr val="000000">
                      <a:alpha val="43137"/>
                    </a:srgbClr>
                  </a:outerShdw>
                </a:effectLst>
              </a:rPr>
              <a:t> </a:t>
            </a:r>
            <a:r>
              <a:rPr lang="fr-FR" dirty="0" err="1">
                <a:effectLst>
                  <a:outerShdw blurRad="38100" dist="38100" dir="2700000" algn="tl">
                    <a:srgbClr val="000000">
                      <a:alpha val="43137"/>
                    </a:srgbClr>
                  </a:outerShdw>
                </a:effectLst>
              </a:rPr>
              <a:t>samir</a:t>
            </a:r>
            <a:r>
              <a:rPr lang="fr-FR" dirty="0">
                <a:effectLst>
                  <a:outerShdw blurRad="38100" dist="38100" dir="2700000" algn="tl">
                    <a:srgbClr val="000000">
                      <a:alpha val="43137"/>
                    </a:srgbClr>
                  </a:outerShdw>
                </a:effectLst>
              </a:rPr>
              <a:t>, Université Larbi </a:t>
            </a:r>
            <a:r>
              <a:rPr lang="fr-FR" dirty="0" err="1">
                <a:effectLst>
                  <a:outerShdw blurRad="38100" dist="38100" dir="2700000" algn="tl">
                    <a:srgbClr val="000000">
                      <a:alpha val="43137"/>
                    </a:srgbClr>
                  </a:outerShdw>
                </a:effectLst>
              </a:rPr>
              <a:t>Tébessi</a:t>
            </a:r>
            <a:r>
              <a:rPr lang="fr-FR" dirty="0">
                <a:effectLst>
                  <a:outerShdw blurRad="38100" dist="38100" dir="2700000" algn="tl">
                    <a:srgbClr val="000000">
                      <a:alpha val="43137"/>
                    </a:srgbClr>
                  </a:outerShdw>
                </a:effectLst>
              </a:rPr>
              <a:t> de Tébessa, 2016</a:t>
            </a:r>
          </a:p>
        </p:txBody>
      </p:sp>
    </p:spTree>
    <p:extLst>
      <p:ext uri="{BB962C8B-B14F-4D97-AF65-F5344CB8AC3E}">
        <p14:creationId xmlns:p14="http://schemas.microsoft.com/office/powerpoint/2010/main" val="856943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926954"/>
            <a:ext cx="677108" cy="3630609"/>
          </a:xfrm>
          <a:prstGeom prst="rect">
            <a:avLst/>
          </a:prstGeom>
        </p:spPr>
        <p:txBody>
          <a:bodyPr vert="vert270" wrap="none">
            <a:spAutoFit/>
          </a:bodyPr>
          <a:lstStyle/>
          <a:p>
            <a:r>
              <a:rPr lang="fr-FR" sz="3200" b="1" u="sng" dirty="0">
                <a:solidFill>
                  <a:schemeClr val="bg1"/>
                </a:solidFill>
                <a:effectLst>
                  <a:outerShdw blurRad="38100" dist="38100" dir="2700000" algn="tl">
                    <a:srgbClr val="000000">
                      <a:alpha val="43137"/>
                    </a:srgbClr>
                  </a:outerShdw>
                </a:effectLst>
              </a:rPr>
              <a:t>Notion de contrainte</a:t>
            </a:r>
          </a:p>
        </p:txBody>
      </p:sp>
      <p:sp>
        <p:nvSpPr>
          <p:cNvPr id="3" name="Rectangle 2"/>
          <p:cNvSpPr/>
          <p:nvPr/>
        </p:nvSpPr>
        <p:spPr>
          <a:xfrm>
            <a:off x="2310581" y="880246"/>
            <a:ext cx="2571136" cy="1200329"/>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Un solide est en état de contrainte s’il est soumis à l’action de forces extérieures.</a:t>
            </a:r>
          </a:p>
        </p:txBody>
      </p:sp>
      <p:pic>
        <p:nvPicPr>
          <p:cNvPr id="4" name="Image 3"/>
          <p:cNvPicPr/>
          <p:nvPr/>
        </p:nvPicPr>
        <p:blipFill>
          <a:blip r:embed="rId3"/>
          <a:stretch>
            <a:fillRect/>
          </a:stretch>
        </p:blipFill>
        <p:spPr>
          <a:xfrm>
            <a:off x="5621206" y="434236"/>
            <a:ext cx="4788351" cy="2092350"/>
          </a:xfrm>
          <a:prstGeom prst="rect">
            <a:avLst/>
          </a:prstGeom>
        </p:spPr>
      </p:pic>
      <p:sp>
        <p:nvSpPr>
          <p:cNvPr id="5" name="Rectangle 4"/>
          <p:cNvSpPr/>
          <p:nvPr/>
        </p:nvSpPr>
        <p:spPr>
          <a:xfrm>
            <a:off x="1158847" y="2819903"/>
            <a:ext cx="10462881" cy="923330"/>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Analysons l’effort </a:t>
            </a:r>
            <a:r>
              <a:rPr lang="fr-FR" i="1" dirty="0">
                <a:effectLst>
                  <a:outerShdw blurRad="38100" dist="38100" dir="2700000" algn="tl">
                    <a:srgbClr val="000000">
                      <a:alpha val="43137"/>
                    </a:srgbClr>
                  </a:outerShdw>
                </a:effectLst>
              </a:rPr>
              <a:t>dF</a:t>
            </a:r>
            <a:r>
              <a:rPr lang="fr-FR" dirty="0">
                <a:effectLst>
                  <a:outerShdw blurRad="38100" dist="38100" dir="2700000" algn="tl">
                    <a:srgbClr val="000000">
                      <a:alpha val="43137"/>
                    </a:srgbClr>
                  </a:outerShdw>
                </a:effectLst>
              </a:rPr>
              <a:t> appliqué en </a:t>
            </a:r>
            <a:r>
              <a:rPr lang="fr-FR" i="1" dirty="0">
                <a:effectLst>
                  <a:outerShdw blurRad="38100" dist="38100" dir="2700000" algn="tl">
                    <a:srgbClr val="000000">
                      <a:alpha val="43137"/>
                    </a:srgbClr>
                  </a:outerShdw>
                </a:effectLst>
              </a:rPr>
              <a:t>M</a:t>
            </a:r>
            <a:r>
              <a:rPr lang="fr-FR" dirty="0">
                <a:effectLst>
                  <a:outerShdw blurRad="38100" dist="38100" dir="2700000" algn="tl">
                    <a:srgbClr val="000000">
                      <a:alpha val="43137"/>
                    </a:srgbClr>
                  </a:outerShdw>
                </a:effectLst>
              </a:rPr>
              <a:t> sur la facette. Si dS est suffisamment petite on peut considérer que cet effort est proportionnel à l’aire de la facette en question. Nous pouvons écrire l’effort comme le produit d’un vecteur de densité surfacique de force que nous notons </a:t>
            </a:r>
            <a:r>
              <a:rPr lang="fr-FR" i="1" dirty="0">
                <a:effectLst>
                  <a:outerShdw blurRad="38100" dist="38100" dir="2700000" algn="tl">
                    <a:srgbClr val="000000">
                      <a:alpha val="43137"/>
                    </a:srgbClr>
                  </a:outerShdw>
                </a:effectLst>
              </a:rPr>
              <a:t>T</a:t>
            </a:r>
            <a:r>
              <a:rPr lang="fr-FR" dirty="0">
                <a:effectLst>
                  <a:outerShdw blurRad="38100" dist="38100" dir="2700000" algn="tl">
                    <a:srgbClr val="000000">
                      <a:alpha val="43137"/>
                    </a:srgbClr>
                  </a:outerShdw>
                </a:effectLst>
              </a:rPr>
              <a:t> </a:t>
            </a:r>
            <a:r>
              <a:rPr lang="fr-FR" i="1" dirty="0">
                <a:effectLst>
                  <a:outerShdw blurRad="38100" dist="38100" dir="2700000" algn="tl">
                    <a:srgbClr val="000000">
                      <a:alpha val="43137"/>
                    </a:srgbClr>
                  </a:outerShdw>
                </a:effectLst>
              </a:rPr>
              <a:t>(M, n) </a:t>
            </a:r>
            <a:r>
              <a:rPr lang="fr-FR" dirty="0">
                <a:effectLst>
                  <a:outerShdw blurRad="38100" dist="38100" dir="2700000" algn="tl">
                    <a:srgbClr val="000000">
                      <a:alpha val="43137"/>
                    </a:srgbClr>
                  </a:outerShdw>
                </a:effectLst>
              </a:rPr>
              <a:t>par l’aire de l’élément de surface dS : </a:t>
            </a:r>
          </a:p>
        </p:txBody>
      </p:sp>
      <p:sp>
        <p:nvSpPr>
          <p:cNvPr id="6" name="Rectangle 5"/>
          <p:cNvSpPr/>
          <p:nvPr/>
        </p:nvSpPr>
        <p:spPr>
          <a:xfrm>
            <a:off x="5565381" y="4014948"/>
            <a:ext cx="1649811" cy="369332"/>
          </a:xfrm>
          <a:prstGeom prst="rect">
            <a:avLst/>
          </a:prstGeom>
        </p:spPr>
        <p:txBody>
          <a:bodyPr wrap="none">
            <a:spAutoFit/>
          </a:bodyPr>
          <a:lstStyle/>
          <a:p>
            <a:r>
              <a:rPr lang="fr-FR" i="1" dirty="0">
                <a:effectLst>
                  <a:outerShdw blurRad="38100" dist="38100" dir="2700000" algn="tl">
                    <a:srgbClr val="000000">
                      <a:alpha val="43137"/>
                    </a:srgbClr>
                  </a:outerShdw>
                </a:effectLst>
              </a:rPr>
              <a:t>dF = T (M, n) dS</a:t>
            </a:r>
          </a:p>
        </p:txBody>
      </p:sp>
      <p:sp>
        <p:nvSpPr>
          <p:cNvPr id="7" name="Rectangle 6"/>
          <p:cNvSpPr/>
          <p:nvPr/>
        </p:nvSpPr>
        <p:spPr>
          <a:xfrm>
            <a:off x="1158847" y="4835348"/>
            <a:ext cx="10462881" cy="923330"/>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La densité surfacique de force T (M, n) est plutôt appelé vecteur contrainte. Ce nouvel élément mécanique est relatif à un point M du milieu et dépend de l’orientation n de la facette choisie. Une autre définition du vecteur contrainte est souvent proposée :</a:t>
            </a:r>
          </a:p>
        </p:txBody>
      </p:sp>
      <p:pic>
        <p:nvPicPr>
          <p:cNvPr id="8" name="Image 7"/>
          <p:cNvPicPr>
            <a:picLocks noChangeAspect="1"/>
          </p:cNvPicPr>
          <p:nvPr/>
        </p:nvPicPr>
        <p:blipFill>
          <a:blip r:embed="rId4"/>
          <a:stretch>
            <a:fillRect/>
          </a:stretch>
        </p:blipFill>
        <p:spPr>
          <a:xfrm>
            <a:off x="5514621" y="5758678"/>
            <a:ext cx="1751330" cy="559632"/>
          </a:xfrm>
          <a:prstGeom prst="rect">
            <a:avLst/>
          </a:prstGeom>
        </p:spPr>
      </p:pic>
      <p:sp>
        <p:nvSpPr>
          <p:cNvPr id="10" name="Rectangle à coins arrondis 9"/>
          <p:cNvSpPr/>
          <p:nvPr/>
        </p:nvSpPr>
        <p:spPr>
          <a:xfrm>
            <a:off x="985002" y="218277"/>
            <a:ext cx="10810568" cy="6126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9276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117987" y="454955"/>
            <a:ext cx="923330" cy="5134995"/>
          </a:xfrm>
          <a:prstGeom prst="rect">
            <a:avLst/>
          </a:prstGeom>
        </p:spPr>
        <p:txBody>
          <a:bodyPr vert="vert270" wrap="none">
            <a:spAutoFit/>
          </a:bodyPr>
          <a:lstStyle/>
          <a:p>
            <a:pPr algn="ctr"/>
            <a:r>
              <a:rPr lang="fr-FR" sz="2400" b="1" dirty="0">
                <a:solidFill>
                  <a:schemeClr val="bg1"/>
                </a:solidFill>
                <a:effectLst>
                  <a:outerShdw blurRad="38100" dist="38100" dir="2700000" algn="tl">
                    <a:srgbClr val="000000">
                      <a:alpha val="43137"/>
                    </a:srgbClr>
                  </a:outerShdw>
                </a:effectLst>
              </a:rPr>
              <a:t>Composantes normales et tangentielles</a:t>
            </a:r>
          </a:p>
          <a:p>
            <a:pPr algn="ctr"/>
            <a:r>
              <a:rPr lang="fr-FR" sz="2400" b="1" dirty="0">
                <a:solidFill>
                  <a:schemeClr val="bg1"/>
                </a:solidFill>
                <a:effectLst>
                  <a:outerShdw blurRad="38100" dist="38100" dir="2700000" algn="tl">
                    <a:srgbClr val="000000">
                      <a:alpha val="43137"/>
                    </a:srgbClr>
                  </a:outerShdw>
                </a:effectLst>
              </a:rPr>
              <a:t> du vecteur contrainte</a:t>
            </a:r>
          </a:p>
        </p:txBody>
      </p:sp>
      <p:sp>
        <p:nvSpPr>
          <p:cNvPr id="3" name="Rectangle 2"/>
          <p:cNvSpPr/>
          <p:nvPr/>
        </p:nvSpPr>
        <p:spPr>
          <a:xfrm>
            <a:off x="1263446" y="454955"/>
            <a:ext cx="7143135" cy="646331"/>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Le vecteur contrainte défini précédemment peut être décomposé suivant la normale à la facette et sur le plan tangent à la facette au point M.</a:t>
            </a:r>
          </a:p>
        </p:txBody>
      </p:sp>
      <p:sp>
        <p:nvSpPr>
          <p:cNvPr id="5" name="Rectangle 4"/>
          <p:cNvSpPr/>
          <p:nvPr/>
        </p:nvSpPr>
        <p:spPr>
          <a:xfrm>
            <a:off x="1263446" y="2360656"/>
            <a:ext cx="10328786" cy="1477328"/>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Dans cette expression, σ est la contrainte normale qui traduit une densité d’effort de compression ou de traction au point M. La composante vectorielle τ traduit les contraintes de cisaillement dans différentes directions du plan tangent à la facette. σ est une valeur algébrique positive dans le cas d’une contrainte de traction et négative dans le cas d’une contrainte de compression. Nous pouvons écrire la relation entre le vecteur contrainte et ses composantes :</a:t>
            </a:r>
          </a:p>
        </p:txBody>
      </p:sp>
      <p:pic>
        <p:nvPicPr>
          <p:cNvPr id="7" name="Image 6"/>
          <p:cNvPicPr>
            <a:picLocks noChangeAspect="1"/>
          </p:cNvPicPr>
          <p:nvPr/>
        </p:nvPicPr>
        <p:blipFill>
          <a:blip r:embed="rId3"/>
          <a:stretch>
            <a:fillRect/>
          </a:stretch>
        </p:blipFill>
        <p:spPr>
          <a:xfrm>
            <a:off x="8406581" y="454955"/>
            <a:ext cx="3785419" cy="1565816"/>
          </a:xfrm>
          <a:prstGeom prst="rect">
            <a:avLst/>
          </a:prstGeom>
        </p:spPr>
      </p:pic>
      <p:pic>
        <p:nvPicPr>
          <p:cNvPr id="8" name="Image 7"/>
          <p:cNvPicPr>
            <a:picLocks noChangeAspect="1"/>
          </p:cNvPicPr>
          <p:nvPr/>
        </p:nvPicPr>
        <p:blipFill>
          <a:blip r:embed="rId4"/>
          <a:stretch>
            <a:fillRect/>
          </a:stretch>
        </p:blipFill>
        <p:spPr>
          <a:xfrm>
            <a:off x="9204205" y="4241863"/>
            <a:ext cx="2066925" cy="1828800"/>
          </a:xfrm>
          <a:prstGeom prst="rect">
            <a:avLst/>
          </a:prstGeom>
        </p:spPr>
      </p:pic>
      <p:sp>
        <p:nvSpPr>
          <p:cNvPr id="9" name="Rectangle 8"/>
          <p:cNvSpPr/>
          <p:nvPr/>
        </p:nvSpPr>
        <p:spPr>
          <a:xfrm>
            <a:off x="1263446" y="4960288"/>
            <a:ext cx="7511844" cy="923330"/>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Un vecteur contrainte ne définit pas complètement l’état des contraintes en 1 point car il est attaché à une facette </a:t>
            </a:r>
            <a:r>
              <a:rPr lang="fr-FR" dirty="0" smtClean="0">
                <a:effectLst>
                  <a:outerShdw blurRad="38100" dist="38100" dir="2700000" algn="tl">
                    <a:srgbClr val="000000">
                      <a:alpha val="43137"/>
                    </a:srgbClr>
                  </a:outerShdw>
                </a:effectLst>
              </a:rPr>
              <a:t>de</a:t>
            </a:r>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ce point. Il est démontré que l’état des contraintes en 1 point est donné par 3 facettes.</a:t>
            </a:r>
          </a:p>
        </p:txBody>
      </p:sp>
      <p:sp>
        <p:nvSpPr>
          <p:cNvPr id="10" name="Rectangle à coins arrondis 9"/>
          <p:cNvSpPr/>
          <p:nvPr/>
        </p:nvSpPr>
        <p:spPr>
          <a:xfrm>
            <a:off x="914400" y="280219"/>
            <a:ext cx="11061290" cy="61943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1" name="ZoneTexte 10"/>
              <p:cNvSpPr txBox="1"/>
              <p:nvPr/>
            </p:nvSpPr>
            <p:spPr>
              <a:xfrm>
                <a:off x="5019368" y="1526761"/>
                <a:ext cx="1593385" cy="302647"/>
              </a:xfrm>
              <a:prstGeom prst="rect">
                <a:avLst/>
              </a:prstGeom>
              <a:noFill/>
            </p:spPr>
            <p:txBody>
              <a:bodyPr wrap="none" lIns="0" tIns="0" rIns="0" bIns="0" rtlCol="0">
                <a:spAutoFit/>
              </a:bodyPr>
              <a:lstStyle/>
              <a:p>
                <a14:m>
                  <m:oMath xmlns:m="http://schemas.openxmlformats.org/officeDocument/2006/math">
                    <m:acc>
                      <m:accPr>
                        <m:chr m:val="⃗"/>
                        <m:ctrlPr>
                          <a:rPr lang="fr-FR" i="1" smtClean="0">
                            <a:effectLst>
                              <a:outerShdw blurRad="38100" dist="38100" dir="2700000" algn="tl">
                                <a:srgbClr val="000000">
                                  <a:alpha val="43137"/>
                                </a:srgbClr>
                              </a:outerShdw>
                            </a:effectLst>
                            <a:latin typeface="Cambria Math" panose="02040503050406030204" pitchFamily="18" charset="0"/>
                          </a:rPr>
                        </m:ctrlPr>
                      </m:accPr>
                      <m:e>
                        <m:r>
                          <m:rPr>
                            <m:nor/>
                          </m:rPr>
                          <a:rPr lang="pt-BR" i="1" dirty="0">
                            <a:effectLst>
                              <a:outerShdw blurRad="38100" dist="38100" dir="2700000" algn="tl">
                                <a:srgbClr val="000000">
                                  <a:alpha val="43137"/>
                                </a:srgbClr>
                              </a:outerShdw>
                            </a:effectLst>
                          </a:rPr>
                          <m:t>T</m:t>
                        </m:r>
                      </m:e>
                    </m:acc>
                  </m:oMath>
                </a14:m>
                <a:r>
                  <a:rPr lang="fr-FR" i="1" dirty="0">
                    <a:effectLst>
                      <a:outerShdw blurRad="38100" dist="38100" dir="2700000" algn="tl">
                        <a:srgbClr val="000000">
                          <a:alpha val="43137"/>
                        </a:srgbClr>
                      </a:outerShdw>
                    </a:effectLst>
                  </a:rPr>
                  <a:t> </a:t>
                </a:r>
                <a:r>
                  <a:rPr lang="pt-BR" i="1" dirty="0">
                    <a:effectLst>
                      <a:outerShdw blurRad="38100" dist="38100" dir="2700000" algn="tl">
                        <a:srgbClr val="000000">
                          <a:alpha val="43137"/>
                        </a:srgbClr>
                      </a:outerShdw>
                    </a:effectLst>
                  </a:rPr>
                  <a:t>(M, </a:t>
                </a:r>
                <a14:m>
                  <m:oMath xmlns:m="http://schemas.openxmlformats.org/officeDocument/2006/math">
                    <m:acc>
                      <m:accPr>
                        <m:chr m:val="⃗"/>
                        <m:ctrlPr>
                          <a:rPr lang="pt-BR" i="1" dirty="0" smtClean="0">
                            <a:effectLst>
                              <a:outerShdw blurRad="38100" dist="38100" dir="2700000" algn="tl">
                                <a:srgbClr val="000000">
                                  <a:alpha val="43137"/>
                                </a:srgbClr>
                              </a:outerShdw>
                            </a:effectLst>
                            <a:latin typeface="Cambria Math" panose="02040503050406030204" pitchFamily="18" charset="0"/>
                          </a:rPr>
                        </m:ctrlPr>
                      </m:accPr>
                      <m:e>
                        <m:r>
                          <a:rPr lang="fr-FR" b="0" i="1" dirty="0" smtClean="0">
                            <a:effectLst>
                              <a:outerShdw blurRad="38100" dist="38100" dir="2700000" algn="tl">
                                <a:srgbClr val="000000">
                                  <a:alpha val="43137"/>
                                </a:srgbClr>
                              </a:outerShdw>
                            </a:effectLst>
                            <a:latin typeface="Cambria Math" panose="02040503050406030204" pitchFamily="18" charset="0"/>
                          </a:rPr>
                          <m:t>𝑛</m:t>
                        </m:r>
                      </m:e>
                    </m:acc>
                  </m:oMath>
                </a14:m>
                <a:r>
                  <a:rPr lang="pt-BR" i="1" dirty="0">
                    <a:effectLst>
                      <a:outerShdw blurRad="38100" dist="38100" dir="2700000" algn="tl">
                        <a:srgbClr val="000000">
                          <a:alpha val="43137"/>
                        </a:srgbClr>
                      </a:outerShdw>
                    </a:effectLst>
                  </a:rPr>
                  <a:t>) = </a:t>
                </a:r>
                <a14:m>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acc>
                      <m:accPr>
                        <m:chr m:val="⃗"/>
                        <m:ctrlPr>
                          <a:rPr lang="fr-FR" i="1">
                            <a:effectLst>
                              <a:outerShdw blurRad="38100" dist="38100" dir="2700000" algn="tl">
                                <a:srgbClr val="000000">
                                  <a:alpha val="43137"/>
                                </a:srgbClr>
                              </a:outerShdw>
                            </a:effectLst>
                            <a:latin typeface="Cambria Math" panose="02040503050406030204" pitchFamily="18" charset="0"/>
                          </a:rPr>
                        </m:ctrlPr>
                      </m:accPr>
                      <m:e>
                        <m:r>
                          <m:rPr>
                            <m:nor/>
                          </m:rPr>
                          <a:rPr lang="pt-BR" i="1" dirty="0">
                            <a:effectLst>
                              <a:outerShdw blurRad="38100" dist="38100" dir="2700000" algn="tl">
                                <a:srgbClr val="000000">
                                  <a:alpha val="43137"/>
                                </a:srgbClr>
                              </a:outerShdw>
                            </a:effectLst>
                          </a:rPr>
                          <m:t>n</m:t>
                        </m:r>
                      </m:e>
                    </m:acc>
                  </m:oMath>
                </a14:m>
                <a:r>
                  <a:rPr lang="fr-FR" i="1" dirty="0">
                    <a:effectLst>
                      <a:outerShdw blurRad="38100" dist="38100" dir="2700000" algn="tl">
                        <a:srgbClr val="000000">
                          <a:alpha val="43137"/>
                        </a:srgbClr>
                      </a:outerShdw>
                    </a:effectLst>
                  </a:rPr>
                  <a:t> + </a:t>
                </a:r>
                <a14:m>
                  <m:oMath xmlns:m="http://schemas.openxmlformats.org/officeDocument/2006/math">
                    <m:acc>
                      <m:accPr>
                        <m:chr m:val="⃗"/>
                        <m:ctrlPr>
                          <a:rPr lang="fr-FR" i="1">
                            <a:effectLst>
                              <a:outerShdw blurRad="38100" dist="38100" dir="2700000" algn="tl">
                                <a:srgbClr val="000000">
                                  <a:alpha val="43137"/>
                                </a:srgbClr>
                              </a:outerShdw>
                            </a:effectLst>
                            <a:latin typeface="Cambria Math" panose="02040503050406030204" pitchFamily="18" charset="0"/>
                          </a:rPr>
                        </m:ctrlPr>
                      </m:accPr>
                      <m:e>
                        <m:r>
                          <m:rPr>
                            <m:nor/>
                          </m:rPr>
                          <a:rPr lang="pt-BR" i="1" dirty="0">
                            <a:effectLst>
                              <a:outerShdw blurRad="38100" dist="38100" dir="2700000" algn="tl">
                                <a:srgbClr val="000000">
                                  <a:alpha val="43137"/>
                                </a:srgbClr>
                              </a:outerShdw>
                            </a:effectLst>
                          </a:rPr>
                          <m:t>τ</m:t>
                        </m:r>
                      </m:e>
                    </m:acc>
                  </m:oMath>
                </a14:m>
                <a:endParaRPr lang="fr-FR" i="1" dirty="0">
                  <a:effectLst>
                    <a:outerShdw blurRad="38100" dist="38100" dir="2700000" algn="tl">
                      <a:srgbClr val="000000">
                        <a:alpha val="43137"/>
                      </a:srgbClr>
                    </a:outerShdw>
                  </a:effectLst>
                </a:endParaRPr>
              </a:p>
            </p:txBody>
          </p:sp>
        </mc:Choice>
        <mc:Fallback xmlns="">
          <p:sp>
            <p:nvSpPr>
              <p:cNvPr id="11" name="ZoneTexte 10"/>
              <p:cNvSpPr txBox="1">
                <a:spLocks noRot="1" noChangeAspect="1" noMove="1" noResize="1" noEditPoints="1" noAdjustHandles="1" noChangeArrowheads="1" noChangeShapeType="1" noTextEdit="1"/>
              </p:cNvSpPr>
              <p:nvPr/>
            </p:nvSpPr>
            <p:spPr>
              <a:xfrm>
                <a:off x="5019368" y="1526761"/>
                <a:ext cx="1593385" cy="302647"/>
              </a:xfrm>
              <a:prstGeom prst="rect">
                <a:avLst/>
              </a:prstGeom>
              <a:blipFill>
                <a:blip r:embed="rId5"/>
                <a:stretch>
                  <a:fillRect l="-4962" t="-32000" r="-24046" b="-58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ZoneTexte 14"/>
              <p:cNvSpPr txBox="1"/>
              <p:nvPr/>
            </p:nvSpPr>
            <p:spPr>
              <a:xfrm>
                <a:off x="4657730" y="4120011"/>
                <a:ext cx="2326278" cy="387542"/>
              </a:xfrm>
              <a:prstGeom prst="rect">
                <a:avLst/>
              </a:prstGeom>
              <a:noFill/>
            </p:spPr>
            <p:txBody>
              <a:bodyPr wrap="none" lIns="0" tIns="0" rIns="0" bIns="0" rtlCol="0">
                <a:spAutoFit/>
              </a:bodyPr>
              <a:lstStyle/>
              <a:p>
                <a14:m>
                  <m:oMath xmlns:m="http://schemas.openxmlformats.org/officeDocument/2006/math">
                    <m:sSup>
                      <m:sSupPr>
                        <m:ctrlPr>
                          <a:rPr lang="fr-FR" i="1" smtClean="0">
                            <a:effectLst>
                              <a:outerShdw blurRad="38100" dist="38100" dir="2700000" algn="tl">
                                <a:srgbClr val="000000">
                                  <a:alpha val="43137"/>
                                </a:srgbClr>
                              </a:outerShdw>
                            </a:effectLst>
                            <a:latin typeface="Cambria Math" panose="02040503050406030204" pitchFamily="18" charset="0"/>
                          </a:rPr>
                        </m:ctrlPr>
                      </m:sSupPr>
                      <m:e>
                        <m:d>
                          <m:dPr>
                            <m:begChr m:val="‖"/>
                            <m:endChr m:val="‖"/>
                            <m:ctrlPr>
                              <a:rPr lang="fr-FR" i="1" smtClean="0">
                                <a:effectLst>
                                  <a:outerShdw blurRad="38100" dist="38100" dir="2700000" algn="tl">
                                    <a:srgbClr val="000000">
                                      <a:alpha val="43137"/>
                                    </a:srgbClr>
                                  </a:outerShdw>
                                </a:effectLst>
                                <a:latin typeface="Cambria Math" panose="02040503050406030204" pitchFamily="18" charset="0"/>
                              </a:rPr>
                            </m:ctrlPr>
                          </m:dPr>
                          <m:e>
                            <m:acc>
                              <m:accPr>
                                <m:chr m:val="⃗"/>
                                <m:ctrlPr>
                                  <a:rPr lang="fr-FR" i="1" smtClean="0">
                                    <a:effectLst>
                                      <a:outerShdw blurRad="38100" dist="38100" dir="2700000" algn="tl">
                                        <a:srgbClr val="000000">
                                          <a:alpha val="43137"/>
                                        </a:srgbClr>
                                      </a:outerShdw>
                                    </a:effectLst>
                                    <a:latin typeface="Cambria Math" panose="02040503050406030204" pitchFamily="18" charset="0"/>
                                  </a:rPr>
                                </m:ctrlPr>
                              </m:accPr>
                              <m:e>
                                <m:r>
                                  <a:rPr lang="fr-FR" b="0" i="1" smtClean="0">
                                    <a:effectLst>
                                      <a:outerShdw blurRad="38100" dist="38100" dir="2700000" algn="tl">
                                        <a:srgbClr val="000000">
                                          <a:alpha val="43137"/>
                                        </a:srgbClr>
                                      </a:outerShdw>
                                    </a:effectLst>
                                    <a:latin typeface="Cambria Math" panose="02040503050406030204" pitchFamily="18" charset="0"/>
                                  </a:rPr>
                                  <m:t>𝑇</m:t>
                                </m:r>
                              </m:e>
                            </m:acc>
                            <m:r>
                              <a:rPr lang="fr-FR" b="0" i="1" smtClean="0">
                                <a:effectLst>
                                  <a:outerShdw blurRad="38100" dist="38100" dir="2700000" algn="tl">
                                    <a:srgbClr val="000000">
                                      <a:alpha val="43137"/>
                                    </a:srgbClr>
                                  </a:outerShdw>
                                </a:effectLst>
                                <a:latin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𝑀</m:t>
                            </m:r>
                            <m:r>
                              <a:rPr lang="fr-FR" b="0" i="1" smtClean="0">
                                <a:effectLst>
                                  <a:outerShdw blurRad="38100" dist="38100" dir="2700000" algn="tl">
                                    <a:srgbClr val="000000">
                                      <a:alpha val="43137"/>
                                    </a:srgbClr>
                                  </a:outerShdw>
                                </a:effectLst>
                                <a:latin typeface="Cambria Math" panose="02040503050406030204" pitchFamily="18" charset="0"/>
                              </a:rPr>
                              <m:t>,</m:t>
                            </m:r>
                            <m:acc>
                              <m:accPr>
                                <m:chr m:val="⃗"/>
                                <m:ctrlPr>
                                  <a:rPr lang="fr-FR" i="1">
                                    <a:effectLst>
                                      <a:outerShdw blurRad="38100" dist="38100" dir="2700000" algn="tl">
                                        <a:srgbClr val="000000">
                                          <a:alpha val="43137"/>
                                        </a:srgbClr>
                                      </a:outerShdw>
                                    </a:effectLst>
                                    <a:latin typeface="Cambria Math" panose="02040503050406030204" pitchFamily="18" charset="0"/>
                                  </a:rPr>
                                </m:ctrlPr>
                              </m:accPr>
                              <m:e>
                                <m:r>
                                  <a:rPr lang="fr-FR" b="0" i="1" smtClean="0">
                                    <a:effectLst>
                                      <a:outerShdw blurRad="38100" dist="38100" dir="2700000" algn="tl">
                                        <a:srgbClr val="000000">
                                          <a:alpha val="43137"/>
                                        </a:srgbClr>
                                      </a:outerShdw>
                                    </a:effectLst>
                                    <a:latin typeface="Cambria Math" panose="02040503050406030204" pitchFamily="18" charset="0"/>
                                  </a:rPr>
                                  <m:t>𝑛</m:t>
                                </m:r>
                              </m:e>
                            </m:acc>
                            <m:r>
                              <a:rPr lang="fr-FR" b="0" i="1" smtClean="0">
                                <a:effectLst>
                                  <a:outerShdw blurRad="38100" dist="38100" dir="2700000" algn="tl">
                                    <a:srgbClr val="000000">
                                      <a:alpha val="43137"/>
                                    </a:srgbClr>
                                  </a:outerShdw>
                                </a:effectLst>
                                <a:latin typeface="Cambria Math" panose="02040503050406030204" pitchFamily="18" charset="0"/>
                              </a:rPr>
                              <m:t>)</m:t>
                            </m:r>
                          </m:e>
                        </m:d>
                      </m:e>
                      <m:sup>
                        <m:r>
                          <a:rPr lang="fr-FR" b="0" i="1" smtClean="0">
                            <a:effectLst>
                              <a:outerShdw blurRad="38100" dist="38100" dir="2700000" algn="tl">
                                <a:srgbClr val="000000">
                                  <a:alpha val="43137"/>
                                </a:srgbClr>
                              </a:outerShdw>
                            </a:effectLst>
                            <a:latin typeface="Cambria Math" panose="02040503050406030204" pitchFamily="18" charset="0"/>
                          </a:rPr>
                          <m:t>2</m:t>
                        </m:r>
                      </m:sup>
                    </m:sSup>
                  </m:oMath>
                </a14:m>
                <a:r>
                  <a:rPr lang="fr-FR" dirty="0">
                    <a:effectLst>
                      <a:outerShdw blurRad="38100" dist="38100" dir="2700000" algn="tl">
                        <a:srgbClr val="000000">
                          <a:alpha val="43137"/>
                        </a:srgbClr>
                      </a:outerShdw>
                    </a:effectLst>
                  </a:rPr>
                  <a:t>= </a:t>
                </a:r>
                <a14:m>
                  <m:oMath xmlns:m="http://schemas.openxmlformats.org/officeDocument/2006/math">
                    <m:sSup>
                      <m:sSupPr>
                        <m:ctrlPr>
                          <a:rPr lang="fr-FR" i="1" smtClean="0">
                            <a:effectLst>
                              <a:outerShdw blurRad="38100" dist="38100" dir="2700000" algn="tl">
                                <a:srgbClr val="000000">
                                  <a:alpha val="43137"/>
                                </a:srgbClr>
                              </a:outerShdw>
                            </a:effectLst>
                            <a:latin typeface="Cambria Math" panose="02040503050406030204" pitchFamily="18" charset="0"/>
                          </a:rPr>
                        </m:ctrlPr>
                      </m:sSupPr>
                      <m:e>
                        <m: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p>
                        <m:r>
                          <a:rPr lang="fr-FR" b="0" i="1" smtClean="0">
                            <a:effectLst>
                              <a:outerShdw blurRad="38100" dist="38100" dir="2700000" algn="tl">
                                <a:srgbClr val="000000">
                                  <a:alpha val="43137"/>
                                </a:srgbClr>
                              </a:outerShdw>
                            </a:effectLst>
                            <a:latin typeface="Cambria Math" panose="02040503050406030204" pitchFamily="18" charset="0"/>
                          </a:rPr>
                          <m:t>2</m:t>
                        </m:r>
                      </m:sup>
                    </m:sSup>
                    <m:r>
                      <a:rPr lang="fr-FR" b="0" i="1" smtClean="0">
                        <a:effectLst>
                          <a:outerShdw blurRad="38100" dist="38100" dir="2700000" algn="tl">
                            <a:srgbClr val="000000">
                              <a:alpha val="43137"/>
                            </a:srgbClr>
                          </a:outerShdw>
                        </a:effectLst>
                        <a:latin typeface="Cambria Math" panose="02040503050406030204" pitchFamily="18" charset="0"/>
                      </a:rPr>
                      <m:t>+ </m:t>
                    </m:r>
                    <m:sSup>
                      <m:sSupPr>
                        <m:ctrlPr>
                          <a:rPr lang="fr-FR" b="0" i="1" smtClean="0">
                            <a:effectLst>
                              <a:outerShdw blurRad="38100" dist="38100" dir="2700000" algn="tl">
                                <a:srgbClr val="000000">
                                  <a:alpha val="43137"/>
                                </a:srgbClr>
                              </a:outerShdw>
                            </a:effectLst>
                            <a:latin typeface="Cambria Math" panose="02040503050406030204" pitchFamily="18" charset="0"/>
                          </a:rPr>
                        </m:ctrlPr>
                      </m:sSupPr>
                      <m:e>
                        <m:d>
                          <m:dPr>
                            <m:begChr m:val="‖"/>
                            <m:endChr m:val="‖"/>
                            <m:ctrlPr>
                              <a:rPr lang="fr-FR" b="0" i="1" smtClean="0">
                                <a:effectLst>
                                  <a:outerShdw blurRad="38100" dist="38100" dir="2700000" algn="tl">
                                    <a:srgbClr val="000000">
                                      <a:alpha val="43137"/>
                                    </a:srgbClr>
                                  </a:outerShdw>
                                </a:effectLst>
                                <a:latin typeface="Cambria Math" panose="02040503050406030204" pitchFamily="18" charset="0"/>
                              </a:rPr>
                            </m:ctrlPr>
                          </m:dPr>
                          <m:e>
                            <m:acc>
                              <m:accPr>
                                <m:chr m:val="⃗"/>
                                <m:ctrlPr>
                                  <a:rPr lang="fr-FR" b="0" i="1" smtClean="0">
                                    <a:effectLst>
                                      <a:outerShdw blurRad="38100" dist="38100" dir="2700000" algn="tl">
                                        <a:srgbClr val="000000">
                                          <a:alpha val="43137"/>
                                        </a:srgbClr>
                                      </a:outerShdw>
                                    </a:effectLst>
                                    <a:latin typeface="Cambria Math" panose="02040503050406030204" pitchFamily="18" charset="0"/>
                                  </a:rPr>
                                </m:ctrlPr>
                              </m:accPr>
                              <m:e>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e>
                            </m:acc>
                          </m:e>
                        </m:d>
                      </m:e>
                      <m:sup>
                        <m:r>
                          <a:rPr lang="fr-FR" b="0" i="1" smtClean="0">
                            <a:effectLst>
                              <a:outerShdw blurRad="38100" dist="38100" dir="2700000" algn="tl">
                                <a:srgbClr val="000000">
                                  <a:alpha val="43137"/>
                                </a:srgbClr>
                              </a:outerShdw>
                            </a:effectLst>
                            <a:latin typeface="Cambria Math" panose="02040503050406030204" pitchFamily="18" charset="0"/>
                          </a:rPr>
                          <m:t>2</m:t>
                        </m:r>
                      </m:sup>
                    </m:sSup>
                  </m:oMath>
                </a14:m>
                <a:endParaRPr lang="fr-FR" dirty="0">
                  <a:effectLst>
                    <a:outerShdw blurRad="38100" dist="38100" dir="2700000" algn="tl">
                      <a:srgbClr val="000000">
                        <a:alpha val="43137"/>
                      </a:srgbClr>
                    </a:outerShdw>
                  </a:effectLst>
                </a:endParaRPr>
              </a:p>
            </p:txBody>
          </p:sp>
        </mc:Choice>
        <mc:Fallback xmlns="">
          <p:sp>
            <p:nvSpPr>
              <p:cNvPr id="15" name="ZoneTexte 14"/>
              <p:cNvSpPr txBox="1">
                <a:spLocks noRot="1" noChangeAspect="1" noMove="1" noResize="1" noEditPoints="1" noAdjustHandles="1" noChangeArrowheads="1" noChangeShapeType="1" noTextEdit="1"/>
              </p:cNvSpPr>
              <p:nvPr/>
            </p:nvSpPr>
            <p:spPr>
              <a:xfrm>
                <a:off x="4657730" y="4120011"/>
                <a:ext cx="2326278" cy="387542"/>
              </a:xfrm>
              <a:prstGeom prst="rect">
                <a:avLst/>
              </a:prstGeom>
              <a:blipFill>
                <a:blip r:embed="rId6"/>
                <a:stretch>
                  <a:fillRect b="-42857"/>
                </a:stretch>
              </a:blipFill>
            </p:spPr>
            <p:txBody>
              <a:bodyPr/>
              <a:lstStyle/>
              <a:p>
                <a:r>
                  <a:rPr lang="fr-FR">
                    <a:noFill/>
                  </a:rPr>
                  <a:t> </a:t>
                </a:r>
              </a:p>
            </p:txBody>
          </p:sp>
        </mc:Fallback>
      </mc:AlternateContent>
    </p:spTree>
    <p:extLst>
      <p:ext uri="{BB962C8B-B14F-4D97-AF65-F5344CB8AC3E}">
        <p14:creationId xmlns:p14="http://schemas.microsoft.com/office/powerpoint/2010/main" val="3808599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ZoneTexte 1"/>
              <p:cNvSpPr txBox="1"/>
              <p:nvPr/>
            </p:nvSpPr>
            <p:spPr>
              <a:xfrm>
                <a:off x="1366338" y="361335"/>
                <a:ext cx="10353222" cy="923330"/>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Chaque vecteur contrainte se projet en trois composantes une composante normale (</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oMath>
                </a14:m>
                <a:r>
                  <a:rPr lang="fr-FR" dirty="0">
                    <a:effectLst>
                      <a:outerShdw blurRad="38100" dist="38100" dir="2700000" algn="tl">
                        <a:srgbClr val="000000">
                          <a:alpha val="43137"/>
                        </a:srgbClr>
                      </a:outerShdw>
                    </a:effectLst>
                  </a:rPr>
                  <a:t>) et deux composantes tangentielles </a:t>
                </a:r>
                <a14:m>
                  <m:oMath xmlns:m="http://schemas.openxmlformats.org/officeDocument/2006/math">
                    <m:r>
                      <a:rPr lang="fr-FR" b="0" i="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𝝉</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oMath>
                </a14:m>
                <a:r>
                  <a:rPr lang="fr-FR" dirty="0">
                    <a:effectLst>
                      <a:outerShdw blurRad="38100" dist="38100" dir="2700000" algn="tl">
                        <a:srgbClr val="000000">
                          <a:alpha val="43137"/>
                        </a:srgbClr>
                      </a:outerShdw>
                    </a:effectLst>
                  </a:rPr>
                  <a:t>). Les trois vecteurs contraintes nécessaires pour décrire l’état de contrainte dans un point peuvent s’écrire comme suite:  </a:t>
                </a:r>
              </a:p>
            </p:txBody>
          </p:sp>
        </mc:Choice>
        <mc:Fallback xmlns="">
          <p:sp>
            <p:nvSpPr>
              <p:cNvPr id="2" name="ZoneTexte 1"/>
              <p:cNvSpPr txBox="1">
                <a:spLocks noRot="1" noChangeAspect="1" noMove="1" noResize="1" noEditPoints="1" noAdjustHandles="1" noChangeArrowheads="1" noChangeShapeType="1" noTextEdit="1"/>
              </p:cNvSpPr>
              <p:nvPr/>
            </p:nvSpPr>
            <p:spPr>
              <a:xfrm>
                <a:off x="1366338" y="361335"/>
                <a:ext cx="10353222" cy="923330"/>
              </a:xfrm>
              <a:prstGeom prst="rect">
                <a:avLst/>
              </a:prstGeom>
              <a:blipFill>
                <a:blip r:embed="rId3"/>
                <a:stretch>
                  <a:fillRect l="-530" t="-3947" r="-706" b="-125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571291" y="1393448"/>
                <a:ext cx="1359346" cy="8236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i="1">
                              <a:latin typeface="Cambria Math" panose="02040503050406030204" pitchFamily="18" charset="0"/>
                            </a:rPr>
                            <m:t>𝑇</m:t>
                          </m:r>
                        </m:e>
                        <m:sub>
                          <m:r>
                            <a:rPr lang="fr-FR" i="0">
                              <a:latin typeface="Cambria Math" panose="02040503050406030204" pitchFamily="18" charset="0"/>
                            </a:rPr>
                            <m:t>1</m:t>
                          </m:r>
                        </m:sub>
                      </m:sSub>
                      <m:r>
                        <a:rPr lang="fr-FR" i="0">
                          <a:latin typeface="Cambria Math" panose="02040503050406030204" pitchFamily="18" charset="0"/>
                        </a:rPr>
                        <m:t>=</m:t>
                      </m:r>
                      <m:d>
                        <m:dPr>
                          <m:ctrlPr>
                            <a:rPr lang="fr-FR" i="1">
                              <a:latin typeface="Cambria Math" panose="02040503050406030204" pitchFamily="18" charset="0"/>
                            </a:rPr>
                          </m:ctrlPr>
                        </m:dPr>
                        <m:e>
                          <m:m>
                            <m:mPr>
                              <m:mcs>
                                <m:mc>
                                  <m:mcPr>
                                    <m:count m:val="1"/>
                                    <m:mcJc m:val="center"/>
                                  </m:mcPr>
                                </m:mc>
                              </m:mcs>
                              <m:ctrlPr>
                                <a:rPr lang="fr-FR" i="1">
                                  <a:latin typeface="Cambria Math" panose="02040503050406030204" pitchFamily="18" charset="0"/>
                                </a:rPr>
                              </m:ctrlPr>
                            </m:mPr>
                            <m:mr>
                              <m:e>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i="0">
                                        <a:latin typeface="Cambria Math" panose="02040503050406030204" pitchFamily="18" charset="0"/>
                                      </a:rPr>
                                      <m:t>11</m:t>
                                    </m:r>
                                  </m:sub>
                                </m:sSub>
                              </m:e>
                            </m:mr>
                            <m:mr>
                              <m:e>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b="0" i="0" smtClean="0">
                                        <a:latin typeface="Cambria Math" panose="02040503050406030204" pitchFamily="18" charset="0"/>
                                      </a:rPr>
                                      <m:t>21</m:t>
                                    </m:r>
                                  </m:sub>
                                </m:sSub>
                              </m:e>
                            </m:mr>
                            <m:mr>
                              <m:e>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i="0" smtClean="0">
                                        <a:latin typeface="Cambria Math" panose="02040503050406030204" pitchFamily="18" charset="0"/>
                                      </a:rPr>
                                      <m:t>3</m:t>
                                    </m:r>
                                    <m:r>
                                      <a:rPr lang="fr-FR" b="0" i="0" smtClean="0">
                                        <a:latin typeface="Cambria Math" panose="02040503050406030204" pitchFamily="18" charset="0"/>
                                      </a:rPr>
                                      <m:t>1</m:t>
                                    </m:r>
                                  </m:sub>
                                </m:sSub>
                              </m:e>
                            </m:mr>
                          </m:m>
                        </m:e>
                      </m:d>
                    </m:oMath>
                  </m:oMathPara>
                </a14:m>
                <a:endParaRPr lang="fr-FR" dirty="0"/>
              </a:p>
            </p:txBody>
          </p:sp>
        </mc:Choice>
        <mc:Fallback xmlns="">
          <p:sp>
            <p:nvSpPr>
              <p:cNvPr id="6" name="Rectangle 5"/>
              <p:cNvSpPr>
                <a:spLocks noRot="1" noChangeAspect="1" noMove="1" noResize="1" noEditPoints="1" noAdjustHandles="1" noChangeArrowheads="1" noChangeShapeType="1" noTextEdit="1"/>
              </p:cNvSpPr>
              <p:nvPr/>
            </p:nvSpPr>
            <p:spPr>
              <a:xfrm>
                <a:off x="1571291" y="1393448"/>
                <a:ext cx="1359346" cy="823687"/>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496610" y="1393448"/>
                <a:ext cx="1364669" cy="8236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i="1">
                              <a:latin typeface="Cambria Math" panose="02040503050406030204" pitchFamily="18" charset="0"/>
                            </a:rPr>
                            <m:t>𝑇</m:t>
                          </m:r>
                        </m:e>
                        <m:sub>
                          <m:r>
                            <a:rPr lang="fr-FR" b="0" i="0" smtClean="0">
                              <a:latin typeface="Cambria Math" panose="02040503050406030204" pitchFamily="18" charset="0"/>
                            </a:rPr>
                            <m:t>2</m:t>
                          </m:r>
                        </m:sub>
                      </m:sSub>
                      <m:r>
                        <a:rPr lang="fr-FR" i="0">
                          <a:latin typeface="Cambria Math" panose="02040503050406030204" pitchFamily="18" charset="0"/>
                        </a:rPr>
                        <m:t>=</m:t>
                      </m:r>
                      <m:d>
                        <m:dPr>
                          <m:ctrlPr>
                            <a:rPr lang="fr-FR" i="1">
                              <a:latin typeface="Cambria Math" panose="02040503050406030204" pitchFamily="18" charset="0"/>
                            </a:rPr>
                          </m:ctrlPr>
                        </m:dPr>
                        <m:e>
                          <m:m>
                            <m:mPr>
                              <m:mcs>
                                <m:mc>
                                  <m:mcPr>
                                    <m:count m:val="1"/>
                                    <m:mcJc m:val="center"/>
                                  </m:mcPr>
                                </m:mc>
                              </m:mcs>
                              <m:ctrlPr>
                                <a:rPr lang="fr-FR" i="1">
                                  <a:latin typeface="Cambria Math" panose="02040503050406030204" pitchFamily="18" charset="0"/>
                                </a:rPr>
                              </m:ctrlPr>
                            </m:mPr>
                            <m:mr>
                              <m:e>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b="0" i="0" smtClean="0">
                                        <a:latin typeface="Cambria Math" panose="02040503050406030204" pitchFamily="18" charset="0"/>
                                      </a:rPr>
                                      <m:t>12</m:t>
                                    </m:r>
                                  </m:sub>
                                </m:sSub>
                              </m:e>
                            </m:mr>
                            <m:mr>
                              <m:e>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i="0">
                                        <a:latin typeface="Cambria Math" panose="02040503050406030204" pitchFamily="18" charset="0"/>
                                      </a:rPr>
                                      <m:t>2</m:t>
                                    </m:r>
                                    <m:r>
                                      <a:rPr lang="fr-FR" b="0" i="1" smtClean="0">
                                        <a:latin typeface="Cambria Math" panose="02040503050406030204" pitchFamily="18" charset="0"/>
                                      </a:rPr>
                                      <m:t>2</m:t>
                                    </m:r>
                                  </m:sub>
                                </m:sSub>
                              </m:e>
                            </m:mr>
                            <m:mr>
                              <m:e>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b="0" i="0" smtClean="0">
                                        <a:latin typeface="Cambria Math" panose="02040503050406030204" pitchFamily="18" charset="0"/>
                                      </a:rPr>
                                      <m:t>32</m:t>
                                    </m:r>
                                  </m:sub>
                                </m:sSub>
                              </m:e>
                            </m:mr>
                          </m:m>
                        </m:e>
                      </m:d>
                    </m:oMath>
                  </m:oMathPara>
                </a14:m>
                <a:endParaRPr lang="fr-FR" dirty="0"/>
              </a:p>
            </p:txBody>
          </p:sp>
        </mc:Choice>
        <mc:Fallback xmlns="">
          <p:sp>
            <p:nvSpPr>
              <p:cNvPr id="7" name="Rectangle 6"/>
              <p:cNvSpPr>
                <a:spLocks noRot="1" noChangeAspect="1" noMove="1" noResize="1" noEditPoints="1" noAdjustHandles="1" noChangeArrowheads="1" noChangeShapeType="1" noTextEdit="1"/>
              </p:cNvSpPr>
              <p:nvPr/>
            </p:nvSpPr>
            <p:spPr>
              <a:xfrm>
                <a:off x="3496610" y="1393448"/>
                <a:ext cx="1364669" cy="823687"/>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429419" y="1393448"/>
                <a:ext cx="1364669" cy="8236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i="1">
                              <a:latin typeface="Cambria Math" panose="02040503050406030204" pitchFamily="18" charset="0"/>
                            </a:rPr>
                            <m:t>𝑇</m:t>
                          </m:r>
                        </m:e>
                        <m:sub>
                          <m:r>
                            <a:rPr lang="fr-FR" b="0" i="0" smtClean="0">
                              <a:latin typeface="Cambria Math" panose="02040503050406030204" pitchFamily="18" charset="0"/>
                            </a:rPr>
                            <m:t>3</m:t>
                          </m:r>
                        </m:sub>
                      </m:sSub>
                      <m:r>
                        <a:rPr lang="fr-FR" i="0">
                          <a:latin typeface="Cambria Math" panose="02040503050406030204" pitchFamily="18" charset="0"/>
                        </a:rPr>
                        <m:t>=</m:t>
                      </m:r>
                      <m:d>
                        <m:dPr>
                          <m:ctrlPr>
                            <a:rPr lang="fr-FR" i="1">
                              <a:latin typeface="Cambria Math" panose="02040503050406030204" pitchFamily="18" charset="0"/>
                            </a:rPr>
                          </m:ctrlPr>
                        </m:dPr>
                        <m:e>
                          <m:m>
                            <m:mPr>
                              <m:mcs>
                                <m:mc>
                                  <m:mcPr>
                                    <m:count m:val="1"/>
                                    <m:mcJc m:val="center"/>
                                  </m:mcPr>
                                </m:mc>
                              </m:mcs>
                              <m:ctrlPr>
                                <a:rPr lang="fr-FR" i="1">
                                  <a:latin typeface="Cambria Math" panose="02040503050406030204" pitchFamily="18" charset="0"/>
                                </a:rPr>
                              </m:ctrlPr>
                            </m:mPr>
                            <m:mr>
                              <m:e>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b="0" i="0" smtClean="0">
                                        <a:latin typeface="Cambria Math" panose="02040503050406030204" pitchFamily="18" charset="0"/>
                                      </a:rPr>
                                      <m:t>13</m:t>
                                    </m:r>
                                  </m:sub>
                                </m:sSub>
                              </m:e>
                            </m:mr>
                            <m:mr>
                              <m:e>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b="0" i="0" smtClean="0">
                                        <a:latin typeface="Cambria Math" panose="02040503050406030204" pitchFamily="18" charset="0"/>
                                      </a:rPr>
                                      <m:t>23</m:t>
                                    </m:r>
                                  </m:sub>
                                </m:sSub>
                              </m:e>
                            </m:mr>
                            <m:mr>
                              <m:e>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i="0">
                                        <a:latin typeface="Cambria Math" panose="02040503050406030204" pitchFamily="18" charset="0"/>
                                      </a:rPr>
                                      <m:t>3</m:t>
                                    </m:r>
                                    <m:r>
                                      <a:rPr lang="fr-FR" b="0" i="1" smtClean="0">
                                        <a:latin typeface="Cambria Math" panose="02040503050406030204" pitchFamily="18" charset="0"/>
                                      </a:rPr>
                                      <m:t>3</m:t>
                                    </m:r>
                                  </m:sub>
                                </m:sSub>
                              </m:e>
                            </m:mr>
                          </m:m>
                        </m:e>
                      </m:d>
                    </m:oMath>
                  </m:oMathPara>
                </a14:m>
                <a:endParaRPr lang="fr-FR" dirty="0"/>
              </a:p>
            </p:txBody>
          </p:sp>
        </mc:Choice>
        <mc:Fallback xmlns="">
          <p:sp>
            <p:nvSpPr>
              <p:cNvPr id="8" name="Rectangle 7"/>
              <p:cNvSpPr>
                <a:spLocks noRot="1" noChangeAspect="1" noMove="1" noResize="1" noEditPoints="1" noAdjustHandles="1" noChangeArrowheads="1" noChangeShapeType="1" noTextEdit="1"/>
              </p:cNvSpPr>
              <p:nvPr/>
            </p:nvSpPr>
            <p:spPr>
              <a:xfrm>
                <a:off x="5429419" y="1393448"/>
                <a:ext cx="1364669" cy="823687"/>
              </a:xfrm>
              <a:prstGeom prst="rect">
                <a:avLst/>
              </a:prstGeom>
              <a:blipFill>
                <a:blip r:embed="rId6"/>
                <a:stretch>
                  <a:fillRect/>
                </a:stretch>
              </a:blipFill>
            </p:spPr>
            <p:txBody>
              <a:bodyPr/>
              <a:lstStyle/>
              <a:p>
                <a:r>
                  <a:rPr lang="fr-FR">
                    <a:noFill/>
                  </a:rPr>
                  <a:t> </a:t>
                </a:r>
              </a:p>
            </p:txBody>
          </p:sp>
        </mc:Fallback>
      </mc:AlternateContent>
      <p:sp>
        <p:nvSpPr>
          <p:cNvPr id="9" name="ZoneTexte 8"/>
          <p:cNvSpPr txBox="1"/>
          <p:nvPr/>
        </p:nvSpPr>
        <p:spPr>
          <a:xfrm>
            <a:off x="1366339" y="2325918"/>
            <a:ext cx="6361816" cy="923330"/>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Mettant l’ensemble de composants des trois vecteurs contrainte dans une matrice, on obtient le tenseur de l’état de contrainte du point considéré.</a:t>
            </a:r>
          </a:p>
        </p:txBody>
      </p:sp>
      <mc:AlternateContent xmlns:mc="http://schemas.openxmlformats.org/markup-compatibility/2006" xmlns:a14="http://schemas.microsoft.com/office/drawing/2010/main">
        <mc:Choice Requires="a14">
          <p:sp>
            <p:nvSpPr>
              <p:cNvPr id="10" name="ZoneTexte 9"/>
              <p:cNvSpPr txBox="1"/>
              <p:nvPr/>
            </p:nvSpPr>
            <p:spPr>
              <a:xfrm>
                <a:off x="4524823" y="3311171"/>
                <a:ext cx="2325124" cy="7426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prstClr val="black"/>
                              </a:solidFill>
                              <a:latin typeface="Cambria Math" panose="02040503050406030204" pitchFamily="18" charset="0"/>
                              <a:ea typeface="Cambria Math" panose="02040503050406030204" pitchFamily="18" charset="0"/>
                            </a:rPr>
                          </m:ctrlPr>
                        </m:sSubPr>
                        <m:e>
                          <m:r>
                            <a:rPr lang="fr-FR" i="1">
                              <a:solidFill>
                                <a:prstClr val="black"/>
                              </a:solidFill>
                              <a:latin typeface="Cambria Math" panose="02040503050406030204" pitchFamily="18" charset="0"/>
                              <a:ea typeface="Cambria Math" panose="02040503050406030204" pitchFamily="18" charset="0"/>
                            </a:rPr>
                            <m:t>𝜎</m:t>
                          </m:r>
                        </m:e>
                        <m:sub>
                          <m:r>
                            <a:rPr lang="fr-FR" i="1">
                              <a:solidFill>
                                <a:prstClr val="black"/>
                              </a:solidFill>
                              <a:latin typeface="Cambria Math" panose="02040503050406030204" pitchFamily="18" charset="0"/>
                              <a:ea typeface="Cambria Math" panose="02040503050406030204" pitchFamily="18" charset="0"/>
                            </a:rPr>
                            <m:t>𝑖𝑗</m:t>
                          </m:r>
                        </m:sub>
                      </m:sSub>
                      <m:r>
                        <a:rPr lang="fr-FR" b="0" i="1" smtClean="0">
                          <a:latin typeface="Cambria Math" panose="02040503050406030204" pitchFamily="18" charset="0"/>
                        </a:rPr>
                        <m:t>=</m:t>
                      </m:r>
                      <m:d>
                        <m:dPr>
                          <m:begChr m:val="["/>
                          <m:endChr m:val="]"/>
                          <m:ctrlPr>
                            <a:rPr lang="fr-FR" b="0" i="1" smtClean="0">
                              <a:latin typeface="Cambria Math" panose="02040503050406030204" pitchFamily="18" charset="0"/>
                            </a:rPr>
                          </m:ctrlPr>
                        </m:dPr>
                        <m:e>
                          <m:m>
                            <m:mPr>
                              <m:mcs>
                                <m:mc>
                                  <m:mcPr>
                                    <m:count m:val="3"/>
                                    <m:mcJc m:val="center"/>
                                  </m:mcPr>
                                </m:mc>
                              </m:mcs>
                              <m:ctrlPr>
                                <a:rPr lang="fr-FR" b="0" i="1" smtClean="0">
                                  <a:latin typeface="Cambria Math" panose="02040503050406030204" pitchFamily="18" charset="0"/>
                                </a:rPr>
                              </m:ctrlPr>
                            </m:mPr>
                            <m:mr>
                              <m:e>
                                <m:sSub>
                                  <m:sSubPr>
                                    <m:ctrlPr>
                                      <a:rPr lang="fr-FR" b="0" i="1" smtClean="0">
                                        <a:latin typeface="Cambria Math" panose="02040503050406030204" pitchFamily="18" charset="0"/>
                                      </a:rPr>
                                    </m:ctrlPr>
                                  </m:sSubPr>
                                  <m:e>
                                    <m:r>
                                      <a:rPr lang="fr-FR" i="1">
                                        <a:latin typeface="Cambria Math" panose="02040503050406030204" pitchFamily="18" charset="0"/>
                                      </a:rPr>
                                      <m:t>𝜎</m:t>
                                    </m:r>
                                  </m:e>
                                  <m:sub>
                                    <m:r>
                                      <a:rPr lang="fr-FR" b="0" i="1" smtClean="0">
                                        <a:latin typeface="Cambria Math" panose="02040503050406030204" pitchFamily="18" charset="0"/>
                                      </a:rPr>
                                      <m:t>11</m:t>
                                    </m:r>
                                  </m:sub>
                                </m:sSub>
                              </m:e>
                              <m:e>
                                <m:sSub>
                                  <m:sSubPr>
                                    <m:ctrlPr>
                                      <a:rPr lang="fr-FR" i="1">
                                        <a:latin typeface="Cambria Math" panose="02040503050406030204" pitchFamily="18" charset="0"/>
                                      </a:rPr>
                                    </m:ctrlPr>
                                  </m:sSubPr>
                                  <m:e>
                                    <m:r>
                                      <a:rPr lang="fr-FR" i="1">
                                        <a:solidFill>
                                          <a:prstClr val="black"/>
                                        </a:solidFill>
                                        <a:latin typeface="Cambria Math" panose="02040503050406030204" pitchFamily="18" charset="0"/>
                                        <a:ea typeface="Cambria Math" panose="02040503050406030204" pitchFamily="18" charset="0"/>
                                      </a:rPr>
                                      <m:t>𝝉</m:t>
                                    </m:r>
                                  </m:e>
                                  <m:sub>
                                    <m:r>
                                      <a:rPr lang="fr-FR" b="0" i="1" smtClean="0">
                                        <a:latin typeface="Cambria Math" panose="02040503050406030204" pitchFamily="18" charset="0"/>
                                      </a:rPr>
                                      <m:t>12</m:t>
                                    </m:r>
                                  </m:sub>
                                </m:sSub>
                              </m:e>
                              <m:e>
                                <m:sSub>
                                  <m:sSubPr>
                                    <m:ctrlPr>
                                      <a:rPr lang="fr-FR" i="1">
                                        <a:latin typeface="Cambria Math" panose="02040503050406030204" pitchFamily="18" charset="0"/>
                                      </a:rPr>
                                    </m:ctrlPr>
                                  </m:sSubPr>
                                  <m:e>
                                    <m:r>
                                      <a:rPr lang="fr-FR" i="1">
                                        <a:solidFill>
                                          <a:prstClr val="black"/>
                                        </a:solidFill>
                                        <a:latin typeface="Cambria Math" panose="02040503050406030204" pitchFamily="18" charset="0"/>
                                        <a:ea typeface="Cambria Math" panose="02040503050406030204" pitchFamily="18" charset="0"/>
                                      </a:rPr>
                                      <m:t>𝝉</m:t>
                                    </m:r>
                                  </m:e>
                                  <m:sub>
                                    <m:r>
                                      <a:rPr lang="fr-FR" b="0" i="1" smtClean="0">
                                        <a:latin typeface="Cambria Math" panose="02040503050406030204" pitchFamily="18" charset="0"/>
                                      </a:rPr>
                                      <m:t>13</m:t>
                                    </m:r>
                                  </m:sub>
                                </m:sSub>
                              </m:e>
                            </m:mr>
                            <m:mr>
                              <m:e>
                                <m:sSub>
                                  <m:sSubPr>
                                    <m:ctrlPr>
                                      <a:rPr lang="fr-FR" i="1">
                                        <a:latin typeface="Cambria Math" panose="02040503050406030204" pitchFamily="18" charset="0"/>
                                      </a:rPr>
                                    </m:ctrlPr>
                                  </m:sSubPr>
                                  <m:e>
                                    <m:r>
                                      <a:rPr lang="fr-FR" i="1">
                                        <a:solidFill>
                                          <a:prstClr val="black"/>
                                        </a:solidFill>
                                        <a:latin typeface="Cambria Math" panose="02040503050406030204" pitchFamily="18" charset="0"/>
                                        <a:ea typeface="Cambria Math" panose="02040503050406030204" pitchFamily="18" charset="0"/>
                                      </a:rPr>
                                      <m:t>𝝉</m:t>
                                    </m:r>
                                  </m:e>
                                  <m:sub>
                                    <m:r>
                                      <a:rPr lang="fr-FR" b="0" i="1" smtClean="0">
                                        <a:latin typeface="Cambria Math" panose="02040503050406030204" pitchFamily="18" charset="0"/>
                                      </a:rPr>
                                      <m:t>21</m:t>
                                    </m:r>
                                  </m:sub>
                                </m:sSub>
                              </m:e>
                              <m:e>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b="0" i="1" smtClean="0">
                                        <a:latin typeface="Cambria Math" panose="02040503050406030204" pitchFamily="18" charset="0"/>
                                      </a:rPr>
                                      <m:t>22</m:t>
                                    </m:r>
                                  </m:sub>
                                </m:sSub>
                              </m:e>
                              <m:e>
                                <m:sSub>
                                  <m:sSubPr>
                                    <m:ctrlPr>
                                      <a:rPr lang="fr-FR" i="1">
                                        <a:latin typeface="Cambria Math" panose="02040503050406030204" pitchFamily="18" charset="0"/>
                                      </a:rPr>
                                    </m:ctrlPr>
                                  </m:sSubPr>
                                  <m:e>
                                    <m:r>
                                      <a:rPr lang="fr-FR" i="1">
                                        <a:solidFill>
                                          <a:prstClr val="black"/>
                                        </a:solidFill>
                                        <a:latin typeface="Cambria Math" panose="02040503050406030204" pitchFamily="18" charset="0"/>
                                        <a:ea typeface="Cambria Math" panose="02040503050406030204" pitchFamily="18" charset="0"/>
                                      </a:rPr>
                                      <m:t>𝝉</m:t>
                                    </m:r>
                                  </m:e>
                                  <m:sub>
                                    <m:r>
                                      <a:rPr lang="fr-FR" b="0" i="1" smtClean="0">
                                        <a:latin typeface="Cambria Math" panose="02040503050406030204" pitchFamily="18" charset="0"/>
                                      </a:rPr>
                                      <m:t>23</m:t>
                                    </m:r>
                                  </m:sub>
                                </m:sSub>
                              </m:e>
                            </m:mr>
                            <m:mr>
                              <m:e>
                                <m:sSub>
                                  <m:sSubPr>
                                    <m:ctrlPr>
                                      <a:rPr lang="fr-FR" i="1">
                                        <a:latin typeface="Cambria Math" panose="02040503050406030204" pitchFamily="18" charset="0"/>
                                      </a:rPr>
                                    </m:ctrlPr>
                                  </m:sSubPr>
                                  <m:e>
                                    <m:r>
                                      <a:rPr lang="fr-FR" i="1">
                                        <a:solidFill>
                                          <a:prstClr val="black"/>
                                        </a:solidFill>
                                        <a:latin typeface="Cambria Math" panose="02040503050406030204" pitchFamily="18" charset="0"/>
                                        <a:ea typeface="Cambria Math" panose="02040503050406030204" pitchFamily="18" charset="0"/>
                                      </a:rPr>
                                      <m:t>𝝉</m:t>
                                    </m:r>
                                  </m:e>
                                  <m:sub>
                                    <m:r>
                                      <a:rPr lang="fr-FR" b="0" i="1" smtClean="0">
                                        <a:latin typeface="Cambria Math" panose="02040503050406030204" pitchFamily="18" charset="0"/>
                                      </a:rPr>
                                      <m:t>31</m:t>
                                    </m:r>
                                  </m:sub>
                                </m:sSub>
                              </m:e>
                              <m:e>
                                <m:sSub>
                                  <m:sSubPr>
                                    <m:ctrlPr>
                                      <a:rPr lang="fr-FR" i="1">
                                        <a:latin typeface="Cambria Math" panose="02040503050406030204" pitchFamily="18" charset="0"/>
                                      </a:rPr>
                                    </m:ctrlPr>
                                  </m:sSubPr>
                                  <m:e>
                                    <m:r>
                                      <a:rPr lang="fr-FR" i="1">
                                        <a:solidFill>
                                          <a:prstClr val="black"/>
                                        </a:solidFill>
                                        <a:latin typeface="Cambria Math" panose="02040503050406030204" pitchFamily="18" charset="0"/>
                                        <a:ea typeface="Cambria Math" panose="02040503050406030204" pitchFamily="18" charset="0"/>
                                      </a:rPr>
                                      <m:t>𝝉</m:t>
                                    </m:r>
                                  </m:e>
                                  <m:sub>
                                    <m:r>
                                      <a:rPr lang="fr-FR" b="0" i="1" smtClean="0">
                                        <a:latin typeface="Cambria Math" panose="02040503050406030204" pitchFamily="18" charset="0"/>
                                      </a:rPr>
                                      <m:t>32</m:t>
                                    </m:r>
                                  </m:sub>
                                </m:sSub>
                              </m:e>
                              <m:e>
                                <m:sSub>
                                  <m:sSubPr>
                                    <m:ctrlPr>
                                      <a:rPr lang="fr-FR" i="1">
                                        <a:latin typeface="Cambria Math" panose="02040503050406030204" pitchFamily="18" charset="0"/>
                                      </a:rPr>
                                    </m:ctrlPr>
                                  </m:sSubPr>
                                  <m:e>
                                    <m:r>
                                      <a:rPr lang="fr-FR" i="1">
                                        <a:latin typeface="Cambria Math" panose="02040503050406030204" pitchFamily="18" charset="0"/>
                                      </a:rPr>
                                      <m:t>𝜎</m:t>
                                    </m:r>
                                  </m:e>
                                  <m:sub>
                                    <m:r>
                                      <a:rPr lang="fr-FR" b="0" i="1" smtClean="0">
                                        <a:latin typeface="Cambria Math" panose="02040503050406030204" pitchFamily="18" charset="0"/>
                                      </a:rPr>
                                      <m:t>33</m:t>
                                    </m:r>
                                  </m:sub>
                                </m:sSub>
                              </m:e>
                            </m:mr>
                          </m:m>
                        </m:e>
                      </m:d>
                    </m:oMath>
                  </m:oMathPara>
                </a14:m>
                <a:endParaRPr lang="fr-FR" dirty="0"/>
              </a:p>
            </p:txBody>
          </p:sp>
        </mc:Choice>
        <mc:Fallback xmlns="">
          <p:sp>
            <p:nvSpPr>
              <p:cNvPr id="10" name="ZoneTexte 9"/>
              <p:cNvSpPr txBox="1">
                <a:spLocks noRot="1" noChangeAspect="1" noMove="1" noResize="1" noEditPoints="1" noAdjustHandles="1" noChangeArrowheads="1" noChangeShapeType="1" noTextEdit="1"/>
              </p:cNvSpPr>
              <p:nvPr/>
            </p:nvSpPr>
            <p:spPr>
              <a:xfrm>
                <a:off x="4524823" y="3311171"/>
                <a:ext cx="2325124" cy="742639"/>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366338" y="4290501"/>
                <a:ext cx="10353222" cy="688073"/>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Le tenseur de contrainte rassemble les produits scalaires des vecteurs normaux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𝑒</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oMath>
                </a14:m>
                <a:r>
                  <a:rPr lang="fr-FR" dirty="0">
                    <a:effectLst>
                      <a:outerShdw blurRad="38100" dist="38100" dir="2700000" algn="tl">
                        <a:srgbClr val="000000">
                          <a:alpha val="43137"/>
                        </a:srgbClr>
                      </a:outerShdw>
                    </a:effectLst>
                  </a:rPr>
                  <a:t> de facettes avec les vecteurs contrainte </a:t>
                </a:r>
                <a14:m>
                  <m:oMath xmlns:m="http://schemas.openxmlformats.org/officeDocument/2006/math">
                    <m:sSub>
                      <m:sSubPr>
                        <m:ctrlPr>
                          <a:rPr lang="fr-FR" i="1">
                            <a:solidFill>
                              <a:prstClr val="black"/>
                            </a:solidFill>
                            <a:latin typeface="Cambria Math" panose="02040503050406030204" pitchFamily="18" charset="0"/>
                            <a:ea typeface="Cambria Math" panose="02040503050406030204" pitchFamily="18" charset="0"/>
                          </a:rPr>
                        </m:ctrlPr>
                      </m:sSubPr>
                      <m:e>
                        <m:r>
                          <a:rPr lang="fr-FR" i="1">
                            <a:solidFill>
                              <a:prstClr val="black"/>
                            </a:solidFill>
                            <a:latin typeface="Cambria Math" panose="02040503050406030204" pitchFamily="18" charset="0"/>
                            <a:ea typeface="Cambria Math" panose="02040503050406030204" pitchFamily="18" charset="0"/>
                          </a:rPr>
                          <m:t>𝑇</m:t>
                        </m:r>
                      </m:e>
                      <m:sub>
                        <m:r>
                          <a:rPr lang="fr-FR" b="0" i="1" smtClean="0">
                            <a:solidFill>
                              <a:prstClr val="black"/>
                            </a:solidFill>
                            <a:latin typeface="Cambria Math" panose="02040503050406030204" pitchFamily="18" charset="0"/>
                            <a:ea typeface="Cambria Math" panose="02040503050406030204" pitchFamily="18" charset="0"/>
                          </a:rPr>
                          <m:t>𝑗</m:t>
                        </m:r>
                      </m:sub>
                    </m:sSub>
                  </m:oMath>
                </a14:m>
                <a:r>
                  <a:rPr lang="fr-FR" dirty="0">
                    <a:effectLst>
                      <a:outerShdw blurRad="38100" dist="38100" dir="2700000" algn="tl">
                        <a:srgbClr val="000000">
                          <a:alpha val="43137"/>
                        </a:srgbClr>
                      </a:outerShdw>
                    </a:effectLst>
                  </a:rPr>
                  <a:t> .</a:t>
                </a:r>
              </a:p>
            </p:txBody>
          </p:sp>
        </mc:Choice>
        <mc:Fallback xmlns="">
          <p:sp>
            <p:nvSpPr>
              <p:cNvPr id="11" name="Rectangle 10"/>
              <p:cNvSpPr>
                <a:spLocks noRot="1" noChangeAspect="1" noMove="1" noResize="1" noEditPoints="1" noAdjustHandles="1" noChangeArrowheads="1" noChangeShapeType="1" noTextEdit="1"/>
              </p:cNvSpPr>
              <p:nvPr/>
            </p:nvSpPr>
            <p:spPr>
              <a:xfrm>
                <a:off x="1366338" y="4290501"/>
                <a:ext cx="10353222" cy="688073"/>
              </a:xfrm>
              <a:prstGeom prst="rect">
                <a:avLst/>
              </a:prstGeom>
              <a:blipFill>
                <a:blip r:embed="rId8"/>
                <a:stretch>
                  <a:fillRect l="-530" t="-5310" r="-706" b="-11504"/>
                </a:stretch>
              </a:blipFill>
            </p:spPr>
            <p:txBody>
              <a:bodyPr/>
              <a:lstStyle/>
              <a:p>
                <a:r>
                  <a:rPr lang="fr-FR">
                    <a:noFill/>
                  </a:rPr>
                  <a:t> </a:t>
                </a:r>
              </a:p>
            </p:txBody>
          </p:sp>
        </mc:Fallback>
      </mc:AlternateContent>
      <p:pic>
        <p:nvPicPr>
          <p:cNvPr id="13" name="Imag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94128" y="1186006"/>
            <a:ext cx="3138890" cy="2867804"/>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5559871" y="4804191"/>
                <a:ext cx="1103764" cy="391646"/>
              </a:xfrm>
              <a:prstGeom prst="rect">
                <a:avLst/>
              </a:prstGeom>
            </p:spPr>
            <p:txBody>
              <a:bodyPr wrap="none">
                <a:spAutoFit/>
              </a:bodyPr>
              <a:lstStyle/>
              <a:p>
                <a14:m>
                  <m:oMath xmlns:m="http://schemas.openxmlformats.org/officeDocument/2006/math">
                    <m:sSub>
                      <m:sSubPr>
                        <m:ctrlPr>
                          <a:rPr lang="fr-FR" i="1" smtClean="0">
                            <a:solidFill>
                              <a:prstClr val="black"/>
                            </a:solidFill>
                            <a:latin typeface="Cambria Math" panose="02040503050406030204" pitchFamily="18" charset="0"/>
                            <a:ea typeface="Cambria Math" panose="02040503050406030204" pitchFamily="18" charset="0"/>
                          </a:rPr>
                        </m:ctrlPr>
                      </m:sSubPr>
                      <m:e>
                        <m:r>
                          <a:rPr lang="fr-FR" i="1">
                            <a:solidFill>
                              <a:prstClr val="black"/>
                            </a:solidFill>
                            <a:latin typeface="Cambria Math" panose="02040503050406030204" pitchFamily="18" charset="0"/>
                            <a:ea typeface="Cambria Math" panose="02040503050406030204" pitchFamily="18" charset="0"/>
                          </a:rPr>
                          <m:t>𝜎</m:t>
                        </m:r>
                      </m:e>
                      <m:sub>
                        <m:r>
                          <a:rPr lang="fr-FR" i="1">
                            <a:solidFill>
                              <a:prstClr val="black"/>
                            </a:solidFill>
                            <a:latin typeface="Cambria Math" panose="02040503050406030204" pitchFamily="18" charset="0"/>
                            <a:ea typeface="Cambria Math" panose="02040503050406030204" pitchFamily="18" charset="0"/>
                          </a:rPr>
                          <m:t>𝑖𝑗</m:t>
                        </m:r>
                      </m:sub>
                    </m:sSub>
                  </m:oMath>
                </a14:m>
                <a:r>
                  <a:rPr lang="fr-FR" dirty="0"/>
                  <a:t>= </a:t>
                </a:r>
                <a14:m>
                  <m:oMath xmlns:m="http://schemas.openxmlformats.org/officeDocument/2006/math">
                    <m:sSub>
                      <m:sSubPr>
                        <m:ctrlPr>
                          <a:rPr lang="fr-FR" i="1">
                            <a:solidFill>
                              <a:prstClr val="black"/>
                            </a:solidFill>
                            <a:latin typeface="Cambria Math" panose="02040503050406030204" pitchFamily="18" charset="0"/>
                            <a:ea typeface="Cambria Math" panose="02040503050406030204" pitchFamily="18" charset="0"/>
                          </a:rPr>
                        </m:ctrlPr>
                      </m:sSubPr>
                      <m:e>
                        <m:r>
                          <a:rPr lang="fr-FR" b="0" i="1" smtClean="0">
                            <a:solidFill>
                              <a:prstClr val="black"/>
                            </a:solidFill>
                            <a:latin typeface="Cambria Math" panose="02040503050406030204" pitchFamily="18" charset="0"/>
                            <a:ea typeface="Cambria Math" panose="02040503050406030204" pitchFamily="18" charset="0"/>
                          </a:rPr>
                          <m:t>𝑒</m:t>
                        </m:r>
                      </m:e>
                      <m:sub>
                        <m:r>
                          <a:rPr lang="fr-FR" i="1">
                            <a:solidFill>
                              <a:prstClr val="black"/>
                            </a:solidFill>
                            <a:latin typeface="Cambria Math" panose="02040503050406030204" pitchFamily="18" charset="0"/>
                            <a:ea typeface="Cambria Math" panose="02040503050406030204" pitchFamily="18" charset="0"/>
                          </a:rPr>
                          <m:t>𝑖</m:t>
                        </m:r>
                      </m:sub>
                    </m:sSub>
                  </m:oMath>
                </a14:m>
                <a:r>
                  <a:rPr lang="fr-FR" dirty="0"/>
                  <a:t>. </a:t>
                </a:r>
                <a14:m>
                  <m:oMath xmlns:m="http://schemas.openxmlformats.org/officeDocument/2006/math">
                    <m:sSub>
                      <m:sSubPr>
                        <m:ctrlPr>
                          <a:rPr lang="fr-FR" i="1">
                            <a:solidFill>
                              <a:prstClr val="black"/>
                            </a:solidFill>
                            <a:latin typeface="Cambria Math" panose="02040503050406030204" pitchFamily="18" charset="0"/>
                            <a:ea typeface="Cambria Math" panose="02040503050406030204" pitchFamily="18" charset="0"/>
                          </a:rPr>
                        </m:ctrlPr>
                      </m:sSubPr>
                      <m:e>
                        <m:r>
                          <a:rPr lang="fr-FR" b="0" i="1" smtClean="0">
                            <a:solidFill>
                              <a:prstClr val="black"/>
                            </a:solidFill>
                            <a:latin typeface="Cambria Math" panose="02040503050406030204" pitchFamily="18" charset="0"/>
                            <a:ea typeface="Cambria Math" panose="02040503050406030204" pitchFamily="18" charset="0"/>
                          </a:rPr>
                          <m:t>𝑇</m:t>
                        </m:r>
                      </m:e>
                      <m:sub>
                        <m:r>
                          <a:rPr lang="fr-FR" i="1">
                            <a:solidFill>
                              <a:prstClr val="black"/>
                            </a:solidFill>
                            <a:latin typeface="Cambria Math" panose="02040503050406030204" pitchFamily="18" charset="0"/>
                            <a:ea typeface="Cambria Math" panose="02040503050406030204" pitchFamily="18" charset="0"/>
                          </a:rPr>
                          <m:t>𝑗</m:t>
                        </m:r>
                      </m:sub>
                    </m:sSub>
                  </m:oMath>
                </a14:m>
                <a:endParaRPr lang="fr-FR" dirty="0"/>
              </a:p>
            </p:txBody>
          </p:sp>
        </mc:Choice>
        <mc:Fallback xmlns="">
          <p:sp>
            <p:nvSpPr>
              <p:cNvPr id="14" name="Rectangle 13"/>
              <p:cNvSpPr>
                <a:spLocks noRot="1" noChangeAspect="1" noMove="1" noResize="1" noEditPoints="1" noAdjustHandles="1" noChangeArrowheads="1" noChangeShapeType="1" noTextEdit="1"/>
              </p:cNvSpPr>
              <p:nvPr/>
            </p:nvSpPr>
            <p:spPr>
              <a:xfrm>
                <a:off x="5559871" y="4804191"/>
                <a:ext cx="1103764" cy="391646"/>
              </a:xfrm>
              <a:prstGeom prst="rect">
                <a:avLst/>
              </a:prstGeom>
              <a:blipFill>
                <a:blip r:embed="rId10"/>
                <a:stretch>
                  <a:fillRect t="-6250" b="-2031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366338" y="5309441"/>
                <a:ext cx="10353222" cy="945643"/>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Les composantes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𝜎</m:t>
                        </m:r>
                      </m:e>
                      <m:sub>
                        <m:r>
                          <a:rPr lang="fr-FR" i="1">
                            <a:effectLst>
                              <a:outerShdw blurRad="38100" dist="38100" dir="2700000" algn="tl">
                                <a:srgbClr val="000000">
                                  <a:alpha val="43137"/>
                                </a:srgbClr>
                              </a:outerShdw>
                            </a:effectLst>
                            <a:latin typeface="Cambria Math" panose="02040503050406030204" pitchFamily="18" charset="0"/>
                          </a:rPr>
                          <m:t>11</m:t>
                        </m:r>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𝜎</m:t>
                        </m:r>
                      </m:e>
                      <m:sub>
                        <m:r>
                          <a:rPr lang="fr-FR" b="0" i="1" smtClean="0">
                            <a:effectLst>
                              <a:outerShdw blurRad="38100" dist="38100" dir="2700000" algn="tl">
                                <a:srgbClr val="000000">
                                  <a:alpha val="43137"/>
                                </a:srgbClr>
                              </a:outerShdw>
                            </a:effectLst>
                            <a:latin typeface="Cambria Math" panose="02040503050406030204" pitchFamily="18" charset="0"/>
                          </a:rPr>
                          <m:t>22</m:t>
                        </m:r>
                      </m:sub>
                    </m:sSub>
                  </m:oMath>
                </a14:m>
                <a:r>
                  <a:rPr lang="fr-FR" dirty="0">
                    <a:effectLst>
                      <a:outerShdw blurRad="38100" dist="38100" dir="2700000" algn="tl">
                        <a:srgbClr val="000000">
                          <a:alpha val="43137"/>
                        </a:srgbClr>
                      </a:outerShdw>
                    </a:effectLst>
                  </a:rPr>
                  <a:t>, et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𝜎</m:t>
                        </m:r>
                      </m:e>
                      <m:sub>
                        <m:r>
                          <a:rPr lang="fr-FR" b="0" i="1" smtClean="0">
                            <a:effectLst>
                              <a:outerShdw blurRad="38100" dist="38100" dir="2700000" algn="tl">
                                <a:srgbClr val="000000">
                                  <a:alpha val="43137"/>
                                </a:srgbClr>
                              </a:outerShdw>
                            </a:effectLst>
                            <a:latin typeface="Cambria Math" panose="02040503050406030204" pitchFamily="18" charset="0"/>
                          </a:rPr>
                          <m:t>33</m:t>
                        </m:r>
                      </m:sub>
                    </m:sSub>
                  </m:oMath>
                </a14:m>
                <a:r>
                  <a:rPr lang="fr-FR" dirty="0">
                    <a:effectLst>
                      <a:outerShdw blurRad="38100" dist="38100" dir="2700000" algn="tl">
                        <a:srgbClr val="000000">
                          <a:alpha val="43137"/>
                        </a:srgbClr>
                      </a:outerShdw>
                    </a:effectLst>
                  </a:rPr>
                  <a:t> représentent les composantes normales du tenseur de contrainte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𝑖𝑗</m:t>
                        </m:r>
                      </m:sub>
                    </m:sSub>
                  </m:oMath>
                </a14:m>
                <a:r>
                  <a:rPr lang="fr-FR" dirty="0">
                    <a:effectLst>
                      <a:outerShdw blurRad="38100" dist="38100" dir="2700000" algn="tl">
                        <a:srgbClr val="000000">
                          <a:alpha val="43137"/>
                        </a:srgbClr>
                      </a:outerShdw>
                    </a:effectLst>
                  </a:rPr>
                  <a:t>, tandis que les composantes non diagonales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𝝉</m:t>
                        </m:r>
                      </m:e>
                      <m:sub>
                        <m:r>
                          <a:rPr lang="fr-FR" i="1">
                            <a:effectLst>
                              <a:outerShdw blurRad="38100" dist="38100" dir="2700000" algn="tl">
                                <a:srgbClr val="000000">
                                  <a:alpha val="43137"/>
                                </a:srgbClr>
                              </a:outerShdw>
                            </a:effectLst>
                            <a:latin typeface="Cambria Math" panose="02040503050406030204" pitchFamily="18" charset="0"/>
                          </a:rPr>
                          <m:t>12</m:t>
                        </m:r>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𝝉</m:t>
                        </m:r>
                      </m:e>
                      <m:sub>
                        <m:r>
                          <a:rPr lang="fr-FR" i="1">
                            <a:effectLst>
                              <a:outerShdw blurRad="38100" dist="38100" dir="2700000" algn="tl">
                                <a:srgbClr val="000000">
                                  <a:alpha val="43137"/>
                                </a:srgbClr>
                              </a:outerShdw>
                            </a:effectLst>
                            <a:latin typeface="Cambria Math" panose="02040503050406030204" pitchFamily="18" charset="0"/>
                          </a:rPr>
                          <m:t>1</m:t>
                        </m:r>
                        <m:r>
                          <a:rPr lang="fr-FR" b="0" i="1" smtClean="0">
                            <a:effectLst>
                              <a:outerShdw blurRad="38100" dist="38100" dir="2700000" algn="tl">
                                <a:srgbClr val="000000">
                                  <a:alpha val="43137"/>
                                </a:srgbClr>
                              </a:outerShdw>
                            </a:effectLst>
                            <a:latin typeface="Cambria Math" panose="02040503050406030204" pitchFamily="18" charset="0"/>
                          </a:rPr>
                          <m:t>3</m:t>
                        </m:r>
                      </m:sub>
                    </m:sSub>
                  </m:oMath>
                </a14:m>
                <a:r>
                  <a:rPr lang="fr-FR" dirty="0">
                    <a:effectLst>
                      <a:outerShdw blurRad="38100" dist="38100" dir="2700000" algn="tl">
                        <a:srgbClr val="000000">
                          <a:alpha val="43137"/>
                        </a:srgbClr>
                      </a:outerShdw>
                    </a:effectLst>
                  </a:rPr>
                  <a:t>, et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𝝉</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r>
                          <a:rPr lang="fr-FR" b="0" i="1" smtClean="0">
                            <a:effectLst>
                              <a:outerShdw blurRad="38100" dist="38100" dir="2700000" algn="tl">
                                <a:srgbClr val="000000">
                                  <a:alpha val="43137"/>
                                </a:srgbClr>
                              </a:outerShdw>
                            </a:effectLst>
                            <a:latin typeface="Cambria Math" panose="02040503050406030204" pitchFamily="18" charset="0"/>
                          </a:rPr>
                          <m:t>3</m:t>
                        </m:r>
                      </m:sub>
                    </m:sSub>
                  </m:oMath>
                </a14:m>
                <a:r>
                  <a:rPr lang="fr-FR" dirty="0">
                    <a:effectLst>
                      <a:outerShdw blurRad="38100" dist="38100" dir="2700000" algn="tl">
                        <a:srgbClr val="000000">
                          <a:alpha val="43137"/>
                        </a:srgbClr>
                      </a:outerShdw>
                    </a:effectLst>
                  </a:rPr>
                  <a:t> représentent les contraintes de cisaillement. Le 1er indice indique la direction dans laquelle agit la composante</a:t>
                </a:r>
                <a:r>
                  <a:rPr lang="fr-FR">
                    <a:effectLst>
                      <a:outerShdw blurRad="38100" dist="38100" dir="2700000" algn="tl">
                        <a:srgbClr val="000000">
                          <a:alpha val="43137"/>
                        </a:srgbClr>
                      </a:outerShdw>
                    </a:effectLst>
                  </a:rPr>
                  <a:t>, et le </a:t>
                </a:r>
                <a:r>
                  <a:rPr lang="fr-FR" dirty="0">
                    <a:effectLst>
                      <a:outerShdw blurRad="38100" dist="38100" dir="2700000" algn="tl">
                        <a:srgbClr val="000000">
                          <a:alpha val="43137"/>
                        </a:srgbClr>
                      </a:outerShdw>
                    </a:effectLst>
                  </a:rPr>
                  <a:t>second indique la facette.</a:t>
                </a:r>
              </a:p>
            </p:txBody>
          </p:sp>
        </mc:Choice>
        <mc:Fallback xmlns="">
          <p:sp>
            <p:nvSpPr>
              <p:cNvPr id="15" name="Rectangle 14"/>
              <p:cNvSpPr>
                <a:spLocks noRot="1" noChangeAspect="1" noMove="1" noResize="1" noEditPoints="1" noAdjustHandles="1" noChangeArrowheads="1" noChangeShapeType="1" noTextEdit="1"/>
              </p:cNvSpPr>
              <p:nvPr/>
            </p:nvSpPr>
            <p:spPr>
              <a:xfrm>
                <a:off x="1366338" y="5309441"/>
                <a:ext cx="10353222" cy="945643"/>
              </a:xfrm>
              <a:prstGeom prst="rect">
                <a:avLst/>
              </a:prstGeom>
              <a:blipFill>
                <a:blip r:embed="rId11"/>
                <a:stretch>
                  <a:fillRect l="-530" t="-3226" r="-706" b="-12258"/>
                </a:stretch>
              </a:blipFill>
            </p:spPr>
            <p:txBody>
              <a:bodyPr/>
              <a:lstStyle/>
              <a:p>
                <a:r>
                  <a:rPr lang="fr-FR">
                    <a:noFill/>
                  </a:rPr>
                  <a:t> </a:t>
                </a:r>
              </a:p>
            </p:txBody>
          </p:sp>
        </mc:Fallback>
      </mc:AlternateContent>
      <p:sp>
        <p:nvSpPr>
          <p:cNvPr id="16" name="Rectangle à coins arrondis 15"/>
          <p:cNvSpPr/>
          <p:nvPr/>
        </p:nvSpPr>
        <p:spPr>
          <a:xfrm>
            <a:off x="1047135" y="162232"/>
            <a:ext cx="10987549" cy="62680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31229" y="556287"/>
            <a:ext cx="677108" cy="4462591"/>
          </a:xfrm>
          <a:prstGeom prst="rect">
            <a:avLst/>
          </a:prstGeom>
          <a:noFill/>
        </p:spPr>
        <p:txBody>
          <a:bodyPr vert="vert270" wrap="square" rtlCol="0">
            <a:spAutoFit/>
          </a:bodyPr>
          <a:lstStyle/>
          <a:p>
            <a:r>
              <a:rPr lang="fr-FR" sz="3200" b="1" u="sng" dirty="0">
                <a:solidFill>
                  <a:schemeClr val="bg1"/>
                </a:solidFill>
                <a:effectLst>
                  <a:outerShdw blurRad="38100" dist="38100" dir="2700000" algn="tl">
                    <a:srgbClr val="000000">
                      <a:alpha val="43137"/>
                    </a:srgbClr>
                  </a:outerShdw>
                </a:effectLst>
              </a:rPr>
              <a:t>Le tenseur de contrainte</a:t>
            </a:r>
          </a:p>
        </p:txBody>
      </p:sp>
    </p:spTree>
    <p:extLst>
      <p:ext uri="{BB962C8B-B14F-4D97-AF65-F5344CB8AC3E}">
        <p14:creationId xmlns:p14="http://schemas.microsoft.com/office/powerpoint/2010/main" val="3495537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109645" y="618596"/>
            <a:ext cx="923330" cy="4414232"/>
          </a:xfrm>
          <a:prstGeom prst="rect">
            <a:avLst/>
          </a:prstGeom>
        </p:spPr>
        <p:txBody>
          <a:bodyPr vert="vert270" wrap="square">
            <a:spAutoFit/>
          </a:bodyPr>
          <a:lstStyle/>
          <a:p>
            <a:r>
              <a:rPr lang="fr-FR" sz="2400" b="1" dirty="0">
                <a:solidFill>
                  <a:schemeClr val="bg1"/>
                </a:solidFill>
                <a:effectLst>
                  <a:outerShdw blurRad="38100" dist="38100" dir="2700000" algn="tl">
                    <a:srgbClr val="000000">
                      <a:alpha val="43137"/>
                    </a:srgbClr>
                  </a:outerShdw>
                </a:effectLst>
              </a:rPr>
              <a:t>Vecteur contrainte sur une facette quelconque</a:t>
            </a:r>
          </a:p>
        </p:txBody>
      </p:sp>
      <p:pic>
        <p:nvPicPr>
          <p:cNvPr id="3" name="Image 2"/>
          <p:cNvPicPr>
            <a:picLocks noChangeAspect="1"/>
          </p:cNvPicPr>
          <p:nvPr/>
        </p:nvPicPr>
        <p:blipFill>
          <a:blip r:embed="rId3"/>
          <a:stretch>
            <a:fillRect/>
          </a:stretch>
        </p:blipFill>
        <p:spPr>
          <a:xfrm>
            <a:off x="8642656" y="1048235"/>
            <a:ext cx="3370586" cy="2286198"/>
          </a:xfrm>
          <a:prstGeom prst="rect">
            <a:avLst/>
          </a:prstGeom>
        </p:spPr>
      </p:pic>
      <p:sp>
        <p:nvSpPr>
          <p:cNvPr id="4" name="Rectangle 3"/>
          <p:cNvSpPr/>
          <p:nvPr/>
        </p:nvSpPr>
        <p:spPr>
          <a:xfrm>
            <a:off x="1027471" y="296455"/>
            <a:ext cx="10238160" cy="369332"/>
          </a:xfrm>
          <a:prstGeom prst="rect">
            <a:avLst/>
          </a:prstGeom>
        </p:spPr>
        <p:txBody>
          <a:bodyPr wrap="square">
            <a:spAutoFit/>
          </a:bodyPr>
          <a:lstStyle/>
          <a:p>
            <a:r>
              <a:rPr lang="fr-FR" dirty="0">
                <a:effectLst>
                  <a:outerShdw blurRad="38100" dist="38100" dir="2700000" algn="tl">
                    <a:srgbClr val="000000">
                      <a:alpha val="43137"/>
                    </a:srgbClr>
                  </a:outerShdw>
                </a:effectLst>
              </a:rPr>
              <a:t>Etudiant l’équilibre d’un tétraèdre élémentaire ayant comme repère (O, X, Y, Z) orienté par sa normal.</a:t>
            </a:r>
          </a:p>
        </p:txBody>
      </p:sp>
      <p:pic>
        <p:nvPicPr>
          <p:cNvPr id="5" name="Image 4"/>
          <p:cNvPicPr>
            <a:picLocks noChangeAspect="1"/>
          </p:cNvPicPr>
          <p:nvPr/>
        </p:nvPicPr>
        <p:blipFill>
          <a:blip r:embed="rId4"/>
          <a:stretch>
            <a:fillRect/>
          </a:stretch>
        </p:blipFill>
        <p:spPr>
          <a:xfrm>
            <a:off x="8760542" y="3563227"/>
            <a:ext cx="3048668" cy="2858204"/>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027470" y="815167"/>
                <a:ext cx="7868645" cy="679930"/>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Soit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acc>
                          <m:accPr>
                            <m:chr m:val="⃗"/>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𝐹</m:t>
                            </m:r>
                          </m:e>
                        </m:acc>
                      </m:e>
                      <m:sub>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3</m:t>
                        </m:r>
                      </m:sub>
                    </m:sSub>
                  </m:oMath>
                </a14:m>
                <a:r>
                  <a:rPr lang="fr-FR" dirty="0">
                    <a:effectLst>
                      <a:outerShdw blurRad="38100" dist="38100" dir="2700000" algn="tl">
                        <a:srgbClr val="000000">
                          <a:alpha val="43137"/>
                        </a:srgbClr>
                      </a:outerShdw>
                    </a:effectLst>
                  </a:rPr>
                  <a:t> la résultante suivant l’axe </a:t>
                </a:r>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𝑥</m:t>
                        </m:r>
                      </m:e>
                      <m:sub>
                        <m:r>
                          <a:rPr lang="fr-FR" b="0" i="1" dirty="0" smtClean="0">
                            <a:effectLst>
                              <a:outerShdw blurRad="38100" dist="38100" dir="2700000" algn="tl">
                                <a:srgbClr val="000000">
                                  <a:alpha val="43137"/>
                                </a:srgbClr>
                              </a:outerShdw>
                            </a:effectLst>
                            <a:latin typeface="Cambria Math" panose="02040503050406030204" pitchFamily="18" charset="0"/>
                          </a:rPr>
                          <m:t>3</m:t>
                        </m:r>
                      </m:sub>
                    </m:sSub>
                  </m:oMath>
                </a14:m>
                <a:r>
                  <a:rPr lang="fr-FR" dirty="0">
                    <a:effectLst>
                      <a:outerShdw blurRad="38100" dist="38100" dir="2700000" algn="tl">
                        <a:srgbClr val="000000">
                          <a:alpha val="43137"/>
                        </a:srgbClr>
                      </a:outerShdw>
                    </a:effectLst>
                  </a:rPr>
                  <a:t> de toutes les actions s’exerçant sur la particule, alors on peut écrire selon le deuxième loi de la mécanique :</a:t>
                </a:r>
              </a:p>
            </p:txBody>
          </p:sp>
        </mc:Choice>
        <mc:Fallback xmlns="">
          <p:sp>
            <p:nvSpPr>
              <p:cNvPr id="6" name="Rectangle 5"/>
              <p:cNvSpPr>
                <a:spLocks noRot="1" noChangeAspect="1" noMove="1" noResize="1" noEditPoints="1" noAdjustHandles="1" noChangeArrowheads="1" noChangeShapeType="1" noTextEdit="1"/>
              </p:cNvSpPr>
              <p:nvPr/>
            </p:nvSpPr>
            <p:spPr>
              <a:xfrm>
                <a:off x="1027470" y="815167"/>
                <a:ext cx="7868645" cy="679930"/>
              </a:xfrm>
              <a:prstGeom prst="rect">
                <a:avLst/>
              </a:prstGeom>
              <a:blipFill>
                <a:blip r:embed="rId5"/>
                <a:stretch>
                  <a:fillRect l="-775" t="-14414" r="-1085" b="-1801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27470" y="1597488"/>
                <a:ext cx="1645772" cy="402931"/>
              </a:xfrm>
              <a:prstGeom prst="rect">
                <a:avLst/>
              </a:prstGeom>
            </p:spPr>
            <p:txBody>
              <a:bodyPr wrap="none">
                <a:spAutoFit/>
              </a:bodyPr>
              <a:lstStyle/>
              <a:p>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acc>
                          <m:accPr>
                            <m:chr m:val="⃗"/>
                            <m:ctrlP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𝐹</m:t>
                            </m:r>
                          </m:e>
                        </m:acc>
                      </m:e>
                      <m:sub>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3</m:t>
                        </m:r>
                      </m:sub>
                    </m:sSub>
                  </m:oMath>
                </a14:m>
                <a:r>
                  <a:rPr lang="fr-FR" dirty="0">
                    <a:effectLst>
                      <a:outerShdw blurRad="38100" dist="38100" dir="2700000" algn="tl">
                        <a:srgbClr val="000000">
                          <a:alpha val="43137"/>
                        </a:srgbClr>
                      </a:outerShdw>
                    </a:effectLst>
                  </a:rPr>
                  <a:t>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𝜌</m:t>
                    </m:r>
                  </m:oMath>
                </a14:m>
                <a:r>
                  <a:rPr lang="fr-FR" dirty="0">
                    <a:effectLst>
                      <a:outerShdw blurRad="38100" dist="38100" dir="2700000" algn="tl">
                        <a:srgbClr val="000000">
                          <a:alpha val="43137"/>
                        </a:srgbClr>
                      </a:outerShdw>
                    </a:effectLst>
                  </a:rPr>
                  <a:t>.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𝑑𝑉</m:t>
                    </m:r>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acc>
                          <m:accPr>
                            <m:chr m:val="⃗"/>
                            <m:ctrlPr>
                              <a:rPr lang="fr-FR" i="1" dirty="0" smtClean="0">
                                <a:effectLst>
                                  <a:outerShdw blurRad="38100" dist="38100" dir="2700000" algn="tl">
                                    <a:srgbClr val="000000">
                                      <a:alpha val="43137"/>
                                    </a:srgbClr>
                                  </a:outerShdw>
                                </a:effectLst>
                                <a:latin typeface="Cambria Math" panose="02040503050406030204" pitchFamily="18" charset="0"/>
                              </a:rPr>
                            </m:ctrlPr>
                          </m:accPr>
                          <m:e>
                            <m:r>
                              <a:rPr lang="fr-FR" b="0" i="1" dirty="0" smtClean="0">
                                <a:effectLst>
                                  <a:outerShdw blurRad="38100" dist="38100" dir="2700000" algn="tl">
                                    <a:srgbClr val="000000">
                                      <a:alpha val="43137"/>
                                    </a:srgbClr>
                                  </a:outerShdw>
                                </a:effectLst>
                                <a:latin typeface="Cambria Math" panose="02040503050406030204" pitchFamily="18" charset="0"/>
                              </a:rPr>
                              <m:t>𝑎</m:t>
                            </m:r>
                          </m:e>
                        </m:acc>
                      </m:e>
                      <m:sub>
                        <m:r>
                          <a:rPr lang="fr-FR" b="0" i="1" dirty="0" smtClean="0">
                            <a:effectLst>
                              <a:outerShdw blurRad="38100" dist="38100" dir="2700000" algn="tl">
                                <a:srgbClr val="000000">
                                  <a:alpha val="43137"/>
                                </a:srgbClr>
                              </a:outerShdw>
                            </a:effectLst>
                            <a:latin typeface="Cambria Math" panose="02040503050406030204" pitchFamily="18" charset="0"/>
                          </a:rPr>
                          <m:t>3</m:t>
                        </m:r>
                      </m:sub>
                    </m:sSub>
                  </m:oMath>
                </a14:m>
                <a:endParaRPr lang="fr-FR" dirty="0">
                  <a:effectLst>
                    <a:outerShdw blurRad="38100" dist="38100" dir="2700000" algn="tl">
                      <a:srgbClr val="000000">
                        <a:alpha val="43137"/>
                      </a:srgbClr>
                    </a:outerShdw>
                  </a:effectLst>
                </a:endParaRPr>
              </a:p>
            </p:txBody>
          </p:sp>
        </mc:Choice>
        <mc:Fallback xmlns="">
          <p:sp>
            <p:nvSpPr>
              <p:cNvPr id="7" name="Rectangle 6"/>
              <p:cNvSpPr>
                <a:spLocks noRot="1" noChangeAspect="1" noMove="1" noResize="1" noEditPoints="1" noAdjustHandles="1" noChangeArrowheads="1" noChangeShapeType="1" noTextEdit="1"/>
              </p:cNvSpPr>
              <p:nvPr/>
            </p:nvSpPr>
            <p:spPr>
              <a:xfrm>
                <a:off x="1027470" y="1597488"/>
                <a:ext cx="1645772" cy="402931"/>
              </a:xfrm>
              <a:prstGeom prst="rect">
                <a:avLst/>
              </a:prstGeom>
              <a:blipFill>
                <a:blip r:embed="rId6"/>
                <a:stretch>
                  <a:fillRect t="-24242" r="-8148" b="-3181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348691" y="1622621"/>
                <a:ext cx="6000745" cy="369332"/>
              </a:xfrm>
              <a:prstGeom prst="rect">
                <a:avLst/>
              </a:prstGeom>
            </p:spPr>
            <p:txBody>
              <a:bodyPr wrap="none">
                <a:spAutoFit/>
              </a:bodyPr>
              <a:lstStyle/>
              <a:p>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𝑇</m:t>
                        </m:r>
                      </m:e>
                      <m:sub>
                        <m:r>
                          <a:rPr 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oMath>
                </a14:m>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𝑑𝑆</m:t>
                    </m:r>
                  </m:oMath>
                </a14:m>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14:m>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m:t>
                    </m:r>
                    <m:sSub>
                      <m:sSubPr>
                        <m:ctrlPr>
                          <a:rPr 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𝜎</m:t>
                        </m:r>
                      </m:e>
                      <m:sub>
                        <m:r>
                          <a:rPr 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31</m:t>
                        </m:r>
                      </m:sub>
                    </m:sSub>
                    <m:sSub>
                      <m:sSubPr>
                        <m:ctrlPr>
                          <a:rPr 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𝑛</m:t>
                        </m:r>
                      </m:e>
                      <m:sub>
                        <m:r>
                          <a:rPr 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r>
                      <a:rPr lang="fr-FR" i="1" dirty="0" smtClean="0">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𝑑𝑠</m:t>
                    </m:r>
                  </m:oMath>
                </a14:m>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r>
                          <a:rPr 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sSub>
                      <m:sSubPr>
                        <m:ctrlPr>
                          <a:rPr 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𝑛</m:t>
                        </m:r>
                      </m:e>
                      <m:sub>
                        <m:r>
                          <a:rPr 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r>
                      <a:rPr lang="fr-FR" i="1" dirty="0">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𝑑𝑠</m:t>
                    </m:r>
                  </m:oMath>
                </a14:m>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r>
                          <a:rPr 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sSub>
                      <m:sSubPr>
                        <m:ctrlPr>
                          <a:rPr 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𝑛</m:t>
                        </m:r>
                      </m:e>
                      <m:sub>
                        <m:r>
                          <a:rPr 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r>
                      <a:rPr lang="fr-FR" i="1" dirty="0">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𝑑𝑠</m:t>
                    </m:r>
                    <m:r>
                      <a:rPr lang="fr-FR" b="0" i="1" dirty="0" smtClean="0">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m:t>
                    </m:r>
                  </m:oMath>
                </a14:m>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𝜌</m:t>
                    </m:r>
                  </m:oMath>
                </a14:m>
                <a:r>
                  <a:rPr lang="fr-FR" dirty="0">
                    <a:effectLst>
                      <a:outerShdw blurRad="38100" dist="38100" dir="2700000" algn="tl">
                        <a:srgbClr val="000000">
                          <a:alpha val="43137"/>
                        </a:srgbClr>
                      </a:outerShdw>
                    </a:effectLst>
                  </a:rPr>
                  <a:t>.g.</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rPr>
                      <m:t>𝑑𝑉</m:t>
                    </m:r>
                    <m:r>
                      <a:rPr lang="fr-FR" b="0" i="1" dirty="0" smtClean="0">
                        <a:effectLst>
                          <a:outerShdw blurRad="38100" dist="38100" dir="2700000" algn="tl">
                            <a:srgbClr val="000000">
                              <a:alpha val="43137"/>
                            </a:srgbClr>
                          </a:outerShdw>
                        </a:effectLst>
                        <a:latin typeface="Cambria Math" panose="02040503050406030204" pitchFamily="18" charset="0"/>
                      </a:rPr>
                      <m:t> </m:t>
                    </m:r>
                  </m:oMath>
                </a14:m>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𝜌</m:t>
                    </m:r>
                  </m:oMath>
                </a14:m>
                <a:r>
                  <a:rPr lang="fr-FR" dirty="0">
                    <a:effectLst>
                      <a:outerShdw blurRad="38100" dist="38100" dir="2700000" algn="tl">
                        <a:srgbClr val="000000">
                          <a:alpha val="43137"/>
                        </a:srgbClr>
                      </a:outerShdw>
                    </a:effectLst>
                  </a:rPr>
                  <a:t>.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rPr>
                      <m:t>𝑑𝑉</m:t>
                    </m:r>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𝑎</m:t>
                        </m:r>
                      </m:e>
                      <m:sub>
                        <m:r>
                          <a:rPr lang="fr-FR" i="1" dirty="0">
                            <a:effectLst>
                              <a:outerShdw blurRad="38100" dist="38100" dir="2700000" algn="tl">
                                <a:srgbClr val="000000">
                                  <a:alpha val="43137"/>
                                </a:srgbClr>
                              </a:outerShdw>
                            </a:effectLst>
                            <a:latin typeface="Cambria Math" panose="02040503050406030204" pitchFamily="18" charset="0"/>
                          </a:rPr>
                          <m:t>3</m:t>
                        </m:r>
                      </m:sub>
                    </m:sSub>
                  </m:oMath>
                </a14:m>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endParaRPr lang="fr-FR" dirty="0">
                  <a:effectLst>
                    <a:outerShdw blurRad="38100" dist="38100" dir="2700000" algn="tl">
                      <a:srgbClr val="000000">
                        <a:alpha val="43137"/>
                      </a:srgbClr>
                    </a:outerShdw>
                  </a:effectLst>
                </a:endParaRPr>
              </a:p>
            </p:txBody>
          </p:sp>
        </mc:Choice>
        <mc:Fallback xmlns="">
          <p:sp>
            <p:nvSpPr>
              <p:cNvPr id="9" name="Rectangle 8"/>
              <p:cNvSpPr>
                <a:spLocks noRot="1" noChangeAspect="1" noMove="1" noResize="1" noEditPoints="1" noAdjustHandles="1" noChangeArrowheads="1" noChangeShapeType="1" noTextEdit="1"/>
              </p:cNvSpPr>
              <p:nvPr/>
            </p:nvSpPr>
            <p:spPr>
              <a:xfrm>
                <a:off x="3348691" y="1622621"/>
                <a:ext cx="6000745" cy="369332"/>
              </a:xfrm>
              <a:prstGeom prst="rect">
                <a:avLst/>
              </a:prstGeom>
              <a:blipFill>
                <a:blip r:embed="rId7"/>
                <a:stretch>
                  <a:fillRect t="-13115" b="-3114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027469" y="2255344"/>
                <a:ext cx="7615187" cy="646331"/>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Si la particule est de dimensions très petites le rapport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𝑑𝑉</m:t>
                    </m:r>
                    <m:r>
                      <a:rPr lang="fr-FR" i="1" dirty="0">
                        <a:effectLst>
                          <a:outerShdw blurRad="38100" dist="38100" dir="2700000" algn="tl">
                            <a:srgbClr val="000000">
                              <a:alpha val="43137"/>
                            </a:srgbClr>
                          </a:outerShdw>
                        </a:effectLst>
                        <a:latin typeface="Cambria Math" panose="02040503050406030204" pitchFamily="18" charset="0"/>
                      </a:rPr>
                      <m:t>/</m:t>
                    </m:r>
                    <m:r>
                      <a:rPr lang="fr-FR" i="1" dirty="0" err="1">
                        <a:effectLst>
                          <a:outerShdw blurRad="38100" dist="38100" dir="2700000" algn="tl">
                            <a:srgbClr val="000000">
                              <a:alpha val="43137"/>
                            </a:srgbClr>
                          </a:outerShdw>
                        </a:effectLst>
                        <a:latin typeface="Cambria Math" panose="02040503050406030204" pitchFamily="18" charset="0"/>
                      </a:rPr>
                      <m:t>𝑑𝑆</m:t>
                    </m:r>
                  </m:oMath>
                </a14:m>
                <a:r>
                  <a:rPr lang="fr-FR" dirty="0">
                    <a:effectLst>
                      <a:outerShdw blurRad="38100" dist="38100" dir="2700000" algn="tl">
                        <a:srgbClr val="000000">
                          <a:alpha val="43137"/>
                        </a:srgbClr>
                      </a:outerShdw>
                    </a:effectLst>
                  </a:rPr>
                  <a:t>) tend vers zéro et on peut écrire (avec les mêmes démarches sur les deux axes) :</a:t>
                </a:r>
              </a:p>
            </p:txBody>
          </p:sp>
        </mc:Choice>
        <mc:Fallback xmlns="">
          <p:sp>
            <p:nvSpPr>
              <p:cNvPr id="10" name="Rectangle 9"/>
              <p:cNvSpPr>
                <a:spLocks noRot="1" noChangeAspect="1" noMove="1" noResize="1" noEditPoints="1" noAdjustHandles="1" noChangeArrowheads="1" noChangeShapeType="1" noTextEdit="1"/>
              </p:cNvSpPr>
              <p:nvPr/>
            </p:nvSpPr>
            <p:spPr>
              <a:xfrm>
                <a:off x="1027469" y="2255344"/>
                <a:ext cx="7615187" cy="646331"/>
              </a:xfrm>
              <a:prstGeom prst="rect">
                <a:avLst/>
              </a:prstGeom>
              <a:blipFill>
                <a:blip r:embed="rId8"/>
                <a:stretch>
                  <a:fillRect l="-801" t="-5660" r="-961" b="-17925"/>
                </a:stretch>
              </a:blipFill>
            </p:spPr>
            <p:txBody>
              <a:bodyPr/>
              <a:lstStyle/>
              <a:p>
                <a:r>
                  <a:rPr lang="fr-FR">
                    <a:noFill/>
                  </a:rPr>
                  <a:t> </a:t>
                </a:r>
              </a:p>
            </p:txBody>
          </p:sp>
        </mc:Fallback>
      </mc:AlternateContent>
      <p:sp>
        <p:nvSpPr>
          <p:cNvPr id="15" name="Accolade ouvrante 14"/>
          <p:cNvSpPr/>
          <p:nvPr/>
        </p:nvSpPr>
        <p:spPr>
          <a:xfrm>
            <a:off x="4348901" y="12632312"/>
            <a:ext cx="98628" cy="953770"/>
          </a:xfrm>
          <a:prstGeom prst="leftBrace">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mc:AlternateContent xmlns:mc="http://schemas.openxmlformats.org/markup-compatibility/2006" xmlns:a14="http://schemas.microsoft.com/office/drawing/2010/main">
        <mc:Choice Requires="a14">
          <p:sp>
            <p:nvSpPr>
              <p:cNvPr id="16" name="Rectangle 6"/>
              <p:cNvSpPr>
                <a:spLocks noChangeArrowheads="1"/>
              </p:cNvSpPr>
              <p:nvPr/>
            </p:nvSpPr>
            <p:spPr bwMode="auto">
              <a:xfrm>
                <a:off x="1159149" y="3024275"/>
                <a:ext cx="2994490" cy="92333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14:m>
                  <m:oMath xmlns:m="http://schemas.openxmlformats.org/officeDocument/2006/math">
                    <m:sSub>
                      <m:sSubPr>
                        <m:ctrlPr>
                          <a:rPr lang="fr-FR" altLang="fr-FR"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alt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𝑇</m:t>
                        </m:r>
                      </m:e>
                      <m:sub>
                        <m:r>
                          <a:rPr lang="fr-FR" alt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oMath>
                </a14:m>
                <a:r>
                  <a:rPr lang="fr-FR" alt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a:t> </a:t>
                </a:r>
                <a:r>
                  <a:rPr lang="fr-FR" altLang="fr-FR"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a:t>=</a:t>
                </a:r>
                <a:r>
                  <a:rPr lang="fr-FR" alt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a:t> </a:t>
                </a:r>
                <a14:m>
                  <m:oMath xmlns:m="http://schemas.openxmlformats.org/officeDocument/2006/math">
                    <m:sSub>
                      <m:sSubPr>
                        <m:ctrlPr>
                          <a:rPr lang="fr-FR" altLang="fr-FR"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m:rPr>
                            <m:nor/>
                          </m:rPr>
                          <a:rPr lang="fr-FR" alt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m:t>
                        </m:r>
                      </m:e>
                      <m:sub>
                        <m:r>
                          <a:rPr lang="fr-FR" alt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11</m:t>
                        </m:r>
                      </m:sub>
                    </m:sSub>
                    <m:sSub>
                      <m:sSubPr>
                        <m:ctrlPr>
                          <a:rPr lang="fr-FR" altLang="fr-FR"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alt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𝑛</m:t>
                        </m:r>
                      </m:e>
                      <m:sub>
                        <m:r>
                          <a:rPr lang="fr-FR" alt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r>
                      <a:rPr lang="fr-FR" altLang="fr-FR" b="0" i="0"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m:t>
                    </m:r>
                    <m:sSub>
                      <m:sSubPr>
                        <m:ctrlPr>
                          <a:rPr lang="fr-FR" alt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m:rPr>
                            <m:nor/>
                          </m:rPr>
                          <a:rPr lang="fr-FR" alt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m:t>
                        </m:r>
                      </m:e>
                      <m:sub>
                        <m:r>
                          <a:rPr lang="fr-FR" alt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r>
                          <a:rPr lang="fr-FR" alt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sSub>
                      <m:sSubPr>
                        <m:ctrlPr>
                          <a:rPr lang="fr-FR" alt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alt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𝑛</m:t>
                        </m:r>
                      </m:e>
                      <m:sub>
                        <m:r>
                          <a:rPr lang="fr-FR" alt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oMath>
                </a14:m>
                <a:r>
                  <a:rPr lang="fr-FR" altLang="fr-FR"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a:t>+</a:t>
                </a:r>
                <a:r>
                  <a:rPr lang="fr-FR" alt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a:t> </a:t>
                </a:r>
                <a14:m>
                  <m:oMath xmlns:m="http://schemas.openxmlformats.org/officeDocument/2006/math">
                    <m:sSub>
                      <m:sSubPr>
                        <m:ctrlPr>
                          <a:rPr lang="fr-FR" alt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m:rPr>
                            <m:nor/>
                          </m:rPr>
                          <a:rPr lang="fr-FR" alt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m:t>
                        </m:r>
                      </m:e>
                      <m:sub>
                        <m:r>
                          <a:rPr lang="fr-FR" alt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r>
                          <a:rPr lang="fr-FR" alt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sSub>
                      <m:sSubPr>
                        <m:ctrlPr>
                          <a:rPr lang="fr-FR" alt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alt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𝑛</m:t>
                        </m:r>
                      </m:e>
                      <m:sub>
                        <m:r>
                          <a:rPr lang="fr-FR" alt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oMath>
                </a14:m>
                <a:endParaRPr lang="fr-FR" alt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endParaRPr>
              </a:p>
              <a:p>
                <a:pPr lvl="0" algn="ctr" eaLnBrk="0" fontAlgn="base" hangingPunct="0">
                  <a:spcBef>
                    <a:spcPct val="0"/>
                  </a:spcBef>
                  <a:spcAft>
                    <a:spcPct val="0"/>
                  </a:spcAft>
                </a:pPr>
                <a14:m>
                  <m:oMath xmlns:m="http://schemas.openxmlformats.org/officeDocument/2006/math">
                    <m:sSub>
                      <m:sSubPr>
                        <m:ctrlP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𝑇</m:t>
                        </m:r>
                      </m:e>
                      <m:sub>
                        <m:r>
                          <a:rPr lang="fr-FR" altLang="fr-FR" b="0" i="1" smtClean="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oMath>
                </a14:m>
                <a:r>
                  <a:rPr lang="fr-FR" alt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a:t> </a:t>
                </a:r>
                <a:r>
                  <a:rPr lang="fr-FR" altLang="fr-FR"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a:t>=</a:t>
                </a:r>
                <a:r>
                  <a:rPr lang="fr-FR" alt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a:t> </a:t>
                </a:r>
                <a14:m>
                  <m:oMath xmlns:m="http://schemas.openxmlformats.org/officeDocument/2006/math">
                    <m:sSub>
                      <m:sSubPr>
                        <m:ctrlP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m:rPr>
                            <m:nor/>
                          </m:rPr>
                          <a:rPr lang="fr-FR" alt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m:t>
                        </m:r>
                      </m:e>
                      <m:sub>
                        <m:r>
                          <a:rPr lang="fr-FR" altLang="fr-FR" b="0" i="1" dirty="0" smtClean="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2</m:t>
                        </m:r>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sSub>
                      <m:sSubPr>
                        <m:ctrlP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𝑛</m:t>
                        </m:r>
                      </m:e>
                      <m:sub>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r>
                      <a:rPr lang="fr-FR" altLang="fr-FR">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m:t>
                    </m:r>
                    <m:sSub>
                      <m:sSubPr>
                        <m:ctrlP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m:rPr>
                            <m:nor/>
                          </m:rPr>
                          <a:rPr lang="fr-FR" alt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m:t>
                        </m:r>
                      </m:e>
                      <m:sub>
                        <m:r>
                          <a:rPr lang="fr-FR" altLang="fr-FR" b="0" i="1" dirty="0" smtClean="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2</m:t>
                        </m:r>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sSub>
                      <m:sSubPr>
                        <m:ctrlP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𝑛</m:t>
                        </m:r>
                      </m:e>
                      <m:sub>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oMath>
                </a14:m>
                <a:r>
                  <a:rPr lang="fr-FR" altLang="fr-FR"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a:t>+</a:t>
                </a:r>
                <a:r>
                  <a:rPr lang="fr-FR" alt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a:t> </a:t>
                </a:r>
                <a14:m>
                  <m:oMath xmlns:m="http://schemas.openxmlformats.org/officeDocument/2006/math">
                    <m:sSub>
                      <m:sSubPr>
                        <m:ctrlP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m:rPr>
                            <m:nor/>
                          </m:rPr>
                          <a:rPr lang="fr-FR" alt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m:t>
                        </m:r>
                      </m:e>
                      <m:sub>
                        <m:r>
                          <a:rPr lang="fr-FR" altLang="fr-FR" b="0" i="1" dirty="0" smtClean="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2</m:t>
                        </m:r>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sSub>
                      <m:sSubPr>
                        <m:ctrlP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𝑛</m:t>
                        </m:r>
                      </m:e>
                      <m:sub>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oMath>
                </a14:m>
                <a:endParaRPr lang="fr-FR" alt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endParaRPr>
              </a:p>
              <a:p>
                <a:pPr lvl="0" algn="ctr" eaLnBrk="0" fontAlgn="base" hangingPunct="0">
                  <a:spcBef>
                    <a:spcPct val="0"/>
                  </a:spcBef>
                  <a:spcAft>
                    <a:spcPct val="0"/>
                  </a:spcAft>
                </a:pPr>
                <a14:m>
                  <m:oMath xmlns:m="http://schemas.openxmlformats.org/officeDocument/2006/math">
                    <m:sSub>
                      <m:sSubPr>
                        <m:ctrlP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𝑇</m:t>
                        </m:r>
                      </m:e>
                      <m:sub>
                        <m:r>
                          <a:rPr lang="fr-FR" altLang="fr-FR" b="0" i="1" smtClean="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oMath>
                </a14:m>
                <a:r>
                  <a:rPr lang="fr-FR" alt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a:t> </a:t>
                </a:r>
                <a:r>
                  <a:rPr lang="fr-FR" altLang="fr-FR"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a:t>=</a:t>
                </a:r>
                <a:r>
                  <a:rPr lang="fr-FR" alt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a:t> </a:t>
                </a:r>
                <a14:m>
                  <m:oMath xmlns:m="http://schemas.openxmlformats.org/officeDocument/2006/math">
                    <m:sSub>
                      <m:sSubPr>
                        <m:ctrlP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m:rPr>
                            <m:nor/>
                          </m:rPr>
                          <a:rPr lang="fr-FR" alt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m:t>
                        </m:r>
                      </m:e>
                      <m:sub>
                        <m:r>
                          <a:rPr lang="fr-FR" altLang="fr-FR" b="0" i="1" dirty="0" smtClean="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3</m:t>
                        </m:r>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sSub>
                      <m:sSubPr>
                        <m:ctrlP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𝑛</m:t>
                        </m:r>
                      </m:e>
                      <m:sub>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r>
                      <a:rPr lang="fr-FR" altLang="fr-FR">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m:t>
                    </m:r>
                    <m:sSub>
                      <m:sSubPr>
                        <m:ctrlP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m:rPr>
                            <m:nor/>
                          </m:rPr>
                          <a:rPr lang="fr-FR" alt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m:t>
                        </m:r>
                      </m:e>
                      <m:sub>
                        <m:r>
                          <a:rPr lang="fr-FR" altLang="fr-FR" b="0" i="1" dirty="0" smtClean="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3</m:t>
                        </m:r>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sSub>
                      <m:sSubPr>
                        <m:ctrlP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𝑛</m:t>
                        </m:r>
                      </m:e>
                      <m:sub>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oMath>
                </a14:m>
                <a:r>
                  <a:rPr lang="fr-FR" altLang="fr-FR"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a:t>+</a:t>
                </a:r>
                <a:r>
                  <a:rPr lang="fr-FR" alt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a:t> </a:t>
                </a:r>
                <a14:m>
                  <m:oMath xmlns:m="http://schemas.openxmlformats.org/officeDocument/2006/math">
                    <m:sSub>
                      <m:sSubPr>
                        <m:ctrlP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m:rPr>
                            <m:nor/>
                          </m:rPr>
                          <a:rPr lang="fr-FR" altLang="fr-FR" i="1" dirty="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m:t>
                        </m:r>
                      </m:e>
                      <m:sub>
                        <m:r>
                          <a:rPr lang="fr-FR" altLang="fr-FR" b="0" i="1" smtClean="0">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sSub>
                      <m:sSubPr>
                        <m:ctrlP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𝑛</m:t>
                        </m:r>
                      </m:e>
                      <m:sub>
                        <m:r>
                          <a:rPr lang="fr-FR" altLang="fr-FR" i="1">
                            <a:solidFill>
                              <a:prstClr val="black"/>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oMath>
                </a14:m>
                <a:endParaRPr lang="fr-FR" alt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endParaRPr>
              </a:p>
            </p:txBody>
          </p:sp>
        </mc:Choice>
        <mc:Fallback xmlns="">
          <p:sp>
            <p:nvSpPr>
              <p:cNvPr id="16" name="Rectangle 6"/>
              <p:cNvSpPr>
                <a:spLocks noRot="1" noChangeAspect="1" noMove="1" noResize="1" noEditPoints="1" noAdjustHandles="1" noChangeArrowheads="1" noChangeShapeType="1" noTextEdit="1"/>
              </p:cNvSpPr>
              <p:nvPr/>
            </p:nvSpPr>
            <p:spPr bwMode="auto">
              <a:xfrm>
                <a:off x="1159149" y="3024275"/>
                <a:ext cx="2994490" cy="923330"/>
              </a:xfrm>
              <a:prstGeom prst="rect">
                <a:avLst/>
              </a:prstGeom>
              <a:blipFill>
                <a:blip r:embed="rId9"/>
                <a:stretch>
                  <a:fillRect t="-3947" b="-1184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ZoneTexte 16"/>
              <p:cNvSpPr txBox="1"/>
              <p:nvPr/>
            </p:nvSpPr>
            <p:spPr>
              <a:xfrm>
                <a:off x="2865093" y="1668787"/>
                <a:ext cx="29174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rPr>
                        <m:t>⇔</m:t>
                      </m:r>
                    </m:oMath>
                  </m:oMathPara>
                </a14:m>
                <a:endParaRPr lang="fr-FR" dirty="0"/>
              </a:p>
            </p:txBody>
          </p:sp>
        </mc:Choice>
        <mc:Fallback xmlns="">
          <p:sp>
            <p:nvSpPr>
              <p:cNvPr id="17" name="ZoneTexte 16"/>
              <p:cNvSpPr txBox="1">
                <a:spLocks noRot="1" noChangeAspect="1" noMove="1" noResize="1" noEditPoints="1" noAdjustHandles="1" noChangeArrowheads="1" noChangeShapeType="1" noTextEdit="1"/>
              </p:cNvSpPr>
              <p:nvPr/>
            </p:nvSpPr>
            <p:spPr>
              <a:xfrm>
                <a:off x="2865093" y="1668787"/>
                <a:ext cx="291747" cy="276999"/>
              </a:xfrm>
              <a:prstGeom prst="rect">
                <a:avLst/>
              </a:prstGeom>
              <a:blipFill>
                <a:blip r:embed="rId10"/>
                <a:stretch>
                  <a:fillRect l="-14583" r="-12500" b="-222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027470" y="4070207"/>
                <a:ext cx="7615186" cy="705642"/>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On peut conclure que le vecteur de contrainte </a:t>
                </a:r>
                <a14:m>
                  <m:oMath xmlns:m="http://schemas.openxmlformats.org/officeDocument/2006/math">
                    <m:acc>
                      <m:accPr>
                        <m:chr m:val="⃗"/>
                        <m:ctrlPr>
                          <a:rPr lang="fr-FR" i="1" dirty="0" smtClean="0">
                            <a:effectLst>
                              <a:outerShdw blurRad="38100" dist="38100" dir="2700000" algn="tl">
                                <a:srgbClr val="000000">
                                  <a:alpha val="43137"/>
                                </a:srgbClr>
                              </a:outerShdw>
                            </a:effectLst>
                            <a:latin typeface="Cambria Math" panose="02040503050406030204" pitchFamily="18" charset="0"/>
                          </a:rPr>
                        </m:ctrlPr>
                      </m:accPr>
                      <m:e>
                        <m:r>
                          <a:rPr lang="fr-FR" b="0" i="1" dirty="0" smtClean="0">
                            <a:effectLst>
                              <a:outerShdw blurRad="38100" dist="38100" dir="2700000" algn="tl">
                                <a:srgbClr val="000000">
                                  <a:alpha val="43137"/>
                                </a:srgbClr>
                              </a:outerShdw>
                            </a:effectLst>
                            <a:latin typeface="Cambria Math" panose="02040503050406030204" pitchFamily="18" charset="0"/>
                          </a:rPr>
                          <m:t>𝑇</m:t>
                        </m:r>
                      </m:e>
                    </m:acc>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𝑇</m:t>
                        </m:r>
                      </m:e>
                      <m:sub>
                        <m:r>
                          <a:rPr lang="fr-FR" b="0" i="1" dirty="0" smtClean="0">
                            <a:effectLst>
                              <a:outerShdw blurRad="38100" dist="38100" dir="2700000" algn="tl">
                                <a:srgbClr val="000000">
                                  <a:alpha val="43137"/>
                                </a:srgbClr>
                              </a:outerShdw>
                            </a:effectLst>
                            <a:latin typeface="Cambria Math" panose="02040503050406030204" pitchFamily="18" charset="0"/>
                          </a:rPr>
                          <m:t>1</m:t>
                        </m:r>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𝑇</m:t>
                        </m:r>
                      </m:e>
                      <m:sub>
                        <m:r>
                          <a:rPr lang="fr-FR" b="0" i="1" dirty="0" smtClean="0">
                            <a:effectLst>
                              <a:outerShdw blurRad="38100" dist="38100" dir="2700000" algn="tl">
                                <a:srgbClr val="000000">
                                  <a:alpha val="43137"/>
                                </a:srgbClr>
                              </a:outerShdw>
                            </a:effectLst>
                            <a:latin typeface="Cambria Math" panose="02040503050406030204" pitchFamily="18" charset="0"/>
                          </a:rPr>
                          <m:t>2</m:t>
                        </m:r>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𝑇</m:t>
                        </m:r>
                      </m:e>
                      <m:sub>
                        <m:r>
                          <a:rPr lang="fr-FR" b="0" i="1" dirty="0" smtClean="0">
                            <a:effectLst>
                              <a:outerShdw blurRad="38100" dist="38100" dir="2700000" algn="tl">
                                <a:srgbClr val="000000">
                                  <a:alpha val="43137"/>
                                </a:srgbClr>
                              </a:outerShdw>
                            </a:effectLst>
                            <a:latin typeface="Cambria Math" panose="02040503050406030204" pitchFamily="18" charset="0"/>
                          </a:rPr>
                          <m:t>3</m:t>
                        </m:r>
                      </m:sub>
                    </m:sSub>
                  </m:oMath>
                </a14:m>
                <a:r>
                  <a:rPr lang="fr-FR" dirty="0">
                    <a:effectLst>
                      <a:outerShdw blurRad="38100" dist="38100" dir="2700000" algn="tl">
                        <a:srgbClr val="000000">
                          <a:alpha val="43137"/>
                        </a:srgbClr>
                      </a:outerShdw>
                    </a:effectLst>
                  </a:rPr>
                  <a:t>) dépend de la normale unitaire à la surface sollicitée </a:t>
                </a:r>
                <a14:m>
                  <m:oMath xmlns:m="http://schemas.openxmlformats.org/officeDocument/2006/math">
                    <m:acc>
                      <m:accPr>
                        <m:chr m:val="⃗"/>
                        <m:ctrlPr>
                          <a:rPr lang="fr-FR" i="1" dirty="0" smtClean="0">
                            <a:effectLst>
                              <a:outerShdw blurRad="38100" dist="38100" dir="2700000" algn="tl">
                                <a:srgbClr val="000000">
                                  <a:alpha val="43137"/>
                                </a:srgbClr>
                              </a:outerShdw>
                            </a:effectLst>
                            <a:latin typeface="Cambria Math" panose="02040503050406030204" pitchFamily="18" charset="0"/>
                          </a:rPr>
                        </m:ctrlPr>
                      </m:accPr>
                      <m:e>
                        <m:r>
                          <a:rPr lang="fr-FR" b="0" i="1" dirty="0" smtClean="0">
                            <a:effectLst>
                              <a:outerShdw blurRad="38100" dist="38100" dir="2700000" algn="tl">
                                <a:srgbClr val="000000">
                                  <a:alpha val="43137"/>
                                </a:srgbClr>
                              </a:outerShdw>
                            </a:effectLst>
                            <a:latin typeface="Cambria Math" panose="02040503050406030204" pitchFamily="18" charset="0"/>
                          </a:rPr>
                          <m:t>𝑛</m:t>
                        </m:r>
                      </m:e>
                    </m:acc>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𝑛</m:t>
                        </m:r>
                      </m:e>
                      <m:sub>
                        <m:r>
                          <a:rPr lang="fr-FR" b="0" i="1" dirty="0" smtClean="0">
                            <a:effectLst>
                              <a:outerShdw blurRad="38100" dist="38100" dir="2700000" algn="tl">
                                <a:srgbClr val="000000">
                                  <a:alpha val="43137"/>
                                </a:srgbClr>
                              </a:outerShdw>
                            </a:effectLst>
                            <a:latin typeface="Cambria Math" panose="02040503050406030204" pitchFamily="18" charset="0"/>
                          </a:rPr>
                          <m:t>1</m:t>
                        </m:r>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𝑛</m:t>
                        </m:r>
                      </m:e>
                      <m:sub>
                        <m:r>
                          <a:rPr lang="fr-FR" b="0" i="1" dirty="0" smtClean="0">
                            <a:effectLst>
                              <a:outerShdw blurRad="38100" dist="38100" dir="2700000" algn="tl">
                                <a:srgbClr val="000000">
                                  <a:alpha val="43137"/>
                                </a:srgbClr>
                              </a:outerShdw>
                            </a:effectLst>
                            <a:latin typeface="Cambria Math" panose="02040503050406030204" pitchFamily="18" charset="0"/>
                          </a:rPr>
                          <m:t>2</m:t>
                        </m:r>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𝑛</m:t>
                        </m:r>
                      </m:e>
                      <m:sub>
                        <m:r>
                          <a:rPr lang="fr-FR" b="0" i="1" dirty="0" smtClean="0">
                            <a:effectLst>
                              <a:outerShdw blurRad="38100" dist="38100" dir="2700000" algn="tl">
                                <a:srgbClr val="000000">
                                  <a:alpha val="43137"/>
                                </a:srgbClr>
                              </a:outerShdw>
                            </a:effectLst>
                            <a:latin typeface="Cambria Math" panose="02040503050406030204" pitchFamily="18" charset="0"/>
                          </a:rPr>
                          <m:t>3</m:t>
                        </m:r>
                      </m:sub>
                    </m:sSub>
                  </m:oMath>
                </a14:m>
                <a:r>
                  <a:rPr lang="fr-FR" dirty="0">
                    <a:effectLst>
                      <a:outerShdw blurRad="38100" dist="38100" dir="2700000" algn="tl">
                        <a:srgbClr val="000000">
                          <a:alpha val="43137"/>
                        </a:srgbClr>
                      </a:outerShdw>
                    </a:effectLst>
                  </a:rPr>
                  <a:t>).</a:t>
                </a:r>
              </a:p>
            </p:txBody>
          </p:sp>
        </mc:Choice>
        <mc:Fallback xmlns="">
          <p:sp>
            <p:nvSpPr>
              <p:cNvPr id="18" name="Rectangle 17"/>
              <p:cNvSpPr>
                <a:spLocks noRot="1" noChangeAspect="1" noMove="1" noResize="1" noEditPoints="1" noAdjustHandles="1" noChangeArrowheads="1" noChangeShapeType="1" noTextEdit="1"/>
              </p:cNvSpPr>
              <p:nvPr/>
            </p:nvSpPr>
            <p:spPr>
              <a:xfrm>
                <a:off x="1027470" y="4070207"/>
                <a:ext cx="7615186" cy="705642"/>
              </a:xfrm>
              <a:prstGeom prst="rect">
                <a:avLst/>
              </a:prstGeom>
              <a:blipFill>
                <a:blip r:embed="rId11"/>
                <a:stretch>
                  <a:fillRect l="-801" t="-870" r="-1041" b="-1391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ZoneTexte 18"/>
              <p:cNvSpPr txBox="1"/>
              <p:nvPr/>
            </p:nvSpPr>
            <p:spPr>
              <a:xfrm>
                <a:off x="4490053" y="3347441"/>
                <a:ext cx="29174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rPr>
                        <m:t>⇔</m:t>
                      </m:r>
                    </m:oMath>
                  </m:oMathPara>
                </a14:m>
                <a:endParaRPr lang="fr-FR" dirty="0"/>
              </a:p>
            </p:txBody>
          </p:sp>
        </mc:Choice>
        <mc:Fallback xmlns="">
          <p:sp>
            <p:nvSpPr>
              <p:cNvPr id="19" name="ZoneTexte 18"/>
              <p:cNvSpPr txBox="1">
                <a:spLocks noRot="1" noChangeAspect="1" noMove="1" noResize="1" noEditPoints="1" noAdjustHandles="1" noChangeArrowheads="1" noChangeShapeType="1" noTextEdit="1"/>
              </p:cNvSpPr>
              <p:nvPr/>
            </p:nvSpPr>
            <p:spPr>
              <a:xfrm>
                <a:off x="4490053" y="3347441"/>
                <a:ext cx="291747" cy="276999"/>
              </a:xfrm>
              <a:prstGeom prst="rect">
                <a:avLst/>
              </a:prstGeom>
              <a:blipFill>
                <a:blip r:embed="rId12"/>
                <a:stretch>
                  <a:fillRect l="-14894" r="-1489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ZoneTexte 21"/>
              <p:cNvSpPr txBox="1"/>
              <p:nvPr/>
            </p:nvSpPr>
            <p:spPr>
              <a:xfrm>
                <a:off x="5121504" y="3094006"/>
                <a:ext cx="2889702" cy="7838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smtClean="0">
                              <a:effectLst>
                                <a:outerShdw blurRad="38100" dist="38100" dir="2700000" algn="tl">
                                  <a:srgbClr val="000000">
                                    <a:alpha val="43137"/>
                                  </a:srgbClr>
                                </a:outerShdw>
                              </a:effectLst>
                              <a:latin typeface="Cambria Math" panose="02040503050406030204" pitchFamily="18" charset="0"/>
                            </a:rPr>
                          </m:ctrlPr>
                        </m:dPr>
                        <m:e>
                          <m:m>
                            <m:mPr>
                              <m:mcs>
                                <m:mc>
                                  <m:mcPr>
                                    <m:count m:val="1"/>
                                    <m:mcJc m:val="center"/>
                                  </m:mcPr>
                                </m:mc>
                              </m:mcs>
                              <m:ctrlPr>
                                <a:rPr lang="fr-FR" i="1" smtClean="0">
                                  <a:effectLst>
                                    <a:outerShdw blurRad="38100" dist="38100" dir="2700000" algn="tl">
                                      <a:srgbClr val="000000">
                                        <a:alpha val="43137"/>
                                      </a:srgbClr>
                                    </a:outerShdw>
                                  </a:effectLst>
                                  <a:latin typeface="Cambria Math" panose="02040503050406030204" pitchFamily="18" charset="0"/>
                                </a:rPr>
                              </m:ctrlPr>
                            </m:mPr>
                            <m:mr>
                              <m:e>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𝑇</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e>
                            </m:mr>
                            <m:mr>
                              <m:e>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𝑇</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e>
                            </m:mr>
                            <m:mr>
                              <m:e>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𝑇</m:t>
                                    </m:r>
                                  </m:e>
                                  <m:sub>
                                    <m:r>
                                      <a:rPr lang="fr-FR" b="0" i="1" smtClean="0">
                                        <a:effectLst>
                                          <a:outerShdw blurRad="38100" dist="38100" dir="2700000" algn="tl">
                                            <a:srgbClr val="000000">
                                              <a:alpha val="43137"/>
                                            </a:srgbClr>
                                          </a:outerShdw>
                                        </a:effectLst>
                                        <a:latin typeface="Cambria Math" panose="02040503050406030204" pitchFamily="18" charset="0"/>
                                      </a:rPr>
                                      <m:t>3</m:t>
                                    </m:r>
                                  </m:sub>
                                </m:sSub>
                              </m:e>
                            </m:mr>
                          </m:m>
                        </m:e>
                      </m:d>
                      <m:r>
                        <a:rPr lang="fr-FR" b="0" i="1" smtClean="0">
                          <a:effectLst>
                            <a:outerShdw blurRad="38100" dist="38100" dir="2700000" algn="tl">
                              <a:srgbClr val="000000">
                                <a:alpha val="43137"/>
                              </a:srgbClr>
                            </a:outerShdw>
                          </a:effectLst>
                          <a:latin typeface="Cambria Math" panose="02040503050406030204" pitchFamily="18" charset="0"/>
                        </a:rPr>
                        <m:t>=</m:t>
                      </m:r>
                      <m:d>
                        <m:dPr>
                          <m:begChr m:val="["/>
                          <m:endChr m:val="]"/>
                          <m:ctrlPr>
                            <a:rPr lang="fr-FR" b="0" i="1" smtClean="0">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a:effectLst>
                                    <a:outerShdw blurRad="38100" dist="38100" dir="2700000" algn="tl">
                                      <a:srgbClr val="000000">
                                        <a:alpha val="43137"/>
                                      </a:srgbClr>
                                    </a:outerShdw>
                                  </a:effectLst>
                                  <a:latin typeface="Cambria Math" panose="02040503050406030204" pitchFamily="18" charset="0"/>
                                </a:rPr>
                              </m:ctrlPr>
                            </m:mP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𝜎</m:t>
                                    </m:r>
                                  </m:e>
                                  <m:sub>
                                    <m:r>
                                      <a:rPr lang="fr-FR" i="1">
                                        <a:effectLst>
                                          <a:outerShdw blurRad="38100" dist="38100" dir="2700000" algn="tl">
                                            <a:srgbClr val="000000">
                                              <a:alpha val="43137"/>
                                            </a:srgbClr>
                                          </a:outerShdw>
                                        </a:effectLst>
                                        <a:latin typeface="Cambria Math" panose="02040503050406030204" pitchFamily="18" charset="0"/>
                                      </a:rPr>
                                      <m:t>11</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e>
                                  <m:sub>
                                    <m:r>
                                      <a:rPr lang="fr-FR" i="1">
                                        <a:effectLst>
                                          <a:outerShdw blurRad="38100" dist="38100" dir="2700000" algn="tl">
                                            <a:srgbClr val="000000">
                                              <a:alpha val="43137"/>
                                            </a:srgbClr>
                                          </a:outerShdw>
                                        </a:effectLst>
                                        <a:latin typeface="Cambria Math" panose="02040503050406030204" pitchFamily="18" charset="0"/>
                                      </a:rPr>
                                      <m:t>12</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e>
                                  <m:sub>
                                    <m:r>
                                      <a:rPr lang="fr-FR" i="1">
                                        <a:effectLst>
                                          <a:outerShdw blurRad="38100" dist="38100" dir="2700000" algn="tl">
                                            <a:srgbClr val="000000">
                                              <a:alpha val="43137"/>
                                            </a:srgbClr>
                                          </a:outerShdw>
                                        </a:effectLst>
                                        <a:latin typeface="Cambria Math" panose="02040503050406030204" pitchFamily="18" charset="0"/>
                                      </a:rPr>
                                      <m:t>13</m:t>
                                    </m:r>
                                  </m:sub>
                                </m:sSub>
                              </m:e>
                            </m:m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e>
                                  <m:sub>
                                    <m:r>
                                      <a:rPr lang="fr-FR" i="1">
                                        <a:effectLst>
                                          <a:outerShdw blurRad="38100" dist="38100" dir="2700000" algn="tl">
                                            <a:srgbClr val="000000">
                                              <a:alpha val="43137"/>
                                            </a:srgbClr>
                                          </a:outerShdw>
                                        </a:effectLst>
                                        <a:latin typeface="Cambria Math" panose="02040503050406030204" pitchFamily="18" charset="0"/>
                                      </a:rPr>
                                      <m:t>21</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𝜎</m:t>
                                    </m:r>
                                  </m:e>
                                  <m:sub>
                                    <m:r>
                                      <a:rPr lang="fr-FR" i="1">
                                        <a:effectLst>
                                          <a:outerShdw blurRad="38100" dist="38100" dir="2700000" algn="tl">
                                            <a:srgbClr val="000000">
                                              <a:alpha val="43137"/>
                                            </a:srgbClr>
                                          </a:outerShdw>
                                        </a:effectLst>
                                        <a:latin typeface="Cambria Math" panose="02040503050406030204" pitchFamily="18" charset="0"/>
                                      </a:rPr>
                                      <m:t>22</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e>
                                  <m:sub>
                                    <m:r>
                                      <a:rPr lang="fr-FR" i="1">
                                        <a:effectLst>
                                          <a:outerShdw blurRad="38100" dist="38100" dir="2700000" algn="tl">
                                            <a:srgbClr val="000000">
                                              <a:alpha val="43137"/>
                                            </a:srgbClr>
                                          </a:outerShdw>
                                        </a:effectLst>
                                        <a:latin typeface="Cambria Math" panose="02040503050406030204" pitchFamily="18" charset="0"/>
                                      </a:rPr>
                                      <m:t>23</m:t>
                                    </m:r>
                                  </m:sub>
                                </m:sSub>
                              </m:e>
                            </m:m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e>
                                  <m:sub>
                                    <m:r>
                                      <a:rPr lang="fr-FR" i="1">
                                        <a:effectLst>
                                          <a:outerShdw blurRad="38100" dist="38100" dir="2700000" algn="tl">
                                            <a:srgbClr val="000000">
                                              <a:alpha val="43137"/>
                                            </a:srgbClr>
                                          </a:outerShdw>
                                        </a:effectLst>
                                        <a:latin typeface="Cambria Math" panose="02040503050406030204" pitchFamily="18" charset="0"/>
                                      </a:rPr>
                                      <m:t>31</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e>
                                  <m:sub>
                                    <m:r>
                                      <a:rPr lang="fr-FR" i="1">
                                        <a:effectLst>
                                          <a:outerShdw blurRad="38100" dist="38100" dir="2700000" algn="tl">
                                            <a:srgbClr val="000000">
                                              <a:alpha val="43137"/>
                                            </a:srgbClr>
                                          </a:outerShdw>
                                        </a:effectLst>
                                        <a:latin typeface="Cambria Math" panose="02040503050406030204" pitchFamily="18" charset="0"/>
                                      </a:rPr>
                                      <m:t>32</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𝜎</m:t>
                                    </m:r>
                                  </m:e>
                                  <m:sub>
                                    <m:r>
                                      <a:rPr lang="fr-FR" i="1">
                                        <a:effectLst>
                                          <a:outerShdw blurRad="38100" dist="38100" dir="2700000" algn="tl">
                                            <a:srgbClr val="000000">
                                              <a:alpha val="43137"/>
                                            </a:srgbClr>
                                          </a:outerShdw>
                                        </a:effectLst>
                                        <a:latin typeface="Cambria Math" panose="02040503050406030204" pitchFamily="18" charset="0"/>
                                      </a:rPr>
                                      <m:t>33</m:t>
                                    </m:r>
                                  </m:sub>
                                </m:sSub>
                              </m:e>
                            </m:mr>
                          </m:m>
                        </m:e>
                      </m:d>
                      <m:d>
                        <m:dPr>
                          <m:begChr m:val="{"/>
                          <m:endChr m:val="}"/>
                          <m:ctrlPr>
                            <a:rPr lang="fr-FR" b="0" i="1" smtClean="0">
                              <a:effectLst>
                                <a:outerShdw blurRad="38100" dist="38100" dir="2700000" algn="tl">
                                  <a:srgbClr val="000000">
                                    <a:alpha val="43137"/>
                                  </a:srgbClr>
                                </a:outerShdw>
                              </a:effectLst>
                              <a:latin typeface="Cambria Math" panose="02040503050406030204" pitchFamily="18" charset="0"/>
                            </a:rPr>
                          </m:ctrlPr>
                        </m:dPr>
                        <m:e>
                          <m:m>
                            <m:mPr>
                              <m:mcs>
                                <m:mc>
                                  <m:mcPr>
                                    <m:count m:val="1"/>
                                    <m:mcJc m:val="center"/>
                                  </m:mcPr>
                                </m:mc>
                              </m:mcs>
                              <m:ctrlPr>
                                <a:rPr lang="fr-FR" b="0" i="1" smtClean="0">
                                  <a:effectLst>
                                    <a:outerShdw blurRad="38100" dist="38100" dir="2700000" algn="tl">
                                      <a:srgbClr val="000000">
                                        <a:alpha val="43137"/>
                                      </a:srgbClr>
                                    </a:outerShdw>
                                  </a:effectLst>
                                  <a:latin typeface="Cambria Math" panose="02040503050406030204" pitchFamily="18" charset="0"/>
                                </a:rPr>
                              </m:ctrlPr>
                            </m:mPr>
                            <m:mr>
                              <m:e>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𝑛</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e>
                            </m:mr>
                            <m:mr>
                              <m:e>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𝑛</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e>
                            </m:mr>
                            <m:mr>
                              <m:e>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𝑛</m:t>
                                    </m:r>
                                  </m:e>
                                  <m:sub>
                                    <m:r>
                                      <a:rPr lang="fr-FR" b="0" i="1" smtClean="0">
                                        <a:effectLst>
                                          <a:outerShdw blurRad="38100" dist="38100" dir="2700000" algn="tl">
                                            <a:srgbClr val="000000">
                                              <a:alpha val="43137"/>
                                            </a:srgbClr>
                                          </a:outerShdw>
                                        </a:effectLst>
                                        <a:latin typeface="Cambria Math" panose="02040503050406030204" pitchFamily="18" charset="0"/>
                                      </a:rPr>
                                      <m:t>3</m:t>
                                    </m:r>
                                  </m:sub>
                                </m:sSub>
                              </m:e>
                            </m:mr>
                          </m:m>
                        </m:e>
                      </m:d>
                    </m:oMath>
                  </m:oMathPara>
                </a14:m>
                <a:endParaRPr lang="fr-FR" i="1" dirty="0">
                  <a:effectLst>
                    <a:outerShdw blurRad="38100" dist="38100" dir="2700000" algn="tl">
                      <a:srgbClr val="000000">
                        <a:alpha val="43137"/>
                      </a:srgbClr>
                    </a:outerShdw>
                  </a:effectLst>
                </a:endParaRPr>
              </a:p>
            </p:txBody>
          </p:sp>
        </mc:Choice>
        <mc:Fallback xmlns="">
          <p:sp>
            <p:nvSpPr>
              <p:cNvPr id="22" name="ZoneTexte 21"/>
              <p:cNvSpPr txBox="1">
                <a:spLocks noRot="1" noChangeAspect="1" noMove="1" noResize="1" noEditPoints="1" noAdjustHandles="1" noChangeArrowheads="1" noChangeShapeType="1" noTextEdit="1"/>
              </p:cNvSpPr>
              <p:nvPr/>
            </p:nvSpPr>
            <p:spPr>
              <a:xfrm>
                <a:off x="5121504" y="3094006"/>
                <a:ext cx="2889702" cy="783869"/>
              </a:xfrm>
              <a:prstGeom prst="rect">
                <a:avLst/>
              </a:prstGeom>
              <a:blipFill>
                <a:blip r:embed="rId13"/>
                <a:stretch>
                  <a:fillRect b="-703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ZoneTexte 22"/>
              <p:cNvSpPr txBox="1"/>
              <p:nvPr/>
            </p:nvSpPr>
            <p:spPr>
              <a:xfrm>
                <a:off x="2319966" y="4883171"/>
                <a:ext cx="866840" cy="299313"/>
              </a:xfrm>
              <a:prstGeom prst="rect">
                <a:avLst/>
              </a:prstGeom>
              <a:noFill/>
            </p:spPr>
            <p:txBody>
              <a:bodyPr wrap="none" lIns="0" tIns="0" rIns="0" bIns="0" rtlCol="0">
                <a:spAutoFit/>
              </a:bodyPr>
              <a:lstStyle/>
              <a:p>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𝑇</m:t>
                        </m:r>
                      </m:e>
                      <m:sub>
                        <m:r>
                          <a:rPr lang="fr-FR" b="0" i="1" smtClean="0">
                            <a:effectLst>
                              <a:outerShdw blurRad="38100" dist="38100" dir="2700000" algn="tl">
                                <a:srgbClr val="000000">
                                  <a:alpha val="43137"/>
                                </a:srgbClr>
                              </a:outerShdw>
                            </a:effectLst>
                            <a:latin typeface="Cambria Math" panose="02040503050406030204" pitchFamily="18" charset="0"/>
                          </a:rPr>
                          <m:t>𝑖</m:t>
                        </m:r>
                      </m:sub>
                    </m:sSub>
                  </m:oMath>
                </a14:m>
                <a:r>
                  <a:rPr lang="fr-FR" dirty="0">
                    <a:effectLst>
                      <a:outerShdw blurRad="38100" dist="38100" dir="2700000" algn="tl">
                        <a:srgbClr val="000000">
                          <a:alpha val="43137"/>
                        </a:srgbClr>
                      </a:outerShdw>
                    </a:effectLst>
                  </a:rPr>
                  <a:t>=</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𝜎</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𝑖𝑗</m:t>
                        </m:r>
                      </m:sub>
                    </m:s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m:t>
                    </m:r>
                    <m:sSub>
                      <m:sSubPr>
                        <m:ctrlPr>
                          <a:rPr lang="fr-FR" alt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alt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𝑛</m:t>
                        </m:r>
                      </m:e>
                      <m:sub>
                        <m:r>
                          <a:rPr lang="fr-FR" alt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𝑗</m:t>
                        </m:r>
                      </m:sub>
                    </m:sSub>
                  </m:oMath>
                </a14:m>
                <a:endParaRPr lang="fr-FR" dirty="0">
                  <a:effectLst>
                    <a:outerShdw blurRad="38100" dist="38100" dir="2700000" algn="tl">
                      <a:srgbClr val="000000">
                        <a:alpha val="43137"/>
                      </a:srgbClr>
                    </a:outerShdw>
                  </a:effectLst>
                </a:endParaRPr>
              </a:p>
            </p:txBody>
          </p:sp>
        </mc:Choice>
        <mc:Fallback xmlns="">
          <p:sp>
            <p:nvSpPr>
              <p:cNvPr id="23" name="ZoneTexte 22"/>
              <p:cNvSpPr txBox="1">
                <a:spLocks noRot="1" noChangeAspect="1" noMove="1" noResize="1" noEditPoints="1" noAdjustHandles="1" noChangeArrowheads="1" noChangeShapeType="1" noTextEdit="1"/>
              </p:cNvSpPr>
              <p:nvPr/>
            </p:nvSpPr>
            <p:spPr>
              <a:xfrm>
                <a:off x="2319966" y="4883171"/>
                <a:ext cx="866840" cy="299313"/>
              </a:xfrm>
              <a:prstGeom prst="rect">
                <a:avLst/>
              </a:prstGeom>
              <a:blipFill>
                <a:blip r:embed="rId14"/>
                <a:stretch>
                  <a:fillRect l="-10563" t="-26531" r="-10563" b="-51020"/>
                </a:stretch>
              </a:blipFill>
            </p:spPr>
            <p:txBody>
              <a:bodyPr/>
              <a:lstStyle/>
              <a:p>
                <a:r>
                  <a:rPr lang="fr-FR">
                    <a:noFill/>
                  </a:rPr>
                  <a:t> </a:t>
                </a:r>
              </a:p>
            </p:txBody>
          </p:sp>
        </mc:Fallback>
      </mc:AlternateContent>
      <p:sp>
        <p:nvSpPr>
          <p:cNvPr id="24" name="Rectangle 23"/>
          <p:cNvSpPr/>
          <p:nvPr/>
        </p:nvSpPr>
        <p:spPr>
          <a:xfrm>
            <a:off x="3649301" y="4852284"/>
            <a:ext cx="3542573" cy="369332"/>
          </a:xfrm>
          <a:prstGeom prst="rect">
            <a:avLst/>
          </a:prstGeom>
        </p:spPr>
        <p:txBody>
          <a:bodyPr wrap="none">
            <a:spAutoFit/>
          </a:bodyPr>
          <a:lstStyle/>
          <a:p>
            <a:r>
              <a:rPr lang="fr-FR" b="1" dirty="0">
                <a:effectLst>
                  <a:outerShdw blurRad="38100" dist="38100" dir="2700000" algn="tl">
                    <a:srgbClr val="000000">
                      <a:alpha val="43137"/>
                    </a:srgbClr>
                  </a:outerShdw>
                </a:effectLst>
              </a:rPr>
              <a:t>(Formule fondamentale de Cauchy)</a:t>
            </a:r>
          </a:p>
        </p:txBody>
      </p:sp>
      <mc:AlternateContent xmlns:mc="http://schemas.openxmlformats.org/markup-compatibility/2006" xmlns:a14="http://schemas.microsoft.com/office/drawing/2010/main">
        <mc:Choice Requires="a14">
          <p:sp>
            <p:nvSpPr>
              <p:cNvPr id="25" name="Rectangle 24"/>
              <p:cNvSpPr/>
              <p:nvPr/>
            </p:nvSpPr>
            <p:spPr>
              <a:xfrm>
                <a:off x="1105638" y="5391836"/>
                <a:ext cx="7654904" cy="945643"/>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Cette relation nous permet de calculer les contraintes pour n’importe quelle facette autour du point (p) à partir du tenseur de contrainte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𝑖𝑗</m:t>
                        </m:r>
                      </m:sub>
                    </m:sSub>
                  </m:oMath>
                </a14:m>
                <a:r>
                  <a:rPr lang="fr-FR" dirty="0">
                    <a:effectLst>
                      <a:outerShdw blurRad="38100" dist="38100" dir="2700000" algn="tl">
                        <a:srgbClr val="000000">
                          <a:alpha val="43137"/>
                        </a:srgbClr>
                      </a:outerShdw>
                    </a:effectLst>
                  </a:rPr>
                  <a:t>. Le tenseur de contrainte est suffisant pour déterminer l’état de contraintes autour d’un point.</a:t>
                </a:r>
              </a:p>
            </p:txBody>
          </p:sp>
        </mc:Choice>
        <mc:Fallback xmlns="">
          <p:sp>
            <p:nvSpPr>
              <p:cNvPr id="25" name="Rectangle 24"/>
              <p:cNvSpPr>
                <a:spLocks noRot="1" noChangeAspect="1" noMove="1" noResize="1" noEditPoints="1" noAdjustHandles="1" noChangeArrowheads="1" noChangeShapeType="1" noTextEdit="1"/>
              </p:cNvSpPr>
              <p:nvPr/>
            </p:nvSpPr>
            <p:spPr>
              <a:xfrm>
                <a:off x="1105638" y="5391836"/>
                <a:ext cx="7654904" cy="945643"/>
              </a:xfrm>
              <a:prstGeom prst="rect">
                <a:avLst/>
              </a:prstGeom>
              <a:blipFill>
                <a:blip r:embed="rId15"/>
                <a:stretch>
                  <a:fillRect l="-717" t="-3846" r="-1035" b="-12179"/>
                </a:stretch>
              </a:blipFill>
            </p:spPr>
            <p:txBody>
              <a:bodyPr/>
              <a:lstStyle/>
              <a:p>
                <a:r>
                  <a:rPr lang="fr-FR">
                    <a:noFill/>
                  </a:rPr>
                  <a:t> </a:t>
                </a:r>
              </a:p>
            </p:txBody>
          </p:sp>
        </mc:Fallback>
      </mc:AlternateContent>
      <p:sp>
        <p:nvSpPr>
          <p:cNvPr id="26" name="Rectangle à coins arrondis 25"/>
          <p:cNvSpPr/>
          <p:nvPr/>
        </p:nvSpPr>
        <p:spPr>
          <a:xfrm>
            <a:off x="1027469" y="197459"/>
            <a:ext cx="10985773" cy="6273947"/>
          </a:xfrm>
          <a:prstGeom prst="roundRect">
            <a:avLst>
              <a:gd name="adj" fmla="val 67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3115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634678"/>
            <a:ext cx="677108" cy="3843360"/>
          </a:xfrm>
          <a:prstGeom prst="rect">
            <a:avLst/>
          </a:prstGeom>
        </p:spPr>
        <p:txBody>
          <a:bodyPr vert="vert270" wrap="none">
            <a:spAutoFit/>
          </a:bodyPr>
          <a:lstStyle/>
          <a:p>
            <a:r>
              <a:rPr lang="fr-FR" sz="3200" b="1" u="sng" dirty="0">
                <a:solidFill>
                  <a:schemeClr val="bg1"/>
                </a:solidFill>
                <a:effectLst>
                  <a:outerShdw blurRad="38100" dist="38100" dir="2700000" algn="tl">
                    <a:srgbClr val="000000">
                      <a:alpha val="43137"/>
                    </a:srgbClr>
                  </a:outerShdw>
                </a:effectLst>
              </a:rPr>
              <a:t>Equations d’équilibres</a:t>
            </a:r>
          </a:p>
        </p:txBody>
      </p:sp>
      <mc:AlternateContent xmlns:mc="http://schemas.openxmlformats.org/markup-compatibility/2006" xmlns:a14="http://schemas.microsoft.com/office/drawing/2010/main">
        <mc:Choice Requires="a14">
          <p:sp>
            <p:nvSpPr>
              <p:cNvPr id="4" name="Rectangle 3"/>
              <p:cNvSpPr/>
              <p:nvPr/>
            </p:nvSpPr>
            <p:spPr>
              <a:xfrm>
                <a:off x="1008840" y="371619"/>
                <a:ext cx="5512414" cy="923330"/>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Soit une particule parallélépipédique de dimensions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fr-FR" dirty="0">
                    <a:effectLst>
                      <a:outerShdw blurRad="38100" dist="38100" dir="2700000" algn="tl">
                        <a:srgbClr val="000000">
                          <a:alpha val="43137"/>
                        </a:srgbClr>
                      </a:outerShdw>
                    </a:effectLst>
                  </a:rPr>
                  <a:t>x1,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fr-FR" dirty="0">
                    <a:effectLst>
                      <a:outerShdw blurRad="38100" dist="38100" dir="2700000" algn="tl">
                        <a:srgbClr val="000000">
                          <a:alpha val="43137"/>
                        </a:srgbClr>
                      </a:outerShdw>
                    </a:effectLst>
                  </a:rPr>
                  <a:t>x2,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fr-FR" dirty="0">
                    <a:effectLst>
                      <a:outerShdw blurRad="38100" dist="38100" dir="2700000" algn="tl">
                        <a:srgbClr val="000000">
                          <a:alpha val="43137"/>
                        </a:srgbClr>
                      </a:outerShdw>
                    </a:effectLst>
                  </a:rPr>
                  <a:t>x3). Ecrivons la loi de conservation de mouvement suivant l’axe X1.</a:t>
                </a:r>
              </a:p>
            </p:txBody>
          </p:sp>
        </mc:Choice>
        <mc:Fallback xmlns="">
          <p:sp>
            <p:nvSpPr>
              <p:cNvPr id="4" name="Rectangle 3"/>
              <p:cNvSpPr>
                <a:spLocks noRot="1" noChangeAspect="1" noMove="1" noResize="1" noEditPoints="1" noAdjustHandles="1" noChangeArrowheads="1" noChangeShapeType="1" noTextEdit="1"/>
              </p:cNvSpPr>
              <p:nvPr/>
            </p:nvSpPr>
            <p:spPr>
              <a:xfrm>
                <a:off x="1008840" y="371619"/>
                <a:ext cx="5512414" cy="923330"/>
              </a:xfrm>
              <a:prstGeom prst="rect">
                <a:avLst/>
              </a:prstGeom>
              <a:blipFill>
                <a:blip r:embed="rId3"/>
                <a:stretch>
                  <a:fillRect l="-994" t="-3974" r="-1326" b="-1258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364246" y="1307506"/>
                <a:ext cx="4163961" cy="492892"/>
              </a:xfrm>
              <a:prstGeom prst="rect">
                <a:avLst/>
              </a:prstGeom>
            </p:spPr>
            <p:txBody>
              <a:bodyPr wrap="square">
                <a:spAutoFit/>
              </a:bodyPr>
              <a:lstStyle/>
              <a:p>
                <a:pPr>
                  <a:spcAft>
                    <a:spcPts val="0"/>
                  </a:spcAft>
                </a:pPr>
                <a14:m>
                  <m:oMath xmlns:m="http://schemas.openxmlformats.org/officeDocument/2006/math">
                    <m:nary>
                      <m:naryPr>
                        <m:ctrlPr>
                          <a:rPr lang="fr-FR"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naryPr>
                      <m:sub>
                        <m:r>
                          <m:rPr>
                            <m:brk m:alnAt="23"/>
                          </m:rPr>
                          <a:rPr lang="fr-FR" i="1">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𝑉</m:t>
                        </m:r>
                      </m:sub>
                      <m:sup/>
                      <m:e>
                        <m:r>
                          <a:rPr lang="fr-FR"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𝜌</m:t>
                        </m:r>
                      </m:e>
                    </m:nary>
                  </m:oMath>
                </a14:m>
                <a:r>
                  <a:rPr lang="fr-FR"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 . g . </a:t>
                </a:r>
                <a:r>
                  <a:rPr lang="fr-FR" dirty="0" err="1">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dV</a:t>
                </a:r>
                <a:r>
                  <a:rPr lang="fr-FR"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  + </a:t>
                </a:r>
                <a14:m>
                  <m:oMath xmlns:m="http://schemas.openxmlformats.org/officeDocument/2006/math">
                    <m:nary>
                      <m:naryPr>
                        <m:ctrlPr>
                          <a:rPr lang="fr-FR"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naryPr>
                      <m:sub>
                        <m:r>
                          <m:rPr>
                            <m:brk m:alnAt="23"/>
                          </m:rPr>
                          <a:rPr lang="fr-FR" b="0"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𝑠</m:t>
                        </m:r>
                      </m:sub>
                      <m:sup/>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𝜎</m:t>
                        </m:r>
                      </m:e>
                    </m:nary>
                  </m:oMath>
                </a14:m>
                <a:r>
                  <a:rPr lang="fr-FR"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 . dS = </a:t>
                </a:r>
                <a14:m>
                  <m:oMath xmlns:m="http://schemas.openxmlformats.org/officeDocument/2006/math">
                    <m:nary>
                      <m:naryPr>
                        <m:ctrlPr>
                          <a:rPr lang="fr-FR" i="1" dirty="0"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naryPr>
                      <m:sub>
                        <m:r>
                          <m:rPr>
                            <m:brk m:alnAt="23"/>
                          </m:rPr>
                          <a:rPr lang="fr-FR" b="0" i="1" dirty="0"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𝑉</m:t>
                        </m:r>
                      </m:sub>
                      <m:sup/>
                      <m:e>
                        <m:r>
                          <a:rPr lang="fr-FR"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𝜌</m:t>
                        </m:r>
                      </m:e>
                    </m:nary>
                  </m:oMath>
                </a14:m>
                <a:r>
                  <a:rPr lang="fr-FR"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 . a . </a:t>
                </a:r>
                <a:r>
                  <a:rPr lang="fr-FR" dirty="0" err="1">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dV</a:t>
                </a:r>
                <a:r>
                  <a:rPr lang="fr-FR"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 </a:t>
                </a:r>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364246" y="1307506"/>
                <a:ext cx="4163961" cy="492892"/>
              </a:xfrm>
              <a:prstGeom prst="rect">
                <a:avLst/>
              </a:prstGeom>
              <a:blipFill>
                <a:blip r:embed="rId4"/>
                <a:stretch>
                  <a:fillRect l="-10102" t="-95062" b="-16790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02985" y="2319474"/>
                <a:ext cx="4802597" cy="572849"/>
              </a:xfrm>
              <a:prstGeom prst="rect">
                <a:avLst/>
              </a:prstGeom>
            </p:spPr>
            <p:txBody>
              <a:bodyPr wrap="none">
                <a:spAutoFit/>
              </a:bodyPr>
              <a:lstStyle/>
              <a:p>
                <a:pPr algn="ctr">
                  <a:spcAft>
                    <a:spcPts val="0"/>
                  </a:spcAft>
                </a:pPr>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11</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11</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11</m:t>
                        </m:r>
                      </m:num>
                      <m:den>
                        <m:r>
                          <a:rPr lang="fr-FR">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den>
                    </m:f>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oMath>
                </a14:m>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02985" y="2319474"/>
                <a:ext cx="4802597" cy="572849"/>
              </a:xfrm>
              <a:prstGeom prst="rect">
                <a:avLst/>
              </a:prstGeom>
              <a:blipFill>
                <a:blip r:embed="rId5"/>
                <a:stretch>
                  <a:fillRect b="-5319"/>
                </a:stretch>
              </a:blipFill>
            </p:spPr>
            <p:txBody>
              <a:bodyPr/>
              <a:lstStyle/>
              <a:p>
                <a:r>
                  <a:rPr lang="fr-FR">
                    <a:noFill/>
                  </a:rPr>
                  <a:t> </a:t>
                </a:r>
              </a:p>
            </p:txBody>
          </p:sp>
        </mc:Fallback>
      </mc:AlternateContent>
      <p:sp>
        <p:nvSpPr>
          <p:cNvPr id="8" name="Rectangle 7"/>
          <p:cNvSpPr/>
          <p:nvPr/>
        </p:nvSpPr>
        <p:spPr>
          <a:xfrm>
            <a:off x="1008840" y="1863588"/>
            <a:ext cx="1931747" cy="369332"/>
          </a:xfrm>
          <a:prstGeom prst="rect">
            <a:avLst/>
          </a:prstGeom>
        </p:spPr>
        <p:txBody>
          <a:bodyPr wrap="none">
            <a:spAutoFit/>
          </a:bodyPr>
          <a:lstStyle/>
          <a:p>
            <a:r>
              <a:rPr lang="fr-FR" b="1" dirty="0">
                <a:effectLst>
                  <a:outerShdw blurRad="38100" dist="38100" dir="2700000" algn="tl">
                    <a:srgbClr val="000000">
                      <a:alpha val="43137"/>
                    </a:srgbClr>
                  </a:outerShdw>
                </a:effectLst>
              </a:rPr>
              <a:t>Forces surfaciques</a:t>
            </a:r>
          </a:p>
        </p:txBody>
      </p:sp>
      <mc:AlternateContent xmlns:mc="http://schemas.openxmlformats.org/markup-compatibility/2006" xmlns:a14="http://schemas.microsoft.com/office/drawing/2010/main">
        <mc:Choice Requires="a14">
          <p:sp>
            <p:nvSpPr>
              <p:cNvPr id="9" name="Rectangle 8"/>
              <p:cNvSpPr/>
              <p:nvPr/>
            </p:nvSpPr>
            <p:spPr>
              <a:xfrm>
                <a:off x="1423594" y="3317368"/>
                <a:ext cx="4934760" cy="572849"/>
              </a:xfrm>
              <a:prstGeom prst="rect">
                <a:avLst/>
              </a:prstGeom>
            </p:spPr>
            <p:txBody>
              <a:bodyPr wrap="square">
                <a:spAutoFit/>
              </a:bodyPr>
              <a:lstStyle/>
              <a:p>
                <a:pPr algn="ctr">
                  <a:spcAft>
                    <a:spcPts val="0"/>
                  </a:spcAft>
                </a:pPr>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b="0" i="1"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12</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b="0" i="1"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12</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b="0" i="0"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12</m:t>
                        </m:r>
                      </m:num>
                      <m:den>
                        <m:r>
                          <a:rPr lang="fr-FR">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den>
                    </m:f>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oMath>
                </a14:m>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423594" y="3317368"/>
                <a:ext cx="4934760" cy="572849"/>
              </a:xfrm>
              <a:prstGeom prst="rect">
                <a:avLst/>
              </a:prstGeom>
              <a:blipFill>
                <a:blip r:embed="rId6"/>
                <a:stretch>
                  <a:fillRect b="-5319"/>
                </a:stretch>
              </a:blipFill>
            </p:spPr>
            <p:txBody>
              <a:bodyPr/>
              <a:lstStyle/>
              <a:p>
                <a:r>
                  <a:rPr lang="fr-FR">
                    <a:noFill/>
                  </a:rPr>
                  <a:t> </a:t>
                </a:r>
              </a:p>
            </p:txBody>
          </p:sp>
        </mc:Fallback>
      </mc:AlternateContent>
      <p:sp>
        <p:nvSpPr>
          <p:cNvPr id="10" name="Rectangle 9"/>
          <p:cNvSpPr/>
          <p:nvPr/>
        </p:nvSpPr>
        <p:spPr>
          <a:xfrm>
            <a:off x="1144635" y="2948036"/>
            <a:ext cx="1221809" cy="369332"/>
          </a:xfrm>
          <a:prstGeom prst="rect">
            <a:avLst/>
          </a:prstGeom>
        </p:spPr>
        <p:txBody>
          <a:bodyPr wrap="none">
            <a:spAutoFit/>
          </a:bodyPr>
          <a:lstStyle/>
          <a:p>
            <a:pPr>
              <a:spcAft>
                <a:spcPts val="0"/>
              </a:spcAft>
            </a:pPr>
            <a:r>
              <a:rPr lang="fr-FR" dirty="0">
                <a:solidFill>
                  <a:srgbClr val="000000"/>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Arial" panose="020B0604020202020204" pitchFamily="34" charset="0"/>
              </a:rPr>
              <a:t>De même :</a:t>
            </a:r>
            <a:endParaRPr lang="fr-FR" dirty="0">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7256206" y="3317368"/>
                <a:ext cx="4935794" cy="572849"/>
              </a:xfrm>
              <a:prstGeom prst="rect">
                <a:avLst/>
              </a:prstGeom>
            </p:spPr>
            <p:txBody>
              <a:bodyPr wrap="square">
                <a:spAutoFit/>
              </a:bodyPr>
              <a:lstStyle/>
              <a:p>
                <a:pPr algn="ctr">
                  <a:spcAft>
                    <a:spcPts val="0"/>
                  </a:spcAft>
                </a:pPr>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b="0" i="1"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13</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fr-FR" b="0" i="1"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13</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 =</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b="0" i="0"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13</m:t>
                        </m:r>
                      </m:num>
                      <m:den>
                        <m:r>
                          <a:rPr lang="fr-FR">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den>
                    </m:f>
                  </m:oMath>
                </a14:m>
                <a:r>
                  <a:rPr lang="fr-FR"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oMath>
                </a14:m>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256206" y="3317368"/>
                <a:ext cx="4935794" cy="572849"/>
              </a:xfrm>
              <a:prstGeom prst="rect">
                <a:avLst/>
              </a:prstGeom>
              <a:blipFill>
                <a:blip r:embed="rId7"/>
                <a:stretch>
                  <a:fillRect b="-5319"/>
                </a:stretch>
              </a:blipFill>
            </p:spPr>
            <p:txBody>
              <a:bodyPr/>
              <a:lstStyle/>
              <a:p>
                <a:r>
                  <a:rPr lang="fr-FR">
                    <a:noFill/>
                  </a:rPr>
                  <a:t> </a:t>
                </a:r>
              </a:p>
            </p:txBody>
          </p:sp>
        </mc:Fallback>
      </mc:AlternateContent>
      <p:sp>
        <p:nvSpPr>
          <p:cNvPr id="12" name="ZoneTexte 11"/>
          <p:cNvSpPr txBox="1"/>
          <p:nvPr/>
        </p:nvSpPr>
        <p:spPr>
          <a:xfrm>
            <a:off x="6710516" y="3403706"/>
            <a:ext cx="394324"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et</a:t>
            </a:r>
          </a:p>
        </p:txBody>
      </p:sp>
      <mc:AlternateContent xmlns:mc="http://schemas.openxmlformats.org/markup-compatibility/2006" xmlns:a14="http://schemas.microsoft.com/office/drawing/2010/main">
        <mc:Choice Requires="a14">
          <p:sp>
            <p:nvSpPr>
              <p:cNvPr id="29" name="Rectangle 28"/>
              <p:cNvSpPr/>
              <p:nvPr/>
            </p:nvSpPr>
            <p:spPr>
              <a:xfrm>
                <a:off x="3985647" y="3919053"/>
                <a:ext cx="4704365" cy="606513"/>
              </a:xfrm>
              <a:prstGeom prst="rect">
                <a:avLst/>
              </a:prstGeom>
            </p:spPr>
            <p:txBody>
              <a:bodyPr wrap="none">
                <a:spAutoFit/>
              </a:bodyPr>
              <a:lstStyle/>
              <a:p>
                <a:pPr algn="ctr">
                  <a:lnSpc>
                    <a:spcPct val="107000"/>
                  </a:lnSpc>
                  <a:spcAft>
                    <a:spcPts val="0"/>
                  </a:spcAft>
                </a:pPr>
                <a14:m>
                  <m:oMath xmlns:m="http://schemas.openxmlformats.org/officeDocument/2006/math">
                    <m:nary>
                      <m:naryPr>
                        <m:chr m:val="∬"/>
                        <m:limLoc m:val="undOvr"/>
                        <m:subHide m:val="on"/>
                        <m:supHide m:val="on"/>
                        <m:ctrlPr>
                          <a:rPr lang="en-GB" i="1" dirty="0"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naryPr>
                      <m:sub/>
                      <m:sup/>
                      <m:e>
                        <m:r>
                          <a:rPr lang="fr-FR" b="0" i="1" dirty="0"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 </m:t>
                        </m:r>
                        <m:r>
                          <a:rPr lang="en-GB"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m:t>𝜎</m:t>
                        </m:r>
                      </m:e>
                    </m:nary>
                  </m:oMath>
                </a14:m>
                <a:r>
                  <a:rPr lang="en-GB" i="1" dirty="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 </a:t>
                </a:r>
                <a:r>
                  <a:rPr lang="en-GB" i="1" dirty="0" err="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dS</a:t>
                </a:r>
                <a:r>
                  <a:rPr lang="en-GB" i="1" dirty="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 = </a:t>
                </a:r>
                <a14:m>
                  <m:oMath xmlns:m="http://schemas.openxmlformats.org/officeDocument/2006/math">
                    <m:r>
                      <a:rPr lang="en-GB" i="1" dirty="0"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r>
                      <a:rPr lang="fr-FR" b="0" i="1" dirty="0"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m:t>
                    </m:r>
                    <m:f>
                      <m:f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fPr>
                      <m:num>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r>
                          <a:rPr lang="en-GB"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11</m:t>
                        </m:r>
                      </m:num>
                      <m:den>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den>
                    </m:f>
                  </m:oMath>
                </a14:m>
                <a:r>
                  <a:rPr lang="fr-FR" i="1" dirty="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 </a:t>
                </a:r>
                <a:r>
                  <a:rPr lang="en-GB" dirty="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a:t>
                </a:r>
                <a:r>
                  <a:rPr lang="en-GB" i="1" dirty="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 </a:t>
                </a:r>
                <a14:m>
                  <m:oMath xmlns:m="http://schemas.openxmlformats.org/officeDocument/2006/math">
                    <m:f>
                      <m:f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fPr>
                      <m:num>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r>
                          <a:rPr lang="fr-FR" b="0" i="1"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12</m:t>
                        </m:r>
                      </m:num>
                      <m:den>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den>
                    </m:f>
                  </m:oMath>
                </a14:m>
                <a:r>
                  <a:rPr lang="fr-FR" i="1" dirty="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 </a:t>
                </a:r>
                <a:r>
                  <a:rPr lang="en-GB" dirty="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a:t>
                </a:r>
                <a:r>
                  <a:rPr lang="en-GB" i="1" dirty="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 </a:t>
                </a:r>
                <a14:m>
                  <m:oMath xmlns:m="http://schemas.openxmlformats.org/officeDocument/2006/math">
                    <m:f>
                      <m:f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fPr>
                      <m:num>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r>
                          <a:rPr lang="fr-FR" b="0" i="1" smtClean="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13</m:t>
                        </m:r>
                      </m:num>
                      <m:den>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den>
                    </m:f>
                  </m:oMath>
                </a14:m>
                <a:r>
                  <a:rPr lang="fr-FR" dirty="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a:t>
                </a:r>
                <a:r>
                  <a:rPr lang="fr-FR" i="1" dirty="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𝑑</m:t>
                        </m:r>
                      </m:e>
                      <m:sub>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sub>
                    </m:sSub>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𝑑</m:t>
                        </m:r>
                      </m:e>
                      <m:sub>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sub>
                    </m:sSub>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𝑑</m:t>
                        </m:r>
                      </m:e>
                      <m:sub>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sub>
                    </m:sSub>
                  </m:oMath>
                </a14:m>
                <a:endParaRPr lang="fr-FR" dirty="0">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3985647" y="3919053"/>
                <a:ext cx="4704365" cy="606513"/>
              </a:xfrm>
              <a:prstGeom prst="rect">
                <a:avLst/>
              </a:prstGeom>
              <a:blipFill>
                <a:blip r:embed="rId8"/>
                <a:stretch>
                  <a:fillRect b="-4040"/>
                </a:stretch>
              </a:blipFill>
            </p:spPr>
            <p:txBody>
              <a:bodyPr/>
              <a:lstStyle/>
              <a:p>
                <a:r>
                  <a:rPr lang="fr-FR">
                    <a:noFill/>
                  </a:rPr>
                  <a:t> </a:t>
                </a:r>
              </a:p>
            </p:txBody>
          </p:sp>
        </mc:Fallback>
      </mc:AlternateContent>
      <p:sp>
        <p:nvSpPr>
          <p:cNvPr id="30" name="ZoneTexte 29"/>
          <p:cNvSpPr txBox="1"/>
          <p:nvPr/>
        </p:nvSpPr>
        <p:spPr>
          <a:xfrm>
            <a:off x="1144635" y="4021132"/>
            <a:ext cx="2439223"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On obtient finalement :</a:t>
            </a:r>
          </a:p>
        </p:txBody>
      </p:sp>
      <p:sp>
        <p:nvSpPr>
          <p:cNvPr id="31" name="Rectangle 30"/>
          <p:cNvSpPr/>
          <p:nvPr/>
        </p:nvSpPr>
        <p:spPr>
          <a:xfrm>
            <a:off x="1008840" y="4552220"/>
            <a:ext cx="1952586" cy="369332"/>
          </a:xfrm>
          <a:prstGeom prst="rect">
            <a:avLst/>
          </a:prstGeom>
        </p:spPr>
        <p:txBody>
          <a:bodyPr wrap="none">
            <a:spAutoFit/>
          </a:bodyPr>
          <a:lstStyle/>
          <a:p>
            <a:r>
              <a:rPr lang="fr-FR" b="1" dirty="0">
                <a:effectLst>
                  <a:outerShdw blurRad="38100" dist="38100" dir="2700000" algn="tl">
                    <a:srgbClr val="000000">
                      <a:alpha val="43137"/>
                    </a:srgbClr>
                  </a:outerShdw>
                </a:effectLst>
              </a:rPr>
              <a:t>Forces volumiques</a:t>
            </a:r>
          </a:p>
        </p:txBody>
      </p:sp>
      <mc:AlternateContent xmlns:mc="http://schemas.openxmlformats.org/markup-compatibility/2006" xmlns:a14="http://schemas.microsoft.com/office/drawing/2010/main">
        <mc:Choice Requires="a14">
          <p:sp>
            <p:nvSpPr>
              <p:cNvPr id="32" name="Rectangle 31"/>
              <p:cNvSpPr/>
              <p:nvPr/>
            </p:nvSpPr>
            <p:spPr>
              <a:xfrm>
                <a:off x="5658707" y="4899521"/>
                <a:ext cx="2892266" cy="510204"/>
              </a:xfrm>
              <a:prstGeom prst="rect">
                <a:avLst/>
              </a:prstGeom>
            </p:spPr>
            <p:txBody>
              <a:bodyPr wrap="none">
                <a:spAutoFit/>
              </a:bodyPr>
              <a:lstStyle/>
              <a:p>
                <a:pPr algn="ctr">
                  <a:spcAft>
                    <a:spcPts val="0"/>
                  </a:spcAft>
                </a:pPr>
                <a14:m>
                  <m:oMath xmlns:m="http://schemas.openxmlformats.org/officeDocument/2006/math">
                    <m:nary>
                      <m:naryPr>
                        <m:ctrlPr>
                          <a:rPr lang="fr-FR" i="1" dirty="0" smtClean="0">
                            <a:solidFill>
                              <a:srgbClr val="000000"/>
                            </a:solidFill>
                            <a:effectLst>
                              <a:outerShdw blurRad="38100" dist="38100" dir="2700000" algn="tl">
                                <a:srgbClr val="000000">
                                  <a:alpha val="43137"/>
                                </a:srgbClr>
                              </a:outerShdw>
                            </a:effectLst>
                            <a:latin typeface="Cambria Math" panose="02040503050406030204" pitchFamily="18" charset="0"/>
                          </a:rPr>
                        </m:ctrlPr>
                      </m:naryPr>
                      <m:sub>
                        <m:r>
                          <m:rPr>
                            <m:brk m:alnAt="23"/>
                          </m:rP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rPr>
                          <m:t>𝑣</m:t>
                        </m:r>
                      </m:sub>
                      <m:sup/>
                      <m:e>
                        <m:r>
                          <a:rPr lang="fr-FR" i="1" dirty="0" smtClean="0">
                            <a:solidFill>
                              <a:srgbClr val="0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𝜌</m:t>
                        </m:r>
                      </m:e>
                    </m:nary>
                  </m:oMath>
                </a14:m>
                <a:r>
                  <a:rPr lang="fr-FR" dirty="0">
                    <a:effectLst>
                      <a:outerShdw blurRad="38100" dist="38100" dir="2700000" algn="tl">
                        <a:srgbClr val="000000">
                          <a:alpha val="43137"/>
                        </a:srgbClr>
                      </a:outerShdw>
                    </a:effectLst>
                    <a:latin typeface="SymbolMT"/>
                    <a:ea typeface="Calibri" panose="020F0502020204030204" pitchFamily="34" charset="0"/>
                    <a:cs typeface="Arial" panose="020B0604020202020204" pitchFamily="34" charset="0"/>
                    <a:sym typeface="Symbol" panose="05050102010706020507" pitchFamily="18" charset="2"/>
                  </a:rPr>
                  <a:t> </a:t>
                </a:r>
                <a:r>
                  <a:rPr lang="fr-FR"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a:t>
                </a:r>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ctrlPr>
                      </m:sSubPr>
                      <m:e>
                        <m:r>
                          <a:rPr lang="fr-FR" b="0" i="1" dirty="0"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𝑎</m:t>
                        </m:r>
                      </m:e>
                      <m:sub>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sub>
                    </m:sSub>
                  </m:oMath>
                </a14:m>
                <a:r>
                  <a:rPr lang="fr-FR"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14:m>
                  <m:oMath xmlns:m="http://schemas.openxmlformats.org/officeDocument/2006/math">
                    <m:sSub>
                      <m:sSubPr>
                        <m:ctrlPr>
                          <a:rPr lang="fr-FR"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𝑔</m:t>
                        </m:r>
                      </m:e>
                      <m:sub>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sub>
                    </m:sSub>
                  </m:oMath>
                </a14:m>
                <a:r>
                  <a:rPr lang="fr-FR"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14:m>
                  <m:oMath xmlns:m="http://schemas.openxmlformats.org/officeDocument/2006/math">
                    <m:sSub>
                      <m:sSubPr>
                        <m:ctrlPr>
                          <a:rPr lang="fr-FR"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𝑑</m:t>
                        </m:r>
                      </m:e>
                      <m:sub>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sub>
                    </m:sSub>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𝑑</m:t>
                        </m:r>
                      </m:e>
                      <m:sub>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sub>
                    </m:sSub>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𝑑</m:t>
                        </m:r>
                      </m:e>
                      <m:sub>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sub>
                    </m:sSub>
                  </m:oMath>
                </a14:m>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5658707" y="4899521"/>
                <a:ext cx="2892266" cy="510204"/>
              </a:xfrm>
              <a:prstGeom prst="rect">
                <a:avLst/>
              </a:prstGeom>
              <a:blipFill>
                <a:blip r:embed="rId9"/>
                <a:stretch>
                  <a:fillRect l="-12000" t="-93976" b="-16024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3" name="ZoneTexte 32"/>
              <p:cNvSpPr txBox="1"/>
              <p:nvPr/>
            </p:nvSpPr>
            <p:spPr>
              <a:xfrm>
                <a:off x="1008840" y="5602370"/>
                <a:ext cx="7854941"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Apres la projection sur l’axe </a:t>
                </a:r>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oMath>
                </a14:m>
                <a:r>
                  <a:rPr lang="fr-FR" dirty="0">
                    <a:effectLst>
                      <a:outerShdw blurRad="38100" dist="38100" dir="2700000" algn="tl">
                        <a:srgbClr val="000000">
                          <a:alpha val="43137"/>
                        </a:srgbClr>
                      </a:outerShdw>
                    </a:effectLst>
                  </a:rPr>
                  <a:t> et le réarrangements on obtient: </a:t>
                </a:r>
              </a:p>
            </p:txBody>
          </p:sp>
        </mc:Choice>
        <mc:Fallback xmlns="">
          <p:sp>
            <p:nvSpPr>
              <p:cNvPr id="33" name="ZoneTexte 32"/>
              <p:cNvSpPr txBox="1">
                <a:spLocks noRot="1" noChangeAspect="1" noMove="1" noResize="1" noEditPoints="1" noAdjustHandles="1" noChangeArrowheads="1" noChangeShapeType="1" noTextEdit="1"/>
              </p:cNvSpPr>
              <p:nvPr/>
            </p:nvSpPr>
            <p:spPr>
              <a:xfrm>
                <a:off x="1008840" y="5602370"/>
                <a:ext cx="7854941" cy="369332"/>
              </a:xfrm>
              <a:prstGeom prst="rect">
                <a:avLst/>
              </a:prstGeom>
              <a:blipFill>
                <a:blip r:embed="rId12"/>
                <a:stretch>
                  <a:fillRect l="-698" t="-9836" b="-31148"/>
                </a:stretch>
              </a:blipFill>
            </p:spPr>
            <p:txBody>
              <a:bodyPr/>
              <a:lstStyle/>
              <a:p>
                <a:r>
                  <a:rPr lang="fr-FR">
                    <a:noFill/>
                  </a:rPr>
                  <a:t> </a:t>
                </a:r>
              </a:p>
            </p:txBody>
          </p:sp>
        </mc:Fallback>
      </mc:AlternateContent>
      <p:sp>
        <p:nvSpPr>
          <p:cNvPr id="34" name="ZoneTexte 33"/>
          <p:cNvSpPr txBox="1"/>
          <p:nvPr/>
        </p:nvSpPr>
        <p:spPr>
          <a:xfrm>
            <a:off x="1008840" y="5035171"/>
            <a:ext cx="4212307" cy="369332"/>
          </a:xfrm>
          <a:prstGeom prst="rect">
            <a:avLst/>
          </a:prstGeom>
          <a:noFill/>
        </p:spPr>
        <p:txBody>
          <a:bodyPr wrap="square" rtlCol="0">
            <a:spAutoFit/>
          </a:bodyPr>
          <a:lstStyle>
            <a:defPPr>
              <a:defRPr lang="fr-FR"/>
            </a:defPPr>
            <a:lvl1pPr>
              <a:defRPr>
                <a:effectLst>
                  <a:outerShdw blurRad="38100" dist="38100" dir="2700000" algn="tl">
                    <a:srgbClr val="000000">
                      <a:alpha val="43137"/>
                    </a:srgbClr>
                  </a:outerShdw>
                </a:effectLst>
              </a:defRPr>
            </a:lvl1pPr>
          </a:lstStyle>
          <a:p>
            <a:r>
              <a:rPr lang="fr-FR" dirty="0"/>
              <a:t>Les forces volumiques se représentent aux </a:t>
            </a:r>
          </a:p>
        </p:txBody>
      </p:sp>
      <mc:AlternateContent xmlns:mc="http://schemas.openxmlformats.org/markup-compatibility/2006" xmlns:a14="http://schemas.microsoft.com/office/drawing/2010/main">
        <mc:Choice Requires="a14">
          <p:sp>
            <p:nvSpPr>
              <p:cNvPr id="35" name="Rectangle 34"/>
              <p:cNvSpPr/>
              <p:nvPr/>
            </p:nvSpPr>
            <p:spPr>
              <a:xfrm>
                <a:off x="4939536" y="5984259"/>
                <a:ext cx="4330609" cy="574132"/>
              </a:xfrm>
              <a:prstGeom prst="rect">
                <a:avLst/>
              </a:prstGeom>
            </p:spPr>
            <p:txBody>
              <a:bodyPr wrap="none">
                <a:spAutoFit/>
              </a:bodyPr>
              <a:lstStyle/>
              <a:p>
                <a:pPr algn="just">
                  <a:spcAft>
                    <a:spcPts val="0"/>
                  </a:spcAft>
                </a:pPr>
                <a14:m>
                  <m:oMath xmlns:m="http://schemas.openxmlformats.org/officeDocument/2006/math">
                    <m:f>
                      <m:fPr>
                        <m:ctrlPr>
                          <a:rPr lang="fr-FR" i="1">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fPr>
                      <m:num>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r>
                          <a:rPr lang="en-GB" i="1">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11</m:t>
                        </m:r>
                      </m:num>
                      <m:den>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den>
                    </m:f>
                  </m:oMath>
                </a14:m>
                <a:r>
                  <a:rPr lang="fr-FR" i="1" dirty="0">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 </a:t>
                </a:r>
                <a:r>
                  <a:rPr lang="en-GB" dirty="0">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a:t>
                </a:r>
                <a:r>
                  <a:rPr lang="en-GB" i="1" dirty="0">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 </a:t>
                </a:r>
                <a14:m>
                  <m:oMath xmlns:m="http://schemas.openxmlformats.org/officeDocument/2006/math">
                    <m:f>
                      <m:fPr>
                        <m:ctrlPr>
                          <a:rPr lang="fr-FR" i="1">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fPr>
                      <m:num>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12</m:t>
                        </m:r>
                      </m:num>
                      <m:den>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2</m:t>
                            </m:r>
                          </m:sub>
                        </m:sSub>
                      </m:den>
                    </m:f>
                  </m:oMath>
                </a14:m>
                <a:r>
                  <a:rPr lang="fr-FR" i="1" dirty="0">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 </a:t>
                </a:r>
                <a:r>
                  <a:rPr lang="en-GB" dirty="0">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a:t>
                </a:r>
                <a:r>
                  <a:rPr lang="en-GB" i="1" dirty="0">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a:t> </a:t>
                </a:r>
                <a14:m>
                  <m:oMath xmlns:m="http://schemas.openxmlformats.org/officeDocument/2006/math">
                    <m:f>
                      <m:fPr>
                        <m:ctrlPr>
                          <a:rPr lang="fr-FR" i="1">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fPr>
                      <m:num>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13</m:t>
                        </m:r>
                      </m:num>
                      <m:den>
                        <m:r>
                          <a:rPr lang="fr-FR" i="1">
                            <a:solidFill>
                              <a:prstClr val="black"/>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3</m:t>
                            </m:r>
                          </m:sub>
                        </m:sSub>
                      </m:den>
                    </m:f>
                  </m:oMath>
                </a14:m>
                <a:r>
                  <a:rPr lang="fr-FR"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 </a:t>
                </a:r>
                <a:r>
                  <a:rPr lang="fr-FR" dirty="0">
                    <a:solidFill>
                      <a:srgbClr val="000000"/>
                    </a:solidFill>
                    <a:effectLst>
                      <a:outerShdw blurRad="38100" dist="38100" dir="2700000" algn="tl">
                        <a:srgbClr val="000000">
                          <a:alpha val="43137"/>
                        </a:srgbClr>
                      </a:outerShdw>
                    </a:effectLst>
                    <a:latin typeface="SymbolMT"/>
                    <a:ea typeface="Times New Roman" panose="02020603050405020304" pitchFamily="18" charset="0"/>
                    <a:cs typeface="Times New Roman" panose="02020603050405020304" pitchFamily="18" charset="0"/>
                    <a:sym typeface="Symbol" panose="05050102010706020507" pitchFamily="18" charset="2"/>
                  </a:rPr>
                  <a:t></a:t>
                </a:r>
                <a:r>
                  <a:rPr lang="fr-FR"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a:t>
                </a:r>
                <a:r>
                  <a:rPr lang="fr-FR" dirty="0">
                    <a:solidFill>
                      <a:srgbClr val="000000"/>
                    </a:solidFill>
                    <a:effectLst>
                      <a:outerShdw blurRad="38100" dist="38100" dir="2700000" algn="tl">
                        <a:srgbClr val="000000">
                          <a:alpha val="43137"/>
                        </a:srgbClr>
                      </a:outerShdw>
                    </a:effectLst>
                    <a:cs typeface="Times New Roman" panose="02020603050405020304" pitchFamily="18"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𝑔</m:t>
                        </m:r>
                      </m:e>
                      <m:sub>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sub>
                    </m:sSub>
                  </m:oMath>
                </a14:m>
                <a:r>
                  <a:rPr lang="fr-FR"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r>
                  <a:rPr lang="fr-FR" dirty="0">
                    <a:solidFill>
                      <a:srgbClr val="000000"/>
                    </a:solidFill>
                    <a:effectLst>
                      <a:outerShdw blurRad="38100" dist="38100" dir="2700000" algn="tl">
                        <a:srgbClr val="000000">
                          <a:alpha val="43137"/>
                        </a:srgbClr>
                      </a:outerShdw>
                    </a:effectLst>
                    <a:latin typeface="SymbolMT"/>
                    <a:ea typeface="Times New Roman" panose="02020603050405020304" pitchFamily="18" charset="0"/>
                    <a:cs typeface="Times New Roman" panose="02020603050405020304" pitchFamily="18" charset="0"/>
                    <a:sym typeface="Symbol" panose="05050102010706020507" pitchFamily="18" charset="2"/>
                  </a:rPr>
                  <a:t></a:t>
                </a:r>
                <a:r>
                  <a:rPr lang="fr-FR"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ctrlPr>
                      </m:sSubPr>
                      <m:e>
                        <m: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𝑎</m:t>
                        </m:r>
                      </m:e>
                      <m:sub>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𝑥</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t>1</m:t>
                            </m:r>
                          </m:sub>
                        </m:sSub>
                      </m:sub>
                    </m:sSub>
                  </m:oMath>
                </a14:m>
                <a:r>
                  <a:rPr lang="fr-FR"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a:t>
                </a:r>
                <a:r>
                  <a:rPr lang="fr-FR" dirty="0">
                    <a:solidFill>
                      <a:srgbClr val="000000"/>
                    </a:solidFill>
                    <a:effectLst>
                      <a:outerShdw blurRad="38100" dist="38100" dir="2700000" algn="tl">
                        <a:srgbClr val="000000">
                          <a:alpha val="43137"/>
                        </a:srgbClr>
                      </a:outerShdw>
                    </a:effectLst>
                    <a:latin typeface="SymbolMT"/>
                    <a:ea typeface="Times New Roman" panose="02020603050405020304" pitchFamily="18" charset="0"/>
                    <a:cs typeface="Times New Roman" panose="02020603050405020304" pitchFamily="18" charset="0"/>
                    <a:sym typeface="Symbol" panose="05050102010706020507" pitchFamily="18" charset="2"/>
                  </a:rPr>
                  <a:t></a:t>
                </a:r>
                <a:r>
                  <a:rPr lang="fr-FR" dirty="0">
                    <a:solidFill>
                      <a:srgbClr val="000000"/>
                    </a:solidFill>
                    <a:effectLst>
                      <a:outerShdw blurRad="38100" dist="38100" dir="2700000" algn="tl">
                        <a:srgbClr val="000000">
                          <a:alpha val="43137"/>
                        </a:srgbClr>
                      </a:outerShdw>
                    </a:effectLst>
                    <a:latin typeface="SymbolMT"/>
                    <a:ea typeface="Times New Roman" panose="02020603050405020304" pitchFamily="18" charset="0"/>
                    <a:cs typeface="Times New Roman" panose="02020603050405020304" pitchFamily="18" charset="0"/>
                  </a:rPr>
                  <a:t>.</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fPr>
                      <m:num>
                        <m:sSubSup>
                          <m:sSubSup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m:rPr>
                                <m:sty m:val="p"/>
                              </m:rPr>
                              <a:rPr lang="fr-FR">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dx</m:t>
                            </m:r>
                          </m:e>
                          <m:sub>
                            <m:r>
                              <a:rPr lang="fr-FR">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fr-FR">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bSup>
                      </m:num>
                      <m:den>
                        <m:sSup>
                          <m:sSup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fr-FR">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dt</m:t>
                            </m:r>
                          </m:e>
                          <m:sup>
                            <m:r>
                              <a:rPr lang="fr-FR">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4939536" y="5984259"/>
                <a:ext cx="4330609" cy="574132"/>
              </a:xfrm>
              <a:prstGeom prst="rect">
                <a:avLst/>
              </a:prstGeom>
              <a:blipFill>
                <a:blip r:embed="rId13"/>
                <a:stretch>
                  <a:fillRect b="-5319"/>
                </a:stretch>
              </a:blipFill>
            </p:spPr>
            <p:txBody>
              <a:bodyPr/>
              <a:lstStyle/>
              <a:p>
                <a:r>
                  <a:rPr lang="fr-FR">
                    <a:noFill/>
                  </a:rPr>
                  <a:t> </a:t>
                </a:r>
              </a:p>
            </p:txBody>
          </p:sp>
        </mc:Fallback>
      </mc:AlternateContent>
      <p:sp>
        <p:nvSpPr>
          <p:cNvPr id="36" name="Rectangle à coins arrondis 35"/>
          <p:cNvSpPr/>
          <p:nvPr/>
        </p:nvSpPr>
        <p:spPr>
          <a:xfrm>
            <a:off x="840658" y="162232"/>
            <a:ext cx="11238271" cy="6504039"/>
          </a:xfrm>
          <a:prstGeom prst="roundRect">
            <a:avLst>
              <a:gd name="adj" fmla="val 86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a:blip r:embed="rId14"/>
          <a:stretch>
            <a:fillRect/>
          </a:stretch>
        </p:blipFill>
        <p:spPr>
          <a:xfrm>
            <a:off x="6710516" y="671609"/>
            <a:ext cx="5368413" cy="2437562"/>
          </a:xfrm>
          <a:prstGeom prst="rect">
            <a:avLst/>
          </a:prstGeom>
        </p:spPr>
      </p:pic>
      <p:sp>
        <p:nvSpPr>
          <p:cNvPr id="14" name="Rectangle à coins arrondis 13"/>
          <p:cNvSpPr/>
          <p:nvPr/>
        </p:nvSpPr>
        <p:spPr>
          <a:xfrm>
            <a:off x="6528207" y="510472"/>
            <a:ext cx="5550722" cy="26608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82074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cxnSp>
        <p:nvCxnSpPr>
          <p:cNvPr id="2" name="Connecteur droit avec flèche 1"/>
          <p:cNvCxnSpPr/>
          <p:nvPr/>
        </p:nvCxnSpPr>
        <p:spPr>
          <a:xfrm flipV="1">
            <a:off x="4436110" y="8151495"/>
            <a:ext cx="142875" cy="76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 name="Connecteur droit avec flèche 2"/>
          <p:cNvCxnSpPr/>
          <p:nvPr/>
        </p:nvCxnSpPr>
        <p:spPr>
          <a:xfrm flipV="1">
            <a:off x="4110355" y="8152130"/>
            <a:ext cx="142875" cy="76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Rectangle 5"/>
          <p:cNvSpPr/>
          <p:nvPr/>
        </p:nvSpPr>
        <p:spPr>
          <a:xfrm>
            <a:off x="1292936" y="376080"/>
            <a:ext cx="8042787" cy="369332"/>
          </a:xfrm>
          <a:prstGeom prst="rect">
            <a:avLst/>
          </a:prstGeom>
        </p:spPr>
        <p:txBody>
          <a:bodyPr wrap="square">
            <a:spAutoFit/>
          </a:bodyPr>
          <a:lstStyle/>
          <a:p>
            <a:pPr>
              <a:spcAft>
                <a:spcPts val="0"/>
              </a:spcAft>
            </a:pPr>
            <a:r>
              <a:rPr lang="fr-FR" dirty="0">
                <a:solidFill>
                  <a:srgbClr val="0000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De la même manière la projection sur les deux autres axes x2 et x3 conduit à : </a:t>
            </a:r>
          </a:p>
        </p:txBody>
      </p:sp>
      <mc:AlternateContent xmlns:mc="http://schemas.openxmlformats.org/markup-compatibility/2006" xmlns:a14="http://schemas.microsoft.com/office/drawing/2010/main">
        <mc:Choice Requires="a14">
          <p:sp>
            <p:nvSpPr>
              <p:cNvPr id="7" name="Rectangle 6"/>
              <p:cNvSpPr/>
              <p:nvPr/>
            </p:nvSpPr>
            <p:spPr>
              <a:xfrm>
                <a:off x="1988918" y="915571"/>
                <a:ext cx="4099777" cy="542008"/>
              </a:xfrm>
              <a:prstGeom prst="rect">
                <a:avLst/>
              </a:prstGeom>
            </p:spPr>
            <p:txBody>
              <a:bodyPr wrap="none">
                <a:spAutoFit/>
              </a:bodyPr>
              <a:lstStyle/>
              <a:p>
                <a14:m>
                  <m:oMath xmlns:m="http://schemas.openxmlformats.org/officeDocument/2006/math">
                    <m:f>
                      <m:fPr>
                        <m:ctrlPr>
                          <a:rPr lang="fr-FR" i="1"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b="0" i="1"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21</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1 </m:t>
                        </m:r>
                      </m:den>
                    </m:f>
                  </m:oMath>
                </a14:m>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 </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22</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2 </m:t>
                        </m:r>
                      </m:den>
                    </m:f>
                  </m:oMath>
                </a14:m>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 </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b="0" i="1"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23</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3 </m:t>
                        </m:r>
                      </m:den>
                    </m:f>
                  </m:oMath>
                </a14:m>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 </a:t>
                </a:r>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sym typeface="Symbol" panose="05050102010706020507" pitchFamily="18" charset="2"/>
                  </a:rPr>
                  <a:t></a:t>
                </a:r>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r>
                  <a:rPr lang="fr-FR" i="1" dirty="0">
                    <a:solidFill>
                      <a:srgbClr val="000000"/>
                    </a:solidFill>
                    <a:effectLst>
                      <a:outerShdw blurRad="38100" dist="38100" dir="2700000" algn="tl">
                        <a:srgbClr val="000000">
                          <a:alpha val="43137"/>
                        </a:srgbClr>
                      </a:outerShdw>
                    </a:effectLst>
                    <a:cs typeface="Times New Roman" panose="02020603050405020304" pitchFamily="18"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𝑔</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𝑥</m:t>
                        </m:r>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2</m:t>
                        </m:r>
                      </m:sub>
                    </m:sSub>
                  </m:oMath>
                </a14:m>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sym typeface="Symbol" panose="05050102010706020507" pitchFamily="18" charset="2"/>
                  </a:rPr>
                  <a:t></a:t>
                </a:r>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ctrlPr>
                      </m:sSubPr>
                      <m:e>
                        <m: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𝑎</m:t>
                        </m:r>
                      </m:e>
                      <m:sub>
                        <m: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𝑥</m:t>
                        </m:r>
                        <m: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2</m:t>
                        </m:r>
                      </m:sub>
                    </m:sSub>
                  </m:oMath>
                </a14:m>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sym typeface="Symbol" panose="05050102010706020507" pitchFamily="18" charset="2"/>
                  </a:rPr>
                  <a:t></a:t>
                </a:r>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fPr>
                      <m:num>
                        <m:sSubSup>
                          <m:sSubSup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𝑑𝑥</m:t>
                            </m:r>
                          </m:e>
                          <m:sub>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bSup>
                      </m:num>
                      <m:den>
                        <m:sSup>
                          <m:sSup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𝑑𝑡</m:t>
                            </m:r>
                          </m:e>
                          <m:sup>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endParaRPr lang="fr-FR" i="1" dirty="0"/>
              </a:p>
            </p:txBody>
          </p:sp>
        </mc:Choice>
        <mc:Fallback xmlns="">
          <p:sp>
            <p:nvSpPr>
              <p:cNvPr id="7" name="Rectangle 6"/>
              <p:cNvSpPr>
                <a:spLocks noRot="1" noChangeAspect="1" noMove="1" noResize="1" noEditPoints="1" noAdjustHandles="1" noChangeArrowheads="1" noChangeShapeType="1" noTextEdit="1"/>
              </p:cNvSpPr>
              <p:nvPr/>
            </p:nvSpPr>
            <p:spPr>
              <a:xfrm>
                <a:off x="1988918" y="915571"/>
                <a:ext cx="4099777" cy="542008"/>
              </a:xfrm>
              <a:prstGeom prst="rect">
                <a:avLst/>
              </a:prstGeom>
              <a:blipFill>
                <a:blip r:embed="rId3"/>
                <a:stretch>
                  <a:fillRect b="-1348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988917" y="1803380"/>
                <a:ext cx="4099777" cy="542008"/>
              </a:xfrm>
              <a:prstGeom prst="rect">
                <a:avLst/>
              </a:prstGeom>
            </p:spPr>
            <p:txBody>
              <a:bodyPr wrap="none">
                <a:spAutoFit/>
              </a:bodyPr>
              <a:lstStyle/>
              <a:p>
                <a14:m>
                  <m:oMath xmlns:m="http://schemas.openxmlformats.org/officeDocument/2006/math">
                    <m:f>
                      <m:fPr>
                        <m:ctrlPr>
                          <a:rPr lang="fr-FR" i="1"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b="0" i="1"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31</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1 </m:t>
                        </m:r>
                      </m:den>
                    </m:f>
                  </m:oMath>
                </a14:m>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 </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b="0" i="1"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32</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2 </m:t>
                        </m:r>
                      </m:den>
                    </m:f>
                  </m:oMath>
                </a14:m>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 </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33</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3 </m:t>
                        </m:r>
                      </m:den>
                    </m:f>
                  </m:oMath>
                </a14:m>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 </a:t>
                </a:r>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sym typeface="Symbol" panose="05050102010706020507" pitchFamily="18" charset="2"/>
                  </a:rPr>
                  <a:t></a:t>
                </a:r>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r>
                  <a:rPr lang="fr-FR" i="1" dirty="0">
                    <a:solidFill>
                      <a:srgbClr val="000000"/>
                    </a:solidFill>
                    <a:effectLst>
                      <a:outerShdw blurRad="38100" dist="38100" dir="2700000" algn="tl">
                        <a:srgbClr val="000000">
                          <a:alpha val="43137"/>
                        </a:srgbClr>
                      </a:outerShdw>
                    </a:effectLst>
                    <a:cs typeface="Times New Roman" panose="02020603050405020304" pitchFamily="18"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𝑔</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𝑥</m:t>
                        </m:r>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3</m:t>
                        </m:r>
                      </m:sub>
                    </m:sSub>
                  </m:oMath>
                </a14:m>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sym typeface="Symbol" panose="05050102010706020507" pitchFamily="18" charset="2"/>
                  </a:rPr>
                  <a:t></a:t>
                </a:r>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ctrlPr>
                      </m:sSubPr>
                      <m:e>
                        <m: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𝑎</m:t>
                        </m:r>
                      </m:e>
                      <m:sub>
                        <m: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𝑥</m:t>
                        </m:r>
                        <m: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3</m:t>
                        </m:r>
                      </m:sub>
                    </m:sSub>
                  </m:oMath>
                </a14:m>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sym typeface="Symbol" panose="05050102010706020507" pitchFamily="18" charset="2"/>
                  </a:rPr>
                  <a:t></a:t>
                </a:r>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fPr>
                      <m:num>
                        <m:sSubSup>
                          <m:sSubSup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𝑑𝑥</m:t>
                            </m:r>
                          </m:e>
                          <m:sub>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3</m:t>
                            </m:r>
                          </m:sub>
                          <m:sup>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bSup>
                      </m:num>
                      <m:den>
                        <m:sSup>
                          <m:sSup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𝑑𝑡</m:t>
                            </m:r>
                          </m:e>
                          <m:sup>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endParaRPr lang="fr-FR" i="1" dirty="0"/>
              </a:p>
            </p:txBody>
          </p:sp>
        </mc:Choice>
        <mc:Fallback xmlns="">
          <p:sp>
            <p:nvSpPr>
              <p:cNvPr id="8" name="Rectangle 7"/>
              <p:cNvSpPr>
                <a:spLocks noRot="1" noChangeAspect="1" noMove="1" noResize="1" noEditPoints="1" noAdjustHandles="1" noChangeArrowheads="1" noChangeShapeType="1" noTextEdit="1"/>
              </p:cNvSpPr>
              <p:nvPr/>
            </p:nvSpPr>
            <p:spPr>
              <a:xfrm>
                <a:off x="1988917" y="1803380"/>
                <a:ext cx="4099777" cy="542008"/>
              </a:xfrm>
              <a:prstGeom prst="rect">
                <a:avLst/>
              </a:prstGeom>
              <a:blipFill>
                <a:blip r:embed="rId4"/>
                <a:stretch>
                  <a:fillRect b="-1236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239416" y="2733099"/>
                <a:ext cx="1062663" cy="369332"/>
              </a:xfrm>
              <a:prstGeom prst="rect">
                <a:avLst/>
              </a:prstGeom>
            </p:spPr>
            <p:txBody>
              <a:bodyPr wrap="none">
                <a:spAutoFit/>
              </a:bodyPr>
              <a:lstStyle/>
              <a:p>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sym typeface="Symbol" panose="05050102010706020507" pitchFamily="18" charset="2"/>
                  </a:rPr>
                  <a:t>.</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ctrlPr>
                      </m:sSubPr>
                      <m:e>
                        <m: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𝑔</m:t>
                        </m:r>
                      </m:e>
                      <m:sub>
                        <m: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𝑥𝑖</m:t>
                        </m:r>
                      </m:sub>
                    </m:sSub>
                  </m:oMath>
                </a14:m>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ctrlPr>
                      </m:sSubPr>
                      <m:e>
                        <m: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𝑓</m:t>
                        </m:r>
                      </m:e>
                      <m:sub>
                        <m: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𝑖</m:t>
                        </m:r>
                      </m:sub>
                    </m:sSub>
                  </m:oMath>
                </a14:m>
                <a:endParaRPr lang="fr-FR" i="1" dirty="0"/>
              </a:p>
            </p:txBody>
          </p:sp>
        </mc:Choice>
        <mc:Fallback xmlns="">
          <p:sp>
            <p:nvSpPr>
              <p:cNvPr id="9" name="Rectangle 8"/>
              <p:cNvSpPr>
                <a:spLocks noRot="1" noChangeAspect="1" noMove="1" noResize="1" noEditPoints="1" noAdjustHandles="1" noChangeArrowheads="1" noChangeShapeType="1" noTextEdit="1"/>
              </p:cNvSpPr>
              <p:nvPr/>
            </p:nvSpPr>
            <p:spPr>
              <a:xfrm>
                <a:off x="3239416" y="2733099"/>
                <a:ext cx="1062663" cy="369332"/>
              </a:xfrm>
              <a:prstGeom prst="rect">
                <a:avLst/>
              </a:prstGeom>
              <a:blipFill>
                <a:blip r:embed="rId5"/>
                <a:stretch>
                  <a:fillRect l="-5143" t="-13115" b="-32787"/>
                </a:stretch>
              </a:blipFill>
            </p:spPr>
            <p:txBody>
              <a:bodyPr/>
              <a:lstStyle/>
              <a:p>
                <a:r>
                  <a:rPr lang="fr-FR">
                    <a:noFill/>
                  </a:rPr>
                  <a:t> </a:t>
                </a:r>
              </a:p>
            </p:txBody>
          </p:sp>
        </mc:Fallback>
      </mc:AlternateContent>
      <p:sp>
        <p:nvSpPr>
          <p:cNvPr id="10" name="Rectangle 9"/>
          <p:cNvSpPr/>
          <p:nvPr/>
        </p:nvSpPr>
        <p:spPr>
          <a:xfrm>
            <a:off x="4627834" y="2745777"/>
            <a:ext cx="6096000" cy="369332"/>
          </a:xfrm>
          <a:prstGeom prst="rect">
            <a:avLst/>
          </a:prstGeom>
        </p:spPr>
        <p:txBody>
          <a:bodyPr>
            <a:spAutoFit/>
          </a:bodyPr>
          <a:lstStyle/>
          <a:p>
            <a:pPr>
              <a:spcAft>
                <a:spcPts val="0"/>
              </a:spcAft>
            </a:pPr>
            <a:r>
              <a:rPr lang="fr-FR" dirty="0">
                <a:solidFill>
                  <a:srgbClr val="0000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l’expression finale des équations d’équilibre devient :</a:t>
            </a:r>
            <a:endPar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p:sp>
        <p:nvSpPr>
          <p:cNvPr id="11" name="Rectangle 10"/>
          <p:cNvSpPr/>
          <p:nvPr/>
        </p:nvSpPr>
        <p:spPr>
          <a:xfrm>
            <a:off x="1292936" y="2733099"/>
            <a:ext cx="1075936" cy="369332"/>
          </a:xfrm>
          <a:prstGeom prst="rect">
            <a:avLst/>
          </a:prstGeom>
        </p:spPr>
        <p:txBody>
          <a:bodyPr wrap="none">
            <a:spAutoFit/>
          </a:bodyPr>
          <a:lstStyle/>
          <a:p>
            <a:pPr algn="just">
              <a:spcAft>
                <a:spcPts val="0"/>
              </a:spcAft>
            </a:pP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On pose :</a:t>
            </a:r>
            <a:endPar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4627834" y="5534024"/>
                <a:ext cx="3395284" cy="574773"/>
              </a:xfrm>
              <a:prstGeom prst="rect">
                <a:avLst/>
              </a:prstGeom>
            </p:spPr>
            <p:txBody>
              <a:bodyPr wrap="square">
                <a:spAutoFit/>
              </a:bodyPr>
              <a:lstStyle/>
              <a:p>
                <a:pPr algn="ctr">
                  <a:spcAft>
                    <a:spcPts val="0"/>
                  </a:spcAft>
                </a:pPr>
                <a14:m>
                  <m:oMath xmlns:m="http://schemas.openxmlformats.org/officeDocument/2006/math">
                    <m:f>
                      <m:fPr>
                        <m:ctrlPr>
                          <a:rPr lang="fr-FR" i="1"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𝑖𝑗</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𝑥𝑗</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 </m:t>
                        </m:r>
                      </m:den>
                    </m:f>
                  </m:oMath>
                </a14:m>
                <a:r>
                  <a:rPr lang="fr-FR"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ctrlPr>
                      </m:sSubPr>
                      <m:e>
                        <m: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𝑓</m:t>
                        </m:r>
                      </m:e>
                      <m:sub>
                        <m: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𝑖</m:t>
                        </m:r>
                      </m:sub>
                    </m:sSub>
                  </m:oMath>
                </a14:m>
                <a:r>
                  <a:rPr lang="fr-FR"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 div (</a:t>
                </a:r>
                <a14:m>
                  <m:oMath xmlns:m="http://schemas.openxmlformats.org/officeDocument/2006/math">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𝑖𝑗</m:t>
                    </m:r>
                  </m:oMath>
                </a14:m>
                <a:r>
                  <a:rPr lang="fr-FR"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 </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ctrlPr>
                      </m:sSubPr>
                      <m:e>
                        <m: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𝑓</m:t>
                        </m:r>
                      </m:e>
                      <m:sub>
                        <m:r>
                          <a:rPr lang="fr-FR" i="1" dirty="0">
                            <a:effectLst>
                              <a:outerShdw blurRad="38100" dist="38100" dir="2700000" algn="tl">
                                <a:srgbClr val="000000">
                                  <a:alpha val="43137"/>
                                </a:srgbClr>
                              </a:outerShdw>
                            </a:effectLst>
                            <a:latin typeface="Cambria Math" panose="02040503050406030204" pitchFamily="18" charset="0"/>
                            <a:cs typeface="Arial" panose="020B0604020202020204" pitchFamily="34" charset="0"/>
                            <a:sym typeface="Symbol" panose="05050102010706020507" pitchFamily="18" charset="2"/>
                          </a:rPr>
                          <m:t>𝑖</m:t>
                        </m:r>
                      </m:sub>
                    </m:sSub>
                  </m:oMath>
                </a14:m>
                <a:r>
                  <a:rPr lang="fr-FR"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r>
                  <a:rPr lang="fr-FR" i="1" dirty="0">
                    <a:solidFill>
                      <a:srgbClr val="000000"/>
                    </a:solidFill>
                    <a:effectLst>
                      <a:outerShdw blurRad="38100" dist="38100" dir="2700000" algn="tl">
                        <a:srgbClr val="000000">
                          <a:alpha val="43137"/>
                        </a:srgbClr>
                      </a:outerShdw>
                    </a:effectLst>
                    <a:latin typeface="SymbolMT"/>
                    <a:ea typeface="Times New Roman" panose="02020603050405020304" pitchFamily="18" charset="0"/>
                    <a:cs typeface="Times New Roman" panose="02020603050405020304" pitchFamily="18" charset="0"/>
                    <a:sym typeface="Symbol" panose="05050102010706020507" pitchFamily="18" charset="2"/>
                  </a:rPr>
                  <a:t></a:t>
                </a:r>
                <a:r>
                  <a:rPr lang="fr-FR" i="1" dirty="0">
                    <a:solidFill>
                      <a:srgbClr val="000000"/>
                    </a:solidFill>
                    <a:effectLst>
                      <a:outerShdw blurRad="38100" dist="38100" dir="2700000" algn="tl">
                        <a:srgbClr val="000000">
                          <a:alpha val="43137"/>
                        </a:srgbClr>
                      </a:outerShdw>
                    </a:effectLst>
                    <a:latin typeface="SymbolMT"/>
                    <a:ea typeface="Times New Roman" panose="02020603050405020304" pitchFamily="18" charset="0"/>
                    <a:cs typeface="Times New Roman" panose="02020603050405020304" pitchFamily="18" charset="0"/>
                  </a:rPr>
                  <a:t>.</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fPr>
                      <m:num>
                        <m:sSubSup>
                          <m:sSubSup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𝑑𝑥</m:t>
                            </m:r>
                          </m:e>
                          <m:sub>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bSup>
                      </m:num>
                      <m:den>
                        <m:sSup>
                          <m:sSup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𝑑𝑡</m:t>
                            </m:r>
                          </m:e>
                          <m:sup>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endParaRPr lang="fr-FR"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627834" y="5534024"/>
                <a:ext cx="3395284" cy="574773"/>
              </a:xfrm>
              <a:prstGeom prst="rect">
                <a:avLst/>
              </a:prstGeom>
              <a:blipFill>
                <a:blip r:embed="rId6"/>
                <a:stretch>
                  <a:fillRect b="-531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928960" y="3403356"/>
                <a:ext cx="3385369" cy="1614545"/>
              </a:xfrm>
              <a:prstGeom prst="rect">
                <a:avLst/>
              </a:prstGeom>
            </p:spPr>
            <p:txBody>
              <a:bodyPr wrap="square">
                <a:spAutoFit/>
              </a:bodyPr>
              <a:lstStyle/>
              <a:p>
                <a:pPr lvl="0" algn="ctr">
                  <a:lnSpc>
                    <a:spcPct val="114000"/>
                  </a:lnSpc>
                </a:pPr>
                <a14:m>
                  <m:oMath xmlns:m="http://schemas.openxmlformats.org/officeDocument/2006/math">
                    <m:f>
                      <m:fPr>
                        <m:ctrlPr>
                          <a:rPr lang="fr-FR" i="1"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11</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m:t>
                        </m:r>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1 </m:t>
                        </m:r>
                      </m:den>
                    </m:f>
                  </m:oMath>
                </a14:m>
                <a:r>
                  <a:rPr lang="fr-FR"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r>
                  <a:rPr lang="en-GB"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b="0" i="1"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12</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m:t>
                        </m:r>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2 </m:t>
                        </m:r>
                      </m:den>
                    </m:f>
                  </m:oMath>
                </a14:m>
                <a:r>
                  <a:rPr lang="fr-FR"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r>
                  <a:rPr lang="en-GB"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b="0" i="1"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13</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m:t>
                        </m:r>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3 </m:t>
                        </m:r>
                      </m:den>
                    </m:f>
                  </m:oMath>
                </a14:m>
                <a:r>
                  <a:rPr lang="fr-FR"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r>
                  <a:rPr lang="en-GB"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14:m>
                  <m:oMath xmlns:m="http://schemas.openxmlformats.org/officeDocument/2006/math">
                    <m:sSub>
                      <m:sSubPr>
                        <m:ctrlPr>
                          <a:rPr lang="fr-FR"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𝑓</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1</m:t>
                        </m:r>
                      </m:sub>
                    </m:sSub>
                  </m:oMath>
                </a14:m>
                <a:r>
                  <a:rPr lang="en-GB"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r>
                  <a:rPr lang="fr-FR" i="1" dirty="0">
                    <a:solidFill>
                      <a:srgbClr val="000000"/>
                    </a:solidFill>
                    <a:effectLst>
                      <a:outerShdw blurRad="38100" dist="38100" dir="2700000" algn="tl">
                        <a:srgbClr val="000000">
                          <a:alpha val="43137"/>
                        </a:srgbClr>
                      </a:outerShdw>
                    </a:effectLst>
                    <a:latin typeface="SymbolMT"/>
                    <a:ea typeface="Times New Roman" panose="02020603050405020304" pitchFamily="18" charset="0"/>
                    <a:cs typeface="Times New Roman" panose="02020603050405020304" pitchFamily="18" charset="0"/>
                    <a:sym typeface="Symbol" panose="05050102010706020507" pitchFamily="18" charset="2"/>
                  </a:rPr>
                  <a:t></a:t>
                </a:r>
                <a:r>
                  <a:rPr lang="en-GB" i="1" dirty="0">
                    <a:solidFill>
                      <a:srgbClr val="000000"/>
                    </a:solidFill>
                    <a:effectLst>
                      <a:outerShdw blurRad="38100" dist="38100" dir="2700000" algn="tl">
                        <a:srgbClr val="000000">
                          <a:alpha val="43137"/>
                        </a:srgbClr>
                      </a:outerShdw>
                    </a:effectLst>
                    <a:latin typeface="SymbolMT"/>
                    <a:ea typeface="Times New Roman" panose="02020603050405020304" pitchFamily="18" charset="0"/>
                    <a:cs typeface="Times New Roman" panose="02020603050405020304" pitchFamily="18" charset="0"/>
                  </a:rPr>
                  <a:t>.</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fPr>
                      <m:num>
                        <m:sSubSup>
                          <m:sSubSup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𝑑𝑥</m:t>
                            </m:r>
                          </m:e>
                          <m:sub>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bSup>
                      </m:num>
                      <m:den>
                        <m:sSup>
                          <m:sSup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𝑑𝑡</m:t>
                            </m:r>
                          </m:e>
                          <m:sup>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endParaRPr lang="fr-FR" i="1"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lvl="0" algn="ctr">
                  <a:lnSpc>
                    <a:spcPct val="114000"/>
                  </a:lnSpc>
                </a:pP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b="0" i="1"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21</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m:t>
                        </m:r>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1 </m:t>
                        </m:r>
                      </m:den>
                    </m:f>
                  </m:oMath>
                </a14:m>
                <a:r>
                  <a:rPr lang="fr-FR"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r>
                  <a:rPr lang="en-GB"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22</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m:t>
                        </m:r>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2 </m:t>
                        </m:r>
                      </m:den>
                    </m:f>
                  </m:oMath>
                </a14:m>
                <a:r>
                  <a:rPr lang="fr-FR"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r>
                  <a:rPr lang="en-GB"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b="0" i="1"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23</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m:t>
                        </m:r>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3 </m:t>
                        </m:r>
                      </m:den>
                    </m:f>
                  </m:oMath>
                </a14:m>
                <a:r>
                  <a:rPr lang="fr-FR"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r>
                  <a:rPr lang="en-GB"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𝑓</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2</m:t>
                        </m:r>
                      </m:sub>
                    </m:sSub>
                  </m:oMath>
                </a14:m>
                <a:r>
                  <a:rPr lang="en-GB"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r>
                  <a:rPr lang="fr-FR" i="1" dirty="0">
                    <a:solidFill>
                      <a:srgbClr val="000000"/>
                    </a:solidFill>
                    <a:effectLst>
                      <a:outerShdw blurRad="38100" dist="38100" dir="2700000" algn="tl">
                        <a:srgbClr val="000000">
                          <a:alpha val="43137"/>
                        </a:srgbClr>
                      </a:outerShdw>
                    </a:effectLst>
                    <a:latin typeface="SymbolMT"/>
                    <a:ea typeface="Times New Roman" panose="02020603050405020304" pitchFamily="18" charset="0"/>
                    <a:cs typeface="Times New Roman" panose="02020603050405020304" pitchFamily="18" charset="0"/>
                    <a:sym typeface="Symbol" panose="05050102010706020507" pitchFamily="18" charset="2"/>
                  </a:rPr>
                  <a:t></a:t>
                </a:r>
                <a:r>
                  <a:rPr lang="en-GB" i="1" dirty="0">
                    <a:solidFill>
                      <a:srgbClr val="000000"/>
                    </a:solidFill>
                    <a:effectLst>
                      <a:outerShdw blurRad="38100" dist="38100" dir="2700000" algn="tl">
                        <a:srgbClr val="000000">
                          <a:alpha val="43137"/>
                        </a:srgbClr>
                      </a:outerShdw>
                    </a:effectLst>
                    <a:latin typeface="SymbolMT"/>
                    <a:ea typeface="Times New Roman" panose="02020603050405020304" pitchFamily="18" charset="0"/>
                    <a:cs typeface="Times New Roman" panose="02020603050405020304" pitchFamily="18" charset="0"/>
                  </a:rPr>
                  <a:t>.</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fPr>
                      <m:num>
                        <m:sSubSup>
                          <m:sSubSup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𝑑𝑥</m:t>
                            </m:r>
                          </m:e>
                          <m:sub>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bSup>
                      </m:num>
                      <m:den>
                        <m:sSup>
                          <m:sSup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𝑑𝑡</m:t>
                            </m:r>
                          </m:e>
                          <m:sup>
                            <m:r>
                              <a:rPr lang="en-GB"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endParaRPr lang="fr-FR" i="1"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lvl="0" algn="ctr">
                  <a:lnSpc>
                    <a:spcPct val="114000"/>
                  </a:lnSpc>
                </a:pP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b="0" i="1"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31</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1 </m:t>
                        </m:r>
                      </m:den>
                    </m:f>
                  </m:oMath>
                </a14:m>
                <a:r>
                  <a:rPr lang="fr-FR"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 </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b="0" i="1" smtClean="0">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32</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2 </m:t>
                        </m:r>
                      </m:den>
                    </m:f>
                  </m:oMath>
                </a14:m>
                <a:r>
                  <a:rPr lang="fr-FR"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 </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rPr>
                          <m:t>33</m:t>
                        </m:r>
                      </m:num>
                      <m:den>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𝑥</m:t>
                        </m:r>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m:t>3 </m:t>
                        </m:r>
                      </m:den>
                    </m:f>
                  </m:oMath>
                </a14:m>
                <a:r>
                  <a:rPr lang="fr-FR"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𝑓</m:t>
                        </m:r>
                      </m:e>
                      <m: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3</m:t>
                        </m:r>
                      </m:sub>
                    </m:sSub>
                  </m:oMath>
                </a14:m>
                <a:r>
                  <a:rPr lang="fr-FR" i="1" dirty="0">
                    <a:solidFill>
                      <a:srgbClr val="000000"/>
                    </a:solidFill>
                    <a:effectLst>
                      <a:outerShdw blurRad="38100" dist="38100" dir="2700000" algn="tl">
                        <a:srgbClr val="000000">
                          <a:alpha val="43137"/>
                        </a:srgbClr>
                      </a:outerShdw>
                    </a:effectLst>
                    <a:latin typeface="CambriaMath"/>
                    <a:ea typeface="Times New Roman" panose="02020603050405020304" pitchFamily="18" charset="0"/>
                    <a:cs typeface="Times New Roman" panose="02020603050405020304" pitchFamily="18" charset="0"/>
                  </a:rPr>
                  <a:t> =</a:t>
                </a:r>
                <a:r>
                  <a:rPr lang="fr-FR" i="1" dirty="0">
                    <a:solidFill>
                      <a:srgbClr val="000000"/>
                    </a:solidFill>
                    <a:effectLst>
                      <a:outerShdw blurRad="38100" dist="38100" dir="2700000" algn="tl">
                        <a:srgbClr val="000000">
                          <a:alpha val="43137"/>
                        </a:srgbClr>
                      </a:outerShdw>
                    </a:effectLst>
                    <a:latin typeface="SymbolMT"/>
                    <a:ea typeface="Times New Roman" panose="02020603050405020304" pitchFamily="18" charset="0"/>
                    <a:cs typeface="Times New Roman" panose="02020603050405020304" pitchFamily="18" charset="0"/>
                    <a:sym typeface="Symbol" panose="05050102010706020507" pitchFamily="18" charset="2"/>
                  </a:rPr>
                  <a:t></a:t>
                </a:r>
                <a:r>
                  <a:rPr lang="fr-FR" i="1" dirty="0">
                    <a:solidFill>
                      <a:srgbClr val="000000"/>
                    </a:solidFill>
                    <a:effectLst>
                      <a:outerShdw blurRad="38100" dist="38100" dir="2700000" algn="tl">
                        <a:srgbClr val="000000">
                          <a:alpha val="43137"/>
                        </a:srgbClr>
                      </a:outerShdw>
                    </a:effectLst>
                    <a:latin typeface="SymbolMT"/>
                    <a:ea typeface="Times New Roman" panose="02020603050405020304" pitchFamily="18" charset="0"/>
                    <a:cs typeface="Times New Roman" panose="02020603050405020304" pitchFamily="18" charset="0"/>
                  </a:rPr>
                  <a:t>.</a:t>
                </a:r>
                <a14:m>
                  <m:oMath xmlns:m="http://schemas.openxmlformats.org/officeDocument/2006/math">
                    <m:f>
                      <m:f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fPr>
                      <m:num>
                        <m:sSubSup>
                          <m:sSubSup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𝑑𝑥</m:t>
                            </m:r>
                          </m:e>
                          <m:sub>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3</m:t>
                            </m:r>
                          </m:sub>
                          <m:sup>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bSup>
                      </m:num>
                      <m:den>
                        <m:sSup>
                          <m:sSupPr>
                            <m:ctrlP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𝑑𝑡</m:t>
                            </m:r>
                          </m:e>
                          <m:sup>
                            <m:r>
                              <a:rPr lang="fr-FR" i="1">
                                <a:solidFill>
                                  <a:srgbClr val="0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endParaRPr lang="fr-FR" i="1" dirty="0">
                  <a:effectLst>
                    <a:outerShdw blurRad="38100" dist="38100" dir="2700000" algn="tl">
                      <a:srgbClr val="000000">
                        <a:alpha val="43137"/>
                      </a:srgbClr>
                    </a:outerShdw>
                  </a:effectLst>
                </a:endParaRPr>
              </a:p>
            </p:txBody>
          </p:sp>
        </mc:Choice>
        <mc:Fallback xmlns="">
          <p:sp>
            <p:nvSpPr>
              <p:cNvPr id="13" name="Rectangle 12"/>
              <p:cNvSpPr>
                <a:spLocks noRot="1" noChangeAspect="1" noMove="1" noResize="1" noEditPoints="1" noAdjustHandles="1" noChangeArrowheads="1" noChangeShapeType="1" noTextEdit="1"/>
              </p:cNvSpPr>
              <p:nvPr/>
            </p:nvSpPr>
            <p:spPr>
              <a:xfrm>
                <a:off x="1928960" y="3403356"/>
                <a:ext cx="3385369" cy="1614545"/>
              </a:xfrm>
              <a:prstGeom prst="rect">
                <a:avLst/>
              </a:prstGeom>
              <a:blipFill>
                <a:blip r:embed="rId7"/>
                <a:stretch>
                  <a:fillRect b="-3396"/>
                </a:stretch>
              </a:blipFill>
            </p:spPr>
            <p:txBody>
              <a:bodyPr/>
              <a:lstStyle/>
              <a:p>
                <a:r>
                  <a:rPr lang="fr-FR">
                    <a:noFill/>
                  </a:rPr>
                  <a:t> </a:t>
                </a:r>
              </a:p>
            </p:txBody>
          </p:sp>
        </mc:Fallback>
      </mc:AlternateContent>
      <p:sp>
        <p:nvSpPr>
          <p:cNvPr id="14" name="Rectangle 13"/>
          <p:cNvSpPr/>
          <p:nvPr/>
        </p:nvSpPr>
        <p:spPr>
          <a:xfrm>
            <a:off x="1292936" y="5306148"/>
            <a:ext cx="2276457" cy="369332"/>
          </a:xfrm>
          <a:prstGeom prst="rect">
            <a:avLst/>
          </a:prstGeom>
        </p:spPr>
        <p:txBody>
          <a:bodyPr wrap="none">
            <a:spAutoFit/>
          </a:bodyPr>
          <a:lstStyle/>
          <a:p>
            <a:pPr lvl="0"/>
            <a:r>
              <a:rPr lang="fr-FR" dirty="0">
                <a:solidFill>
                  <a:srgbClr val="0000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En notation indicielle :</a:t>
            </a:r>
          </a:p>
        </p:txBody>
      </p:sp>
      <p:sp>
        <p:nvSpPr>
          <p:cNvPr id="15" name="Rectangle à coins arrondis 14"/>
          <p:cNvSpPr/>
          <p:nvPr/>
        </p:nvSpPr>
        <p:spPr>
          <a:xfrm>
            <a:off x="1002890" y="176981"/>
            <a:ext cx="10766323" cy="6459793"/>
          </a:xfrm>
          <a:prstGeom prst="roundRect">
            <a:avLst>
              <a:gd name="adj" fmla="val 127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0" y="811419"/>
            <a:ext cx="677108" cy="3843360"/>
          </a:xfrm>
          <a:prstGeom prst="rect">
            <a:avLst/>
          </a:prstGeom>
        </p:spPr>
        <p:txBody>
          <a:bodyPr vert="vert270" wrap="none">
            <a:spAutoFit/>
          </a:bodyPr>
          <a:lstStyle/>
          <a:p>
            <a:r>
              <a:rPr lang="fr-FR" sz="3200" b="1" u="sng" dirty="0">
                <a:solidFill>
                  <a:schemeClr val="bg1"/>
                </a:solidFill>
                <a:effectLst>
                  <a:outerShdw blurRad="38100" dist="38100" dir="2700000" algn="tl">
                    <a:srgbClr val="000000">
                      <a:alpha val="43137"/>
                    </a:srgbClr>
                  </a:outerShdw>
                </a:effectLst>
              </a:rPr>
              <a:t>Equations d’équilibres</a:t>
            </a:r>
          </a:p>
        </p:txBody>
      </p:sp>
    </p:spTree>
    <p:extLst>
      <p:ext uri="{BB962C8B-B14F-4D97-AF65-F5344CB8AC3E}">
        <p14:creationId xmlns:p14="http://schemas.microsoft.com/office/powerpoint/2010/main" val="2751376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612574"/>
            <a:ext cx="677108" cy="3989234"/>
          </a:xfrm>
          <a:prstGeom prst="rect">
            <a:avLst/>
          </a:prstGeom>
        </p:spPr>
        <p:txBody>
          <a:bodyPr vert="vert270" wrap="none">
            <a:spAutoFit/>
          </a:bodyPr>
          <a:lstStyle/>
          <a:p>
            <a:r>
              <a:rPr lang="fr-FR" sz="3200" b="1" u="sng" dirty="0">
                <a:solidFill>
                  <a:schemeClr val="bg1"/>
                </a:solidFill>
                <a:effectLst>
                  <a:outerShdw blurRad="38100" dist="38100" dir="2700000" algn="tl">
                    <a:srgbClr val="000000">
                      <a:alpha val="43137"/>
                    </a:srgbClr>
                  </a:outerShdw>
                </a:effectLst>
              </a:rPr>
              <a:t>Equilibre des moments</a:t>
            </a:r>
          </a:p>
        </p:txBody>
      </p:sp>
      <mc:AlternateContent xmlns:mc="http://schemas.openxmlformats.org/markup-compatibility/2006" xmlns:a14="http://schemas.microsoft.com/office/drawing/2010/main">
        <mc:Choice Requires="a14">
          <p:sp>
            <p:nvSpPr>
              <p:cNvPr id="3" name="Rectangle 2"/>
              <p:cNvSpPr/>
              <p:nvPr/>
            </p:nvSpPr>
            <p:spPr>
              <a:xfrm>
                <a:off x="1204447" y="733055"/>
                <a:ext cx="10374324" cy="646331"/>
              </a:xfrm>
              <a:prstGeom prst="rect">
                <a:avLst/>
              </a:prstGeom>
            </p:spPr>
            <p:txBody>
              <a:bodyPr wrap="square">
                <a:spAutoFit/>
              </a:bodyPr>
              <a:lstStyle/>
              <a:p>
                <a:r>
                  <a:rPr lang="fr-FR" dirty="0">
                    <a:effectLst>
                      <a:outerShdw blurRad="38100" dist="38100" dir="2700000" algn="tl">
                        <a:srgbClr val="000000">
                          <a:alpha val="43137"/>
                        </a:srgbClr>
                      </a:outerShdw>
                    </a:effectLst>
                  </a:rPr>
                  <a:t>Etudions la rotation d’une particule parallélépipédique de dimensions (</a:t>
                </a:r>
                <a14:m>
                  <m:oMath xmlns:m="http://schemas.openxmlformats.org/officeDocument/2006/math">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𝑑</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𝑥</m:t>
                        </m:r>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1</m:t>
                        </m:r>
                      </m:sub>
                    </m:s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𝑑</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𝑥</m:t>
                        </m:r>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2</m:t>
                        </m:r>
                      </m:sub>
                    </m:sSub>
                    <m:r>
                      <a:rPr lang="fr-FR" b="0" i="1" dirty="0" smtClean="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sSub>
                      <m:sSubPr>
                        <m:ctrlP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bPr>
                      <m:e>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𝑑</m:t>
                        </m:r>
                      </m:e>
                      <m:sub>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𝑥</m:t>
                        </m:r>
                        <m:r>
                          <a:rPr lang="fr-FR" i="1" dirty="0">
                            <a:solidFill>
                              <a:srgbClr val="000000"/>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3</m:t>
                        </m:r>
                      </m:sub>
                    </m:sSub>
                  </m:oMath>
                </a14:m>
                <a:r>
                  <a:rPr lang="fr-FR" dirty="0">
                    <a:effectLst>
                      <a:outerShdw blurRad="38100" dist="38100" dir="2700000" algn="tl">
                        <a:srgbClr val="000000">
                          <a:alpha val="43137"/>
                        </a:srgbClr>
                      </a:outerShdw>
                    </a:effectLst>
                  </a:rPr>
                  <a:t>), autour de son centre de masse (P). Faisant l’équilibre (</a:t>
                </a:r>
                <a14:m>
                  <m:oMath xmlns:m="http://schemas.openxmlformats.org/officeDocument/2006/math">
                    <m:nary>
                      <m:naryPr>
                        <m:chr m:val="∑"/>
                        <m:subHide m:val="on"/>
                        <m:supHide m:val="on"/>
                        <m:ctrlPr>
                          <a:rPr lang="fr-FR" i="1" smtClean="0">
                            <a:effectLst>
                              <a:outerShdw blurRad="38100" dist="38100" dir="2700000" algn="tl">
                                <a:srgbClr val="000000">
                                  <a:alpha val="43137"/>
                                </a:srgbClr>
                              </a:outerShdw>
                            </a:effectLst>
                            <a:latin typeface="Cambria Math" panose="02040503050406030204" pitchFamily="18" charset="0"/>
                          </a:rPr>
                        </m:ctrlPr>
                      </m:naryPr>
                      <m:sub/>
                      <m:sup/>
                      <m:e>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𝑀</m:t>
                            </m:r>
                          </m:e>
                          <m:sub>
                            <m:r>
                              <a:rPr lang="fr-FR" b="0" i="1" smtClean="0">
                                <a:effectLst>
                                  <a:outerShdw blurRad="38100" dist="38100" dir="2700000" algn="tl">
                                    <a:srgbClr val="000000">
                                      <a:alpha val="43137"/>
                                    </a:srgbClr>
                                  </a:outerShdw>
                                </a:effectLst>
                                <a:latin typeface="Cambria Math" panose="02040503050406030204" pitchFamily="18" charset="0"/>
                              </a:rPr>
                              <m:t>𝑥</m:t>
                            </m:r>
                            <m:r>
                              <a:rPr lang="fr-FR" b="0" i="1" smtClean="0">
                                <a:effectLst>
                                  <a:outerShdw blurRad="38100" dist="38100" dir="2700000" algn="tl">
                                    <a:srgbClr val="000000">
                                      <a:alpha val="43137"/>
                                    </a:srgbClr>
                                  </a:outerShdw>
                                </a:effectLst>
                                <a:latin typeface="Cambria Math" panose="02040503050406030204" pitchFamily="18" charset="0"/>
                              </a:rPr>
                              <m:t>1</m:t>
                            </m:r>
                          </m:sub>
                        </m:sSub>
                      </m:e>
                    </m:nary>
                    <m:r>
                      <a:rPr lang="fr-FR" b="0" i="1" smtClean="0">
                        <a:effectLst>
                          <a:outerShdw blurRad="38100" dist="38100" dir="2700000" algn="tl">
                            <a:srgbClr val="000000">
                              <a:alpha val="43137"/>
                            </a:srgbClr>
                          </a:outerShdw>
                        </a:effectLst>
                        <a:latin typeface="Cambria Math" panose="02040503050406030204" pitchFamily="18" charset="0"/>
                      </a:rPr>
                      <m:t>=0</m:t>
                    </m:r>
                  </m:oMath>
                </a14:m>
                <a:r>
                  <a:rPr lang="fr-FR" dirty="0">
                    <a:effectLst>
                      <a:outerShdw blurRad="38100" dist="38100" dir="2700000" algn="tl">
                        <a:srgbClr val="000000">
                          <a:alpha val="43137"/>
                        </a:srgbClr>
                      </a:outerShdw>
                    </a:effectLst>
                  </a:rPr>
                  <a:t>) autour de l’axe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1</m:t>
                        </m:r>
                      </m:sub>
                    </m:sSub>
                  </m:oMath>
                </a14:m>
                <a:r>
                  <a:rPr lang="fr-FR" dirty="0">
                    <a:effectLst>
                      <a:outerShdw blurRad="38100" dist="38100" dir="2700000" algn="tl">
                        <a:srgbClr val="000000">
                          <a:alpha val="43137"/>
                        </a:srgbClr>
                      </a:outerShdw>
                    </a:effectLst>
                  </a:rPr>
                  <a:t>, on obtient :</a:t>
                </a:r>
              </a:p>
            </p:txBody>
          </p:sp>
        </mc:Choice>
        <mc:Fallback xmlns="">
          <p:sp>
            <p:nvSpPr>
              <p:cNvPr id="3" name="Rectangle 2"/>
              <p:cNvSpPr>
                <a:spLocks noRot="1" noChangeAspect="1" noMove="1" noResize="1" noEditPoints="1" noAdjustHandles="1" noChangeArrowheads="1" noChangeShapeType="1" noTextEdit="1"/>
              </p:cNvSpPr>
              <p:nvPr/>
            </p:nvSpPr>
            <p:spPr>
              <a:xfrm>
                <a:off x="1204447" y="733055"/>
                <a:ext cx="10374324" cy="646331"/>
              </a:xfrm>
              <a:prstGeom prst="rect">
                <a:avLst/>
              </a:prstGeom>
              <a:blipFill>
                <a:blip r:embed="rId3"/>
                <a:stretch>
                  <a:fillRect l="-588" t="-26415" r="-1176" b="-11037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204447" y="1657032"/>
                <a:ext cx="9487646" cy="369332"/>
              </a:xfrm>
              <a:prstGeom prst="rect">
                <a:avLst/>
              </a:prstGeom>
            </p:spPr>
            <p:txBody>
              <a:bodyPr wrap="square">
                <a:spAutoFit/>
              </a:bodyPr>
              <a:lstStyle/>
              <a:p>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effectLst>
                              <a:outerShdw blurRad="38100" dist="38100" dir="2700000" algn="tl">
                                <a:srgbClr val="000000">
                                  <a:alpha val="43137"/>
                                </a:srgbClr>
                              </a:outerShdw>
                            </a:effectLst>
                            <a:sym typeface="Symbol" panose="05050102010706020507" pitchFamily="18" charset="2"/>
                          </a:rPr>
                          <m:t></m:t>
                        </m:r>
                      </m:e>
                      <m:sub>
                        <m:r>
                          <a:rPr lang="fr-FR" b="0" i="1"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23</m:t>
                        </m:r>
                      </m:sub>
                    </m:sSub>
                    <m:sSub>
                      <m:sSubPr>
                        <m:ctrlPr>
                          <a:rPr lang="fr-FR" i="1"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a:rPr lang="fr-FR" b="0" i="1"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m:t>
                        </m:r>
                        <m:r>
                          <a:rPr lang="fr-FR" b="0" i="1"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𝑑𝑥</m:t>
                        </m:r>
                      </m:e>
                      <m:sub>
                        <m:r>
                          <a:rPr lang="fr-FR" b="0" i="1"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1</m:t>
                        </m:r>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𝑑𝑥</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2</m:t>
                        </m:r>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𝑑𝑥</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3</m:t>
                        </m:r>
                      </m:sub>
                    </m:sSub>
                  </m:oMath>
                </a14:m>
                <a:r>
                  <a:rPr lang="fr-FR" dirty="0">
                    <a:effectLst>
                      <a:outerShdw blurRad="38100" dist="38100" dir="2700000" algn="tl">
                        <a:srgbClr val="000000">
                          <a:alpha val="43137"/>
                        </a:srgbClr>
                      </a:outerShdw>
                    </a:effectLst>
                  </a:rPr>
                  <a:t>/2) +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solidFill>
                              <a:prstClr val="black"/>
                            </a:solidFill>
                            <a:effectLst>
                              <a:outerShdw blurRad="38100" dist="38100" dir="2700000" algn="tl">
                                <a:srgbClr val="000000">
                                  <a:alpha val="43137"/>
                                </a:srgbClr>
                              </a:outerShdw>
                            </a:effectLst>
                            <a:sym typeface="Symbol" panose="05050102010706020507" pitchFamily="18" charset="2"/>
                          </a:rPr>
                          <m:t></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23</m:t>
                        </m:r>
                      </m:sub>
                    </m:sSub>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m:t>
                        </m:r>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𝑑𝑥</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1</m:t>
                        </m:r>
                      </m:sub>
                    </m:sSub>
                  </m:oMath>
                </a14:m>
                <a:r>
                  <a:rPr lang="fr-FR" dirty="0">
                    <a:solidFill>
                      <a:prstClr val="black"/>
                    </a:solidFill>
                    <a:effectLst>
                      <a:outerShdw blurRad="38100" dist="38100" dir="2700000" algn="tl">
                        <a:srgbClr val="000000">
                          <a:alpha val="43137"/>
                        </a:srgbClr>
                      </a:outerShdw>
                    </a:effectLst>
                  </a:rPr>
                  <a:t>.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𝑑𝑥</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2</m:t>
                        </m:r>
                      </m:sub>
                    </m:sSub>
                  </m:oMath>
                </a14:m>
                <a:r>
                  <a:rPr lang="fr-FR" dirty="0">
                    <a:solidFill>
                      <a:prstClr val="black"/>
                    </a:solidFill>
                    <a:effectLst>
                      <a:outerShdw blurRad="38100" dist="38100" dir="2700000" algn="tl">
                        <a:srgbClr val="000000">
                          <a:alpha val="43137"/>
                        </a:srgbClr>
                      </a:outerShdw>
                    </a:effectLst>
                  </a:rPr>
                  <a:t>.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𝑑𝑥</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3</m:t>
                        </m:r>
                      </m:sub>
                    </m:sSub>
                  </m:oMath>
                </a14:m>
                <a:r>
                  <a:rPr lang="fr-FR" dirty="0">
                    <a:solidFill>
                      <a:prstClr val="black"/>
                    </a:solidFill>
                    <a:effectLst>
                      <a:outerShdw blurRad="38100" dist="38100" dir="2700000" algn="tl">
                        <a:srgbClr val="000000">
                          <a:alpha val="43137"/>
                        </a:srgbClr>
                      </a:outerShdw>
                    </a:effectLst>
                  </a:rPr>
                  <a:t>/2) </a:t>
                </a:r>
                <a:r>
                  <a:rPr lang="fr-FR" dirty="0">
                    <a:effectLst>
                      <a:outerShdw blurRad="38100" dist="38100" dir="2700000" algn="tl">
                        <a:srgbClr val="000000">
                          <a:alpha val="43137"/>
                        </a:srgbClr>
                      </a:outerShdw>
                    </a:effectLst>
                  </a:rPr>
                  <a:t> -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solidFill>
                              <a:prstClr val="black"/>
                            </a:solidFill>
                            <a:effectLst>
                              <a:outerShdw blurRad="38100" dist="38100" dir="2700000" algn="tl">
                                <a:srgbClr val="000000">
                                  <a:alpha val="43137"/>
                                </a:srgbClr>
                              </a:outerShdw>
                            </a:effectLst>
                            <a:sym typeface="Symbol" panose="05050102010706020507" pitchFamily="18" charset="2"/>
                          </a:rPr>
                          <m:t></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32</m:t>
                        </m:r>
                      </m:sub>
                    </m:sSub>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m:t>
                        </m:r>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𝑑𝑥</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1</m:t>
                        </m:r>
                      </m:sub>
                    </m:sSub>
                  </m:oMath>
                </a14:m>
                <a:r>
                  <a:rPr lang="fr-FR" dirty="0">
                    <a:solidFill>
                      <a:prstClr val="black"/>
                    </a:solidFill>
                    <a:effectLst>
                      <a:outerShdw blurRad="38100" dist="38100" dir="2700000" algn="tl">
                        <a:srgbClr val="000000">
                          <a:alpha val="43137"/>
                        </a:srgbClr>
                      </a:outerShdw>
                    </a:effectLst>
                  </a:rPr>
                  <a:t>.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𝑑𝑥</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3</m:t>
                        </m:r>
                      </m:sub>
                    </m:sSub>
                  </m:oMath>
                </a14:m>
                <a:r>
                  <a:rPr lang="fr-FR" dirty="0">
                    <a:solidFill>
                      <a:prstClr val="black"/>
                    </a:solidFill>
                    <a:effectLst>
                      <a:outerShdw blurRad="38100" dist="38100" dir="2700000" algn="tl">
                        <a:srgbClr val="000000">
                          <a:alpha val="43137"/>
                        </a:srgbClr>
                      </a:outerShdw>
                    </a:effectLst>
                  </a:rPr>
                  <a:t>.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𝑑𝑥</m:t>
                        </m:r>
                      </m:e>
                      <m:sub>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2</m:t>
                        </m:r>
                      </m:sub>
                    </m:sSub>
                  </m:oMath>
                </a14:m>
                <a:r>
                  <a:rPr lang="fr-FR" dirty="0">
                    <a:solidFill>
                      <a:prstClr val="black"/>
                    </a:solidFill>
                    <a:effectLst>
                      <a:outerShdw blurRad="38100" dist="38100" dir="2700000" algn="tl">
                        <a:srgbClr val="000000">
                          <a:alpha val="43137"/>
                        </a:srgbClr>
                      </a:outerShdw>
                    </a:effectLst>
                  </a:rPr>
                  <a:t>/2) </a:t>
                </a:r>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effectLst>
                              <a:outerShdw blurRad="38100" dist="38100" dir="2700000" algn="tl">
                                <a:srgbClr val="000000">
                                  <a:alpha val="43137"/>
                                </a:srgbClr>
                              </a:outerShdw>
                            </a:effectLst>
                            <a:sym typeface="Symbol" panose="05050102010706020507" pitchFamily="18" charset="2"/>
                          </a:rPr>
                          <m:t></m:t>
                        </m:r>
                      </m:e>
                      <m:sub>
                        <m:r>
                          <a:rPr lang="fr-FR" b="0" i="1"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32</m:t>
                        </m:r>
                      </m:sub>
                    </m:sSub>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m:t>
                        </m:r>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𝑑𝑥</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1</m:t>
                        </m:r>
                      </m:sub>
                    </m:sSub>
                  </m:oMath>
                </a14:m>
                <a:r>
                  <a:rPr lang="fr-FR" dirty="0">
                    <a:solidFill>
                      <a:prstClr val="black"/>
                    </a:solidFill>
                    <a:effectLst>
                      <a:outerShdw blurRad="38100" dist="38100" dir="2700000" algn="tl">
                        <a:srgbClr val="000000">
                          <a:alpha val="43137"/>
                        </a:srgbClr>
                      </a:outerShdw>
                    </a:effectLst>
                  </a:rPr>
                  <a:t>.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𝑑𝑥</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3</m:t>
                        </m:r>
                      </m:sub>
                    </m:sSub>
                  </m:oMath>
                </a14:m>
                <a:r>
                  <a:rPr lang="fr-FR" dirty="0">
                    <a:solidFill>
                      <a:prstClr val="black"/>
                    </a:solidFill>
                    <a:effectLst>
                      <a:outerShdw blurRad="38100" dist="38100" dir="2700000" algn="tl">
                        <a:srgbClr val="000000">
                          <a:alpha val="43137"/>
                        </a:srgbClr>
                      </a:outerShdw>
                    </a:effectLst>
                  </a:rPr>
                  <a:t>.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𝑑𝑥</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2</m:t>
                        </m:r>
                      </m:sub>
                    </m:sSub>
                  </m:oMath>
                </a14:m>
                <a:r>
                  <a:rPr lang="fr-FR" dirty="0">
                    <a:solidFill>
                      <a:prstClr val="black"/>
                    </a:solidFill>
                    <a:effectLst>
                      <a:outerShdw blurRad="38100" dist="38100" dir="2700000" algn="tl">
                        <a:srgbClr val="000000">
                          <a:alpha val="43137"/>
                        </a:srgbClr>
                      </a:outerShdw>
                    </a:effectLst>
                  </a:rPr>
                  <a:t>/2)</a:t>
                </a:r>
                <a:r>
                  <a:rPr lang="fr-FR" dirty="0">
                    <a:effectLst>
                      <a:outerShdw blurRad="38100" dist="38100" dir="2700000" algn="tl">
                        <a:srgbClr val="000000">
                          <a:alpha val="43137"/>
                        </a:srgbClr>
                      </a:outerShdw>
                    </a:effectLst>
                  </a:rPr>
                  <a:t> = 0</a:t>
                </a:r>
              </a:p>
            </p:txBody>
          </p:sp>
        </mc:Choice>
        <mc:Fallback xmlns="">
          <p:sp>
            <p:nvSpPr>
              <p:cNvPr id="6" name="Rectangle 5"/>
              <p:cNvSpPr>
                <a:spLocks noRot="1" noChangeAspect="1" noMove="1" noResize="1" noEditPoints="1" noAdjustHandles="1" noChangeArrowheads="1" noChangeShapeType="1" noTextEdit="1"/>
              </p:cNvSpPr>
              <p:nvPr/>
            </p:nvSpPr>
            <p:spPr>
              <a:xfrm>
                <a:off x="1204447" y="1657032"/>
                <a:ext cx="9487646" cy="369332"/>
              </a:xfrm>
              <a:prstGeom prst="rect">
                <a:avLst/>
              </a:prstGeom>
              <a:blipFill>
                <a:blip r:embed="rId4"/>
                <a:stretch>
                  <a:fillRect t="-10000" b="-3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04447" y="2370179"/>
                <a:ext cx="2454390" cy="369332"/>
              </a:xfrm>
              <a:prstGeom prst="rect">
                <a:avLst/>
              </a:prstGeom>
            </p:spPr>
            <p:txBody>
              <a:bodyPr wrap="none">
                <a:spAutoFit/>
              </a:bodyPr>
              <a:lstStyle/>
              <a:p>
                <a:pPr>
                  <a:spcAft>
                    <a:spcPts val="0"/>
                  </a:spcAft>
                </a:pPr>
                <a:r>
                  <a:rPr lang="fr-FR" dirty="0">
                    <a:effectLst>
                      <a:outerShdw blurRad="38100" dist="38100" dir="2700000" algn="tl">
                        <a:srgbClr val="000000">
                          <a:alpha val="43137"/>
                        </a:srgbClr>
                      </a:outerShdw>
                    </a:effectLst>
                  </a:rPr>
                  <a:t>Ce qui donne :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solidFill>
                              <a:prstClr val="black"/>
                            </a:solidFill>
                            <a:effectLst>
                              <a:outerShdw blurRad="38100" dist="38100" dir="2700000" algn="tl">
                                <a:srgbClr val="000000">
                                  <a:alpha val="43137"/>
                                </a:srgbClr>
                              </a:outerShdw>
                            </a:effectLst>
                            <a:sym typeface="Symbol" panose="05050102010706020507" pitchFamily="18" charset="2"/>
                          </a:rPr>
                          <m:t></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23</m:t>
                        </m:r>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solidFill>
                              <a:prstClr val="black"/>
                            </a:solidFill>
                            <a:effectLst>
                              <a:outerShdw blurRad="38100" dist="38100" dir="2700000" algn="tl">
                                <a:srgbClr val="000000">
                                  <a:alpha val="43137"/>
                                </a:srgbClr>
                              </a:outerShdw>
                            </a:effectLst>
                            <a:sym typeface="Symbol" panose="05050102010706020507" pitchFamily="18" charset="2"/>
                          </a:rPr>
                          <m:t></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3</m:t>
                        </m:r>
                        <m:r>
                          <a:rPr lang="fr-FR" b="0" i="1" smtClean="0">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2</m:t>
                        </m:r>
                      </m:sub>
                    </m:sSub>
                  </m:oMath>
                </a14:m>
                <a:endParaRPr lang="fr-FR" dirty="0">
                  <a:effectLst>
                    <a:outerShdw blurRad="38100" dist="38100" dir="2700000" algn="tl">
                      <a:srgbClr val="000000">
                        <a:alpha val="43137"/>
                      </a:srgbClr>
                    </a:outerShdw>
                  </a:effectLst>
                </a:endParaRPr>
              </a:p>
            </p:txBody>
          </p:sp>
        </mc:Choice>
        <mc:Fallback xmlns="">
          <p:sp>
            <p:nvSpPr>
              <p:cNvPr id="7" name="Rectangle 6"/>
              <p:cNvSpPr>
                <a:spLocks noRot="1" noChangeAspect="1" noMove="1" noResize="1" noEditPoints="1" noAdjustHandles="1" noChangeArrowheads="1" noChangeShapeType="1" noTextEdit="1"/>
              </p:cNvSpPr>
              <p:nvPr/>
            </p:nvSpPr>
            <p:spPr>
              <a:xfrm>
                <a:off x="1204447" y="2370179"/>
                <a:ext cx="2454390" cy="369332"/>
              </a:xfrm>
              <a:prstGeom prst="rect">
                <a:avLst/>
              </a:prstGeom>
              <a:blipFill>
                <a:blip r:embed="rId5"/>
                <a:stretch>
                  <a:fillRect l="-2488" t="-10000" b="-3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716673" y="3268148"/>
                <a:ext cx="2594300" cy="646331"/>
              </a:xfrm>
              <a:prstGeom prst="rect">
                <a:avLst/>
              </a:prstGeom>
            </p:spPr>
            <p:txBody>
              <a:bodyPr wrap="none">
                <a:spAutoFit/>
              </a:bodyPr>
              <a:lstStyle/>
              <a:p>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effectLst>
                              <a:outerShdw blurRad="38100" dist="38100" dir="2700000" algn="tl">
                                <a:srgbClr val="000000">
                                  <a:alpha val="43137"/>
                                </a:srgbClr>
                              </a:outerShdw>
                            </a:effectLst>
                            <a:sym typeface="Symbol" panose="05050102010706020507" pitchFamily="18" charset="2"/>
                          </a:rPr>
                          <m:t></m:t>
                        </m:r>
                      </m:e>
                      <m:sub>
                        <m:r>
                          <a:rPr lang="fr-FR" b="0" i="1" dirty="0"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1</m:t>
                        </m:r>
                        <m:r>
                          <a:rPr lang="fr-FR" i="1">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2</m:t>
                        </m:r>
                      </m:sub>
                    </m:sSub>
                  </m:oMath>
                </a14:m>
                <a:r>
                  <a:rPr lang="fr-FR" dirty="0">
                    <a:effectLst>
                      <a:outerShdw blurRad="38100" dist="38100" dir="2700000" algn="tl">
                        <a:srgbClr val="000000">
                          <a:alpha val="43137"/>
                        </a:srgbClr>
                      </a:outerShdw>
                    </a:effectLst>
                    <a:sym typeface="Symbol" panose="05050102010706020507" pitchFamily="18" charset="2"/>
                  </a:rPr>
                  <a:t></a:t>
                </a:r>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effectLst>
                              <a:outerShdw blurRad="38100" dist="38100" dir="2700000" algn="tl">
                                <a:srgbClr val="000000">
                                  <a:alpha val="43137"/>
                                </a:srgbClr>
                              </a:outerShdw>
                            </a:effectLst>
                            <a:sym typeface="Symbol" panose="05050102010706020507" pitchFamily="18" charset="2"/>
                          </a:rPr>
                          <m:t></m:t>
                        </m:r>
                      </m:e>
                      <m:sub>
                        <m:r>
                          <a:rPr lang="fr-FR" i="1">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2</m:t>
                        </m:r>
                        <m:r>
                          <a:rPr lang="fr-FR" b="0" i="1"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1</m:t>
                        </m:r>
                      </m:sub>
                    </m:sSub>
                  </m:oMath>
                </a14:m>
                <a:r>
                  <a:rPr lang="fr-FR" dirty="0">
                    <a:effectLst>
                      <a:outerShdw blurRad="38100" dist="38100" dir="2700000" algn="tl">
                        <a:srgbClr val="000000">
                          <a:alpha val="43137"/>
                        </a:srgbClr>
                      </a:outerShdw>
                    </a:effectLst>
                    <a:sym typeface="Symbol" panose="05050102010706020507" pitchFamily="18" charset="2"/>
                  </a:rPr>
                  <a:t>  </a:t>
                </a:r>
                <a:r>
                  <a:rPr lang="fr-FR" dirty="0">
                    <a:effectLst>
                      <a:outerShdw blurRad="38100" dist="38100" dir="2700000" algn="tl">
                        <a:srgbClr val="000000">
                          <a:alpha val="43137"/>
                        </a:srgbClr>
                      </a:outerShdw>
                    </a:effectLst>
                  </a:rPr>
                  <a:t>0 </a:t>
                </a:r>
                <a:r>
                  <a:rPr lang="fr-FR" dirty="0">
                    <a:effectLst>
                      <a:outerShdw blurRad="38100" dist="38100" dir="2700000" algn="tl">
                        <a:srgbClr val="000000">
                          <a:alpha val="43137"/>
                        </a:srgbClr>
                      </a:outerShdw>
                    </a:effectLst>
                    <a:sym typeface="Symbol" panose="05050102010706020507" pitchFamily="18" charset="2"/>
                  </a:rPr>
                  <a:t></a:t>
                </a:r>
                <a:r>
                  <a:rPr lang="fr-FR" dirty="0">
                    <a:effectLst>
                      <a:outerShdw blurRad="38100" dist="38100" dir="2700000" algn="tl">
                        <a:srgbClr val="000000">
                          <a:alpha val="43137"/>
                        </a:srgbClr>
                      </a:outerShdw>
                    </a:effectLst>
                  </a:rPr>
                  <a:t>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solidFill>
                              <a:prstClr val="black"/>
                            </a:solidFill>
                            <a:effectLst>
                              <a:outerShdw blurRad="38100" dist="38100" dir="2700000" algn="tl">
                                <a:srgbClr val="000000">
                                  <a:alpha val="43137"/>
                                </a:srgbClr>
                              </a:outerShdw>
                            </a:effectLst>
                            <a:sym typeface="Symbol" panose="05050102010706020507" pitchFamily="18" charset="2"/>
                          </a:rPr>
                          <m:t></m:t>
                        </m:r>
                      </m:e>
                      <m:sub>
                        <m:r>
                          <a:rPr lang="fr-FR" i="1" dirty="0">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1</m:t>
                        </m:r>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2</m:t>
                        </m:r>
                      </m:sub>
                    </m:sSub>
                  </m:oMath>
                </a14:m>
                <a:r>
                  <a:rPr lang="fr-FR" dirty="0">
                    <a:solidFill>
                      <a:prstClr val="black"/>
                    </a:solidFill>
                    <a:effectLst>
                      <a:outerShdw blurRad="38100" dist="38100" dir="2700000" algn="tl">
                        <a:srgbClr val="000000">
                          <a:alpha val="43137"/>
                        </a:srgbClr>
                      </a:outerShdw>
                    </a:effectLst>
                    <a:sym typeface="Symbol" panose="05050102010706020507" pitchFamily="18" charset="2"/>
                  </a:rPr>
                  <a:t>=</a:t>
                </a:r>
                <a:r>
                  <a:rPr lang="fr-FR" dirty="0">
                    <a:solidFill>
                      <a:prstClr val="black"/>
                    </a:solidFill>
                    <a:effectLst>
                      <a:outerShdw blurRad="38100" dist="38100" dir="2700000" algn="tl">
                        <a:srgbClr val="000000">
                          <a:alpha val="43137"/>
                        </a:srgbClr>
                      </a:outerShdw>
                    </a:effectLst>
                  </a:rPr>
                  <a:t> </a:t>
                </a:r>
                <a14:m>
                  <m:oMath xmlns:m="http://schemas.openxmlformats.org/officeDocument/2006/math">
                    <m:sSub>
                      <m:sSubPr>
                        <m:ctrlP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solidFill>
                              <a:prstClr val="black"/>
                            </a:solidFill>
                            <a:effectLst>
                              <a:outerShdw blurRad="38100" dist="38100" dir="2700000" algn="tl">
                                <a:srgbClr val="000000">
                                  <a:alpha val="43137"/>
                                </a:srgbClr>
                              </a:outerShdw>
                            </a:effectLst>
                            <a:sym typeface="Symbol" panose="05050102010706020507" pitchFamily="18" charset="2"/>
                          </a:rPr>
                          <m:t></m:t>
                        </m:r>
                      </m:e>
                      <m:sub>
                        <m:r>
                          <a:rPr lang="fr-FR" i="1">
                            <a:solidFill>
                              <a:prstClr val="black"/>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21</m:t>
                        </m:r>
                      </m:sub>
                    </m:sSub>
                  </m:oMath>
                </a14:m>
                <a:endParaRPr lang="fr-FR" dirty="0">
                  <a:effectLst>
                    <a:outerShdw blurRad="38100" dist="38100" dir="2700000" algn="tl">
                      <a:srgbClr val="000000">
                        <a:alpha val="43137"/>
                      </a:srgbClr>
                    </a:outerShdw>
                  </a:effectLst>
                </a:endParaRPr>
              </a:p>
              <a:p>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effectLst>
                              <a:outerShdw blurRad="38100" dist="38100" dir="2700000" algn="tl">
                                <a:srgbClr val="000000">
                                  <a:alpha val="43137"/>
                                </a:srgbClr>
                              </a:outerShdw>
                            </a:effectLst>
                            <a:sym typeface="Symbol" panose="05050102010706020507" pitchFamily="18" charset="2"/>
                          </a:rPr>
                          <m:t></m:t>
                        </m:r>
                      </m:e>
                      <m:sub>
                        <m:r>
                          <a:rPr lang="fr-FR" b="0" i="1" dirty="0"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1</m:t>
                        </m:r>
                        <m:r>
                          <a:rPr lang="fr-FR" i="1">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3</m:t>
                        </m:r>
                      </m:sub>
                    </m:sSub>
                  </m:oMath>
                </a14:m>
                <a:r>
                  <a:rPr lang="fr-FR" dirty="0">
                    <a:effectLst>
                      <a:outerShdw blurRad="38100" dist="38100" dir="2700000" algn="tl">
                        <a:srgbClr val="000000">
                          <a:alpha val="43137"/>
                        </a:srgbClr>
                      </a:outerShdw>
                    </a:effectLst>
                    <a:sym typeface="Symbol" panose="05050102010706020507" pitchFamily="18" charset="2"/>
                  </a:rPr>
                  <a:t></a:t>
                </a:r>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effectLst>
                              <a:outerShdw blurRad="38100" dist="38100" dir="2700000" algn="tl">
                                <a:srgbClr val="000000">
                                  <a:alpha val="43137"/>
                                </a:srgbClr>
                              </a:outerShdw>
                            </a:effectLst>
                            <a:sym typeface="Symbol" panose="05050102010706020507" pitchFamily="18" charset="2"/>
                          </a:rPr>
                          <m:t></m:t>
                        </m:r>
                      </m:e>
                      <m:sub>
                        <m:r>
                          <a:rPr lang="fr-FR" i="1">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3</m:t>
                        </m:r>
                        <m:r>
                          <a:rPr lang="fr-FR" b="0" i="1"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1</m:t>
                        </m:r>
                      </m:sub>
                    </m:sSub>
                  </m:oMath>
                </a14:m>
                <a:r>
                  <a:rPr lang="fr-FR" dirty="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sym typeface="Symbol" panose="05050102010706020507" pitchFamily="18" charset="2"/>
                  </a:rPr>
                  <a:t> </a:t>
                </a:r>
                <a:r>
                  <a:rPr lang="fr-FR" dirty="0">
                    <a:effectLst>
                      <a:outerShdw blurRad="38100" dist="38100" dir="2700000" algn="tl">
                        <a:srgbClr val="000000">
                          <a:alpha val="43137"/>
                        </a:srgbClr>
                      </a:outerShdw>
                    </a:effectLst>
                  </a:rPr>
                  <a:t>0 </a:t>
                </a:r>
                <a:r>
                  <a:rPr lang="fr-FR" dirty="0">
                    <a:effectLst>
                      <a:outerShdw blurRad="38100" dist="38100" dir="2700000" algn="tl">
                        <a:srgbClr val="000000">
                          <a:alpha val="43137"/>
                        </a:srgbClr>
                      </a:outerShdw>
                    </a:effectLst>
                    <a:sym typeface="Symbol" panose="05050102010706020507" pitchFamily="18" charset="2"/>
                  </a:rPr>
                  <a:t></a:t>
                </a:r>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effectLst>
                              <a:outerShdw blurRad="38100" dist="38100" dir="2700000" algn="tl">
                                <a:srgbClr val="000000">
                                  <a:alpha val="43137"/>
                                </a:srgbClr>
                              </a:outerShdw>
                            </a:effectLst>
                            <a:sym typeface="Symbol" panose="05050102010706020507" pitchFamily="18" charset="2"/>
                          </a:rPr>
                          <m:t></m:t>
                        </m:r>
                      </m:e>
                      <m:sub>
                        <m:r>
                          <a:rPr lang="fr-FR" i="1" dirty="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1</m:t>
                        </m:r>
                        <m:r>
                          <a:rPr lang="fr-FR" i="1">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2</m:t>
                        </m:r>
                      </m:sub>
                    </m:sSub>
                  </m:oMath>
                </a14:m>
                <a:r>
                  <a:rPr lang="fr-FR" dirty="0">
                    <a:effectLst>
                      <a:outerShdw blurRad="38100" dist="38100" dir="2700000" algn="tl">
                        <a:srgbClr val="000000">
                          <a:alpha val="43137"/>
                        </a:srgbClr>
                      </a:outerShdw>
                    </a:effectLst>
                    <a:sym typeface="Symbol" panose="05050102010706020507" pitchFamily="18" charset="2"/>
                  </a:rPr>
                  <a:t>=</a:t>
                </a:r>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effectLst>
                              <a:outerShdw blurRad="38100" dist="38100" dir="2700000" algn="tl">
                                <a:srgbClr val="000000">
                                  <a:alpha val="43137"/>
                                </a:srgbClr>
                              </a:outerShdw>
                            </a:effectLst>
                            <a:sym typeface="Symbol" panose="05050102010706020507" pitchFamily="18" charset="2"/>
                          </a:rPr>
                          <m:t></m:t>
                        </m:r>
                      </m:e>
                      <m:sub>
                        <m:r>
                          <a:rPr lang="fr-FR" i="1">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21</m:t>
                        </m:r>
                      </m:sub>
                    </m:sSub>
                  </m:oMath>
                </a14:m>
                <a:endParaRPr lang="fr-FR" dirty="0">
                  <a:effectLst>
                    <a:outerShdw blurRad="38100" dist="38100" dir="2700000" algn="tl">
                      <a:srgbClr val="000000">
                        <a:alpha val="43137"/>
                      </a:srgbClr>
                    </a:outerShdw>
                  </a:effectLst>
                </a:endParaRPr>
              </a:p>
            </p:txBody>
          </p:sp>
        </mc:Choice>
        <mc:Fallback xmlns="">
          <p:sp>
            <p:nvSpPr>
              <p:cNvPr id="9" name="Rectangle 8"/>
              <p:cNvSpPr>
                <a:spLocks noRot="1" noChangeAspect="1" noMove="1" noResize="1" noEditPoints="1" noAdjustHandles="1" noChangeArrowheads="1" noChangeShapeType="1" noTextEdit="1"/>
              </p:cNvSpPr>
              <p:nvPr/>
            </p:nvSpPr>
            <p:spPr>
              <a:xfrm>
                <a:off x="3716673" y="3268148"/>
                <a:ext cx="2594300" cy="646331"/>
              </a:xfrm>
              <a:prstGeom prst="rect">
                <a:avLst/>
              </a:prstGeom>
              <a:blipFill>
                <a:blip r:embed="rId6"/>
                <a:stretch>
                  <a:fillRect t="-7547" b="-1792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ZoneTexte 9"/>
              <p:cNvSpPr txBox="1"/>
              <p:nvPr/>
            </p:nvSpPr>
            <p:spPr>
              <a:xfrm>
                <a:off x="1204447" y="2891172"/>
                <a:ext cx="6078667"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Par analogie (suivant l’axe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𝑥</m:t>
                        </m:r>
                      </m:e>
                      <m:sub>
                        <m:r>
                          <a:rPr lang="fr-FR">
                            <a:effectLst>
                              <a:outerShdw blurRad="38100" dist="38100" dir="2700000" algn="tl">
                                <a:srgbClr val="000000">
                                  <a:alpha val="43137"/>
                                </a:srgbClr>
                              </a:outerShdw>
                            </a:effectLst>
                            <a:latin typeface="Cambria Math" panose="02040503050406030204" pitchFamily="18" charset="0"/>
                          </a:rPr>
                          <m:t>2</m:t>
                        </m:r>
                      </m:sub>
                    </m:sSub>
                  </m:oMath>
                </a14:m>
                <a:r>
                  <a:rPr lang="fr-FR" dirty="0">
                    <a:effectLst>
                      <a:outerShdw blurRad="38100" dist="38100" dir="2700000" algn="tl">
                        <a:srgbClr val="000000">
                          <a:alpha val="43137"/>
                        </a:srgbClr>
                      </a:outerShdw>
                    </a:effectLst>
                  </a:rPr>
                  <a:t> et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𝑥</m:t>
                        </m:r>
                      </m:e>
                      <m:sub>
                        <m:r>
                          <a:rPr lang="fr-FR">
                            <a:effectLst>
                              <a:outerShdw blurRad="38100" dist="38100" dir="2700000" algn="tl">
                                <a:srgbClr val="000000">
                                  <a:alpha val="43137"/>
                                </a:srgbClr>
                              </a:outerShdw>
                            </a:effectLst>
                            <a:latin typeface="Cambria Math" panose="02040503050406030204" pitchFamily="18" charset="0"/>
                          </a:rPr>
                          <m:t>3</m:t>
                        </m:r>
                      </m:sub>
                    </m:sSub>
                  </m:oMath>
                </a14:m>
                <a:r>
                  <a:rPr lang="fr-FR" dirty="0">
                    <a:effectLst>
                      <a:outerShdw blurRad="38100" dist="38100" dir="2700000" algn="tl">
                        <a:srgbClr val="000000">
                          <a:alpha val="43137"/>
                        </a:srgbClr>
                      </a:outerShdw>
                    </a:effectLst>
                  </a:rPr>
                  <a:t>) on obtient :</a:t>
                </a:r>
              </a:p>
            </p:txBody>
          </p:sp>
        </mc:Choice>
        <mc:Fallback xmlns="">
          <p:sp>
            <p:nvSpPr>
              <p:cNvPr id="10" name="ZoneTexte 9"/>
              <p:cNvSpPr txBox="1">
                <a:spLocks noRot="1" noChangeAspect="1" noMove="1" noResize="1" noEditPoints="1" noAdjustHandles="1" noChangeArrowheads="1" noChangeShapeType="1" noTextEdit="1"/>
              </p:cNvSpPr>
              <p:nvPr/>
            </p:nvSpPr>
            <p:spPr>
              <a:xfrm>
                <a:off x="1204447" y="2891172"/>
                <a:ext cx="6078667" cy="369332"/>
              </a:xfrm>
              <a:prstGeom prst="rect">
                <a:avLst/>
              </a:prstGeom>
              <a:blipFill>
                <a:blip r:embed="rId7"/>
                <a:stretch>
                  <a:fillRect l="-1003" t="-9836" b="-3278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4400138" y="4635069"/>
                <a:ext cx="1227370" cy="391646"/>
              </a:xfrm>
              <a:prstGeom prst="rect">
                <a:avLst/>
              </a:prstGeom>
              <a:noFill/>
            </p:spPr>
            <p:txBody>
              <a:bodyPr wrap="square" rtlCol="0">
                <a:spAutoFit/>
              </a:bodyPr>
              <a:lstStyle/>
              <a:p>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effectLst>
                              <a:outerShdw blurRad="38100" dist="38100" dir="2700000" algn="tl">
                                <a:srgbClr val="000000">
                                  <a:alpha val="43137"/>
                                </a:srgbClr>
                              </a:outerShdw>
                            </a:effectLst>
                            <a:sym typeface="Symbol" panose="05050102010706020507" pitchFamily="18" charset="2"/>
                          </a:rPr>
                          <m:t></m:t>
                        </m:r>
                      </m:e>
                      <m:sub>
                        <m:r>
                          <a:rPr lang="fr-FR" b="0" i="1" dirty="0"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𝑖𝑗</m:t>
                        </m:r>
                      </m:sub>
                    </m:sSub>
                    <m:r>
                      <a:rPr lang="fr-FR" b="0" i="0"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m:t>
                    </m:r>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ctrlPr>
                      </m:sSubPr>
                      <m:e>
                        <m:r>
                          <m:rPr>
                            <m:nor/>
                          </m:rPr>
                          <a:rPr lang="fr-FR" dirty="0">
                            <a:effectLst>
                              <a:outerShdw blurRad="38100" dist="38100" dir="2700000" algn="tl">
                                <a:srgbClr val="000000">
                                  <a:alpha val="43137"/>
                                </a:srgbClr>
                              </a:outerShdw>
                            </a:effectLst>
                            <a:sym typeface="Symbol" panose="05050102010706020507" pitchFamily="18" charset="2"/>
                          </a:rPr>
                          <m:t></m:t>
                        </m:r>
                      </m:e>
                      <m:sub>
                        <m:r>
                          <a:rPr lang="fr-FR" b="0" i="1" dirty="0" smtClean="0">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𝑗𝑖</m:t>
                        </m:r>
                      </m:sub>
                    </m:sSub>
                  </m:oMath>
                </a14:m>
                <a:endParaRPr lang="fr-FR" dirty="0">
                  <a:effectLst>
                    <a:outerShdw blurRad="38100" dist="38100" dir="2700000" algn="tl">
                      <a:srgbClr val="000000">
                        <a:alpha val="43137"/>
                      </a:srgbClr>
                    </a:outerShdw>
                  </a:effectLst>
                </a:endParaRPr>
              </a:p>
            </p:txBody>
          </p:sp>
        </mc:Choice>
        <mc:Fallback xmlns="">
          <p:sp>
            <p:nvSpPr>
              <p:cNvPr id="11" name="ZoneTexte 10"/>
              <p:cNvSpPr txBox="1">
                <a:spLocks noRot="1" noChangeAspect="1" noMove="1" noResize="1" noEditPoints="1" noAdjustHandles="1" noChangeArrowheads="1" noChangeShapeType="1" noTextEdit="1"/>
              </p:cNvSpPr>
              <p:nvPr/>
            </p:nvSpPr>
            <p:spPr>
              <a:xfrm>
                <a:off x="4400138" y="4635069"/>
                <a:ext cx="1227370" cy="391646"/>
              </a:xfrm>
              <a:prstGeom prst="rect">
                <a:avLst/>
              </a:prstGeom>
              <a:blipFill>
                <a:blip r:embed="rId8"/>
                <a:stretch>
                  <a:fillRect b="-13846"/>
                </a:stretch>
              </a:blipFill>
            </p:spPr>
            <p:txBody>
              <a:bodyPr/>
              <a:lstStyle/>
              <a:p>
                <a:r>
                  <a:rPr lang="fr-FR">
                    <a:noFill/>
                  </a:rPr>
                  <a:t> </a:t>
                </a:r>
              </a:p>
            </p:txBody>
          </p:sp>
        </mc:Fallback>
      </mc:AlternateContent>
      <p:sp>
        <p:nvSpPr>
          <p:cNvPr id="12" name="Rectangle 11"/>
          <p:cNvSpPr/>
          <p:nvPr/>
        </p:nvSpPr>
        <p:spPr>
          <a:xfrm>
            <a:off x="1204447" y="4125312"/>
            <a:ext cx="5786584" cy="369332"/>
          </a:xfrm>
          <a:prstGeom prst="rect">
            <a:avLst/>
          </a:prstGeom>
        </p:spPr>
        <p:txBody>
          <a:bodyPr wrap="none">
            <a:spAutoFit/>
          </a:bodyPr>
          <a:lstStyle/>
          <a:p>
            <a:r>
              <a:rPr lang="fr-FR" dirty="0">
                <a:effectLst>
                  <a:outerShdw blurRad="38100" dist="38100" dir="2700000" algn="tl">
                    <a:srgbClr val="000000">
                      <a:alpha val="43137"/>
                    </a:srgbClr>
                  </a:outerShdw>
                </a:effectLst>
              </a:rPr>
              <a:t>Finalement, l’équilibre des moments nous permet d’écrire:  </a:t>
            </a:r>
          </a:p>
        </p:txBody>
      </p:sp>
      <p:sp>
        <p:nvSpPr>
          <p:cNvPr id="13" name="Rectangle 12"/>
          <p:cNvSpPr/>
          <p:nvPr/>
        </p:nvSpPr>
        <p:spPr>
          <a:xfrm>
            <a:off x="1204447" y="5146372"/>
            <a:ext cx="6840763" cy="923330"/>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Donc le tenseur contrainte est un tenseur symétrique, il est défini par 6 composants au lieu de 9 : 3 représentent les contraintes normales et </a:t>
            </a:r>
            <a:r>
              <a:rPr lang="fr-FR">
                <a:effectLst>
                  <a:outerShdw blurRad="38100" dist="38100" dir="2700000" algn="tl">
                    <a:srgbClr val="000000">
                      <a:alpha val="43137"/>
                    </a:srgbClr>
                  </a:outerShdw>
                </a:effectLst>
              </a:rPr>
              <a:t>les autre représentent </a:t>
            </a:r>
            <a:r>
              <a:rPr lang="fr-FR" dirty="0">
                <a:effectLst>
                  <a:outerShdw blurRad="38100" dist="38100" dir="2700000" algn="tl">
                    <a:srgbClr val="000000">
                      <a:alpha val="43137"/>
                    </a:srgbClr>
                  </a:outerShdw>
                </a:effectLst>
              </a:rPr>
              <a:t>les contraintes tangentielles.</a:t>
            </a:r>
          </a:p>
        </p:txBody>
      </p:sp>
      <mc:AlternateContent xmlns:mc="http://schemas.openxmlformats.org/markup-compatibility/2006" xmlns:a14="http://schemas.microsoft.com/office/drawing/2010/main">
        <mc:Choice Requires="a14">
          <p:sp>
            <p:nvSpPr>
              <p:cNvPr id="14" name="Rectangle 13"/>
              <p:cNvSpPr/>
              <p:nvPr/>
            </p:nvSpPr>
            <p:spPr>
              <a:xfrm>
                <a:off x="8442254" y="5230498"/>
                <a:ext cx="2446440" cy="839204"/>
              </a:xfrm>
              <a:prstGeom prst="rect">
                <a:avLst/>
              </a:prstGeom>
            </p:spPr>
            <p:txBody>
              <a:bodyPr wrap="none">
                <a:spAutoFit/>
              </a:bodyPr>
              <a:lstStyle/>
              <a:p>
                <a:pPr algn="ctr">
                  <a:spcAft>
                    <a:spcPts val="0"/>
                  </a:spcAft>
                </a:pPr>
                <a:r>
                  <a:rPr lang="fr-FR"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sym typeface="Symbol" panose="05050102010706020507" pitchFamily="18" charset="2"/>
                  </a:rPr>
                  <a:t></a:t>
                </a:r>
                <a:r>
                  <a:rPr lang="en-GB" dirty="0" err="1">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ij</a:t>
                </a:r>
                <a:r>
                  <a:rPr lang="en-GB"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a:t>
                </a:r>
                <a14:m>
                  <m:oMath xmlns:m="http://schemas.openxmlformats.org/officeDocument/2006/math">
                    <m:d>
                      <m:dPr>
                        <m:begChr m:val="["/>
                        <m:endChr m:val="]"/>
                        <m:ctrlPr>
                          <a:rPr lang="en-GB" i="1" smtClean="0">
                            <a:effectLst>
                              <a:outerShdw blurRad="38100" dist="38100" dir="2700000" algn="tl">
                                <a:srgbClr val="000000">
                                  <a:alpha val="43137"/>
                                </a:srgbClr>
                              </a:outerShdw>
                            </a:effectLst>
                            <a:latin typeface="Cambria Math" panose="02040503050406030204" pitchFamily="18" charset="0"/>
                            <a:cs typeface="Arial" panose="020B0604020202020204" pitchFamily="34" charset="0"/>
                          </a:rPr>
                        </m:ctrlPr>
                      </m:dPr>
                      <m:e>
                        <m:m>
                          <m:mPr>
                            <m:mcs>
                              <m:mc>
                                <m:mcPr>
                                  <m:count m:val="3"/>
                                  <m:mcJc m:val="center"/>
                                </m:mcPr>
                              </m:mc>
                            </m:mcs>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mPr>
                          <m:mr>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en-GB"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11</m:t>
                                  </m:r>
                                </m:sub>
                              </m:sSub>
                            </m:e>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en-GB"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12</m:t>
                                  </m:r>
                                </m:sub>
                              </m:sSub>
                            </m:e>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en-GB"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13</m:t>
                                  </m:r>
                                </m:sub>
                              </m:sSub>
                            </m:e>
                          </m:mr>
                          <m:m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𝑆𝑦𝑚</m:t>
                              </m:r>
                            </m:e>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en-GB"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22</m:t>
                                  </m:r>
                                </m:sub>
                              </m:sSub>
                            </m:e>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en-GB"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23</m:t>
                                  </m:r>
                                </m:sub>
                              </m:sSub>
                            </m:e>
                          </m:mr>
                          <m:m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𝑆𝑦𝑚</m:t>
                              </m:r>
                            </m:e>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𝑆𝑦𝑚</m:t>
                              </m:r>
                            </m:e>
                            <m:e>
                              <m:sSub>
                                <m:sSubPr>
                                  <m:ctrlP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ctrlPr>
                                </m:sSubPr>
                                <m:e>
                                  <m:r>
                                    <a:rPr lang="fr-FR"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𝜎</m:t>
                                  </m:r>
                                </m:e>
                                <m:sub>
                                  <m:r>
                                    <a:rPr lang="en-GB"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Arial" panose="020B0604020202020204" pitchFamily="34" charset="0"/>
                                    </a:rPr>
                                    <m:t>33</m:t>
                                  </m:r>
                                </m:sub>
                              </m:sSub>
                            </m:e>
                          </m:mr>
                        </m:m>
                      </m:e>
                    </m:d>
                  </m:oMath>
                </a14:m>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8442254" y="5230498"/>
                <a:ext cx="2446440" cy="839204"/>
              </a:xfrm>
              <a:prstGeom prst="rect">
                <a:avLst/>
              </a:prstGeom>
              <a:blipFill>
                <a:blip r:embed="rId9"/>
                <a:stretch>
                  <a:fillRect l="-2244"/>
                </a:stretch>
              </a:blipFill>
            </p:spPr>
            <p:txBody>
              <a:bodyPr/>
              <a:lstStyle/>
              <a:p>
                <a:r>
                  <a:rPr lang="fr-FR">
                    <a:noFill/>
                  </a:rPr>
                  <a:t> </a:t>
                </a:r>
              </a:p>
            </p:txBody>
          </p:sp>
        </mc:Fallback>
      </mc:AlternateContent>
      <p:sp>
        <p:nvSpPr>
          <p:cNvPr id="15" name="Rectangle à coins arrondis 14"/>
          <p:cNvSpPr/>
          <p:nvPr/>
        </p:nvSpPr>
        <p:spPr>
          <a:xfrm>
            <a:off x="898359" y="288758"/>
            <a:ext cx="10940716" cy="6160168"/>
          </a:xfrm>
          <a:prstGeom prst="roundRect">
            <a:avLst>
              <a:gd name="adj" fmla="val 1276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10"/>
          <a:stretch>
            <a:fillRect/>
          </a:stretch>
        </p:blipFill>
        <p:spPr>
          <a:xfrm>
            <a:off x="7081006" y="2202029"/>
            <a:ext cx="4361025" cy="2847907"/>
          </a:xfrm>
          <a:prstGeom prst="rect">
            <a:avLst/>
          </a:prstGeom>
        </p:spPr>
      </p:pic>
    </p:spTree>
    <p:extLst>
      <p:ext uri="{BB962C8B-B14F-4D97-AF65-F5344CB8AC3E}">
        <p14:creationId xmlns:p14="http://schemas.microsoft.com/office/powerpoint/2010/main" val="244611604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2106</TotalTime>
  <Words>1794</Words>
  <Application>Microsoft Office PowerPoint</Application>
  <PresentationFormat>Grand écran</PresentationFormat>
  <Paragraphs>200</Paragraphs>
  <Slides>23</Slides>
  <Notes>0</Notes>
  <HiddenSlides>0</HiddenSlides>
  <MMClips>1</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23</vt:i4>
      </vt:variant>
    </vt:vector>
  </HeadingPairs>
  <TitlesOfParts>
    <vt:vector size="33" baseType="lpstr">
      <vt:lpstr>Arial</vt:lpstr>
      <vt:lpstr>Calibri</vt:lpstr>
      <vt:lpstr>Calibri Light</vt:lpstr>
      <vt:lpstr>Cambria</vt:lpstr>
      <vt:lpstr>Cambria Math</vt:lpstr>
      <vt:lpstr>CambriaMath</vt:lpstr>
      <vt:lpstr>Symbol</vt:lpstr>
      <vt:lpstr>SymbolMT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Hossem</dc:creator>
  <cp:lastModifiedBy>HosSem</cp:lastModifiedBy>
  <cp:revision>161</cp:revision>
  <dcterms:created xsi:type="dcterms:W3CDTF">2019-12-28T14:14:41Z</dcterms:created>
  <dcterms:modified xsi:type="dcterms:W3CDTF">2023-02-21T19:21:22Z</dcterms:modified>
</cp:coreProperties>
</file>