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Times New Roman Medium" charset="1" panose="02030502070405020303"/>
      <p:regular r:id="rId15"/>
    </p:embeddedFont>
    <p:embeddedFont>
      <p:font typeface="Gagalin" charset="1" panose="00000500000000000000"/>
      <p:regular r:id="rId16"/>
    </p:embeddedFont>
    <p:embeddedFont>
      <p:font typeface="Times New Roman" charset="1" panose="02030502070405020303"/>
      <p:regular r:id="rId17"/>
    </p:embeddedFont>
    <p:embeddedFont>
      <p:font typeface="Times New Roman Semi-Bold" charset="1" panose="02030702070405020303"/>
      <p:regular r:id="rId18"/>
    </p:embeddedFont>
    <p:embeddedFont>
      <p:font typeface="Times New Roman Bold" charset="1" panose="02030802070405020303"/>
      <p:regular r:id="rId19"/>
    </p:embeddedFont>
    <p:embeddedFont>
      <p:font typeface="Times New Roman Italics" charset="1" panose="02030502070405090303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4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6890440" y="8225322"/>
            <a:ext cx="10368860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2207240"/>
          </a:xfrm>
          <a:custGeom>
            <a:avLst/>
            <a:gdLst/>
            <a:ahLst/>
            <a:cxnLst/>
            <a:rect r="r" b="b" t="t" l="l"/>
            <a:pathLst>
              <a:path h="12207240" w="1828800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7581139"/>
            <a:ext cx="5364673" cy="1250267"/>
            <a:chOff x="0" y="0"/>
            <a:chExt cx="1412918" cy="32928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12918" cy="329288"/>
            </a:xfrm>
            <a:custGeom>
              <a:avLst/>
              <a:gdLst/>
              <a:ahLst/>
              <a:cxnLst/>
              <a:rect r="r" b="b" t="t" l="l"/>
              <a:pathLst>
                <a:path h="329288" w="1412918">
                  <a:moveTo>
                    <a:pt x="24533" y="0"/>
                  </a:moveTo>
                  <a:lnTo>
                    <a:pt x="1388385" y="0"/>
                  </a:lnTo>
                  <a:cubicBezTo>
                    <a:pt x="1401934" y="0"/>
                    <a:pt x="1412918" y="10984"/>
                    <a:pt x="1412918" y="24533"/>
                  </a:cubicBezTo>
                  <a:lnTo>
                    <a:pt x="1412918" y="304755"/>
                  </a:lnTo>
                  <a:cubicBezTo>
                    <a:pt x="1412918" y="311262"/>
                    <a:pt x="1410333" y="317502"/>
                    <a:pt x="1405732" y="322103"/>
                  </a:cubicBezTo>
                  <a:cubicBezTo>
                    <a:pt x="1401132" y="326704"/>
                    <a:pt x="1394891" y="329288"/>
                    <a:pt x="1388385" y="329288"/>
                  </a:cubicBezTo>
                  <a:lnTo>
                    <a:pt x="24533" y="329288"/>
                  </a:lnTo>
                  <a:cubicBezTo>
                    <a:pt x="10984" y="329288"/>
                    <a:pt x="0" y="318305"/>
                    <a:pt x="0" y="304755"/>
                  </a:cubicBezTo>
                  <a:lnTo>
                    <a:pt x="0" y="24533"/>
                  </a:lnTo>
                  <a:cubicBezTo>
                    <a:pt x="0" y="10984"/>
                    <a:pt x="10984" y="0"/>
                    <a:pt x="24533" y="0"/>
                  </a:cubicBezTo>
                  <a:close/>
                </a:path>
              </a:pathLst>
            </a:custGeom>
            <a:solidFill>
              <a:srgbClr val="7FAAD4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04775"/>
              <a:ext cx="1412918" cy="4340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4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028700" y="1302988"/>
            <a:ext cx="12088818" cy="5228780"/>
            <a:chOff x="0" y="0"/>
            <a:chExt cx="3466440" cy="149934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66440" cy="1499341"/>
            </a:xfrm>
            <a:custGeom>
              <a:avLst/>
              <a:gdLst/>
              <a:ahLst/>
              <a:cxnLst/>
              <a:rect r="r" b="b" t="t" l="l"/>
              <a:pathLst>
                <a:path h="1499341" w="3466440">
                  <a:moveTo>
                    <a:pt x="10887" y="0"/>
                  </a:moveTo>
                  <a:lnTo>
                    <a:pt x="3455553" y="0"/>
                  </a:lnTo>
                  <a:cubicBezTo>
                    <a:pt x="3461566" y="0"/>
                    <a:pt x="3466440" y="4874"/>
                    <a:pt x="3466440" y="10887"/>
                  </a:cubicBezTo>
                  <a:lnTo>
                    <a:pt x="3466440" y="1488453"/>
                  </a:lnTo>
                  <a:cubicBezTo>
                    <a:pt x="3466440" y="1494466"/>
                    <a:pt x="3461566" y="1499341"/>
                    <a:pt x="3455553" y="1499341"/>
                  </a:cubicBezTo>
                  <a:lnTo>
                    <a:pt x="10887" y="1499341"/>
                  </a:lnTo>
                  <a:cubicBezTo>
                    <a:pt x="8000" y="1499341"/>
                    <a:pt x="5231" y="1498194"/>
                    <a:pt x="3189" y="1496152"/>
                  </a:cubicBezTo>
                  <a:cubicBezTo>
                    <a:pt x="1147" y="1494110"/>
                    <a:pt x="0" y="1491341"/>
                    <a:pt x="0" y="1488453"/>
                  </a:cubicBezTo>
                  <a:lnTo>
                    <a:pt x="0" y="10887"/>
                  </a:lnTo>
                  <a:cubicBezTo>
                    <a:pt x="0" y="8000"/>
                    <a:pt x="1147" y="5231"/>
                    <a:pt x="3189" y="3189"/>
                  </a:cubicBezTo>
                  <a:cubicBezTo>
                    <a:pt x="5231" y="1147"/>
                    <a:pt x="8000" y="0"/>
                    <a:pt x="10887" y="0"/>
                  </a:cubicBezTo>
                  <a:close/>
                </a:path>
              </a:pathLst>
            </a:custGeom>
            <a:solidFill>
              <a:srgbClr val="7FAAD4">
                <a:alpha val="48627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104775"/>
              <a:ext cx="3466440" cy="16041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4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028700" y="7816117"/>
            <a:ext cx="5364673" cy="653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5"/>
              </a:lnSpc>
            </a:pPr>
            <a:r>
              <a:rPr lang="en-US" b="true" sz="3404" spc="687">
                <a:solidFill>
                  <a:srgbClr val="072D44"/>
                </a:solidFill>
                <a:latin typeface="Times New Roman Medium"/>
                <a:ea typeface="Times New Roman Medium"/>
                <a:cs typeface="Times New Roman Medium"/>
                <a:sym typeface="Times New Roman Medium"/>
              </a:rPr>
              <a:t>EXPLORE NOW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71801" y="2033454"/>
            <a:ext cx="10637279" cy="3882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92"/>
              </a:lnSpc>
            </a:pPr>
            <a:r>
              <a:rPr lang="en-US" sz="7300">
                <a:solidFill>
                  <a:srgbClr val="333845"/>
                </a:solidFill>
                <a:latin typeface="Gagalin"/>
                <a:ea typeface="Gagalin"/>
                <a:cs typeface="Gagalin"/>
                <a:sym typeface="Gagalin"/>
              </a:rPr>
              <a:t>"PROTECTING OUR PLANET: A JOURNEY TOWARDS CLEAN AND SUSTAINABLE WATER"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33A62">
                <a:alpha val="78500"/>
              </a:srgbClr>
            </a:gs>
            <a:gs pos="100000">
              <a:srgbClr val="052044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641388" y="8486183"/>
            <a:ext cx="1339584" cy="0"/>
          </a:xfrm>
          <a:prstGeom prst="line">
            <a:avLst/>
          </a:prstGeom>
          <a:ln cap="flat" w="38100">
            <a:solidFill>
              <a:srgbClr val="3D4C4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198307"/>
          </a:xfrm>
          <a:custGeom>
            <a:avLst/>
            <a:gdLst/>
            <a:ahLst/>
            <a:cxnLst/>
            <a:rect r="r" b="b" t="t" l="l"/>
            <a:pathLst>
              <a:path h="10198307" w="18288000">
                <a:moveTo>
                  <a:pt x="0" y="0"/>
                </a:moveTo>
                <a:lnTo>
                  <a:pt x="18288000" y="0"/>
                </a:lnTo>
                <a:lnTo>
                  <a:pt x="18288000" y="10198307"/>
                </a:lnTo>
                <a:lnTo>
                  <a:pt x="0" y="10198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l="0" t="-9737" r="0" b="-9737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1028700"/>
            <a:ext cx="8115300" cy="8229600"/>
            <a:chOff x="0" y="0"/>
            <a:chExt cx="2137363" cy="216746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137363" cy="2167467"/>
            </a:xfrm>
            <a:custGeom>
              <a:avLst/>
              <a:gdLst/>
              <a:ahLst/>
              <a:cxnLst/>
              <a:rect r="r" b="b" t="t" l="l"/>
              <a:pathLst>
                <a:path h="2167467" w="2137363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2118813"/>
                  </a:lnTo>
                  <a:cubicBezTo>
                    <a:pt x="2137363" y="2145684"/>
                    <a:pt x="2115580" y="2167467"/>
                    <a:pt x="2088710" y="2167467"/>
                  </a:cubicBezTo>
                  <a:lnTo>
                    <a:pt x="48654" y="2167467"/>
                  </a:lnTo>
                  <a:cubicBezTo>
                    <a:pt x="21783" y="2167467"/>
                    <a:pt x="0" y="2145684"/>
                    <a:pt x="0" y="2118813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7FAAD4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04775"/>
              <a:ext cx="2137363" cy="22722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4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335044" y="1638730"/>
            <a:ext cx="7502612" cy="4187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58"/>
              </a:lnSpc>
            </a:pPr>
            <a:r>
              <a:rPr lang="en-US" sz="8816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CAUSES OF WATER POLLUTION</a:t>
            </a:r>
          </a:p>
          <a:p>
            <a:pPr algn="ctr">
              <a:lnSpc>
                <a:spcPts val="7758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641388" y="5150422"/>
            <a:ext cx="6889924" cy="31400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899"/>
              </a:lnSpc>
            </a:pPr>
            <a:r>
              <a:rPr lang="en-US" sz="3499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Water pollution is the contamination of water bodies due to harmful substances or pollutants, such as chemicals, waste, and pesticides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33A62">
                <a:alpha val="78500"/>
              </a:srgbClr>
            </a:gs>
            <a:gs pos="100000">
              <a:srgbClr val="052044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11877" y="646277"/>
            <a:ext cx="12589154" cy="8612023"/>
            <a:chOff x="0" y="0"/>
            <a:chExt cx="3902685" cy="266975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902685" cy="2669759"/>
            </a:xfrm>
            <a:custGeom>
              <a:avLst/>
              <a:gdLst/>
              <a:ahLst/>
              <a:cxnLst/>
              <a:rect r="r" b="b" t="t" l="l"/>
              <a:pathLst>
                <a:path h="2669759" w="3902685">
                  <a:moveTo>
                    <a:pt x="31363" y="0"/>
                  </a:moveTo>
                  <a:lnTo>
                    <a:pt x="3871321" y="0"/>
                  </a:lnTo>
                  <a:cubicBezTo>
                    <a:pt x="3879640" y="0"/>
                    <a:pt x="3887617" y="3304"/>
                    <a:pt x="3893498" y="9186"/>
                  </a:cubicBezTo>
                  <a:cubicBezTo>
                    <a:pt x="3899380" y="15068"/>
                    <a:pt x="3902685" y="23045"/>
                    <a:pt x="3902685" y="31363"/>
                  </a:cubicBezTo>
                  <a:lnTo>
                    <a:pt x="3902685" y="2638396"/>
                  </a:lnTo>
                  <a:cubicBezTo>
                    <a:pt x="3902685" y="2646714"/>
                    <a:pt x="3899380" y="2654691"/>
                    <a:pt x="3893498" y="2660573"/>
                  </a:cubicBezTo>
                  <a:cubicBezTo>
                    <a:pt x="3887617" y="2666455"/>
                    <a:pt x="3879640" y="2669759"/>
                    <a:pt x="3871321" y="2669759"/>
                  </a:cubicBezTo>
                  <a:lnTo>
                    <a:pt x="31363" y="2669759"/>
                  </a:lnTo>
                  <a:cubicBezTo>
                    <a:pt x="23045" y="2669759"/>
                    <a:pt x="15068" y="2666455"/>
                    <a:pt x="9186" y="2660573"/>
                  </a:cubicBezTo>
                  <a:cubicBezTo>
                    <a:pt x="3304" y="2654691"/>
                    <a:pt x="0" y="2646714"/>
                    <a:pt x="0" y="2638396"/>
                  </a:cubicBezTo>
                  <a:lnTo>
                    <a:pt x="0" y="31363"/>
                  </a:lnTo>
                  <a:cubicBezTo>
                    <a:pt x="0" y="23045"/>
                    <a:pt x="3304" y="15068"/>
                    <a:pt x="9186" y="9186"/>
                  </a:cubicBezTo>
                  <a:cubicBezTo>
                    <a:pt x="15068" y="3304"/>
                    <a:pt x="23045" y="0"/>
                    <a:pt x="31363" y="0"/>
                  </a:cubicBezTo>
                  <a:close/>
                </a:path>
              </a:pathLst>
            </a:custGeom>
            <a:solidFill>
              <a:srgbClr val="7FAAD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04775"/>
              <a:ext cx="3902685" cy="2774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4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1091520" y="5056873"/>
            <a:ext cx="6943015" cy="3525672"/>
          </a:xfrm>
          <a:custGeom>
            <a:avLst/>
            <a:gdLst/>
            <a:ahLst/>
            <a:cxnLst/>
            <a:rect r="r" b="b" t="t" l="l"/>
            <a:pathLst>
              <a:path h="3525672" w="6943015">
                <a:moveTo>
                  <a:pt x="0" y="0"/>
                </a:moveTo>
                <a:lnTo>
                  <a:pt x="6943015" y="0"/>
                </a:lnTo>
                <a:lnTo>
                  <a:pt x="6943015" y="3525673"/>
                </a:lnTo>
                <a:lnTo>
                  <a:pt x="0" y="352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66" t="0" r="-6266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091520" y="1088834"/>
            <a:ext cx="6943015" cy="3525672"/>
          </a:xfrm>
          <a:custGeom>
            <a:avLst/>
            <a:gdLst/>
            <a:ahLst/>
            <a:cxnLst/>
            <a:rect r="r" b="b" t="t" l="l"/>
            <a:pathLst>
              <a:path h="3525672" w="6943015">
                <a:moveTo>
                  <a:pt x="0" y="0"/>
                </a:moveTo>
                <a:lnTo>
                  <a:pt x="6943015" y="0"/>
                </a:lnTo>
                <a:lnTo>
                  <a:pt x="6943015" y="3525672"/>
                </a:lnTo>
                <a:lnTo>
                  <a:pt x="0" y="35256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6893" r="0" b="-15786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4029168" y="7109056"/>
            <a:ext cx="6460264" cy="1962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2"/>
              </a:lnSpc>
            </a:pPr>
            <a:r>
              <a:rPr lang="en-US" sz="5400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NATURAL CAUSES</a:t>
            </a:r>
          </a:p>
          <a:p>
            <a:pPr algn="l">
              <a:lnSpc>
                <a:spcPts val="4752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5243193"/>
            <a:ext cx="9324325" cy="3474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Some natural phenomena also contribute to water pollution:</a:t>
            </a:r>
          </a:p>
          <a:p>
            <a:pPr algn="l">
              <a:lnSpc>
                <a:spcPts val="4900"/>
              </a:lnSpc>
            </a:pPr>
            <a:r>
              <a:rPr lang="en-US" sz="3500" b="true">
                <a:solidFill>
                  <a:srgbClr val="072D44"/>
                </a:solidFill>
                <a:latin typeface="Times New Roman Semi-Bold"/>
                <a:ea typeface="Times New Roman Semi-Bold"/>
                <a:cs typeface="Times New Roman Semi-Bold"/>
                <a:sym typeface="Times New Roman Semi-Bold"/>
              </a:rPr>
              <a:t>1.1 Flooding</a:t>
            </a:r>
          </a:p>
          <a:p>
            <a:pPr algn="l">
              <a:lnSpc>
                <a:spcPts val="4900"/>
              </a:lnSpc>
            </a:pPr>
            <a:r>
              <a:rPr lang="en-US" sz="3500" b="true">
                <a:solidFill>
                  <a:srgbClr val="072D44"/>
                </a:solidFill>
                <a:latin typeface="Times New Roman Semi-Bold"/>
                <a:ea typeface="Times New Roman Semi-Bold"/>
                <a:cs typeface="Times New Roman Semi-Bold"/>
                <a:sym typeface="Times New Roman Semi-Bold"/>
              </a:rPr>
              <a:t>1.2 Groundwater Pollution</a:t>
            </a:r>
          </a:p>
          <a:p>
            <a:pPr algn="l">
              <a:lnSpc>
                <a:spcPts val="3728"/>
              </a:lnSpc>
            </a:pPr>
          </a:p>
          <a:p>
            <a:pPr algn="l">
              <a:lnSpc>
                <a:spcPts val="3728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1091520" y="1145984"/>
            <a:ext cx="6460264" cy="2312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2"/>
              </a:lnSpc>
            </a:pPr>
            <a:r>
              <a:rPr lang="en-US" sz="5400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HUMAN ACTIVITIES</a:t>
            </a:r>
          </a:p>
          <a:p>
            <a:pPr algn="l">
              <a:lnSpc>
                <a:spcPts val="7115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845781"/>
            <a:ext cx="9873450" cy="376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Human activities significantly contribute to water pollution. The most notable of these activities include:</a:t>
            </a:r>
          </a:p>
          <a:p>
            <a:pPr algn="l">
              <a:lnSpc>
                <a:spcPts val="4900"/>
              </a:lnSpc>
            </a:pPr>
            <a:r>
              <a:rPr lang="en-US" sz="3500" b="true">
                <a:solidFill>
                  <a:srgbClr val="072D44"/>
                </a:solidFill>
                <a:latin typeface="Times New Roman Semi-Bold"/>
                <a:ea typeface="Times New Roman Semi-Bold"/>
                <a:cs typeface="Times New Roman Semi-Bold"/>
                <a:sym typeface="Times New Roman Semi-Bold"/>
              </a:rPr>
              <a:t>1.1 Agriculture and Pesticide Use</a:t>
            </a:r>
          </a:p>
          <a:p>
            <a:pPr algn="l">
              <a:lnSpc>
                <a:spcPts val="4900"/>
              </a:lnSpc>
            </a:pPr>
            <a:r>
              <a:rPr lang="en-US" sz="3500" b="true">
                <a:solidFill>
                  <a:srgbClr val="072D44"/>
                </a:solidFill>
                <a:latin typeface="Times New Roman Semi-Bold"/>
                <a:ea typeface="Times New Roman Semi-Bold"/>
                <a:cs typeface="Times New Roman Semi-Bold"/>
                <a:sym typeface="Times New Roman Semi-Bold"/>
              </a:rPr>
              <a:t>1.2 Industrial Processes and Waste</a:t>
            </a:r>
          </a:p>
          <a:p>
            <a:pPr algn="l">
              <a:lnSpc>
                <a:spcPts val="4900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5B5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9728181"/>
            <a:ext cx="16230600" cy="0"/>
          </a:xfrm>
          <a:prstGeom prst="line">
            <a:avLst/>
          </a:prstGeom>
          <a:ln cap="flat" w="38100">
            <a:solidFill>
              <a:srgbClr val="3D4C4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0" y="-135312"/>
            <a:ext cx="18288000" cy="10557624"/>
          </a:xfrm>
          <a:custGeom>
            <a:avLst/>
            <a:gdLst/>
            <a:ahLst/>
            <a:cxnLst/>
            <a:rect r="r" b="b" t="t" l="l"/>
            <a:pathLst>
              <a:path h="10557624" w="18288000">
                <a:moveTo>
                  <a:pt x="0" y="0"/>
                </a:moveTo>
                <a:lnTo>
                  <a:pt x="18288000" y="0"/>
                </a:lnTo>
                <a:lnTo>
                  <a:pt x="18288000" y="10557624"/>
                </a:lnTo>
                <a:lnTo>
                  <a:pt x="0" y="10557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0" t="-9801" r="0" b="-5823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5143500"/>
            <a:ext cx="16230600" cy="4114800"/>
            <a:chOff x="0" y="0"/>
            <a:chExt cx="5031547" cy="127560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031547" cy="1275603"/>
            </a:xfrm>
            <a:custGeom>
              <a:avLst/>
              <a:gdLst/>
              <a:ahLst/>
              <a:cxnLst/>
              <a:rect r="r" b="b" t="t" l="l"/>
              <a:pathLst>
                <a:path h="1275603" w="5031547">
                  <a:moveTo>
                    <a:pt x="24327" y="0"/>
                  </a:moveTo>
                  <a:lnTo>
                    <a:pt x="5007220" y="0"/>
                  </a:lnTo>
                  <a:cubicBezTo>
                    <a:pt x="5013672" y="0"/>
                    <a:pt x="5019859" y="2563"/>
                    <a:pt x="5024422" y="7125"/>
                  </a:cubicBezTo>
                  <a:cubicBezTo>
                    <a:pt x="5028984" y="11687"/>
                    <a:pt x="5031547" y="17875"/>
                    <a:pt x="5031547" y="24327"/>
                  </a:cubicBezTo>
                  <a:lnTo>
                    <a:pt x="5031547" y="1251277"/>
                  </a:lnTo>
                  <a:cubicBezTo>
                    <a:pt x="5031547" y="1264712"/>
                    <a:pt x="5020655" y="1275603"/>
                    <a:pt x="5007220" y="1275603"/>
                  </a:cubicBezTo>
                  <a:lnTo>
                    <a:pt x="24327" y="1275603"/>
                  </a:lnTo>
                  <a:cubicBezTo>
                    <a:pt x="10891" y="1275603"/>
                    <a:pt x="0" y="1264712"/>
                    <a:pt x="0" y="125127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7FAAD4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04775"/>
              <a:ext cx="5031547" cy="13803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4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361022" y="5541500"/>
            <a:ext cx="7782978" cy="4186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43"/>
              </a:lnSpc>
            </a:pPr>
            <a:r>
              <a:rPr lang="en-US" sz="8799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METHODS OF WATER TREATMENT</a:t>
            </a:r>
          </a:p>
          <a:p>
            <a:pPr algn="l">
              <a:lnSpc>
                <a:spcPts val="7743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9510821" y="5312900"/>
            <a:ext cx="7335919" cy="2520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24"/>
              </a:lnSpc>
            </a:pPr>
            <a:r>
              <a:rPr lang="en-US" sz="3517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Water pollution negatively affects marine life and human health, necessitating actions to reduce it and preserve clean water sources.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510821" y="8445931"/>
            <a:ext cx="7335919" cy="128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24"/>
              </a:lnSpc>
            </a:pPr>
            <a:r>
              <a:rPr lang="en-US" sz="3517" b="true">
                <a:solidFill>
                  <a:srgbClr val="072D44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We will discuss two techniques.</a:t>
            </a:r>
          </a:p>
          <a:p>
            <a:pPr algn="l">
              <a:lnSpc>
                <a:spcPts val="4924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137564" y="-488969"/>
            <a:ext cx="14690999" cy="10775969"/>
          </a:xfrm>
          <a:custGeom>
            <a:avLst/>
            <a:gdLst/>
            <a:ahLst/>
            <a:cxnLst/>
            <a:rect r="r" b="b" t="t" l="l"/>
            <a:pathLst>
              <a:path h="10775969" w="14690999">
                <a:moveTo>
                  <a:pt x="0" y="0"/>
                </a:moveTo>
                <a:lnTo>
                  <a:pt x="14690999" y="0"/>
                </a:lnTo>
                <a:lnTo>
                  <a:pt x="14690999" y="10775969"/>
                </a:lnTo>
                <a:lnTo>
                  <a:pt x="0" y="107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 l="-5013" t="0" r="-5013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645222" y="1028700"/>
            <a:ext cx="6767511" cy="8820748"/>
            <a:chOff x="0" y="0"/>
            <a:chExt cx="1940568" cy="252932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40568" cy="2529329"/>
            </a:xfrm>
            <a:custGeom>
              <a:avLst/>
              <a:gdLst/>
              <a:ahLst/>
              <a:cxnLst/>
              <a:rect r="r" b="b" t="t" l="l"/>
              <a:pathLst>
                <a:path h="2529329" w="1940568">
                  <a:moveTo>
                    <a:pt x="72071" y="0"/>
                  </a:moveTo>
                  <a:lnTo>
                    <a:pt x="1868497" y="0"/>
                  </a:lnTo>
                  <a:cubicBezTo>
                    <a:pt x="1908301" y="0"/>
                    <a:pt x="1940568" y="32267"/>
                    <a:pt x="1940568" y="72071"/>
                  </a:cubicBezTo>
                  <a:lnTo>
                    <a:pt x="1940568" y="2457258"/>
                  </a:lnTo>
                  <a:cubicBezTo>
                    <a:pt x="1940568" y="2497062"/>
                    <a:pt x="1908301" y="2529329"/>
                    <a:pt x="1868497" y="2529329"/>
                  </a:cubicBezTo>
                  <a:lnTo>
                    <a:pt x="72071" y="2529329"/>
                  </a:lnTo>
                  <a:cubicBezTo>
                    <a:pt x="32267" y="2529329"/>
                    <a:pt x="0" y="2497062"/>
                    <a:pt x="0" y="2457258"/>
                  </a:cubicBezTo>
                  <a:lnTo>
                    <a:pt x="0" y="72071"/>
                  </a:lnTo>
                  <a:cubicBezTo>
                    <a:pt x="0" y="32267"/>
                    <a:pt x="32267" y="0"/>
                    <a:pt x="72071" y="0"/>
                  </a:cubicBezTo>
                  <a:close/>
                </a:path>
              </a:pathLst>
            </a:custGeom>
            <a:solidFill>
              <a:srgbClr val="665647">
                <a:alpha val="48627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04775"/>
              <a:ext cx="1940568" cy="26341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4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-6159088" y="-376517"/>
            <a:ext cx="15303088" cy="10701617"/>
          </a:xfrm>
          <a:custGeom>
            <a:avLst/>
            <a:gdLst/>
            <a:ahLst/>
            <a:cxnLst/>
            <a:rect r="r" b="b" t="t" l="l"/>
            <a:pathLst>
              <a:path h="10701617" w="15303088">
                <a:moveTo>
                  <a:pt x="0" y="0"/>
                </a:moveTo>
                <a:lnTo>
                  <a:pt x="15303088" y="0"/>
                </a:lnTo>
                <a:lnTo>
                  <a:pt x="15303088" y="10701617"/>
                </a:lnTo>
                <a:lnTo>
                  <a:pt x="0" y="107016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-2778" t="0" r="-2778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5403460" y="225206"/>
            <a:ext cx="6768913" cy="1606987"/>
            <a:chOff x="0" y="0"/>
            <a:chExt cx="1940970" cy="460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40970" cy="460800"/>
            </a:xfrm>
            <a:custGeom>
              <a:avLst/>
              <a:gdLst/>
              <a:ahLst/>
              <a:cxnLst/>
              <a:rect r="r" b="b" t="t" l="l"/>
              <a:pathLst>
                <a:path h="460800" w="1940970">
                  <a:moveTo>
                    <a:pt x="72056" y="0"/>
                  </a:moveTo>
                  <a:lnTo>
                    <a:pt x="1868914" y="0"/>
                  </a:lnTo>
                  <a:cubicBezTo>
                    <a:pt x="1888024" y="0"/>
                    <a:pt x="1906352" y="7592"/>
                    <a:pt x="1919865" y="21105"/>
                  </a:cubicBezTo>
                  <a:cubicBezTo>
                    <a:pt x="1933379" y="34618"/>
                    <a:pt x="1940970" y="52946"/>
                    <a:pt x="1940970" y="72056"/>
                  </a:cubicBezTo>
                  <a:lnTo>
                    <a:pt x="1940970" y="388744"/>
                  </a:lnTo>
                  <a:cubicBezTo>
                    <a:pt x="1940970" y="407854"/>
                    <a:pt x="1933379" y="426182"/>
                    <a:pt x="1919865" y="439695"/>
                  </a:cubicBezTo>
                  <a:cubicBezTo>
                    <a:pt x="1906352" y="453208"/>
                    <a:pt x="1888024" y="460800"/>
                    <a:pt x="1868914" y="460800"/>
                  </a:cubicBezTo>
                  <a:lnTo>
                    <a:pt x="72056" y="460800"/>
                  </a:lnTo>
                  <a:cubicBezTo>
                    <a:pt x="52946" y="460800"/>
                    <a:pt x="34618" y="453208"/>
                    <a:pt x="21105" y="439695"/>
                  </a:cubicBezTo>
                  <a:cubicBezTo>
                    <a:pt x="7592" y="426182"/>
                    <a:pt x="0" y="407854"/>
                    <a:pt x="0" y="388744"/>
                  </a:cubicBezTo>
                  <a:lnTo>
                    <a:pt x="0" y="72056"/>
                  </a:lnTo>
                  <a:cubicBezTo>
                    <a:pt x="0" y="52946"/>
                    <a:pt x="7592" y="34618"/>
                    <a:pt x="21105" y="21105"/>
                  </a:cubicBezTo>
                  <a:cubicBezTo>
                    <a:pt x="34618" y="7592"/>
                    <a:pt x="52946" y="0"/>
                    <a:pt x="72056" y="0"/>
                  </a:cubicBezTo>
                  <a:close/>
                </a:path>
              </a:pathLst>
            </a:custGeom>
            <a:solidFill>
              <a:srgbClr val="7FAAD4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104775"/>
              <a:ext cx="1940970" cy="5655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4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629129" y="1193527"/>
            <a:ext cx="6768913" cy="8820748"/>
            <a:chOff x="0" y="0"/>
            <a:chExt cx="1940970" cy="252932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940970" cy="2529329"/>
            </a:xfrm>
            <a:custGeom>
              <a:avLst/>
              <a:gdLst/>
              <a:ahLst/>
              <a:cxnLst/>
              <a:rect r="r" b="b" t="t" l="l"/>
              <a:pathLst>
                <a:path h="2529329" w="1940970">
                  <a:moveTo>
                    <a:pt x="72056" y="0"/>
                  </a:moveTo>
                  <a:lnTo>
                    <a:pt x="1868914" y="0"/>
                  </a:lnTo>
                  <a:cubicBezTo>
                    <a:pt x="1888024" y="0"/>
                    <a:pt x="1906352" y="7592"/>
                    <a:pt x="1919865" y="21105"/>
                  </a:cubicBezTo>
                  <a:cubicBezTo>
                    <a:pt x="1933379" y="34618"/>
                    <a:pt x="1940970" y="52946"/>
                    <a:pt x="1940970" y="72056"/>
                  </a:cubicBezTo>
                  <a:lnTo>
                    <a:pt x="1940970" y="2457273"/>
                  </a:lnTo>
                  <a:cubicBezTo>
                    <a:pt x="1940970" y="2476383"/>
                    <a:pt x="1933379" y="2494711"/>
                    <a:pt x="1919865" y="2508224"/>
                  </a:cubicBezTo>
                  <a:cubicBezTo>
                    <a:pt x="1906352" y="2521737"/>
                    <a:pt x="1888024" y="2529329"/>
                    <a:pt x="1868914" y="2529329"/>
                  </a:cubicBezTo>
                  <a:lnTo>
                    <a:pt x="72056" y="2529329"/>
                  </a:lnTo>
                  <a:cubicBezTo>
                    <a:pt x="52946" y="2529329"/>
                    <a:pt x="34618" y="2521737"/>
                    <a:pt x="21105" y="2508224"/>
                  </a:cubicBezTo>
                  <a:cubicBezTo>
                    <a:pt x="7592" y="2494711"/>
                    <a:pt x="0" y="2476383"/>
                    <a:pt x="0" y="2457273"/>
                  </a:cubicBezTo>
                  <a:lnTo>
                    <a:pt x="0" y="72056"/>
                  </a:lnTo>
                  <a:cubicBezTo>
                    <a:pt x="0" y="52946"/>
                    <a:pt x="7592" y="34618"/>
                    <a:pt x="21105" y="21105"/>
                  </a:cubicBezTo>
                  <a:cubicBezTo>
                    <a:pt x="34618" y="7592"/>
                    <a:pt x="52946" y="0"/>
                    <a:pt x="72056" y="0"/>
                  </a:cubicBezTo>
                  <a:close/>
                </a:path>
              </a:pathLst>
            </a:custGeom>
            <a:solidFill>
              <a:srgbClr val="7FAAD4">
                <a:alpha val="48627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104775"/>
              <a:ext cx="1940970" cy="26341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4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0453689" y="3436545"/>
            <a:ext cx="6767511" cy="7609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85187" indent="-442594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Mechanism: Water is passed through layers of sand to remove suspended particles and impurities.</a:t>
            </a:r>
          </a:p>
          <a:p>
            <a:pPr algn="l" marL="885187" indent="-442594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Eff</a:t>
            </a:r>
            <a:r>
              <a:rPr lang="en-US" sz="4099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ectiveness: This method is simple and effective in reducing water pollution.</a:t>
            </a:r>
          </a:p>
          <a:p>
            <a:pPr algn="l">
              <a:lnSpc>
                <a:spcPts val="8959"/>
              </a:lnSpc>
            </a:pPr>
          </a:p>
          <a:p>
            <a:pPr algn="l">
              <a:lnSpc>
                <a:spcPts val="4900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343497" y="3406700"/>
            <a:ext cx="7002719" cy="7639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598" indent="-431799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Process: Chemicals like chlorine or ozone react with pollutants, breaking them down into less harmful substances.</a:t>
            </a:r>
          </a:p>
          <a:p>
            <a:pPr algn="l" marL="863598" indent="-431799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US" sz="3999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pplications: Used in drinking water treatment and wastewater management.</a:t>
            </a:r>
          </a:p>
          <a:p>
            <a:pPr algn="l">
              <a:lnSpc>
                <a:spcPts val="4900"/>
              </a:lnSpc>
            </a:pPr>
          </a:p>
          <a:p>
            <a:pPr algn="l">
              <a:lnSpc>
                <a:spcPts val="4900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5006476" y="457838"/>
            <a:ext cx="7562883" cy="1519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40"/>
              </a:lnSpc>
            </a:pPr>
            <a:r>
              <a:rPr lang="en-US" sz="4250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TRADITIONAL TECHNIQUES</a:t>
            </a:r>
          </a:p>
          <a:p>
            <a:pPr algn="ctr">
              <a:lnSpc>
                <a:spcPts val="3740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11095217" y="1603594"/>
            <a:ext cx="5632313" cy="2366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7"/>
              </a:lnSpc>
            </a:pPr>
            <a:r>
              <a:rPr lang="en-US" sz="5019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2.1 SAND FILTRATION</a:t>
            </a:r>
          </a:p>
          <a:p>
            <a:pPr algn="ctr">
              <a:lnSpc>
                <a:spcPts val="4417"/>
              </a:lnSpc>
            </a:pPr>
          </a:p>
          <a:p>
            <a:pPr algn="ctr">
              <a:lnSpc>
                <a:spcPts val="4417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1784740"/>
            <a:ext cx="5632313" cy="1813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7"/>
              </a:lnSpc>
            </a:pPr>
            <a:r>
              <a:rPr lang="en-US" sz="5019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2.2 CHEMICAL OXIDATION</a:t>
            </a:r>
          </a:p>
          <a:p>
            <a:pPr algn="ctr">
              <a:lnSpc>
                <a:spcPts val="4417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46344" y="328562"/>
            <a:ext cx="9582402" cy="10550678"/>
          </a:xfrm>
          <a:custGeom>
            <a:avLst/>
            <a:gdLst/>
            <a:ahLst/>
            <a:cxnLst/>
            <a:rect r="r" b="b" t="t" l="l"/>
            <a:pathLst>
              <a:path h="10550678" w="9582402">
                <a:moveTo>
                  <a:pt x="0" y="0"/>
                </a:moveTo>
                <a:lnTo>
                  <a:pt x="9582401" y="0"/>
                </a:lnTo>
                <a:lnTo>
                  <a:pt x="9582401" y="10550678"/>
                </a:lnTo>
                <a:lnTo>
                  <a:pt x="0" y="10550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l="-5052" t="0" r="-505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403460" y="225206"/>
            <a:ext cx="6768913" cy="1606987"/>
            <a:chOff x="0" y="0"/>
            <a:chExt cx="1940970" cy="460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40970" cy="460800"/>
            </a:xfrm>
            <a:custGeom>
              <a:avLst/>
              <a:gdLst/>
              <a:ahLst/>
              <a:cxnLst/>
              <a:rect r="r" b="b" t="t" l="l"/>
              <a:pathLst>
                <a:path h="460800" w="1940970">
                  <a:moveTo>
                    <a:pt x="72056" y="0"/>
                  </a:moveTo>
                  <a:lnTo>
                    <a:pt x="1868914" y="0"/>
                  </a:lnTo>
                  <a:cubicBezTo>
                    <a:pt x="1888024" y="0"/>
                    <a:pt x="1906352" y="7592"/>
                    <a:pt x="1919865" y="21105"/>
                  </a:cubicBezTo>
                  <a:cubicBezTo>
                    <a:pt x="1933379" y="34618"/>
                    <a:pt x="1940970" y="52946"/>
                    <a:pt x="1940970" y="72056"/>
                  </a:cubicBezTo>
                  <a:lnTo>
                    <a:pt x="1940970" y="388744"/>
                  </a:lnTo>
                  <a:cubicBezTo>
                    <a:pt x="1940970" y="407854"/>
                    <a:pt x="1933379" y="426182"/>
                    <a:pt x="1919865" y="439695"/>
                  </a:cubicBezTo>
                  <a:cubicBezTo>
                    <a:pt x="1906352" y="453208"/>
                    <a:pt x="1888024" y="460800"/>
                    <a:pt x="1868914" y="460800"/>
                  </a:cubicBezTo>
                  <a:lnTo>
                    <a:pt x="72056" y="460800"/>
                  </a:lnTo>
                  <a:cubicBezTo>
                    <a:pt x="52946" y="460800"/>
                    <a:pt x="34618" y="453208"/>
                    <a:pt x="21105" y="439695"/>
                  </a:cubicBezTo>
                  <a:cubicBezTo>
                    <a:pt x="7592" y="426182"/>
                    <a:pt x="0" y="407854"/>
                    <a:pt x="0" y="388744"/>
                  </a:cubicBezTo>
                  <a:lnTo>
                    <a:pt x="0" y="72056"/>
                  </a:lnTo>
                  <a:cubicBezTo>
                    <a:pt x="0" y="52946"/>
                    <a:pt x="7592" y="34618"/>
                    <a:pt x="21105" y="21105"/>
                  </a:cubicBezTo>
                  <a:cubicBezTo>
                    <a:pt x="34618" y="7592"/>
                    <a:pt x="52946" y="0"/>
                    <a:pt x="72056" y="0"/>
                  </a:cubicBezTo>
                  <a:close/>
                </a:path>
              </a:pathLst>
            </a:custGeom>
            <a:solidFill>
              <a:srgbClr val="7FAAD4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04775"/>
              <a:ext cx="1940970" cy="5655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4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629129" y="1193527"/>
            <a:ext cx="6768913" cy="8820748"/>
            <a:chOff x="0" y="0"/>
            <a:chExt cx="1940970" cy="252932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940970" cy="2529329"/>
            </a:xfrm>
            <a:custGeom>
              <a:avLst/>
              <a:gdLst/>
              <a:ahLst/>
              <a:cxnLst/>
              <a:rect r="r" b="b" t="t" l="l"/>
              <a:pathLst>
                <a:path h="2529329" w="1940970">
                  <a:moveTo>
                    <a:pt x="72056" y="0"/>
                  </a:moveTo>
                  <a:lnTo>
                    <a:pt x="1868914" y="0"/>
                  </a:lnTo>
                  <a:cubicBezTo>
                    <a:pt x="1888024" y="0"/>
                    <a:pt x="1906352" y="7592"/>
                    <a:pt x="1919865" y="21105"/>
                  </a:cubicBezTo>
                  <a:cubicBezTo>
                    <a:pt x="1933379" y="34618"/>
                    <a:pt x="1940970" y="52946"/>
                    <a:pt x="1940970" y="72056"/>
                  </a:cubicBezTo>
                  <a:lnTo>
                    <a:pt x="1940970" y="2457273"/>
                  </a:lnTo>
                  <a:cubicBezTo>
                    <a:pt x="1940970" y="2476383"/>
                    <a:pt x="1933379" y="2494711"/>
                    <a:pt x="1919865" y="2508224"/>
                  </a:cubicBezTo>
                  <a:cubicBezTo>
                    <a:pt x="1906352" y="2521737"/>
                    <a:pt x="1888024" y="2529329"/>
                    <a:pt x="1868914" y="2529329"/>
                  </a:cubicBezTo>
                  <a:lnTo>
                    <a:pt x="72056" y="2529329"/>
                  </a:lnTo>
                  <a:cubicBezTo>
                    <a:pt x="52946" y="2529329"/>
                    <a:pt x="34618" y="2521737"/>
                    <a:pt x="21105" y="2508224"/>
                  </a:cubicBezTo>
                  <a:cubicBezTo>
                    <a:pt x="7592" y="2494711"/>
                    <a:pt x="0" y="2476383"/>
                    <a:pt x="0" y="2457273"/>
                  </a:cubicBezTo>
                  <a:lnTo>
                    <a:pt x="0" y="72056"/>
                  </a:lnTo>
                  <a:cubicBezTo>
                    <a:pt x="0" y="52946"/>
                    <a:pt x="7592" y="34618"/>
                    <a:pt x="21105" y="21105"/>
                  </a:cubicBezTo>
                  <a:cubicBezTo>
                    <a:pt x="34618" y="7592"/>
                    <a:pt x="52946" y="0"/>
                    <a:pt x="72056" y="0"/>
                  </a:cubicBezTo>
                  <a:close/>
                </a:path>
              </a:pathLst>
            </a:custGeom>
            <a:solidFill>
              <a:srgbClr val="7FAAD4">
                <a:alpha val="48627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04775"/>
              <a:ext cx="1940970" cy="26341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4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9852436" y="1832839"/>
            <a:ext cx="7970017" cy="7212471"/>
          </a:xfrm>
          <a:custGeom>
            <a:avLst/>
            <a:gdLst/>
            <a:ahLst/>
            <a:cxnLst/>
            <a:rect r="r" b="b" t="t" l="l"/>
            <a:pathLst>
              <a:path h="7212471" w="7970017">
                <a:moveTo>
                  <a:pt x="0" y="0"/>
                </a:moveTo>
                <a:lnTo>
                  <a:pt x="7970017" y="0"/>
                </a:lnTo>
                <a:lnTo>
                  <a:pt x="7970017" y="7212470"/>
                </a:lnTo>
                <a:lnTo>
                  <a:pt x="0" y="7212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645222" y="1028700"/>
            <a:ext cx="6767511" cy="8820748"/>
            <a:chOff x="0" y="0"/>
            <a:chExt cx="1940568" cy="252932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940568" cy="2529329"/>
            </a:xfrm>
            <a:custGeom>
              <a:avLst/>
              <a:gdLst/>
              <a:ahLst/>
              <a:cxnLst/>
              <a:rect r="r" b="b" t="t" l="l"/>
              <a:pathLst>
                <a:path h="2529329" w="1940568">
                  <a:moveTo>
                    <a:pt x="72071" y="0"/>
                  </a:moveTo>
                  <a:lnTo>
                    <a:pt x="1868497" y="0"/>
                  </a:lnTo>
                  <a:cubicBezTo>
                    <a:pt x="1908301" y="0"/>
                    <a:pt x="1940568" y="32267"/>
                    <a:pt x="1940568" y="72071"/>
                  </a:cubicBezTo>
                  <a:lnTo>
                    <a:pt x="1940568" y="2457258"/>
                  </a:lnTo>
                  <a:cubicBezTo>
                    <a:pt x="1940568" y="2497062"/>
                    <a:pt x="1908301" y="2529329"/>
                    <a:pt x="1868497" y="2529329"/>
                  </a:cubicBezTo>
                  <a:lnTo>
                    <a:pt x="72071" y="2529329"/>
                  </a:lnTo>
                  <a:cubicBezTo>
                    <a:pt x="32267" y="2529329"/>
                    <a:pt x="0" y="2497062"/>
                    <a:pt x="0" y="2457258"/>
                  </a:cubicBezTo>
                  <a:lnTo>
                    <a:pt x="0" y="72071"/>
                  </a:lnTo>
                  <a:cubicBezTo>
                    <a:pt x="0" y="32267"/>
                    <a:pt x="32267" y="0"/>
                    <a:pt x="72071" y="0"/>
                  </a:cubicBezTo>
                  <a:close/>
                </a:path>
              </a:pathLst>
            </a:custGeom>
            <a:solidFill>
              <a:srgbClr val="7FAAD4">
                <a:alpha val="48627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104775"/>
              <a:ext cx="1940568" cy="26341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4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0453689" y="3436545"/>
            <a:ext cx="6767511" cy="6475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85187" indent="-442594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Process: Utilizes a thin membrane to pass water, effectively removing salts and contaminants.</a:t>
            </a:r>
          </a:p>
          <a:p>
            <a:pPr algn="l" marL="885187" indent="-442594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</a:t>
            </a:r>
            <a:r>
              <a:rPr lang="en-US" sz="4099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es: Widely used in desalination and improving drinking water quality</a:t>
            </a:r>
          </a:p>
          <a:p>
            <a:pPr algn="l">
              <a:lnSpc>
                <a:spcPts val="4900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512227" y="3240190"/>
            <a:ext cx="7002719" cy="701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598" indent="-431799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Technology: Uses nanomaterials for water filtration, allowing the removal of fine particles and pollutants.</a:t>
            </a:r>
          </a:p>
          <a:p>
            <a:pPr algn="l" marL="863598" indent="-431799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Features: Increases purification efficiency while reducing the footprint of the equipment.</a:t>
            </a:r>
          </a:p>
          <a:p>
            <a:pPr algn="l">
              <a:lnSpc>
                <a:spcPts val="4900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5006476" y="457838"/>
            <a:ext cx="7562883" cy="1519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40"/>
              </a:lnSpc>
            </a:pPr>
            <a:r>
              <a:rPr lang="en-US" sz="4250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MODERN </a:t>
            </a:r>
          </a:p>
          <a:p>
            <a:pPr algn="ctr">
              <a:lnSpc>
                <a:spcPts val="3740"/>
              </a:lnSpc>
            </a:pPr>
            <a:r>
              <a:rPr lang="en-US" sz="4250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TECHNIQUES</a:t>
            </a:r>
          </a:p>
          <a:p>
            <a:pPr algn="ctr">
              <a:lnSpc>
                <a:spcPts val="3740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11104742" y="1708369"/>
            <a:ext cx="5632313" cy="1813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7"/>
              </a:lnSpc>
            </a:pPr>
            <a:r>
              <a:rPr lang="en-US" sz="5019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2.2 REVERSE OSMOSIS</a:t>
            </a:r>
          </a:p>
          <a:p>
            <a:pPr algn="ctr">
              <a:lnSpc>
                <a:spcPts val="4417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1784740"/>
            <a:ext cx="5632313" cy="1813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7"/>
              </a:lnSpc>
            </a:pPr>
            <a:r>
              <a:rPr lang="en-US" sz="5019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2.1 NANO FILTERS</a:t>
            </a:r>
          </a:p>
          <a:p>
            <a:pPr algn="ctr">
              <a:lnSpc>
                <a:spcPts val="4417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9728181"/>
            <a:ext cx="16230600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0" y="-373806"/>
            <a:ext cx="18538026" cy="10660806"/>
          </a:xfrm>
          <a:custGeom>
            <a:avLst/>
            <a:gdLst/>
            <a:ahLst/>
            <a:cxnLst/>
            <a:rect r="r" b="b" t="t" l="l"/>
            <a:pathLst>
              <a:path h="10660806" w="18538026">
                <a:moveTo>
                  <a:pt x="0" y="0"/>
                </a:moveTo>
                <a:lnTo>
                  <a:pt x="18538026" y="0"/>
                </a:lnTo>
                <a:lnTo>
                  <a:pt x="18538026" y="10660806"/>
                </a:lnTo>
                <a:lnTo>
                  <a:pt x="0" y="10660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8000"/>
            </a:blip>
            <a:stretch>
              <a:fillRect l="-2174" t="-9186" r="0" b="-9186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2428254"/>
            <a:ext cx="16230600" cy="4114800"/>
            <a:chOff x="0" y="0"/>
            <a:chExt cx="5031547" cy="127560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031547" cy="1275603"/>
            </a:xfrm>
            <a:custGeom>
              <a:avLst/>
              <a:gdLst/>
              <a:ahLst/>
              <a:cxnLst/>
              <a:rect r="r" b="b" t="t" l="l"/>
              <a:pathLst>
                <a:path h="1275603" w="5031547">
                  <a:moveTo>
                    <a:pt x="24327" y="0"/>
                  </a:moveTo>
                  <a:lnTo>
                    <a:pt x="5007220" y="0"/>
                  </a:lnTo>
                  <a:cubicBezTo>
                    <a:pt x="5013672" y="0"/>
                    <a:pt x="5019859" y="2563"/>
                    <a:pt x="5024422" y="7125"/>
                  </a:cubicBezTo>
                  <a:cubicBezTo>
                    <a:pt x="5028984" y="11687"/>
                    <a:pt x="5031547" y="17875"/>
                    <a:pt x="5031547" y="24327"/>
                  </a:cubicBezTo>
                  <a:lnTo>
                    <a:pt x="5031547" y="1251277"/>
                  </a:lnTo>
                  <a:cubicBezTo>
                    <a:pt x="5031547" y="1264712"/>
                    <a:pt x="5020655" y="1275603"/>
                    <a:pt x="5007220" y="1275603"/>
                  </a:cubicBezTo>
                  <a:lnTo>
                    <a:pt x="24327" y="1275603"/>
                  </a:lnTo>
                  <a:cubicBezTo>
                    <a:pt x="10891" y="1275603"/>
                    <a:pt x="0" y="1264712"/>
                    <a:pt x="0" y="125127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7FAAD4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04775"/>
              <a:ext cx="5031547" cy="13803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4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310924" y="2870791"/>
            <a:ext cx="7368333" cy="4247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76"/>
              </a:lnSpc>
            </a:pPr>
            <a:r>
              <a:rPr lang="en-US" sz="7246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SUSTAINABILITY OF WATER RESOURCES</a:t>
            </a:r>
          </a:p>
          <a:p>
            <a:pPr algn="l">
              <a:lnSpc>
                <a:spcPts val="6376"/>
              </a:lnSpc>
            </a:pPr>
          </a:p>
          <a:p>
            <a:pPr algn="l">
              <a:lnSpc>
                <a:spcPts val="6376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8679257" y="3724727"/>
            <a:ext cx="7711586" cy="2713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5391" indent="-327696" lvl="1">
              <a:lnSpc>
                <a:spcPts val="4249"/>
              </a:lnSpc>
              <a:buFont typeface="Arial"/>
              <a:buChar char="•"/>
            </a:pPr>
            <a:r>
              <a:rPr lang="en-US" sz="3035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Planning: Involves assessing available sources and ensuring fair distribution.</a:t>
            </a:r>
          </a:p>
          <a:p>
            <a:pPr algn="l" marL="655391" indent="-327696" lvl="1">
              <a:lnSpc>
                <a:spcPts val="4249"/>
              </a:lnSpc>
              <a:buFont typeface="Arial"/>
              <a:buChar char="•"/>
            </a:pPr>
            <a:r>
              <a:rPr lang="en-US" sz="3035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Monitoring Systems: Techniques to track water levels and contaminants.</a:t>
            </a:r>
          </a:p>
          <a:p>
            <a:pPr algn="l">
              <a:lnSpc>
                <a:spcPts val="4249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9144000" y="2642191"/>
            <a:ext cx="7711586" cy="1371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29"/>
              </a:lnSpc>
            </a:pPr>
            <a:r>
              <a:rPr lang="en-US" sz="3735" b="true">
                <a:solidFill>
                  <a:srgbClr val="072D44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Water Resource Management</a:t>
            </a:r>
          </a:p>
          <a:p>
            <a:pPr algn="l">
              <a:lnSpc>
                <a:spcPts val="5229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4493217"/>
            <a:ext cx="18570224" cy="14780217"/>
          </a:xfrm>
          <a:custGeom>
            <a:avLst/>
            <a:gdLst/>
            <a:ahLst/>
            <a:cxnLst/>
            <a:rect r="r" b="b" t="t" l="l"/>
            <a:pathLst>
              <a:path h="14780217" w="18570224">
                <a:moveTo>
                  <a:pt x="0" y="0"/>
                </a:moveTo>
                <a:lnTo>
                  <a:pt x="18570224" y="0"/>
                </a:lnTo>
                <a:lnTo>
                  <a:pt x="18570224" y="14780217"/>
                </a:lnTo>
                <a:lnTo>
                  <a:pt x="0" y="147802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0" t="-45883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5463637"/>
            <a:ext cx="16230600" cy="2747947"/>
            <a:chOff x="0" y="0"/>
            <a:chExt cx="5031547" cy="85187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31547" cy="851874"/>
            </a:xfrm>
            <a:custGeom>
              <a:avLst/>
              <a:gdLst/>
              <a:ahLst/>
              <a:cxnLst/>
              <a:rect r="r" b="b" t="t" l="l"/>
              <a:pathLst>
                <a:path h="851874" w="5031547">
                  <a:moveTo>
                    <a:pt x="24327" y="0"/>
                  </a:moveTo>
                  <a:lnTo>
                    <a:pt x="5007220" y="0"/>
                  </a:lnTo>
                  <a:cubicBezTo>
                    <a:pt x="5013672" y="0"/>
                    <a:pt x="5019859" y="2563"/>
                    <a:pt x="5024422" y="7125"/>
                  </a:cubicBezTo>
                  <a:cubicBezTo>
                    <a:pt x="5028984" y="11687"/>
                    <a:pt x="5031547" y="17875"/>
                    <a:pt x="5031547" y="24327"/>
                  </a:cubicBezTo>
                  <a:lnTo>
                    <a:pt x="5031547" y="827547"/>
                  </a:lnTo>
                  <a:cubicBezTo>
                    <a:pt x="5031547" y="840982"/>
                    <a:pt x="5020655" y="851874"/>
                    <a:pt x="5007220" y="851874"/>
                  </a:cubicBezTo>
                  <a:lnTo>
                    <a:pt x="24327" y="851874"/>
                  </a:lnTo>
                  <a:cubicBezTo>
                    <a:pt x="10891" y="851874"/>
                    <a:pt x="0" y="840982"/>
                    <a:pt x="0" y="8275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7FAAD4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04775"/>
              <a:ext cx="5031547" cy="9566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4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736964" y="1123950"/>
            <a:ext cx="14201020" cy="1309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39"/>
              </a:lnSpc>
            </a:pPr>
            <a:r>
              <a:rPr lang="en-US" sz="9249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YOU CAN HELP  ??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736964" y="5482337"/>
            <a:ext cx="13587967" cy="1355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3582" indent="-271791" lvl="1">
              <a:lnSpc>
                <a:spcPts val="3524"/>
              </a:lnSpc>
              <a:buFont typeface="Arial"/>
              <a:buChar char="•"/>
            </a:pPr>
            <a:r>
              <a:rPr lang="en-US" b="true" sz="2517">
                <a:solidFill>
                  <a:srgbClr val="072D44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Community Awareness and Conservation Methods</a:t>
            </a:r>
          </a:p>
          <a:p>
            <a:pPr algn="l">
              <a:lnSpc>
                <a:spcPts val="3524"/>
              </a:lnSpc>
            </a:pPr>
          </a:p>
          <a:p>
            <a:pPr algn="ctr">
              <a:lnSpc>
                <a:spcPts val="3524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2354330" y="2528557"/>
            <a:ext cx="12966287" cy="3366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39"/>
              </a:lnSpc>
            </a:pPr>
            <a:r>
              <a:rPr lang="en-US" sz="9249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WATER CONSERVATION</a:t>
            </a:r>
          </a:p>
          <a:p>
            <a:pPr algn="ctr">
              <a:lnSpc>
                <a:spcPts val="8139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2043490" y="5973660"/>
            <a:ext cx="13587967" cy="2180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4"/>
              </a:lnSpc>
              <a:spcBef>
                <a:spcPct val="0"/>
              </a:spcBef>
            </a:pPr>
            <a:r>
              <a:rPr lang="en-US" sz="3017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Awareness Campaigns: Organizing community programs to educate people about the importance of water and conservation techniques.</a:t>
            </a:r>
          </a:p>
          <a:p>
            <a:pPr algn="l">
              <a:lnSpc>
                <a:spcPts val="4224"/>
              </a:lnSpc>
              <a:spcBef>
                <a:spcPct val="0"/>
              </a:spcBef>
            </a:pPr>
            <a:r>
              <a:rPr lang="en-US" sz="3017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Daily Practices: Encouraging wise water use in daily activities such as washing and bathing.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bg>
      <p:bgPr>
        <a:solidFill>
          <a:srgbClr val="C9D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7782978" cy="4114800"/>
            <a:chOff x="0" y="0"/>
            <a:chExt cx="2412752" cy="127560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12752" cy="1275603"/>
            </a:xfrm>
            <a:custGeom>
              <a:avLst/>
              <a:gdLst/>
              <a:ahLst/>
              <a:cxnLst/>
              <a:rect r="r" b="b" t="t" l="l"/>
              <a:pathLst>
                <a:path h="1275603" w="2412752">
                  <a:moveTo>
                    <a:pt x="50731" y="0"/>
                  </a:moveTo>
                  <a:lnTo>
                    <a:pt x="2362021" y="0"/>
                  </a:lnTo>
                  <a:cubicBezTo>
                    <a:pt x="2375476" y="0"/>
                    <a:pt x="2388380" y="5345"/>
                    <a:pt x="2397894" y="14859"/>
                  </a:cubicBezTo>
                  <a:cubicBezTo>
                    <a:pt x="2407408" y="24373"/>
                    <a:pt x="2412752" y="37276"/>
                    <a:pt x="2412752" y="50731"/>
                  </a:cubicBezTo>
                  <a:lnTo>
                    <a:pt x="2412752" y="1224872"/>
                  </a:lnTo>
                  <a:cubicBezTo>
                    <a:pt x="2412752" y="1238327"/>
                    <a:pt x="2407408" y="1251231"/>
                    <a:pt x="2397894" y="1260745"/>
                  </a:cubicBezTo>
                  <a:cubicBezTo>
                    <a:pt x="2388380" y="1270259"/>
                    <a:pt x="2375476" y="1275603"/>
                    <a:pt x="2362021" y="1275603"/>
                  </a:cubicBezTo>
                  <a:lnTo>
                    <a:pt x="50731" y="1275603"/>
                  </a:lnTo>
                  <a:cubicBezTo>
                    <a:pt x="37276" y="1275603"/>
                    <a:pt x="24373" y="1270259"/>
                    <a:pt x="14859" y="1260745"/>
                  </a:cubicBezTo>
                  <a:cubicBezTo>
                    <a:pt x="5345" y="1251231"/>
                    <a:pt x="0" y="1238327"/>
                    <a:pt x="0" y="1224872"/>
                  </a:cubicBezTo>
                  <a:lnTo>
                    <a:pt x="0" y="50731"/>
                  </a:lnTo>
                  <a:cubicBezTo>
                    <a:pt x="0" y="37276"/>
                    <a:pt x="5345" y="24373"/>
                    <a:pt x="14859" y="14859"/>
                  </a:cubicBezTo>
                  <a:cubicBezTo>
                    <a:pt x="24373" y="5345"/>
                    <a:pt x="37276" y="0"/>
                    <a:pt x="50731" y="0"/>
                  </a:cubicBezTo>
                  <a:close/>
                </a:path>
              </a:pathLst>
            </a:custGeom>
            <a:solidFill>
              <a:srgbClr val="7FAAD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04775"/>
              <a:ext cx="2412752" cy="13803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4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299575" y="3181350"/>
            <a:ext cx="7241227" cy="1128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93"/>
              </a:lnSpc>
            </a:pPr>
            <a:r>
              <a:rPr lang="en-US" sz="8061">
                <a:solidFill>
                  <a:srgbClr val="072D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 YOU!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138787" y="6475948"/>
            <a:ext cx="11149213" cy="35526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134"/>
              </a:lnSpc>
            </a:pPr>
            <a:r>
              <a:rPr lang="en-US" sz="6524" i="true">
                <a:solidFill>
                  <a:srgbClr val="072D44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Let's embrace the wonders of nature and commit to its preservation.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10613" y="1298992"/>
            <a:ext cx="8165709" cy="10424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6"/>
              </a:lnSpc>
            </a:pPr>
            <a:r>
              <a:rPr lang="en-US" b="true" sz="2804" spc="566">
                <a:solidFill>
                  <a:srgbClr val="072D44"/>
                </a:solidFill>
                <a:latin typeface="Times New Roman Medium"/>
                <a:ea typeface="Times New Roman Medium"/>
                <a:cs typeface="Times New Roman Medium"/>
                <a:sym typeface="Times New Roman Medium"/>
              </a:rPr>
              <a:t>RIMAH BERCH</a:t>
            </a:r>
          </a:p>
          <a:p>
            <a:pPr algn="l">
              <a:lnSpc>
                <a:spcPts val="3926"/>
              </a:lnSpc>
            </a:pPr>
            <a:r>
              <a:rPr lang="en-US" b="true" sz="2804" spc="566">
                <a:solidFill>
                  <a:srgbClr val="072D44"/>
                </a:solidFill>
                <a:latin typeface="Times New Roman Medium"/>
                <a:ea typeface="Times New Roman Medium"/>
                <a:cs typeface="Times New Roman Medium"/>
                <a:sym typeface="Times New Roman Medium"/>
              </a:rPr>
              <a:t>BENHOUMER NOUR EL HOUDA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DAGk0BTvoWE</dc:identifier>
  <dcterms:modified xsi:type="dcterms:W3CDTF">2011-08-01T06:04:30Z</dcterms:modified>
  <cp:revision>1</cp:revision>
  <dc:title>Green Minimalist The Wonders of Nature Presentation</dc:title>
</cp:coreProperties>
</file>