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jpg" ContentType="image/jpeg"/>
  <Override PartName="/ppt/media/image3.jpg" ContentType="image/jpeg"/>
  <Override PartName="/ppt/media/image4.jpg" ContentType="image/jpeg"/>
  <Override PartName="/ppt/media/image5.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77" r:id="rId6"/>
    <p:sldId id="265" r:id="rId7"/>
    <p:sldId id="279" r:id="rId8"/>
    <p:sldId id="280" r:id="rId9"/>
    <p:sldId id="281" r:id="rId10"/>
    <p:sldId id="282" r:id="rId11"/>
    <p:sldId id="275" r:id="rId12"/>
  </p:sldIdLst>
  <p:sldSz cx="12192000" cy="6858000"/>
  <p:notesSz cx="12192000" cy="68580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88" autoAdjust="0"/>
    <p:restoredTop sz="86387" autoAdjust="0"/>
  </p:normalViewPr>
  <p:slideViewPr>
    <p:cSldViewPr>
      <p:cViewPr>
        <p:scale>
          <a:sx n="80" d="100"/>
          <a:sy n="80" d="100"/>
        </p:scale>
        <p:origin x="-150" y="-72"/>
      </p:cViewPr>
      <p:guideLst>
        <p:guide orient="horz" pos="2880"/>
        <p:guide pos="2160"/>
      </p:guideLst>
    </p:cSldViewPr>
  </p:slideViewPr>
  <p:outlineViewPr>
    <p:cViewPr>
      <p:scale>
        <a:sx n="33" d="100"/>
        <a:sy n="33" d="100"/>
      </p:scale>
      <p:origin x="42" y="5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Diapositive de titr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800" b="1" i="0">
                <a:solidFill>
                  <a:srgbClr val="001F5F"/>
                </a:solidFill>
                <a:latin typeface="Corbel"/>
                <a:cs typeface="Corbel"/>
              </a:defRPr>
            </a:lvl1pPr>
          </a:lstStyle>
          <a:p>
            <a:r>
              <a:rPr lang="fr-FR" smtClean="0"/>
              <a:t>Modifiez le style du titre</a:t>
            </a:r>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400" b="1" i="0">
                <a:solidFill>
                  <a:srgbClr val="001F5F"/>
                </a:solidFill>
                <a:latin typeface="Tahoma"/>
                <a:cs typeface="Tahoma"/>
              </a:defRPr>
            </a:lvl1pPr>
          </a:lstStyle>
          <a:p>
            <a:r>
              <a:rPr lang="fr-FR" smtClean="0"/>
              <a:t>Modifiez le style des sous-titres du masque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01F5F"/>
                </a:solidFill>
                <a:latin typeface="Corbel"/>
                <a:cs typeface="Corbel"/>
              </a:defRPr>
            </a:lvl1pPr>
          </a:lstStyle>
          <a:p>
            <a:r>
              <a:rPr lang="fr-FR" smtClean="0"/>
              <a:t>Modifiez le style du titre</a:t>
            </a:r>
            <a:endParaRPr/>
          </a:p>
        </p:txBody>
      </p:sp>
      <p:sp>
        <p:nvSpPr>
          <p:cNvPr id="3" name="Holder 3"/>
          <p:cNvSpPr>
            <a:spLocks noGrp="1"/>
          </p:cNvSpPr>
          <p:nvPr>
            <p:ph type="body" idx="1"/>
          </p:nvPr>
        </p:nvSpPr>
        <p:spPr/>
        <p:txBody>
          <a:bodyPr lIns="0" tIns="0" rIns="0" bIns="0"/>
          <a:lstStyle>
            <a:lvl1pPr>
              <a:defRPr sz="2400" b="1" i="0">
                <a:solidFill>
                  <a:srgbClr val="001F5F"/>
                </a:solidFill>
                <a:latin typeface="Tahoma"/>
                <a:cs typeface="Tahoma"/>
              </a:defRPr>
            </a:lvl1pPr>
          </a:lstStyle>
          <a:p>
            <a:pPr lvl="0"/>
            <a:r>
              <a:rPr lang="fr-FR" smtClean="0"/>
              <a:t>Modifiez les styles du texte du masque</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Deux contenus">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01F5F"/>
                </a:solidFill>
                <a:latin typeface="Corbel"/>
                <a:cs typeface="Corbel"/>
              </a:defRPr>
            </a:lvl1pPr>
          </a:lstStyle>
          <a:p>
            <a:r>
              <a:rPr lang="fr-FR" smtClean="0"/>
              <a:t>Modifiez le style du titre</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fr-FR" smtClean="0"/>
              <a:t>Modifiez les styles du texte du masque</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fr-FR" smtClean="0"/>
              <a:t>Modifiez les styles du texte du masque</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re seul">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01F5F"/>
                </a:solidFill>
                <a:latin typeface="Corbel"/>
                <a:cs typeface="Corbel"/>
              </a:defRPr>
            </a:lvl1pPr>
          </a:lstStyle>
          <a:p>
            <a:r>
              <a:rPr lang="fr-FR" smtClean="0"/>
              <a:t>Modifiez le style du titre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Vide">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2192000" cy="6858000"/>
          </a:xfrm>
          <a:prstGeom prst="rect">
            <a:avLst/>
          </a:prstGeom>
        </p:spPr>
      </p:pic>
      <p:sp>
        <p:nvSpPr>
          <p:cNvPr id="17" name="bg object 17"/>
          <p:cNvSpPr/>
          <p:nvPr/>
        </p:nvSpPr>
        <p:spPr>
          <a:xfrm>
            <a:off x="457200" y="0"/>
            <a:ext cx="1122045" cy="5329555"/>
          </a:xfrm>
          <a:custGeom>
            <a:avLst/>
            <a:gdLst/>
            <a:ahLst/>
            <a:cxnLst/>
            <a:rect l="l" t="t" r="r" b="b"/>
            <a:pathLst>
              <a:path w="1122045" h="5329555">
                <a:moveTo>
                  <a:pt x="1121664" y="0"/>
                </a:moveTo>
                <a:lnTo>
                  <a:pt x="867791" y="0"/>
                </a:lnTo>
                <a:lnTo>
                  <a:pt x="0" y="5286502"/>
                </a:lnTo>
                <a:lnTo>
                  <a:pt x="247497" y="5329428"/>
                </a:lnTo>
                <a:lnTo>
                  <a:pt x="1121664" y="0"/>
                </a:lnTo>
                <a:close/>
              </a:path>
            </a:pathLst>
          </a:custGeom>
          <a:solidFill>
            <a:srgbClr val="2FACEB"/>
          </a:solidFill>
        </p:spPr>
        <p:txBody>
          <a:bodyPr wrap="square" lIns="0" tIns="0" rIns="0" bIns="0" rtlCol="0"/>
          <a:lstStyle/>
          <a:p>
            <a:endParaRPr/>
          </a:p>
        </p:txBody>
      </p:sp>
      <p:sp>
        <p:nvSpPr>
          <p:cNvPr id="18" name="bg object 18"/>
          <p:cNvSpPr/>
          <p:nvPr/>
        </p:nvSpPr>
        <p:spPr>
          <a:xfrm>
            <a:off x="150876" y="0"/>
            <a:ext cx="1117600" cy="5278120"/>
          </a:xfrm>
          <a:custGeom>
            <a:avLst/>
            <a:gdLst/>
            <a:ahLst/>
            <a:cxnLst/>
            <a:rect l="l" t="t" r="r" b="b"/>
            <a:pathLst>
              <a:path w="1117600" h="5278120">
                <a:moveTo>
                  <a:pt x="1117092" y="0"/>
                </a:moveTo>
                <a:lnTo>
                  <a:pt x="864793" y="0"/>
                </a:lnTo>
                <a:lnTo>
                  <a:pt x="0" y="5239512"/>
                </a:lnTo>
                <a:lnTo>
                  <a:pt x="249123" y="5277612"/>
                </a:lnTo>
                <a:lnTo>
                  <a:pt x="1117092" y="0"/>
                </a:lnTo>
                <a:close/>
              </a:path>
            </a:pathLst>
          </a:custGeom>
          <a:solidFill>
            <a:srgbClr val="585858"/>
          </a:solidFill>
        </p:spPr>
        <p:txBody>
          <a:bodyPr wrap="square" lIns="0" tIns="0" rIns="0" bIns="0" rtlCol="0"/>
          <a:lstStyle/>
          <a:p>
            <a:endParaRPr/>
          </a:p>
        </p:txBody>
      </p:sp>
      <p:sp>
        <p:nvSpPr>
          <p:cNvPr id="19" name="bg object 19"/>
          <p:cNvSpPr/>
          <p:nvPr/>
        </p:nvSpPr>
        <p:spPr>
          <a:xfrm>
            <a:off x="150876" y="5239511"/>
            <a:ext cx="1228725" cy="1618615"/>
          </a:xfrm>
          <a:custGeom>
            <a:avLst/>
            <a:gdLst/>
            <a:ahLst/>
            <a:cxnLst/>
            <a:rect l="l" t="t" r="r" b="b"/>
            <a:pathLst>
              <a:path w="1228725" h="1618615">
                <a:moveTo>
                  <a:pt x="0" y="0"/>
                </a:moveTo>
                <a:lnTo>
                  <a:pt x="1174369" y="1618487"/>
                </a:lnTo>
                <a:lnTo>
                  <a:pt x="1228344" y="1618487"/>
                </a:lnTo>
                <a:lnTo>
                  <a:pt x="0" y="0"/>
                </a:lnTo>
                <a:close/>
              </a:path>
            </a:pathLst>
          </a:custGeom>
          <a:solidFill>
            <a:srgbClr val="252525"/>
          </a:solidFill>
        </p:spPr>
        <p:txBody>
          <a:bodyPr wrap="square" lIns="0" tIns="0" rIns="0" bIns="0" rtlCol="0"/>
          <a:lstStyle/>
          <a:p>
            <a:endParaRPr/>
          </a:p>
        </p:txBody>
      </p:sp>
      <p:sp>
        <p:nvSpPr>
          <p:cNvPr id="20" name="bg object 20"/>
          <p:cNvSpPr/>
          <p:nvPr/>
        </p:nvSpPr>
        <p:spPr>
          <a:xfrm>
            <a:off x="457200" y="5291328"/>
            <a:ext cx="1495425" cy="1567180"/>
          </a:xfrm>
          <a:custGeom>
            <a:avLst/>
            <a:gdLst/>
            <a:ahLst/>
            <a:cxnLst/>
            <a:rect l="l" t="t" r="r" b="b"/>
            <a:pathLst>
              <a:path w="1495425" h="1567179">
                <a:moveTo>
                  <a:pt x="0" y="0"/>
                </a:moveTo>
                <a:lnTo>
                  <a:pt x="1442720" y="1566672"/>
                </a:lnTo>
                <a:lnTo>
                  <a:pt x="1495044" y="1566672"/>
                </a:lnTo>
                <a:lnTo>
                  <a:pt x="0" y="0"/>
                </a:lnTo>
                <a:close/>
              </a:path>
            </a:pathLst>
          </a:custGeom>
          <a:solidFill>
            <a:srgbClr val="0C5A82"/>
          </a:solidFill>
        </p:spPr>
        <p:txBody>
          <a:bodyPr wrap="square" lIns="0" tIns="0" rIns="0" bIns="0" rtlCol="0"/>
          <a:lstStyle/>
          <a:p>
            <a:endParaRPr/>
          </a:p>
        </p:txBody>
      </p:sp>
      <p:sp>
        <p:nvSpPr>
          <p:cNvPr id="21" name="bg object 21"/>
          <p:cNvSpPr/>
          <p:nvPr/>
        </p:nvSpPr>
        <p:spPr>
          <a:xfrm>
            <a:off x="457200" y="5286755"/>
            <a:ext cx="2131060" cy="1571625"/>
          </a:xfrm>
          <a:custGeom>
            <a:avLst/>
            <a:gdLst/>
            <a:ahLst/>
            <a:cxnLst/>
            <a:rect l="l" t="t" r="r" b="b"/>
            <a:pathLst>
              <a:path w="2131060" h="1571625">
                <a:moveTo>
                  <a:pt x="0" y="0"/>
                </a:moveTo>
                <a:lnTo>
                  <a:pt x="0" y="4699"/>
                </a:lnTo>
                <a:lnTo>
                  <a:pt x="1495552" y="1571243"/>
                </a:lnTo>
                <a:lnTo>
                  <a:pt x="2130552" y="1571243"/>
                </a:lnTo>
                <a:lnTo>
                  <a:pt x="247662" y="42799"/>
                </a:lnTo>
                <a:lnTo>
                  <a:pt x="0" y="0"/>
                </a:lnTo>
                <a:close/>
              </a:path>
            </a:pathLst>
          </a:custGeom>
          <a:solidFill>
            <a:srgbClr val="1286C3"/>
          </a:solidFill>
        </p:spPr>
        <p:txBody>
          <a:bodyPr wrap="square" lIns="0" tIns="0" rIns="0" bIns="0" rtlCol="0"/>
          <a:lstStyle/>
          <a:p>
            <a:endParaRPr/>
          </a:p>
        </p:txBody>
      </p:sp>
      <p:sp>
        <p:nvSpPr>
          <p:cNvPr id="22" name="bg object 22"/>
          <p:cNvSpPr/>
          <p:nvPr/>
        </p:nvSpPr>
        <p:spPr>
          <a:xfrm>
            <a:off x="150876" y="5239511"/>
            <a:ext cx="1694814" cy="1618615"/>
          </a:xfrm>
          <a:custGeom>
            <a:avLst/>
            <a:gdLst/>
            <a:ahLst/>
            <a:cxnLst/>
            <a:rect l="l" t="t" r="r" b="b"/>
            <a:pathLst>
              <a:path w="1694814" h="1618615">
                <a:moveTo>
                  <a:pt x="0" y="0"/>
                </a:moveTo>
                <a:lnTo>
                  <a:pt x="1228217" y="1618487"/>
                </a:lnTo>
                <a:lnTo>
                  <a:pt x="1694688" y="1618487"/>
                </a:lnTo>
                <a:lnTo>
                  <a:pt x="291973" y="95250"/>
                </a:lnTo>
                <a:lnTo>
                  <a:pt x="244360" y="42799"/>
                </a:lnTo>
                <a:lnTo>
                  <a:pt x="249123" y="42799"/>
                </a:lnTo>
                <a:lnTo>
                  <a:pt x="249123" y="38100"/>
                </a:lnTo>
                <a:lnTo>
                  <a:pt x="244360" y="38100"/>
                </a:lnTo>
                <a:lnTo>
                  <a:pt x="0" y="0"/>
                </a:lnTo>
                <a:close/>
              </a:path>
            </a:pathLst>
          </a:custGeom>
          <a:solidFill>
            <a:srgbClr val="404040"/>
          </a:solidFill>
        </p:spPr>
        <p:txBody>
          <a:bodyPr wrap="square" lIns="0" tIns="0" rIns="0" bIns="0" rtlCol="0"/>
          <a:lstStyle/>
          <a:p>
            <a:endParaRPr/>
          </a:p>
        </p:txBody>
      </p:sp>
      <p:sp>
        <p:nvSpPr>
          <p:cNvPr id="2" name="Holder 2"/>
          <p:cNvSpPr>
            <a:spLocks noGrp="1"/>
          </p:cNvSpPr>
          <p:nvPr>
            <p:ph type="title"/>
          </p:nvPr>
        </p:nvSpPr>
        <p:spPr>
          <a:xfrm>
            <a:off x="1787779" y="616077"/>
            <a:ext cx="2681604" cy="756919"/>
          </a:xfrm>
          <a:prstGeom prst="rect">
            <a:avLst/>
          </a:prstGeom>
        </p:spPr>
        <p:txBody>
          <a:bodyPr wrap="square" lIns="0" tIns="0" rIns="0" bIns="0">
            <a:spAutoFit/>
          </a:bodyPr>
          <a:lstStyle>
            <a:lvl1pPr>
              <a:defRPr sz="4800" b="1" i="0">
                <a:solidFill>
                  <a:srgbClr val="001F5F"/>
                </a:solidFill>
                <a:latin typeface="Corbel"/>
                <a:cs typeface="Corbel"/>
              </a:defRPr>
            </a:lvl1pPr>
          </a:lstStyle>
          <a:p>
            <a:endParaRPr/>
          </a:p>
        </p:txBody>
      </p:sp>
      <p:sp>
        <p:nvSpPr>
          <p:cNvPr id="3" name="Holder 3"/>
          <p:cNvSpPr>
            <a:spLocks noGrp="1"/>
          </p:cNvSpPr>
          <p:nvPr>
            <p:ph type="body" idx="1"/>
          </p:nvPr>
        </p:nvSpPr>
        <p:spPr>
          <a:xfrm>
            <a:off x="1275080" y="2322702"/>
            <a:ext cx="9996170" cy="3089275"/>
          </a:xfrm>
          <a:prstGeom prst="rect">
            <a:avLst/>
          </a:prstGeom>
        </p:spPr>
        <p:txBody>
          <a:bodyPr wrap="square" lIns="0" tIns="0" rIns="0" bIns="0">
            <a:spAutoFit/>
          </a:bodyPr>
          <a:lstStyle>
            <a:lvl1pPr>
              <a:defRPr sz="2400" b="1" i="0">
                <a:solidFill>
                  <a:srgbClr val="001F5F"/>
                </a:solidFill>
                <a:latin typeface="Tahoma"/>
                <a:cs typeface="Tahoma"/>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4/15/2025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rtl="1" eaLnBrk="1" hangingPunct="1">
        <a:defRPr>
          <a:latin typeface="+mj-lt"/>
          <a:ea typeface="+mj-ea"/>
          <a:cs typeface="+mj-cs"/>
        </a:defRPr>
      </a:lvl1pPr>
    </p:titleStyle>
    <p:bodyStyle>
      <a:lvl1pPr marL="0" algn="r" rtl="1" eaLnBrk="1" hangingPunct="1">
        <a:defRPr>
          <a:latin typeface="+mn-lt"/>
          <a:ea typeface="+mn-ea"/>
          <a:cs typeface="+mn-cs"/>
        </a:defRPr>
      </a:lvl1pPr>
      <a:lvl2pPr marL="457200" algn="r" rtl="1" eaLnBrk="1" hangingPunct="1">
        <a:defRPr>
          <a:latin typeface="+mn-lt"/>
          <a:ea typeface="+mn-ea"/>
          <a:cs typeface="+mn-cs"/>
        </a:defRPr>
      </a:lvl2pPr>
      <a:lvl3pPr marL="914400" algn="r" rtl="1" eaLnBrk="1" hangingPunct="1">
        <a:defRPr>
          <a:latin typeface="+mn-lt"/>
          <a:ea typeface="+mn-ea"/>
          <a:cs typeface="+mn-cs"/>
        </a:defRPr>
      </a:lvl3pPr>
      <a:lvl4pPr marL="1371600" algn="r" rtl="1" eaLnBrk="1" hangingPunct="1">
        <a:defRPr>
          <a:latin typeface="+mn-lt"/>
          <a:ea typeface="+mn-ea"/>
          <a:cs typeface="+mn-cs"/>
        </a:defRPr>
      </a:lvl4pPr>
      <a:lvl5pPr marL="1828800" algn="r" rtl="1" eaLnBrk="1" hangingPunct="1">
        <a:defRPr>
          <a:latin typeface="+mn-lt"/>
          <a:ea typeface="+mn-ea"/>
          <a:cs typeface="+mn-cs"/>
        </a:defRPr>
      </a:lvl5pPr>
      <a:lvl6pPr marL="2286000" algn="r" rtl="1" eaLnBrk="1" hangingPunct="1">
        <a:defRPr>
          <a:latin typeface="+mn-lt"/>
          <a:ea typeface="+mn-ea"/>
          <a:cs typeface="+mn-cs"/>
        </a:defRPr>
      </a:lvl6pPr>
      <a:lvl7pPr marL="2743200" algn="r" rtl="1" eaLnBrk="1" hangingPunct="1">
        <a:defRPr>
          <a:latin typeface="+mn-lt"/>
          <a:ea typeface="+mn-ea"/>
          <a:cs typeface="+mn-cs"/>
        </a:defRPr>
      </a:lvl7pPr>
      <a:lvl8pPr marL="3200400" algn="r" rtl="1" eaLnBrk="1" hangingPunct="1">
        <a:defRPr>
          <a:latin typeface="+mn-lt"/>
          <a:ea typeface="+mn-ea"/>
          <a:cs typeface="+mn-cs"/>
        </a:defRPr>
      </a:lvl8pPr>
      <a:lvl9pPr marL="3657600" algn="r" rtl="1" eaLnBrk="1" hangingPunct="1">
        <a:defRPr>
          <a:latin typeface="+mn-lt"/>
          <a:ea typeface="+mn-ea"/>
          <a:cs typeface="+mn-cs"/>
        </a:defRPr>
      </a:lvl9pPr>
    </p:bodyStyle>
    <p:otherStyle>
      <a:lvl1pPr marL="0" algn="r" rtl="1" eaLnBrk="1" hangingPunct="1">
        <a:defRPr>
          <a:latin typeface="+mn-lt"/>
          <a:ea typeface="+mn-ea"/>
          <a:cs typeface="+mn-cs"/>
        </a:defRPr>
      </a:lvl1pPr>
      <a:lvl2pPr marL="457200" algn="r" rtl="1" eaLnBrk="1" hangingPunct="1">
        <a:defRPr>
          <a:latin typeface="+mn-lt"/>
          <a:ea typeface="+mn-ea"/>
          <a:cs typeface="+mn-cs"/>
        </a:defRPr>
      </a:lvl2pPr>
      <a:lvl3pPr marL="914400" algn="r" rtl="1" eaLnBrk="1" hangingPunct="1">
        <a:defRPr>
          <a:latin typeface="+mn-lt"/>
          <a:ea typeface="+mn-ea"/>
          <a:cs typeface="+mn-cs"/>
        </a:defRPr>
      </a:lvl3pPr>
      <a:lvl4pPr marL="1371600" algn="r" rtl="1" eaLnBrk="1" hangingPunct="1">
        <a:defRPr>
          <a:latin typeface="+mn-lt"/>
          <a:ea typeface="+mn-ea"/>
          <a:cs typeface="+mn-cs"/>
        </a:defRPr>
      </a:lvl4pPr>
      <a:lvl5pPr marL="1828800" algn="r" rtl="1" eaLnBrk="1" hangingPunct="1">
        <a:defRPr>
          <a:latin typeface="+mn-lt"/>
          <a:ea typeface="+mn-ea"/>
          <a:cs typeface="+mn-cs"/>
        </a:defRPr>
      </a:lvl5pPr>
      <a:lvl6pPr marL="2286000" algn="r" rtl="1" eaLnBrk="1" hangingPunct="1">
        <a:defRPr>
          <a:latin typeface="+mn-lt"/>
          <a:ea typeface="+mn-ea"/>
          <a:cs typeface="+mn-cs"/>
        </a:defRPr>
      </a:lvl6pPr>
      <a:lvl7pPr marL="2743200" algn="r" rtl="1" eaLnBrk="1" hangingPunct="1">
        <a:defRPr>
          <a:latin typeface="+mn-lt"/>
          <a:ea typeface="+mn-ea"/>
          <a:cs typeface="+mn-cs"/>
        </a:defRPr>
      </a:lvl7pPr>
      <a:lvl8pPr marL="3200400" algn="r" rtl="1" eaLnBrk="1" hangingPunct="1">
        <a:defRPr>
          <a:latin typeface="+mn-lt"/>
          <a:ea typeface="+mn-ea"/>
          <a:cs typeface="+mn-cs"/>
        </a:defRPr>
      </a:lvl8pPr>
      <a:lvl9pPr marL="3657600" algn="r" rtl="1"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8600" y="-96505"/>
            <a:ext cx="13639800" cy="6858000"/>
          </a:xfrm>
          <a:prstGeom prst="rect">
            <a:avLst/>
          </a:prstGeom>
        </p:spPr>
      </p:pic>
      <p:grpSp>
        <p:nvGrpSpPr>
          <p:cNvPr id="3" name="object 3"/>
          <p:cNvGrpSpPr/>
          <p:nvPr/>
        </p:nvGrpSpPr>
        <p:grpSpPr>
          <a:xfrm>
            <a:off x="545591" y="0"/>
            <a:ext cx="5015865" cy="6858000"/>
            <a:chOff x="545591" y="0"/>
            <a:chExt cx="5015865" cy="6858000"/>
          </a:xfrm>
        </p:grpSpPr>
        <p:sp>
          <p:nvSpPr>
            <p:cNvPr id="4" name="object 4"/>
            <p:cNvSpPr/>
            <p:nvPr/>
          </p:nvSpPr>
          <p:spPr>
            <a:xfrm>
              <a:off x="984504" y="0"/>
              <a:ext cx="1062990" cy="2778760"/>
            </a:xfrm>
            <a:custGeom>
              <a:avLst/>
              <a:gdLst/>
              <a:ahLst/>
              <a:cxnLst/>
              <a:rect l="l" t="t" r="r" b="b"/>
              <a:pathLst>
                <a:path w="1062989" h="2778760">
                  <a:moveTo>
                    <a:pt x="1062591" y="0"/>
                  </a:moveTo>
                  <a:lnTo>
                    <a:pt x="681592" y="0"/>
                  </a:lnTo>
                  <a:lnTo>
                    <a:pt x="0" y="2687828"/>
                  </a:lnTo>
                  <a:lnTo>
                    <a:pt x="357251" y="2778252"/>
                  </a:lnTo>
                  <a:lnTo>
                    <a:pt x="1062591" y="0"/>
                  </a:lnTo>
                  <a:close/>
                </a:path>
              </a:pathLst>
            </a:custGeom>
            <a:solidFill>
              <a:srgbClr val="2FACEB"/>
            </a:solidFill>
          </p:spPr>
          <p:txBody>
            <a:bodyPr wrap="square" lIns="0" tIns="0" rIns="0" bIns="0" rtlCol="0"/>
            <a:lstStyle/>
            <a:p>
              <a:endParaRPr/>
            </a:p>
          </p:txBody>
        </p:sp>
        <p:sp>
          <p:nvSpPr>
            <p:cNvPr id="5" name="object 5"/>
            <p:cNvSpPr/>
            <p:nvPr/>
          </p:nvSpPr>
          <p:spPr>
            <a:xfrm>
              <a:off x="545591" y="0"/>
              <a:ext cx="1035685" cy="2668905"/>
            </a:xfrm>
            <a:custGeom>
              <a:avLst/>
              <a:gdLst/>
              <a:ahLst/>
              <a:cxnLst/>
              <a:rect l="l" t="t" r="r" b="b"/>
              <a:pathLst>
                <a:path w="1035685" h="2668905">
                  <a:moveTo>
                    <a:pt x="1035159" y="0"/>
                  </a:moveTo>
                  <a:lnTo>
                    <a:pt x="652106" y="0"/>
                  </a:lnTo>
                  <a:lnTo>
                    <a:pt x="0" y="2578100"/>
                  </a:lnTo>
                  <a:lnTo>
                    <a:pt x="348094" y="2663825"/>
                  </a:lnTo>
                  <a:lnTo>
                    <a:pt x="357632" y="2668524"/>
                  </a:lnTo>
                  <a:lnTo>
                    <a:pt x="1035159" y="0"/>
                  </a:lnTo>
                  <a:close/>
                </a:path>
              </a:pathLst>
            </a:custGeom>
            <a:solidFill>
              <a:srgbClr val="585858"/>
            </a:solidFill>
          </p:spPr>
          <p:txBody>
            <a:bodyPr wrap="square" lIns="0" tIns="0" rIns="0" bIns="0" rtlCol="0"/>
            <a:lstStyle/>
            <a:p>
              <a:endParaRPr/>
            </a:p>
          </p:txBody>
        </p:sp>
        <p:sp>
          <p:nvSpPr>
            <p:cNvPr id="6" name="object 6"/>
            <p:cNvSpPr/>
            <p:nvPr/>
          </p:nvSpPr>
          <p:spPr>
            <a:xfrm>
              <a:off x="545591" y="2583179"/>
              <a:ext cx="2694940" cy="4274820"/>
            </a:xfrm>
            <a:custGeom>
              <a:avLst/>
              <a:gdLst/>
              <a:ahLst/>
              <a:cxnLst/>
              <a:rect l="l" t="t" r="r" b="b"/>
              <a:pathLst>
                <a:path w="2694940" h="4274820">
                  <a:moveTo>
                    <a:pt x="0" y="0"/>
                  </a:moveTo>
                  <a:lnTo>
                    <a:pt x="2575306" y="4274819"/>
                  </a:lnTo>
                  <a:lnTo>
                    <a:pt x="2694432" y="4274819"/>
                  </a:lnTo>
                  <a:lnTo>
                    <a:pt x="0" y="0"/>
                  </a:lnTo>
                  <a:close/>
                </a:path>
              </a:pathLst>
            </a:custGeom>
            <a:solidFill>
              <a:srgbClr val="252525"/>
            </a:solidFill>
          </p:spPr>
          <p:txBody>
            <a:bodyPr wrap="square" lIns="0" tIns="0" rIns="0" bIns="0" rtlCol="0"/>
            <a:lstStyle/>
            <a:p>
              <a:endParaRPr/>
            </a:p>
          </p:txBody>
        </p:sp>
        <p:sp>
          <p:nvSpPr>
            <p:cNvPr id="7" name="object 7"/>
            <p:cNvSpPr/>
            <p:nvPr/>
          </p:nvSpPr>
          <p:spPr>
            <a:xfrm>
              <a:off x="989075" y="2692907"/>
              <a:ext cx="3331845" cy="4165600"/>
            </a:xfrm>
            <a:custGeom>
              <a:avLst/>
              <a:gdLst/>
              <a:ahLst/>
              <a:cxnLst/>
              <a:rect l="l" t="t" r="r" b="b"/>
              <a:pathLst>
                <a:path w="3331845" h="4165600">
                  <a:moveTo>
                    <a:pt x="0" y="0"/>
                  </a:moveTo>
                  <a:lnTo>
                    <a:pt x="3207639" y="4165091"/>
                  </a:lnTo>
                  <a:lnTo>
                    <a:pt x="3331464" y="4165091"/>
                  </a:lnTo>
                  <a:lnTo>
                    <a:pt x="0" y="0"/>
                  </a:lnTo>
                  <a:close/>
                </a:path>
              </a:pathLst>
            </a:custGeom>
            <a:solidFill>
              <a:srgbClr val="0C5A82"/>
            </a:solidFill>
          </p:spPr>
          <p:txBody>
            <a:bodyPr wrap="square" lIns="0" tIns="0" rIns="0" bIns="0" rtlCol="0"/>
            <a:lstStyle/>
            <a:p>
              <a:endParaRPr/>
            </a:p>
          </p:txBody>
        </p:sp>
        <p:sp>
          <p:nvSpPr>
            <p:cNvPr id="8" name="object 8"/>
            <p:cNvSpPr/>
            <p:nvPr/>
          </p:nvSpPr>
          <p:spPr>
            <a:xfrm>
              <a:off x="984504" y="2688335"/>
              <a:ext cx="4577080" cy="4170045"/>
            </a:xfrm>
            <a:custGeom>
              <a:avLst/>
              <a:gdLst/>
              <a:ahLst/>
              <a:cxnLst/>
              <a:rect l="l" t="t" r="r" b="b"/>
              <a:pathLst>
                <a:path w="4577080" h="4170045">
                  <a:moveTo>
                    <a:pt x="0" y="0"/>
                  </a:moveTo>
                  <a:lnTo>
                    <a:pt x="4762" y="4699"/>
                  </a:lnTo>
                  <a:lnTo>
                    <a:pt x="3336798" y="4169663"/>
                  </a:lnTo>
                  <a:lnTo>
                    <a:pt x="4576572" y="4169663"/>
                  </a:lnTo>
                  <a:lnTo>
                    <a:pt x="357124" y="90424"/>
                  </a:lnTo>
                  <a:lnTo>
                    <a:pt x="0" y="0"/>
                  </a:lnTo>
                  <a:close/>
                </a:path>
              </a:pathLst>
            </a:custGeom>
            <a:solidFill>
              <a:srgbClr val="1286C3"/>
            </a:solidFill>
          </p:spPr>
          <p:txBody>
            <a:bodyPr wrap="square" lIns="0" tIns="0" rIns="0" bIns="0" rtlCol="0"/>
            <a:lstStyle/>
            <a:p>
              <a:endParaRPr/>
            </a:p>
          </p:txBody>
        </p:sp>
        <p:sp>
          <p:nvSpPr>
            <p:cNvPr id="9" name="object 9"/>
            <p:cNvSpPr/>
            <p:nvPr/>
          </p:nvSpPr>
          <p:spPr>
            <a:xfrm>
              <a:off x="545591" y="2578607"/>
              <a:ext cx="3584575" cy="4279900"/>
            </a:xfrm>
            <a:custGeom>
              <a:avLst/>
              <a:gdLst/>
              <a:ahLst/>
              <a:cxnLst/>
              <a:rect l="l" t="t" r="r" b="b"/>
              <a:pathLst>
                <a:path w="3584575" h="4279900">
                  <a:moveTo>
                    <a:pt x="0" y="0"/>
                  </a:moveTo>
                  <a:lnTo>
                    <a:pt x="0" y="4699"/>
                  </a:lnTo>
                  <a:lnTo>
                    <a:pt x="2693924" y="4279391"/>
                  </a:lnTo>
                  <a:lnTo>
                    <a:pt x="3584448" y="4279391"/>
                  </a:lnTo>
                  <a:lnTo>
                    <a:pt x="419087" y="176149"/>
                  </a:lnTo>
                  <a:lnTo>
                    <a:pt x="361937" y="95250"/>
                  </a:lnTo>
                  <a:lnTo>
                    <a:pt x="357174" y="90424"/>
                  </a:lnTo>
                  <a:lnTo>
                    <a:pt x="0" y="0"/>
                  </a:lnTo>
                  <a:close/>
                </a:path>
              </a:pathLst>
            </a:custGeom>
            <a:solidFill>
              <a:srgbClr val="404040"/>
            </a:solidFill>
          </p:spPr>
          <p:txBody>
            <a:bodyPr wrap="square" lIns="0" tIns="0" rIns="0" bIns="0" rtlCol="0"/>
            <a:lstStyle/>
            <a:p>
              <a:endParaRPr/>
            </a:p>
          </p:txBody>
        </p:sp>
      </p:grpSp>
      <p:sp>
        <p:nvSpPr>
          <p:cNvPr id="10" name="object 10"/>
          <p:cNvSpPr txBox="1"/>
          <p:nvPr/>
        </p:nvSpPr>
        <p:spPr>
          <a:xfrm>
            <a:off x="3239770" y="3890009"/>
            <a:ext cx="5644515" cy="848360"/>
          </a:xfrm>
          <a:prstGeom prst="rect">
            <a:avLst/>
          </a:prstGeom>
        </p:spPr>
        <p:txBody>
          <a:bodyPr vert="horz" wrap="square" lIns="0" tIns="12700" rIns="0" bIns="0" rtlCol="0">
            <a:spAutoFit/>
          </a:bodyPr>
          <a:lstStyle/>
          <a:p>
            <a:pPr marL="12700" marR="5080" algn="r">
              <a:lnSpc>
                <a:spcPct val="100000"/>
              </a:lnSpc>
              <a:spcBef>
                <a:spcPts val="100"/>
              </a:spcBef>
            </a:pPr>
            <a:endParaRPr sz="5400" dirty="0">
              <a:latin typeface="Tahoma"/>
              <a:cs typeface="Tahoma"/>
            </a:endParaRPr>
          </a:p>
        </p:txBody>
      </p:sp>
      <p:sp>
        <p:nvSpPr>
          <p:cNvPr id="11" name="object 11"/>
          <p:cNvSpPr txBox="1"/>
          <p:nvPr/>
        </p:nvSpPr>
        <p:spPr>
          <a:xfrm>
            <a:off x="4715002" y="5018913"/>
            <a:ext cx="5641975" cy="333425"/>
          </a:xfrm>
          <a:prstGeom prst="rect">
            <a:avLst/>
          </a:prstGeom>
        </p:spPr>
        <p:txBody>
          <a:bodyPr vert="horz" wrap="square" lIns="0" tIns="12700" rIns="0" bIns="0" rtlCol="0">
            <a:spAutoFit/>
          </a:bodyPr>
          <a:lstStyle/>
          <a:p>
            <a:pPr marL="66040" marR="59690" algn="r">
              <a:lnSpc>
                <a:spcPts val="2470"/>
              </a:lnSpc>
              <a:spcBef>
                <a:spcPts val="100"/>
              </a:spcBef>
            </a:pPr>
            <a:endParaRPr sz="2100" dirty="0">
              <a:latin typeface="Tahoma"/>
              <a:cs typeface="Tahoma"/>
            </a:endParaRPr>
          </a:p>
        </p:txBody>
      </p:sp>
      <p:pic>
        <p:nvPicPr>
          <p:cNvPr id="15" name="Imag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4201" y="178282"/>
            <a:ext cx="4953000" cy="2519363"/>
          </a:xfrm>
          <a:prstGeom prst="rect">
            <a:avLst/>
          </a:prstGeom>
        </p:spPr>
      </p:pic>
      <p:sp>
        <p:nvSpPr>
          <p:cNvPr id="18" name="Rectangle à coins arrondis 17"/>
          <p:cNvSpPr/>
          <p:nvPr/>
        </p:nvSpPr>
        <p:spPr>
          <a:xfrm>
            <a:off x="3273044" y="3389635"/>
            <a:ext cx="5867400" cy="96138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r-FR" sz="2400" b="1" u="sng" dirty="0" smtClean="0">
                <a:solidFill>
                  <a:schemeClr val="tx2">
                    <a:lumMod val="75000"/>
                  </a:schemeClr>
                </a:solidFill>
                <a:latin typeface="Arial" pitchFamily="34" charset="0"/>
                <a:cs typeface="Arial" pitchFamily="34" charset="0"/>
              </a:rPr>
              <a:t>Algerian water </a:t>
            </a:r>
            <a:r>
              <a:rPr lang="fr-FR" sz="2400" b="1" u="sng" dirty="0" err="1" smtClean="0">
                <a:solidFill>
                  <a:schemeClr val="tx2">
                    <a:lumMod val="75000"/>
                  </a:schemeClr>
                </a:solidFill>
                <a:latin typeface="Arial" pitchFamily="34" charset="0"/>
                <a:cs typeface="Arial" pitchFamily="34" charset="0"/>
              </a:rPr>
              <a:t>company</a:t>
            </a:r>
            <a:r>
              <a:rPr lang="fr-FR" sz="2400" b="1" u="sng" dirty="0" smtClean="0">
                <a:solidFill>
                  <a:schemeClr val="tx2">
                    <a:lumMod val="75000"/>
                  </a:schemeClr>
                </a:solidFill>
                <a:latin typeface="Arial" pitchFamily="34" charset="0"/>
                <a:cs typeface="Arial" pitchFamily="34" charset="0"/>
              </a:rPr>
              <a:t>(ADE)</a:t>
            </a:r>
            <a:endParaRPr lang="ar-DZ" sz="2400" b="1" u="sng" dirty="0">
              <a:solidFill>
                <a:schemeClr val="tx2">
                  <a:lumMod val="75000"/>
                </a:schemeClr>
              </a:solidFill>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9456" y="616076"/>
            <a:ext cx="9793087" cy="3693319"/>
          </a:xfrm>
        </p:spPr>
        <p:txBody>
          <a:bodyPr/>
          <a:lstStyle/>
          <a:p>
            <a:pPr rtl="0"/>
            <a:r>
              <a:rPr lang="en-US" dirty="0"/>
              <a:t>This practical application is the work of the </a:t>
            </a:r>
            <a:r>
              <a:rPr lang="en-US" dirty="0" smtClean="0"/>
              <a:t> students:</a:t>
            </a:r>
            <a:br>
              <a:rPr lang="en-US" dirty="0" smtClean="0"/>
            </a:br>
            <a:r>
              <a:rPr lang="en-US" dirty="0" smtClean="0"/>
              <a:t>1_ROUIMEL MANEL.</a:t>
            </a:r>
            <a:br>
              <a:rPr lang="en-US" dirty="0" smtClean="0"/>
            </a:br>
            <a:r>
              <a:rPr lang="en-US" dirty="0" smtClean="0"/>
              <a:t>2_ ALI MOUSSA DOUNYA</a:t>
            </a:r>
            <a:r>
              <a:rPr lang="en-US" dirty="0"/>
              <a:t/>
            </a:r>
            <a:br>
              <a:rPr lang="en-US" dirty="0"/>
            </a:br>
            <a:r>
              <a:rPr lang="en-US" dirty="0"/>
              <a:t>3_Baghdadi </a:t>
            </a:r>
            <a:r>
              <a:rPr lang="en-US"/>
              <a:t>ayham</a:t>
            </a:r>
            <a:endParaRPr lang="ar-DZ" dirty="0"/>
          </a:p>
        </p:txBody>
      </p:sp>
    </p:spTree>
    <p:extLst>
      <p:ext uri="{BB962C8B-B14F-4D97-AF65-F5344CB8AC3E}">
        <p14:creationId xmlns:p14="http://schemas.microsoft.com/office/powerpoint/2010/main" val="515788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626108" y="598931"/>
            <a:ext cx="9968484" cy="5879592"/>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37303" y="563625"/>
            <a:ext cx="2953385" cy="635000"/>
          </a:xfrm>
          <a:prstGeom prst="rect">
            <a:avLst/>
          </a:prstGeom>
        </p:spPr>
        <p:txBody>
          <a:bodyPr vert="horz" wrap="square" lIns="0" tIns="12065" rIns="0" bIns="0" rtlCol="0">
            <a:spAutoFit/>
          </a:bodyPr>
          <a:lstStyle/>
          <a:p>
            <a:pPr marL="12700" marR="5080" algn="ctr">
              <a:lnSpc>
                <a:spcPct val="100000"/>
              </a:lnSpc>
              <a:spcBef>
                <a:spcPts val="95"/>
              </a:spcBef>
            </a:pPr>
            <a:r>
              <a:rPr lang="fr-FR" sz="4000" b="0" spc="-160" dirty="0" smtClean="0">
                <a:solidFill>
                  <a:schemeClr val="tx2">
                    <a:lumMod val="75000"/>
                  </a:schemeClr>
                </a:solidFill>
                <a:latin typeface="Tahoma"/>
                <a:cs typeface="Tahoma"/>
              </a:rPr>
              <a:t>introduction</a:t>
            </a:r>
            <a:endParaRPr sz="4000" dirty="0">
              <a:solidFill>
                <a:schemeClr val="tx2">
                  <a:lumMod val="75000"/>
                </a:schemeClr>
              </a:solidFill>
              <a:latin typeface="Tahoma"/>
              <a:cs typeface="Tahoma"/>
            </a:endParaRPr>
          </a:p>
        </p:txBody>
      </p:sp>
      <p:sp>
        <p:nvSpPr>
          <p:cNvPr id="3" name="object 3"/>
          <p:cNvSpPr txBox="1"/>
          <p:nvPr/>
        </p:nvSpPr>
        <p:spPr>
          <a:xfrm>
            <a:off x="2286000" y="1828800"/>
            <a:ext cx="8458200" cy="2920671"/>
          </a:xfrm>
          <a:prstGeom prst="rect">
            <a:avLst/>
          </a:prstGeom>
        </p:spPr>
        <p:txBody>
          <a:bodyPr vert="horz" wrap="square" lIns="0" tIns="149225" rIns="0" bIns="0" rtlCol="0">
            <a:spAutoFit/>
          </a:bodyPr>
          <a:lstStyle/>
          <a:p>
            <a:pPr marR="18415" algn="l" rtl="1">
              <a:lnSpc>
                <a:spcPct val="100000"/>
              </a:lnSpc>
              <a:spcBef>
                <a:spcPts val="1080"/>
              </a:spcBef>
            </a:pPr>
            <a:r>
              <a:rPr lang="en-US" sz="2000" dirty="0" smtClean="0">
                <a:solidFill>
                  <a:schemeClr val="tx2">
                    <a:lumMod val="75000"/>
                  </a:schemeClr>
                </a:solidFill>
                <a:latin typeface="Tahoma"/>
                <a:cs typeface="Tahoma"/>
              </a:rPr>
              <a:t>The Algerian government gives significant attention to the water sector, allocating substantial financial and material resources for its development. This commitment is reflected in the completion of important projects such as dam construction, the implementation of major water transfer schemes, the expansion of water supply networks in urban and agricultural areas, and the establishment of seawater desalination plants. These efforts have contributed to increasing the volume of available water resources at the national level and improving supply conditions, especially in water-scarce regions</a:t>
            </a:r>
            <a:r>
              <a:rPr lang="en-US" sz="1400" dirty="0" smtClean="0">
                <a:latin typeface="Tahoma"/>
                <a:cs typeface="Tahoma"/>
              </a:rPr>
              <a:t>.</a:t>
            </a: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91544" y="188640"/>
            <a:ext cx="2324735" cy="574040"/>
          </a:xfrm>
          <a:prstGeom prst="rect">
            <a:avLst/>
          </a:prstGeom>
        </p:spPr>
        <p:txBody>
          <a:bodyPr vert="horz" wrap="square" lIns="0" tIns="12700" rIns="0" bIns="0" rtlCol="0">
            <a:spAutoFit/>
          </a:bodyPr>
          <a:lstStyle/>
          <a:p>
            <a:pPr marL="12700" rtl="0">
              <a:lnSpc>
                <a:spcPct val="100000"/>
              </a:lnSpc>
              <a:spcBef>
                <a:spcPts val="100"/>
              </a:spcBef>
            </a:pPr>
            <a:r>
              <a:rPr sz="3600" u="sng" spc="-10" dirty="0">
                <a:solidFill>
                  <a:srgbClr val="000000"/>
                </a:solidFill>
              </a:rPr>
              <a:t>Definitions:</a:t>
            </a:r>
            <a:endParaRPr sz="3600" u="sng" dirty="0"/>
          </a:p>
        </p:txBody>
      </p:sp>
      <p:sp>
        <p:nvSpPr>
          <p:cNvPr id="3" name="object 3"/>
          <p:cNvSpPr txBox="1"/>
          <p:nvPr/>
        </p:nvSpPr>
        <p:spPr>
          <a:xfrm>
            <a:off x="1847528" y="908720"/>
            <a:ext cx="8810625" cy="5201424"/>
          </a:xfrm>
          <a:prstGeom prst="rect">
            <a:avLst/>
          </a:prstGeom>
        </p:spPr>
        <p:txBody>
          <a:bodyPr vert="horz" wrap="square" lIns="0" tIns="12700" rIns="0" bIns="0" rtlCol="0">
            <a:spAutoFit/>
          </a:bodyPr>
          <a:lstStyle/>
          <a:p>
            <a:pPr marL="12700" marR="533400">
              <a:lnSpc>
                <a:spcPct val="100000"/>
              </a:lnSpc>
              <a:spcBef>
                <a:spcPts val="100"/>
              </a:spcBef>
            </a:pPr>
            <a:r>
              <a:rPr lang="en-US" sz="2000" b="1" u="sng" dirty="0" smtClean="0">
                <a:solidFill>
                  <a:schemeClr val="tx2">
                    <a:lumMod val="75000"/>
                  </a:schemeClr>
                </a:solidFill>
                <a:latin typeface="Corbel"/>
                <a:cs typeface="Corbel"/>
              </a:rPr>
              <a:t>Definition and Organization of the Algerian Water Company (ADE):</a:t>
            </a:r>
            <a:endParaRPr lang="ar-DZ" sz="2000" b="1" u="sng" dirty="0" smtClean="0">
              <a:solidFill>
                <a:schemeClr val="tx2">
                  <a:lumMod val="75000"/>
                </a:schemeClr>
              </a:solidFill>
              <a:latin typeface="Corbel"/>
              <a:cs typeface="Corbel"/>
            </a:endParaRPr>
          </a:p>
          <a:p>
            <a:pPr marL="12700" marR="533400">
              <a:lnSpc>
                <a:spcPct val="100000"/>
              </a:lnSpc>
              <a:spcBef>
                <a:spcPts val="100"/>
              </a:spcBef>
            </a:pPr>
            <a:r>
              <a:rPr lang="en-US" dirty="0" smtClean="0">
                <a:solidFill>
                  <a:schemeClr val="tx2">
                    <a:lumMod val="75000"/>
                  </a:schemeClr>
                </a:solidFill>
                <a:latin typeface="Corbel"/>
                <a:cs typeface="Corbel"/>
              </a:rPr>
              <a:t>Algerian water company (ADE): is a public company responsible for the distribution of potable water to citizens residing in Algeria. It is a public institution with an industrial and commercial nature. It also undertakes the implementation of some important projects such as sanitation projects or those related to seawater desalination, which were launched in previous years with the aim of achieving self-sufficiency in terms of domestic, industrial, and agricultural consumption.</a:t>
            </a:r>
          </a:p>
          <a:p>
            <a:pPr marL="12700" marR="533400">
              <a:lnSpc>
                <a:spcPct val="100000"/>
              </a:lnSpc>
              <a:spcBef>
                <a:spcPts val="100"/>
              </a:spcBef>
            </a:pPr>
            <a:r>
              <a:rPr lang="en-US" dirty="0" smtClean="0">
                <a:solidFill>
                  <a:schemeClr val="tx2">
                    <a:lumMod val="75000"/>
                  </a:schemeClr>
                </a:solidFill>
                <a:latin typeface="Corbel"/>
                <a:cs typeface="Corbel"/>
              </a:rPr>
              <a:t>The General Directorate of(ADE):  is subdivided into 05 Regional Agencies covering the entire national territory according to the Hydrographic Basins. It operates through:"</a:t>
            </a:r>
          </a:p>
          <a:p>
            <a:pPr marL="12700" marR="533400">
              <a:lnSpc>
                <a:spcPct val="100000"/>
              </a:lnSpc>
              <a:spcBef>
                <a:spcPts val="100"/>
              </a:spcBef>
            </a:pPr>
            <a:r>
              <a:rPr lang="en-US" dirty="0" smtClean="0">
                <a:solidFill>
                  <a:schemeClr val="tx2">
                    <a:lumMod val="75000"/>
                  </a:schemeClr>
                </a:solidFill>
                <a:latin typeface="Corbel"/>
                <a:cs typeface="Corbel"/>
              </a:rPr>
              <a:t> * "The Algiers Regional Agency;"</a:t>
            </a:r>
          </a:p>
          <a:p>
            <a:pPr marL="12700" marR="533400">
              <a:lnSpc>
                <a:spcPct val="100000"/>
              </a:lnSpc>
              <a:spcBef>
                <a:spcPts val="100"/>
              </a:spcBef>
            </a:pPr>
            <a:r>
              <a:rPr lang="en-US" dirty="0" smtClean="0">
                <a:solidFill>
                  <a:schemeClr val="tx2">
                    <a:lumMod val="75000"/>
                  </a:schemeClr>
                </a:solidFill>
                <a:latin typeface="Corbel"/>
                <a:cs typeface="Corbel"/>
              </a:rPr>
              <a:t> * "The Oran Regional Agency;"</a:t>
            </a:r>
          </a:p>
          <a:p>
            <a:pPr marL="12700" marR="533400">
              <a:lnSpc>
                <a:spcPct val="100000"/>
              </a:lnSpc>
              <a:spcBef>
                <a:spcPts val="100"/>
              </a:spcBef>
            </a:pPr>
            <a:r>
              <a:rPr lang="en-US" dirty="0" smtClean="0">
                <a:solidFill>
                  <a:schemeClr val="tx2">
                    <a:lumMod val="75000"/>
                  </a:schemeClr>
                </a:solidFill>
                <a:latin typeface="Corbel"/>
                <a:cs typeface="Corbel"/>
              </a:rPr>
              <a:t> * "The </a:t>
            </a:r>
            <a:r>
              <a:rPr lang="en-US" dirty="0" err="1" smtClean="0">
                <a:solidFill>
                  <a:schemeClr val="tx2">
                    <a:lumMod val="75000"/>
                  </a:schemeClr>
                </a:solidFill>
                <a:latin typeface="Corbel"/>
                <a:cs typeface="Corbel"/>
              </a:rPr>
              <a:t>Chlef</a:t>
            </a:r>
            <a:r>
              <a:rPr lang="en-US" dirty="0" smtClean="0">
                <a:solidFill>
                  <a:schemeClr val="tx2">
                    <a:lumMod val="75000"/>
                  </a:schemeClr>
                </a:solidFill>
                <a:latin typeface="Corbel"/>
                <a:cs typeface="Corbel"/>
              </a:rPr>
              <a:t> Regional Agency;"</a:t>
            </a:r>
          </a:p>
          <a:p>
            <a:pPr marL="12700" marR="533400">
              <a:lnSpc>
                <a:spcPct val="100000"/>
              </a:lnSpc>
              <a:spcBef>
                <a:spcPts val="100"/>
              </a:spcBef>
            </a:pPr>
            <a:r>
              <a:rPr lang="en-US" dirty="0" smtClean="0">
                <a:solidFill>
                  <a:schemeClr val="tx2">
                    <a:lumMod val="75000"/>
                  </a:schemeClr>
                </a:solidFill>
                <a:latin typeface="Corbel"/>
                <a:cs typeface="Corbel"/>
              </a:rPr>
              <a:t> * "The Constantine Regional Agency;"</a:t>
            </a:r>
          </a:p>
          <a:p>
            <a:pPr marL="12700" marR="533400">
              <a:lnSpc>
                <a:spcPct val="100000"/>
              </a:lnSpc>
              <a:spcBef>
                <a:spcPts val="100"/>
              </a:spcBef>
            </a:pPr>
            <a:r>
              <a:rPr lang="en-US" dirty="0" smtClean="0">
                <a:solidFill>
                  <a:schemeClr val="tx2">
                    <a:lumMod val="75000"/>
                  </a:schemeClr>
                </a:solidFill>
                <a:latin typeface="Corbel"/>
                <a:cs typeface="Corbel"/>
              </a:rPr>
              <a:t> * "The </a:t>
            </a:r>
            <a:r>
              <a:rPr lang="en-US" dirty="0" err="1" smtClean="0">
                <a:solidFill>
                  <a:schemeClr val="tx2">
                    <a:lumMod val="75000"/>
                  </a:schemeClr>
                </a:solidFill>
                <a:latin typeface="Corbel"/>
                <a:cs typeface="Corbel"/>
              </a:rPr>
              <a:t>Tizi-Ouzou</a:t>
            </a:r>
            <a:r>
              <a:rPr lang="en-US" dirty="0" smtClean="0">
                <a:solidFill>
                  <a:schemeClr val="tx2">
                    <a:lumMod val="75000"/>
                  </a:schemeClr>
                </a:solidFill>
                <a:latin typeface="Corbel"/>
                <a:cs typeface="Corbel"/>
              </a:rPr>
              <a:t> Regional Agency."</a:t>
            </a:r>
          </a:p>
          <a:p>
            <a:pPr marL="12700" marR="533400">
              <a:lnSpc>
                <a:spcPct val="100000"/>
              </a:lnSpc>
              <a:spcBef>
                <a:spcPts val="100"/>
              </a:spcBef>
            </a:pPr>
            <a:r>
              <a:rPr lang="en-US" dirty="0" smtClean="0">
                <a:solidFill>
                  <a:schemeClr val="tx2">
                    <a:lumMod val="75000"/>
                  </a:schemeClr>
                </a:solidFill>
                <a:latin typeface="Corbel"/>
                <a:cs typeface="Corbel"/>
              </a:rPr>
              <a:t>"The regional agencies are also subdivided into:"</a:t>
            </a:r>
          </a:p>
          <a:p>
            <a:pPr marL="12700" marR="533400">
              <a:lnSpc>
                <a:spcPct val="100000"/>
              </a:lnSpc>
              <a:spcBef>
                <a:spcPts val="100"/>
              </a:spcBef>
            </a:pPr>
            <a:r>
              <a:rPr lang="en-US" dirty="0" smtClean="0">
                <a:solidFill>
                  <a:schemeClr val="tx2">
                    <a:lumMod val="75000"/>
                  </a:schemeClr>
                </a:solidFill>
                <a:latin typeface="Corbel"/>
                <a:cs typeface="Corbel"/>
              </a:rPr>
              <a:t> * "16 Zones"</a:t>
            </a:r>
          </a:p>
          <a:p>
            <a:pPr marL="12700" marR="533400">
              <a:lnSpc>
                <a:spcPct val="100000"/>
              </a:lnSpc>
              <a:spcBef>
                <a:spcPts val="100"/>
              </a:spcBef>
            </a:pPr>
            <a:r>
              <a:rPr lang="en-US" dirty="0" smtClean="0">
                <a:solidFill>
                  <a:schemeClr val="tx2">
                    <a:lumMod val="75000"/>
                  </a:schemeClr>
                </a:solidFill>
                <a:latin typeface="Corbel"/>
                <a:cs typeface="Corbel"/>
              </a:rPr>
              <a:t> * "49 Units"</a:t>
            </a:r>
          </a:p>
          <a:p>
            <a:pPr marL="12700" marR="533400">
              <a:lnSpc>
                <a:spcPct val="100000"/>
              </a:lnSpc>
              <a:spcBef>
                <a:spcPts val="100"/>
              </a:spcBef>
            </a:pPr>
            <a:endParaRPr sz="2000" dirty="0">
              <a:latin typeface="Corbel"/>
              <a:cs typeface="Corbel"/>
            </a:endParaRPr>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7778" y="616077"/>
            <a:ext cx="7548581" cy="751488"/>
          </a:xfrm>
          <a:prstGeom prst="rect">
            <a:avLst/>
          </a:prstGeom>
        </p:spPr>
        <p:txBody>
          <a:bodyPr vert="horz" wrap="square" lIns="0" tIns="12700" rIns="0" bIns="0" rtlCol="0">
            <a:spAutoFit/>
          </a:bodyPr>
          <a:lstStyle/>
          <a:p>
            <a:pPr marL="12700">
              <a:lnSpc>
                <a:spcPct val="100000"/>
              </a:lnSpc>
              <a:spcBef>
                <a:spcPts val="100"/>
              </a:spcBef>
            </a:pPr>
            <a:r>
              <a:rPr lang="en-GB" spc="-25" dirty="0">
                <a:solidFill>
                  <a:schemeClr val="tx2">
                    <a:lumMod val="75000"/>
                  </a:schemeClr>
                </a:solidFill>
              </a:rPr>
              <a:t>Stages</a:t>
            </a:r>
            <a:r>
              <a:rPr lang="en-GB" spc="-25" dirty="0"/>
              <a:t> of Water Collection</a:t>
            </a:r>
            <a:endParaRPr spc="-25" dirty="0"/>
          </a:p>
        </p:txBody>
      </p:sp>
      <p:sp>
        <p:nvSpPr>
          <p:cNvPr id="9" name="object 9"/>
          <p:cNvSpPr txBox="1"/>
          <p:nvPr/>
        </p:nvSpPr>
        <p:spPr>
          <a:xfrm>
            <a:off x="767408" y="1675812"/>
            <a:ext cx="10585176" cy="2539157"/>
          </a:xfrm>
          <a:prstGeom prst="rect">
            <a:avLst/>
          </a:prstGeom>
        </p:spPr>
        <p:txBody>
          <a:bodyPr vert="horz" wrap="square" lIns="0" tIns="12700" rIns="0" bIns="0" rtlCol="0">
            <a:spAutoFit/>
          </a:bodyPr>
          <a:lstStyle/>
          <a:p>
            <a:pPr marL="12700">
              <a:lnSpc>
                <a:spcPct val="100000"/>
              </a:lnSpc>
              <a:spcBef>
                <a:spcPts val="100"/>
              </a:spcBef>
              <a:tabLst>
                <a:tab pos="1553210" algn="l"/>
                <a:tab pos="2501265" algn="l"/>
              </a:tabLst>
            </a:pPr>
            <a:r>
              <a:rPr sz="2000" dirty="0">
                <a:solidFill>
                  <a:schemeClr val="tx2">
                    <a:lumMod val="75000"/>
                  </a:schemeClr>
                </a:solidFill>
                <a:latin typeface="Corbel"/>
                <a:cs typeface="Corbel"/>
              </a:rPr>
              <a:t>	</a:t>
            </a:r>
            <a:r>
              <a:rPr lang="en-US" sz="2000" dirty="0" smtClean="0">
                <a:solidFill>
                  <a:schemeClr val="tx2">
                    <a:lumMod val="75000"/>
                  </a:schemeClr>
                </a:solidFill>
                <a:latin typeface="Corbel"/>
                <a:cs typeface="Corbel"/>
              </a:rPr>
              <a:t>"The process of water filtration and purification in Algeria aims to produce high-quality water suitable for drinking and other uses by removing various types of impurities and pollutants present in raw water sources. This process involves several essential elements at each stage:</a:t>
            </a:r>
            <a:endParaRPr lang="ar-DZ" sz="2000" dirty="0" smtClean="0">
              <a:solidFill>
                <a:schemeClr val="tx2">
                  <a:lumMod val="75000"/>
                </a:schemeClr>
              </a:solidFill>
              <a:latin typeface="Corbel"/>
              <a:cs typeface="Corbel"/>
            </a:endParaRPr>
          </a:p>
          <a:p>
            <a:pPr marL="12700">
              <a:lnSpc>
                <a:spcPct val="100000"/>
              </a:lnSpc>
              <a:spcBef>
                <a:spcPts val="100"/>
              </a:spcBef>
              <a:tabLst>
                <a:tab pos="1553210" algn="l"/>
                <a:tab pos="2501265" algn="l"/>
              </a:tabLst>
            </a:pPr>
            <a:r>
              <a:rPr lang="en-US" sz="2000" dirty="0" smtClean="0">
                <a:solidFill>
                  <a:schemeClr val="tx2">
                    <a:lumMod val="75000"/>
                  </a:schemeClr>
                </a:solidFill>
                <a:latin typeface="Corbel"/>
                <a:cs typeface="Corbel"/>
              </a:rPr>
              <a:t>"Raw Water Sources:</a:t>
            </a:r>
          </a:p>
          <a:p>
            <a:pPr marL="355600" indent="-342900">
              <a:lnSpc>
                <a:spcPct val="100000"/>
              </a:lnSpc>
              <a:spcBef>
                <a:spcPts val="100"/>
              </a:spcBef>
              <a:buFont typeface="Wingdings" pitchFamily="2" charset="2"/>
              <a:buChar char="q"/>
              <a:tabLst>
                <a:tab pos="1553210" algn="l"/>
                <a:tab pos="2501265" algn="l"/>
              </a:tabLst>
            </a:pPr>
            <a:r>
              <a:rPr lang="en-US" sz="2000" dirty="0" smtClean="0">
                <a:solidFill>
                  <a:schemeClr val="tx2">
                    <a:lumMod val="75000"/>
                  </a:schemeClr>
                </a:solidFill>
                <a:latin typeface="Corbel"/>
                <a:cs typeface="Corbel"/>
              </a:rPr>
              <a:t>Dams</a:t>
            </a:r>
          </a:p>
          <a:p>
            <a:pPr marL="355600" indent="-342900">
              <a:lnSpc>
                <a:spcPct val="100000"/>
              </a:lnSpc>
              <a:spcBef>
                <a:spcPts val="100"/>
              </a:spcBef>
              <a:buFont typeface="Wingdings" pitchFamily="2" charset="2"/>
              <a:buChar char="q"/>
              <a:tabLst>
                <a:tab pos="1553210" algn="l"/>
                <a:tab pos="2501265" algn="l"/>
              </a:tabLst>
            </a:pPr>
            <a:r>
              <a:rPr lang="en-US" sz="2000" dirty="0" smtClean="0">
                <a:solidFill>
                  <a:schemeClr val="tx2">
                    <a:lumMod val="75000"/>
                  </a:schemeClr>
                </a:solidFill>
                <a:latin typeface="Corbel"/>
                <a:cs typeface="Corbel"/>
              </a:rPr>
              <a:t>Rivers: </a:t>
            </a:r>
          </a:p>
          <a:p>
            <a:pPr marL="355600" indent="-342900">
              <a:lnSpc>
                <a:spcPct val="100000"/>
              </a:lnSpc>
              <a:spcBef>
                <a:spcPts val="100"/>
              </a:spcBef>
              <a:buFont typeface="Wingdings" pitchFamily="2" charset="2"/>
              <a:buChar char="q"/>
              <a:tabLst>
                <a:tab pos="1553210" algn="l"/>
                <a:tab pos="2501265" algn="l"/>
              </a:tabLst>
            </a:pPr>
            <a:r>
              <a:rPr lang="en-US" sz="2000" dirty="0" smtClean="0">
                <a:solidFill>
                  <a:schemeClr val="tx2">
                    <a:lumMod val="75000"/>
                  </a:schemeClr>
                </a:solidFill>
                <a:latin typeface="Corbel"/>
                <a:cs typeface="Corbel"/>
              </a:rPr>
              <a:t>Wells: </a:t>
            </a:r>
            <a:endParaRPr lang="ar-DZ" sz="2000" dirty="0" smtClean="0">
              <a:solidFill>
                <a:schemeClr val="tx2">
                  <a:lumMod val="75000"/>
                </a:schemeClr>
              </a:solidFill>
              <a:latin typeface="Corbel"/>
              <a:cs typeface="Corbel"/>
            </a:endParaRPr>
          </a:p>
          <a:p>
            <a:pPr marL="355600" indent="-342900">
              <a:lnSpc>
                <a:spcPct val="100000"/>
              </a:lnSpc>
              <a:spcBef>
                <a:spcPts val="100"/>
              </a:spcBef>
              <a:buFont typeface="Wingdings" pitchFamily="2" charset="2"/>
              <a:buChar char="q"/>
              <a:tabLst>
                <a:tab pos="1553210" algn="l"/>
                <a:tab pos="2501265" algn="l"/>
              </a:tabLst>
            </a:pPr>
            <a:r>
              <a:rPr lang="en-US" sz="2000" dirty="0" smtClean="0">
                <a:solidFill>
                  <a:schemeClr val="tx2">
                    <a:lumMod val="75000"/>
                  </a:schemeClr>
                </a:solidFill>
                <a:latin typeface="Corbel"/>
                <a:cs typeface="Corbel"/>
              </a:rPr>
              <a:t>Seawater Desalination:</a:t>
            </a:r>
            <a:endParaRPr sz="2000" dirty="0">
              <a:solidFill>
                <a:schemeClr val="tx2">
                  <a:lumMod val="75000"/>
                </a:schemeClr>
              </a:solidFill>
              <a:latin typeface="Corbel"/>
              <a:cs typeface="Corbel"/>
            </a:endParaRPr>
          </a:p>
        </p:txBody>
      </p:sp>
      <p:pic>
        <p:nvPicPr>
          <p:cNvPr id="14" name="Imag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5920" y="2945390"/>
            <a:ext cx="5042520" cy="350794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7488" y="764704"/>
            <a:ext cx="10284885" cy="5355312"/>
          </a:xfrm>
        </p:spPr>
        <p:txBody>
          <a:bodyPr/>
          <a:lstStyle/>
          <a:p>
            <a:pPr algn="l" rtl="0"/>
            <a:r>
              <a:rPr lang="en-US" sz="2000" dirty="0" smtClean="0"/>
              <a:t>	This </a:t>
            </a:r>
            <a:r>
              <a:rPr lang="en-US" sz="2000" dirty="0"/>
              <a:t>stage aims to remove various impurities and pollutants from raw water through several successive </a:t>
            </a:r>
            <a:r>
              <a:rPr lang="en-US" sz="2000" dirty="0" smtClean="0"/>
              <a:t>steps:</a:t>
            </a:r>
            <a:br>
              <a:rPr lang="en-US" sz="2000" dirty="0" smtClean="0"/>
            </a:br>
            <a:r>
              <a:rPr lang="en-US" sz="2000" dirty="0" err="1" smtClean="0"/>
              <a:t>A_Pre</a:t>
            </a:r>
            <a:r>
              <a:rPr lang="en-US" sz="2000" dirty="0" smtClean="0"/>
              <a:t>-treatment </a:t>
            </a:r>
            <a:r>
              <a:rPr lang="en-US" sz="2000" dirty="0"/>
              <a:t>/ Screening:</a:t>
            </a:r>
            <a:br>
              <a:rPr lang="en-US" sz="2000" dirty="0"/>
            </a:br>
            <a:r>
              <a:rPr lang="en-US" sz="2000" dirty="0"/>
              <a:t>   * Coarse </a:t>
            </a:r>
            <a:r>
              <a:rPr lang="en-US" sz="2000" dirty="0" smtClean="0"/>
              <a:t>Screens</a:t>
            </a:r>
            <a:r>
              <a:rPr lang="ar-DZ" sz="2000" dirty="0" smtClean="0"/>
              <a:t/>
            </a:r>
            <a:br>
              <a:rPr lang="ar-DZ" sz="2000" dirty="0" smtClean="0"/>
            </a:br>
            <a:r>
              <a:rPr lang="en-US" sz="2000" dirty="0" smtClean="0"/>
              <a:t>   </a:t>
            </a:r>
            <a:r>
              <a:rPr lang="en-US" sz="2000" dirty="0"/>
              <a:t>* Grit </a:t>
            </a:r>
            <a:r>
              <a:rPr lang="en-US" sz="2000" dirty="0" smtClean="0"/>
              <a:t>Removal</a:t>
            </a:r>
            <a:r>
              <a:rPr lang="ar-DZ" sz="2000" dirty="0" smtClean="0"/>
              <a:t/>
            </a:r>
            <a:br>
              <a:rPr lang="ar-DZ" sz="2000" dirty="0" smtClean="0"/>
            </a:br>
            <a:r>
              <a:rPr lang="en-US" sz="2000" dirty="0" smtClean="0"/>
              <a:t> B_ </a:t>
            </a:r>
            <a:r>
              <a:rPr lang="en-US" sz="2000" dirty="0"/>
              <a:t>Coagulation and Flocculation:</a:t>
            </a:r>
            <a:br>
              <a:rPr lang="en-US" sz="2000" dirty="0"/>
            </a:br>
            <a:r>
              <a:rPr lang="en-US" sz="2000" dirty="0"/>
              <a:t>   * Chemical Addition: </a:t>
            </a:r>
            <a:r>
              <a:rPr lang="ar-DZ" sz="2000" dirty="0" smtClean="0"/>
              <a:t/>
            </a:r>
            <a:br>
              <a:rPr lang="ar-DZ" sz="2000" dirty="0" smtClean="0"/>
            </a:br>
            <a:r>
              <a:rPr lang="en-US" sz="2000" dirty="0" smtClean="0"/>
              <a:t>* </a:t>
            </a:r>
            <a:r>
              <a:rPr lang="en-US" sz="2000" dirty="0"/>
              <a:t>Rapid Mixing: </a:t>
            </a:r>
            <a:r>
              <a:rPr lang="ar-DZ" sz="2000" dirty="0" smtClean="0"/>
              <a:t/>
            </a:r>
            <a:br>
              <a:rPr lang="ar-DZ" sz="2000" dirty="0" smtClean="0"/>
            </a:br>
            <a:r>
              <a:rPr lang="en-US" sz="2000" dirty="0" smtClean="0"/>
              <a:t>* </a:t>
            </a:r>
            <a:r>
              <a:rPr lang="en-US" sz="2000" dirty="0"/>
              <a:t>Slow Mixing / Flocculation:</a:t>
            </a:r>
            <a:br>
              <a:rPr lang="en-US" sz="2000" dirty="0"/>
            </a:br>
            <a:r>
              <a:rPr lang="en-US" sz="2000" dirty="0"/>
              <a:t>* c. Sedimentation / Clarification:</a:t>
            </a:r>
            <a:br>
              <a:rPr lang="en-US" sz="2000" dirty="0"/>
            </a:br>
            <a:r>
              <a:rPr lang="en-US" sz="2000" dirty="0"/>
              <a:t>   * Sedimentation Basins: </a:t>
            </a:r>
            <a:br>
              <a:rPr lang="en-US" sz="2000" dirty="0"/>
            </a:br>
            <a:r>
              <a:rPr lang="en-US" sz="2000" dirty="0"/>
              <a:t>* d. Filtration:</a:t>
            </a:r>
            <a:br>
              <a:rPr lang="en-US" sz="2000" dirty="0"/>
            </a:br>
            <a:r>
              <a:rPr lang="en-US" sz="2000" dirty="0"/>
              <a:t>   * Sand Filters: </a:t>
            </a:r>
            <a:br>
              <a:rPr lang="en-US" sz="2000" dirty="0"/>
            </a:br>
            <a:r>
              <a:rPr lang="en-US" sz="2000" dirty="0"/>
              <a:t>* Activated Carbon Filters</a:t>
            </a:r>
            <a:br>
              <a:rPr lang="en-US" sz="2000" dirty="0"/>
            </a:br>
            <a:r>
              <a:rPr lang="en-US" sz="2000" dirty="0"/>
              <a:t>   * Membrane Filters</a:t>
            </a:r>
            <a:r>
              <a:rPr lang="en-US" dirty="0"/>
              <a:t/>
            </a:r>
            <a:br>
              <a:rPr lang="en-US" dirty="0"/>
            </a:br>
            <a:endParaRPr lang="ar-DZ"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0056" y="1628800"/>
            <a:ext cx="3810000" cy="4286250"/>
          </a:xfrm>
          <a:prstGeom prst="rect">
            <a:avLst/>
          </a:prstGeom>
        </p:spPr>
      </p:pic>
    </p:spTree>
    <p:extLst>
      <p:ext uri="{BB962C8B-B14F-4D97-AF65-F5344CB8AC3E}">
        <p14:creationId xmlns:p14="http://schemas.microsoft.com/office/powerpoint/2010/main" val="310847881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7568" y="314325"/>
            <a:ext cx="9145016" cy="5245026"/>
          </a:xfrm>
          <a:prstGeom prst="rect">
            <a:avLst/>
          </a:prstGeom>
        </p:spPr>
        <p:txBody>
          <a:bodyPr vert="horz" wrap="square" lIns="0" tIns="12700" rIns="0" bIns="0" rtlCol="0">
            <a:spAutoFit/>
          </a:bodyPr>
          <a:lstStyle/>
          <a:p>
            <a:pPr marL="12700" marR="5080" algn="l" rtl="0">
              <a:lnSpc>
                <a:spcPct val="100000"/>
              </a:lnSpc>
              <a:spcBef>
                <a:spcPts val="100"/>
              </a:spcBef>
            </a:pPr>
            <a:r>
              <a:rPr lang="en-US" sz="2000" dirty="0">
                <a:latin typeface="Times New Roman"/>
                <a:cs typeface="Times New Roman"/>
              </a:rPr>
              <a:t>* e. Disinfection:</a:t>
            </a:r>
            <a:br>
              <a:rPr lang="en-US" sz="2000" dirty="0">
                <a:latin typeface="Times New Roman"/>
                <a:cs typeface="Times New Roman"/>
              </a:rPr>
            </a:br>
            <a:r>
              <a:rPr lang="en-US" sz="2000" dirty="0">
                <a:latin typeface="Times New Roman"/>
                <a:cs typeface="Times New Roman"/>
              </a:rPr>
              <a:t>   * Chlorination</a:t>
            </a:r>
            <a:r>
              <a:rPr lang="en-US" sz="2000" dirty="0" smtClean="0">
                <a:latin typeface="Times New Roman"/>
                <a:cs typeface="Times New Roman"/>
              </a:rPr>
              <a:t>:</a:t>
            </a:r>
            <a:r>
              <a:rPr lang="en-US" sz="2000" dirty="0">
                <a:latin typeface="Times New Roman"/>
                <a:cs typeface="Times New Roman"/>
              </a:rPr>
              <a:t/>
            </a:r>
            <a:br>
              <a:rPr lang="en-US" sz="2000" dirty="0">
                <a:latin typeface="Times New Roman"/>
                <a:cs typeface="Times New Roman"/>
              </a:rPr>
            </a:br>
            <a:r>
              <a:rPr lang="en-US" sz="2000" dirty="0">
                <a:latin typeface="Times New Roman"/>
                <a:cs typeface="Times New Roman"/>
              </a:rPr>
              <a:t>   * </a:t>
            </a:r>
            <a:r>
              <a:rPr lang="en-US" sz="2000" dirty="0" err="1">
                <a:latin typeface="Times New Roman"/>
                <a:cs typeface="Times New Roman"/>
              </a:rPr>
              <a:t>Chloramination</a:t>
            </a:r>
            <a:r>
              <a:rPr lang="en-US" sz="2000" dirty="0">
                <a:latin typeface="Times New Roman"/>
                <a:cs typeface="Times New Roman"/>
              </a:rPr>
              <a:t>: </a:t>
            </a:r>
            <a:r>
              <a:rPr lang="en-US" sz="2000" dirty="0" smtClean="0">
                <a:latin typeface="Times New Roman"/>
                <a:cs typeface="Times New Roman"/>
              </a:rPr>
              <a:t/>
            </a:r>
            <a:br>
              <a:rPr lang="en-US" sz="2000" dirty="0" smtClean="0">
                <a:latin typeface="Times New Roman"/>
                <a:cs typeface="Times New Roman"/>
              </a:rPr>
            </a:br>
            <a:r>
              <a:rPr lang="en-US" sz="2000" dirty="0" smtClean="0">
                <a:latin typeface="Times New Roman"/>
                <a:cs typeface="Times New Roman"/>
              </a:rPr>
              <a:t>* </a:t>
            </a:r>
            <a:r>
              <a:rPr lang="en-US" sz="2000" dirty="0">
                <a:latin typeface="Times New Roman"/>
                <a:cs typeface="Times New Roman"/>
              </a:rPr>
              <a:t>Chlorine Dioxide</a:t>
            </a:r>
            <a:r>
              <a:rPr lang="en-US" sz="2000" dirty="0" smtClean="0">
                <a:latin typeface="Times New Roman"/>
                <a:cs typeface="Times New Roman"/>
              </a:rPr>
              <a:t>:</a:t>
            </a:r>
            <a:r>
              <a:rPr lang="en-US" sz="2000" dirty="0">
                <a:latin typeface="Times New Roman"/>
                <a:cs typeface="Times New Roman"/>
              </a:rPr>
              <a:t/>
            </a:r>
            <a:br>
              <a:rPr lang="en-US" sz="2000" dirty="0">
                <a:latin typeface="Times New Roman"/>
                <a:cs typeface="Times New Roman"/>
              </a:rPr>
            </a:br>
            <a:r>
              <a:rPr lang="en-US" sz="2000" dirty="0">
                <a:latin typeface="Times New Roman"/>
                <a:cs typeface="Times New Roman"/>
              </a:rPr>
              <a:t>   * </a:t>
            </a:r>
            <a:r>
              <a:rPr lang="en-US" sz="2000" dirty="0" err="1">
                <a:latin typeface="Times New Roman"/>
                <a:cs typeface="Times New Roman"/>
              </a:rPr>
              <a:t>Ozonation</a:t>
            </a:r>
            <a:r>
              <a:rPr lang="en-US" sz="2000" dirty="0">
                <a:latin typeface="Times New Roman"/>
                <a:cs typeface="Times New Roman"/>
              </a:rPr>
              <a:t>: </a:t>
            </a:r>
            <a:r>
              <a:rPr lang="en-US" sz="2000" dirty="0" smtClean="0">
                <a:latin typeface="Times New Roman"/>
                <a:cs typeface="Times New Roman"/>
              </a:rPr>
              <a:t/>
            </a:r>
            <a:br>
              <a:rPr lang="en-US" sz="2000" dirty="0" smtClean="0">
                <a:latin typeface="Times New Roman"/>
                <a:cs typeface="Times New Roman"/>
              </a:rPr>
            </a:br>
            <a:r>
              <a:rPr lang="en-US" sz="2000" dirty="0" smtClean="0">
                <a:latin typeface="Times New Roman"/>
                <a:cs typeface="Times New Roman"/>
              </a:rPr>
              <a:t>* </a:t>
            </a:r>
            <a:r>
              <a:rPr lang="en-US" sz="2000" dirty="0">
                <a:latin typeface="Times New Roman"/>
                <a:cs typeface="Times New Roman"/>
              </a:rPr>
              <a:t>Ultraviolet (UV) </a:t>
            </a:r>
            <a:r>
              <a:rPr lang="en-US" sz="2000" dirty="0" smtClean="0">
                <a:latin typeface="Times New Roman"/>
                <a:cs typeface="Times New Roman"/>
              </a:rPr>
              <a:t>Irradiation</a:t>
            </a:r>
            <a:r>
              <a:rPr lang="en-US" sz="2000" dirty="0">
                <a:latin typeface="Times New Roman"/>
                <a:cs typeface="Times New Roman"/>
              </a:rPr>
              <a:t/>
            </a:r>
            <a:br>
              <a:rPr lang="en-US" sz="2000" dirty="0">
                <a:latin typeface="Times New Roman"/>
                <a:cs typeface="Times New Roman"/>
              </a:rPr>
            </a:br>
            <a:r>
              <a:rPr lang="en-US" sz="2000" dirty="0">
                <a:latin typeface="Times New Roman"/>
                <a:cs typeface="Times New Roman"/>
              </a:rPr>
              <a:t>* f. Iron and Manganese Removal:</a:t>
            </a:r>
            <a:br>
              <a:rPr lang="en-US" sz="2000" dirty="0">
                <a:latin typeface="Times New Roman"/>
                <a:cs typeface="Times New Roman"/>
              </a:rPr>
            </a:br>
            <a:r>
              <a:rPr lang="en-US" sz="2000" dirty="0">
                <a:latin typeface="Times New Roman"/>
                <a:cs typeface="Times New Roman"/>
              </a:rPr>
              <a:t>   * Oxidation</a:t>
            </a:r>
            <a:br>
              <a:rPr lang="en-US" sz="2000" dirty="0">
                <a:latin typeface="Times New Roman"/>
                <a:cs typeface="Times New Roman"/>
              </a:rPr>
            </a:br>
            <a:r>
              <a:rPr lang="en-US" sz="2000" dirty="0">
                <a:latin typeface="Times New Roman"/>
                <a:cs typeface="Times New Roman"/>
              </a:rPr>
              <a:t>   * Filtration: </a:t>
            </a:r>
            <a:br>
              <a:rPr lang="en-US" sz="2000" dirty="0">
                <a:latin typeface="Times New Roman"/>
                <a:cs typeface="Times New Roman"/>
              </a:rPr>
            </a:br>
            <a:r>
              <a:rPr lang="en-US" sz="2000" dirty="0">
                <a:latin typeface="Times New Roman"/>
                <a:cs typeface="Times New Roman"/>
              </a:rPr>
              <a:t>* Ion Exchange</a:t>
            </a:r>
            <a:br>
              <a:rPr lang="en-US" sz="2000" dirty="0">
                <a:latin typeface="Times New Roman"/>
                <a:cs typeface="Times New Roman"/>
              </a:rPr>
            </a:br>
            <a:r>
              <a:rPr lang="en-US" sz="2000" dirty="0">
                <a:latin typeface="Times New Roman"/>
                <a:cs typeface="Times New Roman"/>
              </a:rPr>
              <a:t>* g. Additional Treatments:</a:t>
            </a:r>
            <a:br>
              <a:rPr lang="en-US" sz="2000" dirty="0">
                <a:latin typeface="Times New Roman"/>
                <a:cs typeface="Times New Roman"/>
              </a:rPr>
            </a:br>
            <a:r>
              <a:rPr lang="en-US" sz="2000" dirty="0">
                <a:latin typeface="Times New Roman"/>
                <a:cs typeface="Times New Roman"/>
              </a:rPr>
              <a:t>   * pH Adjustment: </a:t>
            </a:r>
            <a:br>
              <a:rPr lang="en-US" sz="2000" dirty="0">
                <a:latin typeface="Times New Roman"/>
                <a:cs typeface="Times New Roman"/>
              </a:rPr>
            </a:br>
            <a:r>
              <a:rPr lang="en-US" sz="2000" dirty="0">
                <a:latin typeface="Times New Roman"/>
                <a:cs typeface="Times New Roman"/>
              </a:rPr>
              <a:t>   * Fluoridation: </a:t>
            </a:r>
            <a:br>
              <a:rPr lang="en-US" sz="2000" dirty="0">
                <a:latin typeface="Times New Roman"/>
                <a:cs typeface="Times New Roman"/>
              </a:rPr>
            </a:br>
            <a:r>
              <a:rPr lang="en-US" sz="2000" dirty="0">
                <a:latin typeface="Times New Roman"/>
                <a:cs typeface="Times New Roman"/>
              </a:rPr>
              <a:t>Water Distribution:</a:t>
            </a:r>
            <a:br>
              <a:rPr lang="en-US" sz="2000" dirty="0">
                <a:latin typeface="Times New Roman"/>
                <a:cs typeface="Times New Roman"/>
              </a:rPr>
            </a:br>
            <a:r>
              <a:rPr lang="en-US" sz="2000" dirty="0">
                <a:latin typeface="Times New Roman"/>
                <a:cs typeface="Times New Roman"/>
              </a:rPr>
              <a:t> * Pipe Networks: </a:t>
            </a:r>
            <a:br>
              <a:rPr lang="en-US" sz="2000" dirty="0">
                <a:latin typeface="Times New Roman"/>
                <a:cs typeface="Times New Roman"/>
              </a:rPr>
            </a:br>
            <a:r>
              <a:rPr lang="en-US" sz="2000" dirty="0">
                <a:latin typeface="Times New Roman"/>
                <a:cs typeface="Times New Roman"/>
              </a:rPr>
              <a:t> * Distribution Reservoirs: </a:t>
            </a:r>
            <a:br>
              <a:rPr lang="en-US" sz="2000" dirty="0">
                <a:latin typeface="Times New Roman"/>
                <a:cs typeface="Times New Roman"/>
              </a:rPr>
            </a:br>
            <a:r>
              <a:rPr lang="en-US" sz="2000" dirty="0">
                <a:latin typeface="Times New Roman"/>
                <a:cs typeface="Times New Roman"/>
              </a:rPr>
              <a:t>* Quality Monitoring</a:t>
            </a:r>
            <a:endParaRPr sz="2400" dirty="0">
              <a:latin typeface="Times New Roman"/>
              <a:cs typeface="Times New Roman"/>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6040" y="692696"/>
            <a:ext cx="5202932" cy="4021654"/>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87778" y="616077"/>
            <a:ext cx="9780829" cy="5232202"/>
          </a:xfrm>
        </p:spPr>
        <p:txBody>
          <a:bodyPr/>
          <a:lstStyle/>
          <a:p>
            <a:pPr algn="l" rtl="0"/>
            <a:r>
              <a:rPr lang="en-US" sz="2000" dirty="0"/>
              <a:t>"Healthy purification and filtration processes aim to remove or deactivate a wide range of physical, chemical, and biological impurities and pollutants present in various raw water sources, whether surface water (such as rivers, lakes, and dams), groundwater (such as wells), or even desalinated seawater. The methods used depend on the nature and quality of the raw water, the required health standards for the treated water, the available technology, and economic costs</a:t>
            </a:r>
            <a:r>
              <a:rPr lang="en-US" sz="2000" dirty="0" smtClean="0"/>
              <a:t>.</a:t>
            </a:r>
            <a:r>
              <a:rPr lang="ar-DZ" sz="2000" dirty="0" smtClean="0"/>
              <a:t/>
            </a:r>
            <a:br>
              <a:rPr lang="ar-DZ" sz="2000" dirty="0" smtClean="0"/>
            </a:br>
            <a:r>
              <a:rPr lang="en-US" sz="2000" dirty="0"/>
              <a:t>"Healthy Methods for Water Purification and Filtration (in points):</a:t>
            </a:r>
            <a:br>
              <a:rPr lang="en-US" sz="2000" dirty="0"/>
            </a:br>
            <a:r>
              <a:rPr lang="en-US" sz="2000" dirty="0"/>
              <a:t> * Selecting raw water sources of better quality.</a:t>
            </a:r>
            <a:br>
              <a:rPr lang="en-US" sz="2000" dirty="0"/>
            </a:br>
            <a:r>
              <a:rPr lang="en-US" sz="2000" dirty="0"/>
              <a:t> * Applying a multiple barrier treatment system.</a:t>
            </a:r>
            <a:br>
              <a:rPr lang="en-US" sz="2000" dirty="0"/>
            </a:br>
            <a:r>
              <a:rPr lang="en-US" sz="2000" dirty="0"/>
              <a:t> * Ensuring effective disinfection with controlled dosage and residuals, and avoiding harmful byproducts.</a:t>
            </a:r>
            <a:br>
              <a:rPr lang="en-US" sz="2000" dirty="0"/>
            </a:br>
            <a:r>
              <a:rPr lang="en-US" sz="2000" dirty="0"/>
              <a:t> * Removing harmful chemical and physical pollutants.</a:t>
            </a:r>
            <a:br>
              <a:rPr lang="en-US" sz="2000" dirty="0"/>
            </a:br>
            <a:r>
              <a:rPr lang="en-US" sz="2000" dirty="0"/>
              <a:t> * Continuous monitoring of water quality and regular analysis.</a:t>
            </a:r>
            <a:br>
              <a:rPr lang="en-US" sz="2000" dirty="0"/>
            </a:br>
            <a:r>
              <a:rPr lang="en-US" sz="2000" dirty="0"/>
              <a:t> * Rapid response to any abnormal water quality results.</a:t>
            </a:r>
            <a:br>
              <a:rPr lang="en-US" sz="2000" dirty="0"/>
            </a:br>
            <a:r>
              <a:rPr lang="en-US" sz="2000" dirty="0"/>
              <a:t> * Proper maintenance and management of infrastructure (cleaning, leak repair, using safe materials).</a:t>
            </a:r>
            <a:br>
              <a:rPr lang="en-US" sz="2000" dirty="0"/>
            </a:br>
            <a:r>
              <a:rPr lang="en-US" sz="2000" dirty="0"/>
              <a:t> * Training and qualifying personnel responsible for operation and maintenance</a:t>
            </a:r>
            <a:endParaRPr lang="ar-DZ" sz="2000" dirty="0"/>
          </a:p>
        </p:txBody>
      </p:sp>
    </p:spTree>
    <p:extLst>
      <p:ext uri="{BB962C8B-B14F-4D97-AF65-F5344CB8AC3E}">
        <p14:creationId xmlns:p14="http://schemas.microsoft.com/office/powerpoint/2010/main" val="3509439855"/>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692696"/>
            <a:ext cx="8124645" cy="5539978"/>
          </a:xfrm>
        </p:spPr>
        <p:txBody>
          <a:bodyPr/>
          <a:lstStyle/>
          <a:p>
            <a:pPr rtl="0"/>
            <a:r>
              <a:rPr lang="en-US" sz="2000" dirty="0"/>
              <a:t>Benefits of water </a:t>
            </a:r>
            <a:r>
              <a:rPr lang="en-US" sz="2000" dirty="0" smtClean="0"/>
              <a:t>filtration:</a:t>
            </a:r>
            <a:r>
              <a:rPr lang="en-US" sz="2000" dirty="0"/>
              <a:t/>
            </a:r>
            <a:br>
              <a:rPr lang="en-US" sz="2000" dirty="0"/>
            </a:br>
            <a:r>
              <a:rPr lang="en-US" sz="2000" dirty="0"/>
              <a:t>Water filtration has many benefits, the most important of which are:</a:t>
            </a:r>
            <a:br>
              <a:rPr lang="en-US" sz="2000" dirty="0"/>
            </a:br>
            <a:r>
              <a:rPr lang="en-US" sz="2000" dirty="0"/>
              <a:t> * Improving water quality: Water filtration removes impurities and harmful substances such as sediments and pollutants, which improves its taste and odor and makes it safer to drink.</a:t>
            </a:r>
            <a:br>
              <a:rPr lang="en-US" sz="2000" dirty="0"/>
            </a:br>
            <a:r>
              <a:rPr lang="en-US" sz="2000" dirty="0"/>
              <a:t> * Protecting health: Water filtration reduces the risk of waterborne diseases, such as cholera and typhoid, by removing bacteria and viruses.</a:t>
            </a:r>
            <a:br>
              <a:rPr lang="en-US" sz="2000" dirty="0"/>
            </a:br>
            <a:r>
              <a:rPr lang="en-US" sz="2000" dirty="0"/>
              <a:t> * Conserving water: Water filtration helps in reusing polluted water, which reduces the consumption of clean water and preserves water resources.</a:t>
            </a:r>
            <a:br>
              <a:rPr lang="en-US" sz="2000" dirty="0"/>
            </a:br>
            <a:r>
              <a:rPr lang="en-US" sz="2000" dirty="0"/>
              <a:t> * Protecting the environment: Water filtration reduces environmental pollution by removing pollutants from water before it is discharged into the environment.</a:t>
            </a:r>
            <a:br>
              <a:rPr lang="en-US" sz="2000" dirty="0"/>
            </a:br>
            <a:r>
              <a:rPr lang="en-US" sz="2000" dirty="0"/>
              <a:t> * Saving energy: Water filtration helps reduce the energy needed to treat water, which lowers greenhouse gas emissions.</a:t>
            </a:r>
            <a:br>
              <a:rPr lang="en-US" sz="2000" dirty="0"/>
            </a:br>
            <a:r>
              <a:rPr lang="en-US" sz="2000" dirty="0"/>
              <a:t>Water filtration is considered an important step in preserving human health and the environment and contributes to ensuring the provision of clean water for all</a:t>
            </a:r>
            <a:endParaRPr lang="ar-DZ" sz="2000" dirty="0"/>
          </a:p>
        </p:txBody>
      </p:sp>
    </p:spTree>
    <p:extLst>
      <p:ext uri="{BB962C8B-B14F-4D97-AF65-F5344CB8AC3E}">
        <p14:creationId xmlns:p14="http://schemas.microsoft.com/office/powerpoint/2010/main" val="74375925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87778" y="616077"/>
            <a:ext cx="9564805" cy="4616648"/>
          </a:xfrm>
        </p:spPr>
        <p:txBody>
          <a:bodyPr/>
          <a:lstStyle/>
          <a:p>
            <a:pPr algn="l" rtl="0"/>
            <a:r>
              <a:rPr lang="en-US" sz="2000" dirty="0"/>
              <a:t>In conclusion, it can be stated that water purification represents the cornerstone of the work of any Algerian water company seeking to achieve its fundamental objectives of providing potable water and water for other uses to citizens and institutions alike. Continuous investment in the development and modernization of treatment plants, the adoption of the latest technologies and international standards, and attention to operational efficiency and regular maintenance are not mere options but absolute necessities to ensure water quality and sustainability in the long term.</a:t>
            </a:r>
            <a:br>
              <a:rPr lang="en-US" sz="2000" dirty="0"/>
            </a:br>
            <a:r>
              <a:rPr lang="en-US" sz="2000" dirty="0"/>
              <a:t>Furthermore, it requires the concerted efforts of the company, government agencies, and civil society to raise awareness of the importance of preserving water resources and rationalizing their consumption, which effectively contributes to alleviating pressure on treatment plants and ensuring their ability to meet growing needs. The future of the water sector in Algeria depends significantly on the seriousness of water companies in adopting effective and sustainable purification strategies, capable of facing increasing environmental and climatic challenges, and achieving the desired water security for all Algerians</a:t>
            </a:r>
            <a:endParaRPr lang="ar-DZ" sz="2000" dirty="0"/>
          </a:p>
        </p:txBody>
      </p:sp>
    </p:spTree>
    <p:extLst>
      <p:ext uri="{BB962C8B-B14F-4D97-AF65-F5344CB8AC3E}">
        <p14:creationId xmlns:p14="http://schemas.microsoft.com/office/powerpoint/2010/main" val="56131714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using-wa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TotalTime>
  <Words>472</Words>
  <Application>Microsoft Office PowerPoint</Application>
  <PresentationFormat>Personnalisé</PresentationFormat>
  <Paragraphs>28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using-water</vt:lpstr>
      <vt:lpstr>Présentation PowerPoint</vt:lpstr>
      <vt:lpstr>introduction</vt:lpstr>
      <vt:lpstr>Definitions:</vt:lpstr>
      <vt:lpstr>Stages of Water Collection</vt:lpstr>
      <vt:lpstr> This stage aims to remove various impurities and pollutants from raw water through several successive steps: A_Pre-treatment / Screening:    * Coarse Screens    * Grit Removal  B_ Coagulation and Flocculation:    * Chemical Addition:  * Rapid Mixing:  * Slow Mixing / Flocculation: * c. Sedimentation / Clarification:    * Sedimentation Basins:  * d. Filtration:    * Sand Filters:  * Activated Carbon Filters    * Membrane Filters </vt:lpstr>
      <vt:lpstr>* e. Disinfection:    * Chlorination:    * Chloramination:  * Chlorine Dioxide:    * Ozonation:  * Ultraviolet (UV) Irradiation * f. Iron and Manganese Removal:    * Oxidation    * Filtration:  * Ion Exchange * g. Additional Treatments:    * pH Adjustment:     * Fluoridation:  Water Distribution:  * Pipe Networks:   * Distribution Reservoirs:  * Quality Monitoring</vt:lpstr>
      <vt:lpstr>"Healthy purification and filtration processes aim to remove or deactivate a wide range of physical, chemical, and biological impurities and pollutants present in various raw water sources, whether surface water (such as rivers, lakes, and dams), groundwater (such as wells), or even desalinated seawater. The methods used depend on the nature and quality of the raw water, the required health standards for the treated water, the available technology, and economic costs. "Healthy Methods for Water Purification and Filtration (in points):  * Selecting raw water sources of better quality.  * Applying a multiple barrier treatment system.  * Ensuring effective disinfection with controlled dosage and residuals, and avoiding harmful byproducts.  * Removing harmful chemical and physical pollutants.  * Continuous monitoring of water quality and regular analysis.  * Rapid response to any abnormal water quality results.  * Proper maintenance and management of infrastructure (cleaning, leak repair, using safe materials).  * Training and qualifying personnel responsible for operation and maintenance</vt:lpstr>
      <vt:lpstr>Benefits of water filtration: Water filtration has many benefits, the most important of which are:  * Improving water quality: Water filtration removes impurities and harmful substances such as sediments and pollutants, which improves its taste and odor and makes it safer to drink.  * Protecting health: Water filtration reduces the risk of waterborne diseases, such as cholera and typhoid, by removing bacteria and viruses.  * Conserving water: Water filtration helps in reusing polluted water, which reduces the consumption of clean water and preserves water resources.  * Protecting the environment: Water filtration reduces environmental pollution by removing pollutants from water before it is discharged into the environment.  * Saving energy: Water filtration helps reduce the energy needed to treat water, which lowers greenhouse gas emissions. Water filtration is considered an important step in preserving human health and the environment and contributes to ensuring the provision of clean water for all</vt:lpstr>
      <vt:lpstr>In conclusion, it can be stated that water purification represents the cornerstone of the work of any Algerian water company seeking to achieve its fundamental objectives of providing potable water and water for other uses to citizens and institutions alike. Continuous investment in the development and modernization of treatment plants, the adoption of the latest technologies and international standards, and attention to operational efficiency and regular maintenance are not mere options but absolute necessities to ensure water quality and sustainability in the long term. Furthermore, it requires the concerted efforts of the company, government agencies, and civil society to raise awareness of the importance of preserving water resources and rationalizing their consumption, which effectively contributes to alleviating pressure on treatment plants and ensuring their ability to meet growing needs. The future of the water sector in Algeria depends significantly on the seriousness of water companies in adopting effective and sustainable purification strategies, capable of facing increasing environmental and climatic challenges, and achieving the desired water security for all Algerians</vt:lpstr>
      <vt:lpstr>This practical application is the work of the  students: 1_ROUIMEL MANEL. 2_ ALI MOUSSA DOUNYA 3_Baghdadi ayham</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Abderrahim</dc:creator>
  <cp:lastModifiedBy>Abderrahim</cp:lastModifiedBy>
  <cp:revision>17</cp:revision>
  <dcterms:created xsi:type="dcterms:W3CDTF">2025-04-15T22:12:42Z</dcterms:created>
  <dcterms:modified xsi:type="dcterms:W3CDTF">2025-04-16T01:00:15Z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2016-03-17T00:00:00Z</vt:filetime>
  </property>
  <property fmtid="{D5CDD505-2E9C-101B-9397-08002B2CF9AE}" pid="3" name="Creator">
    <vt:lpwstr>Microsoft® PowerPoint® 2013</vt:lpwstr>
  </property>
  <property fmtid="{D5CDD505-2E9C-101B-9397-08002B2CF9AE}" pid="4" name="LastSaved">
    <vt:filetime>2025-04-16T00:00:00Z</vt:filetime>
  </property>
  <property fmtid="{D5CDD505-2E9C-101B-9397-08002B2CF9AE}" pid="5" name="Producer">
    <vt:lpwstr>Microsoft® PowerPoint® 2013</vt:lpwstr>
  </property>
</Properties>
</file>