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58" r:id="rId3"/>
    <p:sldId id="264" r:id="rId4"/>
    <p:sldId id="266" r:id="rId5"/>
    <p:sldId id="259" r:id="rId6"/>
    <p:sldId id="260" r:id="rId7"/>
    <p:sldId id="261" r:id="rId8"/>
    <p:sldId id="267" r:id="rId9"/>
    <p:sldId id="268" r:id="rId10"/>
    <p:sldId id="262" r:id="rId11"/>
    <p:sldId id="270" r:id="rId12"/>
    <p:sldId id="271" r:id="rId13"/>
    <p:sldId id="269" r:id="rId14"/>
    <p:sldId id="272" r:id="rId15"/>
    <p:sldId id="265" r:id="rId16"/>
    <p:sldId id="274" r:id="rId17"/>
    <p:sldId id="275" r:id="rId18"/>
    <p:sldId id="276" r:id="rId19"/>
    <p:sldId id="277" r:id="rId20"/>
    <p:sldId id="273" r:id="rId21"/>
    <p:sldId id="283" r:id="rId22"/>
    <p:sldId id="284" r:id="rId23"/>
    <p:sldId id="278" r:id="rId24"/>
    <p:sldId id="279" r:id="rId25"/>
    <p:sldId id="280" r:id="rId26"/>
    <p:sldId id="281" r:id="rId27"/>
    <p:sldId id="282" r:id="rId28"/>
    <p:sldId id="257"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F0029-667C-47FB-BFD9-3A5857C90B27}" type="datetimeFigureOut">
              <a:rPr lang="fr-FR" smtClean="0"/>
              <a:t>04/03/2025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50A89-46DF-49F0-B407-19AD86F94537}" type="slidenum">
              <a:rPr lang="fr-FR" smtClean="0"/>
              <a:t>‹N°›</a:t>
            </a:fld>
            <a:endParaRPr lang="fr-FR"/>
          </a:p>
        </p:txBody>
      </p:sp>
    </p:spTree>
    <p:extLst>
      <p:ext uri="{BB962C8B-B14F-4D97-AF65-F5344CB8AC3E}">
        <p14:creationId xmlns:p14="http://schemas.microsoft.com/office/powerpoint/2010/main" val="369661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250A89-46DF-49F0-B407-19AD86F94537}" type="slidenum">
              <a:rPr lang="fr-FR" smtClean="0"/>
              <a:t>1</a:t>
            </a:fld>
            <a:endParaRPr lang="fr-FR"/>
          </a:p>
        </p:txBody>
      </p:sp>
    </p:spTree>
    <p:extLst>
      <p:ext uri="{BB962C8B-B14F-4D97-AF65-F5344CB8AC3E}">
        <p14:creationId xmlns:p14="http://schemas.microsoft.com/office/powerpoint/2010/main" val="232973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250A89-46DF-49F0-B407-19AD86F94537}" type="slidenum">
              <a:rPr lang="fr-FR" smtClean="0"/>
              <a:t>13</a:t>
            </a:fld>
            <a:endParaRPr lang="fr-FR"/>
          </a:p>
        </p:txBody>
      </p:sp>
    </p:spTree>
    <p:extLst>
      <p:ext uri="{BB962C8B-B14F-4D97-AF65-F5344CB8AC3E}">
        <p14:creationId xmlns:p14="http://schemas.microsoft.com/office/powerpoint/2010/main" val="311665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250A89-46DF-49F0-B407-19AD86F94537}" type="slidenum">
              <a:rPr lang="fr-FR" smtClean="0"/>
              <a:t>14</a:t>
            </a:fld>
            <a:endParaRPr lang="fr-FR"/>
          </a:p>
        </p:txBody>
      </p:sp>
    </p:spTree>
    <p:extLst>
      <p:ext uri="{BB962C8B-B14F-4D97-AF65-F5344CB8AC3E}">
        <p14:creationId xmlns:p14="http://schemas.microsoft.com/office/powerpoint/2010/main" val="98443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250A89-46DF-49F0-B407-19AD86F94537}" type="slidenum">
              <a:rPr lang="fr-FR" smtClean="0"/>
              <a:t>19</a:t>
            </a:fld>
            <a:endParaRPr lang="fr-FR"/>
          </a:p>
        </p:txBody>
      </p:sp>
    </p:spTree>
    <p:extLst>
      <p:ext uri="{BB962C8B-B14F-4D97-AF65-F5344CB8AC3E}">
        <p14:creationId xmlns:p14="http://schemas.microsoft.com/office/powerpoint/2010/main" val="285743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791F1-5A8C-3C71-A480-42F58187989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AF7228-6EA7-743D-FD51-A83769E57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D6FE68-173F-3E6B-1EBC-C3B1B5365924}"/>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5" name="Espace réservé du pied de page 4">
            <a:extLst>
              <a:ext uri="{FF2B5EF4-FFF2-40B4-BE49-F238E27FC236}">
                <a16:creationId xmlns:a16="http://schemas.microsoft.com/office/drawing/2014/main" id="{11122176-FAF3-86F1-AF4D-291C8830D7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CC12F7-13A7-FD66-C50F-4B4B1C51AC35}"/>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371022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F40C5-E7BB-8409-D49A-BF77A22BDB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797CDB9-8626-DAC5-3AD0-11EB827C9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E33EAF-7471-9DA1-44E9-58634E90E017}"/>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5" name="Espace réservé du pied de page 4">
            <a:extLst>
              <a:ext uri="{FF2B5EF4-FFF2-40B4-BE49-F238E27FC236}">
                <a16:creationId xmlns:a16="http://schemas.microsoft.com/office/drawing/2014/main" id="{6392FE42-6F91-77ED-BA0A-C46A55BC23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E8BDF9-5BC7-AF59-2FE9-45C6F8D56439}"/>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201131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D47E3A1-57AD-A561-31F6-790E3EFCCEB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B688771-CC79-516F-F825-57E158B744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20A900-47D9-576B-0ABB-C666A883E7DD}"/>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5" name="Espace réservé du pied de page 4">
            <a:extLst>
              <a:ext uri="{FF2B5EF4-FFF2-40B4-BE49-F238E27FC236}">
                <a16:creationId xmlns:a16="http://schemas.microsoft.com/office/drawing/2014/main" id="{46909C1C-0CDA-ECF2-984E-CDA948998E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09480D-885E-B4D0-9560-0B6D89ECE728}"/>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23239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1FB80-5958-320B-6388-9B6696A617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E25D04-0B87-73BE-9466-F9A2764237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81205D-5E7A-2D2B-1506-28A17C1FAD20}"/>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5" name="Espace réservé du pied de page 4">
            <a:extLst>
              <a:ext uri="{FF2B5EF4-FFF2-40B4-BE49-F238E27FC236}">
                <a16:creationId xmlns:a16="http://schemas.microsoft.com/office/drawing/2014/main" id="{A8CB7E9B-47C1-F849-1FE5-4624338750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5359E1-EB04-63EB-BAB3-48F71400FAEE}"/>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303103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D4CF9-C43A-2695-DC2E-2707FCEE0B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7F46E8-5A98-02B1-150C-72CF198B9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C2AAAC9-EA8A-BC52-0EA2-6AADD41CDD7A}"/>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5" name="Espace réservé du pied de page 4">
            <a:extLst>
              <a:ext uri="{FF2B5EF4-FFF2-40B4-BE49-F238E27FC236}">
                <a16:creationId xmlns:a16="http://schemas.microsoft.com/office/drawing/2014/main" id="{BE055D81-1650-3A98-2214-20DDF251D0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D31872-B5BB-11EE-8480-0994DFFA9154}"/>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168279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0E11A-E790-BBFB-BDBA-6602FECD12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122D21-D8E0-2DC6-C489-A21C68D607A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57ED14D-677F-12E3-A2C6-9DA0F77F6F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AF4DD5E-5693-0CF5-0712-DB64E05CC031}"/>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6" name="Espace réservé du pied de page 5">
            <a:extLst>
              <a:ext uri="{FF2B5EF4-FFF2-40B4-BE49-F238E27FC236}">
                <a16:creationId xmlns:a16="http://schemas.microsoft.com/office/drawing/2014/main" id="{5495A16B-CA83-D661-74D4-CAE87FCE6C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2107D8-8C61-6549-BF4A-AB60BAC8C38C}"/>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71181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E2420-DD93-5D72-2699-F2F789BA47F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DE74F4F-8095-DC55-8919-8D8B9FB14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05E29E-1858-67D4-0507-03B01DA9825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7A16B3E-5AC0-76C4-34B1-87E1082E1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64B407-26CF-2604-0707-DB85BF9417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D7BB3F4-4592-E0BE-3A28-075C49B079DE}"/>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8" name="Espace réservé du pied de page 7">
            <a:extLst>
              <a:ext uri="{FF2B5EF4-FFF2-40B4-BE49-F238E27FC236}">
                <a16:creationId xmlns:a16="http://schemas.microsoft.com/office/drawing/2014/main" id="{784B9321-9EAF-B012-EF89-16464D17C77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7AA5D29-838E-F42C-A089-1C3FE0665C0D}"/>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237678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55A23-F2B9-81E5-2024-10488F56FEA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D392D98-C781-887F-2418-B49357BF6150}"/>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4" name="Espace réservé du pied de page 3">
            <a:extLst>
              <a:ext uri="{FF2B5EF4-FFF2-40B4-BE49-F238E27FC236}">
                <a16:creationId xmlns:a16="http://schemas.microsoft.com/office/drawing/2014/main" id="{8664351B-BDD8-8A03-9A07-3484B8B4B53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74D5F9-F543-FB70-C860-3C3AEFC0BD0F}"/>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232628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A59637-2CE9-D20C-FF17-C4FEF6CB737C}"/>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3" name="Espace réservé du pied de page 2">
            <a:extLst>
              <a:ext uri="{FF2B5EF4-FFF2-40B4-BE49-F238E27FC236}">
                <a16:creationId xmlns:a16="http://schemas.microsoft.com/office/drawing/2014/main" id="{BC79E5E6-4BCE-EBF5-97B6-6E0CEC7E92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2FB9907-97D8-E0BA-CCB9-A6096FA1E58D}"/>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131665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BA79-1552-FA5E-2380-3648151133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9E31D0-7C8D-3F50-81EC-6218EA4CA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11C96A8-57BA-47DF-ADA6-C0F15A01E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942FF8-3146-5069-2919-9F21870AD047}"/>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6" name="Espace réservé du pied de page 5">
            <a:extLst>
              <a:ext uri="{FF2B5EF4-FFF2-40B4-BE49-F238E27FC236}">
                <a16:creationId xmlns:a16="http://schemas.microsoft.com/office/drawing/2014/main" id="{AE2CA723-6FFC-7FF5-69A8-BDDDFB1428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F19F4B-04E8-61B0-36EF-884DE417F882}"/>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422236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B1694-29AB-A698-2995-FCF680A5B6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B4A7B89-FAF1-3B1A-DE16-A37343C75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95423D-BC8C-0873-26C0-6053B8FAF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1199F9-28FB-7C5C-345C-426601140491}"/>
              </a:ext>
            </a:extLst>
          </p:cNvPr>
          <p:cNvSpPr>
            <a:spLocks noGrp="1"/>
          </p:cNvSpPr>
          <p:nvPr>
            <p:ph type="dt" sz="half" idx="10"/>
          </p:nvPr>
        </p:nvSpPr>
        <p:spPr/>
        <p:txBody>
          <a:bodyPr/>
          <a:lstStyle/>
          <a:p>
            <a:fld id="{D16480EC-14F0-40F7-859E-6D0F3B79199E}" type="datetimeFigureOut">
              <a:rPr lang="fr-FR" smtClean="0"/>
              <a:t>04/03/2025</a:t>
            </a:fld>
            <a:endParaRPr lang="fr-FR"/>
          </a:p>
        </p:txBody>
      </p:sp>
      <p:sp>
        <p:nvSpPr>
          <p:cNvPr id="6" name="Espace réservé du pied de page 5">
            <a:extLst>
              <a:ext uri="{FF2B5EF4-FFF2-40B4-BE49-F238E27FC236}">
                <a16:creationId xmlns:a16="http://schemas.microsoft.com/office/drawing/2014/main" id="{BE633917-B04C-AAF6-E998-BCD18A34EB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399E89-6EDF-FB9F-C66E-56DF88786D90}"/>
              </a:ext>
            </a:extLst>
          </p:cNvPr>
          <p:cNvSpPr>
            <a:spLocks noGrp="1"/>
          </p:cNvSpPr>
          <p:nvPr>
            <p:ph type="sldNum" sz="quarter" idx="12"/>
          </p:nvPr>
        </p:nvSpPr>
        <p:spPr/>
        <p:txBody>
          <a:bodyPr/>
          <a:lstStyle/>
          <a:p>
            <a:fld id="{228B4715-B510-4C56-9F8A-7299FC50FE01}" type="slidenum">
              <a:rPr lang="fr-FR" smtClean="0"/>
              <a:t>‹N°›</a:t>
            </a:fld>
            <a:endParaRPr lang="fr-FR"/>
          </a:p>
        </p:txBody>
      </p:sp>
    </p:spTree>
    <p:extLst>
      <p:ext uri="{BB962C8B-B14F-4D97-AF65-F5344CB8AC3E}">
        <p14:creationId xmlns:p14="http://schemas.microsoft.com/office/powerpoint/2010/main" val="377463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61492D-DBEA-FB5C-10BE-7DBD57AF7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186FD82-AAE8-C32D-D883-EBDE47005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228780-2B41-B480-C6D8-01BA54287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480EC-14F0-40F7-859E-6D0F3B79199E}" type="datetimeFigureOut">
              <a:rPr lang="fr-FR" smtClean="0"/>
              <a:t>04/03/2025</a:t>
            </a:fld>
            <a:endParaRPr lang="fr-FR"/>
          </a:p>
        </p:txBody>
      </p:sp>
      <p:sp>
        <p:nvSpPr>
          <p:cNvPr id="5" name="Espace réservé du pied de page 4">
            <a:extLst>
              <a:ext uri="{FF2B5EF4-FFF2-40B4-BE49-F238E27FC236}">
                <a16:creationId xmlns:a16="http://schemas.microsoft.com/office/drawing/2014/main" id="{A4669F63-EEF7-E3B6-25BB-8393B0D33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15E655D-BA13-CBEA-8F10-BC3CEBB76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B4715-B510-4C56-9F8A-7299FC50FE01}" type="slidenum">
              <a:rPr lang="fr-FR" smtClean="0"/>
              <a:t>‹N°›</a:t>
            </a:fld>
            <a:endParaRPr lang="fr-FR"/>
          </a:p>
        </p:txBody>
      </p:sp>
    </p:spTree>
    <p:extLst>
      <p:ext uri="{BB962C8B-B14F-4D97-AF65-F5344CB8AC3E}">
        <p14:creationId xmlns:p14="http://schemas.microsoft.com/office/powerpoint/2010/main" val="224862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s 3 éléments les plus importants du 1er chapitre - À propos décriture">
            <a:extLst>
              <a:ext uri="{FF2B5EF4-FFF2-40B4-BE49-F238E27FC236}">
                <a16:creationId xmlns:a16="http://schemas.microsoft.com/office/drawing/2014/main" id="{AAC861A7-CE20-42E0-9CA3-3EDB1DDA0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a:extLst>
              <a:ext uri="{FF2B5EF4-FFF2-40B4-BE49-F238E27FC236}">
                <a16:creationId xmlns:a16="http://schemas.microsoft.com/office/drawing/2014/main" id="{B75B4949-5C7A-97E2-A197-0D957CF8F383}"/>
              </a:ext>
            </a:extLst>
          </p:cNvPr>
          <p:cNvSpPr txBox="1">
            <a:spLocks/>
          </p:cNvSpPr>
          <p:nvPr/>
        </p:nvSpPr>
        <p:spPr>
          <a:xfrm>
            <a:off x="906679" y="2040835"/>
            <a:ext cx="10034086" cy="2743200"/>
          </a:xfrm>
          <a:custGeom>
            <a:avLst/>
            <a:gdLst>
              <a:gd name="connsiteX0" fmla="*/ 0 w 10034086"/>
              <a:gd name="connsiteY0" fmla="*/ 0 h 2743200"/>
              <a:gd name="connsiteX1" fmla="*/ 590240 w 10034086"/>
              <a:gd name="connsiteY1" fmla="*/ 0 h 2743200"/>
              <a:gd name="connsiteX2" fmla="*/ 1080140 w 10034086"/>
              <a:gd name="connsiteY2" fmla="*/ 0 h 2743200"/>
              <a:gd name="connsiteX3" fmla="*/ 1670380 w 10034086"/>
              <a:gd name="connsiteY3" fmla="*/ 0 h 2743200"/>
              <a:gd name="connsiteX4" fmla="*/ 2360961 w 10034086"/>
              <a:gd name="connsiteY4" fmla="*/ 0 h 2743200"/>
              <a:gd name="connsiteX5" fmla="*/ 3051543 w 10034086"/>
              <a:gd name="connsiteY5" fmla="*/ 0 h 2743200"/>
              <a:gd name="connsiteX6" fmla="*/ 3742124 w 10034086"/>
              <a:gd name="connsiteY6" fmla="*/ 0 h 2743200"/>
              <a:gd name="connsiteX7" fmla="*/ 4533046 w 10034086"/>
              <a:gd name="connsiteY7" fmla="*/ 0 h 2743200"/>
              <a:gd name="connsiteX8" fmla="*/ 5123286 w 10034086"/>
              <a:gd name="connsiteY8" fmla="*/ 0 h 2743200"/>
              <a:gd name="connsiteX9" fmla="*/ 5813867 w 10034086"/>
              <a:gd name="connsiteY9" fmla="*/ 0 h 2743200"/>
              <a:gd name="connsiteX10" fmla="*/ 6404108 w 10034086"/>
              <a:gd name="connsiteY10" fmla="*/ 0 h 2743200"/>
              <a:gd name="connsiteX11" fmla="*/ 6994348 w 10034086"/>
              <a:gd name="connsiteY11" fmla="*/ 0 h 2743200"/>
              <a:gd name="connsiteX12" fmla="*/ 7584589 w 10034086"/>
              <a:gd name="connsiteY12" fmla="*/ 0 h 2743200"/>
              <a:gd name="connsiteX13" fmla="*/ 7873806 w 10034086"/>
              <a:gd name="connsiteY13" fmla="*/ 0 h 2743200"/>
              <a:gd name="connsiteX14" fmla="*/ 8564388 w 10034086"/>
              <a:gd name="connsiteY14" fmla="*/ 0 h 2743200"/>
              <a:gd name="connsiteX15" fmla="*/ 8853605 w 10034086"/>
              <a:gd name="connsiteY15" fmla="*/ 0 h 2743200"/>
              <a:gd name="connsiteX16" fmla="*/ 9443846 w 10034086"/>
              <a:gd name="connsiteY16" fmla="*/ 0 h 2743200"/>
              <a:gd name="connsiteX17" fmla="*/ 10034086 w 10034086"/>
              <a:gd name="connsiteY17" fmla="*/ 0 h 2743200"/>
              <a:gd name="connsiteX18" fmla="*/ 10034086 w 10034086"/>
              <a:gd name="connsiteY18" fmla="*/ 603504 h 2743200"/>
              <a:gd name="connsiteX19" fmla="*/ 10034086 w 10034086"/>
              <a:gd name="connsiteY19" fmla="*/ 1069848 h 2743200"/>
              <a:gd name="connsiteX20" fmla="*/ 10034086 w 10034086"/>
              <a:gd name="connsiteY20" fmla="*/ 1563624 h 2743200"/>
              <a:gd name="connsiteX21" fmla="*/ 10034086 w 10034086"/>
              <a:gd name="connsiteY21" fmla="*/ 2057400 h 2743200"/>
              <a:gd name="connsiteX22" fmla="*/ 10034086 w 10034086"/>
              <a:gd name="connsiteY22" fmla="*/ 2743200 h 2743200"/>
              <a:gd name="connsiteX23" fmla="*/ 9443846 w 10034086"/>
              <a:gd name="connsiteY23" fmla="*/ 2743200 h 2743200"/>
              <a:gd name="connsiteX24" fmla="*/ 8652924 w 10034086"/>
              <a:gd name="connsiteY24" fmla="*/ 2743200 h 2743200"/>
              <a:gd name="connsiteX25" fmla="*/ 8062683 w 10034086"/>
              <a:gd name="connsiteY25" fmla="*/ 2743200 h 2743200"/>
              <a:gd name="connsiteX26" fmla="*/ 7271761 w 10034086"/>
              <a:gd name="connsiteY26" fmla="*/ 2743200 h 2743200"/>
              <a:gd name="connsiteX27" fmla="*/ 6681521 w 10034086"/>
              <a:gd name="connsiteY27" fmla="*/ 2743200 h 2743200"/>
              <a:gd name="connsiteX28" fmla="*/ 5990940 w 10034086"/>
              <a:gd name="connsiteY28" fmla="*/ 2743200 h 2743200"/>
              <a:gd name="connsiteX29" fmla="*/ 5701722 w 10034086"/>
              <a:gd name="connsiteY29" fmla="*/ 2743200 h 2743200"/>
              <a:gd name="connsiteX30" fmla="*/ 4910800 w 10034086"/>
              <a:gd name="connsiteY30" fmla="*/ 2743200 h 2743200"/>
              <a:gd name="connsiteX31" fmla="*/ 4420900 w 10034086"/>
              <a:gd name="connsiteY31" fmla="*/ 2743200 h 2743200"/>
              <a:gd name="connsiteX32" fmla="*/ 3730319 w 10034086"/>
              <a:gd name="connsiteY32" fmla="*/ 2743200 h 2743200"/>
              <a:gd name="connsiteX33" fmla="*/ 3441101 w 10034086"/>
              <a:gd name="connsiteY33" fmla="*/ 2743200 h 2743200"/>
              <a:gd name="connsiteX34" fmla="*/ 2650179 w 10034086"/>
              <a:gd name="connsiteY34" fmla="*/ 2743200 h 2743200"/>
              <a:gd name="connsiteX35" fmla="*/ 2160280 w 10034086"/>
              <a:gd name="connsiteY35" fmla="*/ 2743200 h 2743200"/>
              <a:gd name="connsiteX36" fmla="*/ 1570039 w 10034086"/>
              <a:gd name="connsiteY36" fmla="*/ 2743200 h 2743200"/>
              <a:gd name="connsiteX37" fmla="*/ 1180481 w 10034086"/>
              <a:gd name="connsiteY37" fmla="*/ 2743200 h 2743200"/>
              <a:gd name="connsiteX38" fmla="*/ 0 w 10034086"/>
              <a:gd name="connsiteY38" fmla="*/ 2743200 h 2743200"/>
              <a:gd name="connsiteX39" fmla="*/ 0 w 10034086"/>
              <a:gd name="connsiteY39" fmla="*/ 2139696 h 2743200"/>
              <a:gd name="connsiteX40" fmla="*/ 0 w 10034086"/>
              <a:gd name="connsiteY40" fmla="*/ 1591056 h 2743200"/>
              <a:gd name="connsiteX41" fmla="*/ 0 w 10034086"/>
              <a:gd name="connsiteY41" fmla="*/ 1124712 h 2743200"/>
              <a:gd name="connsiteX42" fmla="*/ 0 w 10034086"/>
              <a:gd name="connsiteY42" fmla="*/ 548640 h 2743200"/>
              <a:gd name="connsiteX43" fmla="*/ 0 w 10034086"/>
              <a:gd name="connsiteY43"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34086" h="2743200" fill="none" extrusionOk="0">
                <a:moveTo>
                  <a:pt x="0" y="0"/>
                </a:moveTo>
                <a:cubicBezTo>
                  <a:pt x="256380" y="-41700"/>
                  <a:pt x="361713" y="36505"/>
                  <a:pt x="590240" y="0"/>
                </a:cubicBezTo>
                <a:cubicBezTo>
                  <a:pt x="818767" y="-36505"/>
                  <a:pt x="893895" y="18099"/>
                  <a:pt x="1080140" y="0"/>
                </a:cubicBezTo>
                <a:cubicBezTo>
                  <a:pt x="1266385" y="-18099"/>
                  <a:pt x="1402842" y="25685"/>
                  <a:pt x="1670380" y="0"/>
                </a:cubicBezTo>
                <a:cubicBezTo>
                  <a:pt x="1937918" y="-25685"/>
                  <a:pt x="2078699" y="41179"/>
                  <a:pt x="2360961" y="0"/>
                </a:cubicBezTo>
                <a:cubicBezTo>
                  <a:pt x="2643223" y="-41179"/>
                  <a:pt x="2785783" y="55121"/>
                  <a:pt x="3051543" y="0"/>
                </a:cubicBezTo>
                <a:cubicBezTo>
                  <a:pt x="3317303" y="-55121"/>
                  <a:pt x="3505322" y="80845"/>
                  <a:pt x="3742124" y="0"/>
                </a:cubicBezTo>
                <a:cubicBezTo>
                  <a:pt x="3978926" y="-80845"/>
                  <a:pt x="4150667" y="38550"/>
                  <a:pt x="4533046" y="0"/>
                </a:cubicBezTo>
                <a:cubicBezTo>
                  <a:pt x="4915425" y="-38550"/>
                  <a:pt x="4947489" y="56348"/>
                  <a:pt x="5123286" y="0"/>
                </a:cubicBezTo>
                <a:cubicBezTo>
                  <a:pt x="5299083" y="-56348"/>
                  <a:pt x="5627643" y="19228"/>
                  <a:pt x="5813867" y="0"/>
                </a:cubicBezTo>
                <a:cubicBezTo>
                  <a:pt x="6000091" y="-19228"/>
                  <a:pt x="6239471" y="47503"/>
                  <a:pt x="6404108" y="0"/>
                </a:cubicBezTo>
                <a:cubicBezTo>
                  <a:pt x="6568745" y="-47503"/>
                  <a:pt x="6745444" y="64657"/>
                  <a:pt x="6994348" y="0"/>
                </a:cubicBezTo>
                <a:cubicBezTo>
                  <a:pt x="7243252" y="-64657"/>
                  <a:pt x="7375818" y="3031"/>
                  <a:pt x="7584589" y="0"/>
                </a:cubicBezTo>
                <a:cubicBezTo>
                  <a:pt x="7793360" y="-3031"/>
                  <a:pt x="7770589" y="31847"/>
                  <a:pt x="7873806" y="0"/>
                </a:cubicBezTo>
                <a:cubicBezTo>
                  <a:pt x="7977023" y="-31847"/>
                  <a:pt x="8361309" y="32566"/>
                  <a:pt x="8564388" y="0"/>
                </a:cubicBezTo>
                <a:cubicBezTo>
                  <a:pt x="8767467" y="-32566"/>
                  <a:pt x="8782542" y="12663"/>
                  <a:pt x="8853605" y="0"/>
                </a:cubicBezTo>
                <a:cubicBezTo>
                  <a:pt x="8924668" y="-12663"/>
                  <a:pt x="9263249" y="30157"/>
                  <a:pt x="9443846" y="0"/>
                </a:cubicBezTo>
                <a:cubicBezTo>
                  <a:pt x="9624443" y="-30157"/>
                  <a:pt x="9781797" y="39146"/>
                  <a:pt x="10034086" y="0"/>
                </a:cubicBezTo>
                <a:cubicBezTo>
                  <a:pt x="10086066" y="212772"/>
                  <a:pt x="10011867" y="377543"/>
                  <a:pt x="10034086" y="603504"/>
                </a:cubicBezTo>
                <a:cubicBezTo>
                  <a:pt x="10056305" y="829465"/>
                  <a:pt x="10031447" y="938398"/>
                  <a:pt x="10034086" y="1069848"/>
                </a:cubicBezTo>
                <a:cubicBezTo>
                  <a:pt x="10036725" y="1201298"/>
                  <a:pt x="9993820" y="1427458"/>
                  <a:pt x="10034086" y="1563624"/>
                </a:cubicBezTo>
                <a:cubicBezTo>
                  <a:pt x="10074352" y="1699790"/>
                  <a:pt x="10014865" y="1932242"/>
                  <a:pt x="10034086" y="2057400"/>
                </a:cubicBezTo>
                <a:cubicBezTo>
                  <a:pt x="10053307" y="2182558"/>
                  <a:pt x="10029411" y="2418634"/>
                  <a:pt x="10034086" y="2743200"/>
                </a:cubicBezTo>
                <a:cubicBezTo>
                  <a:pt x="9882206" y="2743307"/>
                  <a:pt x="9710699" y="2714916"/>
                  <a:pt x="9443846" y="2743200"/>
                </a:cubicBezTo>
                <a:cubicBezTo>
                  <a:pt x="9176993" y="2771484"/>
                  <a:pt x="8815711" y="2721826"/>
                  <a:pt x="8652924" y="2743200"/>
                </a:cubicBezTo>
                <a:cubicBezTo>
                  <a:pt x="8490137" y="2764574"/>
                  <a:pt x="8307375" y="2674215"/>
                  <a:pt x="8062683" y="2743200"/>
                </a:cubicBezTo>
                <a:cubicBezTo>
                  <a:pt x="7817991" y="2812185"/>
                  <a:pt x="7500703" y="2661698"/>
                  <a:pt x="7271761" y="2743200"/>
                </a:cubicBezTo>
                <a:cubicBezTo>
                  <a:pt x="7042819" y="2824702"/>
                  <a:pt x="6950254" y="2725298"/>
                  <a:pt x="6681521" y="2743200"/>
                </a:cubicBezTo>
                <a:cubicBezTo>
                  <a:pt x="6412788" y="2761102"/>
                  <a:pt x="6246472" y="2716460"/>
                  <a:pt x="5990940" y="2743200"/>
                </a:cubicBezTo>
                <a:cubicBezTo>
                  <a:pt x="5735408" y="2769940"/>
                  <a:pt x="5837116" y="2718309"/>
                  <a:pt x="5701722" y="2743200"/>
                </a:cubicBezTo>
                <a:cubicBezTo>
                  <a:pt x="5566328" y="2768091"/>
                  <a:pt x="5205775" y="2652209"/>
                  <a:pt x="4910800" y="2743200"/>
                </a:cubicBezTo>
                <a:cubicBezTo>
                  <a:pt x="4615825" y="2834191"/>
                  <a:pt x="4642388" y="2735027"/>
                  <a:pt x="4420900" y="2743200"/>
                </a:cubicBezTo>
                <a:cubicBezTo>
                  <a:pt x="4199412" y="2751373"/>
                  <a:pt x="4046187" y="2728448"/>
                  <a:pt x="3730319" y="2743200"/>
                </a:cubicBezTo>
                <a:cubicBezTo>
                  <a:pt x="3414451" y="2757952"/>
                  <a:pt x="3537981" y="2710980"/>
                  <a:pt x="3441101" y="2743200"/>
                </a:cubicBezTo>
                <a:cubicBezTo>
                  <a:pt x="3344221" y="2775420"/>
                  <a:pt x="2969951" y="2715497"/>
                  <a:pt x="2650179" y="2743200"/>
                </a:cubicBezTo>
                <a:cubicBezTo>
                  <a:pt x="2330407" y="2770903"/>
                  <a:pt x="2346358" y="2705736"/>
                  <a:pt x="2160280" y="2743200"/>
                </a:cubicBezTo>
                <a:cubicBezTo>
                  <a:pt x="1974202" y="2780664"/>
                  <a:pt x="1689761" y="2713603"/>
                  <a:pt x="1570039" y="2743200"/>
                </a:cubicBezTo>
                <a:cubicBezTo>
                  <a:pt x="1450317" y="2772797"/>
                  <a:pt x="1355287" y="2721012"/>
                  <a:pt x="1180481" y="2743200"/>
                </a:cubicBezTo>
                <a:cubicBezTo>
                  <a:pt x="1005675" y="2765388"/>
                  <a:pt x="575131" y="2676376"/>
                  <a:pt x="0" y="2743200"/>
                </a:cubicBezTo>
                <a:cubicBezTo>
                  <a:pt x="-15576" y="2564502"/>
                  <a:pt x="70761" y="2379059"/>
                  <a:pt x="0" y="2139696"/>
                </a:cubicBezTo>
                <a:cubicBezTo>
                  <a:pt x="-70761" y="1900333"/>
                  <a:pt x="22172" y="1724155"/>
                  <a:pt x="0" y="1591056"/>
                </a:cubicBezTo>
                <a:cubicBezTo>
                  <a:pt x="-22172" y="1457957"/>
                  <a:pt x="49498" y="1257694"/>
                  <a:pt x="0" y="1124712"/>
                </a:cubicBezTo>
                <a:cubicBezTo>
                  <a:pt x="-49498" y="991730"/>
                  <a:pt x="48029" y="743842"/>
                  <a:pt x="0" y="548640"/>
                </a:cubicBezTo>
                <a:cubicBezTo>
                  <a:pt x="-48029" y="353438"/>
                  <a:pt x="40230" y="118988"/>
                  <a:pt x="0" y="0"/>
                </a:cubicBezTo>
                <a:close/>
              </a:path>
              <a:path w="10034086" h="2743200" stroke="0" extrusionOk="0">
                <a:moveTo>
                  <a:pt x="0" y="0"/>
                </a:moveTo>
                <a:cubicBezTo>
                  <a:pt x="212352" y="-57510"/>
                  <a:pt x="296584" y="20119"/>
                  <a:pt x="489899" y="0"/>
                </a:cubicBezTo>
                <a:cubicBezTo>
                  <a:pt x="683214" y="-20119"/>
                  <a:pt x="685555" y="14154"/>
                  <a:pt x="779117" y="0"/>
                </a:cubicBezTo>
                <a:cubicBezTo>
                  <a:pt x="872679" y="-14154"/>
                  <a:pt x="1212180" y="6828"/>
                  <a:pt x="1570039" y="0"/>
                </a:cubicBezTo>
                <a:cubicBezTo>
                  <a:pt x="1927898" y="-6828"/>
                  <a:pt x="1885262" y="49185"/>
                  <a:pt x="2059939" y="0"/>
                </a:cubicBezTo>
                <a:cubicBezTo>
                  <a:pt x="2234616" y="-49185"/>
                  <a:pt x="2383014" y="575"/>
                  <a:pt x="2549838" y="0"/>
                </a:cubicBezTo>
                <a:cubicBezTo>
                  <a:pt x="2716662" y="-575"/>
                  <a:pt x="3051034" y="36500"/>
                  <a:pt x="3340760" y="0"/>
                </a:cubicBezTo>
                <a:cubicBezTo>
                  <a:pt x="3630486" y="-36500"/>
                  <a:pt x="3597318" y="43376"/>
                  <a:pt x="3730319" y="0"/>
                </a:cubicBezTo>
                <a:cubicBezTo>
                  <a:pt x="3863320" y="-43376"/>
                  <a:pt x="4220417" y="73260"/>
                  <a:pt x="4521241" y="0"/>
                </a:cubicBezTo>
                <a:cubicBezTo>
                  <a:pt x="4822065" y="-73260"/>
                  <a:pt x="4995233" y="63322"/>
                  <a:pt x="5312163" y="0"/>
                </a:cubicBezTo>
                <a:cubicBezTo>
                  <a:pt x="5629093" y="-63322"/>
                  <a:pt x="5625949" y="62429"/>
                  <a:pt x="5902404" y="0"/>
                </a:cubicBezTo>
                <a:cubicBezTo>
                  <a:pt x="6178859" y="-62429"/>
                  <a:pt x="6372926" y="60746"/>
                  <a:pt x="6693326" y="0"/>
                </a:cubicBezTo>
                <a:cubicBezTo>
                  <a:pt x="7013726" y="-60746"/>
                  <a:pt x="6949287" y="22761"/>
                  <a:pt x="7183225" y="0"/>
                </a:cubicBezTo>
                <a:cubicBezTo>
                  <a:pt x="7417163" y="-22761"/>
                  <a:pt x="7452037" y="306"/>
                  <a:pt x="7673125" y="0"/>
                </a:cubicBezTo>
                <a:cubicBezTo>
                  <a:pt x="7894213" y="-306"/>
                  <a:pt x="8158247" y="15495"/>
                  <a:pt x="8363706" y="0"/>
                </a:cubicBezTo>
                <a:cubicBezTo>
                  <a:pt x="8569165" y="-15495"/>
                  <a:pt x="8640030" y="39245"/>
                  <a:pt x="8853605" y="0"/>
                </a:cubicBezTo>
                <a:cubicBezTo>
                  <a:pt x="9067180" y="-39245"/>
                  <a:pt x="9516017" y="83324"/>
                  <a:pt x="10034086" y="0"/>
                </a:cubicBezTo>
                <a:cubicBezTo>
                  <a:pt x="10065683" y="203331"/>
                  <a:pt x="9975959" y="380576"/>
                  <a:pt x="10034086" y="603504"/>
                </a:cubicBezTo>
                <a:cubicBezTo>
                  <a:pt x="10092213" y="826432"/>
                  <a:pt x="9980530" y="1036323"/>
                  <a:pt x="10034086" y="1179576"/>
                </a:cubicBezTo>
                <a:cubicBezTo>
                  <a:pt x="10087642" y="1322829"/>
                  <a:pt x="10007435" y="1635640"/>
                  <a:pt x="10034086" y="1755648"/>
                </a:cubicBezTo>
                <a:cubicBezTo>
                  <a:pt x="10060737" y="1875656"/>
                  <a:pt x="9994789" y="2063032"/>
                  <a:pt x="10034086" y="2221992"/>
                </a:cubicBezTo>
                <a:cubicBezTo>
                  <a:pt x="10073383" y="2380952"/>
                  <a:pt x="10014457" y="2635336"/>
                  <a:pt x="10034086" y="2743200"/>
                </a:cubicBezTo>
                <a:cubicBezTo>
                  <a:pt x="9750747" y="2786641"/>
                  <a:pt x="9668240" y="2679272"/>
                  <a:pt x="9343505" y="2743200"/>
                </a:cubicBezTo>
                <a:cubicBezTo>
                  <a:pt x="9018770" y="2807128"/>
                  <a:pt x="9058752" y="2719974"/>
                  <a:pt x="8953946" y="2743200"/>
                </a:cubicBezTo>
                <a:cubicBezTo>
                  <a:pt x="8849140" y="2766426"/>
                  <a:pt x="8495383" y="2698784"/>
                  <a:pt x="8363706" y="2743200"/>
                </a:cubicBezTo>
                <a:cubicBezTo>
                  <a:pt x="8232029" y="2787616"/>
                  <a:pt x="8211115" y="2726296"/>
                  <a:pt x="8074488" y="2743200"/>
                </a:cubicBezTo>
                <a:cubicBezTo>
                  <a:pt x="7937861" y="2760104"/>
                  <a:pt x="7882478" y="2729220"/>
                  <a:pt x="7785270" y="2743200"/>
                </a:cubicBezTo>
                <a:cubicBezTo>
                  <a:pt x="7688062" y="2757180"/>
                  <a:pt x="7459423" y="2674938"/>
                  <a:pt x="7195030" y="2743200"/>
                </a:cubicBezTo>
                <a:cubicBezTo>
                  <a:pt x="6930637" y="2811462"/>
                  <a:pt x="6903647" y="2732923"/>
                  <a:pt x="6805471" y="2743200"/>
                </a:cubicBezTo>
                <a:cubicBezTo>
                  <a:pt x="6707295" y="2753477"/>
                  <a:pt x="6271209" y="2720749"/>
                  <a:pt x="6114890" y="2743200"/>
                </a:cubicBezTo>
                <a:cubicBezTo>
                  <a:pt x="5958571" y="2765651"/>
                  <a:pt x="5808237" y="2724239"/>
                  <a:pt x="5725331" y="2743200"/>
                </a:cubicBezTo>
                <a:cubicBezTo>
                  <a:pt x="5642425" y="2762161"/>
                  <a:pt x="5268466" y="2702895"/>
                  <a:pt x="5034750" y="2743200"/>
                </a:cubicBezTo>
                <a:cubicBezTo>
                  <a:pt x="4801034" y="2783505"/>
                  <a:pt x="4813414" y="2714761"/>
                  <a:pt x="4745532" y="2743200"/>
                </a:cubicBezTo>
                <a:cubicBezTo>
                  <a:pt x="4677650" y="2771639"/>
                  <a:pt x="4380847" y="2678130"/>
                  <a:pt x="4054951" y="2743200"/>
                </a:cubicBezTo>
                <a:cubicBezTo>
                  <a:pt x="3729055" y="2808270"/>
                  <a:pt x="3747860" y="2697684"/>
                  <a:pt x="3665393" y="2743200"/>
                </a:cubicBezTo>
                <a:cubicBezTo>
                  <a:pt x="3582926" y="2788716"/>
                  <a:pt x="3440197" y="2734948"/>
                  <a:pt x="3376175" y="2743200"/>
                </a:cubicBezTo>
                <a:cubicBezTo>
                  <a:pt x="3312153" y="2751452"/>
                  <a:pt x="3153278" y="2735314"/>
                  <a:pt x="2986616" y="2743200"/>
                </a:cubicBezTo>
                <a:cubicBezTo>
                  <a:pt x="2819954" y="2751086"/>
                  <a:pt x="2574712" y="2686315"/>
                  <a:pt x="2296035" y="2743200"/>
                </a:cubicBezTo>
                <a:cubicBezTo>
                  <a:pt x="2017358" y="2800085"/>
                  <a:pt x="2002199" y="2731641"/>
                  <a:pt x="1906476" y="2743200"/>
                </a:cubicBezTo>
                <a:cubicBezTo>
                  <a:pt x="1810753" y="2754759"/>
                  <a:pt x="1752631" y="2738640"/>
                  <a:pt x="1617259" y="2743200"/>
                </a:cubicBezTo>
                <a:cubicBezTo>
                  <a:pt x="1481887" y="2747760"/>
                  <a:pt x="1389312" y="2725546"/>
                  <a:pt x="1227700" y="2743200"/>
                </a:cubicBezTo>
                <a:cubicBezTo>
                  <a:pt x="1066088" y="2760854"/>
                  <a:pt x="850420" y="2699438"/>
                  <a:pt x="737800" y="2743200"/>
                </a:cubicBezTo>
                <a:cubicBezTo>
                  <a:pt x="625180" y="2786962"/>
                  <a:pt x="150186" y="2702760"/>
                  <a:pt x="0" y="2743200"/>
                </a:cubicBezTo>
                <a:cubicBezTo>
                  <a:pt x="-21064" y="2605760"/>
                  <a:pt x="49938" y="2449311"/>
                  <a:pt x="0" y="2249424"/>
                </a:cubicBezTo>
                <a:cubicBezTo>
                  <a:pt x="-49938" y="2049537"/>
                  <a:pt x="44400" y="1879639"/>
                  <a:pt x="0" y="1755648"/>
                </a:cubicBezTo>
                <a:cubicBezTo>
                  <a:pt x="-44400" y="1631657"/>
                  <a:pt x="49759" y="1439118"/>
                  <a:pt x="0" y="1207008"/>
                </a:cubicBezTo>
                <a:cubicBezTo>
                  <a:pt x="-49759" y="974898"/>
                  <a:pt x="48242" y="896401"/>
                  <a:pt x="0" y="658368"/>
                </a:cubicBezTo>
                <a:cubicBezTo>
                  <a:pt x="-48242" y="420335"/>
                  <a:pt x="28241" y="297793"/>
                  <a:pt x="0" y="0"/>
                </a:cubicBezTo>
                <a:close/>
              </a:path>
            </a:pathLst>
          </a:custGeom>
          <a:blipFill>
            <a:blip r:embed="rId4"/>
            <a:tile tx="0" ty="0" sx="100000" sy="100000" flip="none" algn="tl"/>
          </a:blipFill>
          <a:ln>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dirty="0">
                <a:effectLst/>
                <a:latin typeface="Times New Roman" panose="02020603050405020304" pitchFamily="18" charset="0"/>
                <a:ea typeface="Calibri" panose="020F0502020204030204" pitchFamily="34" charset="0"/>
              </a:rPr>
              <a:t>PLAGIARISM AND INTELLECTUAL PROPERTY</a:t>
            </a:r>
            <a:endParaRPr lang="fr-FR" sz="3600" b="1" dirty="0">
              <a:latin typeface="AR JULIAN" panose="02000000000000000000" pitchFamily="2" charset="0"/>
              <a:cs typeface="Aharoni" panose="02010803020104030203" pitchFamily="2" charset="-79"/>
            </a:endParaRPr>
          </a:p>
        </p:txBody>
      </p:sp>
      <p:sp>
        <p:nvSpPr>
          <p:cNvPr id="7" name="Rectangle 6">
            <a:extLst>
              <a:ext uri="{FF2B5EF4-FFF2-40B4-BE49-F238E27FC236}">
                <a16:creationId xmlns:a16="http://schemas.microsoft.com/office/drawing/2014/main" id="{E292F2C7-61A8-F3B7-1A45-DB1BF73D6914}"/>
              </a:ext>
            </a:extLst>
          </p:cNvPr>
          <p:cNvSpPr/>
          <p:nvPr/>
        </p:nvSpPr>
        <p:spPr>
          <a:xfrm>
            <a:off x="8403944" y="6018001"/>
            <a:ext cx="357501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AR BERKLEY" panose="02000000000000000000" pitchFamily="2" charset="0"/>
                <a:ea typeface="+mn-ea"/>
                <a:cs typeface="+mn-cs"/>
              </a:rPr>
              <a:t>Dr: </a:t>
            </a:r>
            <a:r>
              <a:rPr kumimoji="0" lang="fr-FR" sz="3600" b="1" i="0" u="none" strike="noStrike" kern="1200" cap="none" spc="0" normalizeH="0" baseline="0" noProof="0" dirty="0" err="1">
                <a:ln>
                  <a:noFill/>
                </a:ln>
                <a:solidFill>
                  <a:prstClr val="black"/>
                </a:solidFill>
                <a:effectLst/>
                <a:uLnTx/>
                <a:uFillTx/>
                <a:latin typeface="AR BERKLEY" panose="02000000000000000000" pitchFamily="2" charset="0"/>
                <a:ea typeface="+mn-ea"/>
                <a:cs typeface="+mn-cs"/>
              </a:rPr>
              <a:t>Baatouche</a:t>
            </a:r>
            <a:r>
              <a:rPr kumimoji="0" lang="fr-FR" sz="3600" b="1" i="0" u="none" strike="noStrike" kern="1200" cap="none" spc="0" normalizeH="0" baseline="0" noProof="0" dirty="0">
                <a:ln>
                  <a:noFill/>
                </a:ln>
                <a:solidFill>
                  <a:prstClr val="black"/>
                </a:solidFill>
                <a:effectLst/>
                <a:uLnTx/>
                <a:uFillTx/>
                <a:latin typeface="AR BERKLEY" panose="02000000000000000000" pitchFamily="2" charset="0"/>
                <a:ea typeface="+mn-ea"/>
                <a:cs typeface="+mn-cs"/>
              </a:rPr>
              <a:t> .S</a:t>
            </a:r>
          </a:p>
        </p:txBody>
      </p:sp>
    </p:spTree>
    <p:extLst>
      <p:ext uri="{BB962C8B-B14F-4D97-AF65-F5344CB8AC3E}">
        <p14:creationId xmlns:p14="http://schemas.microsoft.com/office/powerpoint/2010/main" val="281211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ésultat d’images pour Type of Plagiarism">
            <a:extLst>
              <a:ext uri="{FF2B5EF4-FFF2-40B4-BE49-F238E27FC236}">
                <a16:creationId xmlns:a16="http://schemas.microsoft.com/office/drawing/2014/main" id="{1EBC946B-8582-3E7D-9B99-CA7A0F3C6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135"/>
            <a:ext cx="12160045" cy="6572865"/>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2DCF06D6-7660-6D36-4DE1-E0DCE53C8B85}"/>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6" name="ZoneTexte 5">
            <a:extLst>
              <a:ext uri="{FF2B5EF4-FFF2-40B4-BE49-F238E27FC236}">
                <a16:creationId xmlns:a16="http://schemas.microsoft.com/office/drawing/2014/main" id="{0D846747-B64F-45A2-30AE-AB3885424F3F}"/>
              </a:ext>
            </a:extLst>
          </p:cNvPr>
          <p:cNvSpPr txBox="1"/>
          <p:nvPr/>
        </p:nvSpPr>
        <p:spPr>
          <a:xfrm>
            <a:off x="3991897" y="294624"/>
            <a:ext cx="3500284" cy="521110"/>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444B8F74-A6AC-20C4-8EDA-57C5782A7072}"/>
              </a:ext>
            </a:extLst>
          </p:cNvPr>
          <p:cNvSpPr txBox="1"/>
          <p:nvPr/>
        </p:nvSpPr>
        <p:spPr>
          <a:xfrm>
            <a:off x="3397046" y="6346379"/>
            <a:ext cx="4694902" cy="521110"/>
          </a:xfrm>
          <a:prstGeom prst="rect">
            <a:avLst/>
          </a:prstGeom>
          <a:solidFill>
            <a:schemeClr val="bg1"/>
          </a:solidFill>
        </p:spPr>
        <p:txBody>
          <a:bodyPr wrap="square" rtlCol="0">
            <a:spAutoFit/>
          </a:bodyPr>
          <a:lstStyle/>
          <a:p>
            <a:endParaRPr lang="fr-FR" dirty="0"/>
          </a:p>
        </p:txBody>
      </p:sp>
      <p:sp>
        <p:nvSpPr>
          <p:cNvPr id="10" name="Organigramme : Connecteur 9">
            <a:extLst>
              <a:ext uri="{FF2B5EF4-FFF2-40B4-BE49-F238E27FC236}">
                <a16:creationId xmlns:a16="http://schemas.microsoft.com/office/drawing/2014/main" id="{6D7BC088-D3C3-A2D9-6975-2061DD64CBA4}"/>
              </a:ext>
            </a:extLst>
          </p:cNvPr>
          <p:cNvSpPr/>
          <p:nvPr/>
        </p:nvSpPr>
        <p:spPr>
          <a:xfrm>
            <a:off x="2831690" y="4277033"/>
            <a:ext cx="1877962" cy="1706192"/>
          </a:xfrm>
          <a:prstGeom prst="flowChartConnector">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88BE46A-F992-A9D9-AAD1-037A879329BC}"/>
              </a:ext>
            </a:extLst>
          </p:cNvPr>
          <p:cNvSpPr txBox="1"/>
          <p:nvPr/>
        </p:nvSpPr>
        <p:spPr>
          <a:xfrm>
            <a:off x="3067664" y="4776186"/>
            <a:ext cx="1406013" cy="707886"/>
          </a:xfrm>
          <a:prstGeom prst="rect">
            <a:avLst/>
          </a:prstGeom>
          <a:noFill/>
        </p:spPr>
        <p:txBody>
          <a:bodyPr wrap="square">
            <a:spAutoFit/>
          </a:bodyPr>
          <a:lstStyle/>
          <a:p>
            <a:pPr algn="ctr"/>
            <a:r>
              <a:rPr lang="en-US" sz="2000" b="1" dirty="0">
                <a:effectLst/>
                <a:latin typeface="Times New Roman" panose="02020603050405020304" pitchFamily="18" charset="0"/>
                <a:ea typeface="Calibri" panose="020F0502020204030204" pitchFamily="34" charset="0"/>
              </a:rPr>
              <a:t>Patchwork plagiarism</a:t>
            </a:r>
            <a:endParaRPr lang="fr-FR" sz="2000" dirty="0"/>
          </a:p>
        </p:txBody>
      </p:sp>
      <p:sp>
        <p:nvSpPr>
          <p:cNvPr id="15" name="Organigramme : Connecteur 14">
            <a:extLst>
              <a:ext uri="{FF2B5EF4-FFF2-40B4-BE49-F238E27FC236}">
                <a16:creationId xmlns:a16="http://schemas.microsoft.com/office/drawing/2014/main" id="{6D14C658-69FA-4F0A-B6D5-01493F82284A}"/>
              </a:ext>
            </a:extLst>
          </p:cNvPr>
          <p:cNvSpPr/>
          <p:nvPr/>
        </p:nvSpPr>
        <p:spPr>
          <a:xfrm>
            <a:off x="4803058" y="2294361"/>
            <a:ext cx="1877962" cy="1706192"/>
          </a:xfrm>
          <a:prstGeom prst="flowChartConnector">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a:extLst>
              <a:ext uri="{FF2B5EF4-FFF2-40B4-BE49-F238E27FC236}">
                <a16:creationId xmlns:a16="http://schemas.microsoft.com/office/drawing/2014/main" id="{1CE0A11A-C578-B711-5554-CF3A6F305E32}"/>
              </a:ext>
            </a:extLst>
          </p:cNvPr>
          <p:cNvSpPr/>
          <p:nvPr/>
        </p:nvSpPr>
        <p:spPr>
          <a:xfrm>
            <a:off x="6808838" y="4277033"/>
            <a:ext cx="1877962" cy="1706192"/>
          </a:xfrm>
          <a:prstGeom prst="flowChartConnector">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ffectLst/>
                <a:latin typeface="Times New Roman" panose="02020603050405020304" pitchFamily="18" charset="0"/>
                <a:ea typeface="Calibri" panose="020F0502020204030204" pitchFamily="34" charset="0"/>
              </a:rPr>
              <a:t>Self-plagiarism (or recycling) </a:t>
            </a:r>
            <a:endParaRPr lang="fr-FR">
              <a:solidFill>
                <a:schemeClr val="tx1"/>
              </a:solidFill>
            </a:endParaRPr>
          </a:p>
        </p:txBody>
      </p:sp>
      <p:sp>
        <p:nvSpPr>
          <p:cNvPr id="17" name="Organigramme : Connecteur 16">
            <a:extLst>
              <a:ext uri="{FF2B5EF4-FFF2-40B4-BE49-F238E27FC236}">
                <a16:creationId xmlns:a16="http://schemas.microsoft.com/office/drawing/2014/main" id="{2AAB01C0-D2F0-30E3-5C5F-BEAEA663F542}"/>
              </a:ext>
            </a:extLst>
          </p:cNvPr>
          <p:cNvSpPr/>
          <p:nvPr/>
        </p:nvSpPr>
        <p:spPr>
          <a:xfrm>
            <a:off x="8903110" y="2351045"/>
            <a:ext cx="1877962" cy="1706192"/>
          </a:xfrm>
          <a:prstGeom prst="flowChartConnector">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ffectLst/>
                <a:latin typeface="Times New Roman" panose="02020603050405020304" pitchFamily="18" charset="0"/>
                <a:ea typeface="Calibri" panose="020F0502020204030204" pitchFamily="34" charset="0"/>
              </a:rPr>
              <a:t>Source-based plagiarism</a:t>
            </a:r>
            <a:endParaRPr lang="fr-FR">
              <a:solidFill>
                <a:schemeClr val="tx1"/>
              </a:solidFill>
            </a:endParaRPr>
          </a:p>
        </p:txBody>
      </p:sp>
      <p:sp>
        <p:nvSpPr>
          <p:cNvPr id="18" name="Organigramme : Connecteur 17">
            <a:extLst>
              <a:ext uri="{FF2B5EF4-FFF2-40B4-BE49-F238E27FC236}">
                <a16:creationId xmlns:a16="http://schemas.microsoft.com/office/drawing/2014/main" id="{45386728-7711-1013-55D5-93E307874246}"/>
              </a:ext>
            </a:extLst>
          </p:cNvPr>
          <p:cNvSpPr/>
          <p:nvPr/>
        </p:nvSpPr>
        <p:spPr>
          <a:xfrm>
            <a:off x="763230" y="2403951"/>
            <a:ext cx="1877962" cy="1706192"/>
          </a:xfrm>
          <a:prstGeom prst="flowChartConnector">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1ECD297-8516-79ED-6FCA-13C5829C139F}"/>
              </a:ext>
            </a:extLst>
          </p:cNvPr>
          <p:cNvSpPr txBox="1"/>
          <p:nvPr/>
        </p:nvSpPr>
        <p:spPr>
          <a:xfrm>
            <a:off x="989374" y="2749215"/>
            <a:ext cx="1560870" cy="1015663"/>
          </a:xfrm>
          <a:prstGeom prst="rect">
            <a:avLst/>
          </a:prstGeom>
          <a:noFill/>
        </p:spPr>
        <p:txBody>
          <a:bodyPr wrap="square">
            <a:spAutoFit/>
          </a:bodyPr>
          <a:lstStyle/>
          <a:p>
            <a:pPr algn="ctr"/>
            <a:r>
              <a:rPr lang="en-US" sz="2000" b="1" dirty="0">
                <a:effectLst/>
                <a:latin typeface="Times New Roman" panose="02020603050405020304" pitchFamily="18" charset="0"/>
                <a:ea typeface="Calibri" panose="020F0502020204030204" pitchFamily="34" charset="0"/>
              </a:rPr>
              <a:t>Direct plagiarism</a:t>
            </a:r>
          </a:p>
          <a:p>
            <a:pPr algn="ctr"/>
            <a:endParaRPr lang="fr-FR" sz="2000" dirty="0"/>
          </a:p>
        </p:txBody>
      </p:sp>
      <p:sp>
        <p:nvSpPr>
          <p:cNvPr id="20" name="ZoneTexte 19">
            <a:extLst>
              <a:ext uri="{FF2B5EF4-FFF2-40B4-BE49-F238E27FC236}">
                <a16:creationId xmlns:a16="http://schemas.microsoft.com/office/drawing/2014/main" id="{2CF54570-7F26-714E-FF82-30365EDC4BA0}"/>
              </a:ext>
            </a:extLst>
          </p:cNvPr>
          <p:cNvSpPr txBox="1"/>
          <p:nvPr/>
        </p:nvSpPr>
        <p:spPr>
          <a:xfrm>
            <a:off x="4917666" y="2895144"/>
            <a:ext cx="1708969" cy="504625"/>
          </a:xfrm>
          <a:prstGeom prst="rect">
            <a:avLst/>
          </a:prstGeom>
          <a:noFill/>
        </p:spPr>
        <p:txBody>
          <a:bodyPr wrap="square">
            <a:spAutoFit/>
          </a:bodyPr>
          <a:lstStyle/>
          <a:p>
            <a:pPr>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Paraphrasing</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oupe 7">
            <a:extLst>
              <a:ext uri="{FF2B5EF4-FFF2-40B4-BE49-F238E27FC236}">
                <a16:creationId xmlns:a16="http://schemas.microsoft.com/office/drawing/2014/main" id="{3CCCBD55-513A-88AD-63E1-6793D6C24868}"/>
              </a:ext>
            </a:extLst>
          </p:cNvPr>
          <p:cNvGrpSpPr/>
          <p:nvPr/>
        </p:nvGrpSpPr>
        <p:grpSpPr>
          <a:xfrm>
            <a:off x="50393" y="4776186"/>
            <a:ext cx="1896400" cy="914400"/>
            <a:chOff x="50393" y="4776186"/>
            <a:chExt cx="1896400" cy="914400"/>
          </a:xfrm>
          <a:scene3d>
            <a:camera prst="orthographicFront">
              <a:rot lat="0" lon="0" rev="0"/>
            </a:camera>
            <a:lightRig rig="contrasting" dir="t">
              <a:rot lat="0" lon="0" rev="1500000"/>
            </a:lightRig>
          </a:scene3d>
        </p:grpSpPr>
        <p:sp>
          <p:nvSpPr>
            <p:cNvPr id="4" name="Ellipse 3">
              <a:extLst>
                <a:ext uri="{FF2B5EF4-FFF2-40B4-BE49-F238E27FC236}">
                  <a16:creationId xmlns:a16="http://schemas.microsoft.com/office/drawing/2014/main" id="{E5831ACA-C5CE-960F-C203-229945C30FD8}"/>
                </a:ext>
              </a:extLst>
            </p:cNvPr>
            <p:cNvSpPr/>
            <p:nvPr/>
          </p:nvSpPr>
          <p:spPr>
            <a:xfrm>
              <a:off x="50393" y="4776186"/>
              <a:ext cx="1896400" cy="914400"/>
            </a:xfrm>
            <a:prstGeom prst="ellipse">
              <a:avLst/>
            </a:prstGeom>
            <a:solidFill>
              <a:schemeClr val="bg1"/>
            </a:solidFill>
            <a:ln w="3175">
              <a:solidFill>
                <a:schemeClr val="tx1"/>
              </a:solidFill>
            </a:ln>
            <a:effectLst>
              <a:outerShdw blurRad="149987" dist="250190" dir="8460000" algn="ctr">
                <a:srgbClr val="000000">
                  <a:alpha val="28000"/>
                </a:srgbClr>
              </a:outerShdw>
            </a:effectLst>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FE54FB5A-FEC8-E4C6-8763-DEC40AC938B7}"/>
                </a:ext>
              </a:extLst>
            </p:cNvPr>
            <p:cNvSpPr txBox="1"/>
            <p:nvPr/>
          </p:nvSpPr>
          <p:spPr>
            <a:xfrm>
              <a:off x="59612" y="4943631"/>
              <a:ext cx="1877962" cy="463397"/>
            </a:xfrm>
            <a:prstGeom prst="rect">
              <a:avLst/>
            </a:prstGeom>
            <a:noFill/>
            <a:ln w="3175">
              <a:noFill/>
            </a:ln>
            <a:effectLst>
              <a:outerShdw blurRad="149987" dist="250190" dir="8460000" algn="ctr">
                <a:srgbClr val="000000">
                  <a:alpha val="28000"/>
                </a:srgbClr>
              </a:outerShdw>
            </a:effectLst>
            <a:sp3d prstMaterial="metal">
              <a:bevelT w="88900" h="88900"/>
            </a:sp3d>
          </p:spPr>
          <p:txBody>
            <a:bodyPr wrap="square">
              <a:spAutoFit/>
            </a:bodyPr>
            <a:lstStyle/>
            <a:p>
              <a:pPr lvl="0" algn="just" rtl="0">
                <a:lnSpc>
                  <a:spcPct val="150000"/>
                </a:lnSpc>
                <a:spcAft>
                  <a:spcPts val="800"/>
                </a:spcAft>
              </a:pPr>
              <a:r>
                <a:rPr lang="en-US" sz="1800" b="1" kern="100" dirty="0" err="1">
                  <a:effectLst/>
                  <a:latin typeface="Times New Roman" panose="02020603050405020304" pitchFamily="18" charset="0"/>
                  <a:ea typeface="Calibri" panose="020F0502020204030204" pitchFamily="34" charset="0"/>
                  <a:cs typeface="Arial" panose="020B0604020202020204" pitchFamily="34" charset="0"/>
                </a:rPr>
                <a:t>Cyberplagiarism</a:t>
              </a:r>
              <a:endParaRPr lang="fr-FR" sz="16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1" name="Flèche : bas 10">
            <a:extLst>
              <a:ext uri="{FF2B5EF4-FFF2-40B4-BE49-F238E27FC236}">
                <a16:creationId xmlns:a16="http://schemas.microsoft.com/office/drawing/2014/main" id="{9D31260C-8A2A-872A-F823-1C6282CBB70B}"/>
              </a:ext>
            </a:extLst>
          </p:cNvPr>
          <p:cNvSpPr/>
          <p:nvPr/>
        </p:nvSpPr>
        <p:spPr>
          <a:xfrm rot="1308014">
            <a:off x="999205" y="4141746"/>
            <a:ext cx="416641" cy="602836"/>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71761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ésultat d’images pour عقوبات الانتحا">
            <a:extLst>
              <a:ext uri="{FF2B5EF4-FFF2-40B4-BE49-F238E27FC236}">
                <a16:creationId xmlns:a16="http://schemas.microsoft.com/office/drawing/2014/main" id="{D2653512-0B76-068A-8A4B-77AA83018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 y="5405063"/>
            <a:ext cx="12192000" cy="14529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8DA86E3-D5CE-168A-E061-DD2045D56F3B}"/>
              </a:ext>
            </a:extLst>
          </p:cNvPr>
          <p:cNvSpPr txBox="1"/>
          <p:nvPr/>
        </p:nvSpPr>
        <p:spPr>
          <a:xfrm>
            <a:off x="3269226" y="489049"/>
            <a:ext cx="5722374" cy="523220"/>
          </a:xfrm>
          <a:prstGeom prst="rect">
            <a:avLst/>
          </a:prstGeom>
          <a:noFill/>
        </p:spPr>
        <p:txBody>
          <a:bodyPr wrap="square">
            <a:spAutoFit/>
          </a:bodyPr>
          <a:lstStyle/>
          <a:p>
            <a:pPr algn="ctr"/>
            <a:r>
              <a:rPr lang="en-US" sz="2800" b="1" dirty="0">
                <a:solidFill>
                  <a:schemeClr val="accent2">
                    <a:lumMod val="75000"/>
                  </a:schemeClr>
                </a:solidFill>
                <a:effectLst/>
                <a:latin typeface="Times New Roman" panose="02020603050405020304" pitchFamily="18" charset="0"/>
                <a:ea typeface="Calibri" panose="020F0502020204030204" pitchFamily="34" charset="0"/>
              </a:rPr>
              <a:t>PENALTIES FOR PLAGIARISM</a:t>
            </a:r>
            <a:endParaRPr lang="fr-FR" sz="2800" dirty="0">
              <a:solidFill>
                <a:schemeClr val="accent2">
                  <a:lumMod val="75000"/>
                </a:schemeClr>
              </a:solidFill>
            </a:endParaRPr>
          </a:p>
        </p:txBody>
      </p:sp>
      <p:sp>
        <p:nvSpPr>
          <p:cNvPr id="6" name="Titre 1">
            <a:extLst>
              <a:ext uri="{FF2B5EF4-FFF2-40B4-BE49-F238E27FC236}">
                <a16:creationId xmlns:a16="http://schemas.microsoft.com/office/drawing/2014/main" id="{C19F0AA6-527D-6574-D5D2-309A3DF8A17B}"/>
              </a:ext>
            </a:extLst>
          </p:cNvPr>
          <p:cNvSpPr>
            <a:spLocks noGrp="1"/>
          </p:cNvSpPr>
          <p:nvPr>
            <p:ph type="title"/>
          </p:nvPr>
        </p:nvSpPr>
        <p:spPr>
          <a:xfrm>
            <a:off x="621891" y="182705"/>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8" name="ZoneTexte 7">
            <a:extLst>
              <a:ext uri="{FF2B5EF4-FFF2-40B4-BE49-F238E27FC236}">
                <a16:creationId xmlns:a16="http://schemas.microsoft.com/office/drawing/2014/main" id="{3C651982-F7B4-5CAF-CBC7-7E0F608BE64E}"/>
              </a:ext>
            </a:extLst>
          </p:cNvPr>
          <p:cNvSpPr txBox="1"/>
          <p:nvPr/>
        </p:nvSpPr>
        <p:spPr>
          <a:xfrm>
            <a:off x="400204" y="986372"/>
            <a:ext cx="2342995" cy="587148"/>
          </a:xfrm>
          <a:prstGeom prst="rect">
            <a:avLst/>
          </a:prstGeom>
          <a:solidFill>
            <a:schemeClr val="accent2"/>
          </a:solidFill>
        </p:spPr>
        <p:txBody>
          <a:bodyPr wrap="square">
            <a:spAutoFit/>
          </a:bodyPr>
          <a:lstStyle/>
          <a:p>
            <a:pP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Case of students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1AAFD19D-1810-CFDF-527F-AD31B3E2DD10}"/>
              </a:ext>
            </a:extLst>
          </p:cNvPr>
          <p:cNvSpPr txBox="1"/>
          <p:nvPr/>
        </p:nvSpPr>
        <p:spPr>
          <a:xfrm>
            <a:off x="19665" y="1573520"/>
            <a:ext cx="12123174" cy="1938992"/>
          </a:xfrm>
          <a:prstGeom prst="rect">
            <a:avLst/>
          </a:prstGeom>
          <a:noFill/>
        </p:spPr>
        <p:txBody>
          <a:bodyPr wrap="square">
            <a:spAutoFit/>
          </a:bodyPr>
          <a:lstStyle/>
          <a:p>
            <a:pPr algn="r"/>
            <a:r>
              <a:rPr lang="ar-DZ" sz="2400" b="0" i="0" dirty="0">
                <a:solidFill>
                  <a:srgbClr val="111111"/>
                </a:solidFill>
                <a:effectLst/>
                <a:latin typeface="Roboto" panose="02000000000000000000" pitchFamily="2" charset="0"/>
              </a:rPr>
              <a:t>تنص المادة 35 من الأمر رقم 933 الصادر في 28 يوليو 2016 على أن "أي عمل من أعمال الانتحال المتعلقة بالعمل العلمي والتربوي المطلوب من الطلاب في أطروحات اللسانس والماجستير والدكتوراه ، قبل أو بعد الدفاع عنهم ، يعرض مؤلفه لإلغاء الدفاع أو سحب اللقب المكتسب". يمكن سحب الملكية المكتسبة حتى لو لم يتم اكتشاف فعل الانتحال إلا بعد عدة سنوات من اكتسابه. في هذه الحالة، "يجوز لأي شخص تعرض لضرر نتيجة الانتحال الذي تم إثباته على النحو الواجب اتخاذ إجراءات قانونية ضد مرتكبي الانتحال" وبغض النظر عن أي عقوبات اتخذتها ضده سلطات المنظمة التي توظفها.</a:t>
            </a:r>
            <a:endParaRPr lang="fr-FR" sz="2400" dirty="0"/>
          </a:p>
        </p:txBody>
      </p:sp>
      <p:sp>
        <p:nvSpPr>
          <p:cNvPr id="14" name="ZoneTexte 13">
            <a:extLst>
              <a:ext uri="{FF2B5EF4-FFF2-40B4-BE49-F238E27FC236}">
                <a16:creationId xmlns:a16="http://schemas.microsoft.com/office/drawing/2014/main" id="{52752E16-D1B6-F4A0-E383-6194C971F57E}"/>
              </a:ext>
            </a:extLst>
          </p:cNvPr>
          <p:cNvSpPr txBox="1"/>
          <p:nvPr/>
        </p:nvSpPr>
        <p:spPr>
          <a:xfrm>
            <a:off x="0" y="3466071"/>
            <a:ext cx="12192000" cy="1938992"/>
          </a:xfrm>
          <a:prstGeom prst="rect">
            <a:avLst/>
          </a:prstGeom>
          <a:noFill/>
        </p:spPr>
        <p:txBody>
          <a:bodyPr wrap="square">
            <a:spAutoFit/>
          </a:bodyPr>
          <a:lstStyle/>
          <a:p>
            <a:pPr algn="r"/>
            <a:r>
              <a:rPr lang="ar-DZ" sz="2400" b="0" i="0" dirty="0">
                <a:solidFill>
                  <a:srgbClr val="111111"/>
                </a:solidFill>
                <a:effectLst/>
                <a:latin typeface="Roboto" panose="02000000000000000000" pitchFamily="2" charset="0"/>
              </a:rPr>
              <a:t>- قد يؤدي الانتحال الذاتي في العمل الذي يتم بغرض الحصول على دبلوم حسب مداه إلى إلغاء العمل، وقد يرفض المؤلف السماح له بالدفاع عن  أطروحته، ويجوز سحب لقبه أو شهادته إذا تم الكشف عن الانتحال الذاتي بعد الحصول على العنوان.</a:t>
            </a:r>
            <a:br>
              <a:rPr lang="ar-DZ" sz="2400" dirty="0"/>
            </a:br>
            <a:r>
              <a:rPr lang="ar-DZ" sz="2400" b="0" i="0" dirty="0">
                <a:solidFill>
                  <a:srgbClr val="111111"/>
                </a:solidFill>
                <a:effectLst/>
                <a:latin typeface="Roboto" panose="02000000000000000000" pitchFamily="2" charset="0"/>
              </a:rPr>
              <a:t>- إذا كان الانتحال أو الانتحال الذاتي يتعلق بالعمل المنجز أثناء دورة الدراسة (مثل تقارير العمل العملي ، وتقارير العرض التقديمي ، وتقارير تحديد العمل ، وما إلى ذلك) ، رفض عمل المؤلف ، وقد يتم منح علامة صفر للعمل وقد يتم فرض تدابير تأديبية ، حتى الاستبعاد.</a:t>
            </a:r>
            <a:endParaRPr lang="fr-FR" sz="2400" dirty="0"/>
          </a:p>
        </p:txBody>
      </p:sp>
    </p:spTree>
    <p:extLst>
      <p:ext uri="{BB962C8B-B14F-4D97-AF65-F5344CB8AC3E}">
        <p14:creationId xmlns:p14="http://schemas.microsoft.com/office/powerpoint/2010/main" val="14578580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ésultat d’images pour عقوبات الانتحا">
            <a:extLst>
              <a:ext uri="{FF2B5EF4-FFF2-40B4-BE49-F238E27FC236}">
                <a16:creationId xmlns:a16="http://schemas.microsoft.com/office/drawing/2014/main" id="{8445F0E3-FBF2-88B7-92FB-7FB43C27B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 y="5406777"/>
            <a:ext cx="12192000" cy="145122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5E003C9-7A24-B31F-FA7D-B4AF52551A5A}"/>
              </a:ext>
            </a:extLst>
          </p:cNvPr>
          <p:cNvSpPr txBox="1"/>
          <p:nvPr/>
        </p:nvSpPr>
        <p:spPr>
          <a:xfrm>
            <a:off x="3136491" y="343026"/>
            <a:ext cx="5722374" cy="523220"/>
          </a:xfrm>
          <a:prstGeom prst="rect">
            <a:avLst/>
          </a:prstGeom>
          <a:noFill/>
        </p:spPr>
        <p:txBody>
          <a:bodyPr wrap="square">
            <a:spAutoFit/>
          </a:bodyPr>
          <a:lstStyle/>
          <a:p>
            <a:pPr algn="ctr"/>
            <a:r>
              <a:rPr lang="en-US" sz="2800" b="1" dirty="0">
                <a:solidFill>
                  <a:schemeClr val="accent2">
                    <a:lumMod val="75000"/>
                  </a:schemeClr>
                </a:solidFill>
                <a:effectLst/>
                <a:latin typeface="Times New Roman" panose="02020603050405020304" pitchFamily="18" charset="0"/>
                <a:ea typeface="Calibri" panose="020F0502020204030204" pitchFamily="34" charset="0"/>
              </a:rPr>
              <a:t>PENALTIES FOR PLAGIARISM</a:t>
            </a:r>
            <a:endParaRPr lang="fr-FR" sz="2800" dirty="0">
              <a:solidFill>
                <a:schemeClr val="accent2">
                  <a:lumMod val="75000"/>
                </a:schemeClr>
              </a:solidFill>
            </a:endParaRPr>
          </a:p>
        </p:txBody>
      </p:sp>
      <p:sp>
        <p:nvSpPr>
          <p:cNvPr id="6" name="Titre 1">
            <a:extLst>
              <a:ext uri="{FF2B5EF4-FFF2-40B4-BE49-F238E27FC236}">
                <a16:creationId xmlns:a16="http://schemas.microsoft.com/office/drawing/2014/main" id="{6D73C1F6-C0FA-CCF7-25CD-E72357566A5B}"/>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8" name="ZoneTexte 7">
            <a:extLst>
              <a:ext uri="{FF2B5EF4-FFF2-40B4-BE49-F238E27FC236}">
                <a16:creationId xmlns:a16="http://schemas.microsoft.com/office/drawing/2014/main" id="{C78560F2-47A6-0A71-3067-1273C4154996}"/>
              </a:ext>
            </a:extLst>
          </p:cNvPr>
          <p:cNvSpPr txBox="1"/>
          <p:nvPr/>
        </p:nvSpPr>
        <p:spPr>
          <a:xfrm>
            <a:off x="117987" y="794781"/>
            <a:ext cx="4395020" cy="504625"/>
          </a:xfrm>
          <a:prstGeom prst="rect">
            <a:avLst/>
          </a:prstGeom>
          <a:noFill/>
        </p:spPr>
        <p:txBody>
          <a:bodyPr wrap="square">
            <a:spAutoFit/>
          </a:bodyPr>
          <a:lstStyle/>
          <a:p>
            <a:pPr algn="just">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Permanent teachers and researchers</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61FB4F6-2D9E-CF41-E599-6BC14915ECED}"/>
              </a:ext>
            </a:extLst>
          </p:cNvPr>
          <p:cNvSpPr txBox="1"/>
          <p:nvPr/>
        </p:nvSpPr>
        <p:spPr>
          <a:xfrm>
            <a:off x="0" y="1251793"/>
            <a:ext cx="12157587" cy="4154984"/>
          </a:xfrm>
          <a:prstGeom prst="rect">
            <a:avLst/>
          </a:prstGeom>
          <a:noFill/>
        </p:spPr>
        <p:txBody>
          <a:bodyPr wrap="square">
            <a:spAutoFit/>
          </a:bodyPr>
          <a:lstStyle/>
          <a:p>
            <a:pPr algn="r"/>
            <a:r>
              <a:rPr lang="ar-DZ" sz="2400" b="1" i="0" dirty="0">
                <a:solidFill>
                  <a:srgbClr val="111111"/>
                </a:solidFill>
                <a:effectLst/>
                <a:latin typeface="Roboto" panose="02000000000000000000" pitchFamily="2" charset="0"/>
              </a:rPr>
              <a:t>يصنف المرسوم التنفيذي رقم 08-130 المؤرخ 3 مايو 2008 </a:t>
            </a:r>
            <a:r>
              <a:rPr lang="ar-DZ" sz="2400" b="0" i="0" dirty="0">
                <a:solidFill>
                  <a:srgbClr val="111111"/>
                </a:solidFill>
                <a:effectLst/>
                <a:latin typeface="Roboto" panose="02000000000000000000" pitchFamily="2" charset="0"/>
              </a:rPr>
              <a:t>بشأن الوضع الخاص للمعلمين الباحثين ، الفصل 8 ، المادة 24 ، "سوء سلوك مهني من الدرجة الرابعة ، حقيقة كون المعلمين الباحثين مؤلفين أو متواطئين في أي عمل ثابت من أعمال الانتحال أو تزوير النتائج أو الاحتيال في العمل العلمي المزعوم في أطروحات الدكتوراه أو في سياق أي منشورات علمية أو تعليمية أخرى" [9].</a:t>
            </a:r>
            <a:br>
              <a:rPr lang="ar-DZ" sz="2400" dirty="0"/>
            </a:br>
            <a:r>
              <a:rPr lang="ar-DZ" sz="2400" b="1" i="0" dirty="0">
                <a:solidFill>
                  <a:srgbClr val="111111"/>
                </a:solidFill>
                <a:effectLst/>
                <a:latin typeface="Roboto" panose="02000000000000000000" pitchFamily="2" charset="0"/>
              </a:rPr>
              <a:t>تنص المادة 36 من الأمر 933 المؤرخ في 28 يوليو 2016</a:t>
            </a:r>
            <a:r>
              <a:rPr lang="ar-DZ" sz="2400" b="0" i="0" dirty="0">
                <a:solidFill>
                  <a:srgbClr val="111111"/>
                </a:solidFill>
                <a:effectLst/>
                <a:latin typeface="Roboto" panose="02000000000000000000" pitchFamily="2" charset="0"/>
              </a:rPr>
              <a:t> على أن "أي عمل من أعمال الانتحال [...] فيما يتعلق بالعمل العلمي والتدريسي الذي يدعيه المعلم الباحث والمعلم والباحث في المستشفى الجامعي والباحث الدائم أثناء الأنشطة التعليمية والعلمية أو رسائل الدكتوراه وغيرها من المشاريع البحثية أو أعمال التأهيل الجامعي أو أي منشور علمي أو تعليمي آخر مذكور حسب الأصول ، أثناء أو بعد الدفاع أو التقييم أو النشر، يعرض صاحب البلاغ لإلغاء الدفاع أو سحب العنوان  المنشور، يعرض مؤلفه لإلغاء الدفاع أو سحب العنوان المكتسب أو إلغاء المنشور أو سحبه . قد يتم سحب لقبه وشهاداته التي حصل عليها من خلال الانتحال أو تخفيضه أو طرده أو حتى شطبه من قائمة الوظائف التي يشغلها. قد يواجهون أيضا إجراءات قانونية من المؤلفين الأصليين للعمل المسروق.</a:t>
            </a:r>
            <a:endParaRPr lang="fr-FR" sz="2400" dirty="0"/>
          </a:p>
        </p:txBody>
      </p:sp>
    </p:spTree>
    <p:extLst>
      <p:ext uri="{BB962C8B-B14F-4D97-AF65-F5344CB8AC3E}">
        <p14:creationId xmlns:p14="http://schemas.microsoft.com/office/powerpoint/2010/main" val="172172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E5CB555-E664-58E5-D7AB-A98CCDF3CE6D}"/>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pic>
        <p:nvPicPr>
          <p:cNvPr id="8" name="Picture 2" descr="Les quatre types de culture">
            <a:extLst>
              <a:ext uri="{FF2B5EF4-FFF2-40B4-BE49-F238E27FC236}">
                <a16:creationId xmlns:a16="http://schemas.microsoft.com/office/drawing/2014/main" id="{55ED480B-D3BB-7A0A-DC86-A87A54242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624"/>
            <a:ext cx="12192000" cy="658269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3F5F9A2-69E2-8F24-F646-7DDBC917033C}"/>
              </a:ext>
            </a:extLst>
          </p:cNvPr>
          <p:cNvSpPr txBox="1"/>
          <p:nvPr/>
        </p:nvSpPr>
        <p:spPr>
          <a:xfrm>
            <a:off x="4788308" y="2711706"/>
            <a:ext cx="2615382" cy="1709892"/>
          </a:xfrm>
          <a:prstGeom prst="rect">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b="1" kern="100" dirty="0">
                <a:effectLst/>
                <a:latin typeface="Times New Roman" panose="02020603050405020304" pitchFamily="18" charset="0"/>
                <a:ea typeface="Calibri" panose="020F0502020204030204" pitchFamily="34" charset="0"/>
                <a:cs typeface="Arial" panose="020B0604020202020204" pitchFamily="34" charset="0"/>
              </a:rPr>
              <a:t>WAYS OF COMBATING PLAGIARISM AT UNIVERSITY LEVEL </a:t>
            </a:r>
            <a:endParaRPr lang="fr-FR"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9C0F887-14F3-7702-BBDB-DE4FAE8B83EE}"/>
              </a:ext>
            </a:extLst>
          </p:cNvPr>
          <p:cNvSpPr txBox="1"/>
          <p:nvPr/>
        </p:nvSpPr>
        <p:spPr>
          <a:xfrm>
            <a:off x="-9834" y="310825"/>
            <a:ext cx="3991898" cy="3787383"/>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50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.Make the university community of students and lecturers aware of the harm and consequences of plagiarism. This can be achieved through the participation of professors and students in forums and seminars specifically focusing on the profession's code of ethics, particularly with regard to literary theft.</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917B1217-8F5C-48C2-5A33-88BA98879E41}"/>
              </a:ext>
            </a:extLst>
          </p:cNvPr>
          <p:cNvSpPr txBox="1"/>
          <p:nvPr/>
        </p:nvSpPr>
        <p:spPr>
          <a:xfrm>
            <a:off x="95866" y="4953341"/>
            <a:ext cx="3886198" cy="170989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50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Publish on the university's website all student and teacher works (theses, dissertations, articles, etc.) produced at university level.</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2C29B5E8-E54C-F061-0287-6F347BC986B8}"/>
              </a:ext>
            </a:extLst>
          </p:cNvPr>
          <p:cNvSpPr txBox="1"/>
          <p:nvPr/>
        </p:nvSpPr>
        <p:spPr>
          <a:xfrm>
            <a:off x="8082117" y="293064"/>
            <a:ext cx="3991898" cy="212539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ct val="150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Have authors sign an undertaking stipulating that they will not engage in literary theft in their work and that all sources and references have been correctly cited.</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F3DAE559-D2EC-997C-84D8-94A4FC4DB263}"/>
              </a:ext>
            </a:extLst>
          </p:cNvPr>
          <p:cNvSpPr txBox="1"/>
          <p:nvPr/>
        </p:nvSpPr>
        <p:spPr>
          <a:xfrm>
            <a:off x="8082116" y="4931124"/>
            <a:ext cx="4014017" cy="1754326"/>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endParaRPr lang="en-US" sz="1800" b="1" dirty="0">
              <a:effectLst/>
              <a:latin typeface="Times New Roman" panose="02020603050405020304" pitchFamily="18" charset="0"/>
              <a:ea typeface="Calibri" panose="020F0502020204030204" pitchFamily="34" charset="0"/>
            </a:endParaRPr>
          </a:p>
          <a:p>
            <a:endParaRPr lang="en-US" sz="1800" b="1" dirty="0">
              <a:effectLst/>
              <a:latin typeface="Times New Roman" panose="02020603050405020304" pitchFamily="18" charset="0"/>
              <a:ea typeface="Calibri" panose="020F0502020204030204" pitchFamily="34" charset="0"/>
            </a:endParaRPr>
          </a:p>
          <a:p>
            <a:endParaRPr lang="en-US" b="1" dirty="0">
              <a:latin typeface="Times New Roman" panose="02020603050405020304" pitchFamily="18" charset="0"/>
              <a:ea typeface="Calibri" panose="020F0502020204030204" pitchFamily="34" charset="0"/>
            </a:endParaRPr>
          </a:p>
          <a:p>
            <a:r>
              <a:rPr lang="en-US" sz="1800" b="1" dirty="0">
                <a:effectLst/>
                <a:latin typeface="Times New Roman" panose="02020603050405020304" pitchFamily="18" charset="0"/>
                <a:ea typeface="Calibri" panose="020F0502020204030204" pitchFamily="34" charset="0"/>
              </a:rPr>
              <a:t>use applications that detect plagiarism</a:t>
            </a:r>
          </a:p>
          <a:p>
            <a:endParaRPr lang="en-US" b="1" dirty="0">
              <a:latin typeface="Times New Roman" panose="02020603050405020304" pitchFamily="18" charset="0"/>
              <a:ea typeface="Calibri" panose="020F0502020204030204" pitchFamily="34" charset="0"/>
            </a:endParaRPr>
          </a:p>
          <a:p>
            <a:endParaRPr lang="en-US"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061236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96D20B9-CB96-547F-1AAF-B0684838AB30}"/>
              </a:ext>
            </a:extLst>
          </p:cNvPr>
          <p:cNvPicPr>
            <a:picLocks noChangeAspect="1"/>
          </p:cNvPicPr>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8713F09-BEBC-FFB0-F0F4-DF037B6D793A}"/>
              </a:ext>
            </a:extLst>
          </p:cNvPr>
          <p:cNvSpPr txBox="1"/>
          <p:nvPr/>
        </p:nvSpPr>
        <p:spPr>
          <a:xfrm>
            <a:off x="9989574" y="5830529"/>
            <a:ext cx="2202426" cy="1027471"/>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62673294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A9BBB01-7C8E-2BAB-061C-6A5218850A34}"/>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5" name="ZoneTexte 4">
            <a:extLst>
              <a:ext uri="{FF2B5EF4-FFF2-40B4-BE49-F238E27FC236}">
                <a16:creationId xmlns:a16="http://schemas.microsoft.com/office/drawing/2014/main" id="{ABDAAB6A-A415-A5D0-0F92-1447BE73BED1}"/>
              </a:ext>
            </a:extLst>
          </p:cNvPr>
          <p:cNvSpPr txBox="1"/>
          <p:nvPr/>
        </p:nvSpPr>
        <p:spPr>
          <a:xfrm>
            <a:off x="3116827" y="653205"/>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45CAE2E-142E-C0C4-451A-77B539BEEEE2}"/>
              </a:ext>
            </a:extLst>
          </p:cNvPr>
          <p:cNvSpPr txBox="1"/>
          <p:nvPr/>
        </p:nvSpPr>
        <p:spPr>
          <a:xfrm>
            <a:off x="356420" y="1688571"/>
            <a:ext cx="4940794" cy="2123658"/>
          </a:xfrm>
          <a:prstGeom prst="rect">
            <a:avLst/>
          </a:prstGeom>
          <a:solidFill>
            <a:schemeClr val="accent4">
              <a:lumMod val="20000"/>
              <a:lumOff val="80000"/>
            </a:schemeClr>
          </a:solidFill>
          <a:effectLst>
            <a:glow rad="139700">
              <a:schemeClr val="accent4">
                <a:satMod val="175000"/>
                <a:alpha val="40000"/>
              </a:schemeClr>
            </a:glow>
          </a:effectLst>
        </p:spPr>
        <p:txBody>
          <a:bodyPr wrap="square">
            <a:spAutoFit/>
          </a:bodyPr>
          <a:lstStyle/>
          <a:p>
            <a:pPr algn="just"/>
            <a:endParaRPr lang="en-US" sz="2200" b="1" dirty="0">
              <a:effectLst/>
              <a:latin typeface="Times New Roman" panose="02020603050405020304" pitchFamily="18" charset="0"/>
              <a:ea typeface="Calibri" panose="020F0502020204030204" pitchFamily="34" charset="0"/>
            </a:endParaRPr>
          </a:p>
          <a:p>
            <a:pPr algn="just"/>
            <a:r>
              <a:rPr lang="en-US" sz="2200" b="1" dirty="0">
                <a:effectLst/>
                <a:latin typeface="Times New Roman" panose="02020603050405020304" pitchFamily="18" charset="0"/>
                <a:ea typeface="Calibri" panose="020F0502020204030204" pitchFamily="34" charset="0"/>
              </a:rPr>
              <a:t>Ensure the original author in the text and bibliography: Cite the original authors for any ideas you borrow from them to develop your own work.</a:t>
            </a:r>
          </a:p>
          <a:p>
            <a:pPr algn="just"/>
            <a:endParaRPr lang="fr-FR" sz="2200" b="1" dirty="0"/>
          </a:p>
        </p:txBody>
      </p:sp>
      <p:sp>
        <p:nvSpPr>
          <p:cNvPr id="8" name="ZoneTexte 7">
            <a:extLst>
              <a:ext uri="{FF2B5EF4-FFF2-40B4-BE49-F238E27FC236}">
                <a16:creationId xmlns:a16="http://schemas.microsoft.com/office/drawing/2014/main" id="{A46EA861-A2CD-E8B3-2088-6231A06FF7C8}"/>
              </a:ext>
            </a:extLst>
          </p:cNvPr>
          <p:cNvSpPr txBox="1"/>
          <p:nvPr/>
        </p:nvSpPr>
        <p:spPr>
          <a:xfrm>
            <a:off x="356420" y="4831482"/>
            <a:ext cx="7347154" cy="1561581"/>
          </a:xfrm>
          <a:prstGeom prst="rect">
            <a:avLst/>
          </a:prstGeom>
          <a:solidFill>
            <a:schemeClr val="accent4"/>
          </a:solidFill>
          <a:effectLst>
            <a:glow rad="228600">
              <a:schemeClr val="accent2">
                <a:satMod val="175000"/>
                <a:alpha val="40000"/>
              </a:schemeClr>
            </a:glow>
          </a:effectLst>
        </p:spPr>
        <p:txBody>
          <a:bodyPr wrap="square">
            <a:spAutoFit/>
          </a:bodyPr>
          <a:lstStyle/>
          <a:p>
            <a:pPr algn="just">
              <a:lnSpc>
                <a:spcPct val="150000"/>
              </a:lnSpc>
              <a:spcAft>
                <a:spcPts val="800"/>
              </a:spcAft>
            </a:pPr>
            <a:r>
              <a:rPr lang="en-US" sz="2200" b="1" kern="100" dirty="0">
                <a:effectLst/>
                <a:latin typeface="Times New Roman" panose="02020603050405020304" pitchFamily="18" charset="0"/>
                <a:ea typeface="Calibri" panose="020F0502020204030204" pitchFamily="34" charset="0"/>
                <a:cs typeface="Arial" panose="020B0604020202020204" pitchFamily="34" charset="0"/>
              </a:rPr>
              <a:t>Never re-use the same work (report, master's thesis, doctoral dissertation) that you have previously written yourself (self-plagiarism).</a:t>
            </a:r>
            <a:endParaRPr lang="fr-FR" sz="22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11B222F9-859A-A8A9-3E16-6BDF216091E6}"/>
              </a:ext>
            </a:extLst>
          </p:cNvPr>
          <p:cNvSpPr txBox="1"/>
          <p:nvPr/>
        </p:nvSpPr>
        <p:spPr>
          <a:xfrm>
            <a:off x="5761703" y="1688571"/>
            <a:ext cx="6233652" cy="3139321"/>
          </a:xfrm>
          <a:prstGeom prst="rect">
            <a:avLst/>
          </a:prstGeom>
          <a:solidFill>
            <a:schemeClr val="accent1"/>
          </a:solidFill>
          <a:effectLst>
            <a:glow rad="139700">
              <a:schemeClr val="accent5">
                <a:satMod val="175000"/>
                <a:alpha val="40000"/>
              </a:schemeClr>
            </a:glow>
          </a:effectLst>
        </p:spPr>
        <p:txBody>
          <a:bodyPr wrap="square">
            <a:spAutoFit/>
          </a:bodyPr>
          <a:lstStyle/>
          <a:p>
            <a:endParaRPr lang="en-US" sz="2200" b="1" dirty="0">
              <a:effectLst/>
              <a:latin typeface="Times New Roman" panose="02020603050405020304" pitchFamily="18" charset="0"/>
              <a:ea typeface="Calibri" panose="020F0502020204030204" pitchFamily="34" charset="0"/>
            </a:endParaRPr>
          </a:p>
          <a:p>
            <a:pPr algn="just"/>
            <a:r>
              <a:rPr lang="en-US" sz="2200" b="1" dirty="0">
                <a:effectLst/>
                <a:latin typeface="Times New Roman" panose="02020603050405020304" pitchFamily="18" charset="0"/>
                <a:ea typeface="Calibri" panose="020F0502020204030204" pitchFamily="34" charset="0"/>
              </a:rPr>
              <a:t>Use a plagiarism detector for students before handing in your work : </a:t>
            </a:r>
            <a:r>
              <a:rPr lang="en-US" sz="2200" b="1" dirty="0" err="1">
                <a:highlight>
                  <a:srgbClr val="00FF00"/>
                </a:highlight>
                <a:latin typeface="Times New Roman" panose="02020603050405020304" pitchFamily="18" charset="0"/>
                <a:ea typeface="Calibri" panose="020F0502020204030204" pitchFamily="34" charset="0"/>
              </a:rPr>
              <a:t>Copyscape</a:t>
            </a:r>
            <a:r>
              <a:rPr lang="en-US" sz="2200" b="1" dirty="0">
                <a:highlight>
                  <a:srgbClr val="00FF00"/>
                </a:highlight>
                <a:latin typeface="Times New Roman" panose="02020603050405020304" pitchFamily="18" charset="0"/>
                <a:ea typeface="Calibri" panose="020F0502020204030204" pitchFamily="34" charset="0"/>
              </a:rPr>
              <a:t>, </a:t>
            </a:r>
            <a:r>
              <a:rPr lang="en-US" sz="2200" b="1" dirty="0" err="1">
                <a:highlight>
                  <a:srgbClr val="00FF00"/>
                </a:highlight>
                <a:latin typeface="Times New Roman" panose="02020603050405020304" pitchFamily="18" charset="0"/>
                <a:ea typeface="Calibri" panose="020F0502020204030204" pitchFamily="34" charset="0"/>
              </a:rPr>
              <a:t>Plagiarisma</a:t>
            </a:r>
            <a:r>
              <a:rPr lang="en-US" sz="2200" b="1" dirty="0">
                <a:highlight>
                  <a:srgbClr val="00FF00"/>
                </a:highlight>
                <a:latin typeface="Times New Roman" panose="02020603050405020304" pitchFamily="18" charset="0"/>
                <a:ea typeface="Calibri" panose="020F0502020204030204" pitchFamily="34" charset="0"/>
              </a:rPr>
              <a:t>, </a:t>
            </a:r>
            <a:r>
              <a:rPr lang="en-US" sz="2200" b="1" dirty="0" err="1">
                <a:highlight>
                  <a:srgbClr val="00FF00"/>
                </a:highlight>
                <a:latin typeface="Times New Roman" panose="02020603050405020304" pitchFamily="18" charset="0"/>
                <a:ea typeface="Calibri" panose="020F0502020204030204" pitchFamily="34" charset="0"/>
              </a:rPr>
              <a:t>Plagscan</a:t>
            </a:r>
            <a:r>
              <a:rPr lang="en-US" sz="2200" b="1" dirty="0">
                <a:highlight>
                  <a:srgbClr val="00FF00"/>
                </a:highlight>
                <a:latin typeface="Times New Roman" panose="02020603050405020304" pitchFamily="18" charset="0"/>
                <a:ea typeface="Calibri" panose="020F0502020204030204" pitchFamily="34" charset="0"/>
              </a:rPr>
              <a:t>, Small SEO Tools or paid ; Plagiarism checker X; Grammarly </a:t>
            </a:r>
          </a:p>
          <a:p>
            <a:pPr algn="just"/>
            <a:r>
              <a:rPr lang="en-US" sz="2200" b="1" dirty="0">
                <a:highlight>
                  <a:srgbClr val="00FFFF"/>
                </a:highlight>
                <a:latin typeface="Times New Roman" panose="02020603050405020304" pitchFamily="18" charset="0"/>
                <a:ea typeface="Calibri" panose="020F0502020204030204" pitchFamily="34" charset="0"/>
              </a:rPr>
              <a:t>(Turnitin, </a:t>
            </a:r>
            <a:r>
              <a:rPr lang="en-US" sz="2200" b="1" dirty="0" err="1">
                <a:highlight>
                  <a:srgbClr val="00FFFF"/>
                </a:highlight>
                <a:latin typeface="Times New Roman" panose="02020603050405020304" pitchFamily="18" charset="0"/>
                <a:ea typeface="Calibri" panose="020F0502020204030204" pitchFamily="34" charset="0"/>
              </a:rPr>
              <a:t>Compilatio</a:t>
            </a:r>
            <a:r>
              <a:rPr lang="en-US" sz="2200" b="1" dirty="0">
                <a:highlight>
                  <a:srgbClr val="00FFFF"/>
                </a:highlight>
                <a:latin typeface="Times New Roman" panose="02020603050405020304" pitchFamily="18" charset="0"/>
                <a:ea typeface="Calibri" panose="020F0502020204030204" pitchFamily="34" charset="0"/>
              </a:rPr>
              <a:t>, etc.).</a:t>
            </a:r>
          </a:p>
          <a:p>
            <a:pPr algn="just"/>
            <a:r>
              <a:rPr lang="en-US" sz="2200" b="1" dirty="0">
                <a:latin typeface="Times New Roman" panose="02020603050405020304" pitchFamily="18" charset="0"/>
                <a:ea typeface="Calibri" panose="020F0502020204030204" pitchFamily="34" charset="0"/>
              </a:rPr>
              <a:t>https://www.plagium.com/fr/detecteurdeplagiat</a:t>
            </a:r>
          </a:p>
          <a:p>
            <a:pPr algn="just"/>
            <a:r>
              <a:rPr lang="en-US" sz="2200" b="1" dirty="0">
                <a:latin typeface="Times New Roman" panose="02020603050405020304" pitchFamily="18" charset="0"/>
                <a:ea typeface="Calibri" panose="020F0502020204030204" pitchFamily="34" charset="0"/>
              </a:rPr>
              <a:t>http://wwvv.olaciscan.com/fr/</a:t>
            </a:r>
          </a:p>
          <a:p>
            <a:pPr algn="just"/>
            <a:r>
              <a:rPr lang="en-US" sz="2200" b="1" dirty="0">
                <a:latin typeface="Times New Roman" panose="02020603050405020304" pitchFamily="18" charset="0"/>
                <a:ea typeface="Calibri" panose="020F0502020204030204" pitchFamily="34" charset="0"/>
              </a:rPr>
              <a:t>https://plagiarisma.net/fr/</a:t>
            </a:r>
          </a:p>
        </p:txBody>
      </p:sp>
      <p:sp>
        <p:nvSpPr>
          <p:cNvPr id="12" name="ZoneTexte 11">
            <a:extLst>
              <a:ext uri="{FF2B5EF4-FFF2-40B4-BE49-F238E27FC236}">
                <a16:creationId xmlns:a16="http://schemas.microsoft.com/office/drawing/2014/main" id="{ED9F6DFC-EA25-FEAD-B338-35B018A94744}"/>
              </a:ext>
            </a:extLst>
          </p:cNvPr>
          <p:cNvSpPr txBox="1"/>
          <p:nvPr/>
        </p:nvSpPr>
        <p:spPr>
          <a:xfrm>
            <a:off x="9180871" y="4888997"/>
            <a:ext cx="1966452" cy="1446550"/>
          </a:xfrm>
          <a:prstGeom prst="rect">
            <a:avLst/>
          </a:prstGeom>
          <a:solidFill>
            <a:schemeClr val="accent2">
              <a:lumMod val="60000"/>
              <a:lumOff val="40000"/>
            </a:schemeClr>
          </a:solidFill>
          <a:effectLst>
            <a:glow rad="228600">
              <a:schemeClr val="accent3">
                <a:satMod val="175000"/>
                <a:alpha val="40000"/>
              </a:schemeClr>
            </a:glow>
          </a:effectLst>
        </p:spPr>
        <p:txBody>
          <a:bodyPr wrap="square">
            <a:spAutoFit/>
          </a:bodyPr>
          <a:lstStyle/>
          <a:p>
            <a:pPr algn="ctr"/>
            <a:endParaRPr lang="fr-FR" sz="2200" b="1" dirty="0">
              <a:effectLst/>
              <a:latin typeface="Times New Roman" panose="02020603050405020304" pitchFamily="18" charset="0"/>
              <a:ea typeface="Calibri" panose="020F0502020204030204" pitchFamily="34" charset="0"/>
            </a:endParaRPr>
          </a:p>
          <a:p>
            <a:pPr algn="ctr"/>
            <a:r>
              <a:rPr lang="fr-FR" sz="2200" b="1" dirty="0">
                <a:effectLst/>
                <a:latin typeface="Times New Roman" panose="02020603050405020304" pitchFamily="18" charset="0"/>
                <a:ea typeface="Calibri" panose="020F0502020204030204" pitchFamily="34" charset="0"/>
              </a:rPr>
              <a:t>by citation</a:t>
            </a:r>
          </a:p>
          <a:p>
            <a:pPr algn="ctr"/>
            <a:endParaRPr lang="fr-FR" sz="2200" b="1" dirty="0">
              <a:latin typeface="Times New Roman" panose="02020603050405020304" pitchFamily="18" charset="0"/>
              <a:ea typeface="Calibri" panose="020F0502020204030204" pitchFamily="34" charset="0"/>
            </a:endParaRPr>
          </a:p>
          <a:p>
            <a:pPr algn="ctr"/>
            <a:r>
              <a:rPr lang="fr-FR" sz="2200" b="1" dirty="0">
                <a:effectLst/>
                <a:latin typeface="Times New Roman" panose="02020603050405020304" pitchFamily="18" charset="0"/>
                <a:ea typeface="Calibri" panose="020F0502020204030204" pitchFamily="34" charset="0"/>
              </a:rPr>
              <a:t> </a:t>
            </a:r>
            <a:endParaRPr lang="fr-FR" sz="2200" dirty="0"/>
          </a:p>
        </p:txBody>
      </p:sp>
    </p:spTree>
    <p:extLst>
      <p:ext uri="{BB962C8B-B14F-4D97-AF65-F5344CB8AC3E}">
        <p14:creationId xmlns:p14="http://schemas.microsoft.com/office/powerpoint/2010/main" val="1188864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ir les détails de l’image associée. How Using Typology Can Invigorate Your Fiction Writing">
            <a:extLst>
              <a:ext uri="{FF2B5EF4-FFF2-40B4-BE49-F238E27FC236}">
                <a16:creationId xmlns:a16="http://schemas.microsoft.com/office/drawing/2014/main" id="{9E447509-A59F-D592-EDB2-E67462E81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48771"/>
            <a:ext cx="12191999" cy="160922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AB823B2-D0EE-0FE4-0A86-80F6F7F31438}"/>
              </a:ext>
            </a:extLst>
          </p:cNvPr>
          <p:cNvSpPr txBox="1"/>
          <p:nvPr/>
        </p:nvSpPr>
        <p:spPr>
          <a:xfrm>
            <a:off x="2290916" y="304696"/>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re 1">
            <a:extLst>
              <a:ext uri="{FF2B5EF4-FFF2-40B4-BE49-F238E27FC236}">
                <a16:creationId xmlns:a16="http://schemas.microsoft.com/office/drawing/2014/main" id="{CB740373-CEC0-014D-966A-CF22E1AE6623}"/>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5" name="ZoneTexte 4">
            <a:extLst>
              <a:ext uri="{FF2B5EF4-FFF2-40B4-BE49-F238E27FC236}">
                <a16:creationId xmlns:a16="http://schemas.microsoft.com/office/drawing/2014/main" id="{AAFF76BF-4565-240C-FA6B-2571430134D8}"/>
              </a:ext>
            </a:extLst>
          </p:cNvPr>
          <p:cNvSpPr txBox="1"/>
          <p:nvPr/>
        </p:nvSpPr>
        <p:spPr>
          <a:xfrm>
            <a:off x="462115" y="4489725"/>
            <a:ext cx="1661651" cy="587148"/>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spcAft>
                <a:spcPts val="800"/>
              </a:spcAft>
            </a:pPr>
            <a:r>
              <a:rPr lang="fr-FR" sz="2400" b="1" kern="100" dirty="0" err="1">
                <a:effectLst/>
                <a:latin typeface="Times New Roman" panose="02020603050405020304" pitchFamily="18" charset="0"/>
                <a:ea typeface="Calibri" panose="020F0502020204030204" pitchFamily="34" charset="0"/>
                <a:cs typeface="Arial" panose="020B0604020202020204" pitchFamily="34" charset="0"/>
              </a:rPr>
              <a:t>Texts</a:t>
            </a:r>
            <a:r>
              <a:rPr lang="fr-FR" sz="2400" b="1" kern="100" dirty="0">
                <a:effectLst/>
                <a:latin typeface="Times New Roman" panose="02020603050405020304" pitchFamily="18" charset="0"/>
                <a:ea typeface="Calibri" panose="020F0502020204030204" pitchFamily="34" charset="0"/>
                <a:cs typeface="Arial" panose="020B0604020202020204" pitchFamily="34" charset="0"/>
              </a:rPr>
              <a:t> cited</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907687B6-8732-5EAA-68BD-5773A7AD91A4}"/>
              </a:ext>
            </a:extLst>
          </p:cNvPr>
          <p:cNvSpPr txBox="1"/>
          <p:nvPr/>
        </p:nvSpPr>
        <p:spPr>
          <a:xfrm>
            <a:off x="157316" y="1263548"/>
            <a:ext cx="2251587" cy="430887"/>
          </a:xfrm>
          <a:prstGeom prst="rect">
            <a:avLst/>
          </a:prstGeom>
          <a:solidFill>
            <a:schemeClr val="accent2">
              <a:lumMod val="60000"/>
              <a:lumOff val="40000"/>
            </a:schemeClr>
          </a:solidFill>
          <a:effectLst>
            <a:glow rad="228600">
              <a:schemeClr val="accent3">
                <a:satMod val="175000"/>
                <a:alpha val="40000"/>
              </a:schemeClr>
            </a:glow>
          </a:effectLst>
        </p:spPr>
        <p:txBody>
          <a:bodyPr wrap="square">
            <a:spAutoFit/>
          </a:bodyPr>
          <a:lstStyle/>
          <a:p>
            <a:pPr algn="ctr"/>
            <a:r>
              <a:rPr lang="fr-FR" sz="2200" b="1" dirty="0">
                <a:effectLst/>
                <a:latin typeface="Times New Roman" panose="02020603050405020304" pitchFamily="18" charset="0"/>
                <a:ea typeface="Calibri" panose="020F0502020204030204" pitchFamily="34" charset="0"/>
              </a:rPr>
              <a:t>by citation</a:t>
            </a:r>
          </a:p>
        </p:txBody>
      </p:sp>
      <p:sp>
        <p:nvSpPr>
          <p:cNvPr id="11" name="ZoneTexte 10">
            <a:extLst>
              <a:ext uri="{FF2B5EF4-FFF2-40B4-BE49-F238E27FC236}">
                <a16:creationId xmlns:a16="http://schemas.microsoft.com/office/drawing/2014/main" id="{19B6A829-60B3-9E16-42A5-5C9AB60FF2F8}"/>
              </a:ext>
            </a:extLst>
          </p:cNvPr>
          <p:cNvSpPr txBox="1"/>
          <p:nvPr/>
        </p:nvSpPr>
        <p:spPr>
          <a:xfrm>
            <a:off x="3120513" y="1849051"/>
            <a:ext cx="5538019" cy="504625"/>
          </a:xfrm>
          <a:prstGeom prst="rect">
            <a:avLst/>
          </a:prstGeom>
          <a:solidFill>
            <a:schemeClr val="accent2">
              <a:lumMod val="20000"/>
              <a:lumOff val="80000"/>
            </a:schemeClr>
          </a:solidFill>
          <a:effectLst>
            <a:glow rad="63500">
              <a:schemeClr val="accent3">
                <a:satMod val="175000"/>
                <a:alpha val="40000"/>
              </a:schemeClr>
            </a:glow>
            <a:outerShdw blurRad="76200" dir="13500000" sy="23000" kx="1200000" algn="br" rotWithShape="0">
              <a:prstClr val="black">
                <a:alpha val="20000"/>
              </a:prstClr>
            </a:outerShdw>
          </a:effectLst>
        </p:spPr>
        <p:txBody>
          <a:bodyPr wrap="square">
            <a:spAutoFit/>
          </a:bodyPr>
          <a:lstStyle/>
          <a:p>
            <a:pPr algn="ctr">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Forms of citation in scientific research</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46745E6-B518-C99B-C4DB-F3C6B4B7671A}"/>
              </a:ext>
            </a:extLst>
          </p:cNvPr>
          <p:cNvSpPr txBox="1"/>
          <p:nvPr/>
        </p:nvSpPr>
        <p:spPr>
          <a:xfrm>
            <a:off x="1670189" y="2820195"/>
            <a:ext cx="2166874"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Direct citation</a:t>
            </a:r>
            <a:endParaRPr lang="fr-FR" sz="2400" dirty="0"/>
          </a:p>
        </p:txBody>
      </p:sp>
      <p:sp>
        <p:nvSpPr>
          <p:cNvPr id="17" name="ZoneTexte 16">
            <a:extLst>
              <a:ext uri="{FF2B5EF4-FFF2-40B4-BE49-F238E27FC236}">
                <a16:creationId xmlns:a16="http://schemas.microsoft.com/office/drawing/2014/main" id="{ECAFE1AC-EC4D-66EF-FD04-095F6FFF69F7}"/>
              </a:ext>
            </a:extLst>
          </p:cNvPr>
          <p:cNvSpPr txBox="1"/>
          <p:nvPr/>
        </p:nvSpPr>
        <p:spPr>
          <a:xfrm>
            <a:off x="3036889" y="4504325"/>
            <a:ext cx="3059110"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Inserting illustrations</a:t>
            </a:r>
            <a:endParaRPr lang="fr-FR" sz="2400" dirty="0"/>
          </a:p>
        </p:txBody>
      </p:sp>
      <p:sp>
        <p:nvSpPr>
          <p:cNvPr id="19" name="ZoneTexte 18">
            <a:extLst>
              <a:ext uri="{FF2B5EF4-FFF2-40B4-BE49-F238E27FC236}">
                <a16:creationId xmlns:a16="http://schemas.microsoft.com/office/drawing/2014/main" id="{3910825C-7178-B2F7-F7F7-F07976EB9B7C}"/>
              </a:ext>
            </a:extLst>
          </p:cNvPr>
          <p:cNvSpPr txBox="1"/>
          <p:nvPr/>
        </p:nvSpPr>
        <p:spPr>
          <a:xfrm>
            <a:off x="7716897" y="2819462"/>
            <a:ext cx="2340076"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Indirect citation</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p>
        </p:txBody>
      </p:sp>
      <p:sp>
        <p:nvSpPr>
          <p:cNvPr id="21" name="ZoneTexte 20">
            <a:extLst>
              <a:ext uri="{FF2B5EF4-FFF2-40B4-BE49-F238E27FC236}">
                <a16:creationId xmlns:a16="http://schemas.microsoft.com/office/drawing/2014/main" id="{5DCB6C5A-9DA7-4B48-291B-CC7B1B994C92}"/>
              </a:ext>
            </a:extLst>
          </p:cNvPr>
          <p:cNvSpPr txBox="1"/>
          <p:nvPr/>
        </p:nvSpPr>
        <p:spPr>
          <a:xfrm>
            <a:off x="6892354" y="4489725"/>
            <a:ext cx="202401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Paraphrasing</a:t>
            </a:r>
            <a:endParaRPr lang="fr-FR" sz="2400" dirty="0"/>
          </a:p>
        </p:txBody>
      </p:sp>
      <p:sp>
        <p:nvSpPr>
          <p:cNvPr id="23" name="Flèche : bas 22">
            <a:extLst>
              <a:ext uri="{FF2B5EF4-FFF2-40B4-BE49-F238E27FC236}">
                <a16:creationId xmlns:a16="http://schemas.microsoft.com/office/drawing/2014/main" id="{093E3666-047B-344A-44B5-AA5851F2B209}"/>
              </a:ext>
            </a:extLst>
          </p:cNvPr>
          <p:cNvSpPr/>
          <p:nvPr/>
        </p:nvSpPr>
        <p:spPr>
          <a:xfrm rot="1920215">
            <a:off x="1809499" y="3420665"/>
            <a:ext cx="282428"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bas 25">
            <a:extLst>
              <a:ext uri="{FF2B5EF4-FFF2-40B4-BE49-F238E27FC236}">
                <a16:creationId xmlns:a16="http://schemas.microsoft.com/office/drawing/2014/main" id="{445F4405-3FCF-494C-636B-6FE9254539B9}"/>
              </a:ext>
            </a:extLst>
          </p:cNvPr>
          <p:cNvSpPr/>
          <p:nvPr/>
        </p:nvSpPr>
        <p:spPr>
          <a:xfrm rot="19225978">
            <a:off x="3281502" y="3420665"/>
            <a:ext cx="275510"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bas 3">
            <a:extLst>
              <a:ext uri="{FF2B5EF4-FFF2-40B4-BE49-F238E27FC236}">
                <a16:creationId xmlns:a16="http://schemas.microsoft.com/office/drawing/2014/main" id="{E7683574-2103-EDA1-4A41-BFDC07F8D797}"/>
              </a:ext>
            </a:extLst>
          </p:cNvPr>
          <p:cNvSpPr/>
          <p:nvPr/>
        </p:nvSpPr>
        <p:spPr>
          <a:xfrm rot="1920215">
            <a:off x="8138302" y="3390206"/>
            <a:ext cx="282428"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7D96330E-EA5A-3347-09BA-A516CCA5FB8A}"/>
              </a:ext>
            </a:extLst>
          </p:cNvPr>
          <p:cNvSpPr/>
          <p:nvPr/>
        </p:nvSpPr>
        <p:spPr>
          <a:xfrm rot="19225978">
            <a:off x="9586126" y="3382711"/>
            <a:ext cx="275510"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82CBECB-CBE4-A442-3A74-C55B012BB4E0}"/>
              </a:ext>
            </a:extLst>
          </p:cNvPr>
          <p:cNvSpPr txBox="1"/>
          <p:nvPr/>
        </p:nvSpPr>
        <p:spPr>
          <a:xfrm>
            <a:off x="9705867" y="4437522"/>
            <a:ext cx="202401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fr-FR" sz="2400" b="1" dirty="0" err="1">
                <a:latin typeface="Times New Roman" panose="02020603050405020304" pitchFamily="18" charset="0"/>
                <a:ea typeface="Calibri" panose="020F0502020204030204" pitchFamily="34" charset="0"/>
              </a:rPr>
              <a:t>sammari</a:t>
            </a:r>
            <a:r>
              <a:rPr lang="en-US" sz="2400" b="1" dirty="0">
                <a:effectLst/>
                <a:latin typeface="Times New Roman" panose="02020603050405020304" pitchFamily="18" charset="0"/>
                <a:ea typeface="Calibri" panose="020F0502020204030204" pitchFamily="34" charset="0"/>
              </a:rPr>
              <a:t>sing</a:t>
            </a:r>
            <a:endParaRPr lang="fr-FR" sz="2400" dirty="0"/>
          </a:p>
        </p:txBody>
      </p:sp>
    </p:spTree>
    <p:extLst>
      <p:ext uri="{BB962C8B-B14F-4D97-AF65-F5344CB8AC3E}">
        <p14:creationId xmlns:p14="http://schemas.microsoft.com/office/powerpoint/2010/main" val="34794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1000" fill="hold"/>
                                        <p:tgtEl>
                                          <p:spTgt spid="23"/>
                                        </p:tgtEl>
                                        <p:attrNameLst>
                                          <p:attrName>ppt_w</p:attrName>
                                        </p:attrNameLst>
                                      </p:cBhvr>
                                      <p:tavLst>
                                        <p:tav tm="0">
                                          <p:val>
                                            <p:fltVal val="0"/>
                                          </p:val>
                                        </p:tav>
                                        <p:tav tm="100000">
                                          <p:val>
                                            <p:strVal val="#ppt_w"/>
                                          </p:val>
                                        </p:tav>
                                      </p:tavLst>
                                    </p:anim>
                                    <p:anim calcmode="lin" valueType="num">
                                      <p:cBhvr>
                                        <p:cTn id="42" dur="1000" fill="hold"/>
                                        <p:tgtEl>
                                          <p:spTgt spid="23"/>
                                        </p:tgtEl>
                                        <p:attrNameLst>
                                          <p:attrName>ppt_h</p:attrName>
                                        </p:attrNameLst>
                                      </p:cBhvr>
                                      <p:tavLst>
                                        <p:tav tm="0">
                                          <p:val>
                                            <p:fltVal val="0"/>
                                          </p:val>
                                        </p:tav>
                                        <p:tav tm="100000">
                                          <p:val>
                                            <p:strVal val="#ppt_h"/>
                                          </p:val>
                                        </p:tav>
                                      </p:tavLst>
                                    </p:anim>
                                    <p:anim calcmode="lin" valueType="num">
                                      <p:cBhvr>
                                        <p:cTn id="43" dur="1000" fill="hold"/>
                                        <p:tgtEl>
                                          <p:spTgt spid="23"/>
                                        </p:tgtEl>
                                        <p:attrNameLst>
                                          <p:attrName>style.rotation</p:attrName>
                                        </p:attrNameLst>
                                      </p:cBhvr>
                                      <p:tavLst>
                                        <p:tav tm="0">
                                          <p:val>
                                            <p:fltVal val="90"/>
                                          </p:val>
                                        </p:tav>
                                        <p:tav tm="100000">
                                          <p:val>
                                            <p:fltVal val="0"/>
                                          </p:val>
                                        </p:tav>
                                      </p:tavLst>
                                    </p:anim>
                                    <p:animEffect transition="in" filter="fade">
                                      <p:cBhvr>
                                        <p:cTn id="44" dur="1000"/>
                                        <p:tgtEl>
                                          <p:spTgt spid="23"/>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fltVal val="0"/>
                                          </p:val>
                                        </p:tav>
                                        <p:tav tm="100000">
                                          <p:val>
                                            <p:strVal val="#ppt_w"/>
                                          </p:val>
                                        </p:tav>
                                      </p:tavLst>
                                    </p:anim>
                                    <p:anim calcmode="lin" valueType="num">
                                      <p:cBhvr>
                                        <p:cTn id="48" dur="1000" fill="hold"/>
                                        <p:tgtEl>
                                          <p:spTgt spid="26"/>
                                        </p:tgtEl>
                                        <p:attrNameLst>
                                          <p:attrName>ppt_h</p:attrName>
                                        </p:attrNameLst>
                                      </p:cBhvr>
                                      <p:tavLst>
                                        <p:tav tm="0">
                                          <p:val>
                                            <p:fltVal val="0"/>
                                          </p:val>
                                        </p:tav>
                                        <p:tav tm="100000">
                                          <p:val>
                                            <p:strVal val="#ppt_h"/>
                                          </p:val>
                                        </p:tav>
                                      </p:tavLst>
                                    </p:anim>
                                    <p:anim calcmode="lin" valueType="num">
                                      <p:cBhvr>
                                        <p:cTn id="49" dur="1000" fill="hold"/>
                                        <p:tgtEl>
                                          <p:spTgt spid="26"/>
                                        </p:tgtEl>
                                        <p:attrNameLst>
                                          <p:attrName>style.rotation</p:attrName>
                                        </p:attrNameLst>
                                      </p:cBhvr>
                                      <p:tavLst>
                                        <p:tav tm="0">
                                          <p:val>
                                            <p:fltVal val="90"/>
                                          </p:val>
                                        </p:tav>
                                        <p:tav tm="100000">
                                          <p:val>
                                            <p:fltVal val="0"/>
                                          </p:val>
                                        </p:tav>
                                      </p:tavLst>
                                    </p:anim>
                                    <p:animEffect transition="in" filter="fade">
                                      <p:cBhvr>
                                        <p:cTn id="50" dur="1000"/>
                                        <p:tgtEl>
                                          <p:spTgt spid="26"/>
                                        </p:tgtEl>
                                      </p:cBhvr>
                                    </p:animEffect>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1000" fill="hold"/>
                                        <p:tgtEl>
                                          <p:spTgt spid="4"/>
                                        </p:tgtEl>
                                        <p:attrNameLst>
                                          <p:attrName>ppt_w</p:attrName>
                                        </p:attrNameLst>
                                      </p:cBhvr>
                                      <p:tavLst>
                                        <p:tav tm="0">
                                          <p:val>
                                            <p:fltVal val="0"/>
                                          </p:val>
                                        </p:tav>
                                        <p:tav tm="100000">
                                          <p:val>
                                            <p:strVal val="#ppt_w"/>
                                          </p:val>
                                        </p:tav>
                                      </p:tavLst>
                                    </p:anim>
                                    <p:anim calcmode="lin" valueType="num">
                                      <p:cBhvr>
                                        <p:cTn id="66" dur="1000" fill="hold"/>
                                        <p:tgtEl>
                                          <p:spTgt spid="4"/>
                                        </p:tgtEl>
                                        <p:attrNameLst>
                                          <p:attrName>ppt_h</p:attrName>
                                        </p:attrNameLst>
                                      </p:cBhvr>
                                      <p:tavLst>
                                        <p:tav tm="0">
                                          <p:val>
                                            <p:fltVal val="0"/>
                                          </p:val>
                                        </p:tav>
                                        <p:tav tm="100000">
                                          <p:val>
                                            <p:strVal val="#ppt_h"/>
                                          </p:val>
                                        </p:tav>
                                      </p:tavLst>
                                    </p:anim>
                                    <p:anim calcmode="lin" valueType="num">
                                      <p:cBhvr>
                                        <p:cTn id="67" dur="1000" fill="hold"/>
                                        <p:tgtEl>
                                          <p:spTgt spid="4"/>
                                        </p:tgtEl>
                                        <p:attrNameLst>
                                          <p:attrName>style.rotation</p:attrName>
                                        </p:attrNameLst>
                                      </p:cBhvr>
                                      <p:tavLst>
                                        <p:tav tm="0">
                                          <p:val>
                                            <p:fltVal val="90"/>
                                          </p:val>
                                        </p:tav>
                                        <p:tav tm="100000">
                                          <p:val>
                                            <p:fltVal val="0"/>
                                          </p:val>
                                        </p:tav>
                                      </p:tavLst>
                                    </p:anim>
                                    <p:animEffect transition="in" filter="fade">
                                      <p:cBhvr>
                                        <p:cTn id="68" dur="1000"/>
                                        <p:tgtEl>
                                          <p:spTgt spid="4"/>
                                        </p:tgtEl>
                                      </p:cBhvr>
                                    </p:animEffect>
                                  </p:childTnLst>
                                </p:cTn>
                              </p:par>
                            </p:childTnLst>
                          </p:cTn>
                        </p:par>
                        <p:par>
                          <p:cTn id="69" fill="hold">
                            <p:stCondLst>
                              <p:cond delay="1000"/>
                            </p:stCondLst>
                            <p:childTnLst>
                              <p:par>
                                <p:cTn id="70" presetID="31"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childTnLst>
                          </p:cTn>
                        </p:par>
                        <p:par>
                          <p:cTn id="76" fill="hold">
                            <p:stCondLst>
                              <p:cond delay="2000"/>
                            </p:stCondLst>
                            <p:childTnLst>
                              <p:par>
                                <p:cTn id="77" presetID="2" presetClass="entr" presetSubtype="4"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par>
                          <p:cTn id="81" fill="hold">
                            <p:stCondLst>
                              <p:cond delay="2500"/>
                            </p:stCondLst>
                            <p:childTnLst>
                              <p:par>
                                <p:cTn id="82" presetID="2" presetClass="entr" presetSubtype="4"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P spid="17" grpId="0" animBg="1"/>
      <p:bldP spid="19" grpId="0" animBg="1"/>
      <p:bldP spid="21" grpId="0" animBg="1"/>
      <p:bldP spid="23" grpId="0" animBg="1"/>
      <p:bldP spid="26" grpId="0" animBg="1"/>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T - Citations PowerPoint Presentation, free download - ID:2431715">
            <a:extLst>
              <a:ext uri="{FF2B5EF4-FFF2-40B4-BE49-F238E27FC236}">
                <a16:creationId xmlns:a16="http://schemas.microsoft.com/office/drawing/2014/main" id="{DA3D2B76-37F2-A270-5FBD-EBE2BD06A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7960"/>
            <a:ext cx="12192000" cy="498003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EF7E54F-AA0D-152B-B677-4222B280D31D}"/>
              </a:ext>
            </a:extLst>
          </p:cNvPr>
          <p:cNvSpPr txBox="1"/>
          <p:nvPr/>
        </p:nvSpPr>
        <p:spPr>
          <a:xfrm>
            <a:off x="2408903" y="342531"/>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re 1">
            <a:extLst>
              <a:ext uri="{FF2B5EF4-FFF2-40B4-BE49-F238E27FC236}">
                <a16:creationId xmlns:a16="http://schemas.microsoft.com/office/drawing/2014/main" id="{324FFB79-1DB1-CC8D-BEEB-35B2224346A9}"/>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5" name="ZoneTexte 4">
            <a:extLst>
              <a:ext uri="{FF2B5EF4-FFF2-40B4-BE49-F238E27FC236}">
                <a16:creationId xmlns:a16="http://schemas.microsoft.com/office/drawing/2014/main" id="{A4172DDD-2C8C-4E5E-CCE8-B7CCE9460DEA}"/>
              </a:ext>
            </a:extLst>
          </p:cNvPr>
          <p:cNvSpPr txBox="1"/>
          <p:nvPr/>
        </p:nvSpPr>
        <p:spPr>
          <a:xfrm>
            <a:off x="333002" y="1286362"/>
            <a:ext cx="2166874"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Direct citation</a:t>
            </a:r>
            <a:endParaRPr lang="fr-FR" sz="2400" dirty="0"/>
          </a:p>
        </p:txBody>
      </p:sp>
      <p:sp>
        <p:nvSpPr>
          <p:cNvPr id="4" name="ZoneTexte 3">
            <a:extLst>
              <a:ext uri="{FF2B5EF4-FFF2-40B4-BE49-F238E27FC236}">
                <a16:creationId xmlns:a16="http://schemas.microsoft.com/office/drawing/2014/main" id="{4EDF7169-A9BB-4C3D-D60A-7D6F1A517F62}"/>
              </a:ext>
            </a:extLst>
          </p:cNvPr>
          <p:cNvSpPr txBox="1"/>
          <p:nvPr/>
        </p:nvSpPr>
        <p:spPr>
          <a:xfrm>
            <a:off x="5358579" y="1223620"/>
            <a:ext cx="1661651" cy="587148"/>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spcAft>
                <a:spcPts val="800"/>
              </a:spcAft>
            </a:pPr>
            <a:r>
              <a:rPr lang="fr-FR" sz="2400" b="1" kern="100" dirty="0" err="1">
                <a:effectLst/>
                <a:latin typeface="Times New Roman" panose="02020603050405020304" pitchFamily="18" charset="0"/>
                <a:ea typeface="Calibri" panose="020F0502020204030204" pitchFamily="34" charset="0"/>
                <a:cs typeface="Arial" panose="020B0604020202020204" pitchFamily="34" charset="0"/>
              </a:rPr>
              <a:t>Texts</a:t>
            </a:r>
            <a:r>
              <a:rPr lang="fr-FR" sz="2400" b="1" kern="100" dirty="0">
                <a:effectLst/>
                <a:latin typeface="Times New Roman" panose="02020603050405020304" pitchFamily="18" charset="0"/>
                <a:ea typeface="Calibri" panose="020F0502020204030204" pitchFamily="34" charset="0"/>
                <a:cs typeface="Arial" panose="020B0604020202020204" pitchFamily="34" charset="0"/>
              </a:rPr>
              <a:t> cited</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Flèche : bas 5">
            <a:extLst>
              <a:ext uri="{FF2B5EF4-FFF2-40B4-BE49-F238E27FC236}">
                <a16:creationId xmlns:a16="http://schemas.microsoft.com/office/drawing/2014/main" id="{70DE7A51-57C3-93F8-3221-82D828A29C4F}"/>
              </a:ext>
            </a:extLst>
          </p:cNvPr>
          <p:cNvSpPr/>
          <p:nvPr/>
        </p:nvSpPr>
        <p:spPr>
          <a:xfrm rot="16200000">
            <a:off x="3831201" y="690959"/>
            <a:ext cx="196053" cy="18519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77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xemple de tableau (Jamar, 2010).">
            <a:extLst>
              <a:ext uri="{FF2B5EF4-FFF2-40B4-BE49-F238E27FC236}">
                <a16:creationId xmlns:a16="http://schemas.microsoft.com/office/drawing/2014/main" id="{E42F9ABC-C921-282B-A069-0DEA3F1DD7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64" y="2650797"/>
            <a:ext cx="10499859" cy="3208420"/>
          </a:xfrm>
          <a:prstGeom prst="rect">
            <a:avLst/>
          </a:prstGeom>
          <a:noFill/>
          <a:ln>
            <a:noFill/>
          </a:ln>
        </p:spPr>
      </p:pic>
      <p:sp>
        <p:nvSpPr>
          <p:cNvPr id="7" name="ZoneTexte 6">
            <a:extLst>
              <a:ext uri="{FF2B5EF4-FFF2-40B4-BE49-F238E27FC236}">
                <a16:creationId xmlns:a16="http://schemas.microsoft.com/office/drawing/2014/main" id="{FF85854D-9914-C93F-06FA-7066254B268A}"/>
              </a:ext>
            </a:extLst>
          </p:cNvPr>
          <p:cNvSpPr txBox="1"/>
          <p:nvPr/>
        </p:nvSpPr>
        <p:spPr>
          <a:xfrm>
            <a:off x="2851352" y="5859217"/>
            <a:ext cx="6096000" cy="463397"/>
          </a:xfrm>
          <a:prstGeom prst="rect">
            <a:avLst/>
          </a:prstGeom>
          <a:noFill/>
        </p:spPr>
        <p:txBody>
          <a:bodyPr wrap="square">
            <a:spAutoFit/>
          </a:bodyPr>
          <a:lstStyle/>
          <a:p>
            <a:pPr algn="ctr">
              <a:lnSpc>
                <a:spcPct val="150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Figure 14.3. Example of a table (Jamar, 2010).</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2161FB98-DF0F-2A58-699C-3B5A776E404F}"/>
              </a:ext>
            </a:extLst>
          </p:cNvPr>
          <p:cNvSpPr txBox="1"/>
          <p:nvPr/>
        </p:nvSpPr>
        <p:spPr>
          <a:xfrm>
            <a:off x="1109767" y="1990532"/>
            <a:ext cx="3059110"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Inserting illustrations</a:t>
            </a:r>
            <a:endParaRPr lang="fr-FR" sz="2400" dirty="0"/>
          </a:p>
        </p:txBody>
      </p:sp>
      <p:sp>
        <p:nvSpPr>
          <p:cNvPr id="9" name="ZoneTexte 8">
            <a:extLst>
              <a:ext uri="{FF2B5EF4-FFF2-40B4-BE49-F238E27FC236}">
                <a16:creationId xmlns:a16="http://schemas.microsoft.com/office/drawing/2014/main" id="{B48B0677-0CD3-E072-CD89-EB0B3BF1473A}"/>
              </a:ext>
            </a:extLst>
          </p:cNvPr>
          <p:cNvSpPr txBox="1"/>
          <p:nvPr/>
        </p:nvSpPr>
        <p:spPr>
          <a:xfrm>
            <a:off x="2290916" y="304696"/>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re 1">
            <a:extLst>
              <a:ext uri="{FF2B5EF4-FFF2-40B4-BE49-F238E27FC236}">
                <a16:creationId xmlns:a16="http://schemas.microsoft.com/office/drawing/2014/main" id="{C362CF23-9528-22E2-B20B-8E33098780A1}"/>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12" name="ZoneTexte 11">
            <a:extLst>
              <a:ext uri="{FF2B5EF4-FFF2-40B4-BE49-F238E27FC236}">
                <a16:creationId xmlns:a16="http://schemas.microsoft.com/office/drawing/2014/main" id="{E8C5C9B0-024C-791C-6CEB-F97A70C3E53D}"/>
              </a:ext>
            </a:extLst>
          </p:cNvPr>
          <p:cNvSpPr txBox="1"/>
          <p:nvPr/>
        </p:nvSpPr>
        <p:spPr>
          <a:xfrm>
            <a:off x="472448" y="1205439"/>
            <a:ext cx="2166874"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Direct citation</a:t>
            </a:r>
            <a:endParaRPr lang="fr-FR" sz="2400" dirty="0"/>
          </a:p>
        </p:txBody>
      </p:sp>
    </p:spTree>
    <p:extLst>
      <p:ext uri="{BB962C8B-B14F-4D97-AF65-F5344CB8AC3E}">
        <p14:creationId xmlns:p14="http://schemas.microsoft.com/office/powerpoint/2010/main" val="10416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7CF2B02-DAF7-48C0-C216-A804892D701F}"/>
              </a:ext>
            </a:extLst>
          </p:cNvPr>
          <p:cNvSpPr txBox="1"/>
          <p:nvPr/>
        </p:nvSpPr>
        <p:spPr>
          <a:xfrm>
            <a:off x="2290916" y="304696"/>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re 1">
            <a:extLst>
              <a:ext uri="{FF2B5EF4-FFF2-40B4-BE49-F238E27FC236}">
                <a16:creationId xmlns:a16="http://schemas.microsoft.com/office/drawing/2014/main" id="{70B26CA1-8B94-5CE4-D47A-CC59C2BBA3F0}"/>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6" name="ZoneTexte 5">
            <a:extLst>
              <a:ext uri="{FF2B5EF4-FFF2-40B4-BE49-F238E27FC236}">
                <a16:creationId xmlns:a16="http://schemas.microsoft.com/office/drawing/2014/main" id="{1954250D-7AE8-89EE-BE6C-111ADA800439}"/>
              </a:ext>
            </a:extLst>
          </p:cNvPr>
          <p:cNvSpPr txBox="1"/>
          <p:nvPr/>
        </p:nvSpPr>
        <p:spPr>
          <a:xfrm>
            <a:off x="97279" y="990276"/>
            <a:ext cx="2340076"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Indirect citation</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p>
        </p:txBody>
      </p:sp>
      <p:sp>
        <p:nvSpPr>
          <p:cNvPr id="7" name="ZoneTexte 6">
            <a:extLst>
              <a:ext uri="{FF2B5EF4-FFF2-40B4-BE49-F238E27FC236}">
                <a16:creationId xmlns:a16="http://schemas.microsoft.com/office/drawing/2014/main" id="{2FF45677-D429-0572-99DB-41C8F04FFDB6}"/>
              </a:ext>
            </a:extLst>
          </p:cNvPr>
          <p:cNvSpPr txBox="1"/>
          <p:nvPr/>
        </p:nvSpPr>
        <p:spPr>
          <a:xfrm>
            <a:off x="1425346" y="1657522"/>
            <a:ext cx="202401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Paraphrasing</a:t>
            </a:r>
            <a:endParaRPr lang="fr-FR" sz="2400" dirty="0"/>
          </a:p>
        </p:txBody>
      </p:sp>
      <p:sp>
        <p:nvSpPr>
          <p:cNvPr id="9" name="ZoneTexte 8">
            <a:extLst>
              <a:ext uri="{FF2B5EF4-FFF2-40B4-BE49-F238E27FC236}">
                <a16:creationId xmlns:a16="http://schemas.microsoft.com/office/drawing/2014/main" id="{A0FD2C49-8E5D-F5E6-B51B-7DB41D72B336}"/>
              </a:ext>
            </a:extLst>
          </p:cNvPr>
          <p:cNvSpPr txBox="1"/>
          <p:nvPr/>
        </p:nvSpPr>
        <p:spPr>
          <a:xfrm>
            <a:off x="0" y="2119187"/>
            <a:ext cx="12141412" cy="1384995"/>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rPr>
              <a:t>Paraphrasing consists of rewriting the text in your own style while citing the source, in a similar way to quoting. Mention the reference at the bottom of the page or index it with a numbered reference in the bibliography. </a:t>
            </a:r>
            <a:endParaRPr lang="fr-FR" sz="2800" dirty="0"/>
          </a:p>
        </p:txBody>
      </p:sp>
      <p:sp>
        <p:nvSpPr>
          <p:cNvPr id="11" name="ZoneTexte 10">
            <a:extLst>
              <a:ext uri="{FF2B5EF4-FFF2-40B4-BE49-F238E27FC236}">
                <a16:creationId xmlns:a16="http://schemas.microsoft.com/office/drawing/2014/main" id="{61596E41-FADA-3E33-32F4-D21C1DFCBA26}"/>
              </a:ext>
            </a:extLst>
          </p:cNvPr>
          <p:cNvSpPr txBox="1"/>
          <p:nvPr/>
        </p:nvSpPr>
        <p:spPr>
          <a:xfrm>
            <a:off x="50588" y="3541912"/>
            <a:ext cx="12192000" cy="3231654"/>
          </a:xfrm>
          <a:prstGeom prst="rect">
            <a:avLst/>
          </a:prstGeom>
          <a:noFill/>
        </p:spPr>
        <p:txBody>
          <a:bodyPr wrap="square">
            <a:spAutoFit/>
          </a:bodyPr>
          <a:lstStyle/>
          <a:p>
            <a:pPr algn="just"/>
            <a:r>
              <a:rPr lang="en-US" sz="2400" b="1" i="0" dirty="0">
                <a:solidFill>
                  <a:srgbClr val="000000"/>
                </a:solidFill>
                <a:effectLst/>
                <a:latin typeface="Times New Roman" panose="02020603050405020304" pitchFamily="18" charset="0"/>
                <a:cs typeface="Times New Roman" panose="02020603050405020304" pitchFamily="18" charset="0"/>
              </a:rPr>
              <a:t>Text Example</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“Research indicates that climate change has accelerated over the past decade, leading to significant environmental impacts globally.” </a:t>
            </a:r>
            <a:r>
              <a:rPr lang="ar-DZ" sz="2400" dirty="0">
                <a:solidFill>
                  <a:srgbClr val="000000"/>
                </a:solidFill>
                <a:latin typeface="Times New Roman" panose="02020603050405020304" pitchFamily="18" charset="0"/>
                <a:cs typeface="Times New Roman" panose="02020603050405020304" pitchFamily="18" charset="0"/>
              </a:rPr>
              <a:t>"تشير الأبحاث إلى أن تغير المناخ قد تسارع خلال العقد الماضي ، مما أدى إلى تأثيرات بيئية كبيرة على مستوى العالم."</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US" sz="2400" b="1" i="0" dirty="0">
                <a:solidFill>
                  <a:srgbClr val="000000"/>
                </a:solidFill>
                <a:effectLst/>
                <a:highlight>
                  <a:srgbClr val="00FF00"/>
                </a:highlight>
                <a:latin typeface="Times New Roman" panose="02020603050405020304" pitchFamily="18" charset="0"/>
                <a:cs typeface="Times New Roman" panose="02020603050405020304" pitchFamily="18" charset="0"/>
              </a:rPr>
              <a:t>A proper paraphrase </a:t>
            </a:r>
            <a:r>
              <a:rPr lang="en-US" sz="2400" b="1" i="0" dirty="0" err="1">
                <a:solidFill>
                  <a:srgbClr val="000000"/>
                </a:solidFill>
                <a:effectLst/>
                <a:highlight>
                  <a:srgbClr val="00FF00"/>
                </a:highlight>
                <a:latin typeface="Times New Roman" panose="02020603050405020304" pitchFamily="18" charset="0"/>
                <a:cs typeface="Times New Roman" panose="02020603050405020304" pitchFamily="18" charset="0"/>
              </a:rPr>
              <a:t>couldbe</a:t>
            </a:r>
            <a:r>
              <a:rPr lang="en-US" sz="2400" b="1" i="0" dirty="0">
                <a:solidFill>
                  <a:srgbClr val="000000"/>
                </a:solidFill>
                <a:effectLst/>
                <a:highlight>
                  <a:srgbClr val="00FF00"/>
                </a:highlight>
                <a:latin typeface="Times New Roman" panose="02020603050405020304" pitchFamily="18" charset="0"/>
                <a:cs typeface="Times New Roman" panose="02020603050405020304" pitchFamily="18" charset="0"/>
              </a:rPr>
              <a:t>: </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“Studies show that climate change has sped up in recent years, causing major environmental effects worldwide.”</a:t>
            </a:r>
            <a:r>
              <a:rPr lang="ar-DZ" sz="2400" dirty="0">
                <a:solidFill>
                  <a:srgbClr val="000000"/>
                </a:solidFill>
                <a:latin typeface="Times New Roman" panose="02020603050405020304" pitchFamily="18" charset="0"/>
                <a:cs typeface="Times New Roman" panose="02020603050405020304" pitchFamily="18" charset="0"/>
              </a:rPr>
              <a:t> "تشير الدراسات إلى أن تغير المناخ قد تسارع في السنوات الأخيرة ، مما تسبب في آثار بيئية كبيرة في جميع أنحاء العالم "</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9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es conseils pour bien protéger sa propriété intellectuelle">
            <a:extLst>
              <a:ext uri="{FF2B5EF4-FFF2-40B4-BE49-F238E27FC236}">
                <a16:creationId xmlns:a16="http://schemas.microsoft.com/office/drawing/2014/main" id="{33C55DAF-89CE-D140-02BB-07877C0E6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28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EB9CA02-2241-52FD-B867-69A618F2F7AB}"/>
              </a:ext>
            </a:extLst>
          </p:cNvPr>
          <p:cNvSpPr txBox="1"/>
          <p:nvPr/>
        </p:nvSpPr>
        <p:spPr>
          <a:xfrm>
            <a:off x="0" y="1487469"/>
            <a:ext cx="12192000" cy="5167248"/>
          </a:xfrm>
          <a:prstGeom prst="rect">
            <a:avLst/>
          </a:prstGeom>
          <a:noFill/>
        </p:spPr>
        <p:txBody>
          <a:bodyPr wrap="square">
            <a:spAutoFit/>
          </a:bodyPr>
          <a:lstStyle/>
          <a:p>
            <a:pPr algn="just">
              <a:lnSpc>
                <a:spcPct val="150000"/>
              </a:lnSpc>
              <a:spcAft>
                <a:spcPts val="800"/>
              </a:spcAft>
            </a:pPr>
            <a:r>
              <a:rPr lang="en-US" kern="100" dirty="0">
                <a:effectLst/>
                <a:latin typeface="Times New Roman" panose="02020603050405020304" pitchFamily="18" charset="0"/>
                <a:ea typeface="Calibri" panose="020F0502020204030204" pitchFamily="34" charset="0"/>
                <a:cs typeface="+mj-cs"/>
              </a:rPr>
              <a:t>Chemical toxicity remains a major handicap in organic synthesis and given its large volume in the reaction, the use of an organic solvent medium exacerbates this problem. In this article, the results of a number of organic reactions and systems carried out in aqueous media are presented, showing that we can abandon the leitmotiv of synthetic chemistry.</a:t>
            </a:r>
            <a:r>
              <a:rPr lang="en-US" b="1" kern="100" baseline="30000" dirty="0">
                <a:latin typeface="Times New Roman" panose="02020603050405020304" pitchFamily="18" charset="0"/>
                <a:ea typeface="Calibri" panose="020F0502020204030204" pitchFamily="34" charset="0"/>
                <a:cs typeface="+mj-cs"/>
              </a:rPr>
              <a:t> </a:t>
            </a:r>
          </a:p>
          <a:p>
            <a:pPr algn="r">
              <a:lnSpc>
                <a:spcPct val="150000"/>
              </a:lnSpc>
              <a:spcAft>
                <a:spcPts val="800"/>
              </a:spcAft>
            </a:pPr>
            <a:r>
              <a:rPr lang="ar-DZ" kern="100" dirty="0">
                <a:latin typeface="Calibri" panose="020F0502020204030204" pitchFamily="34" charset="0"/>
                <a:ea typeface="Calibri" panose="020F0502020204030204" pitchFamily="34" charset="0"/>
                <a:cs typeface="+mj-cs"/>
              </a:rPr>
              <a:t>لا تزال السمية الكيميائية عائقا رئيسيا في التخليق العضوي ، فإن استخدام وسيط مذيب عضوي يؤدي إلى تفاقم هذه المشكلة. في هذه المقالة ، يتم تقديم نتائج عدد من التفاعلات والأنظمة العضوية التي يتم إجراؤها في الوسائط المائية ، مما يدل على أنه يمكننا التخلي عن الفكرة المهيمنة للكيمياء التركيبية.</a:t>
            </a:r>
            <a:endParaRPr lang="fr-FR" kern="100" dirty="0">
              <a:effectLst/>
              <a:latin typeface="Calibri" panose="020F0502020204030204" pitchFamily="34" charset="0"/>
              <a:ea typeface="Calibri" panose="020F0502020204030204" pitchFamily="34" charset="0"/>
              <a:cs typeface="+mj-cs"/>
            </a:endParaRPr>
          </a:p>
          <a:p>
            <a:pPr algn="just">
              <a:lnSpc>
                <a:spcPct val="150000"/>
              </a:lnSpc>
              <a:spcAft>
                <a:spcPts val="800"/>
              </a:spcAft>
            </a:pPr>
            <a:r>
              <a:rPr lang="en-US" b="1" kern="100" dirty="0">
                <a:solidFill>
                  <a:srgbClr val="FF0000"/>
                </a:solidFill>
                <a:effectLst/>
                <a:latin typeface="Times New Roman" panose="02020603050405020304" pitchFamily="18" charset="0"/>
                <a:ea typeface="Calibri" panose="020F0502020204030204" pitchFamily="34" charset="0"/>
                <a:cs typeface="+mj-cs"/>
              </a:rPr>
              <a:t>Paraphrase:</a:t>
            </a:r>
            <a:endParaRPr lang="fr-FR" b="1" kern="100" dirty="0">
              <a:solidFill>
                <a:srgbClr val="FF0000"/>
              </a:solidFill>
              <a:effectLst/>
              <a:latin typeface="Calibri" panose="020F0502020204030204" pitchFamily="34" charset="0"/>
              <a:ea typeface="Calibri" panose="020F0502020204030204" pitchFamily="34" charset="0"/>
              <a:cs typeface="+mj-cs"/>
            </a:endParaRPr>
          </a:p>
          <a:p>
            <a:pPr algn="just">
              <a:lnSpc>
                <a:spcPct val="150000"/>
              </a:lnSpc>
              <a:spcAft>
                <a:spcPts val="800"/>
              </a:spcAft>
            </a:pPr>
            <a:r>
              <a:rPr lang="en-US" b="1" dirty="0">
                <a:solidFill>
                  <a:srgbClr val="FF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t>
            </a:r>
            <a:r>
              <a:rPr lang="en-US" kern="100" dirty="0">
                <a:effectLst/>
                <a:latin typeface="Times New Roman" panose="02020603050405020304" pitchFamily="18" charset="0"/>
                <a:ea typeface="Calibri" panose="020F0502020204030204" pitchFamily="34" charset="0"/>
                <a:cs typeface="+mj-cs"/>
              </a:rPr>
              <a:t>The toxicity of chemicals remains a major obstacle in organic synthesis, and the use of organic solvents, due to their large quantity in reactions, aggravates this problem. The use of an aqueous system as an alternative to the organic medium gives surprising and impressive results</a:t>
            </a:r>
            <a:r>
              <a:rPr lang="en-US" b="1" dirty="0">
                <a:solidFill>
                  <a:srgbClr val="FF0000"/>
                </a:solidFill>
                <a:latin typeface="Times New Roman" panose="02020603050405020304" pitchFamily="18" charset="0"/>
                <a:cs typeface="Times New Roman" panose="02020603050405020304" pitchFamily="18" charset="0"/>
              </a:rPr>
              <a:t>”</a:t>
            </a:r>
            <a:r>
              <a:rPr lang="en-US" kern="100" dirty="0">
                <a:effectLst/>
                <a:latin typeface="Times New Roman" panose="02020603050405020304" pitchFamily="18" charset="0"/>
                <a:ea typeface="Calibri" panose="020F0502020204030204" pitchFamily="34" charset="0"/>
                <a:cs typeface="+mj-cs"/>
              </a:rPr>
              <a:t> </a:t>
            </a:r>
            <a:r>
              <a:rPr lang="en-US" b="1" kern="100" baseline="30000" dirty="0">
                <a:effectLst/>
                <a:latin typeface="Times New Roman" panose="02020603050405020304" pitchFamily="18" charset="0"/>
                <a:ea typeface="Calibri" panose="020F0502020204030204" pitchFamily="34" charset="0"/>
                <a:cs typeface="+mj-cs"/>
              </a:rPr>
              <a:t>1</a:t>
            </a:r>
          </a:p>
          <a:p>
            <a:pPr algn="r">
              <a:lnSpc>
                <a:spcPct val="150000"/>
              </a:lnSpc>
              <a:spcAft>
                <a:spcPts val="800"/>
              </a:spcAft>
            </a:pPr>
            <a:r>
              <a:rPr lang="ar-DZ" kern="100" dirty="0">
                <a:latin typeface="Calibri" panose="020F0502020204030204" pitchFamily="34" charset="0"/>
                <a:ea typeface="Calibri" panose="020F0502020204030204" pitchFamily="34" charset="0"/>
                <a:cs typeface="+mj-cs"/>
              </a:rPr>
              <a:t>لا تزال سمية المواد الكيميائية </a:t>
            </a:r>
            <a:r>
              <a:rPr lang="ar-DZ" kern="100" dirty="0">
                <a:latin typeface="Calibri" panose="020F0502020204030204" pitchFamily="34" charset="0"/>
                <a:ea typeface="Calibri" panose="020F0502020204030204" pitchFamily="34" charset="0"/>
              </a:rPr>
              <a:t>واستخدام المذيبات العضوية</a:t>
            </a:r>
            <a:r>
              <a:rPr lang="ar-DZ" kern="100" dirty="0">
                <a:latin typeface="Calibri" panose="020F0502020204030204" pitchFamily="34" charset="0"/>
                <a:ea typeface="Calibri" panose="020F0502020204030204" pitchFamily="34" charset="0"/>
                <a:cs typeface="+mj-cs"/>
              </a:rPr>
              <a:t> </a:t>
            </a:r>
            <a:r>
              <a:rPr lang="ar-DZ" kern="100" dirty="0">
                <a:latin typeface="Calibri" panose="020F0502020204030204" pitchFamily="34" charset="0"/>
                <a:ea typeface="Calibri" panose="020F0502020204030204" pitchFamily="34" charset="0"/>
              </a:rPr>
              <a:t>عقبة </a:t>
            </a:r>
            <a:r>
              <a:rPr lang="ar-DZ" kern="100" dirty="0">
                <a:latin typeface="Calibri" panose="020F0502020204030204" pitchFamily="34" charset="0"/>
                <a:ea typeface="Calibri" panose="020F0502020204030204" pitchFamily="34" charset="0"/>
                <a:cs typeface="+mj-cs"/>
              </a:rPr>
              <a:t>رئيسية في التخليق العضوي، بسبب كميتها الكبيرة في التفاعلات ، حيث يعطي استخدام النظام المائي كبديل للوسط العضوي نتائج مدهشة ومثيرة للإعجاب.</a:t>
            </a:r>
            <a:endParaRPr lang="fr-FR" kern="100" dirty="0">
              <a:effectLst/>
              <a:latin typeface="Calibri" panose="020F0502020204030204" pitchFamily="34" charset="0"/>
              <a:ea typeface="Calibri" panose="020F0502020204030204" pitchFamily="34" charset="0"/>
              <a:cs typeface="+mj-cs"/>
            </a:endParaRPr>
          </a:p>
        </p:txBody>
      </p:sp>
      <p:sp>
        <p:nvSpPr>
          <p:cNvPr id="2" name="ZoneTexte 1">
            <a:extLst>
              <a:ext uri="{FF2B5EF4-FFF2-40B4-BE49-F238E27FC236}">
                <a16:creationId xmlns:a16="http://schemas.microsoft.com/office/drawing/2014/main" id="{EEF9EE7B-0B1B-647E-C103-4121ACC08E88}"/>
              </a:ext>
            </a:extLst>
          </p:cNvPr>
          <p:cNvSpPr txBox="1"/>
          <p:nvPr/>
        </p:nvSpPr>
        <p:spPr>
          <a:xfrm>
            <a:off x="2290916" y="304696"/>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a:extLst>
              <a:ext uri="{FF2B5EF4-FFF2-40B4-BE49-F238E27FC236}">
                <a16:creationId xmlns:a16="http://schemas.microsoft.com/office/drawing/2014/main" id="{49279A0D-0D19-3B7E-9885-A0395A9F8C92}"/>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7" name="ZoneTexte 6">
            <a:extLst>
              <a:ext uri="{FF2B5EF4-FFF2-40B4-BE49-F238E27FC236}">
                <a16:creationId xmlns:a16="http://schemas.microsoft.com/office/drawing/2014/main" id="{B0748EBE-FC8A-8023-5933-5A3752AE73F4}"/>
              </a:ext>
            </a:extLst>
          </p:cNvPr>
          <p:cNvSpPr txBox="1"/>
          <p:nvPr/>
        </p:nvSpPr>
        <p:spPr>
          <a:xfrm>
            <a:off x="106729" y="902678"/>
            <a:ext cx="2340076"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Indirect citation</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p>
        </p:txBody>
      </p:sp>
      <p:sp>
        <p:nvSpPr>
          <p:cNvPr id="8" name="ZoneTexte 7">
            <a:extLst>
              <a:ext uri="{FF2B5EF4-FFF2-40B4-BE49-F238E27FC236}">
                <a16:creationId xmlns:a16="http://schemas.microsoft.com/office/drawing/2014/main" id="{DAFB4100-9F62-7EEC-3616-DFE6B3E39F1D}"/>
              </a:ext>
            </a:extLst>
          </p:cNvPr>
          <p:cNvSpPr txBox="1"/>
          <p:nvPr/>
        </p:nvSpPr>
        <p:spPr>
          <a:xfrm>
            <a:off x="3727852" y="945730"/>
            <a:ext cx="202401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Paraphrasing</a:t>
            </a:r>
            <a:endParaRPr lang="fr-FR" sz="2400" dirty="0"/>
          </a:p>
        </p:txBody>
      </p:sp>
      <p:sp>
        <p:nvSpPr>
          <p:cNvPr id="10" name="ZoneTexte 9">
            <a:extLst>
              <a:ext uri="{FF2B5EF4-FFF2-40B4-BE49-F238E27FC236}">
                <a16:creationId xmlns:a16="http://schemas.microsoft.com/office/drawing/2014/main" id="{4A28ABF2-1433-4927-E306-9F99E0ACB5EC}"/>
              </a:ext>
            </a:extLst>
          </p:cNvPr>
          <p:cNvSpPr txBox="1"/>
          <p:nvPr/>
        </p:nvSpPr>
        <p:spPr>
          <a:xfrm>
            <a:off x="0" y="6473166"/>
            <a:ext cx="12192000" cy="463397"/>
          </a:xfrm>
          <a:prstGeom prst="rect">
            <a:avLst/>
          </a:prstGeom>
          <a:solidFill>
            <a:schemeClr val="accent4">
              <a:lumMod val="40000"/>
              <a:lumOff val="60000"/>
            </a:schemeClr>
          </a:solidFill>
        </p:spPr>
        <p:txBody>
          <a:bodyPr wrap="square">
            <a:spAutoFit/>
          </a:bodyPr>
          <a:lstStyle/>
          <a:p>
            <a:pPr algn="just">
              <a:lnSpc>
                <a:spcPct val="150000"/>
              </a:lnSpc>
              <a:spcBef>
                <a:spcPts val="750"/>
              </a:spcBef>
              <a:spcAft>
                <a:spcPts val="800"/>
              </a:spcAft>
            </a:pPr>
            <a:r>
              <a:rPr lang="en-US" sz="18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Lindström U.M., Organic reactions in water: principles, strategies and applications, Blackwell Publishing, Oxford, 2007.</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11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510296D-E8C1-ED9A-C718-DFC69945DD08}"/>
              </a:ext>
            </a:extLst>
          </p:cNvPr>
          <p:cNvSpPr txBox="1"/>
          <p:nvPr/>
        </p:nvSpPr>
        <p:spPr>
          <a:xfrm>
            <a:off x="2290916" y="304696"/>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re 1">
            <a:extLst>
              <a:ext uri="{FF2B5EF4-FFF2-40B4-BE49-F238E27FC236}">
                <a16:creationId xmlns:a16="http://schemas.microsoft.com/office/drawing/2014/main" id="{534D00C8-B8DA-0DB3-6378-84151A85A017}"/>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6" name="ZoneTexte 5">
            <a:extLst>
              <a:ext uri="{FF2B5EF4-FFF2-40B4-BE49-F238E27FC236}">
                <a16:creationId xmlns:a16="http://schemas.microsoft.com/office/drawing/2014/main" id="{6D44B362-BFDF-F3D6-92EA-A1ECD8467CE8}"/>
              </a:ext>
            </a:extLst>
          </p:cNvPr>
          <p:cNvSpPr txBox="1"/>
          <p:nvPr/>
        </p:nvSpPr>
        <p:spPr>
          <a:xfrm>
            <a:off x="106729" y="902678"/>
            <a:ext cx="2340076"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Indirect citation</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p>
        </p:txBody>
      </p:sp>
      <p:sp>
        <p:nvSpPr>
          <p:cNvPr id="8" name="ZoneTexte 7">
            <a:extLst>
              <a:ext uri="{FF2B5EF4-FFF2-40B4-BE49-F238E27FC236}">
                <a16:creationId xmlns:a16="http://schemas.microsoft.com/office/drawing/2014/main" id="{026106AB-681E-2976-4406-2FD2065F6384}"/>
              </a:ext>
            </a:extLst>
          </p:cNvPr>
          <p:cNvSpPr txBox="1"/>
          <p:nvPr/>
        </p:nvSpPr>
        <p:spPr>
          <a:xfrm>
            <a:off x="2213113" y="1583608"/>
            <a:ext cx="202401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fr-FR" sz="2400" b="1" dirty="0" err="1">
                <a:latin typeface="Times New Roman" panose="02020603050405020304" pitchFamily="18" charset="0"/>
                <a:ea typeface="Calibri" panose="020F0502020204030204" pitchFamily="34" charset="0"/>
              </a:rPr>
              <a:t>sammari</a:t>
            </a:r>
            <a:r>
              <a:rPr lang="en-US" sz="2400" b="1" dirty="0">
                <a:effectLst/>
                <a:latin typeface="Times New Roman" panose="02020603050405020304" pitchFamily="18" charset="0"/>
                <a:ea typeface="Calibri" panose="020F0502020204030204" pitchFamily="34" charset="0"/>
              </a:rPr>
              <a:t>sing</a:t>
            </a:r>
            <a:endParaRPr lang="fr-FR" sz="2400" dirty="0"/>
          </a:p>
        </p:txBody>
      </p:sp>
      <p:sp>
        <p:nvSpPr>
          <p:cNvPr id="10" name="ZoneTexte 9">
            <a:extLst>
              <a:ext uri="{FF2B5EF4-FFF2-40B4-BE49-F238E27FC236}">
                <a16:creationId xmlns:a16="http://schemas.microsoft.com/office/drawing/2014/main" id="{241C915C-55F2-85D6-7DAB-377771484D32}"/>
              </a:ext>
            </a:extLst>
          </p:cNvPr>
          <p:cNvSpPr txBox="1"/>
          <p:nvPr/>
        </p:nvSpPr>
        <p:spPr>
          <a:xfrm>
            <a:off x="106729" y="2717687"/>
            <a:ext cx="6098762" cy="3349956"/>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summary is a brief overview of a long text. The main objective is to give the reader an idea of the original text without reading it, to present the main idea of the text or article, i.e. to competently tell the most important meanings of the article</a:t>
            </a:r>
            <a:endParaRPr lang="fr-FR" sz="2400" dirty="0">
              <a:latin typeface="Times New Roman" panose="02020603050405020304" pitchFamily="18" charset="0"/>
              <a:cs typeface="Times New Roman" panose="02020603050405020304" pitchFamily="18" charset="0"/>
            </a:endParaRPr>
          </a:p>
        </p:txBody>
      </p:sp>
      <p:pic>
        <p:nvPicPr>
          <p:cNvPr id="1026" name="Picture 2" descr="Summarize Cartoon">
            <a:extLst>
              <a:ext uri="{FF2B5EF4-FFF2-40B4-BE49-F238E27FC236}">
                <a16:creationId xmlns:a16="http://schemas.microsoft.com/office/drawing/2014/main" id="{49F7A204-F097-6659-F71D-4D8F2D1A5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837" y="2059345"/>
            <a:ext cx="5879976" cy="455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435BFB9-1CF9-5BD0-E5A3-8B394CFBB3EA}"/>
              </a:ext>
            </a:extLst>
          </p:cNvPr>
          <p:cNvSpPr txBox="1"/>
          <p:nvPr/>
        </p:nvSpPr>
        <p:spPr>
          <a:xfrm>
            <a:off x="0" y="1689565"/>
            <a:ext cx="6427434" cy="4708981"/>
          </a:xfrm>
          <a:prstGeom prst="rect">
            <a:avLst/>
          </a:prstGeom>
          <a:noFill/>
        </p:spPr>
        <p:txBody>
          <a:bodyPr wrap="square">
            <a:spAutoFit/>
          </a:bodyPr>
          <a:lstStyle/>
          <a:p>
            <a:pPr algn="just"/>
            <a:r>
              <a:rPr lang="en-US" sz="2000" b="1" dirty="0">
                <a:highlight>
                  <a:srgbClr val="00FFFF"/>
                </a:highlight>
                <a:cs typeface="+mj-cs"/>
              </a:rPr>
              <a:t>Original text</a:t>
            </a:r>
          </a:p>
          <a:p>
            <a:pPr algn="just"/>
            <a:r>
              <a:rPr lang="en-US" sz="2000" dirty="0">
                <a:cs typeface="+mj-cs"/>
              </a:rPr>
              <a:t>"Climate change is </a:t>
            </a:r>
            <a:r>
              <a:rPr lang="en-US" sz="2000" dirty="0">
                <a:latin typeface="Times New Roman" panose="02020603050405020304" pitchFamily="18" charset="0"/>
                <a:cs typeface="+mj-cs"/>
              </a:rPr>
              <a:t>causing</a:t>
            </a:r>
            <a:r>
              <a:rPr lang="en-US" sz="2000" dirty="0">
                <a:cs typeface="+mj-cs"/>
              </a:rPr>
              <a:t> an increase in average temperatures worldwide. This leads to the melting of glaciers, rising sea levels, and extreme weather events such as more violent hurricanes and heatwaves. As a result, natural habitats are disrupted, threatening biodiversity and the livelihoods of local populations. To mitigate these effects, it is crucial to reduce greenhouse gas emissions and adopt renewable energy sources.“</a:t>
            </a:r>
          </a:p>
          <a:p>
            <a:pPr algn="r"/>
            <a:r>
              <a:rPr lang="ar-DZ" sz="2000" dirty="0">
                <a:cs typeface="+mj-cs"/>
              </a:rPr>
              <a:t>يتسبب تغير المناخ في زيادة متوسط درجات الحرارة في جميع أنحاء العالم. هذا يؤدي إلى ذوبان الأنهار الجليدية وارتفاع مستويات سطح البحر والظواهر الجوية القاسية مثل الأعاصير وموجات الحر الأكثر عنفا. ونتيجة لذلك، تتعطل الموائل الطبيعية، مما يهدد التنوع البيولوجي وسبل عيش السكان المحليين. للتخفيف من هذه </a:t>
            </a:r>
            <a:r>
              <a:rPr lang="ar-DZ" sz="2000" dirty="0" err="1">
                <a:cs typeface="+mj-cs"/>
              </a:rPr>
              <a:t>الآثارمن</a:t>
            </a:r>
            <a:r>
              <a:rPr lang="ar-DZ" sz="2000" dirty="0">
                <a:cs typeface="+mj-cs"/>
              </a:rPr>
              <a:t> الأهمية بمكان تقليل انبعاثات غازات الاحتباس الحراري واعتماد مصادر الطاقة المتجددة ".</a:t>
            </a:r>
            <a:endParaRPr lang="fr-FR" sz="2000" dirty="0">
              <a:cs typeface="+mj-cs"/>
            </a:endParaRPr>
          </a:p>
        </p:txBody>
      </p:sp>
      <p:sp>
        <p:nvSpPr>
          <p:cNvPr id="7" name="ZoneTexte 6">
            <a:extLst>
              <a:ext uri="{FF2B5EF4-FFF2-40B4-BE49-F238E27FC236}">
                <a16:creationId xmlns:a16="http://schemas.microsoft.com/office/drawing/2014/main" id="{F8D80187-8A9A-048B-FA14-31DDC1407CBD}"/>
              </a:ext>
            </a:extLst>
          </p:cNvPr>
          <p:cNvSpPr txBox="1"/>
          <p:nvPr/>
        </p:nvSpPr>
        <p:spPr>
          <a:xfrm>
            <a:off x="6361614" y="1717769"/>
            <a:ext cx="5830386" cy="1938992"/>
          </a:xfrm>
          <a:prstGeom prst="rect">
            <a:avLst/>
          </a:prstGeom>
          <a:noFill/>
        </p:spPr>
        <p:txBody>
          <a:bodyPr wrap="square">
            <a:spAutoFit/>
          </a:bodyPr>
          <a:lstStyle/>
          <a:p>
            <a:pPr algn="just"/>
            <a:r>
              <a:rPr lang="en-US" sz="2000" b="1" dirty="0">
                <a:highlight>
                  <a:srgbClr val="00FF00"/>
                </a:highlight>
                <a:latin typeface="Times New Roman" panose="02020603050405020304" pitchFamily="18" charset="0"/>
                <a:cs typeface="Times New Roman" panose="02020603050405020304" pitchFamily="18" charset="0"/>
              </a:rPr>
              <a:t>Abstract text</a:t>
            </a:r>
            <a:r>
              <a:rPr lang="en-US" sz="2000" b="1"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"Climate change leads to higher temperatures, glacier melting, and extreme weather events. This threatens biodiversity and livelihoods. It is crucial to reduce greenhouse gas emissions and promote renewable energy to mitigate these effects</a:t>
            </a:r>
            <a:r>
              <a:rPr lang="en-US" sz="2000" dirty="0"/>
              <a:t>."</a:t>
            </a:r>
            <a:endParaRPr lang="fr-FR" sz="2000" dirty="0"/>
          </a:p>
        </p:txBody>
      </p:sp>
      <p:sp>
        <p:nvSpPr>
          <p:cNvPr id="9" name="ZoneTexte 8">
            <a:extLst>
              <a:ext uri="{FF2B5EF4-FFF2-40B4-BE49-F238E27FC236}">
                <a16:creationId xmlns:a16="http://schemas.microsoft.com/office/drawing/2014/main" id="{9F4F17CD-E8EA-8F04-3D82-5342303FCA4E}"/>
              </a:ext>
            </a:extLst>
          </p:cNvPr>
          <p:cNvSpPr txBox="1"/>
          <p:nvPr/>
        </p:nvSpPr>
        <p:spPr>
          <a:xfrm>
            <a:off x="6361614" y="3775244"/>
            <a:ext cx="5702422" cy="1323439"/>
          </a:xfrm>
          <a:prstGeom prst="rect">
            <a:avLst/>
          </a:prstGeom>
          <a:noFill/>
        </p:spPr>
        <p:txBody>
          <a:bodyPr wrap="square">
            <a:spAutoFit/>
          </a:bodyPr>
          <a:lstStyle/>
          <a:p>
            <a:pPr algn="r"/>
            <a:r>
              <a:rPr lang="ar-DZ" sz="2000" dirty="0">
                <a:cs typeface="+mj-cs"/>
              </a:rPr>
              <a:t>يؤدي تغير المناخ إلى ارتفاع درجات الحرارة وذوبان الأنهار الجليدية والظواهر الجوية القاسية. وهذا يهدد التنوع البيولوجي وسبل العيش. من الأهمية بمكان تقليل انبعاثات غازات الاحتباس الحراري وتعزيز الطاقة المتجددة للتخفيف من هذه الآثار ".</a:t>
            </a:r>
            <a:endParaRPr lang="fr-FR" sz="2000" dirty="0">
              <a:cs typeface="+mj-cs"/>
            </a:endParaRPr>
          </a:p>
        </p:txBody>
      </p:sp>
      <p:sp>
        <p:nvSpPr>
          <p:cNvPr id="10" name="ZoneTexte 9">
            <a:extLst>
              <a:ext uri="{FF2B5EF4-FFF2-40B4-BE49-F238E27FC236}">
                <a16:creationId xmlns:a16="http://schemas.microsoft.com/office/drawing/2014/main" id="{8211F41A-1347-D29D-C70A-C8895ACC7B4D}"/>
              </a:ext>
            </a:extLst>
          </p:cNvPr>
          <p:cNvSpPr txBox="1"/>
          <p:nvPr/>
        </p:nvSpPr>
        <p:spPr>
          <a:xfrm>
            <a:off x="2290916" y="304696"/>
            <a:ext cx="6921909" cy="58714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to avoid plagiarism in your work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itre 1">
            <a:extLst>
              <a:ext uri="{FF2B5EF4-FFF2-40B4-BE49-F238E27FC236}">
                <a16:creationId xmlns:a16="http://schemas.microsoft.com/office/drawing/2014/main" id="{E90957AE-D1CC-1FA6-73D7-7A9DE5B60FC7}"/>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12" name="ZoneTexte 11">
            <a:extLst>
              <a:ext uri="{FF2B5EF4-FFF2-40B4-BE49-F238E27FC236}">
                <a16:creationId xmlns:a16="http://schemas.microsoft.com/office/drawing/2014/main" id="{9ADBD1B3-83AF-B1BA-2814-9A446C45965E}"/>
              </a:ext>
            </a:extLst>
          </p:cNvPr>
          <p:cNvSpPr txBox="1"/>
          <p:nvPr/>
        </p:nvSpPr>
        <p:spPr>
          <a:xfrm>
            <a:off x="106729" y="902678"/>
            <a:ext cx="2340076" cy="461665"/>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effectLst/>
                <a:latin typeface="Times New Roman" panose="02020603050405020304" pitchFamily="18" charset="0"/>
                <a:ea typeface="Calibri" panose="020F0502020204030204" pitchFamily="34" charset="0"/>
              </a:rPr>
              <a:t>Indirect citation</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p>
        </p:txBody>
      </p:sp>
      <p:sp>
        <p:nvSpPr>
          <p:cNvPr id="13" name="ZoneTexte 12">
            <a:extLst>
              <a:ext uri="{FF2B5EF4-FFF2-40B4-BE49-F238E27FC236}">
                <a16:creationId xmlns:a16="http://schemas.microsoft.com/office/drawing/2014/main" id="{A2F88F3E-BAB3-1D87-C639-5D0C5A5B05CE}"/>
              </a:ext>
            </a:extLst>
          </p:cNvPr>
          <p:cNvSpPr txBox="1"/>
          <p:nvPr/>
        </p:nvSpPr>
        <p:spPr>
          <a:xfrm>
            <a:off x="4403416" y="1059872"/>
            <a:ext cx="202401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fr-FR" sz="2400" b="1" dirty="0" err="1">
                <a:latin typeface="Times New Roman" panose="02020603050405020304" pitchFamily="18" charset="0"/>
                <a:ea typeface="Calibri" panose="020F0502020204030204" pitchFamily="34" charset="0"/>
              </a:rPr>
              <a:t>sammari</a:t>
            </a:r>
            <a:r>
              <a:rPr lang="en-US" sz="2400" b="1" dirty="0">
                <a:effectLst/>
                <a:latin typeface="Times New Roman" panose="02020603050405020304" pitchFamily="18" charset="0"/>
                <a:ea typeface="Calibri" panose="020F0502020204030204" pitchFamily="34" charset="0"/>
              </a:rPr>
              <a:t>sing</a:t>
            </a:r>
            <a:endParaRPr lang="fr-FR" sz="2400" dirty="0"/>
          </a:p>
        </p:txBody>
      </p:sp>
      <p:pic>
        <p:nvPicPr>
          <p:cNvPr id="14" name="Picture 2" descr="Summarize Cartoon">
            <a:extLst>
              <a:ext uri="{FF2B5EF4-FFF2-40B4-BE49-F238E27FC236}">
                <a16:creationId xmlns:a16="http://schemas.microsoft.com/office/drawing/2014/main" id="{99EE6468-0387-204C-F52F-5D717A089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434" y="5217166"/>
            <a:ext cx="5764566" cy="164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0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D04E7B0-1EA7-B5E5-66ED-3A3ED1334F76}"/>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6" name="ZoneTexte 5">
            <a:extLst>
              <a:ext uri="{FF2B5EF4-FFF2-40B4-BE49-F238E27FC236}">
                <a16:creationId xmlns:a16="http://schemas.microsoft.com/office/drawing/2014/main" id="{EEEA9C8C-88DE-7AAC-FBEC-B736A1898055}"/>
              </a:ext>
            </a:extLst>
          </p:cNvPr>
          <p:cNvSpPr txBox="1"/>
          <p:nvPr/>
        </p:nvSpPr>
        <p:spPr>
          <a:xfrm>
            <a:off x="0" y="2428714"/>
            <a:ext cx="12192000" cy="2905732"/>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is a list of all the documents consulted in the course of the research. It should bring together all the printed and digital sources that the researcher has used in the course of his or her work.</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It should be inserted at the end of the manuscript.</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It consists of the bibliographic references cited in the text, whatever their nature (reference works, books, periodical articles, studies, electronic and audiovisual documents, etc.).</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descr="Résultat d’images pour Normes APA PDF">
            <a:extLst>
              <a:ext uri="{FF2B5EF4-FFF2-40B4-BE49-F238E27FC236}">
                <a16:creationId xmlns:a16="http://schemas.microsoft.com/office/drawing/2014/main" id="{777935FC-0049-1110-D279-619451B4A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639" y="294624"/>
            <a:ext cx="3253781" cy="19761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D274263D-652A-FC9B-45A4-3C95FF027AFB}"/>
              </a:ext>
            </a:extLst>
          </p:cNvPr>
          <p:cNvSpPr txBox="1"/>
          <p:nvPr/>
        </p:nvSpPr>
        <p:spPr>
          <a:xfrm>
            <a:off x="4064559" y="722895"/>
            <a:ext cx="4376057" cy="587148"/>
          </a:xfrm>
          <a:prstGeom prst="rect">
            <a:avLst/>
          </a:prstGeom>
          <a:solidFill>
            <a:schemeClr val="accent2"/>
          </a:solidFill>
          <a:ln>
            <a:noFill/>
          </a:ln>
          <a:effectLst>
            <a:glow rad="635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wrap="square">
            <a:spAutoFit/>
          </a:bodyPr>
          <a:lstStyle/>
          <a:p>
            <a:pP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WRITING A BIBLIOGRAPHY </a:t>
            </a:r>
            <a:endParaRPr lang="fr-FR" sz="24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C18074D1-AD67-F0E8-61F5-3555E2B0830F}"/>
              </a:ext>
            </a:extLst>
          </p:cNvPr>
          <p:cNvSpPr txBox="1"/>
          <p:nvPr/>
        </p:nvSpPr>
        <p:spPr>
          <a:xfrm>
            <a:off x="631723" y="1643713"/>
            <a:ext cx="2095081" cy="504625"/>
          </a:xfrm>
          <a:prstGeom prst="rect">
            <a:avLst/>
          </a:prstGeom>
          <a:solidFill>
            <a:schemeClr val="accent2">
              <a:lumMod val="20000"/>
              <a:lumOff val="80000"/>
            </a:schemeClr>
          </a:solidFill>
          <a:effectLst>
            <a:glow rad="63500">
              <a:schemeClr val="accent2">
                <a:satMod val="175000"/>
                <a:alpha val="40000"/>
              </a:schemeClr>
            </a:glow>
          </a:effectLst>
        </p:spPr>
        <p:txBody>
          <a:bodyPr wrap="square">
            <a:spAutoFit/>
          </a:bodyPr>
          <a:lstStyle/>
          <a:p>
            <a:pPr>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The bibliography</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049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77B184A-B4B9-A5E2-D6EF-05F64BD6060E}"/>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5" name="ZoneTexte 4">
            <a:extLst>
              <a:ext uri="{FF2B5EF4-FFF2-40B4-BE49-F238E27FC236}">
                <a16:creationId xmlns:a16="http://schemas.microsoft.com/office/drawing/2014/main" id="{4D3834D7-7B68-D204-1CF0-8C9785E7E828}"/>
              </a:ext>
            </a:extLst>
          </p:cNvPr>
          <p:cNvSpPr txBox="1"/>
          <p:nvPr/>
        </p:nvSpPr>
        <p:spPr>
          <a:xfrm>
            <a:off x="3907971" y="622412"/>
            <a:ext cx="4376057" cy="587148"/>
          </a:xfrm>
          <a:prstGeom prst="rect">
            <a:avLst/>
          </a:prstGeom>
          <a:solidFill>
            <a:schemeClr val="accent2"/>
          </a:solidFill>
          <a:ln>
            <a:noFill/>
          </a:ln>
          <a:effectLst>
            <a:glow rad="635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wrap="square">
            <a:spAutoFit/>
          </a:bodyPr>
          <a:lstStyle/>
          <a:p>
            <a:pP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WRITING A BIBLIOGRAPHY </a:t>
            </a:r>
            <a:endParaRPr lang="fr-FR" sz="24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5866C6F-F42A-DDF7-CECE-4B56BE36E3E0}"/>
              </a:ext>
            </a:extLst>
          </p:cNvPr>
          <p:cNvSpPr txBox="1"/>
          <p:nvPr/>
        </p:nvSpPr>
        <p:spPr>
          <a:xfrm>
            <a:off x="390563" y="1613568"/>
            <a:ext cx="3538343" cy="504625"/>
          </a:xfrm>
          <a:prstGeom prst="rect">
            <a:avLst/>
          </a:prstGeom>
          <a:solidFill>
            <a:schemeClr val="accent2">
              <a:lumMod val="20000"/>
              <a:lumOff val="80000"/>
            </a:schemeClr>
          </a:solidFill>
          <a:effectLst>
            <a:glow rad="63500">
              <a:schemeClr val="accent2">
                <a:satMod val="175000"/>
                <a:alpha val="40000"/>
              </a:schemeClr>
            </a:glow>
          </a:effectLst>
        </p:spPr>
        <p:txBody>
          <a:bodyPr wrap="square">
            <a:spAutoFit/>
          </a:bodyPr>
          <a:lstStyle/>
          <a:p>
            <a:pPr algn="just">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Why write a bibliography?</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descr="Résultat d’images pour Normes APA PDF">
            <a:extLst>
              <a:ext uri="{FF2B5EF4-FFF2-40B4-BE49-F238E27FC236}">
                <a16:creationId xmlns:a16="http://schemas.microsoft.com/office/drawing/2014/main" id="{19FC91E6-D9DA-48F3-CBAC-F56735A4A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639" y="294624"/>
            <a:ext cx="3253781" cy="19761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7615946-2BCF-DA78-9D71-BD472A37CD26}"/>
              </a:ext>
            </a:extLst>
          </p:cNvPr>
          <p:cNvSpPr txBox="1"/>
          <p:nvPr/>
        </p:nvSpPr>
        <p:spPr>
          <a:xfrm>
            <a:off x="0" y="2803554"/>
            <a:ext cx="12192000" cy="3357137"/>
          </a:xfrm>
          <a:prstGeom prst="rect">
            <a:avLst/>
          </a:prstGeom>
          <a:noFill/>
        </p:spPr>
        <p:txBody>
          <a:bodyPr wrap="square">
            <a:spAutoFit/>
          </a:bodyPr>
          <a:lstStyle/>
          <a:p>
            <a:pPr marL="342900" lvl="0" indent="-342900" algn="just" rtl="0">
              <a:lnSpc>
                <a:spcPct val="150000"/>
              </a:lnSpc>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Respect for authors: they have published reference works, they have been used on a set of texts, so they must be cited (copyright). </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To demonstrate the quality of your work and enable it to be checked by listing the documents you have used and therefore read. </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To unambiguously identify the document described (provide the reader with sufficient identifying information to enable them to search for and locate it easily).</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487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BCDA9C9-13FB-07B6-A421-4F83A4E763A6}"/>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6" name="ZoneTexte 5">
            <a:extLst>
              <a:ext uri="{FF2B5EF4-FFF2-40B4-BE49-F238E27FC236}">
                <a16:creationId xmlns:a16="http://schemas.microsoft.com/office/drawing/2014/main" id="{70F89171-8EBB-A000-D6B2-18690B5CC4FC}"/>
              </a:ext>
            </a:extLst>
          </p:cNvPr>
          <p:cNvSpPr txBox="1"/>
          <p:nvPr/>
        </p:nvSpPr>
        <p:spPr>
          <a:xfrm>
            <a:off x="3374362" y="930280"/>
            <a:ext cx="4854677" cy="504625"/>
          </a:xfrm>
          <a:prstGeom prst="rect">
            <a:avLst/>
          </a:prstGeom>
          <a:solidFill>
            <a:schemeClr val="accent2">
              <a:lumMod val="20000"/>
              <a:lumOff val="80000"/>
            </a:schemeClr>
          </a:solidFill>
          <a:effectLst>
            <a:glow rad="63500">
              <a:schemeClr val="accent2">
                <a:satMod val="175000"/>
                <a:alpha val="40000"/>
              </a:schemeClr>
            </a:glow>
          </a:effectLst>
        </p:spPr>
        <p:txBody>
          <a:bodyPr wrap="square">
            <a:spAutoFit/>
          </a:bodyPr>
          <a:lstStyle/>
          <a:p>
            <a:pPr>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THE BIBLIOGRAPHIC REFERENCE</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descr="Résultat d’images pour Normes APA PDF">
            <a:extLst>
              <a:ext uri="{FF2B5EF4-FFF2-40B4-BE49-F238E27FC236}">
                <a16:creationId xmlns:a16="http://schemas.microsoft.com/office/drawing/2014/main" id="{4EE89088-DBE0-D679-6EAD-383AC332B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639" y="294624"/>
            <a:ext cx="3253781" cy="19761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3DABC9C-20FA-DC87-5E0B-03865AAAB7EF}"/>
              </a:ext>
            </a:extLst>
          </p:cNvPr>
          <p:cNvSpPr txBox="1"/>
          <p:nvPr/>
        </p:nvSpPr>
        <p:spPr>
          <a:xfrm>
            <a:off x="120580" y="2090412"/>
            <a:ext cx="12001082" cy="2249142"/>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Is the set of data elements required to identify a document or part of a document of any type, on any medium (book, article, website, etc.). It varies according to the type of document used in the research (book, article, conference, etc.) and the medium (paper, online, CD-ROM, etc.) to which it refers.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815380BC-49D6-94D1-4D9D-28673927C1BA}"/>
              </a:ext>
            </a:extLst>
          </p:cNvPr>
          <p:cNvSpPr txBox="1"/>
          <p:nvPr/>
        </p:nvSpPr>
        <p:spPr>
          <a:xfrm>
            <a:off x="120580" y="1602083"/>
            <a:ext cx="6104374" cy="587148"/>
          </a:xfrm>
          <a:prstGeom prst="rect">
            <a:avLst/>
          </a:prstGeom>
          <a:noFill/>
        </p:spPr>
        <p:txBody>
          <a:bodyPr wrap="square">
            <a:spAutoFit/>
          </a:bodyPr>
          <a:lstStyle/>
          <a:p>
            <a:pPr>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The bibliographic reference</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DD323EF-65F1-211F-0B85-1026C26D246D}"/>
              </a:ext>
            </a:extLst>
          </p:cNvPr>
          <p:cNvSpPr txBox="1"/>
          <p:nvPr/>
        </p:nvSpPr>
        <p:spPr>
          <a:xfrm>
            <a:off x="120580" y="4364486"/>
            <a:ext cx="6104374" cy="587148"/>
          </a:xfrm>
          <a:prstGeom prst="rect">
            <a:avLst/>
          </a:prstGeom>
          <a:noFill/>
        </p:spPr>
        <p:txBody>
          <a:bodyPr wrap="square">
            <a:spAutoFit/>
          </a:bodyPr>
          <a:lstStyle/>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How do you write a bibliography?</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CB5AB847-82DD-763F-59C4-2B4878F94561}"/>
              </a:ext>
            </a:extLst>
          </p:cNvPr>
          <p:cNvSpPr txBox="1"/>
          <p:nvPr/>
        </p:nvSpPr>
        <p:spPr>
          <a:xfrm>
            <a:off x="57778" y="4975593"/>
            <a:ext cx="12076444" cy="1695144"/>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bibliography is inserted at the end of the work in a separate chapter and is presented in alphabetical order of authors' names. All documents read and explicitly cited in the work should be mentioned. Conversely, all references included in the bibliography must be cited in the text.</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020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E8E7B33-DF55-2ACE-5CAB-980746943BAA}"/>
              </a:ext>
            </a:extLst>
          </p:cNvPr>
          <p:cNvSpPr txBox="1"/>
          <p:nvPr/>
        </p:nvSpPr>
        <p:spPr>
          <a:xfrm>
            <a:off x="327200" y="1680906"/>
            <a:ext cx="6094324" cy="504625"/>
          </a:xfrm>
          <a:prstGeom prst="rect">
            <a:avLst/>
          </a:prstGeom>
          <a:noFill/>
        </p:spPr>
        <p:txBody>
          <a:bodyPr wrap="square">
            <a:spAutoFit/>
          </a:bodyPr>
          <a:lstStyle/>
          <a:p>
            <a:pPr algn="just">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How should a bibliography be presented?</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a:extLst>
              <a:ext uri="{FF2B5EF4-FFF2-40B4-BE49-F238E27FC236}">
                <a16:creationId xmlns:a16="http://schemas.microsoft.com/office/drawing/2014/main" id="{4C1CEB6A-AA35-1F39-A2CD-9C0EFEB45B59}"/>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7" name="ZoneTexte 6">
            <a:extLst>
              <a:ext uri="{FF2B5EF4-FFF2-40B4-BE49-F238E27FC236}">
                <a16:creationId xmlns:a16="http://schemas.microsoft.com/office/drawing/2014/main" id="{851AB47F-DEE5-6925-1590-D319674993DD}"/>
              </a:ext>
            </a:extLst>
          </p:cNvPr>
          <p:cNvSpPr txBox="1"/>
          <p:nvPr/>
        </p:nvSpPr>
        <p:spPr>
          <a:xfrm>
            <a:off x="3374362" y="930280"/>
            <a:ext cx="4854677" cy="504625"/>
          </a:xfrm>
          <a:prstGeom prst="rect">
            <a:avLst/>
          </a:prstGeom>
          <a:solidFill>
            <a:schemeClr val="accent2">
              <a:lumMod val="20000"/>
              <a:lumOff val="80000"/>
            </a:schemeClr>
          </a:solidFill>
          <a:effectLst>
            <a:glow rad="63500">
              <a:schemeClr val="accent2">
                <a:satMod val="175000"/>
                <a:alpha val="40000"/>
              </a:schemeClr>
            </a:glow>
          </a:effectLst>
        </p:spPr>
        <p:txBody>
          <a:bodyPr wrap="square">
            <a:spAutoFit/>
          </a:bodyPr>
          <a:lstStyle/>
          <a:p>
            <a:pPr>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THE BIBLIOGRAPHIC REFERENCE</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2" descr="Résultat d’images pour Normes APA PDF">
            <a:extLst>
              <a:ext uri="{FF2B5EF4-FFF2-40B4-BE49-F238E27FC236}">
                <a16:creationId xmlns:a16="http://schemas.microsoft.com/office/drawing/2014/main" id="{5987A507-A496-3E25-3517-98B85EEC9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639" y="294624"/>
            <a:ext cx="3253781" cy="197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6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C2341-3A54-697B-20F8-D29728E850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6686691-7F1B-FEFD-199C-8BCDD93BE4D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279870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会社情報｜マクセル">
            <a:extLst>
              <a:ext uri="{FF2B5EF4-FFF2-40B4-BE49-F238E27FC236}">
                <a16:creationId xmlns:a16="http://schemas.microsoft.com/office/drawing/2014/main" id="{634C30BF-BC09-97C6-DAB6-BDA8EB584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93" y="4636163"/>
            <a:ext cx="571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rotecting Intellectual Property From Infringement on Amazon - McLane ...">
            <a:extLst>
              <a:ext uri="{FF2B5EF4-FFF2-40B4-BE49-F238E27FC236}">
                <a16:creationId xmlns:a16="http://schemas.microsoft.com/office/drawing/2014/main" id="{09A25E1D-A844-B806-CC38-163ABFF9D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700" y="558672"/>
            <a:ext cx="4762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A1AF2E9-AE34-66CA-3FC4-60271D042B65}"/>
              </a:ext>
            </a:extLst>
          </p:cNvPr>
          <p:cNvSpPr txBox="1"/>
          <p:nvPr/>
        </p:nvSpPr>
        <p:spPr>
          <a:xfrm>
            <a:off x="172064" y="1401260"/>
            <a:ext cx="11847871" cy="3008324"/>
          </a:xfrm>
          <a:prstGeom prst="rect">
            <a:avLst/>
          </a:prstGeom>
          <a:noFill/>
        </p:spPr>
        <p:txBody>
          <a:bodyPr wrap="square">
            <a:spAutoFit/>
          </a:bodyPr>
          <a:lstStyle/>
          <a:p>
            <a:pPr>
              <a:lnSpc>
                <a:spcPct val="150000"/>
              </a:lnSpc>
              <a:spcAft>
                <a:spcPts val="800"/>
              </a:spcAft>
            </a:pPr>
            <a:r>
              <a:rPr lang="en-US" sz="2400" b="1" kern="100" dirty="0">
                <a:solidFill>
                  <a:schemeClr val="accent2"/>
                </a:solidFill>
                <a:effectLst/>
                <a:latin typeface="Times New Roman" panose="02020603050405020304" pitchFamily="18" charset="0"/>
                <a:ea typeface="Calibri" panose="020F0502020204030204" pitchFamily="34" charset="0"/>
                <a:cs typeface="Arial" panose="020B0604020202020204" pitchFamily="34" charset="0"/>
              </a:rPr>
              <a:t>Definition:</a:t>
            </a:r>
            <a:endParaRPr lang="fr-FR" sz="2400" kern="1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According to the World Intellectual Property Organization (WIPO) "intellectual property refers to creations of the mind, namely inventions, literary and artistic works and symbols, names, images and designs used in commerce".</a:t>
            </a: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It covers two areas: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a:extLst>
              <a:ext uri="{FF2B5EF4-FFF2-40B4-BE49-F238E27FC236}">
                <a16:creationId xmlns:a16="http://schemas.microsoft.com/office/drawing/2014/main" id="{BC9EBB21-D622-F8BB-60D4-3079503635F2}"/>
              </a:ext>
            </a:extLst>
          </p:cNvPr>
          <p:cNvSpPr>
            <a:spLocks noGrp="1"/>
          </p:cNvSpPr>
          <p:nvPr>
            <p:ph type="title"/>
          </p:nvPr>
        </p:nvSpPr>
        <p:spPr>
          <a:xfrm>
            <a:off x="1015180" y="274320"/>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8" name="ZoneTexte 7">
            <a:extLst>
              <a:ext uri="{FF2B5EF4-FFF2-40B4-BE49-F238E27FC236}">
                <a16:creationId xmlns:a16="http://schemas.microsoft.com/office/drawing/2014/main" id="{272A9420-5D85-7202-49C5-9F0F7273E80D}"/>
              </a:ext>
            </a:extLst>
          </p:cNvPr>
          <p:cNvSpPr txBox="1"/>
          <p:nvPr/>
        </p:nvSpPr>
        <p:spPr>
          <a:xfrm>
            <a:off x="3236042" y="758719"/>
            <a:ext cx="6145160" cy="523220"/>
          </a:xfrm>
          <a:prstGeom prst="rect">
            <a:avLst/>
          </a:prstGeom>
          <a:solidFill>
            <a:schemeClr val="bg2"/>
          </a:solidFill>
        </p:spPr>
        <p:txBody>
          <a:bodyPr wrap="square">
            <a:spAutoFit/>
          </a:bodyPr>
          <a:lstStyle/>
          <a:p>
            <a:pPr algn="ctr"/>
            <a:r>
              <a:rPr lang="en-US" sz="2800" b="1" dirty="0">
                <a:solidFill>
                  <a:schemeClr val="accent2"/>
                </a:solidFill>
                <a:effectLst/>
                <a:latin typeface="Times New Roman" panose="02020603050405020304" pitchFamily="18" charset="0"/>
                <a:ea typeface="Calibri" panose="020F0502020204030204" pitchFamily="34" charset="0"/>
              </a:rPr>
              <a:t>INTELLECTUAL PROPERTY</a:t>
            </a:r>
            <a:endParaRPr lang="fr-FR" sz="2800" dirty="0">
              <a:solidFill>
                <a:schemeClr val="accent2"/>
              </a:solidFill>
            </a:endParaRPr>
          </a:p>
        </p:txBody>
      </p:sp>
      <p:sp>
        <p:nvSpPr>
          <p:cNvPr id="10" name="ZoneTexte 9">
            <a:extLst>
              <a:ext uri="{FF2B5EF4-FFF2-40B4-BE49-F238E27FC236}">
                <a16:creationId xmlns:a16="http://schemas.microsoft.com/office/drawing/2014/main" id="{32428B54-9FA6-4871-4493-7E6FAF612BE1}"/>
              </a:ext>
            </a:extLst>
          </p:cNvPr>
          <p:cNvSpPr txBox="1"/>
          <p:nvPr/>
        </p:nvSpPr>
        <p:spPr>
          <a:xfrm>
            <a:off x="1015180" y="4701105"/>
            <a:ext cx="3419168" cy="587148"/>
          </a:xfrm>
          <a:prstGeom prst="rect">
            <a:avLst/>
          </a:prstGeom>
          <a:noFill/>
        </p:spPr>
        <p:txBody>
          <a:bodyPr wrap="square">
            <a:spAutoFit/>
          </a:bodyPr>
          <a:lstStyle/>
          <a:p>
            <a:pPr marL="342900" lvl="0" indent="-342900" algn="just" rtl="0">
              <a:lnSpc>
                <a:spcPct val="150000"/>
              </a:lnSpc>
              <a:spcAft>
                <a:spcPts val="800"/>
              </a:spcAft>
              <a:buFont typeface="Symbol" panose="05050102010706020507" pitchFamily="18" charset="2"/>
              <a:buBlip>
                <a:blip r:embed="rId2"/>
              </a:buBlip>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Industrial property</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5B6C8643-EE90-9D93-C5B1-D5C9467AF17A}"/>
              </a:ext>
            </a:extLst>
          </p:cNvPr>
          <p:cNvSpPr txBox="1"/>
          <p:nvPr/>
        </p:nvSpPr>
        <p:spPr>
          <a:xfrm>
            <a:off x="916858" y="5456740"/>
            <a:ext cx="4520381" cy="587148"/>
          </a:xfrm>
          <a:prstGeom prst="rect">
            <a:avLst/>
          </a:prstGeom>
          <a:noFill/>
        </p:spPr>
        <p:txBody>
          <a:bodyPr wrap="square">
            <a:spAutoFit/>
          </a:bodyPr>
          <a:lstStyle/>
          <a:p>
            <a:pPr marL="342900" lvl="0" indent="-342900" algn="just" rtl="0">
              <a:lnSpc>
                <a:spcPct val="150000"/>
              </a:lnSpc>
              <a:spcAft>
                <a:spcPts val="800"/>
              </a:spcAft>
              <a:buFont typeface="Symbol" panose="05050102010706020507" pitchFamily="18" charset="2"/>
              <a:buBlip>
                <a:blip r:embed="rId2"/>
              </a:buBlip>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Literary and artistic property</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Résultat d’images pour INTELLECTUAL PROPERTY">
            <a:extLst>
              <a:ext uri="{FF2B5EF4-FFF2-40B4-BE49-F238E27FC236}">
                <a16:creationId xmlns:a16="http://schemas.microsoft.com/office/drawing/2014/main" id="{313FEAE5-5ADF-B73C-5CFF-73BD09857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045" y="3849676"/>
            <a:ext cx="6508955" cy="30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DAD5A1C-051F-C9AD-790A-5F0553C0AC85}"/>
              </a:ext>
            </a:extLst>
          </p:cNvPr>
          <p:cNvSpPr txBox="1"/>
          <p:nvPr/>
        </p:nvSpPr>
        <p:spPr>
          <a:xfrm>
            <a:off x="196644" y="3063383"/>
            <a:ext cx="11798709" cy="1315873"/>
          </a:xfrm>
          <a:prstGeom prst="rect">
            <a:avLst/>
          </a:prstGeom>
          <a:noFill/>
        </p:spPr>
        <p:txBody>
          <a:bodyPr wrap="square">
            <a:spAutoFit/>
          </a:bodyPr>
          <a:lstStyle/>
          <a:p>
            <a:pPr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Industrial property is used to protect more technical or industrial innovations or creations</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2E847CA-8D6F-4C0D-065C-7038978BAD34}"/>
              </a:ext>
            </a:extLst>
          </p:cNvPr>
          <p:cNvSpPr txBox="1"/>
          <p:nvPr/>
        </p:nvSpPr>
        <p:spPr>
          <a:xfrm>
            <a:off x="196644" y="2007850"/>
            <a:ext cx="2959510" cy="461665"/>
          </a:xfrm>
          <a:prstGeom prst="rect">
            <a:avLst/>
          </a:prstGeom>
          <a:solidFill>
            <a:schemeClr val="bg2"/>
          </a:solidFill>
        </p:spPr>
        <p:txBody>
          <a:bodyPr wrap="square">
            <a:spAutoFit/>
          </a:bodyPr>
          <a:lstStyle/>
          <a:p>
            <a:pPr algn="ct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Industrial property </a:t>
            </a:r>
            <a:endParaRPr lang="fr-FR" sz="2400" b="1" dirty="0"/>
          </a:p>
        </p:txBody>
      </p:sp>
      <p:sp>
        <p:nvSpPr>
          <p:cNvPr id="8" name="ZoneTexte 7">
            <a:extLst>
              <a:ext uri="{FF2B5EF4-FFF2-40B4-BE49-F238E27FC236}">
                <a16:creationId xmlns:a16="http://schemas.microsoft.com/office/drawing/2014/main" id="{35C0B93C-BF17-DD1C-E1CA-7C9A56844F02}"/>
              </a:ext>
            </a:extLst>
          </p:cNvPr>
          <p:cNvSpPr txBox="1"/>
          <p:nvPr/>
        </p:nvSpPr>
        <p:spPr>
          <a:xfrm>
            <a:off x="3102078" y="839847"/>
            <a:ext cx="6145160" cy="523220"/>
          </a:xfrm>
          <a:prstGeom prst="rect">
            <a:avLst/>
          </a:prstGeom>
          <a:solidFill>
            <a:schemeClr val="bg2"/>
          </a:solidFill>
        </p:spPr>
        <p:txBody>
          <a:bodyPr wrap="square">
            <a:spAutoFit/>
          </a:bodyPr>
          <a:lstStyle/>
          <a:p>
            <a:pPr algn="ctr"/>
            <a:r>
              <a:rPr lang="en-US" sz="2800" b="1" dirty="0">
                <a:solidFill>
                  <a:schemeClr val="accent2"/>
                </a:solidFill>
                <a:effectLst/>
                <a:latin typeface="Times New Roman" panose="02020603050405020304" pitchFamily="18" charset="0"/>
                <a:ea typeface="Calibri" panose="020F0502020204030204" pitchFamily="34" charset="0"/>
              </a:rPr>
              <a:t>INTELLECTUAL PROPERTY</a:t>
            </a:r>
            <a:endParaRPr lang="fr-FR" sz="2800" dirty="0">
              <a:solidFill>
                <a:schemeClr val="accent2"/>
              </a:solidFill>
            </a:endParaRPr>
          </a:p>
        </p:txBody>
      </p:sp>
      <p:sp>
        <p:nvSpPr>
          <p:cNvPr id="9" name="Titre 1">
            <a:extLst>
              <a:ext uri="{FF2B5EF4-FFF2-40B4-BE49-F238E27FC236}">
                <a16:creationId xmlns:a16="http://schemas.microsoft.com/office/drawing/2014/main" id="{B1C15757-5BC8-22DC-A0DA-601BB174F958}"/>
              </a:ext>
            </a:extLst>
          </p:cNvPr>
          <p:cNvSpPr>
            <a:spLocks noGrp="1"/>
          </p:cNvSpPr>
          <p:nvPr>
            <p:ph type="title"/>
          </p:nvPr>
        </p:nvSpPr>
        <p:spPr>
          <a:xfrm>
            <a:off x="700548" y="222455"/>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pic>
        <p:nvPicPr>
          <p:cNvPr id="9218" name="Picture 2" descr="Résultat d’images pour Industrial Property for Dummies">
            <a:extLst>
              <a:ext uri="{FF2B5EF4-FFF2-40B4-BE49-F238E27FC236}">
                <a16:creationId xmlns:a16="http://schemas.microsoft.com/office/drawing/2014/main" id="{95C53A89-38E2-C81C-F12D-D2E62385F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8428"/>
            <a:ext cx="12191999" cy="217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064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images pour It covers two areas: literary and artistic property, and industrial property">
            <a:extLst>
              <a:ext uri="{FF2B5EF4-FFF2-40B4-BE49-F238E27FC236}">
                <a16:creationId xmlns:a16="http://schemas.microsoft.com/office/drawing/2014/main" id="{6B071044-294F-070E-A6F5-8D68E95DA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374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emium Vector | Industrial property types circular diagram infographic">
            <a:extLst>
              <a:ext uri="{FF2B5EF4-FFF2-40B4-BE49-F238E27FC236}">
                <a16:creationId xmlns:a16="http://schemas.microsoft.com/office/drawing/2014/main" id="{AF7A3EBA-4FE2-D074-559D-7E44E56A1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 y="-90435"/>
            <a:ext cx="12169878" cy="69484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chnical creations">
            <a:extLst>
              <a:ext uri="{FF2B5EF4-FFF2-40B4-BE49-F238E27FC236}">
                <a16:creationId xmlns:a16="http://schemas.microsoft.com/office/drawing/2014/main" id="{B575F835-5B08-3692-3E80-E43DDD04E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60" y="1004835"/>
            <a:ext cx="2491991" cy="151730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C0B6567-877F-96A1-32E9-0F5F64846F12}"/>
              </a:ext>
            </a:extLst>
          </p:cNvPr>
          <p:cNvSpPr txBox="1"/>
          <p:nvPr/>
        </p:nvSpPr>
        <p:spPr>
          <a:xfrm>
            <a:off x="133219" y="2522137"/>
            <a:ext cx="2491990" cy="3270382"/>
          </a:xfrm>
          <a:prstGeom prst="rect">
            <a:avLst/>
          </a:prstGeom>
          <a:solidFill>
            <a:schemeClr val="bg1"/>
          </a:solidFill>
        </p:spPr>
        <p:txBody>
          <a:bodyPr wrap="square">
            <a:spAutoFit/>
          </a:bodyPr>
          <a:lstStyle/>
          <a:p>
            <a:pPr lvl="0" algn="ctr" rtl="0">
              <a:lnSpc>
                <a:spcPct val="150000"/>
              </a:lnSpc>
              <a:spcAft>
                <a:spcPts val="800"/>
              </a:spcAft>
            </a:pPr>
            <a:r>
              <a:rPr lang="en-US" sz="2000" b="1" dirty="0">
                <a:solidFill>
                  <a:schemeClr val="accent2"/>
                </a:solidFill>
                <a:effectLst/>
                <a:latin typeface="Times New Roman" panose="02020603050405020304" pitchFamily="18" charset="0"/>
                <a:ea typeface="Calibri" panose="020F0502020204030204" pitchFamily="34" charset="0"/>
              </a:rPr>
              <a:t>Technical creations</a:t>
            </a:r>
            <a:r>
              <a:rPr lang="en-US" sz="1800" dirty="0">
                <a:effectLst/>
                <a:latin typeface="Times New Roman" panose="02020603050405020304" pitchFamily="18" charset="0"/>
                <a:ea typeface="Calibri" panose="020F0502020204030204" pitchFamily="34" charset="0"/>
              </a:rPr>
              <a:t>: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patents, </a:t>
            </a:r>
          </a:p>
          <a:p>
            <a:pPr lvl="0" algn="ctr" rtl="0">
              <a:lnSpc>
                <a:spcPct val="150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Agricultural innovations,</a:t>
            </a:r>
          </a:p>
          <a:p>
            <a:pPr lvl="0" algn="ctr" rtl="0">
              <a:lnSpc>
                <a:spcPct val="150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semi-conductor products, </a:t>
            </a:r>
            <a:r>
              <a:rPr lang="en-US" sz="1800" b="1" kern="100" dirty="0" err="1">
                <a:effectLst/>
                <a:latin typeface="Times New Roman" panose="02020603050405020304" pitchFamily="18" charset="0"/>
                <a:ea typeface="Calibri" panose="020F0502020204030204" pitchFamily="34" charset="0"/>
                <a:cs typeface="Arial" panose="020B0604020202020204" pitchFamily="34" charset="0"/>
              </a:rPr>
              <a:t>etc</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a:t>
            </a:r>
          </a:p>
          <a:p>
            <a:pPr lvl="0" algn="ctr" rtl="0">
              <a:lnSpc>
                <a:spcPct val="150000"/>
              </a:lnSpc>
              <a:spcAft>
                <a:spcPts val="800"/>
              </a:spcAft>
            </a:pPr>
            <a:r>
              <a:rPr lang="ar-DZ" sz="1600" b="1" kern="100" dirty="0">
                <a:effectLst/>
                <a:latin typeface="Calibri" panose="020F0502020204030204" pitchFamily="34" charset="0"/>
                <a:ea typeface="Calibri" panose="020F0502020204030204" pitchFamily="34" charset="0"/>
                <a:cs typeface="Arial" panose="020B0604020202020204" pitchFamily="34" charset="0"/>
              </a:rPr>
              <a:t>الرقائق الإلكترونية</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30" name="Picture 10" descr="Résultat d’images pour    Ornamental creations: designs and models;">
            <a:extLst>
              <a:ext uri="{FF2B5EF4-FFF2-40B4-BE49-F238E27FC236}">
                <a16:creationId xmlns:a16="http://schemas.microsoft.com/office/drawing/2014/main" id="{D3E5E481-8AF6-5CB3-C8CF-B886E45F4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972" y="3151063"/>
            <a:ext cx="1698172" cy="16199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1368449-0DCF-69BC-C0CE-A6925468E7D0}"/>
              </a:ext>
            </a:extLst>
          </p:cNvPr>
          <p:cNvSpPr txBox="1"/>
          <p:nvPr/>
        </p:nvSpPr>
        <p:spPr>
          <a:xfrm>
            <a:off x="2152936" y="4770993"/>
            <a:ext cx="2156208" cy="1569660"/>
          </a:xfrm>
          <a:prstGeom prst="rect">
            <a:avLst/>
          </a:prstGeom>
          <a:solidFill>
            <a:schemeClr val="bg1"/>
          </a:solidFill>
        </p:spPr>
        <p:txBody>
          <a:bodyPr wrap="square">
            <a:spAutoFit/>
          </a:bodyPr>
          <a:lstStyle/>
          <a:p>
            <a:pPr algn="ctr"/>
            <a:r>
              <a:rPr lang="en-US" b="1" dirty="0">
                <a:solidFill>
                  <a:schemeClr val="accent2"/>
                </a:solidFill>
                <a:latin typeface="Times New Roman" panose="02020603050405020304" pitchFamily="18" charset="0"/>
                <a:ea typeface="Calibri" panose="020F0502020204030204" pitchFamily="34" charset="0"/>
              </a:rPr>
              <a:t>decorative</a:t>
            </a:r>
            <a:r>
              <a:rPr lang="en-US" sz="1800" b="1" dirty="0">
                <a:solidFill>
                  <a:schemeClr val="accent2"/>
                </a:solidFill>
                <a:effectLst/>
                <a:latin typeface="Times New Roman" panose="02020603050405020304" pitchFamily="18" charset="0"/>
                <a:ea typeface="Calibri" panose="020F0502020204030204" pitchFamily="34" charset="0"/>
              </a:rPr>
              <a:t> creations:</a:t>
            </a:r>
          </a:p>
          <a:p>
            <a:pPr algn="ctr"/>
            <a:r>
              <a:rPr lang="en-US" sz="1800" b="1" dirty="0">
                <a:effectLst/>
                <a:latin typeface="Times New Roman" panose="02020603050405020304" pitchFamily="18" charset="0"/>
                <a:ea typeface="Calibri" panose="020F0502020204030204" pitchFamily="34" charset="0"/>
              </a:rPr>
              <a:t> </a:t>
            </a:r>
            <a:r>
              <a:rPr lang="en-US" sz="2000" b="1" dirty="0">
                <a:effectLst/>
                <a:latin typeface="Times New Roman" panose="02020603050405020304" pitchFamily="18" charset="0"/>
                <a:ea typeface="Calibri" panose="020F0502020204030204" pitchFamily="34" charset="0"/>
              </a:rPr>
              <a:t>designs </a:t>
            </a:r>
          </a:p>
          <a:p>
            <a:pPr algn="ctr"/>
            <a:r>
              <a:rPr lang="en-US" sz="2000" b="1" dirty="0">
                <a:effectLst/>
                <a:latin typeface="Times New Roman" panose="02020603050405020304" pitchFamily="18" charset="0"/>
                <a:ea typeface="Calibri" panose="020F0502020204030204" pitchFamily="34" charset="0"/>
              </a:rPr>
              <a:t>and models</a:t>
            </a:r>
          </a:p>
          <a:p>
            <a:pPr algn="ctr"/>
            <a:endParaRPr lang="fr-FR" sz="2000" b="1" dirty="0"/>
          </a:p>
        </p:txBody>
      </p:sp>
      <p:pic>
        <p:nvPicPr>
          <p:cNvPr id="5132" name="Picture 12" descr="تسجيل جميع العلامات التجارية واصدار شهادات">
            <a:extLst>
              <a:ext uri="{FF2B5EF4-FFF2-40B4-BE49-F238E27FC236}">
                <a16:creationId xmlns:a16="http://schemas.microsoft.com/office/drawing/2014/main" id="{68A8B2B1-B724-F41D-25AA-1044E6AED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126" y="3774882"/>
            <a:ext cx="2378111" cy="161993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DBF8330-DAF9-8FEA-B532-B86A0F3F4E85}"/>
              </a:ext>
            </a:extLst>
          </p:cNvPr>
          <p:cNvSpPr txBox="1"/>
          <p:nvPr/>
        </p:nvSpPr>
        <p:spPr>
          <a:xfrm>
            <a:off x="4421274" y="5362994"/>
            <a:ext cx="3155183" cy="1097736"/>
          </a:xfrm>
          <a:prstGeom prst="rect">
            <a:avLst/>
          </a:prstGeom>
          <a:solidFill>
            <a:schemeClr val="bg1"/>
          </a:solidFill>
        </p:spPr>
        <p:txBody>
          <a:bodyPr wrap="square">
            <a:spAutoFit/>
          </a:bodyPr>
          <a:lstStyle/>
          <a:p>
            <a:pPr lvl="0" algn="ctr" rtl="0">
              <a:spcAft>
                <a:spcPts val="800"/>
              </a:spcAft>
            </a:pPr>
            <a:r>
              <a:rPr lang="en-US" sz="1800" b="1" dirty="0">
                <a:solidFill>
                  <a:schemeClr val="accent2"/>
                </a:solidFill>
                <a:effectLst/>
                <a:latin typeface="Times New Roman" panose="02020603050405020304" pitchFamily="18" charset="0"/>
                <a:ea typeface="Calibri" panose="020F0502020204030204" pitchFamily="34" charset="0"/>
              </a:rPr>
              <a:t>Distinctive signs</a:t>
            </a:r>
          </a:p>
          <a:p>
            <a:pPr lvl="0" algn="ctr" rtl="0">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trademarks, , trade names,</a:t>
            </a:r>
            <a:endParaRPr lang="ar-DZ" sz="1800" b="1" kern="100" dirty="0">
              <a:effectLst/>
              <a:latin typeface="Times New Roman" panose="02020603050405020304" pitchFamily="18" charset="0"/>
              <a:ea typeface="Calibri" panose="020F0502020204030204" pitchFamily="34" charset="0"/>
              <a:cs typeface="Arial" panose="020B0604020202020204" pitchFamily="34" charset="0"/>
            </a:endParaRPr>
          </a:p>
          <a:p>
            <a:pPr lvl="0" algn="ctr" rtl="0">
              <a:spcAft>
                <a:spcPts val="800"/>
              </a:spcAft>
            </a:pP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34" name="Picture 14" descr="Résultat d’images pour   Industrial designs.">
            <a:extLst>
              <a:ext uri="{FF2B5EF4-FFF2-40B4-BE49-F238E27FC236}">
                <a16:creationId xmlns:a16="http://schemas.microsoft.com/office/drawing/2014/main" id="{11AC7F99-18CD-1B7C-2719-6C70F689EA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5499" y="1004834"/>
            <a:ext cx="2491990" cy="163788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Résultat d’images pour  قواعد البيانات">
            <a:extLst>
              <a:ext uri="{FF2B5EF4-FFF2-40B4-BE49-F238E27FC236}">
                <a16:creationId xmlns:a16="http://schemas.microsoft.com/office/drawing/2014/main" id="{E007B5DA-0065-AC3B-F843-BD5783940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1063" y="3104380"/>
            <a:ext cx="2250832" cy="204787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7DADC9E4-9C0C-30F1-27CA-FF484A3D6D3F}"/>
              </a:ext>
            </a:extLst>
          </p:cNvPr>
          <p:cNvSpPr txBox="1"/>
          <p:nvPr/>
        </p:nvSpPr>
        <p:spPr>
          <a:xfrm>
            <a:off x="9543559" y="2642715"/>
            <a:ext cx="2250831" cy="923330"/>
          </a:xfrm>
          <a:prstGeom prst="rect">
            <a:avLst/>
          </a:prstGeom>
          <a:solidFill>
            <a:schemeClr val="bg1"/>
          </a:solidFill>
        </p:spPr>
        <p:txBody>
          <a:bodyPr wrap="square">
            <a:spAutoFit/>
          </a:bodyPr>
          <a:lstStyle/>
          <a:p>
            <a:pPr algn="ctr"/>
            <a:endParaRPr lang="en-US" sz="1800" b="1" dirty="0">
              <a:effectLst/>
              <a:latin typeface="Times New Roman" panose="02020603050405020304" pitchFamily="18" charset="0"/>
              <a:ea typeface="Calibri" panose="020F0502020204030204" pitchFamily="34" charset="0"/>
            </a:endParaRPr>
          </a:p>
          <a:p>
            <a:pPr algn="ctr"/>
            <a:r>
              <a:rPr lang="en-US" sz="1800" b="1" dirty="0">
                <a:solidFill>
                  <a:schemeClr val="accent2"/>
                </a:solidFill>
                <a:effectLst/>
                <a:latin typeface="Times New Roman" panose="02020603050405020304" pitchFamily="18" charset="0"/>
                <a:ea typeface="Calibri" panose="020F0502020204030204" pitchFamily="34" charset="0"/>
              </a:rPr>
              <a:t>Industrial designs</a:t>
            </a:r>
          </a:p>
          <a:p>
            <a:pPr algn="ctr"/>
            <a:endParaRPr lang="en-US" b="1" dirty="0">
              <a:latin typeface="Times New Roman" panose="02020603050405020304" pitchFamily="18" charset="0"/>
              <a:ea typeface="Calibri" panose="020F0502020204030204" pitchFamily="34" charset="0"/>
            </a:endParaRPr>
          </a:p>
        </p:txBody>
      </p:sp>
      <p:sp>
        <p:nvSpPr>
          <p:cNvPr id="14" name="ZoneTexte 13">
            <a:extLst>
              <a:ext uri="{FF2B5EF4-FFF2-40B4-BE49-F238E27FC236}">
                <a16:creationId xmlns:a16="http://schemas.microsoft.com/office/drawing/2014/main" id="{1060AAF1-BDBD-C842-9729-A1D4D2CD10C1}"/>
              </a:ext>
            </a:extLst>
          </p:cNvPr>
          <p:cNvSpPr txBox="1"/>
          <p:nvPr/>
        </p:nvSpPr>
        <p:spPr>
          <a:xfrm>
            <a:off x="7841063" y="5163114"/>
            <a:ext cx="2378111" cy="463397"/>
          </a:xfrm>
          <a:prstGeom prst="rect">
            <a:avLst/>
          </a:prstGeom>
          <a:solidFill>
            <a:schemeClr val="bg1"/>
          </a:solidFill>
        </p:spPr>
        <p:txBody>
          <a:bodyPr wrap="square">
            <a:spAutoFit/>
          </a:bodyPr>
          <a:lstStyle/>
          <a:p>
            <a:pPr lvl="0" algn="ctr" rtl="0">
              <a:lnSpc>
                <a:spcPct val="150000"/>
              </a:lnSpc>
              <a:spcAft>
                <a:spcPts val="800"/>
              </a:spcAft>
            </a:pPr>
            <a:r>
              <a:rPr lang="en-US" sz="1800" b="1" kern="100" dirty="0">
                <a:solidFill>
                  <a:schemeClr val="accent2"/>
                </a:solidFill>
                <a:effectLst/>
                <a:latin typeface="Times New Roman" panose="02020603050405020304" pitchFamily="18" charset="0"/>
                <a:ea typeface="Calibri" panose="020F0502020204030204" pitchFamily="34" charset="0"/>
                <a:cs typeface="Arial" panose="020B0604020202020204" pitchFamily="34" charset="0"/>
              </a:rPr>
              <a:t>Databases</a:t>
            </a:r>
            <a:endParaRPr lang="fr-FR" sz="1600" b="1" kern="1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itre 1">
            <a:extLst>
              <a:ext uri="{FF2B5EF4-FFF2-40B4-BE49-F238E27FC236}">
                <a16:creationId xmlns:a16="http://schemas.microsoft.com/office/drawing/2014/main" id="{DA3C108C-2013-0D32-10FB-EB5B66693834}"/>
              </a:ext>
            </a:extLst>
          </p:cNvPr>
          <p:cNvSpPr>
            <a:spLocks noGrp="1"/>
          </p:cNvSpPr>
          <p:nvPr>
            <p:ph type="title"/>
          </p:nvPr>
        </p:nvSpPr>
        <p:spPr>
          <a:xfrm>
            <a:off x="849261" y="2793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015455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E2035E-0A71-63CD-6B0C-8FAC5603658C}"/>
              </a:ext>
            </a:extLst>
          </p:cNvPr>
          <p:cNvSpPr txBox="1"/>
          <p:nvPr/>
        </p:nvSpPr>
        <p:spPr>
          <a:xfrm>
            <a:off x="0" y="2052918"/>
            <a:ext cx="12122870" cy="3254865"/>
          </a:xfrm>
          <a:prstGeom prst="rect">
            <a:avLst/>
          </a:prstGeom>
          <a:noFill/>
        </p:spPr>
        <p:txBody>
          <a:bodyPr wrap="square">
            <a:spAutoFit/>
          </a:bodyPr>
          <a:lstStyle/>
          <a:p>
            <a:pPr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Literary and artistic property protects works of the mind (any creation can constitute a work of the mind, on the sole condition that it is original, ‘the imprint of the author's personality’), regardless of form, genre, merit or purpose. It covers:</a:t>
            </a:r>
            <a:r>
              <a:rPr lang="ar-DZ" sz="2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800" kern="100" dirty="0">
                <a:latin typeface="Times New Roman" panose="02020603050405020304" pitchFamily="18" charset="0"/>
                <a:ea typeface="Calibri" panose="020F0502020204030204" pitchFamily="34" charset="0"/>
                <a:cs typeface="Arial" panose="020B0604020202020204" pitchFamily="34" charset="0"/>
              </a:rPr>
              <a:t>Literary and musical works, paintings, statues, cinematographic works Advertising creations, maps and technical drawings</a:t>
            </a:r>
            <a:r>
              <a:rPr lang="fr-FR" sz="2800" kern="100" dirty="0">
                <a:latin typeface="Times New Roman" panose="02020603050405020304" pitchFamily="18" charset="0"/>
                <a:ea typeface="Calibri" panose="020F0502020204030204" pitchFamily="34" charset="0"/>
                <a:cs typeface="Arial" panose="020B0604020202020204" pitchFamily="34" charset="0"/>
              </a:rPr>
              <a:t>m…….</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A63B91B5-ECDA-5F72-FEF3-5E5879CDF692}"/>
              </a:ext>
            </a:extLst>
          </p:cNvPr>
          <p:cNvSpPr txBox="1"/>
          <p:nvPr/>
        </p:nvSpPr>
        <p:spPr>
          <a:xfrm>
            <a:off x="153971" y="1465770"/>
            <a:ext cx="4458929" cy="587148"/>
          </a:xfrm>
          <a:prstGeom prst="rect">
            <a:avLst/>
          </a:prstGeom>
          <a:solidFill>
            <a:schemeClr val="bg2"/>
          </a:solidFill>
        </p:spPr>
        <p:txBody>
          <a:bodyPr wrap="square">
            <a:spAutoFit/>
          </a:bodyPr>
          <a:lstStyle/>
          <a:p>
            <a:pPr marL="342900" lvl="0" indent="-342900" algn="just" rtl="0">
              <a:lnSpc>
                <a:spcPct val="150000"/>
              </a:lnSpc>
              <a:spcAft>
                <a:spcPts val="800"/>
              </a:spcAft>
              <a:buFont typeface="Symbol" panose="05050102010706020507" pitchFamily="18" charset="2"/>
              <a:buBlip>
                <a:blip r:embed="rId2"/>
              </a:buBlip>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Literary and artistic property</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descr="Résultat d’images pour     Literary and artistic ">
            <a:extLst>
              <a:ext uri="{FF2B5EF4-FFF2-40B4-BE49-F238E27FC236}">
                <a16:creationId xmlns:a16="http://schemas.microsoft.com/office/drawing/2014/main" id="{20C939EB-DE3A-4E74-53E7-D465E0666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2230"/>
            <a:ext cx="12192000" cy="146577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a:extLst>
              <a:ext uri="{FF2B5EF4-FFF2-40B4-BE49-F238E27FC236}">
                <a16:creationId xmlns:a16="http://schemas.microsoft.com/office/drawing/2014/main" id="{74A837E0-A55B-B6B7-E28E-9ABDEA64C1C6}"/>
              </a:ext>
            </a:extLst>
          </p:cNvPr>
          <p:cNvSpPr>
            <a:spLocks noGrp="1"/>
          </p:cNvSpPr>
          <p:nvPr>
            <p:ph type="title"/>
          </p:nvPr>
        </p:nvSpPr>
        <p:spPr>
          <a:xfrm>
            <a:off x="907025" y="195662"/>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9" name="ZoneTexte 8">
            <a:extLst>
              <a:ext uri="{FF2B5EF4-FFF2-40B4-BE49-F238E27FC236}">
                <a16:creationId xmlns:a16="http://schemas.microsoft.com/office/drawing/2014/main" id="{AE1AA939-836A-96F2-D5A2-16327C5266FA}"/>
              </a:ext>
            </a:extLst>
          </p:cNvPr>
          <p:cNvSpPr txBox="1"/>
          <p:nvPr/>
        </p:nvSpPr>
        <p:spPr>
          <a:xfrm>
            <a:off x="3023419" y="736078"/>
            <a:ext cx="6145160" cy="523220"/>
          </a:xfrm>
          <a:prstGeom prst="rect">
            <a:avLst/>
          </a:prstGeom>
          <a:solidFill>
            <a:schemeClr val="bg2"/>
          </a:solidFill>
        </p:spPr>
        <p:txBody>
          <a:bodyPr wrap="square">
            <a:spAutoFit/>
          </a:bodyPr>
          <a:lstStyle/>
          <a:p>
            <a:pPr algn="ctr"/>
            <a:r>
              <a:rPr lang="en-US" sz="2800" b="1" dirty="0">
                <a:solidFill>
                  <a:schemeClr val="accent2"/>
                </a:solidFill>
                <a:effectLst/>
                <a:latin typeface="Times New Roman" panose="02020603050405020304" pitchFamily="18" charset="0"/>
                <a:ea typeface="Calibri" panose="020F0502020204030204" pitchFamily="34" charset="0"/>
              </a:rPr>
              <a:t>INTELLECTUAL PROPERTY</a:t>
            </a:r>
            <a:endParaRPr lang="fr-FR" sz="2800" dirty="0">
              <a:solidFill>
                <a:schemeClr val="accent2"/>
              </a:solidFill>
            </a:endParaRPr>
          </a:p>
        </p:txBody>
      </p:sp>
    </p:spTree>
    <p:extLst>
      <p:ext uri="{BB962C8B-B14F-4D97-AF65-F5344CB8AC3E}">
        <p14:creationId xmlns:p14="http://schemas.microsoft.com/office/powerpoint/2010/main" val="15083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500" fill="hold"/>
                                        <p:tgtEl>
                                          <p:spTgt spid="8194"/>
                                        </p:tgtEl>
                                        <p:attrNameLst>
                                          <p:attrName>ppt_w</p:attrName>
                                        </p:attrNameLst>
                                      </p:cBhvr>
                                      <p:tavLst>
                                        <p:tav tm="0">
                                          <p:val>
                                            <p:fltVal val="0"/>
                                          </p:val>
                                        </p:tav>
                                        <p:tav tm="100000">
                                          <p:val>
                                            <p:strVal val="#ppt_w"/>
                                          </p:val>
                                        </p:tav>
                                      </p:tavLst>
                                    </p:anim>
                                    <p:anim calcmode="lin" valueType="num">
                                      <p:cBhvr>
                                        <p:cTn id="21" dur="500" fill="hold"/>
                                        <p:tgtEl>
                                          <p:spTgt spid="8194"/>
                                        </p:tgtEl>
                                        <p:attrNameLst>
                                          <p:attrName>ppt_h</p:attrName>
                                        </p:attrNameLst>
                                      </p:cBhvr>
                                      <p:tavLst>
                                        <p:tav tm="0">
                                          <p:val>
                                            <p:fltVal val="0"/>
                                          </p:val>
                                        </p:tav>
                                        <p:tav tm="100000">
                                          <p:val>
                                            <p:strVal val="#ppt_h"/>
                                          </p:val>
                                        </p:tav>
                                      </p:tavLst>
                                    </p:anim>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9C10609-462D-6136-B130-2415E46C85B2}"/>
              </a:ext>
            </a:extLst>
          </p:cNvPr>
          <p:cNvSpPr txBox="1"/>
          <p:nvPr/>
        </p:nvSpPr>
        <p:spPr>
          <a:xfrm>
            <a:off x="88490" y="4009386"/>
            <a:ext cx="9635611" cy="2556469"/>
          </a:xfrm>
          <a:prstGeom prst="rect">
            <a:avLst/>
          </a:prstGeom>
          <a:noFill/>
        </p:spPr>
        <p:txBody>
          <a:bodyPr wrap="square">
            <a:spAutoFit/>
          </a:bodyPr>
          <a:lstStyle/>
          <a:p>
            <a:pPr algn="just">
              <a:lnSpc>
                <a:spcPct val="150000"/>
              </a:lnSpc>
              <a:spcAft>
                <a:spcPts val="800"/>
              </a:spcAft>
            </a:pP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n-US" sz="2000" b="1" kern="1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Beneficiaries</a:t>
            </a: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The beneficiaries of copyright protection are all those who hold a right in the work. Generally speaking, those who have participated in the creation of the work in its original, translated, arranged or adapted form. </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a:extLst>
              <a:ext uri="{FF2B5EF4-FFF2-40B4-BE49-F238E27FC236}">
                <a16:creationId xmlns:a16="http://schemas.microsoft.com/office/drawing/2014/main" id="{D73682E6-8E5C-6D8A-1205-0045CE724C38}"/>
              </a:ext>
            </a:extLst>
          </p:cNvPr>
          <p:cNvSpPr>
            <a:spLocks noGrp="1"/>
          </p:cNvSpPr>
          <p:nvPr>
            <p:ph type="title"/>
          </p:nvPr>
        </p:nvSpPr>
        <p:spPr>
          <a:xfrm>
            <a:off x="838200"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7" name="ZoneTexte 6">
            <a:extLst>
              <a:ext uri="{FF2B5EF4-FFF2-40B4-BE49-F238E27FC236}">
                <a16:creationId xmlns:a16="http://schemas.microsoft.com/office/drawing/2014/main" id="{F4272914-C64F-084B-C2AE-F3BAE54276DE}"/>
              </a:ext>
            </a:extLst>
          </p:cNvPr>
          <p:cNvSpPr txBox="1"/>
          <p:nvPr/>
        </p:nvSpPr>
        <p:spPr>
          <a:xfrm>
            <a:off x="3397046" y="357843"/>
            <a:ext cx="6145160" cy="523220"/>
          </a:xfrm>
          <a:prstGeom prst="rect">
            <a:avLst/>
          </a:prstGeom>
          <a:solidFill>
            <a:schemeClr val="bg2"/>
          </a:solidFill>
        </p:spPr>
        <p:txBody>
          <a:bodyPr wrap="square">
            <a:spAutoFit/>
          </a:bodyPr>
          <a:lstStyle/>
          <a:p>
            <a:pPr algn="ctr"/>
            <a:r>
              <a:rPr lang="en-US" sz="2800" b="1" dirty="0">
                <a:solidFill>
                  <a:schemeClr val="accent2"/>
                </a:solidFill>
                <a:effectLst/>
                <a:latin typeface="Times New Roman" panose="02020603050405020304" pitchFamily="18" charset="0"/>
                <a:ea typeface="Calibri" panose="020F0502020204030204" pitchFamily="34" charset="0"/>
              </a:rPr>
              <a:t>INTELLECTUAL PROPERTY</a:t>
            </a:r>
            <a:endParaRPr lang="fr-FR" sz="2800" dirty="0">
              <a:solidFill>
                <a:schemeClr val="accent2"/>
              </a:solidFill>
            </a:endParaRPr>
          </a:p>
        </p:txBody>
      </p:sp>
      <p:sp>
        <p:nvSpPr>
          <p:cNvPr id="8" name="ZoneTexte 7">
            <a:extLst>
              <a:ext uri="{FF2B5EF4-FFF2-40B4-BE49-F238E27FC236}">
                <a16:creationId xmlns:a16="http://schemas.microsoft.com/office/drawing/2014/main" id="{87E3167C-958C-6799-5887-F4B0C842936A}"/>
              </a:ext>
            </a:extLst>
          </p:cNvPr>
          <p:cNvSpPr txBox="1"/>
          <p:nvPr/>
        </p:nvSpPr>
        <p:spPr>
          <a:xfrm>
            <a:off x="88491" y="984473"/>
            <a:ext cx="4458929" cy="587148"/>
          </a:xfrm>
          <a:prstGeom prst="rect">
            <a:avLst/>
          </a:prstGeom>
          <a:solidFill>
            <a:schemeClr val="bg2"/>
          </a:solidFill>
        </p:spPr>
        <p:txBody>
          <a:bodyPr wrap="square">
            <a:spAutoFit/>
          </a:bodyPr>
          <a:lstStyle/>
          <a:p>
            <a:pPr marL="342900" lvl="0" indent="-342900" algn="just" rtl="0">
              <a:lnSpc>
                <a:spcPct val="150000"/>
              </a:lnSpc>
              <a:spcAft>
                <a:spcPts val="800"/>
              </a:spcAft>
              <a:buFont typeface="Symbol" panose="05050102010706020507" pitchFamily="18" charset="2"/>
              <a:buBlip>
                <a:blip r:embed="rId2"/>
              </a:buBlip>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Literary and artistic property</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172" name="Picture 4" descr="Résultat d’images pour Copyright: ">
            <a:extLst>
              <a:ext uri="{FF2B5EF4-FFF2-40B4-BE49-F238E27FC236}">
                <a16:creationId xmlns:a16="http://schemas.microsoft.com/office/drawing/2014/main" id="{575AA4FC-08E2-FE3A-80E3-8005EF903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849" y="2021205"/>
            <a:ext cx="2467898" cy="212627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ésultat d’images pour Beneficiaries:">
            <a:extLst>
              <a:ext uri="{FF2B5EF4-FFF2-40B4-BE49-F238E27FC236}">
                <a16:creationId xmlns:a16="http://schemas.microsoft.com/office/drawing/2014/main" id="{DE4CB67B-BAFA-A5D3-25B0-4E6E0814C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102" y="4615483"/>
            <a:ext cx="2467897"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164CA8B6-149F-87B1-4E26-38C0B8462482}"/>
              </a:ext>
            </a:extLst>
          </p:cNvPr>
          <p:cNvSpPr txBox="1"/>
          <p:nvPr/>
        </p:nvSpPr>
        <p:spPr>
          <a:xfrm>
            <a:off x="88490" y="1860385"/>
            <a:ext cx="9453715" cy="2447914"/>
          </a:xfrm>
          <a:prstGeom prst="rect">
            <a:avLst/>
          </a:prstGeom>
          <a:noFill/>
        </p:spPr>
        <p:txBody>
          <a:bodyPr wrap="square">
            <a:spAutoFit/>
          </a:bodyPr>
          <a:lstStyle/>
          <a:p>
            <a:pPr marL="342900" lvl="0" indent="-342900" algn="just" rtl="0">
              <a:lnSpc>
                <a:spcPct val="150000"/>
              </a:lnSpc>
              <a:spcAft>
                <a:spcPts val="800"/>
              </a:spcAft>
              <a:buFont typeface="Symbol" panose="05050102010706020507" pitchFamily="18" charset="2"/>
              <a:buChar char=""/>
            </a:pPr>
            <a:r>
              <a:rPr lang="en-US" sz="2000" b="1" kern="1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Copyright: </a:t>
            </a:r>
            <a:r>
              <a:rPr lang="ar-DZ" sz="2000" b="1" kern="1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حقوق الطبع وللنشر</a:t>
            </a:r>
            <a:r>
              <a:rPr lang="en-US" sz="2000" b="1" kern="1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 </a:t>
            </a:r>
            <a:endParaRPr lang="fr-FR" sz="2000" b="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Copyright is a legal term used to describe the rights of creators over their literary and artistic works. Works covered by copyright include literary and musical works, paintings, sculptures and cinematographic works, as well as computer </a:t>
            </a:r>
            <a:r>
              <a:rPr lang="en-US" sz="2000" b="1" kern="100" dirty="0" err="1">
                <a:effectLst/>
                <a:latin typeface="Times New Roman" panose="02020603050405020304" pitchFamily="18" charset="0"/>
                <a:ea typeface="Calibri" panose="020F0502020204030204" pitchFamily="34" charset="0"/>
                <a:cs typeface="Arial" panose="020B0604020202020204" pitchFamily="34" charset="0"/>
              </a:rPr>
              <a:t>programmes</a:t>
            </a: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 software, databases, advertising creations, maps and technical drawings.</a:t>
            </a:r>
          </a:p>
        </p:txBody>
      </p:sp>
    </p:spTree>
    <p:extLst>
      <p:ext uri="{BB962C8B-B14F-4D97-AF65-F5344CB8AC3E}">
        <p14:creationId xmlns:p14="http://schemas.microsoft.com/office/powerpoint/2010/main" val="2709707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3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p:cTn id="21" dur="500" fill="hold"/>
                                        <p:tgtEl>
                                          <p:spTgt spid="7172"/>
                                        </p:tgtEl>
                                        <p:attrNameLst>
                                          <p:attrName>ppt_w</p:attrName>
                                        </p:attrNameLst>
                                      </p:cBhvr>
                                      <p:tavLst>
                                        <p:tav tm="0">
                                          <p:val>
                                            <p:fltVal val="0"/>
                                          </p:val>
                                        </p:tav>
                                        <p:tav tm="100000">
                                          <p:val>
                                            <p:strVal val="#ppt_w"/>
                                          </p:val>
                                        </p:tav>
                                      </p:tavLst>
                                    </p:anim>
                                    <p:anim calcmode="lin" valueType="num">
                                      <p:cBhvr>
                                        <p:cTn id="22" dur="500" fill="hold"/>
                                        <p:tgtEl>
                                          <p:spTgt spid="7172"/>
                                        </p:tgtEl>
                                        <p:attrNameLst>
                                          <p:attrName>ppt_h</p:attrName>
                                        </p:attrNameLst>
                                      </p:cBhvr>
                                      <p:tavLst>
                                        <p:tav tm="0">
                                          <p:val>
                                            <p:fltVal val="0"/>
                                          </p:val>
                                        </p:tav>
                                        <p:tav tm="100000">
                                          <p:val>
                                            <p:strVal val="#ppt_h"/>
                                          </p:val>
                                        </p:tav>
                                      </p:tavLst>
                                    </p:anim>
                                    <p:animEffect transition="in" filter="fade">
                                      <p:cBhvr>
                                        <p:cTn id="23" dur="500"/>
                                        <p:tgtEl>
                                          <p:spTgt spid="717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7174"/>
                                        </p:tgtEl>
                                        <p:attrNameLst>
                                          <p:attrName>style.visibility</p:attrName>
                                        </p:attrNameLst>
                                      </p:cBhvr>
                                      <p:to>
                                        <p:strVal val="visible"/>
                                      </p:to>
                                    </p:set>
                                    <p:anim calcmode="lin" valueType="num">
                                      <p:cBhvr>
                                        <p:cTn id="34" dur="500" fill="hold"/>
                                        <p:tgtEl>
                                          <p:spTgt spid="7174"/>
                                        </p:tgtEl>
                                        <p:attrNameLst>
                                          <p:attrName>ppt_w</p:attrName>
                                        </p:attrNameLst>
                                      </p:cBhvr>
                                      <p:tavLst>
                                        <p:tav tm="0">
                                          <p:val>
                                            <p:fltVal val="0"/>
                                          </p:val>
                                        </p:tav>
                                        <p:tav tm="100000">
                                          <p:val>
                                            <p:strVal val="#ppt_w"/>
                                          </p:val>
                                        </p:tav>
                                      </p:tavLst>
                                    </p:anim>
                                    <p:anim calcmode="lin" valueType="num">
                                      <p:cBhvr>
                                        <p:cTn id="35" dur="500" fill="hold"/>
                                        <p:tgtEl>
                                          <p:spTgt spid="7174"/>
                                        </p:tgtEl>
                                        <p:attrNameLst>
                                          <p:attrName>ppt_h</p:attrName>
                                        </p:attrNameLst>
                                      </p:cBhvr>
                                      <p:tavLst>
                                        <p:tav tm="0">
                                          <p:val>
                                            <p:fltVal val="0"/>
                                          </p:val>
                                        </p:tav>
                                        <p:tav tm="100000">
                                          <p:val>
                                            <p:strVal val="#ppt_h"/>
                                          </p:val>
                                        </p:tav>
                                      </p:tavLst>
                                    </p:anim>
                                    <p:animEffect transition="in" filter="fade">
                                      <p:cBhvr>
                                        <p:cTn id="3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96B4D4E-8AC2-73B1-2C9B-EF27692D4700}"/>
              </a:ext>
            </a:extLst>
          </p:cNvPr>
          <p:cNvSpPr>
            <a:spLocks noGrp="1"/>
          </p:cNvSpPr>
          <p:nvPr>
            <p:ph type="title"/>
          </p:nvPr>
        </p:nvSpPr>
        <p:spPr>
          <a:xfrm>
            <a:off x="631723" y="136668"/>
            <a:ext cx="10515600" cy="315912"/>
          </a:xfrm>
        </p:spPr>
        <p:txBody>
          <a:bodyPr>
            <a:noAutofit/>
          </a:bodyPr>
          <a:lstStyle/>
          <a:p>
            <a:pPr algn="ctr"/>
            <a:r>
              <a:rPr lang="en-US" sz="2000" b="1" u="sng" kern="100" dirty="0">
                <a:solidFill>
                  <a:srgbClr val="ED7D31"/>
                </a:solidFill>
                <a:effectLst/>
                <a:latin typeface="Algerian" panose="04020705040A02060702" pitchFamily="82" charset="0"/>
                <a:ea typeface="Calibri" panose="020F0502020204030204" pitchFamily="34" charset="0"/>
                <a:cs typeface="Arial" panose="020B0604020202020204" pitchFamily="34" charset="0"/>
              </a:rPr>
              <a:t>CHAPTER 3                                                          PLAGIARISM AND INTELLECTUAL PROPERTY</a:t>
            </a:r>
            <a:br>
              <a:rPr lang="fr-FR" sz="2000" u="sng" kern="100" dirty="0">
                <a:effectLst/>
                <a:latin typeface="Algerian" panose="04020705040A02060702" pitchFamily="82" charset="0"/>
                <a:ea typeface="Calibri" panose="020F0502020204030204" pitchFamily="34" charset="0"/>
                <a:cs typeface="Arial" panose="020B0604020202020204" pitchFamily="34" charset="0"/>
              </a:rPr>
            </a:br>
            <a:endParaRPr lang="fr-FR" sz="2000" b="1" u="sng" dirty="0">
              <a:solidFill>
                <a:schemeClr val="accent6">
                  <a:lumMod val="75000"/>
                </a:schemeClr>
              </a:solidFill>
              <a:latin typeface="Algerian" panose="04020705040A02060702" pitchFamily="82" charset="0"/>
              <a:cs typeface="Times New Roman" panose="02020603050405020304" pitchFamily="18" charset="0"/>
            </a:endParaRPr>
          </a:p>
        </p:txBody>
      </p:sp>
      <p:sp>
        <p:nvSpPr>
          <p:cNvPr id="7" name="ZoneTexte 6">
            <a:extLst>
              <a:ext uri="{FF2B5EF4-FFF2-40B4-BE49-F238E27FC236}">
                <a16:creationId xmlns:a16="http://schemas.microsoft.com/office/drawing/2014/main" id="{B6D614BA-679A-63E1-5CE2-01F418FDCDE2}"/>
              </a:ext>
            </a:extLst>
          </p:cNvPr>
          <p:cNvSpPr txBox="1"/>
          <p:nvPr/>
        </p:nvSpPr>
        <p:spPr>
          <a:xfrm>
            <a:off x="288068" y="1009000"/>
            <a:ext cx="2840908" cy="587148"/>
          </a:xfrm>
          <a:prstGeom prst="rect">
            <a:avLst/>
          </a:prstGeom>
          <a:solidFill>
            <a:schemeClr val="accent4">
              <a:lumMod val="20000"/>
              <a:lumOff val="80000"/>
            </a:schemeClr>
          </a:solidFill>
        </p:spPr>
        <p:txBody>
          <a:bodyPr wrap="square">
            <a:spAutoFit/>
          </a:bodyPr>
          <a:lstStyle/>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What is plagiarism?</a:t>
            </a:r>
            <a:endParaRPr lang="fr-FR" sz="24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50661FC2-4241-E96E-3D88-7C75C1D64E0B}"/>
              </a:ext>
            </a:extLst>
          </p:cNvPr>
          <p:cNvSpPr txBox="1"/>
          <p:nvPr/>
        </p:nvSpPr>
        <p:spPr>
          <a:xfrm>
            <a:off x="4267305" y="411319"/>
            <a:ext cx="2964734" cy="752065"/>
          </a:xfrm>
          <a:prstGeom prst="rect">
            <a:avLst/>
          </a:prstGeom>
          <a:solidFill>
            <a:schemeClr val="accent4">
              <a:lumMod val="20000"/>
              <a:lumOff val="80000"/>
            </a:schemeClr>
          </a:solidFill>
        </p:spPr>
        <p:txBody>
          <a:bodyPr wrap="square">
            <a:spAutoFit/>
          </a:bodyPr>
          <a:lstStyle/>
          <a:p>
            <a:pPr algn="just">
              <a:lnSpc>
                <a:spcPct val="150000"/>
              </a:lnSpc>
              <a:spcAft>
                <a:spcPts val="800"/>
              </a:spcAft>
            </a:pPr>
            <a:r>
              <a:rPr lang="en-US" sz="3200" b="1" kern="100" dirty="0">
                <a:solidFill>
                  <a:schemeClr val="accent2"/>
                </a:solidFill>
                <a:effectLst/>
                <a:latin typeface="Times New Roman" panose="02020603050405020304" pitchFamily="18" charset="0"/>
                <a:ea typeface="Calibri" panose="020F0502020204030204" pitchFamily="34" charset="0"/>
                <a:cs typeface="Arial" panose="020B0604020202020204" pitchFamily="34" charset="0"/>
              </a:rPr>
              <a:t>PLAGIARISM</a:t>
            </a:r>
            <a:endParaRPr lang="fr-FR" sz="3200" kern="1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237C1FD1-BCDA-F450-8FB9-5D0E75170FF7}"/>
              </a:ext>
            </a:extLst>
          </p:cNvPr>
          <p:cNvSpPr txBox="1"/>
          <p:nvPr/>
        </p:nvSpPr>
        <p:spPr>
          <a:xfrm>
            <a:off x="127818" y="1542605"/>
            <a:ext cx="8666586" cy="2812950"/>
          </a:xfrm>
          <a:prstGeom prst="rect">
            <a:avLst/>
          </a:prstGeom>
          <a:noFill/>
        </p:spPr>
        <p:txBody>
          <a:bodyPr wrap="square">
            <a:spAutoFit/>
          </a:bodyPr>
          <a:lstStyle/>
          <a:p>
            <a:pPr algn="just">
              <a:lnSpc>
                <a:spcPct val="150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Plagiarism is defined as the act of reproducing, copying or imitating the work, concepts, texts, creations or works of another person without properly crediting the author. It is a violation of copyright and can be considered an act of fraud or intellectual deception. Plagiarism can take many forms, from copying a text or image in its entirety to adopting an idea without citing its true author.</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Résultat d’images pour Plagiarism definition">
            <a:extLst>
              <a:ext uri="{FF2B5EF4-FFF2-40B4-BE49-F238E27FC236}">
                <a16:creationId xmlns:a16="http://schemas.microsoft.com/office/drawing/2014/main" id="{283815BE-3057-2C9A-38A7-795E9623A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404" y="1709270"/>
            <a:ext cx="3397595" cy="491773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601B22A-4983-DB86-4AA9-E388D3C7B4EA}"/>
              </a:ext>
            </a:extLst>
          </p:cNvPr>
          <p:cNvSpPr txBox="1"/>
          <p:nvPr/>
        </p:nvSpPr>
        <p:spPr>
          <a:xfrm>
            <a:off x="-4157" y="4168139"/>
            <a:ext cx="8798561" cy="2802690"/>
          </a:xfrm>
          <a:prstGeom prst="rect">
            <a:avLst/>
          </a:prstGeom>
          <a:noFill/>
        </p:spPr>
        <p:txBody>
          <a:bodyPr wrap="square">
            <a:spAutoFit/>
          </a:bodyPr>
          <a:lstStyle/>
          <a:p>
            <a:pPr algn="r">
              <a:lnSpc>
                <a:spcPct val="150000"/>
              </a:lnSpc>
            </a:pPr>
            <a:r>
              <a:rPr lang="ar-DZ" sz="2400" dirty="0"/>
              <a:t>يعرف الانتحال بأنه فعل إعادة إنتاج أو نسخ أو تقليد عمل أو مفاهيم أو نصوص أو إبداعات أو أعمال شخص آخر دون الفضل الصحيح للمؤلف. إنه انتهاك لحقوق الطبع والنشر ويمكن اعتباره عملا من أعمال الاحتيال أو الخداع الفكري. يمكن أن يتخذ الانتحال أشكالا عديدة ، من نسخ نص أو صورة بالكامل إلى تبني فكرة دون الاستشهاد بمؤلفها الحقيقي.</a:t>
            </a:r>
            <a:endParaRPr lang="fr-FR" sz="2400" dirty="0"/>
          </a:p>
        </p:txBody>
      </p:sp>
    </p:spTree>
    <p:extLst>
      <p:ext uri="{BB962C8B-B14F-4D97-AF65-F5344CB8AC3E}">
        <p14:creationId xmlns:p14="http://schemas.microsoft.com/office/powerpoint/2010/main" val="9175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4881</TotalTime>
  <Words>2314</Words>
  <Application>Microsoft Office PowerPoint</Application>
  <PresentationFormat>Grand écran</PresentationFormat>
  <Paragraphs>161</Paragraphs>
  <Slides>28</Slides>
  <Notes>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Algerian</vt:lpstr>
      <vt:lpstr>AR BERKLEY</vt:lpstr>
      <vt:lpstr>AR JULIAN</vt:lpstr>
      <vt:lpstr>Arial</vt:lpstr>
      <vt:lpstr>Calibri</vt:lpstr>
      <vt:lpstr>Calibri Light</vt:lpstr>
      <vt:lpstr>Roboto</vt:lpstr>
      <vt:lpstr>Symbol</vt:lpstr>
      <vt:lpstr>Times New Roman</vt:lpstr>
      <vt:lpstr>Wingdings</vt:lpstr>
      <vt:lpstr>Thème Office</vt:lpstr>
      <vt:lpstr>Présentation PowerPoint</vt:lpstr>
      <vt:lpstr>Présentation PowerPoint</vt:lpstr>
      <vt:lpstr>CHAPTER 3                                                          PLAGIARISM AND INTELLECTUAL PROPERTY </vt:lpstr>
      <vt:lpstr>CHAPTER 3                                                          PLAGIARISM AND INTELLECTUAL PROPERTY </vt:lpstr>
      <vt:lpstr>Présentation PowerPoint</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Présentation PowerPoint</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CHAPTER 3                                                          PLAGIARISM AND INTELLECTUAL PROPERTY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Probook</dc:creator>
  <cp:lastModifiedBy>Probook</cp:lastModifiedBy>
  <cp:revision>120</cp:revision>
  <dcterms:created xsi:type="dcterms:W3CDTF">2025-02-14T21:27:02Z</dcterms:created>
  <dcterms:modified xsi:type="dcterms:W3CDTF">2025-03-06T14:35:07Z</dcterms:modified>
</cp:coreProperties>
</file>