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5" r:id="rId5"/>
    <p:sldId id="266" r:id="rId6"/>
    <p:sldId id="270" r:id="rId7"/>
    <p:sldId id="267" r:id="rId8"/>
    <p:sldId id="280" r:id="rId9"/>
    <p:sldId id="261" r:id="rId10"/>
    <p:sldId id="269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2F2F2"/>
    <a:srgbClr val="E3214B"/>
    <a:srgbClr val="75D30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804" autoAdjust="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F41120-ADF4-49C0-A4C4-EF8DB54E0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8161C1-DA3B-4F60-BA7B-50FB3BC66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8A0318-64D2-48D1-9902-E281F741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D1FB-F3F5-4492-A9B6-DBB4AD109042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43F362-1623-4F07-B2CF-51AA38EEC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0A08D5-08A9-46DA-BAAB-49BD9919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7283-E567-486E-8AF4-FE89D839BC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96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DB925F-DB0D-47A5-9401-620F24FD9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8AE8BD-ADFD-40EA-8A3D-C42415119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3474A0-C2A8-49B9-AC89-16E6307B0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D1FB-F3F5-4492-A9B6-DBB4AD109042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BA76C3-730C-4F95-9AF0-4D89C801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9BCF55-BB1A-4482-8EB6-0BA4FB142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7283-E567-486E-8AF4-FE89D839BC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69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5C491D3-D877-4608-86B1-FE98505F1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0C7234E-E668-4688-B1C7-E3CDB9546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E2D6AC-1A07-4FB1-8477-358528E6A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D1FB-F3F5-4492-A9B6-DBB4AD109042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27F169-32A1-49E1-AEF9-30609DD3D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0381E8-CC53-496D-A90A-80BF917D0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7283-E567-486E-8AF4-FE89D839BC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02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54FD57-7A55-4D3C-8FBB-AD8EDD43D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9FD577-2D53-42DF-8FD7-D8D0217E6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47E40D-AE3D-4640-A225-0F812A069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D1FB-F3F5-4492-A9B6-DBB4AD109042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371CA1-4B70-4334-A780-94E3CED27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4A5406-DC9F-4E9E-8169-4EE1ADB8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7283-E567-486E-8AF4-FE89D839BC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12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FFD4EF-447E-4B47-9649-396BEBC90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1E8399-C045-4974-8FFD-55E03E597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22D483-E37B-4678-9AA0-3971FFC33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D1FB-F3F5-4492-A9B6-DBB4AD109042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FF8B15-BB6B-4A39-82A5-9C88E4F18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FB58A7-3F5E-4439-AE04-2A0CFA8FD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7283-E567-486E-8AF4-FE89D839BC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46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4DAF14-2A22-41FF-960C-FD0BA10C5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423449-B678-4D36-8E05-15FBF5F90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2B972AE-D957-414E-8CBF-2FCFF47B1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82B407-8D23-4B96-B5FF-6D32ACE7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D1FB-F3F5-4492-A9B6-DBB4AD109042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83BCF6-B33B-4995-A34D-F1BAC1EC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F51D18-F7A1-42F7-914C-B1C64D25A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7283-E567-486E-8AF4-FE89D839BC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17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FE4C4B-2EBE-49A2-97F7-333B44BE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E7A953-56E1-4C4E-B190-0577C746A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A12741-0C4C-422A-82A4-B8CC41B90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7AA2D8-712E-44CA-8B1A-5F0696394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E7294EA-CAD7-4FB3-BCD8-2911328C4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20A0502-8A4D-416D-A51C-5FDEA79D1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D1FB-F3F5-4492-A9B6-DBB4AD109042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900B70A-9E26-4432-B75B-414A49BC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8D8E27C-7FFE-49D2-BD1E-1AD9557AE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7283-E567-486E-8AF4-FE89D839BC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42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66DCBB-C36A-4CAB-8917-D2EE43E8E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4A9E53-994B-48A1-A4AB-155EDF090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D1FB-F3F5-4492-A9B6-DBB4AD109042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D85F5F-F88B-49DB-829F-0669E0CF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2F2EE2-ED37-4E2A-B9AE-1ED86A5EC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7283-E567-486E-8AF4-FE89D839BC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34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78648F9-0768-46E6-AFD9-99DB2BD0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D1FB-F3F5-4492-A9B6-DBB4AD109042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683B3C-B7A1-4055-BB4A-4AEAB9D3A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B0ECCC-7881-41EB-9485-8FCC7BD4E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7283-E567-486E-8AF4-FE89D839BC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53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BFE5D3-6476-45A8-B290-5A6D018B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66436D-68C6-461D-8D6B-1D91A34AF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BFAA52-961A-4DC4-B42D-64EC60E0D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AEA92D-B112-4218-A8B6-8977E9DCC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D1FB-F3F5-4492-A9B6-DBB4AD109042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C29DD5-F1A2-406C-B45F-BBFE6922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3C7F25-5915-4410-B91B-4A6759B6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7283-E567-486E-8AF4-FE89D839BC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46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5330EB-EF96-4C52-B944-BBB3C8152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1B4CC2E-AF14-43DB-97DD-FF3F92B079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E217B4-FF09-4CCB-94B3-7C7D1B8DF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B257D0-0D1C-48D6-819A-4E3801D1E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D1FB-F3F5-4492-A9B6-DBB4AD109042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5C08D9-A7E3-4398-AC30-4A3A7B142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C22DFC-DA4C-4152-8574-C0630A65D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7283-E567-486E-8AF4-FE89D839BC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99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0885688-38E1-42DE-ADBC-366909654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125963-D2C6-4098-9074-D1394BE40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463864-1D3E-4B33-A0F2-623F90909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0D1FB-F3F5-4492-A9B6-DBB4AD109042}" type="datetimeFigureOut">
              <a:rPr lang="fr-FR" smtClean="0"/>
              <a:t>23/07/2025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936BEF-8FC3-4F4C-9882-A4E5ACEAC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67F1DE-1C2F-467D-A103-A132D1180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47283-E567-486E-8AF4-FE89D839BC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28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ral presentation dhivya | PPT">
            <a:extLst>
              <a:ext uri="{FF2B5EF4-FFF2-40B4-BE49-F238E27FC236}">
                <a16:creationId xmlns:a16="http://schemas.microsoft.com/office/drawing/2014/main" id="{FC11D1B5-FA19-43AD-A07C-7A0593CBB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951C241-8D16-4EC2-B2A4-18A101BCCE2E}"/>
              </a:ext>
            </a:extLst>
          </p:cNvPr>
          <p:cNvSpPr txBox="1"/>
          <p:nvPr/>
        </p:nvSpPr>
        <p:spPr>
          <a:xfrm>
            <a:off x="3644348" y="2266122"/>
            <a:ext cx="954157" cy="64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660ADC-DFC7-48E7-ABAC-D6FF419854CF}"/>
              </a:ext>
            </a:extLst>
          </p:cNvPr>
          <p:cNvSpPr/>
          <p:nvPr/>
        </p:nvSpPr>
        <p:spPr>
          <a:xfrm>
            <a:off x="825844" y="3564547"/>
            <a:ext cx="16466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 BERKLEY" panose="02000000000000000000" pitchFamily="2" charset="0"/>
              </a:rPr>
              <a:t>Chapter</a:t>
            </a:r>
            <a:endParaRPr lang="fr-FR" sz="3600" b="1" dirty="0">
              <a:solidFill>
                <a:schemeClr val="tx1">
                  <a:lumMod val="75000"/>
                  <a:lumOff val="25000"/>
                </a:schemeClr>
              </a:solidFill>
              <a:latin typeface="AR BERKLEY" panose="02000000000000000000" pitchFamily="2" charset="0"/>
            </a:endParaRPr>
          </a:p>
          <a:p>
            <a:pPr algn="ctr"/>
            <a: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 BERKLEY" panose="02000000000000000000" pitchFamily="2" charset="0"/>
              </a:rPr>
              <a:t> 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C4B6260-ED4A-4059-B868-F0976564E687}"/>
              </a:ext>
            </a:extLst>
          </p:cNvPr>
          <p:cNvSpPr txBox="1"/>
          <p:nvPr/>
        </p:nvSpPr>
        <p:spPr>
          <a:xfrm>
            <a:off x="2743198" y="2266122"/>
            <a:ext cx="5830957" cy="107721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PRESENTATION OF AN ORAL PRESENTATION</a:t>
            </a:r>
            <a:endParaRPr lang="fr-FR" sz="32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82E455-F47C-43DF-B4C3-011CA03C4304}"/>
              </a:ext>
            </a:extLst>
          </p:cNvPr>
          <p:cNvSpPr txBox="1"/>
          <p:nvPr/>
        </p:nvSpPr>
        <p:spPr>
          <a:xfrm>
            <a:off x="5512904" y="5552661"/>
            <a:ext cx="1895061" cy="795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DBA12-30A7-497A-AF6F-4C3751974FCA}"/>
              </a:ext>
            </a:extLst>
          </p:cNvPr>
          <p:cNvSpPr/>
          <p:nvPr/>
        </p:nvSpPr>
        <p:spPr>
          <a:xfrm>
            <a:off x="5512904" y="5095461"/>
            <a:ext cx="568518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 BERKLEY" panose="02000000000000000000" pitchFamily="2" charset="0"/>
              </a:rPr>
              <a:t>Dr: </a:t>
            </a:r>
            <a:r>
              <a:rPr lang="fr-FR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 BERKLEY" panose="02000000000000000000" pitchFamily="2" charset="0"/>
              </a:rPr>
              <a:t>Baatouche</a:t>
            </a:r>
            <a: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 BERKLEY" panose="02000000000000000000" pitchFamily="2" charset="0"/>
              </a:rPr>
              <a:t> .S</a:t>
            </a:r>
          </a:p>
        </p:txBody>
      </p:sp>
    </p:spTree>
    <p:extLst>
      <p:ext uri="{BB962C8B-B14F-4D97-AF65-F5344CB8AC3E}">
        <p14:creationId xmlns:p14="http://schemas.microsoft.com/office/powerpoint/2010/main" val="341840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1DBFA6-94D1-4BAE-90D8-D655B384816F}"/>
              </a:ext>
            </a:extLst>
          </p:cNvPr>
          <p:cNvSpPr/>
          <p:nvPr/>
        </p:nvSpPr>
        <p:spPr>
          <a:xfrm>
            <a:off x="220754" y="639511"/>
            <a:ext cx="2595582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DEVELOPMENT</a:t>
            </a:r>
            <a:endParaRPr lang="fr-FR" sz="2400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E445EBE-40C9-4CB7-A974-42E9BBFEB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541437"/>
              </p:ext>
            </p:extLst>
          </p:nvPr>
        </p:nvGraphicFramePr>
        <p:xfrm>
          <a:off x="102636" y="1318364"/>
          <a:ext cx="11652447" cy="5665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52447">
                  <a:extLst>
                    <a:ext uri="{9D8B030D-6E8A-4147-A177-3AD203B41FA5}">
                      <a16:colId xmlns:a16="http://schemas.microsoft.com/office/drawing/2014/main" val="2326233850"/>
                    </a:ext>
                  </a:extLst>
                </a:gridCol>
              </a:tblGrid>
              <a:tr h="603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"Moving on to the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next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point..."</a:t>
                      </a:r>
                      <a:r>
                        <a:rPr lang="ar-DZ" sz="2400" b="0" i="0" dirty="0">
                          <a:solidFill>
                            <a:srgbClr val="111111"/>
                          </a:solidFill>
                          <a:effectLst/>
                          <a:latin typeface="Roboto" panose="02000000000000000000" pitchFamily="2" charset="0"/>
                        </a:rPr>
                        <a:t>"الانتقال إلى النقطة التالية ..."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554680"/>
                  </a:ext>
                </a:extLst>
              </a:tr>
              <a:tr h="603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"In addition to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...«  </a:t>
                      </a:r>
                      <a:r>
                        <a:rPr lang="ar-DZ" sz="2400" b="0" i="0" dirty="0">
                          <a:solidFill>
                            <a:srgbClr val="111111"/>
                          </a:solidFill>
                          <a:effectLst/>
                          <a:latin typeface="Roboto" panose="02000000000000000000" pitchFamily="2" charset="0"/>
                        </a:rPr>
                        <a:t>بالإضافة إلى ذلك ...« </a:t>
                      </a:r>
                      <a:endParaRPr lang="fr-FR" sz="2400" b="0" i="0" dirty="0">
                        <a:solidFill>
                          <a:srgbClr val="111111"/>
                        </a:solidFill>
                        <a:effectLst/>
                        <a:latin typeface="Roboto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Now that we’ve covered [topic], let’s move on to... "  or "Let’s shift our focus to..."</a:t>
                      </a:r>
                      <a:r>
                        <a:rPr kumimoji="0" lang="ar-D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"الآن بعد أن غطينا [الموضوع] ، دعنا ننتقل إلى ... " أو "دعنا نحول تركيزنا إلى ...</a:t>
                      </a:r>
                      <a:endParaRPr kumimoji="0" lang="fr-FR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542111"/>
                  </a:ext>
                </a:extLst>
              </a:tr>
              <a:tr h="603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I’d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like to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turn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to..."</a:t>
                      </a:r>
                      <a:r>
                        <a:rPr lang="ar-DZ" sz="2400" b="0" i="0" dirty="0">
                          <a:solidFill>
                            <a:srgbClr val="111111"/>
                          </a:solidFill>
                          <a:effectLst/>
                          <a:latin typeface="Roboto" panose="02000000000000000000" pitchFamily="2" charset="0"/>
                        </a:rPr>
                        <a:t>"الآن ، أود أن أنتقل إلى ..."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767718"/>
                  </a:ext>
                </a:extLst>
              </a:tr>
              <a:tr h="603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"One of the key points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I’d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like to highlight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..."</a:t>
                      </a:r>
                      <a:r>
                        <a:rPr lang="ar-DZ" sz="2400" b="0" i="0" dirty="0">
                          <a:solidFill>
                            <a:srgbClr val="111111"/>
                          </a:solidFill>
                          <a:effectLst/>
                          <a:latin typeface="Roboto" panose="02000000000000000000" pitchFamily="2" charset="0"/>
                        </a:rPr>
                        <a:t>إحدى النقاط الرئيسية التي أود تسليط الضوء عليها هي .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357395"/>
                  </a:ext>
                </a:extLst>
              </a:tr>
              <a:tr h="603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"It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important to note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..."</a:t>
                      </a:r>
                      <a:r>
                        <a:rPr lang="ar-DZ" sz="2400" b="0" i="0" dirty="0">
                          <a:solidFill>
                            <a:srgbClr val="111111"/>
                          </a:solidFill>
                          <a:effectLst/>
                          <a:latin typeface="Roboto" panose="02000000000000000000" pitchFamily="2" charset="0"/>
                        </a:rPr>
                        <a:t>"من المهم ملاحظة أن ..."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358185"/>
                  </a:ext>
                </a:extLst>
              </a:tr>
              <a:tr h="603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"This leads us to the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next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important point,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which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..."</a:t>
                      </a:r>
                      <a:r>
                        <a:rPr lang="ar-DZ" sz="2400" b="0" i="0" dirty="0">
                          <a:solidFill>
                            <a:srgbClr val="111111"/>
                          </a:solidFill>
                          <a:effectLst/>
                          <a:latin typeface="Roboto" panose="02000000000000000000" pitchFamily="2" charset="0"/>
                        </a:rPr>
                        <a:t>هذا يقودنا إلى النقطة المهمة التالية ، وهي ..."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722211"/>
                  </a:ext>
                </a:extLst>
              </a:tr>
              <a:tr h="603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 i can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give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..."</a:t>
                      </a:r>
                      <a:r>
                        <a:rPr lang="ar-DZ" sz="2400" b="0" i="0" dirty="0">
                          <a:solidFill>
                            <a:srgbClr val="111111"/>
                          </a:solidFill>
                          <a:effectLst/>
                          <a:latin typeface="Roboto" panose="02000000000000000000" pitchFamily="2" charset="0"/>
                        </a:rPr>
                        <a:t>أستطيع أن أعطيك مثالا ...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344864"/>
                  </a:ext>
                </a:extLst>
              </a:tr>
              <a:tr h="603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"This can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seen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in..."</a:t>
                      </a:r>
                      <a:r>
                        <a:rPr lang="ar-DZ" sz="2400" b="0" i="0" dirty="0">
                          <a:solidFill>
                            <a:srgbClr val="111111"/>
                          </a:solidFill>
                          <a:effectLst/>
                          <a:latin typeface="Roboto" panose="02000000000000000000" pitchFamily="2" charset="0"/>
                        </a:rPr>
                        <a:t>"يمكن رؤية هذا في ..."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73055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778C5F9-1B83-436E-A98B-F2B3C689CF86}"/>
              </a:ext>
            </a:extLst>
          </p:cNvPr>
          <p:cNvSpPr/>
          <p:nvPr/>
        </p:nvSpPr>
        <p:spPr>
          <a:xfrm>
            <a:off x="4253495" y="455212"/>
            <a:ext cx="4045723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VERBAL EXPRESSION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B5EE7512-3B98-4F96-990F-FC4091CA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497"/>
            <a:ext cx="12192000" cy="43208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u="sng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Chapter</a:t>
            </a:r>
            <a:r>
              <a:rPr lang="ar-DZ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2 </a:t>
            </a: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                                                                </a:t>
            </a: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</a:rPr>
              <a:t>presentation of an oral presentation</a:t>
            </a:r>
            <a:br>
              <a:rPr lang="fr-FR" sz="2400" b="1" u="sng" dirty="0">
                <a:solidFill>
                  <a:schemeClr val="accent6">
                    <a:lumMod val="75000"/>
                  </a:schemeClr>
                </a:solidFill>
              </a:rPr>
            </a:br>
            <a:endParaRPr lang="fr-FR" sz="2400" b="1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2" descr="Simple Rules for Making Good Oral Presentations | Essay Help">
            <a:extLst>
              <a:ext uri="{FF2B5EF4-FFF2-40B4-BE49-F238E27FC236}">
                <a16:creationId xmlns:a16="http://schemas.microsoft.com/office/drawing/2014/main" id="{5BDBEBB0-7711-4D02-BECC-6ED3A8D59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498" y="6040255"/>
            <a:ext cx="1750501" cy="81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93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22AFEA-5991-4E40-A119-148467BD8B10}"/>
              </a:ext>
            </a:extLst>
          </p:cNvPr>
          <p:cNvSpPr/>
          <p:nvPr/>
        </p:nvSpPr>
        <p:spPr>
          <a:xfrm>
            <a:off x="588482" y="1305530"/>
            <a:ext cx="2273379" cy="46166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CONCLUSION</a:t>
            </a:r>
            <a:endParaRPr lang="fr-FR" sz="2400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128A953-8EF7-4810-A4AF-B5C54FD05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709534"/>
              </p:ext>
            </p:extLst>
          </p:nvPr>
        </p:nvGraphicFramePr>
        <p:xfrm>
          <a:off x="69742" y="2131634"/>
          <a:ext cx="12122257" cy="4046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22257">
                  <a:extLst>
                    <a:ext uri="{9D8B030D-6E8A-4147-A177-3AD203B41FA5}">
                      <a16:colId xmlns:a16="http://schemas.microsoft.com/office/drawing/2014/main" val="1720706356"/>
                    </a:ext>
                  </a:extLst>
                </a:gridCol>
              </a:tblGrid>
              <a:tr h="9413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"To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conclude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I’d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like to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summarize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main points..."</a:t>
                      </a:r>
                      <a:r>
                        <a:rPr lang="ar-DZ" sz="2800" b="0" i="0" dirty="0">
                          <a:solidFill>
                            <a:srgbClr val="111111"/>
                          </a:solidFill>
                          <a:effectLst/>
                          <a:latin typeface="Roboto" panose="02000000000000000000" pitchFamily="2" charset="0"/>
                        </a:rPr>
                        <a:t>في الختام ، أود أن ألخص النقاط الرئيسية ..."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771423"/>
                  </a:ext>
                </a:extLst>
              </a:tr>
              <a:tr h="9413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"In conclusion,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can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..."</a:t>
                      </a:r>
                      <a:r>
                        <a:rPr lang="ar-DZ" sz="2800" b="0" i="0" dirty="0">
                          <a:solidFill>
                            <a:srgbClr val="111111"/>
                          </a:solidFill>
                          <a:effectLst/>
                          <a:latin typeface="Roboto" panose="02000000000000000000" pitchFamily="2" charset="0"/>
                        </a:rPr>
                        <a:t>في الختام ، يمكننا أن نرى أن ..."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62365"/>
                  </a:ext>
                </a:extLst>
              </a:tr>
              <a:tr h="9413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"To wrap up, I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believe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..."</a:t>
                      </a:r>
                      <a:r>
                        <a:rPr lang="ar-DZ" sz="2800" b="0" i="0" dirty="0">
                          <a:solidFill>
                            <a:srgbClr val="111111"/>
                          </a:solidFill>
                          <a:effectLst/>
                          <a:latin typeface="Roboto" panose="02000000000000000000" pitchFamily="2" charset="0"/>
                        </a:rPr>
                        <a:t>في الختام ، أعتقد ..."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83218"/>
                  </a:ext>
                </a:extLst>
              </a:tr>
              <a:tr h="9413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Finally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I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want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leave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thought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..."</a:t>
                      </a:r>
                      <a:r>
                        <a:rPr lang="ar-DZ" sz="2800" b="0" i="0" dirty="0">
                          <a:solidFill>
                            <a:srgbClr val="111111"/>
                          </a:solidFill>
                          <a:effectLst/>
                          <a:latin typeface="Roboto" panose="02000000000000000000" pitchFamily="2" charset="0"/>
                        </a:rPr>
                        <a:t>"أخيرا ، أريد أن أترككم مع هذه الفكرة ..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85638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5F4F850-C2BC-4DD3-BC7D-7C7B1796E22C}"/>
              </a:ext>
            </a:extLst>
          </p:cNvPr>
          <p:cNvSpPr/>
          <p:nvPr/>
        </p:nvSpPr>
        <p:spPr>
          <a:xfrm>
            <a:off x="4073138" y="712546"/>
            <a:ext cx="4045723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VERBAL EXPRESSION</a:t>
            </a:r>
          </a:p>
        </p:txBody>
      </p:sp>
      <p:pic>
        <p:nvPicPr>
          <p:cNvPr id="7" name="Picture 2" descr="Simple Rules for Making Good Oral Presentations | Essay Help">
            <a:extLst>
              <a:ext uri="{FF2B5EF4-FFF2-40B4-BE49-F238E27FC236}">
                <a16:creationId xmlns:a16="http://schemas.microsoft.com/office/drawing/2014/main" id="{592D49D7-6630-4250-940A-D2A2CB393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498" y="6040255"/>
            <a:ext cx="1750501" cy="81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39E4A236-0F2B-4932-A3D7-0048F869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82" y="132067"/>
            <a:ext cx="10515600" cy="43208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u="sng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Chapter</a:t>
            </a:r>
            <a:r>
              <a:rPr lang="ar-DZ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2 </a:t>
            </a: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                                                                </a:t>
            </a: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</a:rPr>
              <a:t>presentation of an oral presentation</a:t>
            </a:r>
            <a:br>
              <a:rPr lang="fr-FR" sz="2400" b="1" u="sng" dirty="0">
                <a:solidFill>
                  <a:schemeClr val="accent6">
                    <a:lumMod val="75000"/>
                  </a:schemeClr>
                </a:solidFill>
              </a:rPr>
            </a:br>
            <a:endParaRPr lang="fr-FR" sz="2400" b="1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63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38472E-9274-4D75-8E15-C14020403987}"/>
              </a:ext>
            </a:extLst>
          </p:cNvPr>
          <p:cNvSpPr/>
          <p:nvPr/>
        </p:nvSpPr>
        <p:spPr>
          <a:xfrm>
            <a:off x="393685" y="1544436"/>
            <a:ext cx="2699778" cy="46166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Questions/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Answers</a:t>
            </a:r>
            <a:endParaRPr lang="fr-FR" sz="2400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54B7D16-D622-4466-BB08-F99CC8B91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083073"/>
              </p:ext>
            </p:extLst>
          </p:nvPr>
        </p:nvGraphicFramePr>
        <p:xfrm>
          <a:off x="393685" y="2328124"/>
          <a:ext cx="10880187" cy="3966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80187">
                  <a:extLst>
                    <a:ext uri="{9D8B030D-6E8A-4147-A177-3AD203B41FA5}">
                      <a16:colId xmlns:a16="http://schemas.microsoft.com/office/drawing/2014/main" val="967206522"/>
                    </a:ext>
                  </a:extLst>
                </a:gridCol>
              </a:tblGrid>
              <a:tr h="9916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I’d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happy to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questions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."</a:t>
                      </a:r>
                      <a:r>
                        <a:rPr lang="ar-DZ" sz="2400" b="0" i="0" dirty="0">
                          <a:solidFill>
                            <a:srgbClr val="111111"/>
                          </a:solidFill>
                          <a:effectLst/>
                          <a:latin typeface="Roboto" panose="02000000000000000000" pitchFamily="2" charset="0"/>
                        </a:rPr>
                        <a:t>"سأكون سعيدا بالرد على أي أسئلة الآن."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576317"/>
                  </a:ext>
                </a:extLst>
              </a:tr>
              <a:tr h="9916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"If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have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questions,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feel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free to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ask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."</a:t>
                      </a:r>
                      <a:r>
                        <a:rPr lang="ar-DZ" sz="2400" b="0" i="0" dirty="0">
                          <a:solidFill>
                            <a:srgbClr val="111111"/>
                          </a:solidFill>
                          <a:effectLst/>
                          <a:latin typeface="Roboto" panose="02000000000000000000" pitchFamily="2" charset="0"/>
                        </a:rPr>
                        <a:t>"إذا كان لديك أي أسئلة ، فلا تتردد في طرحها."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56686"/>
                  </a:ext>
                </a:extLst>
              </a:tr>
              <a:tr h="9916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Thank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your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attention.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questions ?"</a:t>
                      </a:r>
                      <a:r>
                        <a:rPr lang="ar-DZ" sz="2400" b="0" i="0" dirty="0">
                          <a:solidFill>
                            <a:srgbClr val="111111"/>
                          </a:solidFill>
                          <a:effectLst/>
                          <a:latin typeface="Roboto" panose="02000000000000000000" pitchFamily="2" charset="0"/>
                        </a:rPr>
                        <a:t>"شكرا لك على اهتمامك. أي أسئلة؟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35446"/>
                  </a:ext>
                </a:extLst>
              </a:tr>
              <a:tr h="9916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Does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anyone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have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questions about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?"</a:t>
                      </a:r>
                      <a:r>
                        <a:rPr lang="ar-DZ" sz="2400" b="0" i="0" dirty="0">
                          <a:solidFill>
                            <a:srgbClr val="111111"/>
                          </a:solidFill>
                          <a:effectLst/>
                          <a:latin typeface="Roboto" panose="02000000000000000000" pitchFamily="2" charset="0"/>
                        </a:rPr>
                        <a:t>"هل لدى أي شخص أي أسئلة حول هذا؟"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85730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D11EA47-81C5-43DA-A1FF-1798A2E7EAA6}"/>
              </a:ext>
            </a:extLst>
          </p:cNvPr>
          <p:cNvSpPr/>
          <p:nvPr/>
        </p:nvSpPr>
        <p:spPr>
          <a:xfrm>
            <a:off x="4386017" y="1021216"/>
            <a:ext cx="4045723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VERBAL EXPRESSION</a:t>
            </a:r>
          </a:p>
        </p:txBody>
      </p:sp>
      <p:pic>
        <p:nvPicPr>
          <p:cNvPr id="7" name="Picture 2" descr="Simple Rules for Making Good Oral Presentations | Essay Help">
            <a:extLst>
              <a:ext uri="{FF2B5EF4-FFF2-40B4-BE49-F238E27FC236}">
                <a16:creationId xmlns:a16="http://schemas.microsoft.com/office/drawing/2014/main" id="{F8C60B5C-AE56-4E23-A196-83113A884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498" y="6040255"/>
            <a:ext cx="1750501" cy="81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BF37786-AFFC-434F-ACD5-58528FA35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159027"/>
            <a:ext cx="10515600" cy="43208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u="sng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Chapter</a:t>
            </a:r>
            <a:r>
              <a:rPr lang="ar-DZ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2 </a:t>
            </a: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                                                                </a:t>
            </a: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</a:rPr>
              <a:t>presentation of an oral presentation</a:t>
            </a:r>
            <a:br>
              <a:rPr lang="fr-FR" sz="2400" b="1" u="sng" dirty="0">
                <a:solidFill>
                  <a:schemeClr val="accent6">
                    <a:lumMod val="75000"/>
                  </a:schemeClr>
                </a:solidFill>
              </a:rPr>
            </a:br>
            <a:endParaRPr lang="fr-FR" sz="2400" b="1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70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04E292-A0FE-4BBC-B85A-E175D8399047}"/>
              </a:ext>
            </a:extLst>
          </p:cNvPr>
          <p:cNvSpPr/>
          <p:nvPr/>
        </p:nvSpPr>
        <p:spPr>
          <a:xfrm>
            <a:off x="536762" y="1420482"/>
            <a:ext cx="3394712" cy="46166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Strengthen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argument</a:t>
            </a:r>
            <a:endParaRPr lang="fr-FR" sz="2400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AB75B27-BFD2-4B63-9F15-98A977C78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507757"/>
              </p:ext>
            </p:extLst>
          </p:nvPr>
        </p:nvGraphicFramePr>
        <p:xfrm>
          <a:off x="265043" y="2401727"/>
          <a:ext cx="9005565" cy="3588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05565">
                  <a:extLst>
                    <a:ext uri="{9D8B030D-6E8A-4147-A177-3AD203B41FA5}">
                      <a16:colId xmlns:a16="http://schemas.microsoft.com/office/drawing/2014/main" val="3718421200"/>
                    </a:ext>
                  </a:extLst>
                </a:gridCol>
              </a:tblGrid>
              <a:tr h="1196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It’s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clear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..."</a:t>
                      </a:r>
                      <a:r>
                        <a:rPr lang="ar-DZ" sz="2400" b="0" i="0" dirty="0">
                          <a:solidFill>
                            <a:srgbClr val="111111"/>
                          </a:solidFill>
                          <a:effectLst/>
                          <a:latin typeface="Roboto" panose="02000000000000000000" pitchFamily="2" charset="0"/>
                        </a:rPr>
                        <a:t>"من الواضح أن ..."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118485"/>
                  </a:ext>
                </a:extLst>
              </a:tr>
              <a:tr h="1196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"This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clearly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shows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..."</a:t>
                      </a:r>
                      <a:r>
                        <a:rPr lang="ar-DZ" sz="2400" b="0" i="0" dirty="0">
                          <a:solidFill>
                            <a:srgbClr val="111111"/>
                          </a:solidFill>
                          <a:effectLst/>
                          <a:latin typeface="Roboto" panose="02000000000000000000" pitchFamily="2" charset="0"/>
                        </a:rPr>
                        <a:t>هذا يدل بوضوح على أن ..."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637407"/>
                  </a:ext>
                </a:extLst>
              </a:tr>
              <a:tr h="11960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"The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evidence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supports the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idea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..."</a:t>
                      </a:r>
                      <a:r>
                        <a:rPr lang="ar-DZ" sz="2400" b="0" i="0" dirty="0">
                          <a:solidFill>
                            <a:srgbClr val="111111"/>
                          </a:solidFill>
                          <a:effectLst/>
                          <a:latin typeface="Roboto" panose="02000000000000000000" pitchFamily="2" charset="0"/>
                        </a:rPr>
                        <a:t>تدعم الأدلة فكرة أن ..."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76485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CE4A5E1-C243-4B4A-A7C8-8C51037D87B7}"/>
              </a:ext>
            </a:extLst>
          </p:cNvPr>
          <p:cNvSpPr/>
          <p:nvPr/>
        </p:nvSpPr>
        <p:spPr>
          <a:xfrm>
            <a:off x="4518539" y="606408"/>
            <a:ext cx="4045723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VERBAL EXPRESSION</a:t>
            </a:r>
          </a:p>
        </p:txBody>
      </p:sp>
      <p:pic>
        <p:nvPicPr>
          <p:cNvPr id="7" name="Picture 2" descr="Simple Rules for Making Good Oral Presentations | Essay Help">
            <a:extLst>
              <a:ext uri="{FF2B5EF4-FFF2-40B4-BE49-F238E27FC236}">
                <a16:creationId xmlns:a16="http://schemas.microsoft.com/office/drawing/2014/main" id="{859D7B5C-43E0-4629-8AB6-606EE7747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498" y="6040255"/>
            <a:ext cx="1750501" cy="81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3A1DB2E9-85BC-4FBC-8C0C-C365D5259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159027"/>
            <a:ext cx="10515600" cy="43208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u="sng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Chapter</a:t>
            </a:r>
            <a:r>
              <a:rPr lang="ar-DZ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2 </a:t>
            </a: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                                                                </a:t>
            </a: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</a:rPr>
              <a:t>presentation of an oral presentation</a:t>
            </a:r>
            <a:br>
              <a:rPr lang="fr-FR" sz="2400" b="1" u="sng" dirty="0">
                <a:solidFill>
                  <a:schemeClr val="accent6">
                    <a:lumMod val="75000"/>
                  </a:schemeClr>
                </a:solidFill>
              </a:rPr>
            </a:br>
            <a:endParaRPr lang="fr-FR" sz="2400" b="1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520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4F792D-EAE3-442D-97DC-30A1F4DC698C}"/>
              </a:ext>
            </a:extLst>
          </p:cNvPr>
          <p:cNvSpPr/>
          <p:nvPr/>
        </p:nvSpPr>
        <p:spPr>
          <a:xfrm>
            <a:off x="324721" y="1646192"/>
            <a:ext cx="4220322" cy="46166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Express a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doubt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or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reservation</a:t>
            </a:r>
            <a:endParaRPr lang="fr-FR" sz="2400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6429B72-554E-4E17-B451-1EFBFAF70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46199"/>
              </p:ext>
            </p:extLst>
          </p:nvPr>
        </p:nvGraphicFramePr>
        <p:xfrm>
          <a:off x="462488" y="2535096"/>
          <a:ext cx="11347220" cy="3560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47220">
                  <a:extLst>
                    <a:ext uri="{9D8B030D-6E8A-4147-A177-3AD203B41FA5}">
                      <a16:colId xmlns:a16="http://schemas.microsoft.com/office/drawing/2014/main" val="1744783635"/>
                    </a:ext>
                  </a:extLst>
                </a:gridCol>
              </a:tblGrid>
              <a:tr h="11869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It’s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possible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..."</a:t>
                      </a:r>
                      <a:r>
                        <a:rPr lang="ar-DZ" sz="2400" b="0" i="0" dirty="0">
                          <a:solidFill>
                            <a:srgbClr val="111111"/>
                          </a:solidFill>
                          <a:effectLst/>
                          <a:latin typeface="Roboto" panose="02000000000000000000" pitchFamily="2" charset="0"/>
                        </a:rPr>
                        <a:t>"من الممكن أن ..."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857179"/>
                  </a:ext>
                </a:extLst>
              </a:tr>
              <a:tr h="11869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argue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..."</a:t>
                      </a:r>
                      <a:r>
                        <a:rPr lang="ar-DZ" sz="2400" b="0" i="0" dirty="0">
                          <a:solidFill>
                            <a:srgbClr val="111111"/>
                          </a:solidFill>
                          <a:effectLst/>
                          <a:latin typeface="Roboto" panose="02000000000000000000" pitchFamily="2" charset="0"/>
                        </a:rPr>
                        <a:t>"قد يجادل البعض بأن ..."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531185"/>
                  </a:ext>
                </a:extLst>
              </a:tr>
              <a:tr h="11869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"There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might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another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perspective, but..."</a:t>
                      </a:r>
                      <a:r>
                        <a:rPr lang="ar-DZ" sz="2400" b="0" i="0" dirty="0">
                          <a:solidFill>
                            <a:srgbClr val="111111"/>
                          </a:solidFill>
                          <a:effectLst/>
                          <a:latin typeface="Roboto" panose="02000000000000000000" pitchFamily="2" charset="0"/>
                        </a:rPr>
                        <a:t>"قد يكون هناك منظور آخر ، لكن ..."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0845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F56CA87-0335-47CF-8C5E-936BADC8448E}"/>
              </a:ext>
            </a:extLst>
          </p:cNvPr>
          <p:cNvSpPr/>
          <p:nvPr/>
        </p:nvSpPr>
        <p:spPr>
          <a:xfrm>
            <a:off x="4545043" y="695733"/>
            <a:ext cx="4045723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VERBAL EXPRESSION</a:t>
            </a:r>
          </a:p>
        </p:txBody>
      </p:sp>
      <p:pic>
        <p:nvPicPr>
          <p:cNvPr id="7" name="Picture 2" descr="Simple Rules for Making Good Oral Presentations | Essay Help">
            <a:extLst>
              <a:ext uri="{FF2B5EF4-FFF2-40B4-BE49-F238E27FC236}">
                <a16:creationId xmlns:a16="http://schemas.microsoft.com/office/drawing/2014/main" id="{A311B81C-B021-42F0-87E5-F437AA6EF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498" y="6040255"/>
            <a:ext cx="1750501" cy="81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AEE06213-4528-45E9-82BB-BD0CF8E5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159027"/>
            <a:ext cx="10515600" cy="43208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u="sng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Chapter</a:t>
            </a:r>
            <a:r>
              <a:rPr lang="ar-DZ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2 </a:t>
            </a: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                                                                </a:t>
            </a: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</a:rPr>
              <a:t>presentation of an oral presentation</a:t>
            </a:r>
            <a:br>
              <a:rPr lang="fr-FR" sz="2400" b="1" u="sng" dirty="0">
                <a:solidFill>
                  <a:schemeClr val="accent6">
                    <a:lumMod val="75000"/>
                  </a:schemeClr>
                </a:solidFill>
              </a:rPr>
            </a:br>
            <a:endParaRPr lang="fr-FR" sz="2400" b="1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31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F4E9E7E-98DB-49F3-B6FB-707BD939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" y="291548"/>
            <a:ext cx="10515600" cy="43208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u="sng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Chapter</a:t>
            </a:r>
            <a:r>
              <a:rPr lang="ar-DZ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2 </a:t>
            </a: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                                                                </a:t>
            </a: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</a:rPr>
              <a:t>presentation of an oral presentation</a:t>
            </a:r>
            <a:br>
              <a:rPr lang="fr-FR" sz="2400" b="1" u="sng" dirty="0">
                <a:solidFill>
                  <a:schemeClr val="accent6">
                    <a:lumMod val="75000"/>
                  </a:schemeClr>
                </a:solidFill>
              </a:rPr>
            </a:br>
            <a:endParaRPr lang="fr-FR" sz="2400" b="1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9536D6-F6C4-422D-A913-C04B4ECAD046}"/>
              </a:ext>
            </a:extLst>
          </p:cNvPr>
          <p:cNvSpPr/>
          <p:nvPr/>
        </p:nvSpPr>
        <p:spPr>
          <a:xfrm>
            <a:off x="180560" y="1552738"/>
            <a:ext cx="11830879" cy="446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Each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student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regardless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their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field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study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level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required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make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presentations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on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various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topics,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either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suggested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assigned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In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order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for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offer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successful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the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following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stages must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adhered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to :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Comprehensive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preparation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of the “content” to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conveyed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includes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collecting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selecting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organizing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relevant information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based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on the topic of presentation and the audience in question.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Comfortable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public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speaking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involves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oral and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physical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expression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skills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requires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adaptation to the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specific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communication situation.</a:t>
            </a: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E81893-DFB5-4F72-8562-230EB6AABCDD}"/>
              </a:ext>
            </a:extLst>
          </p:cNvPr>
          <p:cNvSpPr/>
          <p:nvPr/>
        </p:nvSpPr>
        <p:spPr>
          <a:xfrm>
            <a:off x="5083865" y="840129"/>
            <a:ext cx="2458558" cy="58714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 : </a:t>
            </a: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18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ncept De Stratégie De Visite Vierge Infographie Liste Chevron  Illustration Schéma Trois 3 Étapes Banque D'Images et Photos Libres De  Droits. Image 42804654">
            <a:extLst>
              <a:ext uri="{FF2B5EF4-FFF2-40B4-BE49-F238E27FC236}">
                <a16:creationId xmlns:a16="http://schemas.microsoft.com/office/drawing/2014/main" id="{5586BDB2-5D34-42A1-A3A3-A4C88FFC3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6554"/>
            <a:ext cx="12084681" cy="612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D0C069C4-7E9F-4740-BB24-7E1C9F1D2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77" y="194776"/>
            <a:ext cx="10515600" cy="43208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u="sng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Chapter</a:t>
            </a:r>
            <a:r>
              <a:rPr lang="ar-DZ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2 </a:t>
            </a: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                                                                </a:t>
            </a: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</a:rPr>
              <a:t>presentation of an oral presentation</a:t>
            </a:r>
            <a:br>
              <a:rPr lang="fr-FR" sz="2400" b="1" u="sng" dirty="0">
                <a:solidFill>
                  <a:schemeClr val="accent6">
                    <a:lumMod val="75000"/>
                  </a:schemeClr>
                </a:solidFill>
              </a:rPr>
            </a:br>
            <a:endParaRPr lang="fr-FR" sz="2400" b="1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A01CE5-5AC6-42E2-B171-93DCEF09AA07}"/>
              </a:ext>
            </a:extLst>
          </p:cNvPr>
          <p:cNvSpPr/>
          <p:nvPr/>
        </p:nvSpPr>
        <p:spPr>
          <a:xfrm>
            <a:off x="1461763" y="1127448"/>
            <a:ext cx="1051560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Aft>
                <a:spcPts val="0"/>
              </a:spcAft>
            </a:pP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process of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collecting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organizing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and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preparing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data and information.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0F89A1-90CB-4B0E-9E7B-59498D59E6FE}"/>
              </a:ext>
            </a:extLst>
          </p:cNvPr>
          <p:cNvSpPr/>
          <p:nvPr/>
        </p:nvSpPr>
        <p:spPr>
          <a:xfrm>
            <a:off x="1641844" y="3401048"/>
            <a:ext cx="5727786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50000"/>
              </a:lnSpc>
              <a:spcAft>
                <a:spcPts val="0"/>
              </a:spcAft>
            </a:pP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Presenting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information to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others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36867E-B253-47A3-A8CB-E73C2A6D293E}"/>
              </a:ext>
            </a:extLst>
          </p:cNvPr>
          <p:cNvSpPr/>
          <p:nvPr/>
        </p:nvSpPr>
        <p:spPr>
          <a:xfrm>
            <a:off x="1461763" y="5072615"/>
            <a:ext cx="10322021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Aft>
                <a:spcPts val="0"/>
              </a:spcAft>
            </a:pP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Evaluating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critiquing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performance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during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the presentation.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288B2A-C71A-4CE9-B0F1-FDA867E4C377}"/>
              </a:ext>
            </a:extLst>
          </p:cNvPr>
          <p:cNvSpPr/>
          <p:nvPr/>
        </p:nvSpPr>
        <p:spPr>
          <a:xfrm>
            <a:off x="4047594" y="435537"/>
            <a:ext cx="5343938" cy="58714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ORAL PRESENTATION PROCESS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7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fographie avec 3 étapes, processus ou options. 47409177 PNG">
            <a:extLst>
              <a:ext uri="{FF2B5EF4-FFF2-40B4-BE49-F238E27FC236}">
                <a16:creationId xmlns:a16="http://schemas.microsoft.com/office/drawing/2014/main" id="{BCF11E25-B26C-4E69-8671-58665D0E5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90330"/>
            <a:ext cx="12190412" cy="636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F61C72EF-62E9-4A0D-942D-52730F549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" y="291548"/>
            <a:ext cx="10515600" cy="43208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u="sng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Chapter</a:t>
            </a:r>
            <a:r>
              <a:rPr lang="ar-DZ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2 </a:t>
            </a: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                                                                </a:t>
            </a: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</a:rPr>
              <a:t>presentation of an oral presentation</a:t>
            </a:r>
            <a:br>
              <a:rPr lang="fr-FR" sz="2400" b="1" u="sng" dirty="0">
                <a:solidFill>
                  <a:schemeClr val="accent6">
                    <a:lumMod val="75000"/>
                  </a:schemeClr>
                </a:solidFill>
              </a:rPr>
            </a:br>
            <a:endParaRPr lang="fr-FR" sz="2400" b="1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770EB8-3EFE-4010-A4E3-9B1AAF8BAC42}"/>
              </a:ext>
            </a:extLst>
          </p:cNvPr>
          <p:cNvSpPr/>
          <p:nvPr/>
        </p:nvSpPr>
        <p:spPr>
          <a:xfrm>
            <a:off x="1603339" y="2699401"/>
            <a:ext cx="2054260" cy="169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Types of </a:t>
            </a:r>
          </a:p>
          <a:p>
            <a:pPr lvl="0" algn="ctr">
              <a:lnSpc>
                <a:spcPct val="150000"/>
              </a:lnSpc>
            </a:pP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Oral </a:t>
            </a: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Presentations</a:t>
            </a:r>
            <a:endParaRPr lang="fr-FR" sz="24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21408E-A365-452D-AB3F-D5987D7B6098}"/>
              </a:ext>
            </a:extLst>
          </p:cNvPr>
          <p:cNvSpPr/>
          <p:nvPr/>
        </p:nvSpPr>
        <p:spPr>
          <a:xfrm>
            <a:off x="7487478" y="922410"/>
            <a:ext cx="2743201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Short presentation </a:t>
            </a:r>
          </a:p>
          <a:p>
            <a:pPr lvl="0" algn="ctr">
              <a:lnSpc>
                <a:spcPct val="150000"/>
              </a:lnSpc>
            </a:pP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(5 to 10 minutes),</a:t>
            </a: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99AD2-8ADE-47EC-9D7B-10E35DFB8DF4}"/>
              </a:ext>
            </a:extLst>
          </p:cNvPr>
          <p:cNvSpPr/>
          <p:nvPr/>
        </p:nvSpPr>
        <p:spPr>
          <a:xfrm>
            <a:off x="8201716" y="3074000"/>
            <a:ext cx="26901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Intermediate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presentation </a:t>
            </a:r>
          </a:p>
          <a:p>
            <a:pPr algn="ctr"/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(15 to 20 minutes), </a:t>
            </a:r>
            <a:endParaRPr lang="fr-FR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A6F6D-F3DB-4E41-A3AC-E051AEFBC428}"/>
              </a:ext>
            </a:extLst>
          </p:cNvPr>
          <p:cNvSpPr/>
          <p:nvPr/>
        </p:nvSpPr>
        <p:spPr>
          <a:xfrm>
            <a:off x="7573617" y="5226524"/>
            <a:ext cx="2925032" cy="11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Long presentation </a:t>
            </a:r>
          </a:p>
          <a:p>
            <a:pPr lvl="0" algn="just">
              <a:lnSpc>
                <a:spcPct val="150000"/>
              </a:lnSpc>
            </a:pP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around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45 minutes).</a:t>
            </a: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60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nfographie avec 3 étapes, processus ou options. 19000624 PNG">
            <a:extLst>
              <a:ext uri="{FF2B5EF4-FFF2-40B4-BE49-F238E27FC236}">
                <a16:creationId xmlns:a16="http://schemas.microsoft.com/office/drawing/2014/main" id="{71813493-744C-4D60-9D77-658408EBD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AF13FC1-5130-4FD7-8552-2842707CE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65" y="92766"/>
            <a:ext cx="10515600" cy="43208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u="sng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Chapter</a:t>
            </a:r>
            <a:r>
              <a:rPr lang="ar-DZ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2 </a:t>
            </a: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                                                                </a:t>
            </a: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</a:rPr>
              <a:t>presentation of an oral presentation</a:t>
            </a:r>
            <a:br>
              <a:rPr lang="fr-FR" sz="2400" b="1" u="sng" dirty="0">
                <a:solidFill>
                  <a:schemeClr val="accent6">
                    <a:lumMod val="75000"/>
                  </a:schemeClr>
                </a:solidFill>
              </a:rPr>
            </a:br>
            <a:endParaRPr lang="fr-FR" sz="2400" b="1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736293-1159-4678-A829-857AE195F867}"/>
              </a:ext>
            </a:extLst>
          </p:cNvPr>
          <p:cNvSpPr/>
          <p:nvPr/>
        </p:nvSpPr>
        <p:spPr>
          <a:xfrm>
            <a:off x="3078948" y="356002"/>
            <a:ext cx="6231578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Typical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Structure of a Presentation</a:t>
            </a:r>
            <a:endParaRPr lang="fr-FR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48FF56-B2AE-40D0-A4C3-39372194661C}"/>
              </a:ext>
            </a:extLst>
          </p:cNvPr>
          <p:cNvSpPr/>
          <p:nvPr/>
        </p:nvSpPr>
        <p:spPr>
          <a:xfrm>
            <a:off x="1070416" y="1538331"/>
            <a:ext cx="2650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INTRODUCTION</a:t>
            </a:r>
            <a:endParaRPr lang="fr-FR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8C2727-70E8-49DF-A55D-9EE2D7754A80}"/>
              </a:ext>
            </a:extLst>
          </p:cNvPr>
          <p:cNvSpPr/>
          <p:nvPr/>
        </p:nvSpPr>
        <p:spPr>
          <a:xfrm>
            <a:off x="8128983" y="3198167"/>
            <a:ext cx="3832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(DEVELOPMENT)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6D0BA4-2A3D-4BB9-8620-2ECD66D21A66}"/>
              </a:ext>
            </a:extLst>
          </p:cNvPr>
          <p:cNvSpPr/>
          <p:nvPr/>
        </p:nvSpPr>
        <p:spPr>
          <a:xfrm>
            <a:off x="1447121" y="4858005"/>
            <a:ext cx="2273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CONCLUSION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0326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mple Rules for Making Good Oral Presentations | Essay Help">
            <a:extLst>
              <a:ext uri="{FF2B5EF4-FFF2-40B4-BE49-F238E27FC236}">
                <a16:creationId xmlns:a16="http://schemas.microsoft.com/office/drawing/2014/main" id="{244F81D0-98C4-482E-BA26-19B34493F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70" y="211015"/>
            <a:ext cx="10583694" cy="664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28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nfographie avec 6 étapes, processus ou options. 18982137 PNG">
            <a:extLst>
              <a:ext uri="{FF2B5EF4-FFF2-40B4-BE49-F238E27FC236}">
                <a16:creationId xmlns:a16="http://schemas.microsoft.com/office/drawing/2014/main" id="{09B83E59-F3CD-4123-82B3-17734FD57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84300"/>
            <a:ext cx="12190412" cy="669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1AF6AAC8-E70B-401A-9705-3E02F6BB9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159027"/>
            <a:ext cx="10515600" cy="43208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u="sng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Chapter</a:t>
            </a:r>
            <a:r>
              <a:rPr lang="ar-DZ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2 </a:t>
            </a: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                                                                </a:t>
            </a: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</a:rPr>
              <a:t>presentation of an oral presentation</a:t>
            </a:r>
            <a:br>
              <a:rPr lang="fr-FR" sz="2400" b="1" u="sng" dirty="0">
                <a:solidFill>
                  <a:schemeClr val="accent6">
                    <a:lumMod val="75000"/>
                  </a:schemeClr>
                </a:solidFill>
              </a:rPr>
            </a:br>
            <a:endParaRPr lang="fr-FR" sz="2400" b="1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6B61CF-AD52-4448-A98C-EB0E38BF1084}"/>
              </a:ext>
            </a:extLst>
          </p:cNvPr>
          <p:cNvSpPr/>
          <p:nvPr/>
        </p:nvSpPr>
        <p:spPr>
          <a:xfrm>
            <a:off x="4873225" y="659228"/>
            <a:ext cx="2445550" cy="101566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PRESENTATION </a:t>
            </a:r>
          </a:p>
          <a:p>
            <a:pPr algn="ctr"/>
            <a:r>
              <a:rPr lang="fr-FR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OF AN ORAL PRESENTATION </a:t>
            </a:r>
            <a:endParaRPr lang="fr-FR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92F0FF-9BA2-40C7-B998-E9462678B5BB}"/>
              </a:ext>
            </a:extLst>
          </p:cNvPr>
          <p:cNvSpPr/>
          <p:nvPr/>
        </p:nvSpPr>
        <p:spPr>
          <a:xfrm>
            <a:off x="1392772" y="1710571"/>
            <a:ext cx="1327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PROPER </a:t>
            </a:r>
          </a:p>
          <a:p>
            <a:pPr algn="ctr"/>
            <a:r>
              <a:rPr lang="fr-FR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PLANNING </a:t>
            </a:r>
            <a:endParaRPr lang="fr-FR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264D50-5AF4-40CA-9C12-B635F16EC4D0}"/>
              </a:ext>
            </a:extLst>
          </p:cNvPr>
          <p:cNvSpPr/>
          <p:nvPr/>
        </p:nvSpPr>
        <p:spPr>
          <a:xfrm>
            <a:off x="725673" y="3122422"/>
            <a:ext cx="1782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STRESS</a:t>
            </a:r>
          </a:p>
          <a:p>
            <a:pPr algn="ctr"/>
            <a:r>
              <a:rPr lang="fr-FR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MANAGEMENT</a:t>
            </a:r>
            <a:endParaRPr lang="fr-FR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1E1806-174B-4877-B5D6-BC92728F9B7A}"/>
              </a:ext>
            </a:extLst>
          </p:cNvPr>
          <p:cNvSpPr/>
          <p:nvPr/>
        </p:nvSpPr>
        <p:spPr>
          <a:xfrm>
            <a:off x="1590140" y="4778097"/>
            <a:ext cx="966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</a:rPr>
              <a:t>FOCUS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BE473-B1D6-4AD3-8E2B-467FCD03A793}"/>
              </a:ext>
            </a:extLst>
          </p:cNvPr>
          <p:cNvSpPr/>
          <p:nvPr/>
        </p:nvSpPr>
        <p:spPr>
          <a:xfrm>
            <a:off x="9229133" y="4778097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</a:rPr>
              <a:t>LANGUAGE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47B307-319C-409C-8923-7B8E542BAA8C}"/>
              </a:ext>
            </a:extLst>
          </p:cNvPr>
          <p:cNvSpPr/>
          <p:nvPr/>
        </p:nvSpPr>
        <p:spPr>
          <a:xfrm>
            <a:off x="9485815" y="3245532"/>
            <a:ext cx="22065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ARGUMENTATION</a:t>
            </a:r>
            <a:endParaRPr lang="fr-FR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B20528-C44F-4ECA-A83B-76DFCD88BB91}"/>
              </a:ext>
            </a:extLst>
          </p:cNvPr>
          <p:cNvSpPr/>
          <p:nvPr/>
        </p:nvSpPr>
        <p:spPr>
          <a:xfrm>
            <a:off x="8771917" y="1674891"/>
            <a:ext cx="2432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Adapting</a:t>
            </a: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</a:rPr>
              <a:t> the</a:t>
            </a:r>
          </a:p>
          <a:p>
            <a:pPr algn="ctr"/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</a:rPr>
              <a:t> Speech to the Audience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3847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antilla de gráfico de proceso moderno de tres pasos para vector de  marketing empresarial | Vector Gratis">
            <a:extLst>
              <a:ext uri="{FF2B5EF4-FFF2-40B4-BE49-F238E27FC236}">
                <a16:creationId xmlns:a16="http://schemas.microsoft.com/office/drawing/2014/main" id="{14E4C0C8-6EC1-4404-B889-5AB0C1BE8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22"/>
            <a:ext cx="12192000" cy="699052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9CBDEC-3634-446B-BB9F-D76986CDA9E0}"/>
              </a:ext>
            </a:extLst>
          </p:cNvPr>
          <p:cNvSpPr/>
          <p:nvPr/>
        </p:nvSpPr>
        <p:spPr>
          <a:xfrm>
            <a:off x="4094923" y="819186"/>
            <a:ext cx="451899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fr-FR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THE VOICE</a:t>
            </a:r>
          </a:p>
          <a:p>
            <a:pPr algn="ctr"/>
            <a:endParaRPr lang="fr-FR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4EB5A5-2A21-4AF6-A666-316818F82546}"/>
              </a:ext>
            </a:extLst>
          </p:cNvPr>
          <p:cNvSpPr/>
          <p:nvPr/>
        </p:nvSpPr>
        <p:spPr>
          <a:xfrm>
            <a:off x="4094921" y="4810286"/>
            <a:ext cx="469127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fr-FR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NON-VERBAL EXPRESSION</a:t>
            </a:r>
          </a:p>
          <a:p>
            <a:pPr algn="ctr"/>
            <a:endParaRPr lang="fr-FR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9DB74C-00D7-49BD-8A08-5D62F33578AC}"/>
              </a:ext>
            </a:extLst>
          </p:cNvPr>
          <p:cNvSpPr/>
          <p:nvPr/>
        </p:nvSpPr>
        <p:spPr>
          <a:xfrm>
            <a:off x="5903844" y="2762572"/>
            <a:ext cx="469127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fr-FR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VERBAL EXPRESSION</a:t>
            </a:r>
          </a:p>
          <a:p>
            <a:pPr algn="ctr"/>
            <a:endParaRPr lang="fr-FR" sz="2400" b="1" dirty="0">
              <a:latin typeface="Times New Roman" panose="02020603050405020304" pitchFamily="18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31B56C9-D07B-473F-863F-30DB809661A4}"/>
              </a:ext>
            </a:extLst>
          </p:cNvPr>
          <p:cNvSpPr/>
          <p:nvPr/>
        </p:nvSpPr>
        <p:spPr>
          <a:xfrm>
            <a:off x="3034747" y="1166191"/>
            <a:ext cx="1060175" cy="6096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3E49842-BED0-4345-87C3-1E7FB7989BA4}"/>
              </a:ext>
            </a:extLst>
          </p:cNvPr>
          <p:cNvSpPr/>
          <p:nvPr/>
        </p:nvSpPr>
        <p:spPr>
          <a:xfrm>
            <a:off x="4996069" y="2956747"/>
            <a:ext cx="1060175" cy="6096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51A4B3C-22CD-490F-B447-C6C69CEA1734}"/>
              </a:ext>
            </a:extLst>
          </p:cNvPr>
          <p:cNvSpPr/>
          <p:nvPr/>
        </p:nvSpPr>
        <p:spPr>
          <a:xfrm>
            <a:off x="3034746" y="5082208"/>
            <a:ext cx="1060175" cy="6096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59CB9F4-D13B-4E78-8F0D-4438C78B478B}"/>
              </a:ext>
            </a:extLst>
          </p:cNvPr>
          <p:cNvSpPr/>
          <p:nvPr/>
        </p:nvSpPr>
        <p:spPr>
          <a:xfrm>
            <a:off x="162703" y="2305825"/>
            <a:ext cx="2726271" cy="223002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13C9FE-B6EC-4489-89BB-44DC1A198D9A}"/>
              </a:ext>
            </a:extLst>
          </p:cNvPr>
          <p:cNvSpPr/>
          <p:nvPr/>
        </p:nvSpPr>
        <p:spPr>
          <a:xfrm>
            <a:off x="447255" y="2854906"/>
            <a:ext cx="2157166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ADAPTING THE</a:t>
            </a:r>
          </a:p>
          <a:p>
            <a:pPr algn="ctr"/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SPEECH TO </a:t>
            </a:r>
          </a:p>
          <a:p>
            <a:pPr algn="ctr"/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AUDIENCE </a:t>
            </a:r>
            <a:endParaRPr lang="fr-F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D0EE212-11AF-4295-AC4F-394B0D736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43208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u="sng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Chapter</a:t>
            </a:r>
            <a:r>
              <a:rPr lang="ar-DZ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2 </a:t>
            </a: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                                                                </a:t>
            </a: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</a:rPr>
              <a:t>presentation of an oral presentation</a:t>
            </a:r>
            <a:br>
              <a:rPr lang="fr-FR" sz="2400" b="1" u="sng" dirty="0">
                <a:solidFill>
                  <a:schemeClr val="accent6">
                    <a:lumMod val="75000"/>
                  </a:schemeClr>
                </a:solidFill>
              </a:rPr>
            </a:br>
            <a:endParaRPr lang="fr-FR" sz="2400" b="1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1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03D054-86AD-470F-9B5F-E458B7737740}"/>
              </a:ext>
            </a:extLst>
          </p:cNvPr>
          <p:cNvSpPr/>
          <p:nvPr/>
        </p:nvSpPr>
        <p:spPr>
          <a:xfrm>
            <a:off x="274916" y="1216263"/>
            <a:ext cx="2843838" cy="46166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INTRODUCTION</a:t>
            </a:r>
            <a:endParaRPr lang="fr-FR" sz="2400" dirty="0"/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CB96CB52-195B-46F6-A4A6-71CC8DD967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103703"/>
              </p:ext>
            </p:extLst>
          </p:nvPr>
        </p:nvGraphicFramePr>
        <p:xfrm>
          <a:off x="61993" y="2110167"/>
          <a:ext cx="12130007" cy="4562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30007">
                  <a:extLst>
                    <a:ext uri="{9D8B030D-6E8A-4147-A177-3AD203B41FA5}">
                      <a16:colId xmlns:a16="http://schemas.microsoft.com/office/drawing/2014/main" val="796180618"/>
                    </a:ext>
                  </a:extLst>
                </a:gridCol>
              </a:tblGrid>
              <a:tr h="1021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Mr. President, gentlemen members of the jury, gentlemen attendees</a:t>
                      </a:r>
                      <a:r>
                        <a:rPr lang="ar-DZ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السلام عليكم ورحمة الله و بركاته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am honored to present to you my work entitled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...under the direction of Mr. 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Cover page).</a:t>
                      </a:r>
                      <a:endParaRPr lang="fr-FR" sz="24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481937"/>
                  </a:ext>
                </a:extLst>
              </a:tr>
              <a:tr h="8664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fr-FR" sz="24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topic of </a:t>
                      </a:r>
                      <a:r>
                        <a:rPr lang="fr-FR" sz="24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</a:t>
                      </a:r>
                      <a:r>
                        <a:rPr lang="fr-FR" sz="24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presentation </a:t>
                      </a:r>
                      <a:r>
                        <a:rPr lang="fr-FR" sz="24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fr-FR" sz="24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...« (</a:t>
                      </a:r>
                      <a:r>
                        <a:rPr lang="fr-FR" sz="24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Cover page).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fr-FR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 presentation </a:t>
                      </a:r>
                      <a:r>
                        <a:rPr lang="fr-FR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will</a:t>
                      </a:r>
                      <a:r>
                        <a:rPr lang="fr-FR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cover...«   </a:t>
                      </a:r>
                      <a:r>
                        <a:rPr lang="fr-FR" sz="24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plan)</a:t>
                      </a:r>
                      <a:endParaRPr lang="fr-FR" sz="24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413727"/>
                  </a:ext>
                </a:extLst>
              </a:tr>
              <a:tr h="348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fr-FR" sz="2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of all, let me </a:t>
                      </a:r>
                      <a:r>
                        <a:rPr lang="fr-FR" sz="2400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give</a:t>
                      </a:r>
                      <a:r>
                        <a:rPr lang="fr-FR" sz="2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fr-FR" sz="2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fr-FR" sz="2400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overview</a:t>
                      </a:r>
                      <a:r>
                        <a:rPr lang="fr-FR" sz="2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of...«  </a:t>
                      </a:r>
                      <a:r>
                        <a:rPr lang="fr-FR" sz="24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(introduction )</a:t>
                      </a:r>
                      <a:endParaRPr lang="fr-FR" sz="24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018211"/>
                  </a:ext>
                </a:extLst>
              </a:tr>
              <a:tr h="348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fr-FR" sz="2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fr-FR" sz="2400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will</a:t>
                      </a:r>
                      <a:r>
                        <a:rPr lang="fr-FR" sz="2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start by introduction</a:t>
                      </a:r>
                      <a:r>
                        <a:rPr lang="fr-FR" sz="24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..."(introduction )</a:t>
                      </a:r>
                      <a:endParaRPr lang="fr-FR" sz="24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345261"/>
                  </a:ext>
                </a:extLst>
              </a:tr>
              <a:tr h="4139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fr-FR" sz="2400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Let’s</a:t>
                      </a:r>
                      <a:r>
                        <a:rPr lang="fr-FR" sz="2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begin</a:t>
                      </a:r>
                      <a:r>
                        <a:rPr lang="fr-FR" sz="2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fr-FR" sz="2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introduce</a:t>
                      </a:r>
                      <a:r>
                        <a:rPr lang="fr-FR" sz="24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..."(introduction )</a:t>
                      </a:r>
                      <a:endParaRPr lang="fr-FR" sz="24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732834"/>
                  </a:ext>
                </a:extLst>
              </a:tr>
              <a:tr h="10529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04726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A3EC514-E5F0-47A4-B056-5A41D7AD821E}"/>
              </a:ext>
            </a:extLst>
          </p:cNvPr>
          <p:cNvSpPr/>
          <p:nvPr/>
        </p:nvSpPr>
        <p:spPr>
          <a:xfrm>
            <a:off x="4073138" y="406914"/>
            <a:ext cx="4045723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VERBAL EXPRESSION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9ABF805-239A-4C86-9256-32C1B69C8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308"/>
            <a:ext cx="12192000" cy="43208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u="sng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Chapter</a:t>
            </a:r>
            <a:r>
              <a:rPr lang="ar-DZ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2 </a:t>
            </a: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                                                                </a:t>
            </a: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</a:rPr>
              <a:t>presentation of an oral presentation</a:t>
            </a:r>
            <a:br>
              <a:rPr lang="fr-FR" sz="2400" b="1" u="sng" dirty="0">
                <a:solidFill>
                  <a:schemeClr val="accent6">
                    <a:lumMod val="75000"/>
                  </a:schemeClr>
                </a:solidFill>
              </a:rPr>
            </a:br>
            <a:endParaRPr lang="fr-FR" sz="2400" b="1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2" descr="Simple Rules for Making Good Oral Presentations | Essay Help">
            <a:extLst>
              <a:ext uri="{FF2B5EF4-FFF2-40B4-BE49-F238E27FC236}">
                <a16:creationId xmlns:a16="http://schemas.microsoft.com/office/drawing/2014/main" id="{BF11E9C6-8422-4805-83DD-6F364BAB2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498" y="5701005"/>
            <a:ext cx="1750501" cy="115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4432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Ronds dans l’eau</Template>
  <TotalTime>1418</TotalTime>
  <Words>824</Words>
  <Application>Microsoft Office PowerPoint</Application>
  <PresentationFormat>Grand écran</PresentationFormat>
  <Paragraphs>99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 BERKLEY</vt:lpstr>
      <vt:lpstr>Arial</vt:lpstr>
      <vt:lpstr>Calibri</vt:lpstr>
      <vt:lpstr>Calibri Light</vt:lpstr>
      <vt:lpstr>Roboto</vt:lpstr>
      <vt:lpstr>Times New Roman</vt:lpstr>
      <vt:lpstr>Wingdings</vt:lpstr>
      <vt:lpstr>Thème Office</vt:lpstr>
      <vt:lpstr>Présentation PowerPoint</vt:lpstr>
      <vt:lpstr>Chapter2                                                                   presentation of an oral presentation </vt:lpstr>
      <vt:lpstr>Chapter2                                                                   presentation of an oral presentation </vt:lpstr>
      <vt:lpstr>Chapter2                                                                   presentation of an oral presentation </vt:lpstr>
      <vt:lpstr>Chapter2                                                                   presentation of an oral presentation </vt:lpstr>
      <vt:lpstr>Présentation PowerPoint</vt:lpstr>
      <vt:lpstr>Chapter2                                                                   presentation of an oral presentation </vt:lpstr>
      <vt:lpstr>Chapter2                                                                   presentation of an oral presentation </vt:lpstr>
      <vt:lpstr>Chapter2                                                                   presentation of an oral presentation </vt:lpstr>
      <vt:lpstr>Chapter2                                                                   presentation of an oral presentation </vt:lpstr>
      <vt:lpstr>Chapter2                                                                   presentation of an oral presentation </vt:lpstr>
      <vt:lpstr>Chapter2                                                                   presentation of an oral presentation </vt:lpstr>
      <vt:lpstr>Chapter2                                                                   presentation of an oral presentation </vt:lpstr>
      <vt:lpstr>Chapter2                                                                   presentation of an oral presentation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Asus i3</dc:creator>
  <cp:lastModifiedBy>Probook</cp:lastModifiedBy>
  <cp:revision>107</cp:revision>
  <dcterms:created xsi:type="dcterms:W3CDTF">2025-02-01T16:00:28Z</dcterms:created>
  <dcterms:modified xsi:type="dcterms:W3CDTF">2025-07-23T18:10:07Z</dcterms:modified>
</cp:coreProperties>
</file>