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2" r:id="rId2"/>
    <p:sldId id="277" r:id="rId3"/>
    <p:sldId id="282" r:id="rId4"/>
    <p:sldId id="258" r:id="rId5"/>
    <p:sldId id="259" r:id="rId6"/>
    <p:sldId id="260" r:id="rId7"/>
    <p:sldId id="261" r:id="rId8"/>
    <p:sldId id="262" r:id="rId9"/>
    <p:sldId id="263" r:id="rId10"/>
    <p:sldId id="288" r:id="rId11"/>
    <p:sldId id="291" r:id="rId12"/>
    <p:sldId id="266" r:id="rId13"/>
    <p:sldId id="268" r:id="rId14"/>
    <p:sldId id="278" r:id="rId15"/>
    <p:sldId id="269" r:id="rId16"/>
    <p:sldId id="279" r:id="rId17"/>
    <p:sldId id="270" r:id="rId18"/>
    <p:sldId id="289" r:id="rId19"/>
    <p:sldId id="292" r:id="rId20"/>
    <p:sldId id="293" r:id="rId21"/>
    <p:sldId id="294" r:id="rId22"/>
    <p:sldId id="295" r:id="rId23"/>
    <p:sldId id="296" r:id="rId24"/>
    <p:sldId id="297" r:id="rId25"/>
    <p:sldId id="298" r:id="rId26"/>
    <p:sldId id="299"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9172E-B55C-4CD0-B2D4-FC18CFEE98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4764EE-22C2-47A1-AA36-F561A3582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42C1585-5E04-4F93-85D5-2BED325A80B3}"/>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1AD0D236-3823-498F-B93D-95BDC540C1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F5516F-B08F-41F5-8DF7-44F032507A3E}"/>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183435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BC219-53BE-4D5A-B04E-37BDF0F7833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5CB70F5-4DB6-4102-9FCA-285E3283096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054213-9504-4D84-912A-BF4CE3B820E5}"/>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FC728F3B-6550-4B09-8B77-E7F3489CA0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9142F4-AE1A-41EC-9BE1-5C555D24F653}"/>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401991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3876BF-4BEE-4858-A224-B793ADBC6C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B132CE-6A93-4577-ADC8-4974674F89B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916B79-0331-471E-BB5C-7EDA6F792416}"/>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A1C63267-F1BA-4963-A950-287EC2E247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40E07D-5B0D-44FA-BDEB-D87E597E59DA}"/>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3695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FBEF3-09AF-4CB3-88C4-AE71A9314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AE137F-F009-483F-AB54-BDFDFFE1ECA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C9ECC8-85D7-4D59-B12F-E7A4195ABC6B}"/>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773AB59E-836B-45DA-B5A8-FA18CFF033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93C517-AC33-41BC-B04F-D79B6054AA45}"/>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14587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119CF-7368-4969-9644-0AF893DCAF2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6610DCC-6742-4248-AA53-26CFB4500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7CD019A-ADD4-4F7F-9A84-095C73DF798A}"/>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BB5F45EC-8C1E-4F56-9F94-A55E094AA1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A00203-00A6-4726-8287-0D1D97B6EC34}"/>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165639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9E625-8A72-4922-972B-8AEC4A7CA1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4B8D01-C755-4C00-8DE5-0A1306E5A82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9FFA856-F10C-48A0-95CB-1A3BB4FA914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A88E670-AAAC-46D9-AE44-9F4958DEE367}"/>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6" name="Espace réservé du pied de page 5">
            <a:extLst>
              <a:ext uri="{FF2B5EF4-FFF2-40B4-BE49-F238E27FC236}">
                <a16:creationId xmlns:a16="http://schemas.microsoft.com/office/drawing/2014/main" id="{C8547590-3AD8-4F93-9197-B3FEC4F3A8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DC97DB-E870-4F3E-90BF-8B02472BDFED}"/>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343041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EF0CF-CBDE-447E-A223-BA984AC4B00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8B2774-3E8B-4F16-8A94-6D9D4F7BE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9B5A358-57F8-4B12-B365-F4FB4DD2DE1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246D22C-D068-44A2-906B-BCBE92699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6BD2D6C-7E73-4557-A217-AF6447DAD3E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78B800B-5881-446F-A984-A8DE6A922CB0}"/>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8" name="Espace réservé du pied de page 7">
            <a:extLst>
              <a:ext uri="{FF2B5EF4-FFF2-40B4-BE49-F238E27FC236}">
                <a16:creationId xmlns:a16="http://schemas.microsoft.com/office/drawing/2014/main" id="{285F21CD-D637-4671-B8A8-34E06148FB3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10C751E-7C92-45EC-A3D4-EFBB0FAE66EF}"/>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186447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CAE6E-8454-491C-9AA3-739B64A777B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AECD0DB-EFD3-42A4-83B4-921C6AF3F6C1}"/>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4" name="Espace réservé du pied de page 3">
            <a:extLst>
              <a:ext uri="{FF2B5EF4-FFF2-40B4-BE49-F238E27FC236}">
                <a16:creationId xmlns:a16="http://schemas.microsoft.com/office/drawing/2014/main" id="{84938B71-0353-4404-B9A9-BCC9594DD3E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40FDFD4-66F7-41BD-A25E-9D44CE3D31A3}"/>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384399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E7D8AAE-FB6A-43F5-8008-04A34CC16C6C}"/>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3" name="Espace réservé du pied de page 2">
            <a:extLst>
              <a:ext uri="{FF2B5EF4-FFF2-40B4-BE49-F238E27FC236}">
                <a16:creationId xmlns:a16="http://schemas.microsoft.com/office/drawing/2014/main" id="{0BED4E4F-94A1-48BC-ADCA-4BB79D36CD1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4F0F18C-F5E2-4525-93B7-CED01C8E4B07}"/>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164892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5EE07-A0D8-493E-B3B5-045D40A014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F18FF4E-954C-4894-93E1-F74CAFF78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C3D712-8EF9-4C19-975F-8A6DA3A6A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5B5D79C-90A8-438A-856F-77172776DE4E}"/>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6" name="Espace réservé du pied de page 5">
            <a:extLst>
              <a:ext uri="{FF2B5EF4-FFF2-40B4-BE49-F238E27FC236}">
                <a16:creationId xmlns:a16="http://schemas.microsoft.com/office/drawing/2014/main" id="{0E8C00DB-C892-444D-BEC8-5D1071FF83A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F77B19-00A6-4DAA-8A68-0B8C42405542}"/>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49848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353D5-8BAA-4A16-9094-9AABFC62F4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3E40216-5241-4065-9EFE-8CDDC3492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1C09DEA-0AAB-4453-9C81-3B0662EF7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DDF5806-36CB-4D79-A044-87FFC529A23C}"/>
              </a:ext>
            </a:extLst>
          </p:cNvPr>
          <p:cNvSpPr>
            <a:spLocks noGrp="1"/>
          </p:cNvSpPr>
          <p:nvPr>
            <p:ph type="dt" sz="half" idx="10"/>
          </p:nvPr>
        </p:nvSpPr>
        <p:spPr/>
        <p:txBody>
          <a:bodyPr/>
          <a:lstStyle/>
          <a:p>
            <a:fld id="{AF1F01AF-A6AB-4025-B6DE-2D7FF4DB418B}" type="datetimeFigureOut">
              <a:rPr lang="fr-FR" smtClean="0"/>
              <a:t>24/07/2025</a:t>
            </a:fld>
            <a:endParaRPr lang="fr-FR"/>
          </a:p>
        </p:txBody>
      </p:sp>
      <p:sp>
        <p:nvSpPr>
          <p:cNvPr id="6" name="Espace réservé du pied de page 5">
            <a:extLst>
              <a:ext uri="{FF2B5EF4-FFF2-40B4-BE49-F238E27FC236}">
                <a16:creationId xmlns:a16="http://schemas.microsoft.com/office/drawing/2014/main" id="{2BB84FB9-3E32-41A6-8021-20FAB2702D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F13C06-20ED-4548-A147-6682C5B42071}"/>
              </a:ext>
            </a:extLst>
          </p:cNvPr>
          <p:cNvSpPr>
            <a:spLocks noGrp="1"/>
          </p:cNvSpPr>
          <p:nvPr>
            <p:ph type="sldNum" sz="quarter" idx="12"/>
          </p:nvPr>
        </p:nvSpPr>
        <p:spPr/>
        <p:txBody>
          <a:bodyPr/>
          <a:lstStyle/>
          <a:p>
            <a:fld id="{E5B45D77-ECEB-4E0E-BD67-5B41CC920380}" type="slidenum">
              <a:rPr lang="fr-FR" smtClean="0"/>
              <a:t>‹N°›</a:t>
            </a:fld>
            <a:endParaRPr lang="fr-FR"/>
          </a:p>
        </p:txBody>
      </p:sp>
    </p:spTree>
    <p:extLst>
      <p:ext uri="{BB962C8B-B14F-4D97-AF65-F5344CB8AC3E}">
        <p14:creationId xmlns:p14="http://schemas.microsoft.com/office/powerpoint/2010/main" val="12519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DEF18D-5E73-4A7E-ACA4-8F1793B1F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A46C83-1C55-49DB-BE2B-F7E161012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D2247-E0B2-45D8-A844-E5850F340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F01AF-A6AB-4025-B6DE-2D7FF4DB418B}"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4CF973E8-C6F1-4B99-9174-AB98FA0AF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E17741-E5C0-4CD1-B140-D968085E2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45D77-ECEB-4E0E-BD67-5B41CC920380}" type="slidenum">
              <a:rPr lang="fr-FR" smtClean="0"/>
              <a:t>‹N°›</a:t>
            </a:fld>
            <a:endParaRPr lang="fr-FR"/>
          </a:p>
        </p:txBody>
      </p:sp>
    </p:spTree>
    <p:extLst>
      <p:ext uri="{BB962C8B-B14F-4D97-AF65-F5344CB8AC3E}">
        <p14:creationId xmlns:p14="http://schemas.microsoft.com/office/powerpoint/2010/main" val="263880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s 3 éléments les plus importants du 1er chapitre - À propos décriture">
            <a:extLst>
              <a:ext uri="{FF2B5EF4-FFF2-40B4-BE49-F238E27FC236}">
                <a16:creationId xmlns:a16="http://schemas.microsoft.com/office/drawing/2014/main" id="{C9318048-4765-4239-A705-3045FCE6E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6C94017A-63EE-450D-BB48-21964FFA079A}"/>
              </a:ext>
            </a:extLst>
          </p:cNvPr>
          <p:cNvSpPr>
            <a:spLocks noGrp="1"/>
          </p:cNvSpPr>
          <p:nvPr>
            <p:ph type="ctrTitle"/>
          </p:nvPr>
        </p:nvSpPr>
        <p:spPr>
          <a:xfrm>
            <a:off x="906679" y="2040835"/>
            <a:ext cx="10034086" cy="2743200"/>
          </a:xfrm>
          <a:blipFill>
            <a:blip r:embed="rId3"/>
            <a:tile tx="0" ty="0" sx="100000" sy="100000" flip="none" algn="tl"/>
          </a:blipFill>
        </p:spPr>
        <p:txBody>
          <a:bodyPr>
            <a:noAutofit/>
          </a:bodyPr>
          <a:lstStyle/>
          <a:p>
            <a:pPr>
              <a:lnSpc>
                <a:spcPct val="150000"/>
              </a:lnSpc>
            </a:pPr>
            <a:r>
              <a:rPr lang="fr-FR" sz="7200" b="1" dirty="0" err="1">
                <a:latin typeface="AR JULIAN" panose="02000000000000000000" pitchFamily="2" charset="0"/>
                <a:cs typeface="Aharoni" panose="02010803020104030203" pitchFamily="2" charset="-79"/>
              </a:rPr>
              <a:t>Methodology</a:t>
            </a:r>
            <a:r>
              <a:rPr lang="fr-FR" sz="7200" b="1" dirty="0">
                <a:latin typeface="AR JULIAN" panose="02000000000000000000" pitchFamily="2" charset="0"/>
                <a:cs typeface="Aharoni" panose="02010803020104030203" pitchFamily="2" charset="-79"/>
              </a:rPr>
              <a:t> </a:t>
            </a:r>
            <a:br>
              <a:rPr lang="fr-FR" sz="7200" b="1" dirty="0">
                <a:latin typeface="AR JULIAN" panose="02000000000000000000" pitchFamily="2" charset="0"/>
                <a:cs typeface="Aharoni" panose="02010803020104030203" pitchFamily="2" charset="-79"/>
              </a:rPr>
            </a:br>
            <a:r>
              <a:rPr lang="fr-FR" sz="7200" b="1" dirty="0">
                <a:latin typeface="AR JULIAN" panose="02000000000000000000" pitchFamily="2" charset="0"/>
                <a:cs typeface="Aharoni" panose="02010803020104030203" pitchFamily="2" charset="-79"/>
              </a:rPr>
              <a:t>of </a:t>
            </a:r>
            <a:r>
              <a:rPr lang="fr-FR" sz="7200" b="1" dirty="0" err="1">
                <a:latin typeface="AR JULIAN" panose="02000000000000000000" pitchFamily="2" charset="0"/>
                <a:cs typeface="Aharoni" panose="02010803020104030203" pitchFamily="2" charset="-79"/>
              </a:rPr>
              <a:t>presentation</a:t>
            </a:r>
            <a:endParaRPr lang="fr-FR" sz="7200" b="1" dirty="0">
              <a:latin typeface="AR JULIAN" panose="02000000000000000000" pitchFamily="2" charset="0"/>
              <a:cs typeface="Aharoni" panose="02010803020104030203" pitchFamily="2" charset="-79"/>
            </a:endParaRPr>
          </a:p>
        </p:txBody>
      </p:sp>
      <p:sp>
        <p:nvSpPr>
          <p:cNvPr id="6" name="Rectangle 5">
            <a:extLst>
              <a:ext uri="{FF2B5EF4-FFF2-40B4-BE49-F238E27FC236}">
                <a16:creationId xmlns:a16="http://schemas.microsoft.com/office/drawing/2014/main" id="{1C06BDAE-5DFA-44AF-ADFA-641078342315}"/>
              </a:ext>
            </a:extLst>
          </p:cNvPr>
          <p:cNvSpPr/>
          <p:nvPr/>
        </p:nvSpPr>
        <p:spPr>
          <a:xfrm>
            <a:off x="8403944" y="6018001"/>
            <a:ext cx="357501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AR BERKLEY" panose="02000000000000000000" pitchFamily="2" charset="0"/>
                <a:ea typeface="+mn-ea"/>
                <a:cs typeface="+mn-cs"/>
              </a:rPr>
              <a:t>Dr: </a:t>
            </a:r>
            <a:r>
              <a:rPr kumimoji="0" lang="fr-FR" sz="3600" b="1" i="0" u="none" strike="noStrike" kern="1200" cap="none" spc="0" normalizeH="0" baseline="0" noProof="0" dirty="0" err="1">
                <a:ln>
                  <a:noFill/>
                </a:ln>
                <a:solidFill>
                  <a:prstClr val="black"/>
                </a:solidFill>
                <a:effectLst/>
                <a:uLnTx/>
                <a:uFillTx/>
                <a:latin typeface="AR BERKLEY" panose="02000000000000000000" pitchFamily="2" charset="0"/>
                <a:ea typeface="+mn-ea"/>
                <a:cs typeface="+mn-cs"/>
              </a:rPr>
              <a:t>Baatouche</a:t>
            </a:r>
            <a:r>
              <a:rPr kumimoji="0" lang="fr-FR" sz="3600" b="1" i="0" u="none" strike="noStrike" kern="1200" cap="none" spc="0" normalizeH="0" baseline="0" noProof="0" dirty="0">
                <a:ln>
                  <a:noFill/>
                </a:ln>
                <a:solidFill>
                  <a:prstClr val="black"/>
                </a:solidFill>
                <a:effectLst/>
                <a:uLnTx/>
                <a:uFillTx/>
                <a:latin typeface="AR BERKLEY" panose="02000000000000000000" pitchFamily="2" charset="0"/>
                <a:ea typeface="+mn-ea"/>
                <a:cs typeface="+mn-cs"/>
              </a:rPr>
              <a:t> .S</a:t>
            </a:r>
          </a:p>
        </p:txBody>
      </p:sp>
    </p:spTree>
    <p:extLst>
      <p:ext uri="{BB962C8B-B14F-4D97-AF65-F5344CB8AC3E}">
        <p14:creationId xmlns:p14="http://schemas.microsoft.com/office/powerpoint/2010/main" val="22900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ating an Oral Presentation | PPT">
            <a:extLst>
              <a:ext uri="{FF2B5EF4-FFF2-40B4-BE49-F238E27FC236}">
                <a16:creationId xmlns:a16="http://schemas.microsoft.com/office/drawing/2014/main" id="{07ED5CA6-8DD2-47EC-8542-0B05A282D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paring an Oral Presentation">
            <a:extLst>
              <a:ext uri="{FF2B5EF4-FFF2-40B4-BE49-F238E27FC236}">
                <a16:creationId xmlns:a16="http://schemas.microsoft.com/office/drawing/2014/main" id="{A548CBE6-BCE2-4238-BF06-748E0F617C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12" t="27053" r="19997"/>
          <a:stretch/>
        </p:blipFill>
        <p:spPr bwMode="auto">
          <a:xfrm>
            <a:off x="5950226" y="0"/>
            <a:ext cx="624177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AAC7EF-3E2F-45CC-800A-D3C63DFC4F1B}"/>
              </a:ext>
            </a:extLst>
          </p:cNvPr>
          <p:cNvSpPr/>
          <p:nvPr/>
        </p:nvSpPr>
        <p:spPr>
          <a:xfrm>
            <a:off x="344556" y="101486"/>
            <a:ext cx="3790122" cy="3327514"/>
          </a:xfrm>
          <a:prstGeom prst="rect">
            <a:avLst/>
          </a:prstGeom>
          <a:solidFill>
            <a:schemeClr val="accent2"/>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554605" algn="l"/>
              </a:tabLst>
              <a:defRPr/>
            </a:pPr>
            <a:r>
              <a:rPr kumimoji="0" lang="fr-F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t>
            </a:r>
          </a:p>
          <a:p>
            <a:pPr marL="0" marR="0" lvl="0" indent="0" algn="ctr" defTabSz="914400" rtl="0" eaLnBrk="1" fontAlgn="auto" latinLnBrk="0" hangingPunct="1">
              <a:lnSpc>
                <a:spcPct val="150000"/>
              </a:lnSpc>
              <a:spcBef>
                <a:spcPts val="0"/>
              </a:spcBef>
              <a:spcAft>
                <a:spcPts val="0"/>
              </a:spcAft>
              <a:buClrTx/>
              <a:buSzTx/>
              <a:buFontTx/>
              <a:buNone/>
              <a:tabLst>
                <a:tab pos="2554605" algn="l"/>
              </a:tabLst>
              <a:defRPr/>
            </a:pPr>
            <a:r>
              <a:rPr kumimoji="0" lang="fr-F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AN </a:t>
            </a:r>
          </a:p>
          <a:p>
            <a:pPr marL="0" marR="0" lvl="0" indent="0" algn="ctr" defTabSz="914400" rtl="0" eaLnBrk="1" fontAlgn="auto" latinLnBrk="0" hangingPunct="1">
              <a:lnSpc>
                <a:spcPct val="150000"/>
              </a:lnSpc>
              <a:spcBef>
                <a:spcPts val="0"/>
              </a:spcBef>
              <a:spcAft>
                <a:spcPts val="0"/>
              </a:spcAft>
              <a:buClrTx/>
              <a:buSzTx/>
              <a:buFontTx/>
              <a:buNone/>
              <a:tabLst>
                <a:tab pos="2554605" algn="l"/>
              </a:tabLst>
              <a:defRPr/>
            </a:pPr>
            <a:r>
              <a:rPr kumimoji="0" lang="fr-F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ORAL </a:t>
            </a:r>
          </a:p>
          <a:p>
            <a:pPr marL="0" marR="0" lvl="0" indent="0" algn="ctr" defTabSz="914400" rtl="0" eaLnBrk="1" fontAlgn="auto" latinLnBrk="0" hangingPunct="1">
              <a:lnSpc>
                <a:spcPct val="150000"/>
              </a:lnSpc>
              <a:spcBef>
                <a:spcPts val="0"/>
              </a:spcBef>
              <a:spcAft>
                <a:spcPts val="0"/>
              </a:spcAft>
              <a:buClrTx/>
              <a:buSzTx/>
              <a:buFontTx/>
              <a:buNone/>
              <a:tabLst>
                <a:tab pos="2554605" algn="l"/>
              </a:tabLst>
              <a:defRPr/>
            </a:pPr>
            <a:r>
              <a:rPr kumimoji="0" lang="fr-FR"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0247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dèle PPT de processus en 4 étapes|Diagramme">
            <a:extLst>
              <a:ext uri="{FF2B5EF4-FFF2-40B4-BE49-F238E27FC236}">
                <a16:creationId xmlns:a16="http://schemas.microsoft.com/office/drawing/2014/main" id="{FEDC62E3-62D7-4C04-9010-0D21FBF69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4209BE3-D012-42C0-9BD3-9AA78E679681}"/>
              </a:ext>
            </a:extLst>
          </p:cNvPr>
          <p:cNvSpPr/>
          <p:nvPr/>
        </p:nvSpPr>
        <p:spPr>
          <a:xfrm>
            <a:off x="3013991" y="537437"/>
            <a:ext cx="5909118" cy="461665"/>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PREPARING AN ORAL PRESENTATION</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785620B-2B69-4B53-A312-AE83D7863D07}"/>
              </a:ext>
            </a:extLst>
          </p:cNvPr>
          <p:cNvSpPr/>
          <p:nvPr/>
        </p:nvSpPr>
        <p:spPr>
          <a:xfrm>
            <a:off x="938082" y="4593893"/>
            <a:ext cx="2162772" cy="1569660"/>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Calibri" panose="020F0502020204030204" pitchFamily="34" charset="0"/>
                <a:cs typeface="+mn-cs"/>
              </a:rPr>
              <a:t>PLANNING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Calibri" panose="020F0502020204030204" pitchFamily="34"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Calibri" panose="020F0502020204030204" pitchFamily="34" charset="0"/>
                <a:cs typeface="+mn-cs"/>
              </a:rPr>
              <a:t> 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Calibri" panose="020F0502020204030204" pitchFamily="34" charset="0"/>
                <a:cs typeface="+mn-cs"/>
              </a:rPr>
              <a:t> </a:t>
            </a:r>
            <a:endParaRPr kumimoji="0" lang="fr-FR"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956FA4B-3889-487B-9AB4-3A2502E85BFF}"/>
              </a:ext>
            </a:extLst>
          </p:cNvPr>
          <p:cNvSpPr/>
          <p:nvPr/>
        </p:nvSpPr>
        <p:spPr>
          <a:xfrm>
            <a:off x="3491068" y="4593892"/>
            <a:ext cx="2345634" cy="156966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TARGET AUDIENCE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endParaRPr kumimoji="0" lang="fr-FR" sz="2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ECAEAE0-ACCD-4E93-8714-576602701215}"/>
              </a:ext>
            </a:extLst>
          </p:cNvPr>
          <p:cNvSpPr/>
          <p:nvPr/>
        </p:nvSpPr>
        <p:spPr>
          <a:xfrm>
            <a:off x="6355299" y="4409227"/>
            <a:ext cx="2314267" cy="181588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E3214B"/>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E3214B"/>
                </a:solidFill>
                <a:effectLst/>
                <a:uLnTx/>
                <a:uFillTx/>
                <a:latin typeface="Times New Roman" panose="02020603050405020304" pitchFamily="18" charset="0"/>
                <a:ea typeface="Calibri" panose="020F0502020204030204" pitchFamily="34" charset="0"/>
                <a:cs typeface="+mn-cs"/>
              </a:rPr>
              <a:t>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E3214B"/>
                </a:solidFill>
                <a:effectLst/>
                <a:uLnTx/>
                <a:uFillTx/>
                <a:latin typeface="Times New Roman" panose="02020603050405020304" pitchFamily="18"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E3214B"/>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C6C6FAB-9EAF-47B6-A855-A2CB38DAC1AF}"/>
              </a:ext>
            </a:extLst>
          </p:cNvPr>
          <p:cNvSpPr/>
          <p:nvPr/>
        </p:nvSpPr>
        <p:spPr>
          <a:xfrm>
            <a:off x="8669566" y="4586287"/>
            <a:ext cx="2886800" cy="1815882"/>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mn-cs"/>
              </a:rPr>
              <a:t>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C000"/>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12" name="Picture 2" descr="Why Knowing Your Audience Is So Important - Auburn Advertising Blog - A  Service of Inner Spark Creative">
            <a:extLst>
              <a:ext uri="{FF2B5EF4-FFF2-40B4-BE49-F238E27FC236}">
                <a16:creationId xmlns:a16="http://schemas.microsoft.com/office/drawing/2014/main" id="{90DAB366-3101-486B-A27C-93E481C21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927" y="2459869"/>
            <a:ext cx="1293681" cy="9486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ime Management: What is it, who has it, and can you improve it? — The  Learning Scientists">
            <a:extLst>
              <a:ext uri="{FF2B5EF4-FFF2-40B4-BE49-F238E27FC236}">
                <a16:creationId xmlns:a16="http://schemas.microsoft.com/office/drawing/2014/main" id="{0A8540B7-7C75-4E44-A6C4-5A379DBD0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5534" y="2375750"/>
            <a:ext cx="1228056" cy="1053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tent marketing dos &amp; don'ts: 7 tips for creating better content | Content  and legal marketing, marketing &amp; public relations agency">
            <a:extLst>
              <a:ext uri="{FF2B5EF4-FFF2-40B4-BE49-F238E27FC236}">
                <a16:creationId xmlns:a16="http://schemas.microsoft.com/office/drawing/2014/main" id="{E3E129B9-D8FC-459B-963C-AC7D034E6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591" y="2459869"/>
            <a:ext cx="1425533" cy="94862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8347B971-7BBE-43E9-99D9-8D72303E334A}"/>
              </a:ext>
            </a:extLst>
          </p:cNvPr>
          <p:cNvPicPr>
            <a:picLocks noChangeAspect="1"/>
          </p:cNvPicPr>
          <p:nvPr/>
        </p:nvPicPr>
        <p:blipFill>
          <a:blip r:embed="rId6"/>
          <a:stretch>
            <a:fillRect/>
          </a:stretch>
        </p:blipFill>
        <p:spPr>
          <a:xfrm>
            <a:off x="1368410" y="2459869"/>
            <a:ext cx="1414108" cy="948627"/>
          </a:xfrm>
          <a:prstGeom prst="rect">
            <a:avLst/>
          </a:prstGeom>
        </p:spPr>
      </p:pic>
    </p:spTree>
    <p:extLst>
      <p:ext uri="{BB962C8B-B14F-4D97-AF65-F5344CB8AC3E}">
        <p14:creationId xmlns:p14="http://schemas.microsoft.com/office/powerpoint/2010/main" val="361033668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FB571D-494F-40AE-A537-1095ED8663D6}"/>
              </a:ext>
            </a:extLst>
          </p:cNvPr>
          <p:cNvSpPr/>
          <p:nvPr/>
        </p:nvSpPr>
        <p:spPr>
          <a:xfrm>
            <a:off x="4249428" y="513558"/>
            <a:ext cx="4908588" cy="669542"/>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2CD63F-401C-47B4-8990-B10166B2065F}"/>
              </a:ext>
            </a:extLst>
          </p:cNvPr>
          <p:cNvSpPr/>
          <p:nvPr/>
        </p:nvSpPr>
        <p:spPr>
          <a:xfrm>
            <a:off x="167914" y="1238494"/>
            <a:ext cx="3803195" cy="579967"/>
          </a:xfrm>
          <a:prstGeom prst="rect">
            <a:avLst/>
          </a:prstGeom>
          <a:solidFill>
            <a:schemeClr val="accent2">
              <a:lumMod val="60000"/>
              <a:lumOff val="40000"/>
            </a:schemeClr>
          </a:solid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Planning and Structure </a:t>
            </a: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C6C34-F359-49A3-89A4-5C4E72B40828}"/>
              </a:ext>
            </a:extLst>
          </p:cNvPr>
          <p:cNvSpPr/>
          <p:nvPr/>
        </p:nvSpPr>
        <p:spPr>
          <a:xfrm>
            <a:off x="0" y="1835712"/>
            <a:ext cx="12024086" cy="501194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tab pos="255460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Gather the key information from the thesis and organize it in a way that is suitable for the presentation</a:t>
            </a:r>
          </a:p>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tab pos="255460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Make sure they are coherent and in a logical sequence.</a:t>
            </a:r>
          </a:p>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tab pos="255460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Make sure that the presentation you are preparing contains their essential elements: an introduction, a main body, and a conclusion.</a:t>
            </a:r>
          </a:p>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tab pos="255460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Write down the main headings included in the presentation, so that each heading appears on a separate sheet of paper.</a:t>
            </a:r>
          </a:p>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tab pos="255460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After preparing the entire text, you can access your preferred program and start preparing the presentation.</a:t>
            </a:r>
          </a:p>
        </p:txBody>
      </p:sp>
      <p:sp>
        <p:nvSpPr>
          <p:cNvPr id="7" name="Titre 1">
            <a:extLst>
              <a:ext uri="{FF2B5EF4-FFF2-40B4-BE49-F238E27FC236}">
                <a16:creationId xmlns:a16="http://schemas.microsoft.com/office/drawing/2014/main" id="{670E0125-4696-4567-A8FB-CC1B218F881B}"/>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D5B2280B-1F6E-471F-A753-17B93658ED0E}"/>
              </a:ext>
            </a:extLst>
          </p:cNvPr>
          <p:cNvPicPr>
            <a:picLocks noChangeAspect="1"/>
          </p:cNvPicPr>
          <p:nvPr/>
        </p:nvPicPr>
        <p:blipFill>
          <a:blip r:embed="rId3"/>
          <a:stretch>
            <a:fillRect/>
          </a:stretch>
        </p:blipFill>
        <p:spPr>
          <a:xfrm>
            <a:off x="9294125" y="462413"/>
            <a:ext cx="2729961" cy="1571103"/>
          </a:xfrm>
          <a:prstGeom prst="rect">
            <a:avLst/>
          </a:prstGeom>
        </p:spPr>
      </p:pic>
    </p:spTree>
    <p:extLst>
      <p:ext uri="{BB962C8B-B14F-4D97-AF65-F5344CB8AC3E}">
        <p14:creationId xmlns:p14="http://schemas.microsoft.com/office/powerpoint/2010/main" val="2831810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5419BD-BBAF-46B1-8BE2-98BE494569B5}"/>
              </a:ext>
            </a:extLst>
          </p:cNvPr>
          <p:cNvSpPr/>
          <p:nvPr/>
        </p:nvSpPr>
        <p:spPr>
          <a:xfrm>
            <a:off x="3807565" y="576037"/>
            <a:ext cx="4232312" cy="587148"/>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360B4AA-261F-4ADB-BB7B-C2CBEC500C3D}"/>
              </a:ext>
            </a:extLst>
          </p:cNvPr>
          <p:cNvSpPr/>
          <p:nvPr/>
        </p:nvSpPr>
        <p:spPr>
          <a:xfrm>
            <a:off x="257060" y="1466598"/>
            <a:ext cx="3800271" cy="587148"/>
          </a:xfrm>
          <a:prstGeom prst="rect">
            <a:avLst/>
          </a:prstGeom>
          <a:solidFill>
            <a:schemeClr val="accent2">
              <a:lumMod val="60000"/>
              <a:lumOff val="40000"/>
            </a:schemeClr>
          </a:solidFill>
        </p:spPr>
        <p:txBody>
          <a:bodyPr wrap="non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Planning and Structure :</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CA2C46C-9D47-4CA0-BB3C-1115AC4977D3}"/>
              </a:ext>
            </a:extLst>
          </p:cNvPr>
          <p:cNvSpPr/>
          <p:nvPr/>
        </p:nvSpPr>
        <p:spPr>
          <a:xfrm>
            <a:off x="43053" y="2265066"/>
            <a:ext cx="12056182" cy="445795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is preferable to use audiovisual media to animate the presentation (PowerPoint presentation or documentary, Google Slides……. ).</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Choose a simple template that fits the theme of the note and avoid bright colors and busy designs.</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Prefer index cards over papers; One index card for each title and business plan, one or two index cards at most for the introduction and conclusion, and between 10 and 30 index cards for the presentation, which is enough for a 15-20 minute presentation.</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153D04D8-D29E-4743-A0F1-71F3C4BA8292}"/>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E21EFD22-67C3-4BD1-850F-FED8C5630196}"/>
              </a:ext>
            </a:extLst>
          </p:cNvPr>
          <p:cNvPicPr>
            <a:picLocks noChangeAspect="1"/>
          </p:cNvPicPr>
          <p:nvPr/>
        </p:nvPicPr>
        <p:blipFill>
          <a:blip r:embed="rId3"/>
          <a:stretch>
            <a:fillRect/>
          </a:stretch>
        </p:blipFill>
        <p:spPr>
          <a:xfrm>
            <a:off x="8892439" y="462413"/>
            <a:ext cx="3299561" cy="1856003"/>
          </a:xfrm>
          <a:prstGeom prst="rect">
            <a:avLst/>
          </a:prstGeom>
        </p:spPr>
      </p:pic>
    </p:spTree>
    <p:extLst>
      <p:ext uri="{BB962C8B-B14F-4D97-AF65-F5344CB8AC3E}">
        <p14:creationId xmlns:p14="http://schemas.microsoft.com/office/powerpoint/2010/main" val="17682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95A54C1-3E08-4127-90E3-A4BF560957D5}"/>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37E0AE-9FBD-4D97-9FAE-60EFF7BADD58}"/>
              </a:ext>
            </a:extLst>
          </p:cNvPr>
          <p:cNvSpPr/>
          <p:nvPr/>
        </p:nvSpPr>
        <p:spPr>
          <a:xfrm>
            <a:off x="4399721" y="648447"/>
            <a:ext cx="4232312" cy="587148"/>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EF69202-DC46-4B82-B314-C43CE913DD23}"/>
              </a:ext>
            </a:extLst>
          </p:cNvPr>
          <p:cNvSpPr/>
          <p:nvPr/>
        </p:nvSpPr>
        <p:spPr>
          <a:xfrm>
            <a:off x="176361" y="1595691"/>
            <a:ext cx="3800271" cy="587148"/>
          </a:xfrm>
          <a:prstGeom prst="rect">
            <a:avLst/>
          </a:prstGeom>
          <a:solidFill>
            <a:schemeClr val="accent2">
              <a:lumMod val="60000"/>
              <a:lumOff val="40000"/>
            </a:schemeClr>
          </a:solidFill>
        </p:spPr>
        <p:txBody>
          <a:bodyPr wrap="non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Planning and Structure :</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C420F87-B656-4A17-AB64-8446CE92BBEE}"/>
              </a:ext>
            </a:extLst>
          </p:cNvPr>
          <p:cNvSpPr/>
          <p:nvPr/>
        </p:nvSpPr>
        <p:spPr>
          <a:xfrm>
            <a:off x="176361" y="2662448"/>
            <a:ext cx="11757392" cy="3349956"/>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Use appropriate visuals and visual effects to illustrate important points and make the presentation more interesting. Add transitions between slides to improve the flow of your presentation.</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Use headings, paragraphs, bullet points, or charts to make the information easier to understand.</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Use images, illustrations, and charts to add value and clarify the information.</a:t>
            </a:r>
          </a:p>
        </p:txBody>
      </p:sp>
      <p:pic>
        <p:nvPicPr>
          <p:cNvPr id="3" name="Image 2">
            <a:extLst>
              <a:ext uri="{FF2B5EF4-FFF2-40B4-BE49-F238E27FC236}">
                <a16:creationId xmlns:a16="http://schemas.microsoft.com/office/drawing/2014/main" id="{0DEAC3AA-B8C7-4AE4-83D7-F6E926631AF3}"/>
              </a:ext>
            </a:extLst>
          </p:cNvPr>
          <p:cNvPicPr>
            <a:picLocks noChangeAspect="1"/>
          </p:cNvPicPr>
          <p:nvPr/>
        </p:nvPicPr>
        <p:blipFill>
          <a:blip r:embed="rId3"/>
          <a:stretch>
            <a:fillRect/>
          </a:stretch>
        </p:blipFill>
        <p:spPr>
          <a:xfrm>
            <a:off x="8892440" y="462414"/>
            <a:ext cx="3254536" cy="2200034"/>
          </a:xfrm>
          <a:prstGeom prst="rect">
            <a:avLst/>
          </a:prstGeom>
        </p:spPr>
      </p:pic>
    </p:spTree>
    <p:extLst>
      <p:ext uri="{BB962C8B-B14F-4D97-AF65-F5344CB8AC3E}">
        <p14:creationId xmlns:p14="http://schemas.microsoft.com/office/powerpoint/2010/main" val="20671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B23E2F-ADD4-43D0-9214-77C121E20C82}"/>
              </a:ext>
            </a:extLst>
          </p:cNvPr>
          <p:cNvSpPr/>
          <p:nvPr/>
        </p:nvSpPr>
        <p:spPr>
          <a:xfrm>
            <a:off x="245660" y="2004731"/>
            <a:ext cx="2784352" cy="587148"/>
          </a:xfrm>
          <a:prstGeom prst="rect">
            <a:avLst/>
          </a:prstGeom>
          <a:solidFill>
            <a:schemeClr val="accent2">
              <a:lumMod val="60000"/>
              <a:lumOff val="40000"/>
            </a:schemeClr>
          </a:solidFill>
        </p:spPr>
        <p:txBody>
          <a:bodyPr wrap="non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Target Audience</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C547C73-6C1B-43EB-8132-D9E9A2E5CE5E}"/>
              </a:ext>
            </a:extLst>
          </p:cNvPr>
          <p:cNvSpPr/>
          <p:nvPr/>
        </p:nvSpPr>
        <p:spPr>
          <a:xfrm>
            <a:off x="3807565" y="615324"/>
            <a:ext cx="4232312" cy="587148"/>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4EDE13-FA8B-4CAF-8BC3-683D2D53E7EB}"/>
              </a:ext>
            </a:extLst>
          </p:cNvPr>
          <p:cNvSpPr/>
          <p:nvPr/>
        </p:nvSpPr>
        <p:spPr>
          <a:xfrm>
            <a:off x="51315" y="3331938"/>
            <a:ext cx="11895025" cy="280314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Make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sure to use short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text</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and key points in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your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slides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rather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than</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writing</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long sentences. This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helps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to focus the audience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make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presentation</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easier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to follow.</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endPar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Make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sure the information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provided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in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presentation</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understandable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easy</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to digest</a:t>
            </a:r>
            <a:endPar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 name="Titre 1">
            <a:extLst>
              <a:ext uri="{FF2B5EF4-FFF2-40B4-BE49-F238E27FC236}">
                <a16:creationId xmlns:a16="http://schemas.microsoft.com/office/drawing/2014/main" id="{FC628710-DB11-4F09-B3D2-E8F592578A06}"/>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098" name="Picture 2" descr="Why Knowing Your Audience Is So Important - Auburn Advertising Blog - A  Service of Inner Spark Creative">
            <a:extLst>
              <a:ext uri="{FF2B5EF4-FFF2-40B4-BE49-F238E27FC236}">
                <a16:creationId xmlns:a16="http://schemas.microsoft.com/office/drawing/2014/main" id="{D1E8C512-D942-47B1-9D34-83EC6C549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751" y="462413"/>
            <a:ext cx="3299249" cy="267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C3393A-AD19-425C-AACC-6E42009234D6}"/>
              </a:ext>
            </a:extLst>
          </p:cNvPr>
          <p:cNvSpPr/>
          <p:nvPr/>
        </p:nvSpPr>
        <p:spPr>
          <a:xfrm>
            <a:off x="3807565" y="615324"/>
            <a:ext cx="4232312" cy="587148"/>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5873F9-49F6-4D4E-8909-A0535008A041}"/>
              </a:ext>
            </a:extLst>
          </p:cNvPr>
          <p:cNvSpPr/>
          <p:nvPr/>
        </p:nvSpPr>
        <p:spPr>
          <a:xfrm>
            <a:off x="362043" y="1745638"/>
            <a:ext cx="2090342" cy="587148"/>
          </a:xfrm>
          <a:prstGeom prst="rect">
            <a:avLst/>
          </a:prstGeom>
          <a:solidFill>
            <a:schemeClr val="accent2">
              <a:lumMod val="60000"/>
              <a:lumOff val="40000"/>
            </a:schemeClr>
          </a:solid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Content </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C12D91A-1E10-4EF3-AB17-9239AC6E8084}"/>
              </a:ext>
            </a:extLst>
          </p:cNvPr>
          <p:cNvSpPr/>
          <p:nvPr/>
        </p:nvSpPr>
        <p:spPr>
          <a:xfrm>
            <a:off x="-6144" y="2501842"/>
            <a:ext cx="11859729" cy="409419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2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 concise and </a:t>
            </a:r>
            <a:r>
              <a:rPr kumimoji="0" lang="fr-FR" sz="22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precise</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Provide</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relevant information and support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with</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concrete</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examples</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or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evidence</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ar-DZ"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endPar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written</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presentation</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accompanying</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oral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presentation</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should</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include</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 introduction, a body and a conclusion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according</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 a simple plan.</a:t>
            </a:r>
            <a:endParaRPr kumimoji="0" lang="ar-DZ"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endPar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Avoid</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urge to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say</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everything</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but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rather</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three</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or four basic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ideas</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are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enough</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stick to the initial plan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applied</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during</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Research</a:t>
            </a:r>
            <a:r>
              <a:rPr kumimoji="0" lang="fr-FR"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Titre 1">
            <a:extLst>
              <a:ext uri="{FF2B5EF4-FFF2-40B4-BE49-F238E27FC236}">
                <a16:creationId xmlns:a16="http://schemas.microsoft.com/office/drawing/2014/main" id="{88E53BF1-909B-4AF7-AC82-39FF41E0A575}"/>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146" name="Picture 2" descr="Content marketing dos &amp; don'ts: 7 tips for creating better content | Content  and legal marketing, marketing &amp; public relations agency">
            <a:extLst>
              <a:ext uri="{FF2B5EF4-FFF2-40B4-BE49-F238E27FC236}">
                <a16:creationId xmlns:a16="http://schemas.microsoft.com/office/drawing/2014/main" id="{5B166E68-B4F9-4A65-8E4F-017F8D266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811" y="615324"/>
            <a:ext cx="2941053" cy="195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0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0C9535-E5BC-4464-BA9E-B50A858CCA73}"/>
              </a:ext>
            </a:extLst>
          </p:cNvPr>
          <p:cNvSpPr/>
          <p:nvPr/>
        </p:nvSpPr>
        <p:spPr>
          <a:xfrm>
            <a:off x="172278" y="2459444"/>
            <a:ext cx="11847444" cy="3785652"/>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References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written</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bottom</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the document.</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You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write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main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ideas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each</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document,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while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secondary</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ideas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are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presented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orally</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Organize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ideas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into</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headings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All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visuals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graphics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should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simple,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professional</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precise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clear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2554605" algn="l"/>
              </a:tabLst>
              <a:defRPr/>
            </a:pPr>
            <a:endPar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554605" algn="l"/>
              </a:tabLst>
              <a:defRPr/>
            </a:pP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Revise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plan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visuals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if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necessary</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a:extLst>
              <a:ext uri="{FF2B5EF4-FFF2-40B4-BE49-F238E27FC236}">
                <a16:creationId xmlns:a16="http://schemas.microsoft.com/office/drawing/2014/main" id="{E48E605A-AF8C-49C5-AF19-9EED3F892A86}"/>
              </a:ext>
            </a:extLst>
          </p:cNvPr>
          <p:cNvSpPr/>
          <p:nvPr/>
        </p:nvSpPr>
        <p:spPr>
          <a:xfrm>
            <a:off x="3701547" y="511514"/>
            <a:ext cx="4232312" cy="587148"/>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D6B88FE-3D9E-4613-9B0E-282F9919F203}"/>
              </a:ext>
            </a:extLst>
          </p:cNvPr>
          <p:cNvSpPr/>
          <p:nvPr/>
        </p:nvSpPr>
        <p:spPr>
          <a:xfrm>
            <a:off x="497178" y="1529621"/>
            <a:ext cx="1771639" cy="587148"/>
          </a:xfrm>
          <a:prstGeom prst="rect">
            <a:avLst/>
          </a:prstGeom>
          <a:solidFill>
            <a:schemeClr val="accent2">
              <a:lumMod val="60000"/>
              <a:lumOff val="40000"/>
            </a:schemeClr>
          </a:solidFill>
        </p:spPr>
        <p:txBody>
          <a:bodyPr wrap="non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Content :</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itre 1">
            <a:extLst>
              <a:ext uri="{FF2B5EF4-FFF2-40B4-BE49-F238E27FC236}">
                <a16:creationId xmlns:a16="http://schemas.microsoft.com/office/drawing/2014/main" id="{4FE9A2AE-4AA4-4F0C-BB07-B9115F05082C}"/>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 name="Picture 2" descr="Content marketing dos &amp; don'ts: 7 tips for creating better content | Content  and legal marketing, marketing &amp; public relations agency">
            <a:extLst>
              <a:ext uri="{FF2B5EF4-FFF2-40B4-BE49-F238E27FC236}">
                <a16:creationId xmlns:a16="http://schemas.microsoft.com/office/drawing/2014/main" id="{ACFE86FB-1EB8-4F73-A791-5B5F88910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6489" y="60585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7940CEC-2727-4B36-9D4A-756822C54CE9}"/>
              </a:ext>
            </a:extLst>
          </p:cNvPr>
          <p:cNvSpPr txBox="1"/>
          <p:nvPr/>
        </p:nvSpPr>
        <p:spPr>
          <a:xfrm>
            <a:off x="311647" y="2027651"/>
            <a:ext cx="3157467" cy="579967"/>
          </a:xfrm>
          <a:prstGeom prst="rect">
            <a:avLst/>
          </a:prstGeom>
          <a:solidFill>
            <a:schemeClr val="accent2">
              <a:lumMod val="60000"/>
              <a:lumOff val="40000"/>
            </a:schemeClr>
          </a:solidFill>
        </p:spPr>
        <p:txBody>
          <a:bodyPr wrap="none" rtlCol="0">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Time management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E29E0A9-EC54-431C-AE39-753BF45D41C7}"/>
              </a:ext>
            </a:extLst>
          </p:cNvPr>
          <p:cNvSpPr/>
          <p:nvPr/>
        </p:nvSpPr>
        <p:spPr>
          <a:xfrm>
            <a:off x="311647" y="3159040"/>
            <a:ext cx="10952700" cy="5871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Stick to the time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allotted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for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your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presentation</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Titre 1">
            <a:extLst>
              <a:ext uri="{FF2B5EF4-FFF2-40B4-BE49-F238E27FC236}">
                <a16:creationId xmlns:a16="http://schemas.microsoft.com/office/drawing/2014/main" id="{E19140F8-CDDD-4935-B0E9-4E97685F3D5A}"/>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65C6B0-DFC3-4468-8B41-E071BB578F7F}"/>
              </a:ext>
            </a:extLst>
          </p:cNvPr>
          <p:cNvSpPr/>
          <p:nvPr/>
        </p:nvSpPr>
        <p:spPr>
          <a:xfrm>
            <a:off x="3469114" y="844791"/>
            <a:ext cx="4232312" cy="587148"/>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Preparing an oral </a:t>
            </a:r>
            <a:r>
              <a:rPr kumimoji="0" lang="fr-FR" sz="2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presentation</a:t>
            </a:r>
            <a:endParaRPr kumimoji="0" lang="fr-F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descr="Time Management: What is it, who has it, and can you improve it? — The  Learning Scientists">
            <a:extLst>
              <a:ext uri="{FF2B5EF4-FFF2-40B4-BE49-F238E27FC236}">
                <a16:creationId xmlns:a16="http://schemas.microsoft.com/office/drawing/2014/main" id="{A33F6FEA-2418-4DB1-9E85-C63951036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63156"/>
            <a:ext cx="12192000" cy="227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BEC2A6E-9587-98A2-5D11-D08449C5D914}"/>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3BF85CD-4C27-9AAA-0193-37BFD815CA5D}"/>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72AD717-8AF6-C2FE-6E0F-DDFFEE5315C9}"/>
              </a:ext>
            </a:extLst>
          </p:cNvPr>
          <p:cNvSpPr/>
          <p:nvPr/>
        </p:nvSpPr>
        <p:spPr>
          <a:xfrm>
            <a:off x="362043" y="1745638"/>
            <a:ext cx="2090342" cy="587148"/>
          </a:xfrm>
          <a:prstGeom prst="rect">
            <a:avLst/>
          </a:prstGeom>
          <a:solidFill>
            <a:schemeClr val="accent2">
              <a:lumMod val="60000"/>
              <a:lumOff val="40000"/>
            </a:schemeClr>
          </a:solid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Tx/>
              <a:buBlip>
                <a:blip r:embed="rId2"/>
              </a:buBlip>
              <a:tabLst>
                <a:tab pos="2554605" algn="l"/>
              </a:tabLst>
              <a:defRPr/>
            </a:pPr>
            <a:r>
              <a:rPr lang="en-US" sz="2400" b="1" kern="0" dirty="0">
                <a:effectLst/>
                <a:latin typeface="Times New Roman" panose="02020603050405020304" pitchFamily="18" charset="0"/>
                <a:ea typeface="Times New Roman" panose="02020603050405020304" pitchFamily="18" charset="0"/>
              </a:rPr>
              <a:t>Definition</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08EAD75C-505B-569D-BDDD-FCD8B02B3395}"/>
              </a:ext>
            </a:extLst>
          </p:cNvPr>
          <p:cNvSpPr txBox="1"/>
          <p:nvPr/>
        </p:nvSpPr>
        <p:spPr>
          <a:xfrm>
            <a:off x="362043" y="2417924"/>
            <a:ext cx="11289183" cy="2249142"/>
          </a:xfrm>
          <a:prstGeom prst="rect">
            <a:avLst/>
          </a:prstGeom>
          <a:noFill/>
        </p:spPr>
        <p:txBody>
          <a:bodyPr wrap="squar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An outline is an essential step that follows the research and reading of all necessary documentation for preparing your oral presentation. The outline consists of an introduction, a body (development), and a conclusion. It will help you organize your content.</a:t>
            </a:r>
            <a:endParaRPr lang="fr-FR" sz="24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02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303069E3-5AB5-48BD-8590-FA51D3873760}"/>
              </a:ext>
            </a:extLst>
          </p:cNvPr>
          <p:cNvGrpSpPr/>
          <p:nvPr/>
        </p:nvGrpSpPr>
        <p:grpSpPr>
          <a:xfrm>
            <a:off x="353227" y="1020067"/>
            <a:ext cx="2557777" cy="3382999"/>
            <a:chOff x="71438" y="0"/>
            <a:chExt cx="2178327" cy="4064000"/>
          </a:xfrm>
          <a:solidFill>
            <a:schemeClr val="accent6">
              <a:lumMod val="40000"/>
              <a:lumOff val="60000"/>
            </a:schemeClr>
          </a:solidFill>
          <a:scene3d>
            <a:camera prst="orthographicFront">
              <a:rot lat="0" lon="0" rev="0"/>
            </a:camera>
            <a:lightRig rig="contrasting" dir="t">
              <a:rot lat="0" lon="0" rev="1200000"/>
            </a:lightRig>
          </a:scene3d>
        </p:grpSpPr>
        <p:sp>
          <p:nvSpPr>
            <p:cNvPr id="7" name="Organigramme : Opération manuelle 6">
              <a:extLst>
                <a:ext uri="{FF2B5EF4-FFF2-40B4-BE49-F238E27FC236}">
                  <a16:creationId xmlns:a16="http://schemas.microsoft.com/office/drawing/2014/main" id="{3D413DFC-4C7A-4B7E-BC9C-E7A002390A5D}"/>
                </a:ext>
              </a:extLst>
            </p:cNvPr>
            <p:cNvSpPr/>
            <p:nvPr/>
          </p:nvSpPr>
          <p:spPr>
            <a:xfrm rot="16200000">
              <a:off x="-871398" y="942836"/>
              <a:ext cx="4064000" cy="2178327"/>
            </a:xfrm>
            <a:prstGeom prst="flowChartManualOperation">
              <a:avLst/>
            </a:prstGeom>
            <a:solidFill>
              <a:schemeClr val="accent4"/>
            </a:solid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Organigramme : Opération manuelle 4">
              <a:extLst>
                <a:ext uri="{FF2B5EF4-FFF2-40B4-BE49-F238E27FC236}">
                  <a16:creationId xmlns:a16="http://schemas.microsoft.com/office/drawing/2014/main" id="{E6F7DD81-13D5-4828-927F-601E9340CDF1}"/>
                </a:ext>
              </a:extLst>
            </p:cNvPr>
            <p:cNvSpPr/>
            <p:nvPr/>
          </p:nvSpPr>
          <p:spPr>
            <a:xfrm rot="21600000">
              <a:off x="71438" y="812800"/>
              <a:ext cx="2178327" cy="2438400"/>
            </a:xfrm>
            <a:prstGeom prst="rect">
              <a:avLst/>
            </a:prstGeom>
            <a:solidFill>
              <a:schemeClr val="accent4"/>
            </a:solidFill>
            <a:sp3d/>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Monotype Corsiva" pitchFamily="66" charset="0"/>
                  <a:ea typeface="+mn-ea"/>
                  <a:cs typeface="+mn-cs"/>
                </a:rPr>
                <a:t>Chapitre 1</a:t>
              </a:r>
            </a:p>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Monotype Corsiva" pitchFamily="66" charset="0"/>
                  <a:ea typeface="+mn-ea"/>
                  <a:cs typeface="+mn-cs"/>
                </a:rPr>
                <a:t>  The oral </a:t>
              </a:r>
              <a:r>
                <a:rPr kumimoji="0" lang="fr-FR" sz="3200" b="1" i="0" u="none" strike="noStrike" kern="1200" cap="none" spc="0" normalizeH="0" baseline="0" noProof="0" dirty="0" err="1">
                  <a:ln>
                    <a:noFill/>
                  </a:ln>
                  <a:solidFill>
                    <a:prstClr val="black"/>
                  </a:solidFill>
                  <a:effectLst/>
                  <a:uLnTx/>
                  <a:uFillTx/>
                  <a:latin typeface="Monotype Corsiva" pitchFamily="66" charset="0"/>
                  <a:ea typeface="+mn-ea"/>
                  <a:cs typeface="+mn-cs"/>
                </a:rPr>
                <a:t>presentation</a:t>
              </a:r>
              <a:r>
                <a:rPr kumimoji="0" lang="fr-FR" sz="3200" b="1" i="0" u="none" strike="noStrike" kern="1200" cap="none" spc="0" normalizeH="0" baseline="0" noProof="0" dirty="0">
                  <a:ln>
                    <a:noFill/>
                  </a:ln>
                  <a:solidFill>
                    <a:prstClr val="black"/>
                  </a:solidFill>
                  <a:effectLst/>
                  <a:uLnTx/>
                  <a:uFillTx/>
                  <a:latin typeface="Monotype Corsiva" pitchFamily="66" charset="0"/>
                  <a:ea typeface="+mn-ea"/>
                  <a:cs typeface="+mn-cs"/>
                </a:rPr>
                <a:t>	</a:t>
              </a:r>
            </a:p>
          </p:txBody>
        </p:sp>
      </p:grpSp>
      <p:grpSp>
        <p:nvGrpSpPr>
          <p:cNvPr id="9" name="Groupe 8">
            <a:extLst>
              <a:ext uri="{FF2B5EF4-FFF2-40B4-BE49-F238E27FC236}">
                <a16:creationId xmlns:a16="http://schemas.microsoft.com/office/drawing/2014/main" id="{1170CCB5-A4FB-41B5-BCE9-89960D234296}"/>
              </a:ext>
            </a:extLst>
          </p:cNvPr>
          <p:cNvGrpSpPr/>
          <p:nvPr/>
        </p:nvGrpSpPr>
        <p:grpSpPr>
          <a:xfrm>
            <a:off x="2815634" y="3037925"/>
            <a:ext cx="2827219" cy="3762409"/>
            <a:chOff x="2750558" y="0"/>
            <a:chExt cx="2178327" cy="4064000"/>
          </a:xfrm>
          <a:scene3d>
            <a:camera prst="orthographicFront">
              <a:rot lat="0" lon="0" rev="0"/>
            </a:camera>
            <a:lightRig rig="contrasting" dir="t">
              <a:rot lat="0" lon="0" rev="1200000"/>
            </a:lightRig>
          </a:scene3d>
        </p:grpSpPr>
        <p:sp>
          <p:nvSpPr>
            <p:cNvPr id="10" name="Organigramme : Opération manuelle 9">
              <a:extLst>
                <a:ext uri="{FF2B5EF4-FFF2-40B4-BE49-F238E27FC236}">
                  <a16:creationId xmlns:a16="http://schemas.microsoft.com/office/drawing/2014/main" id="{1E40DEA7-E26F-4C2A-92F3-30182861EC13}"/>
                </a:ext>
              </a:extLst>
            </p:cNvPr>
            <p:cNvSpPr/>
            <p:nvPr/>
          </p:nvSpPr>
          <p:spPr>
            <a:xfrm rot="16200000">
              <a:off x="1807722" y="942836"/>
              <a:ext cx="4064000" cy="2178327"/>
            </a:xfrm>
            <a:prstGeom prst="flowChartManualOperation">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Organigramme : Opération manuelle 4">
              <a:extLst>
                <a:ext uri="{FF2B5EF4-FFF2-40B4-BE49-F238E27FC236}">
                  <a16:creationId xmlns:a16="http://schemas.microsoft.com/office/drawing/2014/main" id="{991689A5-C036-4E0D-9A1D-215267BF93AE}"/>
                </a:ext>
              </a:extLst>
            </p:cNvPr>
            <p:cNvSpPr/>
            <p:nvPr/>
          </p:nvSpPr>
          <p:spPr>
            <a:xfrm rot="21600000">
              <a:off x="2750558" y="812800"/>
              <a:ext cx="2178327" cy="2438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otype Corsiva" pitchFamily="66" charset="0"/>
                  <a:ea typeface="+mn-ea"/>
                  <a:cs typeface="Times New Roman" pitchFamily="18" charset="0"/>
                </a:rPr>
                <a:t>Chapter 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otype Corsiva" pitchFamily="66" charset="0"/>
                  <a:ea typeface="+mn-ea"/>
                  <a:cs typeface="Times New Roman" pitchFamily="18" charset="0"/>
                </a:rPr>
                <a:t> Presenting an Oral Presentation</a:t>
              </a:r>
              <a:endParaRPr kumimoji="0" lang="fr-FR" sz="3200" b="0" i="0" u="none" strike="noStrike" kern="1200" cap="none" spc="0" normalizeH="0" baseline="0" noProof="0" dirty="0">
                <a:ln>
                  <a:noFill/>
                </a:ln>
                <a:solidFill>
                  <a:prstClr val="white"/>
                </a:solidFill>
                <a:effectLst/>
                <a:uLnTx/>
                <a:uFillTx/>
                <a:latin typeface="Monotype Corsiva" pitchFamily="66" charset="0"/>
                <a:ea typeface="+mn-ea"/>
                <a:cs typeface="+mn-cs"/>
              </a:endParaRPr>
            </a:p>
          </p:txBody>
        </p:sp>
      </p:grpSp>
      <p:grpSp>
        <p:nvGrpSpPr>
          <p:cNvPr id="12" name="Groupe 11">
            <a:extLst>
              <a:ext uri="{FF2B5EF4-FFF2-40B4-BE49-F238E27FC236}">
                <a16:creationId xmlns:a16="http://schemas.microsoft.com/office/drawing/2014/main" id="{AA1CAE46-B58D-409E-8959-9132DEDAEFA4}"/>
              </a:ext>
            </a:extLst>
          </p:cNvPr>
          <p:cNvGrpSpPr/>
          <p:nvPr/>
        </p:nvGrpSpPr>
        <p:grpSpPr>
          <a:xfrm>
            <a:off x="5411260" y="1020067"/>
            <a:ext cx="2990618" cy="3762410"/>
            <a:chOff x="-1591106" y="285752"/>
            <a:chExt cx="3152951" cy="4064000"/>
          </a:xfrm>
          <a:solidFill>
            <a:schemeClr val="accent6">
              <a:lumMod val="40000"/>
              <a:lumOff val="60000"/>
            </a:schemeClr>
          </a:solidFill>
        </p:grpSpPr>
        <p:sp>
          <p:nvSpPr>
            <p:cNvPr id="13" name="Organigramme : Opération manuelle 12">
              <a:extLst>
                <a:ext uri="{FF2B5EF4-FFF2-40B4-BE49-F238E27FC236}">
                  <a16:creationId xmlns:a16="http://schemas.microsoft.com/office/drawing/2014/main" id="{9CEB1DF2-43E4-4A6D-BC25-47296383DE8E}"/>
                </a:ext>
              </a:extLst>
            </p:cNvPr>
            <p:cNvSpPr/>
            <p:nvPr/>
          </p:nvSpPr>
          <p:spPr>
            <a:xfrm rot="16200000">
              <a:off x="-2063387" y="758033"/>
              <a:ext cx="4064000" cy="3119438"/>
            </a:xfrm>
            <a:prstGeom prst="flowChartManualOperation">
              <a:avLst/>
            </a:prstGeom>
            <a:solidFill>
              <a:schemeClr val="accent4"/>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sp>
        <p:sp>
          <p:nvSpPr>
            <p:cNvPr id="14" name="Organigramme : Opération manuelle 4">
              <a:extLst>
                <a:ext uri="{FF2B5EF4-FFF2-40B4-BE49-F238E27FC236}">
                  <a16:creationId xmlns:a16="http://schemas.microsoft.com/office/drawing/2014/main" id="{35BC94F9-8A98-4C1A-91F6-EA4561D808E6}"/>
                </a:ext>
              </a:extLst>
            </p:cNvPr>
            <p:cNvSpPr/>
            <p:nvPr/>
          </p:nvSpPr>
          <p:spPr>
            <a:xfrm>
              <a:off x="-1557593" y="1071356"/>
              <a:ext cx="3119438" cy="24384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otype Corsiva" pitchFamily="66" charset="0"/>
                  <a:ea typeface="+mn-ea"/>
                  <a:cs typeface="+mn-cs"/>
                </a:rPr>
                <a:t>Chapter 3</a:t>
              </a:r>
            </a:p>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otype Corsiva" pitchFamily="66" charset="0"/>
                  <a:ea typeface="+mn-ea"/>
                  <a:cs typeface="+mn-cs"/>
                </a:rPr>
                <a:t> Plagiarism and Intellectual Property</a:t>
              </a:r>
              <a:endParaRPr kumimoji="0" lang="fr-FR" sz="3200" b="1" i="0" u="none" strike="noStrike" kern="1200" cap="none" spc="0" normalizeH="0" baseline="0" noProof="0" dirty="0">
                <a:ln>
                  <a:noFill/>
                </a:ln>
                <a:solidFill>
                  <a:prstClr val="black"/>
                </a:solidFill>
                <a:effectLst/>
                <a:uLnTx/>
                <a:uFillTx/>
                <a:latin typeface="Monotype Corsiva" pitchFamily="66" charset="0"/>
                <a:ea typeface="+mn-ea"/>
                <a:cs typeface="+mn-cs"/>
              </a:endParaRPr>
            </a:p>
          </p:txBody>
        </p:sp>
      </p:grpSp>
      <p:grpSp>
        <p:nvGrpSpPr>
          <p:cNvPr id="21" name="Groupe 20">
            <a:extLst>
              <a:ext uri="{FF2B5EF4-FFF2-40B4-BE49-F238E27FC236}">
                <a16:creationId xmlns:a16="http://schemas.microsoft.com/office/drawing/2014/main" id="{7F45C4D6-082A-4034-973F-EAF6C0C297A0}"/>
              </a:ext>
            </a:extLst>
          </p:cNvPr>
          <p:cNvGrpSpPr/>
          <p:nvPr/>
        </p:nvGrpSpPr>
        <p:grpSpPr>
          <a:xfrm>
            <a:off x="8110329" y="3095589"/>
            <a:ext cx="3026545" cy="3762411"/>
            <a:chOff x="2750558" y="0"/>
            <a:chExt cx="2178327" cy="4064000"/>
          </a:xfrm>
          <a:scene3d>
            <a:camera prst="orthographicFront">
              <a:rot lat="0" lon="0" rev="0"/>
            </a:camera>
            <a:lightRig rig="contrasting" dir="t">
              <a:rot lat="0" lon="0" rev="1200000"/>
            </a:lightRig>
          </a:scene3d>
        </p:grpSpPr>
        <p:sp>
          <p:nvSpPr>
            <p:cNvPr id="22" name="Organigramme : Opération manuelle 21">
              <a:extLst>
                <a:ext uri="{FF2B5EF4-FFF2-40B4-BE49-F238E27FC236}">
                  <a16:creationId xmlns:a16="http://schemas.microsoft.com/office/drawing/2014/main" id="{4720853E-73F6-4419-9534-E364BF49D2A4}"/>
                </a:ext>
              </a:extLst>
            </p:cNvPr>
            <p:cNvSpPr/>
            <p:nvPr/>
          </p:nvSpPr>
          <p:spPr>
            <a:xfrm rot="16200000">
              <a:off x="1807722" y="942836"/>
              <a:ext cx="4064000" cy="2178327"/>
            </a:xfrm>
            <a:prstGeom prst="flowChartManualOperation">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Organigramme : Opération manuelle 4">
              <a:extLst>
                <a:ext uri="{FF2B5EF4-FFF2-40B4-BE49-F238E27FC236}">
                  <a16:creationId xmlns:a16="http://schemas.microsoft.com/office/drawing/2014/main" id="{6ED153A7-F2B9-43FC-9D7C-5D50DF2B8DCB}"/>
                </a:ext>
              </a:extLst>
            </p:cNvPr>
            <p:cNvSpPr/>
            <p:nvPr/>
          </p:nvSpPr>
          <p:spPr>
            <a:xfrm rot="21600000">
              <a:off x="2750558" y="812800"/>
              <a:ext cx="2178327" cy="2438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otype Corsiva" pitchFamily="66" charset="0"/>
                  <a:ea typeface="+mn-ea"/>
                  <a:cs typeface="Times New Roman" pitchFamily="18" charset="0"/>
                </a:rPr>
                <a:t>Chapter 4</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onotype Corsiva" pitchFamily="66" charset="0"/>
                  <a:ea typeface="+mn-ea"/>
                  <a:cs typeface="Times New Roman" pitchFamily="18" charset="0"/>
                </a:rPr>
                <a:t> Presenting Written Work</a:t>
              </a:r>
              <a:endParaRPr kumimoji="0" lang="fr-FR" sz="3200" b="0" i="0" u="none" strike="noStrike" kern="1200" cap="none" spc="0" normalizeH="0" baseline="0" noProof="0" dirty="0">
                <a:ln>
                  <a:noFill/>
                </a:ln>
                <a:solidFill>
                  <a:prstClr val="white"/>
                </a:solidFill>
                <a:effectLst/>
                <a:uLnTx/>
                <a:uFillTx/>
                <a:latin typeface="Monotype Corsiva" pitchFamily="66" charset="0"/>
                <a:ea typeface="+mn-ea"/>
                <a:cs typeface="+mn-cs"/>
              </a:endParaRPr>
            </a:p>
          </p:txBody>
        </p:sp>
      </p:grpSp>
      <p:sp>
        <p:nvSpPr>
          <p:cNvPr id="24" name="Rectangle 23">
            <a:extLst>
              <a:ext uri="{FF2B5EF4-FFF2-40B4-BE49-F238E27FC236}">
                <a16:creationId xmlns:a16="http://schemas.microsoft.com/office/drawing/2014/main" id="{7656E721-B9C4-43F5-B157-00E35269C5B9}"/>
              </a:ext>
            </a:extLst>
          </p:cNvPr>
          <p:cNvSpPr/>
          <p:nvPr/>
        </p:nvSpPr>
        <p:spPr>
          <a:xfrm>
            <a:off x="1985301" y="256097"/>
            <a:ext cx="8221397" cy="584775"/>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Module content : mothodology of </a:t>
            </a:r>
            <a:r>
              <a:rPr kumimoji="0" lang="fr-FR"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presentation</a:t>
            </a:r>
            <a:endParaRPr kumimoji="0" lang="fr-FR"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81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E8798A8C-FB55-A9FC-918F-FBC94D4A5AD2}"/>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4231DD8-058E-3BEC-A119-EDB751BF0998}"/>
              </a:ext>
            </a:extLst>
          </p:cNvPr>
          <p:cNvSpPr/>
          <p:nvPr/>
        </p:nvSpPr>
        <p:spPr>
          <a:xfrm>
            <a:off x="4296512" y="722069"/>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4A7E5D-D665-B7F1-2EE2-AF619AA2CDC1}"/>
              </a:ext>
            </a:extLst>
          </p:cNvPr>
          <p:cNvSpPr/>
          <p:nvPr/>
        </p:nvSpPr>
        <p:spPr>
          <a:xfrm>
            <a:off x="271981" y="1484061"/>
            <a:ext cx="4661486" cy="504625"/>
          </a:xfrm>
          <a:prstGeom prst="rect">
            <a:avLst/>
          </a:prstGeom>
          <a:solidFill>
            <a:schemeClr val="accent2">
              <a:lumMod val="60000"/>
              <a:lumOff val="40000"/>
            </a:schemeClr>
          </a:solidFill>
        </p:spPr>
        <p:txBody>
          <a:bodyPr wrap="square">
            <a:spAutoFit/>
          </a:bodyPr>
          <a:lstStyle/>
          <a:p>
            <a:pPr marL="342900" indent="-342900" algn="just">
              <a:lnSpc>
                <a:spcPct val="150000"/>
              </a:lnSpc>
              <a:buBlip>
                <a:blip r:embed="rId2"/>
              </a:buBlip>
              <a:tabLst>
                <a:tab pos="2554605" algn="l"/>
              </a:tabLst>
              <a:defRPr/>
            </a:pPr>
            <a:r>
              <a:rPr lang="en-US" sz="2000" b="1" kern="0" dirty="0">
                <a:effectLst/>
                <a:latin typeface="Times New Roman" panose="02020603050405020304" pitchFamily="18" charset="0"/>
                <a:ea typeface="Times New Roman" panose="02020603050405020304" pitchFamily="18" charset="0"/>
              </a:rPr>
              <a:t>Different types of plans are possible</a:t>
            </a:r>
            <a:endParaRPr lang="fr-FR" sz="2000" dirty="0"/>
          </a:p>
        </p:txBody>
      </p:sp>
      <p:pic>
        <p:nvPicPr>
          <p:cNvPr id="9" name="Image 8">
            <a:extLst>
              <a:ext uri="{FF2B5EF4-FFF2-40B4-BE49-F238E27FC236}">
                <a16:creationId xmlns:a16="http://schemas.microsoft.com/office/drawing/2014/main" id="{E2C8AFD5-58A2-3043-800B-54AD29C74479}"/>
              </a:ext>
            </a:extLst>
          </p:cNvPr>
          <p:cNvPicPr>
            <a:picLocks noChangeAspect="1"/>
          </p:cNvPicPr>
          <p:nvPr/>
        </p:nvPicPr>
        <p:blipFill>
          <a:blip r:embed="rId3"/>
          <a:stretch>
            <a:fillRect/>
          </a:stretch>
        </p:blipFill>
        <p:spPr>
          <a:xfrm>
            <a:off x="0" y="2462212"/>
            <a:ext cx="12192000" cy="4395788"/>
          </a:xfrm>
          <a:prstGeom prst="rect">
            <a:avLst/>
          </a:prstGeom>
        </p:spPr>
      </p:pic>
      <p:sp>
        <p:nvSpPr>
          <p:cNvPr id="12" name="Organigramme : Connecteur 11">
            <a:extLst>
              <a:ext uri="{FF2B5EF4-FFF2-40B4-BE49-F238E27FC236}">
                <a16:creationId xmlns:a16="http://schemas.microsoft.com/office/drawing/2014/main" id="{5C2A3DDA-BBCD-86DF-1595-D0E7F0DE27D2}"/>
              </a:ext>
            </a:extLst>
          </p:cNvPr>
          <p:cNvSpPr/>
          <p:nvPr/>
        </p:nvSpPr>
        <p:spPr>
          <a:xfrm>
            <a:off x="411708" y="2910505"/>
            <a:ext cx="1932061" cy="1740195"/>
          </a:xfrm>
          <a:prstGeom prst="flowChartConnector">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lnSpc>
                <a:spcPct val="150000"/>
              </a:lnSpc>
              <a:spcAft>
                <a:spcPts val="800"/>
              </a:spcAft>
              <a:buSzPts val="1000"/>
              <a:tabLst>
                <a:tab pos="457200" algn="l"/>
              </a:tabLst>
            </a:pP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The </a:t>
            </a:r>
            <a:r>
              <a:rPr lang="fr-FR" sz="1600" b="1" kern="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chronological</a:t>
            </a: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plan</a:t>
            </a:r>
            <a:endParaRPr lang="fr-FR" sz="16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5F370EC1-39FF-9198-A00D-BD067DCA824E}"/>
              </a:ext>
            </a:extLst>
          </p:cNvPr>
          <p:cNvPicPr>
            <a:picLocks noChangeAspect="1"/>
          </p:cNvPicPr>
          <p:nvPr/>
        </p:nvPicPr>
        <p:blipFill>
          <a:blip r:embed="rId4"/>
          <a:stretch>
            <a:fillRect/>
          </a:stretch>
        </p:blipFill>
        <p:spPr>
          <a:xfrm>
            <a:off x="4311470" y="2922595"/>
            <a:ext cx="1700931" cy="1737511"/>
          </a:xfrm>
          <a:prstGeom prst="rect">
            <a:avLst/>
          </a:prstGeom>
        </p:spPr>
      </p:pic>
      <p:pic>
        <p:nvPicPr>
          <p:cNvPr id="14" name="Image 13">
            <a:extLst>
              <a:ext uri="{FF2B5EF4-FFF2-40B4-BE49-F238E27FC236}">
                <a16:creationId xmlns:a16="http://schemas.microsoft.com/office/drawing/2014/main" id="{A16D300F-6188-3D83-3F2B-3904CF894BC7}"/>
              </a:ext>
            </a:extLst>
          </p:cNvPr>
          <p:cNvPicPr>
            <a:picLocks noChangeAspect="1"/>
          </p:cNvPicPr>
          <p:nvPr/>
        </p:nvPicPr>
        <p:blipFill>
          <a:blip r:embed="rId4"/>
          <a:stretch>
            <a:fillRect/>
          </a:stretch>
        </p:blipFill>
        <p:spPr>
          <a:xfrm>
            <a:off x="2411398" y="4575857"/>
            <a:ext cx="1700931" cy="1737511"/>
          </a:xfrm>
          <a:prstGeom prst="rect">
            <a:avLst/>
          </a:prstGeom>
        </p:spPr>
      </p:pic>
      <p:pic>
        <p:nvPicPr>
          <p:cNvPr id="15" name="Image 14">
            <a:extLst>
              <a:ext uri="{FF2B5EF4-FFF2-40B4-BE49-F238E27FC236}">
                <a16:creationId xmlns:a16="http://schemas.microsoft.com/office/drawing/2014/main" id="{80F22211-2D7B-89C3-81A3-E10937800E7C}"/>
              </a:ext>
            </a:extLst>
          </p:cNvPr>
          <p:cNvPicPr>
            <a:picLocks noChangeAspect="1"/>
          </p:cNvPicPr>
          <p:nvPr/>
        </p:nvPicPr>
        <p:blipFill>
          <a:blip r:embed="rId4"/>
          <a:stretch>
            <a:fillRect/>
          </a:stretch>
        </p:blipFill>
        <p:spPr>
          <a:xfrm>
            <a:off x="6147659" y="4650700"/>
            <a:ext cx="1700931" cy="1737511"/>
          </a:xfrm>
          <a:prstGeom prst="rect">
            <a:avLst/>
          </a:prstGeom>
        </p:spPr>
      </p:pic>
      <p:pic>
        <p:nvPicPr>
          <p:cNvPr id="16" name="Image 15">
            <a:extLst>
              <a:ext uri="{FF2B5EF4-FFF2-40B4-BE49-F238E27FC236}">
                <a16:creationId xmlns:a16="http://schemas.microsoft.com/office/drawing/2014/main" id="{19D67D03-D45A-0362-8ED3-37E0A44FF779}"/>
              </a:ext>
            </a:extLst>
          </p:cNvPr>
          <p:cNvPicPr>
            <a:picLocks noChangeAspect="1"/>
          </p:cNvPicPr>
          <p:nvPr/>
        </p:nvPicPr>
        <p:blipFill>
          <a:blip r:embed="rId4"/>
          <a:stretch>
            <a:fillRect/>
          </a:stretch>
        </p:blipFill>
        <p:spPr>
          <a:xfrm>
            <a:off x="8047731" y="2922595"/>
            <a:ext cx="1700931" cy="1737511"/>
          </a:xfrm>
          <a:prstGeom prst="rect">
            <a:avLst/>
          </a:prstGeom>
        </p:spPr>
      </p:pic>
      <p:pic>
        <p:nvPicPr>
          <p:cNvPr id="17" name="Image 16">
            <a:extLst>
              <a:ext uri="{FF2B5EF4-FFF2-40B4-BE49-F238E27FC236}">
                <a16:creationId xmlns:a16="http://schemas.microsoft.com/office/drawing/2014/main" id="{0A73F4CB-65DF-3CC9-A2A3-C708DD76D1B7}"/>
              </a:ext>
            </a:extLst>
          </p:cNvPr>
          <p:cNvPicPr>
            <a:picLocks noChangeAspect="1"/>
          </p:cNvPicPr>
          <p:nvPr/>
        </p:nvPicPr>
        <p:blipFill>
          <a:blip r:embed="rId4"/>
          <a:stretch>
            <a:fillRect/>
          </a:stretch>
        </p:blipFill>
        <p:spPr>
          <a:xfrm>
            <a:off x="10031455" y="4607662"/>
            <a:ext cx="1700931" cy="1737511"/>
          </a:xfrm>
          <a:prstGeom prst="rect">
            <a:avLst/>
          </a:prstGeom>
        </p:spPr>
      </p:pic>
      <p:pic>
        <p:nvPicPr>
          <p:cNvPr id="18" name="Image 17">
            <a:extLst>
              <a:ext uri="{FF2B5EF4-FFF2-40B4-BE49-F238E27FC236}">
                <a16:creationId xmlns:a16="http://schemas.microsoft.com/office/drawing/2014/main" id="{0123A9DB-FA02-710F-8464-871030D02BC6}"/>
              </a:ext>
            </a:extLst>
          </p:cNvPr>
          <p:cNvPicPr>
            <a:picLocks noChangeAspect="1"/>
          </p:cNvPicPr>
          <p:nvPr/>
        </p:nvPicPr>
        <p:blipFill>
          <a:blip r:embed="rId4"/>
          <a:stretch>
            <a:fillRect/>
          </a:stretch>
        </p:blipFill>
        <p:spPr>
          <a:xfrm>
            <a:off x="8382054" y="4922394"/>
            <a:ext cx="1032283" cy="1737511"/>
          </a:xfrm>
          <a:prstGeom prst="rect">
            <a:avLst/>
          </a:prstGeom>
          <a:solidFill>
            <a:schemeClr val="bg1"/>
          </a:solidFill>
        </p:spPr>
      </p:pic>
      <p:pic>
        <p:nvPicPr>
          <p:cNvPr id="19" name="Image 18">
            <a:extLst>
              <a:ext uri="{FF2B5EF4-FFF2-40B4-BE49-F238E27FC236}">
                <a16:creationId xmlns:a16="http://schemas.microsoft.com/office/drawing/2014/main" id="{2D2B4917-8C46-4964-28C6-3BB761523AE7}"/>
              </a:ext>
            </a:extLst>
          </p:cNvPr>
          <p:cNvPicPr>
            <a:picLocks noChangeAspect="1"/>
          </p:cNvPicPr>
          <p:nvPr/>
        </p:nvPicPr>
        <p:blipFill>
          <a:blip r:embed="rId5"/>
          <a:stretch>
            <a:fillRect/>
          </a:stretch>
        </p:blipFill>
        <p:spPr>
          <a:xfrm>
            <a:off x="6514909" y="2557196"/>
            <a:ext cx="1030313" cy="1743607"/>
          </a:xfrm>
          <a:prstGeom prst="rect">
            <a:avLst/>
          </a:prstGeom>
        </p:spPr>
      </p:pic>
      <p:pic>
        <p:nvPicPr>
          <p:cNvPr id="20" name="Image 19">
            <a:extLst>
              <a:ext uri="{FF2B5EF4-FFF2-40B4-BE49-F238E27FC236}">
                <a16:creationId xmlns:a16="http://schemas.microsoft.com/office/drawing/2014/main" id="{362B6FA3-93E5-FEE9-B5F2-1A42498B9F74}"/>
              </a:ext>
            </a:extLst>
          </p:cNvPr>
          <p:cNvPicPr>
            <a:picLocks noChangeAspect="1"/>
          </p:cNvPicPr>
          <p:nvPr/>
        </p:nvPicPr>
        <p:blipFill>
          <a:blip r:embed="rId5"/>
          <a:stretch>
            <a:fillRect/>
          </a:stretch>
        </p:blipFill>
        <p:spPr>
          <a:xfrm>
            <a:off x="10366763" y="2607863"/>
            <a:ext cx="1030313" cy="1743607"/>
          </a:xfrm>
          <a:prstGeom prst="rect">
            <a:avLst/>
          </a:prstGeom>
        </p:spPr>
      </p:pic>
      <p:pic>
        <p:nvPicPr>
          <p:cNvPr id="21" name="Image 20">
            <a:extLst>
              <a:ext uri="{FF2B5EF4-FFF2-40B4-BE49-F238E27FC236}">
                <a16:creationId xmlns:a16="http://schemas.microsoft.com/office/drawing/2014/main" id="{EB5D23C7-AF59-B039-34AC-378BCB9D18C9}"/>
              </a:ext>
            </a:extLst>
          </p:cNvPr>
          <p:cNvPicPr>
            <a:picLocks noChangeAspect="1"/>
          </p:cNvPicPr>
          <p:nvPr/>
        </p:nvPicPr>
        <p:blipFill>
          <a:blip r:embed="rId5"/>
          <a:stretch>
            <a:fillRect/>
          </a:stretch>
        </p:blipFill>
        <p:spPr>
          <a:xfrm>
            <a:off x="4617335" y="4967892"/>
            <a:ext cx="1030313" cy="1743607"/>
          </a:xfrm>
          <a:prstGeom prst="rect">
            <a:avLst/>
          </a:prstGeom>
        </p:spPr>
      </p:pic>
      <p:pic>
        <p:nvPicPr>
          <p:cNvPr id="22" name="Image 21">
            <a:extLst>
              <a:ext uri="{FF2B5EF4-FFF2-40B4-BE49-F238E27FC236}">
                <a16:creationId xmlns:a16="http://schemas.microsoft.com/office/drawing/2014/main" id="{C4139B3D-CA4D-C0B7-CDFD-FE77C419B046}"/>
              </a:ext>
            </a:extLst>
          </p:cNvPr>
          <p:cNvPicPr>
            <a:picLocks noChangeAspect="1"/>
          </p:cNvPicPr>
          <p:nvPr/>
        </p:nvPicPr>
        <p:blipFill>
          <a:blip r:embed="rId5"/>
          <a:stretch>
            <a:fillRect/>
          </a:stretch>
        </p:blipFill>
        <p:spPr>
          <a:xfrm>
            <a:off x="2781147" y="2576058"/>
            <a:ext cx="1030313" cy="1743607"/>
          </a:xfrm>
          <a:prstGeom prst="rect">
            <a:avLst/>
          </a:prstGeom>
        </p:spPr>
      </p:pic>
      <p:pic>
        <p:nvPicPr>
          <p:cNvPr id="23" name="Image 22">
            <a:extLst>
              <a:ext uri="{FF2B5EF4-FFF2-40B4-BE49-F238E27FC236}">
                <a16:creationId xmlns:a16="http://schemas.microsoft.com/office/drawing/2014/main" id="{5C87DD73-EA98-8142-B0E0-66604E0CA595}"/>
              </a:ext>
            </a:extLst>
          </p:cNvPr>
          <p:cNvPicPr>
            <a:picLocks noChangeAspect="1"/>
          </p:cNvPicPr>
          <p:nvPr/>
        </p:nvPicPr>
        <p:blipFill>
          <a:blip r:embed="rId5"/>
          <a:stretch>
            <a:fillRect/>
          </a:stretch>
        </p:blipFill>
        <p:spPr>
          <a:xfrm>
            <a:off x="751830" y="4856332"/>
            <a:ext cx="1030313" cy="1743607"/>
          </a:xfrm>
          <a:prstGeom prst="rect">
            <a:avLst/>
          </a:prstGeom>
        </p:spPr>
      </p:pic>
      <p:sp>
        <p:nvSpPr>
          <p:cNvPr id="25" name="ZoneTexte 24">
            <a:extLst>
              <a:ext uri="{FF2B5EF4-FFF2-40B4-BE49-F238E27FC236}">
                <a16:creationId xmlns:a16="http://schemas.microsoft.com/office/drawing/2014/main" id="{247F362A-B32E-69FC-B998-9795F36A4982}"/>
              </a:ext>
            </a:extLst>
          </p:cNvPr>
          <p:cNvSpPr txBox="1"/>
          <p:nvPr/>
        </p:nvSpPr>
        <p:spPr>
          <a:xfrm>
            <a:off x="2544057" y="4910490"/>
            <a:ext cx="1435611" cy="878895"/>
          </a:xfrm>
          <a:prstGeom prst="rect">
            <a:avLst/>
          </a:prstGeom>
          <a:noFill/>
        </p:spPr>
        <p:txBody>
          <a:bodyPr wrap="square">
            <a:spAutoFit/>
          </a:bodyPr>
          <a:lstStyle/>
          <a:p>
            <a:pPr lvl="0" algn="ctr" rtl="0">
              <a:lnSpc>
                <a:spcPct val="150000"/>
              </a:lnSpc>
              <a:spcAft>
                <a:spcPts val="800"/>
              </a:spcAft>
              <a:buSzPts val="1000"/>
              <a:tabLst>
                <a:tab pos="457200" algn="l"/>
              </a:tabLst>
            </a:pPr>
            <a:r>
              <a:rPr lang="fr-FR" sz="18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The comparative </a:t>
            </a:r>
            <a:endParaRPr lang="fr-FR" sz="16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C02944F2-43F1-29B5-E601-0904142FFC20}"/>
              </a:ext>
            </a:extLst>
          </p:cNvPr>
          <p:cNvSpPr txBox="1"/>
          <p:nvPr/>
        </p:nvSpPr>
        <p:spPr>
          <a:xfrm>
            <a:off x="4383950" y="3333556"/>
            <a:ext cx="1512858" cy="894091"/>
          </a:xfrm>
          <a:prstGeom prst="rect">
            <a:avLst/>
          </a:prstGeom>
          <a:noFill/>
        </p:spPr>
        <p:txBody>
          <a:bodyPr wrap="square">
            <a:spAutoFit/>
          </a:bodyPr>
          <a:lstStyle/>
          <a:p>
            <a:pPr lvl="0" algn="ctr" rtl="0">
              <a:lnSpc>
                <a:spcPct val="150000"/>
              </a:lnSpc>
              <a:spcAft>
                <a:spcPts val="800"/>
              </a:spcAft>
              <a:buSzPts val="1000"/>
              <a:tabLst>
                <a:tab pos="457200" algn="l"/>
              </a:tabLst>
            </a:pPr>
            <a:r>
              <a:rPr lang="fr-FR" sz="1600" b="1" kern="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From</a:t>
            </a: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600" b="1" kern="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general</a:t>
            </a: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lvl="0" algn="ctr" rtl="0">
              <a:lnSpc>
                <a:spcPct val="150000"/>
              </a:lnSpc>
              <a:spcAft>
                <a:spcPts val="800"/>
              </a:spcAft>
              <a:buSzPts val="1000"/>
              <a:tabLst>
                <a:tab pos="457200" algn="l"/>
              </a:tabLst>
            </a:pP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to </a:t>
            </a:r>
            <a:r>
              <a:rPr lang="fr-FR" sz="1600" b="1" kern="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specific</a:t>
            </a:r>
            <a:endParaRPr lang="fr-FR" sz="16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1E3130FF-63DB-41B3-9C3E-46486ABC5D04}"/>
              </a:ext>
            </a:extLst>
          </p:cNvPr>
          <p:cNvSpPr txBox="1"/>
          <p:nvPr/>
        </p:nvSpPr>
        <p:spPr>
          <a:xfrm>
            <a:off x="6147659" y="5119118"/>
            <a:ext cx="1700931" cy="894091"/>
          </a:xfrm>
          <a:prstGeom prst="rect">
            <a:avLst/>
          </a:prstGeom>
          <a:noFill/>
        </p:spPr>
        <p:txBody>
          <a:bodyPr wrap="square">
            <a:spAutoFit/>
          </a:bodyPr>
          <a:lstStyle/>
          <a:p>
            <a:pPr lvl="0" algn="ctr" rtl="0">
              <a:lnSpc>
                <a:spcPct val="150000"/>
              </a:lnSpc>
              <a:spcAft>
                <a:spcPts val="800"/>
              </a:spcAft>
              <a:buSzPts val="1000"/>
              <a:tabLst>
                <a:tab pos="457200" algn="l"/>
              </a:tabLst>
            </a:pP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The </a:t>
            </a:r>
            <a:r>
              <a:rPr lang="fr-FR" sz="1600" b="1" kern="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categorical</a:t>
            </a:r>
            <a:endPar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p>
            <a:pPr lvl="0" algn="ctr" rtl="0">
              <a:lnSpc>
                <a:spcPct val="150000"/>
              </a:lnSpc>
              <a:spcAft>
                <a:spcPts val="800"/>
              </a:spcAft>
              <a:buSzPts val="1000"/>
              <a:tabLst>
                <a:tab pos="457200" algn="l"/>
              </a:tabLst>
            </a:pP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plan</a:t>
            </a:r>
            <a:endParaRPr lang="fr-FR" sz="16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EC2AF03E-076C-F62E-F02F-408B5E4F2994}"/>
              </a:ext>
            </a:extLst>
          </p:cNvPr>
          <p:cNvSpPr txBox="1"/>
          <p:nvPr/>
        </p:nvSpPr>
        <p:spPr>
          <a:xfrm>
            <a:off x="8163323" y="3333555"/>
            <a:ext cx="1532822" cy="894091"/>
          </a:xfrm>
          <a:prstGeom prst="rect">
            <a:avLst/>
          </a:prstGeom>
          <a:noFill/>
        </p:spPr>
        <p:txBody>
          <a:bodyPr wrap="square">
            <a:spAutoFit/>
          </a:bodyPr>
          <a:lstStyle/>
          <a:p>
            <a:pPr lvl="0" algn="ctr" rtl="0">
              <a:lnSpc>
                <a:spcPct val="150000"/>
              </a:lnSpc>
              <a:spcAft>
                <a:spcPts val="800"/>
              </a:spcAft>
              <a:buSzPts val="1000"/>
              <a:tabLst>
                <a:tab pos="457200" algn="l"/>
              </a:tabLst>
            </a:pP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The </a:t>
            </a:r>
            <a:r>
              <a:rPr lang="fr-FR" sz="1600" b="1" kern="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dialectical</a:t>
            </a: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lvl="0" algn="ctr" rtl="0">
              <a:lnSpc>
                <a:spcPct val="150000"/>
              </a:lnSpc>
              <a:spcAft>
                <a:spcPts val="800"/>
              </a:spcAft>
              <a:buSzPts val="1000"/>
              <a:tabLst>
                <a:tab pos="457200" algn="l"/>
              </a:tabLst>
            </a:pPr>
            <a:r>
              <a:rPr lang="fr-FR"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plan</a:t>
            </a:r>
            <a:endParaRPr lang="fr-FR" sz="16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EDEA29E5-D6E0-00F8-E328-FD3883ED2DB9}"/>
              </a:ext>
            </a:extLst>
          </p:cNvPr>
          <p:cNvSpPr txBox="1"/>
          <p:nvPr/>
        </p:nvSpPr>
        <p:spPr>
          <a:xfrm>
            <a:off x="9829404" y="4836447"/>
            <a:ext cx="2117310" cy="1366015"/>
          </a:xfrm>
          <a:prstGeom prst="rect">
            <a:avLst/>
          </a:prstGeom>
          <a:noFill/>
        </p:spPr>
        <p:txBody>
          <a:bodyPr wrap="square">
            <a:spAutoFit/>
          </a:bodyPr>
          <a:lstStyle/>
          <a:p>
            <a:pPr lvl="0" algn="ctr" rtl="0">
              <a:lnSpc>
                <a:spcPct val="150000"/>
              </a:lnSpc>
              <a:spcAft>
                <a:spcPts val="800"/>
              </a:spcAft>
              <a:buSzPts val="1000"/>
              <a:tabLst>
                <a:tab pos="457200" algn="l"/>
              </a:tabLst>
            </a:pPr>
            <a:r>
              <a:rPr lang="en-US"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The reasoning-</a:t>
            </a:r>
          </a:p>
          <a:p>
            <a:pPr lvl="0" algn="ctr" rtl="0">
              <a:lnSpc>
                <a:spcPct val="150000"/>
              </a:lnSpc>
              <a:spcAft>
                <a:spcPts val="800"/>
              </a:spcAft>
              <a:buSzPts val="1000"/>
              <a:tabLst>
                <a:tab pos="457200" algn="l"/>
              </a:tabLst>
            </a:pPr>
            <a:r>
              <a:rPr lang="en-US"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based (logical)</a:t>
            </a:r>
          </a:p>
          <a:p>
            <a:pPr lvl="0" algn="ctr" rtl="0">
              <a:lnSpc>
                <a:spcPct val="150000"/>
              </a:lnSpc>
              <a:spcAft>
                <a:spcPts val="800"/>
              </a:spcAft>
              <a:buSzPts val="1000"/>
              <a:tabLst>
                <a:tab pos="457200" algn="l"/>
              </a:tabLst>
            </a:pPr>
            <a:r>
              <a:rPr lang="en-US" sz="16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plan</a:t>
            </a:r>
            <a:endParaRPr lang="fr-FR" sz="16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0919A381-5B23-43B6-9F86-FE0E436BDA79}"/>
              </a:ext>
            </a:extLst>
          </p:cNvPr>
          <p:cNvSpPr txBox="1"/>
          <p:nvPr/>
        </p:nvSpPr>
        <p:spPr>
          <a:xfrm>
            <a:off x="1070458" y="5340715"/>
            <a:ext cx="393056" cy="584775"/>
          </a:xfrm>
          <a:prstGeom prst="rect">
            <a:avLst/>
          </a:prstGeom>
          <a:noFill/>
        </p:spPr>
        <p:txBody>
          <a:bodyPr wrap="none" rtlCol="0">
            <a:spAutoFit/>
          </a:bodyPr>
          <a:lstStyle/>
          <a:p>
            <a:r>
              <a:rPr lang="fr-FR" sz="3200" b="1" dirty="0">
                <a:solidFill>
                  <a:srgbClr val="C00000"/>
                </a:solidFill>
              </a:rPr>
              <a:t>1</a:t>
            </a:r>
          </a:p>
        </p:txBody>
      </p:sp>
      <p:sp>
        <p:nvSpPr>
          <p:cNvPr id="35" name="ZoneTexte 34">
            <a:extLst>
              <a:ext uri="{FF2B5EF4-FFF2-40B4-BE49-F238E27FC236}">
                <a16:creationId xmlns:a16="http://schemas.microsoft.com/office/drawing/2014/main" id="{339CD920-3133-8D99-51CB-ED8979C5B57E}"/>
              </a:ext>
            </a:extLst>
          </p:cNvPr>
          <p:cNvSpPr txBox="1"/>
          <p:nvPr/>
        </p:nvSpPr>
        <p:spPr>
          <a:xfrm>
            <a:off x="3131091" y="3136611"/>
            <a:ext cx="393056" cy="584775"/>
          </a:xfrm>
          <a:prstGeom prst="rect">
            <a:avLst/>
          </a:prstGeom>
          <a:noFill/>
        </p:spPr>
        <p:txBody>
          <a:bodyPr wrap="none" rtlCol="0">
            <a:spAutoFit/>
          </a:bodyPr>
          <a:lstStyle/>
          <a:p>
            <a:r>
              <a:rPr lang="fr-FR" sz="3200" b="1" dirty="0">
                <a:solidFill>
                  <a:srgbClr val="C00000"/>
                </a:solidFill>
              </a:rPr>
              <a:t>2</a:t>
            </a:r>
          </a:p>
        </p:txBody>
      </p:sp>
      <p:sp>
        <p:nvSpPr>
          <p:cNvPr id="36" name="ZoneTexte 35">
            <a:extLst>
              <a:ext uri="{FF2B5EF4-FFF2-40B4-BE49-F238E27FC236}">
                <a16:creationId xmlns:a16="http://schemas.microsoft.com/office/drawing/2014/main" id="{27A982EC-0B5D-60A3-A3C0-0B6578F6FC1C}"/>
              </a:ext>
            </a:extLst>
          </p:cNvPr>
          <p:cNvSpPr txBox="1"/>
          <p:nvPr/>
        </p:nvSpPr>
        <p:spPr>
          <a:xfrm>
            <a:off x="4933466" y="5444612"/>
            <a:ext cx="393056" cy="584775"/>
          </a:xfrm>
          <a:prstGeom prst="rect">
            <a:avLst/>
          </a:prstGeom>
          <a:noFill/>
        </p:spPr>
        <p:txBody>
          <a:bodyPr wrap="none" rtlCol="0">
            <a:spAutoFit/>
          </a:bodyPr>
          <a:lstStyle/>
          <a:p>
            <a:r>
              <a:rPr lang="fr-FR" sz="3200" b="1" dirty="0">
                <a:solidFill>
                  <a:srgbClr val="C00000"/>
                </a:solidFill>
              </a:rPr>
              <a:t>3</a:t>
            </a:r>
          </a:p>
        </p:txBody>
      </p:sp>
      <p:sp>
        <p:nvSpPr>
          <p:cNvPr id="37" name="ZoneTexte 36">
            <a:extLst>
              <a:ext uri="{FF2B5EF4-FFF2-40B4-BE49-F238E27FC236}">
                <a16:creationId xmlns:a16="http://schemas.microsoft.com/office/drawing/2014/main" id="{E5120BBE-5EA9-7924-B629-0DA719410D2E}"/>
              </a:ext>
            </a:extLst>
          </p:cNvPr>
          <p:cNvSpPr txBox="1"/>
          <p:nvPr/>
        </p:nvSpPr>
        <p:spPr>
          <a:xfrm>
            <a:off x="8715973" y="5408619"/>
            <a:ext cx="393056" cy="584775"/>
          </a:xfrm>
          <a:prstGeom prst="rect">
            <a:avLst/>
          </a:prstGeom>
          <a:noFill/>
        </p:spPr>
        <p:txBody>
          <a:bodyPr wrap="none" rtlCol="0">
            <a:spAutoFit/>
          </a:bodyPr>
          <a:lstStyle/>
          <a:p>
            <a:r>
              <a:rPr lang="fr-FR" sz="3200" b="1" dirty="0">
                <a:solidFill>
                  <a:srgbClr val="C00000"/>
                </a:solidFill>
              </a:rPr>
              <a:t>5</a:t>
            </a:r>
          </a:p>
        </p:txBody>
      </p:sp>
      <p:sp>
        <p:nvSpPr>
          <p:cNvPr id="38" name="ZoneTexte 37">
            <a:extLst>
              <a:ext uri="{FF2B5EF4-FFF2-40B4-BE49-F238E27FC236}">
                <a16:creationId xmlns:a16="http://schemas.microsoft.com/office/drawing/2014/main" id="{526A41C2-E50E-3B85-AE36-AFDA34E845D2}"/>
              </a:ext>
            </a:extLst>
          </p:cNvPr>
          <p:cNvSpPr txBox="1"/>
          <p:nvPr/>
        </p:nvSpPr>
        <p:spPr>
          <a:xfrm>
            <a:off x="6801596" y="3066025"/>
            <a:ext cx="393056" cy="584775"/>
          </a:xfrm>
          <a:prstGeom prst="rect">
            <a:avLst/>
          </a:prstGeom>
          <a:noFill/>
        </p:spPr>
        <p:txBody>
          <a:bodyPr wrap="none" rtlCol="0">
            <a:spAutoFit/>
          </a:bodyPr>
          <a:lstStyle/>
          <a:p>
            <a:r>
              <a:rPr lang="fr-FR" sz="3200" b="1" dirty="0">
                <a:solidFill>
                  <a:srgbClr val="C00000"/>
                </a:solidFill>
              </a:rPr>
              <a:t>4</a:t>
            </a:r>
          </a:p>
        </p:txBody>
      </p:sp>
      <p:sp>
        <p:nvSpPr>
          <p:cNvPr id="39" name="ZoneTexte 38">
            <a:extLst>
              <a:ext uri="{FF2B5EF4-FFF2-40B4-BE49-F238E27FC236}">
                <a16:creationId xmlns:a16="http://schemas.microsoft.com/office/drawing/2014/main" id="{4DC4CB37-DB35-6D6F-FBD5-8D761A2EB2B3}"/>
              </a:ext>
            </a:extLst>
          </p:cNvPr>
          <p:cNvSpPr txBox="1"/>
          <p:nvPr/>
        </p:nvSpPr>
        <p:spPr>
          <a:xfrm>
            <a:off x="10685391" y="3206424"/>
            <a:ext cx="393056" cy="584775"/>
          </a:xfrm>
          <a:prstGeom prst="rect">
            <a:avLst/>
          </a:prstGeom>
          <a:noFill/>
        </p:spPr>
        <p:txBody>
          <a:bodyPr wrap="none" rtlCol="0">
            <a:spAutoFit/>
          </a:bodyPr>
          <a:lstStyle/>
          <a:p>
            <a:r>
              <a:rPr lang="fr-FR" sz="3200" b="1" dirty="0">
                <a:solidFill>
                  <a:srgbClr val="C00000"/>
                </a:solidFill>
              </a:rPr>
              <a:t>6</a:t>
            </a:r>
          </a:p>
        </p:txBody>
      </p:sp>
    </p:spTree>
    <p:extLst>
      <p:ext uri="{BB962C8B-B14F-4D97-AF65-F5344CB8AC3E}">
        <p14:creationId xmlns:p14="http://schemas.microsoft.com/office/powerpoint/2010/main" val="113796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53" presetClass="entr" presetSubtype="16"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ppt_w</p:attrName>
                                        </p:attrNameLst>
                                      </p:cBhvr>
                                      <p:tavLst>
                                        <p:tav tm="0">
                                          <p:val>
                                            <p:fltVal val="0"/>
                                          </p:val>
                                        </p:tav>
                                        <p:tav tm="100000">
                                          <p:val>
                                            <p:strVal val="#ppt_w"/>
                                          </p:val>
                                        </p:tav>
                                      </p:tavLst>
                                    </p:anim>
                                    <p:anim calcmode="lin" valueType="num">
                                      <p:cBhvr>
                                        <p:cTn id="79" dur="500" fill="hold"/>
                                        <p:tgtEl>
                                          <p:spTgt spid="23"/>
                                        </p:tgtEl>
                                        <p:attrNameLst>
                                          <p:attrName>ppt_h</p:attrName>
                                        </p:attrNameLst>
                                      </p:cBhvr>
                                      <p:tavLst>
                                        <p:tav tm="0">
                                          <p:val>
                                            <p:fltVal val="0"/>
                                          </p:val>
                                        </p:tav>
                                        <p:tav tm="100000">
                                          <p:val>
                                            <p:strVal val="#ppt_h"/>
                                          </p:val>
                                        </p:tav>
                                      </p:tavLst>
                                    </p:anim>
                                    <p:animEffect transition="in" filter="fade">
                                      <p:cBhvr>
                                        <p:cTn id="80" dur="500"/>
                                        <p:tgtEl>
                                          <p:spTgt spid="23"/>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p:cTn id="98" dur="500" fill="hold"/>
                                        <p:tgtEl>
                                          <p:spTgt spid="31"/>
                                        </p:tgtEl>
                                        <p:attrNameLst>
                                          <p:attrName>ppt_w</p:attrName>
                                        </p:attrNameLst>
                                      </p:cBhvr>
                                      <p:tavLst>
                                        <p:tav tm="0">
                                          <p:val>
                                            <p:fltVal val="0"/>
                                          </p:val>
                                        </p:tav>
                                        <p:tav tm="100000">
                                          <p:val>
                                            <p:strVal val="#ppt_w"/>
                                          </p:val>
                                        </p:tav>
                                      </p:tavLst>
                                    </p:anim>
                                    <p:anim calcmode="lin" valueType="num">
                                      <p:cBhvr>
                                        <p:cTn id="99" dur="500" fill="hold"/>
                                        <p:tgtEl>
                                          <p:spTgt spid="31"/>
                                        </p:tgtEl>
                                        <p:attrNameLst>
                                          <p:attrName>ppt_h</p:attrName>
                                        </p:attrNameLst>
                                      </p:cBhvr>
                                      <p:tavLst>
                                        <p:tav tm="0">
                                          <p:val>
                                            <p:fltVal val="0"/>
                                          </p:val>
                                        </p:tav>
                                        <p:tav tm="100000">
                                          <p:val>
                                            <p:strVal val="#ppt_h"/>
                                          </p:val>
                                        </p:tav>
                                      </p:tavLst>
                                    </p:anim>
                                    <p:animEffect transition="in" filter="fade">
                                      <p:cBhvr>
                                        <p:cTn id="100" dur="500"/>
                                        <p:tgtEl>
                                          <p:spTgt spid="3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500" fill="hold"/>
                                        <p:tgtEl>
                                          <p:spTgt spid="34"/>
                                        </p:tgtEl>
                                        <p:attrNameLst>
                                          <p:attrName>ppt_w</p:attrName>
                                        </p:attrNameLst>
                                      </p:cBhvr>
                                      <p:tavLst>
                                        <p:tav tm="0">
                                          <p:val>
                                            <p:fltVal val="0"/>
                                          </p:val>
                                        </p:tav>
                                        <p:tav tm="100000">
                                          <p:val>
                                            <p:strVal val="#ppt_w"/>
                                          </p:val>
                                        </p:tav>
                                      </p:tavLst>
                                    </p:anim>
                                    <p:anim calcmode="lin" valueType="num">
                                      <p:cBhvr>
                                        <p:cTn id="109" dur="500" fill="hold"/>
                                        <p:tgtEl>
                                          <p:spTgt spid="34"/>
                                        </p:tgtEl>
                                        <p:attrNameLst>
                                          <p:attrName>ppt_h</p:attrName>
                                        </p:attrNameLst>
                                      </p:cBhvr>
                                      <p:tavLst>
                                        <p:tav tm="0">
                                          <p:val>
                                            <p:fltVal val="0"/>
                                          </p:val>
                                        </p:tav>
                                        <p:tav tm="100000">
                                          <p:val>
                                            <p:strVal val="#ppt_h"/>
                                          </p:val>
                                        </p:tav>
                                      </p:tavLst>
                                    </p:anim>
                                    <p:animEffect transition="in" filter="fade">
                                      <p:cBhvr>
                                        <p:cTn id="110" dur="500"/>
                                        <p:tgtEl>
                                          <p:spTgt spid="34"/>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cBhvr>
                                        <p:cTn id="113" dur="500" fill="hold"/>
                                        <p:tgtEl>
                                          <p:spTgt spid="35"/>
                                        </p:tgtEl>
                                        <p:attrNameLst>
                                          <p:attrName>ppt_w</p:attrName>
                                        </p:attrNameLst>
                                      </p:cBhvr>
                                      <p:tavLst>
                                        <p:tav tm="0">
                                          <p:val>
                                            <p:fltVal val="0"/>
                                          </p:val>
                                        </p:tav>
                                        <p:tav tm="100000">
                                          <p:val>
                                            <p:strVal val="#ppt_w"/>
                                          </p:val>
                                        </p:tav>
                                      </p:tavLst>
                                    </p:anim>
                                    <p:anim calcmode="lin" valueType="num">
                                      <p:cBhvr>
                                        <p:cTn id="114" dur="500" fill="hold"/>
                                        <p:tgtEl>
                                          <p:spTgt spid="35"/>
                                        </p:tgtEl>
                                        <p:attrNameLst>
                                          <p:attrName>ppt_h</p:attrName>
                                        </p:attrNameLst>
                                      </p:cBhvr>
                                      <p:tavLst>
                                        <p:tav tm="0">
                                          <p:val>
                                            <p:fltVal val="0"/>
                                          </p:val>
                                        </p:tav>
                                        <p:tav tm="100000">
                                          <p:val>
                                            <p:strVal val="#ppt_h"/>
                                          </p:val>
                                        </p:tav>
                                      </p:tavLst>
                                    </p:anim>
                                    <p:animEffect transition="in" filter="fade">
                                      <p:cBhvr>
                                        <p:cTn id="115" dur="500"/>
                                        <p:tgtEl>
                                          <p:spTgt spid="35"/>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ppt_w</p:attrName>
                                        </p:attrNameLst>
                                      </p:cBhvr>
                                      <p:tavLst>
                                        <p:tav tm="0">
                                          <p:val>
                                            <p:fltVal val="0"/>
                                          </p:val>
                                        </p:tav>
                                        <p:tav tm="100000">
                                          <p:val>
                                            <p:strVal val="#ppt_w"/>
                                          </p:val>
                                        </p:tav>
                                      </p:tavLst>
                                    </p:anim>
                                    <p:anim calcmode="lin" valueType="num">
                                      <p:cBhvr>
                                        <p:cTn id="119" dur="500" fill="hold"/>
                                        <p:tgtEl>
                                          <p:spTgt spid="36"/>
                                        </p:tgtEl>
                                        <p:attrNameLst>
                                          <p:attrName>ppt_h</p:attrName>
                                        </p:attrNameLst>
                                      </p:cBhvr>
                                      <p:tavLst>
                                        <p:tav tm="0">
                                          <p:val>
                                            <p:fltVal val="0"/>
                                          </p:val>
                                        </p:tav>
                                        <p:tav tm="100000">
                                          <p:val>
                                            <p:strVal val="#ppt_h"/>
                                          </p:val>
                                        </p:tav>
                                      </p:tavLst>
                                    </p:anim>
                                    <p:animEffect transition="in" filter="fade">
                                      <p:cBhvr>
                                        <p:cTn id="120" dur="500"/>
                                        <p:tgtEl>
                                          <p:spTgt spid="36"/>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p:cTn id="123" dur="500" fill="hold"/>
                                        <p:tgtEl>
                                          <p:spTgt spid="37"/>
                                        </p:tgtEl>
                                        <p:attrNameLst>
                                          <p:attrName>ppt_w</p:attrName>
                                        </p:attrNameLst>
                                      </p:cBhvr>
                                      <p:tavLst>
                                        <p:tav tm="0">
                                          <p:val>
                                            <p:fltVal val="0"/>
                                          </p:val>
                                        </p:tav>
                                        <p:tav tm="100000">
                                          <p:val>
                                            <p:strVal val="#ppt_w"/>
                                          </p:val>
                                        </p:tav>
                                      </p:tavLst>
                                    </p:anim>
                                    <p:anim calcmode="lin" valueType="num">
                                      <p:cBhvr>
                                        <p:cTn id="124" dur="500" fill="hold"/>
                                        <p:tgtEl>
                                          <p:spTgt spid="37"/>
                                        </p:tgtEl>
                                        <p:attrNameLst>
                                          <p:attrName>ppt_h</p:attrName>
                                        </p:attrNameLst>
                                      </p:cBhvr>
                                      <p:tavLst>
                                        <p:tav tm="0">
                                          <p:val>
                                            <p:fltVal val="0"/>
                                          </p:val>
                                        </p:tav>
                                        <p:tav tm="100000">
                                          <p:val>
                                            <p:strVal val="#ppt_h"/>
                                          </p:val>
                                        </p:tav>
                                      </p:tavLst>
                                    </p:anim>
                                    <p:animEffect transition="in" filter="fade">
                                      <p:cBhvr>
                                        <p:cTn id="125" dur="500"/>
                                        <p:tgtEl>
                                          <p:spTgt spid="37"/>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 calcmode="lin" valueType="num">
                                      <p:cBhvr>
                                        <p:cTn id="128" dur="500" fill="hold"/>
                                        <p:tgtEl>
                                          <p:spTgt spid="38"/>
                                        </p:tgtEl>
                                        <p:attrNameLst>
                                          <p:attrName>ppt_w</p:attrName>
                                        </p:attrNameLst>
                                      </p:cBhvr>
                                      <p:tavLst>
                                        <p:tav tm="0">
                                          <p:val>
                                            <p:fltVal val="0"/>
                                          </p:val>
                                        </p:tav>
                                        <p:tav tm="100000">
                                          <p:val>
                                            <p:strVal val="#ppt_w"/>
                                          </p:val>
                                        </p:tav>
                                      </p:tavLst>
                                    </p:anim>
                                    <p:anim calcmode="lin" valueType="num">
                                      <p:cBhvr>
                                        <p:cTn id="129" dur="500" fill="hold"/>
                                        <p:tgtEl>
                                          <p:spTgt spid="38"/>
                                        </p:tgtEl>
                                        <p:attrNameLst>
                                          <p:attrName>ppt_h</p:attrName>
                                        </p:attrNameLst>
                                      </p:cBhvr>
                                      <p:tavLst>
                                        <p:tav tm="0">
                                          <p:val>
                                            <p:fltVal val="0"/>
                                          </p:val>
                                        </p:tav>
                                        <p:tav tm="100000">
                                          <p:val>
                                            <p:strVal val="#ppt_h"/>
                                          </p:val>
                                        </p:tav>
                                      </p:tavLst>
                                    </p:anim>
                                    <p:animEffect transition="in" filter="fade">
                                      <p:cBhvr>
                                        <p:cTn id="130" dur="500"/>
                                        <p:tgtEl>
                                          <p:spTgt spid="38"/>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animEffect transition="in" filter="fade">
                                      <p:cBhvr>
                                        <p:cTn id="135" dur="500"/>
                                        <p:tgtEl>
                                          <p:spTgt spid="39"/>
                                        </p:tgtEl>
                                      </p:cBhvr>
                                    </p:animEffect>
                                  </p:childTnLst>
                                </p:cTn>
                              </p:par>
                              <p:par>
                                <p:cTn id="136" presetID="23" presetClass="entr" presetSubtype="16" fill="hold" grpId="1" nodeType="withEffect">
                                  <p:stCondLst>
                                    <p:cond delay="0"/>
                                  </p:stCondLst>
                                  <p:childTnLst>
                                    <p:set>
                                      <p:cBhvr>
                                        <p:cTn id="137" dur="1" fill="hold">
                                          <p:stCondLst>
                                            <p:cond delay="0"/>
                                          </p:stCondLst>
                                        </p:cTn>
                                        <p:tgtEl>
                                          <p:spTgt spid="8"/>
                                        </p:tgtEl>
                                        <p:attrNameLst>
                                          <p:attrName>style.visibility</p:attrName>
                                        </p:attrNameLst>
                                      </p:cBhvr>
                                      <p:to>
                                        <p:strVal val="visible"/>
                                      </p:to>
                                    </p:set>
                                    <p:anim calcmode="lin" valueType="num">
                                      <p:cBhvr>
                                        <p:cTn id="138" dur="500" fill="hold"/>
                                        <p:tgtEl>
                                          <p:spTgt spid="8"/>
                                        </p:tgtEl>
                                        <p:attrNameLst>
                                          <p:attrName>ppt_w</p:attrName>
                                        </p:attrNameLst>
                                      </p:cBhvr>
                                      <p:tavLst>
                                        <p:tav tm="0">
                                          <p:val>
                                            <p:fltVal val="0"/>
                                          </p:val>
                                        </p:tav>
                                        <p:tav tm="100000">
                                          <p:val>
                                            <p:strVal val="#ppt_w"/>
                                          </p:val>
                                        </p:tav>
                                      </p:tavLst>
                                    </p:anim>
                                    <p:anim calcmode="lin" valueType="num">
                                      <p:cBhvr>
                                        <p:cTn id="13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8" grpId="1" animBg="1"/>
      <p:bldP spid="12" grpId="0" animBg="1"/>
      <p:bldP spid="25" grpId="0"/>
      <p:bldP spid="27" grpId="0"/>
      <p:bldP spid="29" grpId="0"/>
      <p:bldP spid="31" grpId="0"/>
      <p:bldP spid="33" grpId="0"/>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F3936C6-2DBA-1D2D-71D6-78C6521A7CC0}"/>
              </a:ext>
            </a:extLst>
          </p:cNvPr>
          <p:cNvSpPr txBox="1"/>
          <p:nvPr/>
        </p:nvSpPr>
        <p:spPr>
          <a:xfrm>
            <a:off x="117987" y="1832763"/>
            <a:ext cx="5869858" cy="4505336"/>
          </a:xfrm>
          <a:prstGeom prst="rect">
            <a:avLst/>
          </a:prstGeom>
          <a:solidFill>
            <a:schemeClr val="bg1">
              <a:lumMod val="95000"/>
            </a:schemeClr>
          </a:solidFill>
        </p:spPr>
        <p:txBody>
          <a:bodyPr wrap="square">
            <a:spAutoFit/>
          </a:bodyPr>
          <a:lstStyle/>
          <a:p>
            <a:pPr>
              <a:lnSpc>
                <a:spcPct val="150000"/>
              </a:lnSpc>
              <a:spcAft>
                <a:spcPts val="800"/>
              </a:spcAft>
            </a:pPr>
            <a:r>
              <a:rPr lang="en-US"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 chronological plan</a:t>
            </a:r>
            <a:br>
              <a:rPr lang="en-US"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This plan consists of following the progression of a phenomenon over time: before, now, and in the future. It can take several forms:</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SzPts val="1000"/>
              <a:buFont typeface="Wingdings" panose="05000000000000000000" pitchFamily="2" charset="2"/>
              <a:buChar char="q"/>
              <a:tabLst>
                <a:tab pos="4572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Progressive: (in the past, today, tomorrow)</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SzPts val="1000"/>
              <a:buFont typeface="Wingdings" panose="05000000000000000000" pitchFamily="2" charset="2"/>
              <a:buChar char="q"/>
              <a:tabLst>
                <a:tab pos="4572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Regressive: (today, recent past, more distant past)</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"Out of order": the parts differ in their relation to time, but are not presented in chronological order. This type of plan can be used in writing (for a report or a summary), but it is difficult to make it clear in an oral presentation</a:t>
            </a:r>
            <a:endParaRPr lang="fr-FR"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0CA9C338-5027-1C12-F838-EF1053CAE90F}"/>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FA25A3-B022-FB43-6259-1ECBD365CDB8}"/>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 de texte 2">
            <a:extLst>
              <a:ext uri="{FF2B5EF4-FFF2-40B4-BE49-F238E27FC236}">
                <a16:creationId xmlns:a16="http://schemas.microsoft.com/office/drawing/2014/main" id="{4AFBB5E2-3B88-D105-36F3-9A3945403C40}"/>
              </a:ext>
            </a:extLst>
          </p:cNvPr>
          <p:cNvSpPr txBox="1">
            <a:spLocks noChangeArrowheads="1"/>
          </p:cNvSpPr>
          <p:nvPr/>
        </p:nvSpPr>
        <p:spPr bwMode="auto">
          <a:xfrm>
            <a:off x="6096000" y="1982081"/>
            <a:ext cx="5978013" cy="4188644"/>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Example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Topic: The evolution of distance learning</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Past</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Learning by correspondence via mail, VHS tapes, or televised courses</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Present</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Interactive platforms like Zoom, Google Classroom, and Moodle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Future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Fully virtual classrooms using AI and virtual reality technology</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7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ACDA00A-8D11-E184-5B89-65B0E2D344FC}"/>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1BEEACE-8A17-0B12-10D2-EBEDAF48639A}"/>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 de texte 2">
            <a:extLst>
              <a:ext uri="{FF2B5EF4-FFF2-40B4-BE49-F238E27FC236}">
                <a16:creationId xmlns:a16="http://schemas.microsoft.com/office/drawing/2014/main" id="{5E83B2C4-659C-386A-0F62-A9556B1A184A}"/>
              </a:ext>
            </a:extLst>
          </p:cNvPr>
          <p:cNvSpPr txBox="1">
            <a:spLocks noChangeArrowheads="1"/>
          </p:cNvSpPr>
          <p:nvPr/>
        </p:nvSpPr>
        <p:spPr bwMode="auto">
          <a:xfrm>
            <a:off x="74289" y="2244942"/>
            <a:ext cx="11021962" cy="4613058"/>
          </a:xfrm>
          <a:prstGeom prst="rect">
            <a:avLst/>
          </a:prstGeom>
          <a:solidFill>
            <a:schemeClr val="accent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tab pos="457200" algn="l"/>
              </a:tabLst>
            </a:pP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t>
            </a:r>
            <a:r>
              <a:rPr kumimoji="0" lang="en-US" altLang="fr-FR" b="1"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xample</a:t>
            </a:r>
            <a:endPar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457200" algn="l"/>
              </a:tabLst>
            </a:pP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Topic</a:t>
            </a: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Pros and cons of distance learning</a:t>
            </a:r>
            <a:endPar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Advantages:</a:t>
            </a:r>
            <a:endPar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0" fontAlgn="base" latinLnBrk="0" hangingPunct="0">
              <a:lnSpc>
                <a:spcPct val="150000"/>
              </a:lnSpc>
              <a:spcBef>
                <a:spcPct val="0"/>
              </a:spcBef>
              <a:spcAft>
                <a:spcPct val="0"/>
              </a:spcAft>
              <a:buClrTx/>
              <a:buSzTx/>
              <a:buFont typeface="Symbol" panose="05050102010706020507" pitchFamily="18" charset="2"/>
              <a:buChar char=""/>
              <a:tabLst>
                <a:tab pos="457200" algn="l"/>
              </a:tabLst>
            </a:pP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Flexible schedules and learning locations</a:t>
            </a:r>
          </a:p>
          <a:p>
            <a:pPr marL="457200" marR="0" lvl="1" indent="0" algn="just" defTabSz="914400" rtl="0" eaLnBrk="0" fontAlgn="base" latinLnBrk="0" hangingPunct="0">
              <a:lnSpc>
                <a:spcPct val="150000"/>
              </a:lnSpc>
              <a:spcBef>
                <a:spcPct val="0"/>
              </a:spcBef>
              <a:spcAft>
                <a:spcPct val="0"/>
              </a:spcAft>
              <a:buClrTx/>
              <a:buSzTx/>
              <a:buFont typeface="Symbol" panose="05050102010706020507" pitchFamily="18" charset="2"/>
              <a:buChar char=""/>
              <a:tabLst>
                <a:tab pos="457200" algn="l"/>
              </a:tabLst>
            </a:pP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Reduced commuting and costs</a:t>
            </a:r>
          </a:p>
          <a:p>
            <a:pPr marL="457200" marR="0" lvl="1" indent="0" algn="just" defTabSz="914400" rtl="0" eaLnBrk="0" fontAlgn="base" latinLnBrk="0" hangingPunct="0">
              <a:lnSpc>
                <a:spcPct val="150000"/>
              </a:lnSpc>
              <a:spcBef>
                <a:spcPct val="0"/>
              </a:spcBef>
              <a:spcAft>
                <a:spcPct val="0"/>
              </a:spcAft>
              <a:buClrTx/>
              <a:buSzTx/>
              <a:buFont typeface="Symbol" panose="05050102010706020507" pitchFamily="18" charset="2"/>
              <a:buChar char=""/>
              <a:tabLst>
                <a:tab pos="457200" algn="l"/>
              </a:tabLst>
            </a:pP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Access to a variety of online resources</a:t>
            </a: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Disadvantages:</a:t>
            </a:r>
            <a:endPar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0" fontAlgn="base" latinLnBrk="0" hangingPunct="0">
              <a:lnSpc>
                <a:spcPct val="150000"/>
              </a:lnSpc>
              <a:spcBef>
                <a:spcPct val="0"/>
              </a:spcBef>
              <a:spcAft>
                <a:spcPct val="0"/>
              </a:spcAft>
              <a:buClrTx/>
              <a:buSzTx/>
              <a:buFont typeface="Symbol" panose="05050102010706020507" pitchFamily="18" charset="2"/>
              <a:buChar char=""/>
              <a:tabLst>
                <a:tab pos="457200" algn="l"/>
              </a:tabLst>
            </a:pP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Social isolation and lack of peer interaction</a:t>
            </a:r>
          </a:p>
          <a:p>
            <a:pPr marL="457200" marR="0" lvl="1" indent="0" algn="just" defTabSz="914400" rtl="0" eaLnBrk="0" fontAlgn="base" latinLnBrk="0" hangingPunct="0">
              <a:lnSpc>
                <a:spcPct val="150000"/>
              </a:lnSpc>
              <a:spcBef>
                <a:spcPct val="0"/>
              </a:spcBef>
              <a:spcAft>
                <a:spcPct val="0"/>
              </a:spcAft>
              <a:buClrTx/>
              <a:buSzTx/>
              <a:buFont typeface="Symbol" panose="05050102010706020507" pitchFamily="18" charset="2"/>
              <a:buChar char=""/>
              <a:tabLst>
                <a:tab pos="457200" algn="l"/>
              </a:tabLst>
            </a:pP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Weaker student-teacher engagement</a:t>
            </a:r>
          </a:p>
          <a:p>
            <a:pPr marL="457200" marR="0" lvl="1" indent="0" algn="just" defTabSz="914400" rtl="0" eaLnBrk="0" fontAlgn="base" latinLnBrk="0" hangingPunct="0">
              <a:lnSpc>
                <a:spcPct val="150000"/>
              </a:lnSpc>
              <a:spcBef>
                <a:spcPct val="0"/>
              </a:spcBef>
              <a:spcAft>
                <a:spcPct val="0"/>
              </a:spcAft>
              <a:buClrTx/>
              <a:buSzTx/>
              <a:buFont typeface="Symbol" panose="05050102010706020507" pitchFamily="18" charset="2"/>
              <a:buChar char=""/>
              <a:tabLst>
                <a:tab pos="457200" algn="l"/>
              </a:tabLst>
            </a:pP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Challenges in accurately assessing student performance</a:t>
            </a: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Conclusion</a:t>
            </a:r>
            <a:r>
              <a:rPr kumimoji="0" lang="en-US"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blended approach combining in-person and online learning may be the most effective solution</a:t>
            </a:r>
            <a:r>
              <a:rPr kumimoji="0" lang="en-US" altLang="fr-FR"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fr-F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19ECFC8A-4304-0CBB-E4DB-F22986B9B81E}"/>
              </a:ext>
            </a:extLst>
          </p:cNvPr>
          <p:cNvSpPr>
            <a:spLocks noChangeArrowheads="1"/>
          </p:cNvSpPr>
          <p:nvPr/>
        </p:nvSpPr>
        <p:spPr bwMode="auto">
          <a:xfrm>
            <a:off x="4719483" y="1814317"/>
            <a:ext cx="7299905" cy="2951064"/>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fr-FR"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The comparative plans</a:t>
            </a:r>
            <a:br>
              <a:rPr kumimoji="0" lang="en-US" altLang="fr-FR"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plan is based on contrast or opposition:</a:t>
            </a:r>
            <a:endParaRPr kumimoji="0" lang="fr-FR" altLang="fr-FR"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Advantages vs. Disadvantages (positive aspects vs. negative aspects, pros vs. cons)</a:t>
            </a:r>
            <a:endParaRPr kumimoji="0" lang="fr-FR" altLang="fr-FR"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Current</a:t>
            </a:r>
            <a:r>
              <a:rPr kumimoji="0" lang="fr-FR"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situation vs. Past situation</a:t>
            </a:r>
            <a:endParaRPr kumimoji="0" lang="fr-FR" altLang="fr-FR"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fr-FR"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True</a:t>
            </a:r>
            <a:r>
              <a:rPr kumimoji="0" lang="fr-FR"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vs. False</a:t>
            </a:r>
          </a:p>
          <a:p>
            <a:pPr algn="just" eaLnBrk="0" fontAlgn="base" hangingPunct="0">
              <a:lnSpc>
                <a:spcPct val="150000"/>
              </a:lnSpc>
              <a:spcBef>
                <a:spcPct val="0"/>
              </a:spcBef>
              <a:spcAft>
                <a:spcPct val="0"/>
              </a:spcAft>
            </a:pPr>
            <a:r>
              <a:rPr kumimoji="0" lang="en-US" altLang="fr-FR"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 is essential to highlight your point of view in the conclusion</a:t>
            </a:r>
            <a:r>
              <a:rPr kumimoji="0" lang="fr-FR" altLang="fr-FR"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467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ECB1C63-523F-9A83-3C88-26FCD36BD2F5}"/>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07D8F56-2C84-1066-7794-7E72D707E5C0}"/>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A98D3B9D-5F53-001E-21C6-1712D49EDAE0}"/>
              </a:ext>
            </a:extLst>
          </p:cNvPr>
          <p:cNvSpPr txBox="1"/>
          <p:nvPr/>
        </p:nvSpPr>
        <p:spPr>
          <a:xfrm>
            <a:off x="439779" y="1669032"/>
            <a:ext cx="6885254" cy="1909754"/>
          </a:xfrm>
          <a:prstGeom prst="rect">
            <a:avLst/>
          </a:prstGeom>
          <a:solidFill>
            <a:schemeClr val="bg1">
              <a:lumMod val="95000"/>
            </a:schemeClr>
          </a:solidFill>
        </p:spPr>
        <p:txBody>
          <a:bodyPr wrap="square">
            <a:spAutoFit/>
          </a:bodyPr>
          <a:lstStyle/>
          <a:p>
            <a:pPr>
              <a:lnSpc>
                <a:spcPct val="150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From General to Specific</a:t>
            </a:r>
            <a:b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This plan can be developed in two ways:</a:t>
            </a:r>
            <a:endParaRPr lang="fr-FR"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General issue → specific issue → analysis of a concrete example</a:t>
            </a:r>
            <a:endParaRPr lang="fr-FR"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typical example → first generalization → second generalization</a:t>
            </a:r>
            <a:endParaRPr lang="fr-FR"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Zone de texte 2">
            <a:extLst>
              <a:ext uri="{FF2B5EF4-FFF2-40B4-BE49-F238E27FC236}">
                <a16:creationId xmlns:a16="http://schemas.microsoft.com/office/drawing/2014/main" id="{9004F2B8-5F33-38D9-E903-435F39607682}"/>
              </a:ext>
            </a:extLst>
          </p:cNvPr>
          <p:cNvSpPr txBox="1">
            <a:spLocks noChangeArrowheads="1"/>
          </p:cNvSpPr>
          <p:nvPr/>
        </p:nvSpPr>
        <p:spPr bwMode="auto">
          <a:xfrm>
            <a:off x="1548366" y="3815880"/>
            <a:ext cx="10299505" cy="2871032"/>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Example: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Topic: The role of technology in education</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gn="just">
              <a:lnSpc>
                <a:spcPct val="150000"/>
              </a:lnSpc>
              <a:spcAft>
                <a:spcPts val="800"/>
              </a:spcAft>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General idea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Technology is transforming all sectors, including education.</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gn="just">
              <a:lnSpc>
                <a:spcPct val="150000"/>
              </a:lnSpc>
              <a:spcAft>
                <a:spcPts val="800"/>
              </a:spcAft>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Specific focus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Distance learning as a key example of educational transformation</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28600" algn="just">
              <a:lnSpc>
                <a:spcPct val="150000"/>
              </a:lnSpc>
              <a:spcAft>
                <a:spcPts val="800"/>
              </a:spcAft>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Concrete example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The shift to online classes during the COVID-19 pandemic and how schools adapted</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B8ABB13-108A-DB64-E375-4F4DA91D0674}"/>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15ED4DE-DBD9-DC62-56B9-1CA5E600B5FA}"/>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DC0E1E7-1041-EF78-68B8-588753FD09E3}"/>
              </a:ext>
            </a:extLst>
          </p:cNvPr>
          <p:cNvSpPr txBox="1"/>
          <p:nvPr/>
        </p:nvSpPr>
        <p:spPr>
          <a:xfrm>
            <a:off x="216309" y="1892975"/>
            <a:ext cx="10078066" cy="1711366"/>
          </a:xfrm>
          <a:prstGeom prst="rect">
            <a:avLst/>
          </a:prstGeom>
          <a:solidFill>
            <a:schemeClr val="bg1">
              <a:lumMod val="95000"/>
            </a:schemeClr>
          </a:solidFill>
        </p:spPr>
        <p:txBody>
          <a:bodyPr wrap="square">
            <a:spAutoFit/>
          </a:bodyPr>
          <a:lstStyle/>
          <a:p>
            <a:pPr>
              <a:lnSpc>
                <a:spcPct val="150000"/>
              </a:lnSpc>
            </a:pPr>
            <a:r>
              <a:rPr lang="en-US" b="1" kern="0" dirty="0">
                <a:effectLst/>
                <a:latin typeface="Times New Roman" panose="02020603050405020304" pitchFamily="18" charset="0"/>
                <a:ea typeface="Times New Roman" panose="02020603050405020304" pitchFamily="18" charset="0"/>
              </a:rPr>
              <a:t>The Categorical plan</a:t>
            </a:r>
            <a:br>
              <a:rPr lang="en-US" kern="0" dirty="0">
                <a:effectLst/>
                <a:latin typeface="Times New Roman" panose="02020603050405020304" pitchFamily="18" charset="0"/>
                <a:ea typeface="Times New Roman" panose="02020603050405020304" pitchFamily="18" charset="0"/>
              </a:rPr>
            </a:br>
            <a:r>
              <a:rPr lang="en-US" kern="0" dirty="0">
                <a:effectLst/>
                <a:latin typeface="Times New Roman" panose="02020603050405020304" pitchFamily="18" charset="0"/>
                <a:ea typeface="Times New Roman" panose="02020603050405020304" pitchFamily="18" charset="0"/>
              </a:rPr>
              <a:t>This involves considering several possible aspects of a problem. These aspects are not necessarily “positive” and “negative” (as in the comparative outline); they are simply “</a:t>
            </a:r>
            <a:r>
              <a:rPr lang="en-US" b="1" kern="0" dirty="0">
                <a:effectLst/>
                <a:latin typeface="Times New Roman" panose="02020603050405020304" pitchFamily="18" charset="0"/>
                <a:ea typeface="Times New Roman" panose="02020603050405020304" pitchFamily="18" charset="0"/>
              </a:rPr>
              <a:t>different”.</a:t>
            </a:r>
          </a:p>
          <a:p>
            <a:pPr>
              <a:lnSpc>
                <a:spcPct val="150000"/>
              </a:lnSpc>
            </a:pPr>
            <a:endParaRPr lang="fr-FR" dirty="0"/>
          </a:p>
        </p:txBody>
      </p:sp>
      <p:sp>
        <p:nvSpPr>
          <p:cNvPr id="8" name="Zone de texte 2">
            <a:extLst>
              <a:ext uri="{FF2B5EF4-FFF2-40B4-BE49-F238E27FC236}">
                <a16:creationId xmlns:a16="http://schemas.microsoft.com/office/drawing/2014/main" id="{4563EA86-7192-BD39-B733-6B31C5E5BC63}"/>
              </a:ext>
            </a:extLst>
          </p:cNvPr>
          <p:cNvSpPr txBox="1">
            <a:spLocks noChangeArrowheads="1"/>
          </p:cNvSpPr>
          <p:nvPr/>
        </p:nvSpPr>
        <p:spPr bwMode="auto">
          <a:xfrm>
            <a:off x="2871019" y="3830579"/>
            <a:ext cx="8986684" cy="271770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rPr>
              <a:t>Example</a:t>
            </a:r>
            <a:endParaRPr lang="fr-FR" kern="100" dirty="0">
              <a:effectLst/>
              <a:latin typeface="Times New Roman" panose="02020603050405020304" pitchFamily="18" charset="0"/>
              <a:ea typeface="Calibri" panose="020F0502020204030204" pitchFamily="34" charset="0"/>
            </a:endParaRPr>
          </a:p>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rPr>
              <a:t>Topic: Aspects of distance learning</a:t>
            </a:r>
            <a:endParaRPr lang="fr-FR" kern="100" dirty="0">
              <a:effectLst/>
              <a:latin typeface="Times New Roman" panose="02020603050405020304" pitchFamily="18" charset="0"/>
              <a:ea typeface="Calibri" panose="020F0502020204030204" pitchFamily="34" charset="0"/>
            </a:endParaRPr>
          </a:p>
          <a:p>
            <a:pPr marL="457200" indent="-228600" algn="just">
              <a:lnSpc>
                <a:spcPct val="150000"/>
              </a:lnSpc>
              <a:spcAft>
                <a:spcPts val="800"/>
              </a:spcAft>
              <a:tabLst>
                <a:tab pos="457200" algn="l"/>
              </a:tabLst>
            </a:pPr>
            <a:r>
              <a:rPr lang="fr-FR" b="1" kern="100" dirty="0" err="1">
                <a:effectLst/>
                <a:latin typeface="Times New Roman" panose="02020603050405020304" pitchFamily="18" charset="0"/>
                <a:ea typeface="Calibri" panose="020F0502020204030204" pitchFamily="34" charset="0"/>
              </a:rPr>
              <a:t>Technical</a:t>
            </a:r>
            <a:r>
              <a:rPr lang="fr-FR" b="1" kern="100" dirty="0">
                <a:effectLst/>
                <a:latin typeface="Times New Roman" panose="02020603050405020304" pitchFamily="18" charset="0"/>
                <a:ea typeface="Calibri" panose="020F0502020204030204" pitchFamily="34" charset="0"/>
              </a:rPr>
              <a:t> aspect</a:t>
            </a:r>
            <a:r>
              <a:rPr lang="fr-FR" kern="100" dirty="0">
                <a:effectLst/>
                <a:latin typeface="Times New Roman" panose="02020603050405020304" pitchFamily="18" charset="0"/>
                <a:ea typeface="Calibri" panose="020F0502020204030204" pitchFamily="34" charset="0"/>
              </a:rPr>
              <a:t> : Internet </a:t>
            </a:r>
            <a:r>
              <a:rPr lang="fr-FR" kern="100" dirty="0" err="1">
                <a:effectLst/>
                <a:latin typeface="Times New Roman" panose="02020603050405020304" pitchFamily="18" charset="0"/>
                <a:ea typeface="Calibri" panose="020F0502020204030204" pitchFamily="34" charset="0"/>
              </a:rPr>
              <a:t>access</a:t>
            </a:r>
            <a:r>
              <a:rPr lang="fr-FR" kern="100" dirty="0">
                <a:effectLst/>
                <a:latin typeface="Times New Roman" panose="02020603050405020304" pitchFamily="18" charset="0"/>
                <a:ea typeface="Calibri" panose="020F0502020204030204" pitchFamily="34" charset="0"/>
              </a:rPr>
              <a:t>, platform </a:t>
            </a:r>
            <a:r>
              <a:rPr lang="fr-FR" kern="100" dirty="0" err="1">
                <a:effectLst/>
                <a:latin typeface="Times New Roman" panose="02020603050405020304" pitchFamily="18" charset="0"/>
                <a:ea typeface="Calibri" panose="020F0502020204030204" pitchFamily="34" charset="0"/>
              </a:rPr>
              <a:t>usability</a:t>
            </a:r>
            <a:r>
              <a:rPr lang="fr-FR" kern="100" dirty="0">
                <a:effectLst/>
                <a:latin typeface="Times New Roman" panose="02020603050405020304" pitchFamily="18" charset="0"/>
                <a:ea typeface="Calibri" panose="020F0502020204030204" pitchFamily="34" charset="0"/>
              </a:rPr>
              <a:t>, </a:t>
            </a:r>
            <a:r>
              <a:rPr lang="fr-FR" kern="100" dirty="0" err="1">
                <a:effectLst/>
                <a:latin typeface="Times New Roman" panose="02020603050405020304" pitchFamily="18" charset="0"/>
                <a:ea typeface="Calibri" panose="020F0502020204030204" pitchFamily="34" charset="0"/>
              </a:rPr>
              <a:t>device</a:t>
            </a:r>
            <a:r>
              <a:rPr lang="fr-FR" kern="100" dirty="0">
                <a:effectLst/>
                <a:latin typeface="Times New Roman" panose="02020603050405020304" pitchFamily="18" charset="0"/>
                <a:ea typeface="Calibri" panose="020F0502020204030204" pitchFamily="34" charset="0"/>
              </a:rPr>
              <a:t> compatibility</a:t>
            </a:r>
          </a:p>
          <a:p>
            <a:pPr marL="457200" indent="-228600" algn="just">
              <a:lnSpc>
                <a:spcPct val="150000"/>
              </a:lnSpc>
              <a:spcAft>
                <a:spcPts val="800"/>
              </a:spcAft>
              <a:tabLst>
                <a:tab pos="457200" algn="l"/>
              </a:tabLst>
            </a:pPr>
            <a:r>
              <a:rPr lang="en-US" b="1" kern="100" dirty="0">
                <a:effectLst/>
                <a:latin typeface="Times New Roman" panose="02020603050405020304" pitchFamily="18" charset="0"/>
                <a:ea typeface="Calibri" panose="020F0502020204030204" pitchFamily="34" charset="0"/>
              </a:rPr>
              <a:t>Pedagogical aspect</a:t>
            </a:r>
            <a:r>
              <a:rPr lang="en-US" kern="100" dirty="0">
                <a:effectLst/>
                <a:latin typeface="Times New Roman" panose="02020603050405020304" pitchFamily="18" charset="0"/>
                <a:ea typeface="Calibri" panose="020F0502020204030204" pitchFamily="34" charset="0"/>
              </a:rPr>
              <a:t>: Teaching methods, digital content quality, student engagement</a:t>
            </a:r>
            <a:endParaRPr lang="fr-FR" kern="100" dirty="0">
              <a:effectLst/>
              <a:latin typeface="Times New Roman" panose="02020603050405020304" pitchFamily="18" charset="0"/>
              <a:ea typeface="Calibri" panose="020F0502020204030204" pitchFamily="34" charset="0"/>
            </a:endParaRPr>
          </a:p>
          <a:p>
            <a:pPr marL="457200" indent="-228600" algn="just">
              <a:lnSpc>
                <a:spcPct val="150000"/>
              </a:lnSpc>
              <a:spcAft>
                <a:spcPts val="800"/>
              </a:spcAft>
              <a:tabLst>
                <a:tab pos="457200" algn="l"/>
              </a:tabLst>
            </a:pPr>
            <a:r>
              <a:rPr lang="en-US" b="1" kern="100" dirty="0">
                <a:effectLst/>
                <a:latin typeface="Times New Roman" panose="02020603050405020304" pitchFamily="18" charset="0"/>
                <a:ea typeface="Calibri" panose="020F0502020204030204" pitchFamily="34" charset="0"/>
              </a:rPr>
              <a:t>Psychological aspect</a:t>
            </a:r>
            <a:r>
              <a:rPr lang="en-US" kern="100" dirty="0">
                <a:effectLst/>
                <a:latin typeface="Times New Roman" panose="02020603050405020304" pitchFamily="18" charset="0"/>
                <a:ea typeface="Calibri" panose="020F0502020204030204" pitchFamily="34" charset="0"/>
              </a:rPr>
              <a:t>: Student motivation, mental health, sense of isolation</a:t>
            </a:r>
            <a:endParaRPr lang="fr-FR"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80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6"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5FFD120-6F78-4BCB-14B8-70FD44F6D3BD}"/>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0A04D65-C06E-2E57-1D18-17C42859D0F9}"/>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39F7FD6-7E39-8BE8-0840-45730A26A456}"/>
              </a:ext>
            </a:extLst>
          </p:cNvPr>
          <p:cNvSpPr txBox="1"/>
          <p:nvPr/>
        </p:nvSpPr>
        <p:spPr>
          <a:xfrm>
            <a:off x="393290" y="2071962"/>
            <a:ext cx="10019071" cy="1357038"/>
          </a:xfrm>
          <a:prstGeom prst="rect">
            <a:avLst/>
          </a:prstGeom>
          <a:solidFill>
            <a:schemeClr val="bg1">
              <a:lumMod val="95000"/>
            </a:schemeClr>
          </a:solidFill>
        </p:spPr>
        <p:txBody>
          <a:bodyPr wrap="square">
            <a:spAutoFit/>
          </a:bodyPr>
          <a:lstStyle/>
          <a:p>
            <a:pPr>
              <a:lnSpc>
                <a:spcPct val="150000"/>
              </a:lnSpc>
              <a:spcAft>
                <a:spcPts val="800"/>
              </a:spcAft>
            </a:pP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The Dialectical plan</a:t>
            </a:r>
            <a:b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b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This is the most “classic” structure:</a:t>
            </a:r>
            <a:r>
              <a:rPr lang="en-US" kern="0" dirty="0">
                <a:latin typeface="Times New Roman" panose="02020603050405020304" pitchFamily="18" charset="0"/>
                <a:ea typeface="Times New Roman" panose="02020603050405020304" pitchFamily="18" charset="0"/>
                <a:cs typeface="Arial" panose="020B0604020202020204" pitchFamily="34" charset="0"/>
              </a:rPr>
              <a:t> </a:t>
            </a:r>
            <a:r>
              <a:rPr lang="en-US" sz="1800" b="1" kern="0" dirty="0">
                <a:effectLst/>
                <a:latin typeface="Times New Roman" panose="02020603050405020304" pitchFamily="18" charset="0"/>
                <a:ea typeface="Times New Roman" panose="02020603050405020304" pitchFamily="18" charset="0"/>
                <a:cs typeface="Arial" panose="020B0604020202020204" pitchFamily="34" charset="0"/>
              </a:rPr>
              <a:t>thesis – antithesis – synthesis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t>
            </a:r>
          </a:p>
          <a:p>
            <a:pPr>
              <a:lnSpc>
                <a:spcPct val="150000"/>
              </a:lnSpc>
              <a:spcAft>
                <a:spcPts val="800"/>
              </a:spcAft>
            </a:pPr>
            <a:endParaRPr lang="fr-FR"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 de texte 2">
            <a:extLst>
              <a:ext uri="{FF2B5EF4-FFF2-40B4-BE49-F238E27FC236}">
                <a16:creationId xmlns:a16="http://schemas.microsoft.com/office/drawing/2014/main" id="{1152C3C9-6C34-C131-33DD-793EFC9E5150}"/>
              </a:ext>
            </a:extLst>
          </p:cNvPr>
          <p:cNvSpPr txBox="1">
            <a:spLocks noChangeArrowheads="1"/>
          </p:cNvSpPr>
          <p:nvPr/>
        </p:nvSpPr>
        <p:spPr bwMode="auto">
          <a:xfrm>
            <a:off x="1641988" y="3817913"/>
            <a:ext cx="10117393" cy="2697214"/>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Example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Topic: Can distance learning replace traditional education?</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Thesis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Yes, it can be an efficient and modern alternative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Antithesis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No, it lacks the essential human interaction and classroom dynamics</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Synthesis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Distance learning is a valuable supplement but cannot fully replace traditional teaching</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6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6"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B1C4660-7383-F972-B9EE-079C9E6CADDE}"/>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6F205F3-0C94-9760-3826-D40FC2000CC2}"/>
              </a:ext>
            </a:extLst>
          </p:cNvPr>
          <p:cNvSpPr/>
          <p:nvPr/>
        </p:nvSpPr>
        <p:spPr>
          <a:xfrm>
            <a:off x="3958062" y="844791"/>
            <a:ext cx="3254417" cy="587148"/>
          </a:xfrm>
          <a:prstGeom prst="rect">
            <a:avLst/>
          </a:prstGeom>
          <a:solidFill>
            <a:schemeClr val="accent2"/>
          </a:solidFill>
        </p:spPr>
        <p:txBody>
          <a:bodyPr wrap="none">
            <a:spAutoFit/>
          </a:bodyPr>
          <a:lstStyle/>
          <a:p>
            <a:pPr algn="just">
              <a:lnSpc>
                <a:spcPct val="150000"/>
              </a:lnSpc>
              <a:spcAft>
                <a:spcPts val="800"/>
              </a:spcAf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Different types of plans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EC5DF62B-DF46-00F7-41B6-0379F7CF5BE8}"/>
              </a:ext>
            </a:extLst>
          </p:cNvPr>
          <p:cNvSpPr txBox="1"/>
          <p:nvPr/>
        </p:nvSpPr>
        <p:spPr>
          <a:xfrm>
            <a:off x="137652" y="1550081"/>
            <a:ext cx="8613058" cy="2843342"/>
          </a:xfrm>
          <a:prstGeom prst="rect">
            <a:avLst/>
          </a:prstGeom>
          <a:solidFill>
            <a:schemeClr val="bg1">
              <a:lumMod val="95000"/>
            </a:schemeClr>
          </a:solidFill>
        </p:spPr>
        <p:txBody>
          <a:bodyPr wrap="square">
            <a:spAutoFit/>
          </a:bodyPr>
          <a:lstStyle/>
          <a:p>
            <a:pPr marL="285750" indent="-285750" algn="just">
              <a:lnSpc>
                <a:spcPct val="150000"/>
              </a:lnSpc>
              <a:spcAft>
                <a:spcPts val="800"/>
              </a:spcAft>
              <a:buFont typeface="Courier New" panose="02070309020205020404" pitchFamily="49" charset="0"/>
              <a:buChar char="o"/>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The Reasoning-Based (Logical) plan</a:t>
            </a:r>
            <a:r>
              <a:rPr lang="fr-FR"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This is a specific case of the previous outline: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Wingdings" panose="05000000000000000000" pitchFamily="2" charset="2"/>
              <a:buChar char="q"/>
              <a:tabLst>
                <a:tab pos="457200" algn="l"/>
              </a:tabLst>
            </a:pPr>
            <a:r>
              <a:rPr lang="fr-FR" kern="0" dirty="0">
                <a:effectLst/>
                <a:latin typeface="Times New Roman" panose="02020603050405020304" pitchFamily="18" charset="0"/>
                <a:ea typeface="Times New Roman" panose="02020603050405020304" pitchFamily="18" charset="0"/>
                <a:cs typeface="Times New Roman" panose="02020603050405020304" pitchFamily="18" charset="0"/>
              </a:rPr>
              <a:t>Presentation of the situation</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n-US" altLang="fr-F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Explanation of the causes of this situation</a:t>
            </a:r>
            <a:endParaRPr kumimoji="0" lang="fr-FR"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fr-FR" altLang="fr-FR"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Explanation</a:t>
            </a:r>
            <a:r>
              <a:rPr kumimoji="0" lang="fr-FR" altLang="fr-F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the </a:t>
            </a:r>
            <a:r>
              <a:rPr kumimoji="0" lang="fr-FR" altLang="fr-FR"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consequences</a:t>
            </a:r>
            <a:endParaRPr kumimoji="0" lang="fr-FR" altLang="fr-FR"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Wingdings" panose="05000000000000000000" pitchFamily="2" charset="2"/>
              <a:buChar char="q"/>
              <a:tabLst>
                <a:tab pos="457200" algn="l"/>
              </a:tabLst>
            </a:pPr>
            <a:r>
              <a:rPr kumimoji="0" lang="fr-FR" altLang="fr-F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Possible solution</a:t>
            </a:r>
          </a:p>
          <a:p>
            <a:pPr lvl="0" algn="just">
              <a:lnSpc>
                <a:spcPct val="150000"/>
              </a:lnSpc>
              <a:spcAft>
                <a:spcPts val="800"/>
              </a:spcAft>
              <a:buSzPts val="1000"/>
              <a:tabLst>
                <a:tab pos="457200" algn="l"/>
              </a:tabLst>
            </a:pP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0">
            <a:extLst>
              <a:ext uri="{FF2B5EF4-FFF2-40B4-BE49-F238E27FC236}">
                <a16:creationId xmlns:a16="http://schemas.microsoft.com/office/drawing/2014/main" id="{4BCFAD03-5BE5-6642-C78B-3296BF2F672B}"/>
              </a:ext>
            </a:extLst>
          </p:cNvPr>
          <p:cNvSpPr>
            <a:spLocks noChangeArrowheads="1"/>
          </p:cNvSpPr>
          <p:nvPr/>
        </p:nvSpPr>
        <p:spPr bwMode="auto">
          <a:xfrm>
            <a:off x="245807" y="5224669"/>
            <a:ext cx="27137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53E0AF0B-E384-21F7-CE3B-542A7719E6B2}"/>
              </a:ext>
            </a:extLst>
          </p:cNvPr>
          <p:cNvSpPr>
            <a:spLocks noChangeArrowheads="1"/>
          </p:cNvSpPr>
          <p:nvPr/>
        </p:nvSpPr>
        <p:spPr bwMode="auto">
          <a:xfrm rot="10988432" flipV="1">
            <a:off x="665921" y="4835251"/>
            <a:ext cx="1448014" cy="79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Zone de texte 2">
            <a:extLst>
              <a:ext uri="{FF2B5EF4-FFF2-40B4-BE49-F238E27FC236}">
                <a16:creationId xmlns:a16="http://schemas.microsoft.com/office/drawing/2014/main" id="{A32AB687-1BA7-700F-6473-E235745CBA52}"/>
              </a:ext>
            </a:extLst>
          </p:cNvPr>
          <p:cNvSpPr txBox="1">
            <a:spLocks noChangeArrowheads="1"/>
          </p:cNvSpPr>
          <p:nvPr/>
        </p:nvSpPr>
        <p:spPr bwMode="auto">
          <a:xfrm>
            <a:off x="3955147" y="3285207"/>
            <a:ext cx="8118865" cy="346402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Example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Topic: Challenges students face in distance learning</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Situation: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Many students struggle to adapt to online education</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Causes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Lack of structure, poor internet access, unsuitable home environments</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Consequences: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Decline in academic performance, low motivation, digital fatigue</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fr-FR" b="1" kern="100" dirty="0">
                <a:effectLst/>
                <a:latin typeface="Times New Roman" panose="02020603050405020304" pitchFamily="18" charset="0"/>
                <a:ea typeface="Calibri" panose="020F0502020204030204" pitchFamily="34" charset="0"/>
                <a:cs typeface="Times New Roman" panose="02020603050405020304" pitchFamily="18" charset="0"/>
              </a:rPr>
              <a:t>Possible solutions :</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Provide</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technical</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support, train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teachers</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students</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promote</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hybrid</a:t>
            </a:r>
            <a:r>
              <a:rPr lang="fr-FR"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kern="100" dirty="0" err="1">
                <a:effectLst/>
                <a:latin typeface="Times New Roman" panose="02020603050405020304" pitchFamily="18" charset="0"/>
                <a:ea typeface="Calibri" panose="020F0502020204030204" pitchFamily="34" charset="0"/>
                <a:cs typeface="Times New Roman" panose="02020603050405020304" pitchFamily="18" charset="0"/>
              </a:rPr>
              <a:t>models</a:t>
            </a:r>
            <a:endParaRPr lang="fr-FR"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19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Oral Presentation.pdf">
            <a:extLst>
              <a:ext uri="{FF2B5EF4-FFF2-40B4-BE49-F238E27FC236}">
                <a16:creationId xmlns:a16="http://schemas.microsoft.com/office/drawing/2014/main" id="{6C14F62D-11DD-4A01-AD4D-BC111391B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F73AD5D-BDA5-46F0-9BFC-406E5ACF64C6}"/>
              </a:ext>
            </a:extLst>
          </p:cNvPr>
          <p:cNvSpPr/>
          <p:nvPr/>
        </p:nvSpPr>
        <p:spPr>
          <a:xfrm>
            <a:off x="8511520" y="4713637"/>
            <a:ext cx="3575018" cy="646331"/>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lumMod val="75000"/>
                    <a:lumOff val="25000"/>
                  </a:prstClr>
                </a:solidFill>
                <a:effectLst/>
                <a:uLnTx/>
                <a:uFillTx/>
                <a:latin typeface="AR BERKLEY" panose="02000000000000000000" pitchFamily="2" charset="0"/>
                <a:ea typeface="+mn-ea"/>
                <a:cs typeface="+mn-cs"/>
              </a:rPr>
              <a:t>Dr: </a:t>
            </a:r>
            <a:r>
              <a:rPr kumimoji="0" lang="fr-FR" sz="3600" b="1" i="0" u="none" strike="noStrike" kern="1200" cap="none" spc="0" normalizeH="0" baseline="0" noProof="0" dirty="0" err="1">
                <a:ln>
                  <a:noFill/>
                </a:ln>
                <a:solidFill>
                  <a:prstClr val="black">
                    <a:lumMod val="75000"/>
                    <a:lumOff val="25000"/>
                  </a:prstClr>
                </a:solidFill>
                <a:effectLst/>
                <a:uLnTx/>
                <a:uFillTx/>
                <a:latin typeface="AR BERKLEY" panose="02000000000000000000" pitchFamily="2" charset="0"/>
                <a:ea typeface="+mn-ea"/>
                <a:cs typeface="+mn-cs"/>
              </a:rPr>
              <a:t>Baatouche</a:t>
            </a:r>
            <a:r>
              <a:rPr kumimoji="0" lang="fr-FR" sz="3600" b="1" i="0" u="none" strike="noStrike" kern="1200" cap="none" spc="0" normalizeH="0" baseline="0" noProof="0" dirty="0">
                <a:ln>
                  <a:noFill/>
                </a:ln>
                <a:solidFill>
                  <a:prstClr val="black">
                    <a:lumMod val="75000"/>
                    <a:lumOff val="25000"/>
                  </a:prstClr>
                </a:solidFill>
                <a:effectLst/>
                <a:uLnTx/>
                <a:uFillTx/>
                <a:latin typeface="AR BERKLEY" panose="02000000000000000000" pitchFamily="2" charset="0"/>
                <a:ea typeface="+mn-ea"/>
                <a:cs typeface="+mn-cs"/>
              </a:rPr>
              <a:t> .S</a:t>
            </a:r>
          </a:p>
        </p:txBody>
      </p:sp>
      <p:sp>
        <p:nvSpPr>
          <p:cNvPr id="8" name="Rectangle 7">
            <a:extLst>
              <a:ext uri="{FF2B5EF4-FFF2-40B4-BE49-F238E27FC236}">
                <a16:creationId xmlns:a16="http://schemas.microsoft.com/office/drawing/2014/main" id="{1C98A887-EB4E-44A7-8FB6-6211CB6D7AAF}"/>
              </a:ext>
            </a:extLst>
          </p:cNvPr>
          <p:cNvSpPr/>
          <p:nvPr/>
        </p:nvSpPr>
        <p:spPr>
          <a:xfrm>
            <a:off x="2151061" y="2782669"/>
            <a:ext cx="20553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err="1">
                <a:ln>
                  <a:noFill/>
                </a:ln>
                <a:solidFill>
                  <a:prstClr val="black">
                    <a:lumMod val="75000"/>
                    <a:lumOff val="25000"/>
                  </a:prstClr>
                </a:solidFill>
                <a:effectLst/>
                <a:uLnTx/>
                <a:uFillTx/>
                <a:latin typeface="AR BERKLEY" panose="02000000000000000000" pitchFamily="2" charset="0"/>
                <a:ea typeface="+mn-ea"/>
                <a:cs typeface="+mn-cs"/>
              </a:rPr>
              <a:t>Chapter</a:t>
            </a:r>
            <a:r>
              <a:rPr kumimoji="0" lang="fr-FR" sz="3600" b="1" i="0" u="none" strike="noStrike" kern="1200" cap="none" spc="0" normalizeH="0" baseline="0" noProof="0" dirty="0">
                <a:ln>
                  <a:noFill/>
                </a:ln>
                <a:solidFill>
                  <a:prstClr val="black">
                    <a:lumMod val="75000"/>
                    <a:lumOff val="25000"/>
                  </a:prstClr>
                </a:solidFill>
                <a:effectLst/>
                <a:uLnTx/>
                <a:uFillTx/>
                <a:latin typeface="AR BERKLEY" panose="02000000000000000000" pitchFamily="2" charset="0"/>
                <a:ea typeface="+mn-ea"/>
                <a:cs typeface="+mn-cs"/>
              </a:rPr>
              <a:t> 1</a:t>
            </a:r>
          </a:p>
        </p:txBody>
      </p:sp>
    </p:spTree>
    <p:extLst>
      <p:ext uri="{BB962C8B-B14F-4D97-AF65-F5344CB8AC3E}">
        <p14:creationId xmlns:p14="http://schemas.microsoft.com/office/powerpoint/2010/main" val="251184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3B0C99-54F5-4F78-860A-6E0F5E1EC45F}"/>
              </a:ext>
            </a:extLst>
          </p:cNvPr>
          <p:cNvSpPr>
            <a:spLocks noGrp="1"/>
          </p:cNvSpPr>
          <p:nvPr>
            <p:ph idx="1"/>
          </p:nvPr>
        </p:nvSpPr>
        <p:spPr>
          <a:xfrm>
            <a:off x="370871" y="1735342"/>
            <a:ext cx="7633254" cy="3907813"/>
          </a:xfrm>
        </p:spPr>
        <p:txBody>
          <a:bodyPr>
            <a:noAutofit/>
          </a:bodyPr>
          <a:lstStyle/>
          <a:p>
            <a:pPr marL="0" indent="0" algn="just">
              <a:lnSpc>
                <a:spcPct val="170000"/>
              </a:lnSpc>
              <a:buNone/>
            </a:pPr>
            <a:r>
              <a:rPr lang="en-US" sz="2400" b="1" dirty="0">
                <a:latin typeface="Times New Roman" panose="02020603050405020304" pitchFamily="18" charset="0"/>
                <a:cs typeface="Times New Roman" panose="02020603050405020304" pitchFamily="18" charset="0"/>
              </a:rPr>
              <a:t>Oral communication is the transfer of information from sender to receiver by verbal and visual means in the presence of the both. The main feature of oral communication is its richness, as it is considered a means of rapid and direct communication. As is the case in speeches, discussions, etc.</a:t>
            </a:r>
            <a:r>
              <a:rPr lang="fr-FR" sz="2400" b="1" dirty="0">
                <a:latin typeface="Times New Roman" panose="02020603050405020304" pitchFamily="18" charset="0"/>
                <a:cs typeface="Times New Roman" panose="02020603050405020304" pitchFamily="18" charset="0"/>
              </a:rPr>
              <a:t>.</a:t>
            </a:r>
          </a:p>
          <a:p>
            <a:pPr marL="0" indent="0" algn="just">
              <a:buNone/>
            </a:pPr>
            <a:endParaRPr lang="fr-FR" sz="2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190309C-8F7F-4D8C-8DAA-7E97E25CFC87}"/>
              </a:ext>
            </a:extLst>
          </p:cNvPr>
          <p:cNvSpPr/>
          <p:nvPr/>
        </p:nvSpPr>
        <p:spPr>
          <a:xfrm>
            <a:off x="679174" y="911676"/>
            <a:ext cx="5373587" cy="52322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Definition</a:t>
            </a:r>
            <a:r>
              <a:rPr kumimoji="0" lang="fr-CA"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oral communication </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Image 5">
            <a:extLst>
              <a:ext uri="{FF2B5EF4-FFF2-40B4-BE49-F238E27FC236}">
                <a16:creationId xmlns:a16="http://schemas.microsoft.com/office/drawing/2014/main" id="{14A4AAB7-1C02-475B-ADA8-5D42059764F5}"/>
              </a:ext>
            </a:extLst>
          </p:cNvPr>
          <p:cNvPicPr>
            <a:picLocks noChangeAspect="1"/>
          </p:cNvPicPr>
          <p:nvPr/>
        </p:nvPicPr>
        <p:blipFill>
          <a:blip r:embed="rId2"/>
          <a:stretch>
            <a:fillRect/>
          </a:stretch>
        </p:blipFill>
        <p:spPr>
          <a:xfrm>
            <a:off x="8312428" y="1434897"/>
            <a:ext cx="3389242" cy="4767120"/>
          </a:xfrm>
          <a:prstGeom prst="rect">
            <a:avLst/>
          </a:prstGeom>
        </p:spPr>
      </p:pic>
      <p:sp>
        <p:nvSpPr>
          <p:cNvPr id="9" name="Titre 1">
            <a:extLst>
              <a:ext uri="{FF2B5EF4-FFF2-40B4-BE49-F238E27FC236}">
                <a16:creationId xmlns:a16="http://schemas.microsoft.com/office/drawing/2014/main" id="{21DED94C-8D87-41C4-A02F-1524556CE390}"/>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2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5A0BA8-6119-427B-8660-6609D02A0B66}"/>
              </a:ext>
            </a:extLst>
          </p:cNvPr>
          <p:cNvSpPr>
            <a:spLocks noGrp="1"/>
          </p:cNvSpPr>
          <p:nvPr>
            <p:ph idx="1"/>
          </p:nvPr>
        </p:nvSpPr>
        <p:spPr>
          <a:xfrm>
            <a:off x="374374" y="937729"/>
            <a:ext cx="4422913" cy="440497"/>
          </a:xfrm>
          <a:solidFill>
            <a:schemeClr val="accent2"/>
          </a:solidFill>
        </p:spPr>
        <p:txBody>
          <a:bodyPr>
            <a:normAutofit fontScale="92500" lnSpcReduction="10000"/>
          </a:bodyPr>
          <a:lstStyle/>
          <a:p>
            <a:pPr marL="0" indent="0">
              <a:buNone/>
            </a:pPr>
            <a:r>
              <a:rPr lang="fr-FR" b="1" dirty="0">
                <a:latin typeface="Times New Roman" panose="02020603050405020304" pitchFamily="18" charset="0"/>
                <a:cs typeface="Times New Roman" panose="02020603050405020304" pitchFamily="18" charset="0"/>
              </a:rPr>
              <a:t> Oral communication system </a:t>
            </a:r>
            <a:endParaRPr lang="fr-FR"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255C148F-4D76-46F8-BA2E-86BF1F5C94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3670" y="1537251"/>
            <a:ext cx="10124660" cy="4187686"/>
          </a:xfrm>
          <a:prstGeom prst="rect">
            <a:avLst/>
          </a:prstGeom>
          <a:noFill/>
        </p:spPr>
      </p:pic>
      <p:sp>
        <p:nvSpPr>
          <p:cNvPr id="6" name="Rectangle 5">
            <a:extLst>
              <a:ext uri="{FF2B5EF4-FFF2-40B4-BE49-F238E27FC236}">
                <a16:creationId xmlns:a16="http://schemas.microsoft.com/office/drawing/2014/main" id="{C94CAF33-3B63-4FB4-9204-51937D558FF7}"/>
              </a:ext>
            </a:extLst>
          </p:cNvPr>
          <p:cNvSpPr/>
          <p:nvPr/>
        </p:nvSpPr>
        <p:spPr>
          <a:xfrm>
            <a:off x="2319131" y="5724937"/>
            <a:ext cx="800431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Diagram 1</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oral communication system according to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Jakobson</a:t>
            </a:r>
            <a:endParaRPr kumimoji="0" lang="fr-FR"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itre 1">
            <a:extLst>
              <a:ext uri="{FF2B5EF4-FFF2-40B4-BE49-F238E27FC236}">
                <a16:creationId xmlns:a16="http://schemas.microsoft.com/office/drawing/2014/main" id="{50D0EC02-633A-4525-BE9F-5D3BA7965951}"/>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3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7DBB33-66A4-453B-BE38-D7693FCA346B}"/>
              </a:ext>
            </a:extLst>
          </p:cNvPr>
          <p:cNvSpPr>
            <a:spLocks noGrp="1"/>
          </p:cNvSpPr>
          <p:nvPr>
            <p:ph idx="1"/>
          </p:nvPr>
        </p:nvSpPr>
        <p:spPr>
          <a:xfrm>
            <a:off x="354116" y="683368"/>
            <a:ext cx="5569605" cy="626027"/>
          </a:xfrm>
          <a:solidFill>
            <a:schemeClr val="accent2"/>
          </a:solidFill>
        </p:spPr>
        <p:txBody>
          <a:bodyPr>
            <a:normAutofit/>
          </a:bodyPr>
          <a:lstStyle/>
          <a:p>
            <a:pPr marL="0" indent="0">
              <a:buNone/>
            </a:pPr>
            <a:r>
              <a:rPr lang="fr-FR" b="1" dirty="0">
                <a:latin typeface="Times New Roman" panose="02020603050405020304" pitchFamily="18" charset="0"/>
                <a:cs typeface="Times New Roman" panose="02020603050405020304" pitchFamily="18" charset="0"/>
              </a:rPr>
              <a:t>Types of Oral Communication</a:t>
            </a:r>
            <a:r>
              <a:rPr lang="fr-FR"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5797DB40-36F4-45B7-8AC2-AB92CF30C167}"/>
              </a:ext>
            </a:extLst>
          </p:cNvPr>
          <p:cNvSpPr/>
          <p:nvPr/>
        </p:nvSpPr>
        <p:spPr>
          <a:xfrm>
            <a:off x="2988462" y="5914415"/>
            <a:ext cx="5870518" cy="587148"/>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Diagram 2</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 the types of oral communication.</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itre 1">
            <a:extLst>
              <a:ext uri="{FF2B5EF4-FFF2-40B4-BE49-F238E27FC236}">
                <a16:creationId xmlns:a16="http://schemas.microsoft.com/office/drawing/2014/main" id="{5B9E9B5D-F9FB-4404-B8C3-B764E3245A46}"/>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6944C84A-CCA7-16B4-8A56-DD2648E4F00C}"/>
              </a:ext>
            </a:extLst>
          </p:cNvPr>
          <p:cNvPicPr>
            <a:picLocks noChangeAspect="1"/>
          </p:cNvPicPr>
          <p:nvPr/>
        </p:nvPicPr>
        <p:blipFill>
          <a:blip r:embed="rId2"/>
          <a:stretch>
            <a:fillRect/>
          </a:stretch>
        </p:blipFill>
        <p:spPr>
          <a:xfrm>
            <a:off x="3106993" y="1681317"/>
            <a:ext cx="6223819" cy="4233098"/>
          </a:xfrm>
          <a:prstGeom prst="rect">
            <a:avLst/>
          </a:prstGeom>
        </p:spPr>
      </p:pic>
    </p:spTree>
    <p:extLst>
      <p:ext uri="{BB962C8B-B14F-4D97-AF65-F5344CB8AC3E}">
        <p14:creationId xmlns:p14="http://schemas.microsoft.com/office/powerpoint/2010/main" val="29087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24DD6F-AF72-4D05-A1A6-07001F609B37}"/>
              </a:ext>
            </a:extLst>
          </p:cNvPr>
          <p:cNvSpPr>
            <a:spLocks noGrp="1"/>
          </p:cNvSpPr>
          <p:nvPr>
            <p:ph idx="1"/>
          </p:nvPr>
        </p:nvSpPr>
        <p:spPr>
          <a:xfrm>
            <a:off x="453887" y="931282"/>
            <a:ext cx="7109507" cy="546514"/>
          </a:xfrm>
          <a:solidFill>
            <a:schemeClr val="accent2"/>
          </a:solidFill>
        </p:spPr>
        <p:txBody>
          <a:bodyPr>
            <a:noAutofit/>
          </a:bodyPr>
          <a:lstStyle/>
          <a:p>
            <a:pPr marL="0" indent="0">
              <a:buNone/>
            </a:pPr>
            <a:r>
              <a:rPr lang="fr-FR" b="1" dirty="0">
                <a:latin typeface="Times New Roman" panose="02020603050405020304" pitchFamily="18" charset="0"/>
                <a:cs typeface="Times New Roman" panose="02020603050405020304" pitchFamily="18" charset="0"/>
              </a:rPr>
              <a:t>The objectives of </a:t>
            </a:r>
            <a:r>
              <a:rPr lang="en-US" b="1" dirty="0">
                <a:latin typeface="Times New Roman" panose="02020603050405020304" pitchFamily="18" charset="0"/>
                <a:cs typeface="Times New Roman" panose="02020603050405020304" pitchFamily="18" charset="0"/>
              </a:rPr>
              <a:t>using oral communication </a:t>
            </a:r>
            <a:endParaRPr lang="fr-FR"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CF333864-4513-41D8-9BCD-2051289F87F8}"/>
              </a:ext>
            </a:extLst>
          </p:cNvPr>
          <p:cNvSpPr txBox="1">
            <a:spLocks noChangeArrowheads="1"/>
          </p:cNvSpPr>
          <p:nvPr/>
        </p:nvSpPr>
        <p:spPr>
          <a:xfrm>
            <a:off x="866041" y="2493180"/>
            <a:ext cx="10994653" cy="4218319"/>
          </a:xfrm>
          <a:prstGeom prst="rect">
            <a:avLst/>
          </a:prstGeom>
          <a:ln>
            <a:noFill/>
          </a:ln>
          <a:effectLst>
            <a:outerShdw blurRad="149987" dist="250190" dir="8460000" algn="ctr">
              <a:srgbClr val="000000">
                <a:alpha val="28000"/>
              </a:srgbClr>
            </a:outerShdw>
          </a:effectLst>
          <a:scene3d>
            <a:camera prst="perspectiveRight"/>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u="none" strike="noStrike" kern="0" cap="none" spc="0" baseline="0">
                <a:solidFill>
                  <a:srgbClr val="000000"/>
                </a:solidFill>
                <a:uFillTx/>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Oral communication is used to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altLang="fr-FR"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convey opinions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altLang="fr-FR"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emotions.</a:t>
            </a:r>
            <a:r>
              <a:rPr kumimoji="0" lang="fr-FR" altLang="fr-FR"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fr-FR"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ideas, beliefs and other information in many everyday situations. </a:t>
            </a:r>
          </a:p>
        </p:txBody>
      </p:sp>
      <p:sp>
        <p:nvSpPr>
          <p:cNvPr id="7" name="Titre 1">
            <a:extLst>
              <a:ext uri="{FF2B5EF4-FFF2-40B4-BE49-F238E27FC236}">
                <a16:creationId xmlns:a16="http://schemas.microsoft.com/office/drawing/2014/main" id="{2F87DC3C-4E7C-4684-AC3D-C9F26D36A1E9}"/>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Aims and Objectives - Development of a high resolution solar model for the  UK">
            <a:extLst>
              <a:ext uri="{FF2B5EF4-FFF2-40B4-BE49-F238E27FC236}">
                <a16:creationId xmlns:a16="http://schemas.microsoft.com/office/drawing/2014/main" id="{19DDEAD9-4725-4C96-8FF0-7D8DC252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700" y="5073199"/>
            <a:ext cx="2781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1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E3472B-F396-47A3-BA9F-37899A051253}"/>
              </a:ext>
            </a:extLst>
          </p:cNvPr>
          <p:cNvSpPr/>
          <p:nvPr/>
        </p:nvSpPr>
        <p:spPr>
          <a:xfrm>
            <a:off x="275701" y="898434"/>
            <a:ext cx="5743880" cy="52322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Advantages of Oral Communication</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EC0BC2B8-6C6D-42CC-A3AD-95ECA0C41A8B}"/>
              </a:ext>
            </a:extLst>
          </p:cNvPr>
          <p:cNvSpPr/>
          <p:nvPr/>
        </p:nvSpPr>
        <p:spPr>
          <a:xfrm>
            <a:off x="275701" y="1857676"/>
            <a:ext cx="11742074" cy="445795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method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communication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 fast and direct.</a:t>
            </a:r>
            <a:endParaRPr kumimoji="0" lang="ar-D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also</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saves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 lot of time and effort.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tab pos="255460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method of communication allows for immediate feedback and is therefore a form in which two-way communication can be activated.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other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main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advantage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method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communication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that</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helps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conveying</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message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with</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desired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pitch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tone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the message.</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tab pos="2554605" algn="l"/>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communication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associated</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with</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appropriate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type of verbal communication, oral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forms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can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create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trust and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loyalty</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from</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sender</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 the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receiver's</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side</a:t>
            </a: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Titre 1">
            <a:extLst>
              <a:ext uri="{FF2B5EF4-FFF2-40B4-BE49-F238E27FC236}">
                <a16:creationId xmlns:a16="http://schemas.microsoft.com/office/drawing/2014/main" id="{9FE0FE4F-713B-4951-95B2-31F53725EF97}"/>
              </a:ext>
            </a:extLst>
          </p:cNvPr>
          <p:cNvSpPr>
            <a:spLocks noGrp="1"/>
          </p:cNvSpPr>
          <p:nvPr>
            <p:ph type="title"/>
          </p:nvPr>
        </p:nvSpPr>
        <p:spPr>
          <a:xfrm>
            <a:off x="665921" y="146501"/>
            <a:ext cx="10515600" cy="315912"/>
          </a:xfrm>
        </p:spPr>
        <p:txBody>
          <a:bodyPr>
            <a:normAutofit fontScale="90000"/>
          </a:bodyPr>
          <a:lstStyle/>
          <a:p>
            <a:pPr algn="ctr"/>
            <a:r>
              <a:rPr lang="fr-FR" sz="2400" b="1" u="sng" dirty="0">
                <a:solidFill>
                  <a:schemeClr val="accent6">
                    <a:lumMod val="75000"/>
                  </a:schemeClr>
                </a:solidFill>
                <a:latin typeface="Times New Roman" panose="02020603050405020304" pitchFamily="18" charset="0"/>
                <a:cs typeface="Times New Roman" panose="02020603050405020304" pitchFamily="18" charset="0"/>
              </a:rPr>
              <a:t>Chapter1                                                                                          Oral </a:t>
            </a:r>
            <a:r>
              <a:rPr lang="fr-FR" sz="2400" b="1" u="sng" dirty="0" err="1">
                <a:solidFill>
                  <a:schemeClr val="accent6">
                    <a:lumMod val="75000"/>
                  </a:schemeClr>
                </a:solidFill>
                <a:latin typeface="Times New Roman" panose="02020603050405020304" pitchFamily="18" charset="0"/>
                <a:cs typeface="Times New Roman" panose="02020603050405020304" pitchFamily="18" charset="0"/>
              </a:rPr>
              <a:t>presentation</a:t>
            </a:r>
            <a:endParaRPr lang="fr-FR" sz="2400"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3074" name="Picture 2" descr="Communications - Ratoath College Business Studies">
            <a:extLst>
              <a:ext uri="{FF2B5EF4-FFF2-40B4-BE49-F238E27FC236}">
                <a16:creationId xmlns:a16="http://schemas.microsoft.com/office/drawing/2014/main" id="{53D1BA18-94C1-4C82-AB72-8954A35EA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107" y="502511"/>
            <a:ext cx="4125668" cy="247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2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89AF7-DF9C-4DBA-8E4C-DDDBD9FE3AB7}"/>
              </a:ext>
            </a:extLst>
          </p:cNvPr>
          <p:cNvSpPr/>
          <p:nvPr/>
        </p:nvSpPr>
        <p:spPr>
          <a:xfrm>
            <a:off x="302527" y="1088382"/>
            <a:ext cx="6252033" cy="669542"/>
          </a:xfrm>
          <a:prstGeom prst="rect">
            <a:avLst/>
          </a:prstGeom>
          <a:solidFill>
            <a:schemeClr val="accent2"/>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554605" algn="l"/>
              </a:tabLst>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Disadvantages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of Oral Communication</a:t>
            </a:r>
            <a:endPar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CB5F5C-2DF7-4DCA-8499-ABB34FF439CD}"/>
              </a:ext>
            </a:extLst>
          </p:cNvPr>
          <p:cNvSpPr/>
          <p:nvPr/>
        </p:nvSpPr>
        <p:spPr>
          <a:xfrm>
            <a:off x="113212" y="2643549"/>
            <a:ext cx="11965576" cy="389286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method</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communication can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be</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misinterpreted</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very</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easily</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listener</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cannot</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retain</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verbal messages in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memory for a long time.</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Oral communications are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often</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considered</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informal</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tab pos="2554605" algn="l"/>
              </a:tabLst>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Effective oral communication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requires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good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speaking</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skills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Less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confident people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find</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it</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difficult</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 express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their</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ideas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clearly</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which</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prevents</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effective communication.</a:t>
            </a:r>
          </a:p>
        </p:txBody>
      </p:sp>
      <p:sp>
        <p:nvSpPr>
          <p:cNvPr id="5" name="Titre 1">
            <a:extLst>
              <a:ext uri="{FF2B5EF4-FFF2-40B4-BE49-F238E27FC236}">
                <a16:creationId xmlns:a16="http://schemas.microsoft.com/office/drawing/2014/main" id="{AF0A1686-80DD-4970-946C-E69174786D23}"/>
              </a:ext>
            </a:extLst>
          </p:cNvPr>
          <p:cNvSpPr>
            <a:spLocks noGrp="1"/>
          </p:cNvSpPr>
          <p:nvPr>
            <p:ph type="title"/>
          </p:nvPr>
        </p:nvSpPr>
        <p:spPr>
          <a:xfrm>
            <a:off x="665921" y="146501"/>
            <a:ext cx="10515600" cy="315912"/>
          </a:xfrm>
        </p:spPr>
        <p:txBody>
          <a:bodyPr>
            <a:normAutofit fontScale="90000"/>
          </a:bodyPr>
          <a:lstStyle/>
          <a:p>
            <a:pPr algn="ctr"/>
            <a:r>
              <a:rPr lang="fr-FR" sz="2400" b="1" u="sng" dirty="0">
                <a:latin typeface="Times New Roman" panose="02020603050405020304" pitchFamily="18" charset="0"/>
                <a:cs typeface="Times New Roman" panose="02020603050405020304" pitchFamily="18" charset="0"/>
              </a:rPr>
              <a:t>Chapter1                                                                                          Oral </a:t>
            </a:r>
            <a:r>
              <a:rPr lang="fr-FR" sz="2400" b="1" u="sng" dirty="0" err="1">
                <a:latin typeface="Times New Roman" panose="02020603050405020304" pitchFamily="18" charset="0"/>
                <a:cs typeface="Times New Roman" panose="02020603050405020304" pitchFamily="18" charset="0"/>
              </a:rPr>
              <a:t>presentation</a:t>
            </a:r>
            <a:endParaRPr lang="fr-FR" sz="2400" b="1" u="sng" dirty="0">
              <a:latin typeface="Times New Roman" panose="02020603050405020304" pitchFamily="18" charset="0"/>
              <a:cs typeface="Times New Roman" panose="02020603050405020304" pitchFamily="18" charset="0"/>
            </a:endParaRPr>
          </a:p>
        </p:txBody>
      </p:sp>
      <p:pic>
        <p:nvPicPr>
          <p:cNvPr id="6" name="Picture 2" descr="Communications - Ratoath College Business Studies">
            <a:extLst>
              <a:ext uri="{FF2B5EF4-FFF2-40B4-BE49-F238E27FC236}">
                <a16:creationId xmlns:a16="http://schemas.microsoft.com/office/drawing/2014/main" id="{7BFFD3AD-95AC-401B-A702-786D15561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887" y="502511"/>
            <a:ext cx="3562888" cy="214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3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1587</Words>
  <Application>Microsoft Office PowerPoint</Application>
  <PresentationFormat>Grand écran</PresentationFormat>
  <Paragraphs>205</Paragraphs>
  <Slides>26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26</vt:i4>
      </vt:variant>
    </vt:vector>
  </HeadingPairs>
  <TitlesOfParts>
    <vt:vector size="37" baseType="lpstr">
      <vt:lpstr>AR BERKLEY</vt:lpstr>
      <vt:lpstr>AR JULIAN</vt:lpstr>
      <vt:lpstr>Arial</vt:lpstr>
      <vt:lpstr>Calibri</vt:lpstr>
      <vt:lpstr>Calibri Light</vt:lpstr>
      <vt:lpstr>Courier New</vt:lpstr>
      <vt:lpstr>Monotype Corsiva</vt:lpstr>
      <vt:lpstr>Symbol</vt:lpstr>
      <vt:lpstr>Times New Roman</vt:lpstr>
      <vt:lpstr>Wingdings</vt:lpstr>
      <vt:lpstr>Thème Office</vt:lpstr>
      <vt:lpstr>Methodology  of presentation</vt:lpstr>
      <vt:lpstr>Présentation PowerPoint</vt:lpstr>
      <vt:lpstr>Présentation PowerPoint</vt:lpstr>
      <vt:lpstr>Chapter1                                                                                          Oral presentation</vt:lpstr>
      <vt:lpstr>Chapter1                                                                                          Oral presentation</vt:lpstr>
      <vt:lpstr>Chapter1                                                                                          Oral presentation</vt:lpstr>
      <vt:lpstr>Chapter1                                                                                          Oral presentation</vt:lpstr>
      <vt:lpstr>Chapter1                                                                                          Oral presentation</vt:lpstr>
      <vt:lpstr>Chapter1                                                                                          Oral presentation</vt:lpstr>
      <vt:lpstr>Présentation PowerPoint</vt:lpstr>
      <vt:lpstr>Présentation PowerPoint</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lpstr>Chapter1                                                                                          Oral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Methodology  of presentation</dc:title>
  <dc:creator>Asus i3</dc:creator>
  <cp:lastModifiedBy>Probook</cp:lastModifiedBy>
  <cp:revision>27</cp:revision>
  <dcterms:created xsi:type="dcterms:W3CDTF">2025-02-12T18:25:52Z</dcterms:created>
  <dcterms:modified xsi:type="dcterms:W3CDTF">2025-07-24T17:17:19Z</dcterms:modified>
</cp:coreProperties>
</file>