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74" r:id="rId3"/>
    <p:sldId id="256" r:id="rId4"/>
    <p:sldId id="263" r:id="rId5"/>
    <p:sldId id="266" r:id="rId6"/>
    <p:sldId id="264" r:id="rId7"/>
    <p:sldId id="258" r:id="rId8"/>
    <p:sldId id="260" r:id="rId9"/>
    <p:sldId id="259" r:id="rId10"/>
    <p:sldId id="265" r:id="rId11"/>
    <p:sldId id="267" r:id="rId12"/>
    <p:sldId id="268" r:id="rId13"/>
    <p:sldId id="269" r:id="rId14"/>
    <p:sldId id="270" r:id="rId15"/>
    <p:sldId id="271" r:id="rId16"/>
    <p:sldId id="272" r:id="rId17"/>
    <p:sldId id="278" r:id="rId18"/>
    <p:sldId id="275" r:id="rId19"/>
    <p:sldId id="276" r:id="rId20"/>
    <p:sldId id="27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5B4B8CE-A1A5-45DE-B040-7591C2C9EF79}">
          <p14:sldIdLst>
            <p14:sldId id="273"/>
            <p14:sldId id="274"/>
            <p14:sldId id="256"/>
            <p14:sldId id="263"/>
            <p14:sldId id="266"/>
            <p14:sldId id="264"/>
            <p14:sldId id="258"/>
            <p14:sldId id="260"/>
            <p14:sldId id="259"/>
            <p14:sldId id="265"/>
            <p14:sldId id="267"/>
            <p14:sldId id="268"/>
            <p14:sldId id="269"/>
            <p14:sldId id="270"/>
            <p14:sldId id="271"/>
            <p14:sldId id="272"/>
            <p14:sldId id="278"/>
            <p14:sldId id="275"/>
            <p14:sldId id="276"/>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p:cViewPr>
        <p:scale>
          <a:sx n="70" d="100"/>
          <a:sy n="70" d="100"/>
        </p:scale>
        <p:origin x="-72"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8691B-5662-4D64-8686-59CED46A04E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B2EC6545-6053-4D1A-B3E2-532E2AABDEF7}">
      <dgm:prSet phldrT="[Texte]">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fr-FR" dirty="0" smtClean="0"/>
            <a:t>1</a:t>
          </a:r>
          <a:endParaRPr lang="fr-FR" dirty="0"/>
        </a:p>
      </dgm:t>
    </dgm:pt>
    <dgm:pt modelId="{80E1036A-679D-45F4-BEFB-4E78E6F756BC}" type="parTrans" cxnId="{F27AB169-4085-4C07-8AF3-1BC0C6BAA298}">
      <dgm:prSet/>
      <dgm:spPr/>
      <dgm:t>
        <a:bodyPr/>
        <a:lstStyle/>
        <a:p>
          <a:endParaRPr lang="fr-FR"/>
        </a:p>
      </dgm:t>
    </dgm:pt>
    <dgm:pt modelId="{E6D813DC-B541-4965-A955-5C3383480B08}" type="sibTrans" cxnId="{F27AB169-4085-4C07-8AF3-1BC0C6BAA29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fr-FR"/>
        </a:p>
      </dgm:t>
    </dgm:pt>
    <dgm:pt modelId="{7284736E-235C-402F-9897-D93B01E20805}">
      <dgm:prSet phldrT="[Texte]" custT="1">
        <dgm:style>
          <a:lnRef idx="2">
            <a:schemeClr val="accent5"/>
          </a:lnRef>
          <a:fillRef idx="1">
            <a:schemeClr val="lt1"/>
          </a:fillRef>
          <a:effectRef idx="0">
            <a:schemeClr val="accent5"/>
          </a:effectRef>
          <a:fontRef idx="minor">
            <a:schemeClr val="dk1"/>
          </a:fontRef>
        </dgm:style>
      </dgm:prSet>
      <dgm:spPr/>
      <dgm:t>
        <a:bodyPr/>
        <a:lstStyle/>
        <a:p>
          <a:pPr algn="ctr" rtl="1"/>
          <a:r>
            <a:rPr lang="fr-FR" sz="1800" dirty="0" smtClean="0"/>
            <a:t>2013</a:t>
          </a:r>
          <a:endParaRPr lang="fr-FR" sz="1800" dirty="0"/>
        </a:p>
      </dgm:t>
    </dgm:pt>
    <dgm:pt modelId="{84F2D8CD-ACC9-40C4-9E42-A0A84AA30E74}" type="parTrans" cxnId="{E6373124-6735-4EC7-93AF-F2F6BF00B037}">
      <dgm:prSet/>
      <dgm:spPr/>
      <dgm:t>
        <a:bodyPr/>
        <a:lstStyle/>
        <a:p>
          <a:endParaRPr lang="fr-FR"/>
        </a:p>
      </dgm:t>
    </dgm:pt>
    <dgm:pt modelId="{B46D9CEB-35A3-411E-BB57-B67286F926E4}" type="sibTrans" cxnId="{E6373124-6735-4EC7-93AF-F2F6BF00B037}">
      <dgm:prSet/>
      <dgm:spPr/>
      <dgm:t>
        <a:bodyPr/>
        <a:lstStyle/>
        <a:p>
          <a:endParaRPr lang="fr-FR"/>
        </a:p>
      </dgm:t>
    </dgm:pt>
    <dgm:pt modelId="{AFAB28C1-487A-48DD-A264-A13457BC14AC}">
      <dgm:prSet phldrT="[Texte]">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dirty="0" smtClean="0"/>
            <a:t>2</a:t>
          </a:r>
          <a:endParaRPr lang="fr-FR" dirty="0"/>
        </a:p>
      </dgm:t>
    </dgm:pt>
    <dgm:pt modelId="{5E170088-6AE1-496E-8306-3F1874717369}" type="parTrans" cxnId="{E244BDF9-4B14-4E54-96F8-5CDBD9264A0B}">
      <dgm:prSet/>
      <dgm:spPr/>
      <dgm:t>
        <a:bodyPr/>
        <a:lstStyle/>
        <a:p>
          <a:endParaRPr lang="fr-FR"/>
        </a:p>
      </dgm:t>
    </dgm:pt>
    <dgm:pt modelId="{821385CC-3AE6-4A1D-AA31-487EA9519736}" type="sibTrans" cxnId="{E244BDF9-4B14-4E54-96F8-5CDBD9264A0B}">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a:p>
      </dgm:t>
    </dgm:pt>
    <dgm:pt modelId="{16A14E51-8C3E-48D4-8DF9-6360BA70F5A4}">
      <dgm:prSet phldrT="[Texte]" custT="1">
        <dgm:style>
          <a:lnRef idx="2">
            <a:schemeClr val="accent3"/>
          </a:lnRef>
          <a:fillRef idx="1">
            <a:schemeClr val="lt1"/>
          </a:fillRef>
          <a:effectRef idx="0">
            <a:schemeClr val="accent3"/>
          </a:effectRef>
          <a:fontRef idx="minor">
            <a:schemeClr val="dk1"/>
          </a:fontRef>
        </dgm:style>
      </dgm:prSet>
      <dgm:spPr/>
      <dgm:t>
        <a:bodyPr/>
        <a:lstStyle/>
        <a:p>
          <a:pPr algn="ctr" rtl="1"/>
          <a:r>
            <a:rPr lang="fr-FR" sz="1800" dirty="0" smtClean="0"/>
            <a:t>2015</a:t>
          </a:r>
          <a:endParaRPr lang="fr-FR" sz="1800" dirty="0"/>
        </a:p>
      </dgm:t>
    </dgm:pt>
    <dgm:pt modelId="{859185B0-8802-4B56-87A8-BB14F91CC636}" type="parTrans" cxnId="{BFE86D1A-AC77-4729-848D-91A0D2E92AE7}">
      <dgm:prSet/>
      <dgm:spPr/>
      <dgm:t>
        <a:bodyPr/>
        <a:lstStyle/>
        <a:p>
          <a:endParaRPr lang="fr-FR"/>
        </a:p>
      </dgm:t>
    </dgm:pt>
    <dgm:pt modelId="{E99952F1-59CC-406F-987A-D62796DCB7A1}" type="sibTrans" cxnId="{BFE86D1A-AC77-4729-848D-91A0D2E92AE7}">
      <dgm:prSet/>
      <dgm:spPr/>
      <dgm:t>
        <a:bodyPr/>
        <a:lstStyle/>
        <a:p>
          <a:endParaRPr lang="fr-FR"/>
        </a:p>
      </dgm:t>
    </dgm:pt>
    <dgm:pt modelId="{1A505305-F73C-4C81-980F-0F5C35E637CA}">
      <dgm:prSet phldrT="[Texte]" custT="1">
        <dgm:style>
          <a:lnRef idx="2">
            <a:schemeClr val="accent3"/>
          </a:lnRef>
          <a:fillRef idx="1">
            <a:schemeClr val="lt1"/>
          </a:fillRef>
          <a:effectRef idx="0">
            <a:schemeClr val="accent3"/>
          </a:effectRef>
          <a:fontRef idx="minor">
            <a:schemeClr val="dk1"/>
          </a:fontRef>
        </dgm:style>
      </dgm:prSet>
      <dgm:spPr/>
      <dgm:t>
        <a:bodyPr/>
        <a:lstStyle/>
        <a:p>
          <a:pPr algn="r" rtl="1"/>
          <a:r>
            <a:rPr lang="ar-SA" sz="1600" dirty="0" smtClean="0"/>
            <a:t>إطلاق </a:t>
          </a:r>
          <a:r>
            <a:rPr lang="fr-FR" sz="1600" dirty="0" err="1" smtClean="0"/>
            <a:t>Humira</a:t>
          </a:r>
          <a:r>
            <a:rPr lang="fr-FR" sz="1600" dirty="0" smtClean="0"/>
            <a:t>، </a:t>
          </a:r>
          <a:r>
            <a:rPr lang="ar-SA" sz="1600" dirty="0" smtClean="0"/>
            <a:t>عقار رائد لعلاج أمراض المناعة الذاتية.</a:t>
          </a:r>
          <a:endParaRPr lang="fr-FR" sz="1600" dirty="0"/>
        </a:p>
      </dgm:t>
    </dgm:pt>
    <dgm:pt modelId="{F7518ED9-7D04-477A-986F-A3CE4B400B77}" type="parTrans" cxnId="{31F8A12C-CE06-4A08-8529-FE1C7F2DF619}">
      <dgm:prSet/>
      <dgm:spPr/>
      <dgm:t>
        <a:bodyPr/>
        <a:lstStyle/>
        <a:p>
          <a:endParaRPr lang="fr-FR"/>
        </a:p>
      </dgm:t>
    </dgm:pt>
    <dgm:pt modelId="{84265D90-E79E-403D-BC0E-ABBB2308521E}" type="sibTrans" cxnId="{31F8A12C-CE06-4A08-8529-FE1C7F2DF619}">
      <dgm:prSet/>
      <dgm:spPr/>
      <dgm:t>
        <a:bodyPr/>
        <a:lstStyle/>
        <a:p>
          <a:endParaRPr lang="fr-FR"/>
        </a:p>
      </dgm:t>
    </dgm:pt>
    <dgm:pt modelId="{1D997F8F-79FA-47C8-9B60-0D635008400B}">
      <dgm:prSet phldrT="[Texte]">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dirty="0" smtClean="0"/>
            <a:t>3</a:t>
          </a:r>
          <a:endParaRPr lang="fr-FR" dirty="0"/>
        </a:p>
      </dgm:t>
    </dgm:pt>
    <dgm:pt modelId="{529BE1CC-7604-4190-B285-D525EE04971D}" type="parTrans" cxnId="{138E17C6-889D-467C-BE63-A52C5151F7AC}">
      <dgm:prSet/>
      <dgm:spPr/>
      <dgm:t>
        <a:bodyPr/>
        <a:lstStyle/>
        <a:p>
          <a:endParaRPr lang="fr-FR"/>
        </a:p>
      </dgm:t>
    </dgm:pt>
    <dgm:pt modelId="{7D173888-1528-4C6D-8169-03EA6D5FC522}" type="sibTrans" cxnId="{138E17C6-889D-467C-BE63-A52C5151F7AC}">
      <dgm:prSet/>
      <dgm:spPr/>
      <dgm:t>
        <a:bodyPr/>
        <a:lstStyle/>
        <a:p>
          <a:endParaRPr lang="fr-FR"/>
        </a:p>
      </dgm:t>
    </dgm:pt>
    <dgm:pt modelId="{48487F6A-EEDD-48B9-863D-D16A984862CA}">
      <dgm:prSet phldrT="[Texte]" custT="1">
        <dgm:style>
          <a:lnRef idx="2">
            <a:schemeClr val="accent4"/>
          </a:lnRef>
          <a:fillRef idx="1">
            <a:schemeClr val="lt1"/>
          </a:fillRef>
          <a:effectRef idx="0">
            <a:schemeClr val="accent4"/>
          </a:effectRef>
          <a:fontRef idx="minor">
            <a:schemeClr val="dk1"/>
          </a:fontRef>
        </dgm:style>
      </dgm:prSet>
      <dgm:spPr/>
      <dgm:t>
        <a:bodyPr/>
        <a:lstStyle/>
        <a:p>
          <a:pPr algn="ctr" rtl="1"/>
          <a:r>
            <a:rPr lang="fr-FR" sz="1600" dirty="0" smtClean="0"/>
            <a:t>2018</a:t>
          </a:r>
          <a:endParaRPr lang="fr-FR" sz="1600" dirty="0"/>
        </a:p>
      </dgm:t>
    </dgm:pt>
    <dgm:pt modelId="{E8F26EAB-E293-42EF-8531-6611CA02EFB2}" type="parTrans" cxnId="{B7BE9C02-DD2A-4D4E-BCFE-8C66A6ED19CB}">
      <dgm:prSet/>
      <dgm:spPr/>
      <dgm:t>
        <a:bodyPr/>
        <a:lstStyle/>
        <a:p>
          <a:endParaRPr lang="fr-FR"/>
        </a:p>
      </dgm:t>
    </dgm:pt>
    <dgm:pt modelId="{BA473716-D9AB-4C89-A92F-041A47348879}" type="sibTrans" cxnId="{B7BE9C02-DD2A-4D4E-BCFE-8C66A6ED19CB}">
      <dgm:prSet/>
      <dgm:spPr/>
      <dgm:t>
        <a:bodyPr/>
        <a:lstStyle/>
        <a:p>
          <a:endParaRPr lang="fr-FR"/>
        </a:p>
      </dgm:t>
    </dgm:pt>
    <dgm:pt modelId="{224D0538-3643-4520-9E25-54139EB53701}">
      <dgm:prSet phldrT="[Texte]" custT="1">
        <dgm:style>
          <a:lnRef idx="2">
            <a:schemeClr val="accent4"/>
          </a:lnRef>
          <a:fillRef idx="1">
            <a:schemeClr val="lt1"/>
          </a:fillRef>
          <a:effectRef idx="0">
            <a:schemeClr val="accent4"/>
          </a:effectRef>
          <a:fontRef idx="minor">
            <a:schemeClr val="dk1"/>
          </a:fontRef>
        </dgm:style>
      </dgm:prSet>
      <dgm:spPr/>
      <dgm:t>
        <a:bodyPr/>
        <a:lstStyle/>
        <a:p>
          <a:pPr algn="l" rtl="1"/>
          <a:r>
            <a:rPr lang="ar-SA" sz="1600" dirty="0" smtClean="0"/>
            <a:t>شراء شركة </a:t>
          </a:r>
          <a:r>
            <a:rPr lang="fr-FR" sz="1600" dirty="0" err="1" smtClean="0"/>
            <a:t>Pharmacyclics</a:t>
          </a:r>
          <a:r>
            <a:rPr lang="fr-FR" sz="1600" dirty="0" smtClean="0"/>
            <a:t>، </a:t>
          </a:r>
          <a:r>
            <a:rPr lang="ar-SA" sz="1600" dirty="0" smtClean="0"/>
            <a:t>الشركة المصنعة لعقار </a:t>
          </a:r>
          <a:r>
            <a:rPr lang="fr-FR" sz="1600" dirty="0" err="1" smtClean="0"/>
            <a:t>Imbruvica</a:t>
          </a:r>
          <a:r>
            <a:rPr lang="fr-FR" sz="1600" dirty="0" smtClean="0"/>
            <a:t> </a:t>
          </a:r>
          <a:r>
            <a:rPr lang="ar-SA" sz="1600" dirty="0" smtClean="0"/>
            <a:t>لعلاج السرطان.</a:t>
          </a:r>
          <a:endParaRPr lang="fr-FR" sz="1600" dirty="0"/>
        </a:p>
      </dgm:t>
    </dgm:pt>
    <dgm:pt modelId="{ECDE57A3-DFCD-478D-9D5A-A845F33D51D0}" type="parTrans" cxnId="{8F20A79B-B869-4335-A677-8F8C92612BB7}">
      <dgm:prSet/>
      <dgm:spPr/>
      <dgm:t>
        <a:bodyPr/>
        <a:lstStyle/>
        <a:p>
          <a:endParaRPr lang="fr-FR"/>
        </a:p>
      </dgm:t>
    </dgm:pt>
    <dgm:pt modelId="{178336C9-B318-4FE0-9EEC-4F8AF3F77572}" type="sibTrans" cxnId="{8F20A79B-B869-4335-A677-8F8C92612BB7}">
      <dgm:prSet/>
      <dgm:spPr/>
      <dgm:t>
        <a:bodyPr/>
        <a:lstStyle/>
        <a:p>
          <a:endParaRPr lang="fr-FR"/>
        </a:p>
      </dgm:t>
    </dgm:pt>
    <dgm:pt modelId="{84645B58-B99E-4941-9C41-76C72FD42E0E}">
      <dgm:prSet>
        <dgm:style>
          <a:lnRef idx="2">
            <a:schemeClr val="accent3"/>
          </a:lnRef>
          <a:fillRef idx="1">
            <a:schemeClr val="lt1"/>
          </a:fillRef>
          <a:effectRef idx="0">
            <a:schemeClr val="accent3"/>
          </a:effectRef>
          <a:fontRef idx="minor">
            <a:schemeClr val="dk1"/>
          </a:fontRef>
        </dgm:style>
      </dgm:prSet>
      <dgm:spPr/>
      <dgm:t>
        <a:bodyPr/>
        <a:lstStyle/>
        <a:p>
          <a:pPr algn="l"/>
          <a:endParaRPr lang="fr-FR" sz="1300" dirty="0"/>
        </a:p>
      </dgm:t>
    </dgm:pt>
    <dgm:pt modelId="{5DB8590F-DBB9-4B69-81BD-6F8579D36039}" type="parTrans" cxnId="{0E1591F7-5D68-41BB-B5AF-7ADA0953E02E}">
      <dgm:prSet/>
      <dgm:spPr/>
      <dgm:t>
        <a:bodyPr/>
        <a:lstStyle/>
        <a:p>
          <a:endParaRPr lang="fr-FR"/>
        </a:p>
      </dgm:t>
    </dgm:pt>
    <dgm:pt modelId="{CC2D25B4-4E8F-4A77-9155-1BBAE6B4006E}" type="sibTrans" cxnId="{0E1591F7-5D68-41BB-B5AF-7ADA0953E02E}">
      <dgm:prSet/>
      <dgm:spPr/>
      <dgm:t>
        <a:bodyPr/>
        <a:lstStyle/>
        <a:p>
          <a:endParaRPr lang="fr-FR"/>
        </a:p>
      </dgm:t>
    </dgm:pt>
    <dgm:pt modelId="{551A6327-9EAD-4AC3-99AE-0A77419D603F}">
      <dgm:prSet phldrT="[Texte]" custT="1">
        <dgm:style>
          <a:lnRef idx="2">
            <a:schemeClr val="accent5"/>
          </a:lnRef>
          <a:fillRef idx="1">
            <a:schemeClr val="lt1"/>
          </a:fillRef>
          <a:effectRef idx="0">
            <a:schemeClr val="accent5"/>
          </a:effectRef>
          <a:fontRef idx="minor">
            <a:schemeClr val="dk1"/>
          </a:fontRef>
        </dgm:style>
      </dgm:prSet>
      <dgm:spPr/>
      <dgm:t>
        <a:bodyPr/>
        <a:lstStyle/>
        <a:p>
          <a:pPr algn="l" rtl="1"/>
          <a:r>
            <a:rPr lang="ar-SA" sz="1600" dirty="0" smtClean="0"/>
            <a:t>انفصال </a:t>
          </a:r>
          <a:r>
            <a:rPr lang="fr-FR" sz="1600" dirty="0" err="1" smtClean="0"/>
            <a:t>AbbVie</a:t>
          </a:r>
          <a:r>
            <a:rPr lang="fr-FR" sz="1600" dirty="0" smtClean="0"/>
            <a:t> </a:t>
          </a:r>
          <a:r>
            <a:rPr lang="ar-SA" sz="1600" dirty="0" smtClean="0"/>
            <a:t>عن شركة </a:t>
          </a:r>
          <a:r>
            <a:rPr lang="fr-FR" sz="1600" dirty="0" smtClean="0"/>
            <a:t>Abbott </a:t>
          </a:r>
          <a:r>
            <a:rPr lang="fr-FR" sz="1600" dirty="0" err="1" smtClean="0"/>
            <a:t>Laboratories</a:t>
          </a:r>
          <a:r>
            <a:rPr lang="fr-FR" sz="1600" dirty="0" smtClean="0"/>
            <a:t>.</a:t>
          </a:r>
          <a:endParaRPr lang="fr-FR" sz="1600" dirty="0"/>
        </a:p>
      </dgm:t>
    </dgm:pt>
    <dgm:pt modelId="{F3B63150-A263-466C-8522-C5A84EA11A7A}" type="parTrans" cxnId="{3A80D030-65A4-4ED6-8F91-A33E6C73DD85}">
      <dgm:prSet/>
      <dgm:spPr/>
      <dgm:t>
        <a:bodyPr/>
        <a:lstStyle/>
        <a:p>
          <a:endParaRPr lang="fr-FR"/>
        </a:p>
      </dgm:t>
    </dgm:pt>
    <dgm:pt modelId="{0F88B50A-2195-4B78-8B55-760597944207}" type="sibTrans" cxnId="{3A80D030-65A4-4ED6-8F91-A33E6C73DD85}">
      <dgm:prSet/>
      <dgm:spPr/>
      <dgm:t>
        <a:bodyPr/>
        <a:lstStyle/>
        <a:p>
          <a:endParaRPr lang="fr-FR"/>
        </a:p>
      </dgm:t>
    </dgm:pt>
    <dgm:pt modelId="{C669882E-652C-4566-B73B-193001F7BC60}">
      <dgm:prSet>
        <dgm:style>
          <a:lnRef idx="2">
            <a:schemeClr val="accent5"/>
          </a:lnRef>
          <a:fillRef idx="1">
            <a:schemeClr val="lt1"/>
          </a:fillRef>
          <a:effectRef idx="0">
            <a:schemeClr val="accent5"/>
          </a:effectRef>
          <a:fontRef idx="minor">
            <a:schemeClr val="dk1"/>
          </a:fontRef>
        </dgm:style>
      </dgm:prSet>
      <dgm:spPr/>
      <dgm:t>
        <a:bodyPr/>
        <a:lstStyle/>
        <a:p>
          <a:pPr algn="l"/>
          <a:endParaRPr lang="fr-FR" sz="1300" dirty="0" smtClean="0"/>
        </a:p>
      </dgm:t>
    </dgm:pt>
    <dgm:pt modelId="{B3155C72-CB17-43F4-AA83-1FD072561526}" type="parTrans" cxnId="{4881D491-E4CC-47BC-9B77-064E2F4FCDB1}">
      <dgm:prSet/>
      <dgm:spPr/>
      <dgm:t>
        <a:bodyPr/>
        <a:lstStyle/>
        <a:p>
          <a:endParaRPr lang="fr-FR"/>
        </a:p>
      </dgm:t>
    </dgm:pt>
    <dgm:pt modelId="{2F19716A-12B8-407E-88C6-7040B171C48A}" type="sibTrans" cxnId="{4881D491-E4CC-47BC-9B77-064E2F4FCDB1}">
      <dgm:prSet/>
      <dgm:spPr/>
      <dgm:t>
        <a:bodyPr/>
        <a:lstStyle/>
        <a:p>
          <a:endParaRPr lang="fr-FR"/>
        </a:p>
      </dgm:t>
    </dgm:pt>
    <dgm:pt modelId="{AC54CE77-09FE-4739-8D9D-B5DEAF7C3603}" type="pres">
      <dgm:prSet presAssocID="{4168691B-5662-4D64-8686-59CED46A04E1}" presName="Name0" presStyleCnt="0">
        <dgm:presLayoutVars>
          <dgm:dir/>
          <dgm:animLvl val="lvl"/>
          <dgm:resizeHandles val="exact"/>
        </dgm:presLayoutVars>
      </dgm:prSet>
      <dgm:spPr/>
    </dgm:pt>
    <dgm:pt modelId="{F1452982-AA63-4531-9E8B-777384CC418A}" type="pres">
      <dgm:prSet presAssocID="{4168691B-5662-4D64-8686-59CED46A04E1}" presName="tSp" presStyleCnt="0"/>
      <dgm:spPr/>
    </dgm:pt>
    <dgm:pt modelId="{643E04B7-E25B-4BAB-BA0A-FAA0E6602CB5}" type="pres">
      <dgm:prSet presAssocID="{4168691B-5662-4D64-8686-59CED46A04E1}" presName="bSp" presStyleCnt="0"/>
      <dgm:spPr/>
    </dgm:pt>
    <dgm:pt modelId="{0342C467-D3E1-40B7-836B-BBD00864F650}" type="pres">
      <dgm:prSet presAssocID="{4168691B-5662-4D64-8686-59CED46A04E1}" presName="process" presStyleCnt="0"/>
      <dgm:spPr/>
    </dgm:pt>
    <dgm:pt modelId="{44ABAC77-5FEA-46A6-B53D-EEB0CA09597D}" type="pres">
      <dgm:prSet presAssocID="{B2EC6545-6053-4D1A-B3E2-532E2AABDEF7}" presName="composite1" presStyleCnt="0"/>
      <dgm:spPr/>
    </dgm:pt>
    <dgm:pt modelId="{FAA9CD98-049A-4C8B-9E83-E7C35D87591C}" type="pres">
      <dgm:prSet presAssocID="{B2EC6545-6053-4D1A-B3E2-532E2AABDEF7}" presName="dummyNode1" presStyleLbl="node1" presStyleIdx="0" presStyleCnt="3"/>
      <dgm:spPr/>
    </dgm:pt>
    <dgm:pt modelId="{D8A2FEB0-CCFE-4EE9-AA3B-EB599250A088}" type="pres">
      <dgm:prSet presAssocID="{B2EC6545-6053-4D1A-B3E2-532E2AABDEF7}" presName="childNode1" presStyleLbl="bgAcc1" presStyleIdx="0" presStyleCnt="3" custScaleY="143964">
        <dgm:presLayoutVars>
          <dgm:bulletEnabled val="1"/>
        </dgm:presLayoutVars>
      </dgm:prSet>
      <dgm:spPr/>
      <dgm:t>
        <a:bodyPr/>
        <a:lstStyle/>
        <a:p>
          <a:endParaRPr lang="fr-FR"/>
        </a:p>
      </dgm:t>
    </dgm:pt>
    <dgm:pt modelId="{976630A7-8785-4B76-9FE9-22FA149B6FA1}" type="pres">
      <dgm:prSet presAssocID="{B2EC6545-6053-4D1A-B3E2-532E2AABDEF7}" presName="childNode1tx" presStyleLbl="bgAcc1" presStyleIdx="0" presStyleCnt="3">
        <dgm:presLayoutVars>
          <dgm:bulletEnabled val="1"/>
        </dgm:presLayoutVars>
      </dgm:prSet>
      <dgm:spPr/>
      <dgm:t>
        <a:bodyPr/>
        <a:lstStyle/>
        <a:p>
          <a:endParaRPr lang="fr-FR"/>
        </a:p>
      </dgm:t>
    </dgm:pt>
    <dgm:pt modelId="{17CD7219-6710-4B3E-8387-40F7A63426F6}" type="pres">
      <dgm:prSet presAssocID="{B2EC6545-6053-4D1A-B3E2-532E2AABDEF7}" presName="parentNode1" presStyleLbl="node1" presStyleIdx="0" presStyleCnt="3" custLinFactNeighborX="386" custLinFactNeighborY="17022">
        <dgm:presLayoutVars>
          <dgm:chMax val="1"/>
          <dgm:bulletEnabled val="1"/>
        </dgm:presLayoutVars>
      </dgm:prSet>
      <dgm:spPr/>
    </dgm:pt>
    <dgm:pt modelId="{08BC703B-951B-468B-BA4C-76025C76C1E6}" type="pres">
      <dgm:prSet presAssocID="{B2EC6545-6053-4D1A-B3E2-532E2AABDEF7}" presName="connSite1" presStyleCnt="0"/>
      <dgm:spPr/>
    </dgm:pt>
    <dgm:pt modelId="{BABFD0CB-F408-4C68-B82B-1899123D8DE3}" type="pres">
      <dgm:prSet presAssocID="{E6D813DC-B541-4965-A955-5C3383480B08}" presName="Name9" presStyleLbl="sibTrans2D1" presStyleIdx="0" presStyleCnt="2"/>
      <dgm:spPr/>
    </dgm:pt>
    <dgm:pt modelId="{6352F976-B8AA-457A-AF56-EF3C892C231B}" type="pres">
      <dgm:prSet presAssocID="{AFAB28C1-487A-48DD-A264-A13457BC14AC}" presName="composite2" presStyleCnt="0"/>
      <dgm:spPr/>
    </dgm:pt>
    <dgm:pt modelId="{98DFF2E9-BD9F-420C-9EF7-B83233959774}" type="pres">
      <dgm:prSet presAssocID="{AFAB28C1-487A-48DD-A264-A13457BC14AC}" presName="dummyNode2" presStyleLbl="node1" presStyleIdx="0" presStyleCnt="3"/>
      <dgm:spPr/>
    </dgm:pt>
    <dgm:pt modelId="{7B0AC254-28C3-4477-90A7-A3A308536D3A}" type="pres">
      <dgm:prSet presAssocID="{AFAB28C1-487A-48DD-A264-A13457BC14AC}" presName="childNode2" presStyleLbl="bgAcc1" presStyleIdx="1" presStyleCnt="3" custScaleY="144039">
        <dgm:presLayoutVars>
          <dgm:bulletEnabled val="1"/>
        </dgm:presLayoutVars>
      </dgm:prSet>
      <dgm:spPr/>
    </dgm:pt>
    <dgm:pt modelId="{1B118583-6F98-4D93-BFA8-365E6951F890}" type="pres">
      <dgm:prSet presAssocID="{AFAB28C1-487A-48DD-A264-A13457BC14AC}" presName="childNode2tx" presStyleLbl="bgAcc1" presStyleIdx="1" presStyleCnt="3">
        <dgm:presLayoutVars>
          <dgm:bulletEnabled val="1"/>
        </dgm:presLayoutVars>
      </dgm:prSet>
      <dgm:spPr/>
    </dgm:pt>
    <dgm:pt modelId="{FDA13396-452B-4598-9A3D-EE4B5E09A38A}" type="pres">
      <dgm:prSet presAssocID="{AFAB28C1-487A-48DD-A264-A13457BC14AC}" presName="parentNode2" presStyleLbl="node1" presStyleIdx="1" presStyleCnt="3" custLinFactNeighborX="-623" custLinFactNeighborY="-24783">
        <dgm:presLayoutVars>
          <dgm:chMax val="0"/>
          <dgm:bulletEnabled val="1"/>
        </dgm:presLayoutVars>
      </dgm:prSet>
      <dgm:spPr/>
    </dgm:pt>
    <dgm:pt modelId="{9A2DFAA5-1AAA-4370-940F-CB250A428E29}" type="pres">
      <dgm:prSet presAssocID="{AFAB28C1-487A-48DD-A264-A13457BC14AC}" presName="connSite2" presStyleCnt="0"/>
      <dgm:spPr/>
    </dgm:pt>
    <dgm:pt modelId="{793542DF-2431-4D6F-934A-04CB88BD0AA8}" type="pres">
      <dgm:prSet presAssocID="{821385CC-3AE6-4A1D-AA31-487EA9519736}" presName="Name18" presStyleLbl="sibTrans2D1" presStyleIdx="1" presStyleCnt="2"/>
      <dgm:spPr/>
    </dgm:pt>
    <dgm:pt modelId="{8A4E8423-0A82-4B00-91CE-21DF63E3B215}" type="pres">
      <dgm:prSet presAssocID="{1D997F8F-79FA-47C8-9B60-0D635008400B}" presName="composite1" presStyleCnt="0"/>
      <dgm:spPr/>
    </dgm:pt>
    <dgm:pt modelId="{93D8C215-7499-4A3E-BCE8-9771FD174E91}" type="pres">
      <dgm:prSet presAssocID="{1D997F8F-79FA-47C8-9B60-0D635008400B}" presName="dummyNode1" presStyleLbl="node1" presStyleIdx="1" presStyleCnt="3"/>
      <dgm:spPr/>
    </dgm:pt>
    <dgm:pt modelId="{8F20F14A-C098-44A8-84BF-0DACDFE1EE71}" type="pres">
      <dgm:prSet presAssocID="{1D997F8F-79FA-47C8-9B60-0D635008400B}" presName="childNode1" presStyleLbl="bgAcc1" presStyleIdx="2" presStyleCnt="3" custScaleY="154310">
        <dgm:presLayoutVars>
          <dgm:bulletEnabled val="1"/>
        </dgm:presLayoutVars>
      </dgm:prSet>
      <dgm:spPr/>
    </dgm:pt>
    <dgm:pt modelId="{F8A11791-7184-4EFA-8B18-FAC8047783F0}" type="pres">
      <dgm:prSet presAssocID="{1D997F8F-79FA-47C8-9B60-0D635008400B}" presName="childNode1tx" presStyleLbl="bgAcc1" presStyleIdx="2" presStyleCnt="3">
        <dgm:presLayoutVars>
          <dgm:bulletEnabled val="1"/>
        </dgm:presLayoutVars>
      </dgm:prSet>
      <dgm:spPr/>
    </dgm:pt>
    <dgm:pt modelId="{7E8B1A66-A2E6-4932-9324-7E7AA8E15CB4}" type="pres">
      <dgm:prSet presAssocID="{1D997F8F-79FA-47C8-9B60-0D635008400B}" presName="parentNode1" presStyleLbl="node1" presStyleIdx="2" presStyleCnt="3" custLinFactNeighborX="3076" custLinFactNeighborY="53165">
        <dgm:presLayoutVars>
          <dgm:chMax val="1"/>
          <dgm:bulletEnabled val="1"/>
        </dgm:presLayoutVars>
      </dgm:prSet>
      <dgm:spPr/>
    </dgm:pt>
    <dgm:pt modelId="{7BB50BE0-F4EB-455D-BFEB-8CF7DB81C5EC}" type="pres">
      <dgm:prSet presAssocID="{1D997F8F-79FA-47C8-9B60-0D635008400B}" presName="connSite1" presStyleCnt="0"/>
      <dgm:spPr/>
    </dgm:pt>
  </dgm:ptLst>
  <dgm:cxnLst>
    <dgm:cxn modelId="{C0793267-2223-42B1-BF8E-B088BD1C136C}" type="presOf" srcId="{7284736E-235C-402F-9897-D93B01E20805}" destId="{976630A7-8785-4B76-9FE9-22FA149B6FA1}" srcOrd="1" destOrd="0" presId="urn:microsoft.com/office/officeart/2005/8/layout/hProcess4"/>
    <dgm:cxn modelId="{8CB1E3C0-4A1D-4C6E-9F72-5DDF71E857DB}" type="presOf" srcId="{224D0538-3643-4520-9E25-54139EB53701}" destId="{F8A11791-7184-4EFA-8B18-FAC8047783F0}" srcOrd="1" destOrd="1" presId="urn:microsoft.com/office/officeart/2005/8/layout/hProcess4"/>
    <dgm:cxn modelId="{0E1591F7-5D68-41BB-B5AF-7ADA0953E02E}" srcId="{AFAB28C1-487A-48DD-A264-A13457BC14AC}" destId="{84645B58-B99E-4941-9C41-76C72FD42E0E}" srcOrd="2" destOrd="0" parTransId="{5DB8590F-DBB9-4B69-81BD-6F8579D36039}" sibTransId="{CC2D25B4-4E8F-4A77-9155-1BBAE6B4006E}"/>
    <dgm:cxn modelId="{BFE86D1A-AC77-4729-848D-91A0D2E92AE7}" srcId="{AFAB28C1-487A-48DD-A264-A13457BC14AC}" destId="{16A14E51-8C3E-48D4-8DF9-6360BA70F5A4}" srcOrd="0" destOrd="0" parTransId="{859185B0-8802-4B56-87A8-BB14F91CC636}" sibTransId="{E99952F1-59CC-406F-987A-D62796DCB7A1}"/>
    <dgm:cxn modelId="{E6373124-6735-4EC7-93AF-F2F6BF00B037}" srcId="{B2EC6545-6053-4D1A-B3E2-532E2AABDEF7}" destId="{7284736E-235C-402F-9897-D93B01E20805}" srcOrd="0" destOrd="0" parTransId="{84F2D8CD-ACC9-40C4-9E42-A0A84AA30E74}" sibTransId="{B46D9CEB-35A3-411E-BB57-B67286F926E4}"/>
    <dgm:cxn modelId="{270F39E4-A586-4169-A848-CFB99F164357}" type="presOf" srcId="{16A14E51-8C3E-48D4-8DF9-6360BA70F5A4}" destId="{7B0AC254-28C3-4477-90A7-A3A308536D3A}" srcOrd="0" destOrd="0" presId="urn:microsoft.com/office/officeart/2005/8/layout/hProcess4"/>
    <dgm:cxn modelId="{B3878B87-1662-42D1-AA3A-172EB60BC445}" type="presOf" srcId="{551A6327-9EAD-4AC3-99AE-0A77419D603F}" destId="{976630A7-8785-4B76-9FE9-22FA149B6FA1}" srcOrd="1" destOrd="1" presId="urn:microsoft.com/office/officeart/2005/8/layout/hProcess4"/>
    <dgm:cxn modelId="{701F88F5-FA2A-4CDD-AD60-D209013806C0}" type="presOf" srcId="{AFAB28C1-487A-48DD-A264-A13457BC14AC}" destId="{FDA13396-452B-4598-9A3D-EE4B5E09A38A}" srcOrd="0" destOrd="0" presId="urn:microsoft.com/office/officeart/2005/8/layout/hProcess4"/>
    <dgm:cxn modelId="{0523BE9A-8D55-462D-B73F-3444B672F0FF}" type="presOf" srcId="{224D0538-3643-4520-9E25-54139EB53701}" destId="{8F20F14A-C098-44A8-84BF-0DACDFE1EE71}" srcOrd="0" destOrd="1" presId="urn:microsoft.com/office/officeart/2005/8/layout/hProcess4"/>
    <dgm:cxn modelId="{3BF89B3F-3AA7-45EF-B8AF-9500C85BB668}" type="presOf" srcId="{7284736E-235C-402F-9897-D93B01E20805}" destId="{D8A2FEB0-CCFE-4EE9-AA3B-EB599250A088}" srcOrd="0" destOrd="0" presId="urn:microsoft.com/office/officeart/2005/8/layout/hProcess4"/>
    <dgm:cxn modelId="{31F8A12C-CE06-4A08-8529-FE1C7F2DF619}" srcId="{AFAB28C1-487A-48DD-A264-A13457BC14AC}" destId="{1A505305-F73C-4C81-980F-0F5C35E637CA}" srcOrd="1" destOrd="0" parTransId="{F7518ED9-7D04-477A-986F-A3CE4B400B77}" sibTransId="{84265D90-E79E-403D-BC0E-ABBB2308521E}"/>
    <dgm:cxn modelId="{B7BE9C02-DD2A-4D4E-BCFE-8C66A6ED19CB}" srcId="{1D997F8F-79FA-47C8-9B60-0D635008400B}" destId="{48487F6A-EEDD-48B9-863D-D16A984862CA}" srcOrd="0" destOrd="0" parTransId="{E8F26EAB-E293-42EF-8531-6611CA02EFB2}" sibTransId="{BA473716-D9AB-4C89-A92F-041A47348879}"/>
    <dgm:cxn modelId="{9B56F2CC-2741-447A-BF91-7B4D91329ECC}" type="presOf" srcId="{48487F6A-EEDD-48B9-863D-D16A984862CA}" destId="{8F20F14A-C098-44A8-84BF-0DACDFE1EE71}" srcOrd="0" destOrd="0" presId="urn:microsoft.com/office/officeart/2005/8/layout/hProcess4"/>
    <dgm:cxn modelId="{CB263990-34D9-480E-89A5-BB89168B542A}" type="presOf" srcId="{4168691B-5662-4D64-8686-59CED46A04E1}" destId="{AC54CE77-09FE-4739-8D9D-B5DEAF7C3603}" srcOrd="0" destOrd="0" presId="urn:microsoft.com/office/officeart/2005/8/layout/hProcess4"/>
    <dgm:cxn modelId="{1A509F53-043A-4E25-9A23-9DF7ADBE3EA9}" type="presOf" srcId="{C669882E-652C-4566-B73B-193001F7BC60}" destId="{D8A2FEB0-CCFE-4EE9-AA3B-EB599250A088}" srcOrd="0" destOrd="2" presId="urn:microsoft.com/office/officeart/2005/8/layout/hProcess4"/>
    <dgm:cxn modelId="{3A80D030-65A4-4ED6-8F91-A33E6C73DD85}" srcId="{B2EC6545-6053-4D1A-B3E2-532E2AABDEF7}" destId="{551A6327-9EAD-4AC3-99AE-0A77419D603F}" srcOrd="1" destOrd="0" parTransId="{F3B63150-A263-466C-8522-C5A84EA11A7A}" sibTransId="{0F88B50A-2195-4B78-8B55-760597944207}"/>
    <dgm:cxn modelId="{4881D491-E4CC-47BC-9B77-064E2F4FCDB1}" srcId="{B2EC6545-6053-4D1A-B3E2-532E2AABDEF7}" destId="{C669882E-652C-4566-B73B-193001F7BC60}" srcOrd="2" destOrd="0" parTransId="{B3155C72-CB17-43F4-AA83-1FD072561526}" sibTransId="{2F19716A-12B8-407E-88C6-7040B171C48A}"/>
    <dgm:cxn modelId="{794267EB-6888-4E4D-97D3-D553E6AE6500}" type="presOf" srcId="{16A14E51-8C3E-48D4-8DF9-6360BA70F5A4}" destId="{1B118583-6F98-4D93-BFA8-365E6951F890}" srcOrd="1" destOrd="0" presId="urn:microsoft.com/office/officeart/2005/8/layout/hProcess4"/>
    <dgm:cxn modelId="{F27AB169-4085-4C07-8AF3-1BC0C6BAA298}" srcId="{4168691B-5662-4D64-8686-59CED46A04E1}" destId="{B2EC6545-6053-4D1A-B3E2-532E2AABDEF7}" srcOrd="0" destOrd="0" parTransId="{80E1036A-679D-45F4-BEFB-4E78E6F756BC}" sibTransId="{E6D813DC-B541-4965-A955-5C3383480B08}"/>
    <dgm:cxn modelId="{0FB3740A-DF5A-4A37-878C-64EAE5D7E0F0}" type="presOf" srcId="{48487F6A-EEDD-48B9-863D-D16A984862CA}" destId="{F8A11791-7184-4EFA-8B18-FAC8047783F0}" srcOrd="1" destOrd="0" presId="urn:microsoft.com/office/officeart/2005/8/layout/hProcess4"/>
    <dgm:cxn modelId="{BBF6E2D9-93B6-4D61-9FCB-8ABE8DFA0685}" type="presOf" srcId="{C669882E-652C-4566-B73B-193001F7BC60}" destId="{976630A7-8785-4B76-9FE9-22FA149B6FA1}" srcOrd="1" destOrd="2" presId="urn:microsoft.com/office/officeart/2005/8/layout/hProcess4"/>
    <dgm:cxn modelId="{64BC3612-315A-43A3-A2C7-C073D654D679}" type="presOf" srcId="{1D997F8F-79FA-47C8-9B60-0D635008400B}" destId="{7E8B1A66-A2E6-4932-9324-7E7AA8E15CB4}" srcOrd="0" destOrd="0" presId="urn:microsoft.com/office/officeart/2005/8/layout/hProcess4"/>
    <dgm:cxn modelId="{138E17C6-889D-467C-BE63-A52C5151F7AC}" srcId="{4168691B-5662-4D64-8686-59CED46A04E1}" destId="{1D997F8F-79FA-47C8-9B60-0D635008400B}" srcOrd="2" destOrd="0" parTransId="{529BE1CC-7604-4190-B285-D525EE04971D}" sibTransId="{7D173888-1528-4C6D-8169-03EA6D5FC522}"/>
    <dgm:cxn modelId="{AEDF4108-92A4-4B88-A800-BC9FBDBA733E}" type="presOf" srcId="{84645B58-B99E-4941-9C41-76C72FD42E0E}" destId="{1B118583-6F98-4D93-BFA8-365E6951F890}" srcOrd="1" destOrd="2" presId="urn:microsoft.com/office/officeart/2005/8/layout/hProcess4"/>
    <dgm:cxn modelId="{33455BEE-F0F0-4B36-AE4A-F8F0E06ED4EF}" type="presOf" srcId="{1A505305-F73C-4C81-980F-0F5C35E637CA}" destId="{1B118583-6F98-4D93-BFA8-365E6951F890}" srcOrd="1" destOrd="1" presId="urn:microsoft.com/office/officeart/2005/8/layout/hProcess4"/>
    <dgm:cxn modelId="{8250B68D-1A94-4DDB-BE01-AEEBABEBE387}" type="presOf" srcId="{1A505305-F73C-4C81-980F-0F5C35E637CA}" destId="{7B0AC254-28C3-4477-90A7-A3A308536D3A}" srcOrd="0" destOrd="1" presId="urn:microsoft.com/office/officeart/2005/8/layout/hProcess4"/>
    <dgm:cxn modelId="{8F20A79B-B869-4335-A677-8F8C92612BB7}" srcId="{1D997F8F-79FA-47C8-9B60-0D635008400B}" destId="{224D0538-3643-4520-9E25-54139EB53701}" srcOrd="1" destOrd="0" parTransId="{ECDE57A3-DFCD-478D-9D5A-A845F33D51D0}" sibTransId="{178336C9-B318-4FE0-9EEC-4F8AF3F77572}"/>
    <dgm:cxn modelId="{0DEA3E27-AA58-4DBD-97DA-A638FB8D4E7A}" type="presOf" srcId="{E6D813DC-B541-4965-A955-5C3383480B08}" destId="{BABFD0CB-F408-4C68-B82B-1899123D8DE3}" srcOrd="0" destOrd="0" presId="urn:microsoft.com/office/officeart/2005/8/layout/hProcess4"/>
    <dgm:cxn modelId="{C64111D6-381D-414F-838C-1BD55D8C9412}" type="presOf" srcId="{551A6327-9EAD-4AC3-99AE-0A77419D603F}" destId="{D8A2FEB0-CCFE-4EE9-AA3B-EB599250A088}" srcOrd="0" destOrd="1" presId="urn:microsoft.com/office/officeart/2005/8/layout/hProcess4"/>
    <dgm:cxn modelId="{0ACF56E1-46BC-486C-9336-48C865FB408C}" type="presOf" srcId="{B2EC6545-6053-4D1A-B3E2-532E2AABDEF7}" destId="{17CD7219-6710-4B3E-8387-40F7A63426F6}" srcOrd="0" destOrd="0" presId="urn:microsoft.com/office/officeart/2005/8/layout/hProcess4"/>
    <dgm:cxn modelId="{634447BA-35F2-438A-8C85-C6D20D578E75}" type="presOf" srcId="{84645B58-B99E-4941-9C41-76C72FD42E0E}" destId="{7B0AC254-28C3-4477-90A7-A3A308536D3A}" srcOrd="0" destOrd="2" presId="urn:microsoft.com/office/officeart/2005/8/layout/hProcess4"/>
    <dgm:cxn modelId="{79318809-6D35-432A-A642-DB1D672A9A86}" type="presOf" srcId="{821385CC-3AE6-4A1D-AA31-487EA9519736}" destId="{793542DF-2431-4D6F-934A-04CB88BD0AA8}" srcOrd="0" destOrd="0" presId="urn:microsoft.com/office/officeart/2005/8/layout/hProcess4"/>
    <dgm:cxn modelId="{E244BDF9-4B14-4E54-96F8-5CDBD9264A0B}" srcId="{4168691B-5662-4D64-8686-59CED46A04E1}" destId="{AFAB28C1-487A-48DD-A264-A13457BC14AC}" srcOrd="1" destOrd="0" parTransId="{5E170088-6AE1-496E-8306-3F1874717369}" sibTransId="{821385CC-3AE6-4A1D-AA31-487EA9519736}"/>
    <dgm:cxn modelId="{9FA8F663-55DF-4A23-8D70-DE2636341116}" type="presParOf" srcId="{AC54CE77-09FE-4739-8D9D-B5DEAF7C3603}" destId="{F1452982-AA63-4531-9E8B-777384CC418A}" srcOrd="0" destOrd="0" presId="urn:microsoft.com/office/officeart/2005/8/layout/hProcess4"/>
    <dgm:cxn modelId="{6FF9CDCE-D8BC-4C90-B174-4C595F5046F3}" type="presParOf" srcId="{AC54CE77-09FE-4739-8D9D-B5DEAF7C3603}" destId="{643E04B7-E25B-4BAB-BA0A-FAA0E6602CB5}" srcOrd="1" destOrd="0" presId="urn:microsoft.com/office/officeart/2005/8/layout/hProcess4"/>
    <dgm:cxn modelId="{1F92E787-FC39-4621-836B-EAD33BD9014A}" type="presParOf" srcId="{AC54CE77-09FE-4739-8D9D-B5DEAF7C3603}" destId="{0342C467-D3E1-40B7-836B-BBD00864F650}" srcOrd="2" destOrd="0" presId="urn:microsoft.com/office/officeart/2005/8/layout/hProcess4"/>
    <dgm:cxn modelId="{57CBB081-7A5E-4BFD-91FE-2E8C147E210E}" type="presParOf" srcId="{0342C467-D3E1-40B7-836B-BBD00864F650}" destId="{44ABAC77-5FEA-46A6-B53D-EEB0CA09597D}" srcOrd="0" destOrd="0" presId="urn:microsoft.com/office/officeart/2005/8/layout/hProcess4"/>
    <dgm:cxn modelId="{09CEF8E1-D27B-4608-82AD-5A5EA0BBCD08}" type="presParOf" srcId="{44ABAC77-5FEA-46A6-B53D-EEB0CA09597D}" destId="{FAA9CD98-049A-4C8B-9E83-E7C35D87591C}" srcOrd="0" destOrd="0" presId="urn:microsoft.com/office/officeart/2005/8/layout/hProcess4"/>
    <dgm:cxn modelId="{AC5E7802-035A-4F37-B2C7-755E5DDC1457}" type="presParOf" srcId="{44ABAC77-5FEA-46A6-B53D-EEB0CA09597D}" destId="{D8A2FEB0-CCFE-4EE9-AA3B-EB599250A088}" srcOrd="1" destOrd="0" presId="urn:microsoft.com/office/officeart/2005/8/layout/hProcess4"/>
    <dgm:cxn modelId="{0A50B470-BFF6-4A22-9F35-2C9B7CE8EA45}" type="presParOf" srcId="{44ABAC77-5FEA-46A6-B53D-EEB0CA09597D}" destId="{976630A7-8785-4B76-9FE9-22FA149B6FA1}" srcOrd="2" destOrd="0" presId="urn:microsoft.com/office/officeart/2005/8/layout/hProcess4"/>
    <dgm:cxn modelId="{00D7AD40-399A-487B-AAA3-20F144E83530}" type="presParOf" srcId="{44ABAC77-5FEA-46A6-B53D-EEB0CA09597D}" destId="{17CD7219-6710-4B3E-8387-40F7A63426F6}" srcOrd="3" destOrd="0" presId="urn:microsoft.com/office/officeart/2005/8/layout/hProcess4"/>
    <dgm:cxn modelId="{4BC7459B-AA53-44AA-9062-74319C2056A6}" type="presParOf" srcId="{44ABAC77-5FEA-46A6-B53D-EEB0CA09597D}" destId="{08BC703B-951B-468B-BA4C-76025C76C1E6}" srcOrd="4" destOrd="0" presId="urn:microsoft.com/office/officeart/2005/8/layout/hProcess4"/>
    <dgm:cxn modelId="{C5B69B95-B6D1-4881-95B1-D73DC506FDF7}" type="presParOf" srcId="{0342C467-D3E1-40B7-836B-BBD00864F650}" destId="{BABFD0CB-F408-4C68-B82B-1899123D8DE3}" srcOrd="1" destOrd="0" presId="urn:microsoft.com/office/officeart/2005/8/layout/hProcess4"/>
    <dgm:cxn modelId="{70EA4B57-8094-461F-B4D4-35A3D22DBF01}" type="presParOf" srcId="{0342C467-D3E1-40B7-836B-BBD00864F650}" destId="{6352F976-B8AA-457A-AF56-EF3C892C231B}" srcOrd="2" destOrd="0" presId="urn:microsoft.com/office/officeart/2005/8/layout/hProcess4"/>
    <dgm:cxn modelId="{603F5756-5F7F-4233-B186-9DC9287E3C3A}" type="presParOf" srcId="{6352F976-B8AA-457A-AF56-EF3C892C231B}" destId="{98DFF2E9-BD9F-420C-9EF7-B83233959774}" srcOrd="0" destOrd="0" presId="urn:microsoft.com/office/officeart/2005/8/layout/hProcess4"/>
    <dgm:cxn modelId="{55B066B7-A617-4948-AF4C-5CD5F13A9C7E}" type="presParOf" srcId="{6352F976-B8AA-457A-AF56-EF3C892C231B}" destId="{7B0AC254-28C3-4477-90A7-A3A308536D3A}" srcOrd="1" destOrd="0" presId="urn:microsoft.com/office/officeart/2005/8/layout/hProcess4"/>
    <dgm:cxn modelId="{80352A6F-DD6C-4BD7-A558-9009AFB5C748}" type="presParOf" srcId="{6352F976-B8AA-457A-AF56-EF3C892C231B}" destId="{1B118583-6F98-4D93-BFA8-365E6951F890}" srcOrd="2" destOrd="0" presId="urn:microsoft.com/office/officeart/2005/8/layout/hProcess4"/>
    <dgm:cxn modelId="{E076CC44-CA6E-4B42-9B5E-8AF702F06298}" type="presParOf" srcId="{6352F976-B8AA-457A-AF56-EF3C892C231B}" destId="{FDA13396-452B-4598-9A3D-EE4B5E09A38A}" srcOrd="3" destOrd="0" presId="urn:microsoft.com/office/officeart/2005/8/layout/hProcess4"/>
    <dgm:cxn modelId="{19A92EE2-921B-4000-B796-FD5980BEE00A}" type="presParOf" srcId="{6352F976-B8AA-457A-AF56-EF3C892C231B}" destId="{9A2DFAA5-1AAA-4370-940F-CB250A428E29}" srcOrd="4" destOrd="0" presId="urn:microsoft.com/office/officeart/2005/8/layout/hProcess4"/>
    <dgm:cxn modelId="{139D953F-6457-4A75-8B3B-D685F436891D}" type="presParOf" srcId="{0342C467-D3E1-40B7-836B-BBD00864F650}" destId="{793542DF-2431-4D6F-934A-04CB88BD0AA8}" srcOrd="3" destOrd="0" presId="urn:microsoft.com/office/officeart/2005/8/layout/hProcess4"/>
    <dgm:cxn modelId="{366CA843-1B90-4CD0-86C2-F6C05177DE24}" type="presParOf" srcId="{0342C467-D3E1-40B7-836B-BBD00864F650}" destId="{8A4E8423-0A82-4B00-91CE-21DF63E3B215}" srcOrd="4" destOrd="0" presId="urn:microsoft.com/office/officeart/2005/8/layout/hProcess4"/>
    <dgm:cxn modelId="{4FE227D7-AF00-4902-AD5C-80B2ECE16979}" type="presParOf" srcId="{8A4E8423-0A82-4B00-91CE-21DF63E3B215}" destId="{93D8C215-7499-4A3E-BCE8-9771FD174E91}" srcOrd="0" destOrd="0" presId="urn:microsoft.com/office/officeart/2005/8/layout/hProcess4"/>
    <dgm:cxn modelId="{874C1DCB-5889-4A2E-85C8-59F321D75E38}" type="presParOf" srcId="{8A4E8423-0A82-4B00-91CE-21DF63E3B215}" destId="{8F20F14A-C098-44A8-84BF-0DACDFE1EE71}" srcOrd="1" destOrd="0" presId="urn:microsoft.com/office/officeart/2005/8/layout/hProcess4"/>
    <dgm:cxn modelId="{62B11859-783D-4DD7-9053-902D6DF749D5}" type="presParOf" srcId="{8A4E8423-0A82-4B00-91CE-21DF63E3B215}" destId="{F8A11791-7184-4EFA-8B18-FAC8047783F0}" srcOrd="2" destOrd="0" presId="urn:microsoft.com/office/officeart/2005/8/layout/hProcess4"/>
    <dgm:cxn modelId="{C9823A58-3ACF-4A95-B2A9-CD0709A144FB}" type="presParOf" srcId="{8A4E8423-0A82-4B00-91CE-21DF63E3B215}" destId="{7E8B1A66-A2E6-4932-9324-7E7AA8E15CB4}" srcOrd="3" destOrd="0" presId="urn:microsoft.com/office/officeart/2005/8/layout/hProcess4"/>
    <dgm:cxn modelId="{863DB402-D2C3-4F50-B789-76284AEB8F73}" type="presParOf" srcId="{8A4E8423-0A82-4B00-91CE-21DF63E3B215}" destId="{7BB50BE0-F4EB-455D-BFEB-8CF7DB81C5E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C4189-78AE-48DB-B931-83B6299F9F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19124F0B-0972-469E-A7C3-C43D1131AB53}">
      <dgm:prSet phldrT="[Texte]">
        <dgm:style>
          <a:lnRef idx="1">
            <a:schemeClr val="accent3"/>
          </a:lnRef>
          <a:fillRef idx="3">
            <a:schemeClr val="accent3"/>
          </a:fillRef>
          <a:effectRef idx="2">
            <a:schemeClr val="accent3"/>
          </a:effectRef>
          <a:fontRef idx="minor">
            <a:schemeClr val="lt1"/>
          </a:fontRef>
        </dgm:style>
      </dgm:prSet>
      <dgm:spPr/>
      <dgm:t>
        <a:bodyPr/>
        <a:lstStyle/>
        <a:p>
          <a:r>
            <a:rPr lang="ar-DZ" dirty="0" smtClean="0">
              <a:solidFill>
                <a:srgbClr val="002060"/>
              </a:solidFill>
            </a:rPr>
            <a:t>تطورات</a:t>
          </a:r>
          <a:endParaRPr lang="fr-FR" dirty="0">
            <a:solidFill>
              <a:srgbClr val="002060"/>
            </a:solidFill>
          </a:endParaRPr>
        </a:p>
      </dgm:t>
    </dgm:pt>
    <dgm:pt modelId="{01CE75A7-631C-4C26-97CD-1891609C60A4}" type="parTrans" cxnId="{D130CC5E-221F-4987-9175-05C63E441C36}">
      <dgm:prSet/>
      <dgm:spPr/>
      <dgm:t>
        <a:bodyPr/>
        <a:lstStyle/>
        <a:p>
          <a:endParaRPr lang="fr-FR"/>
        </a:p>
      </dgm:t>
    </dgm:pt>
    <dgm:pt modelId="{60BF0D21-D0E9-41A0-8728-53ABB9D4F222}" type="sibTrans" cxnId="{D130CC5E-221F-4987-9175-05C63E441C36}">
      <dgm:prSet/>
      <dgm:spPr/>
      <dgm:t>
        <a:bodyPr/>
        <a:lstStyle/>
        <a:p>
          <a:endParaRPr lang="fr-FR"/>
        </a:p>
      </dgm:t>
    </dgm:pt>
    <dgm:pt modelId="{082AA704-3367-402D-9018-1F979DA259E4}">
      <dgm:prSet phldrT="[Texte]" custT="1">
        <dgm:style>
          <a:lnRef idx="2">
            <a:schemeClr val="accent3"/>
          </a:lnRef>
          <a:fillRef idx="1">
            <a:schemeClr val="lt1"/>
          </a:fillRef>
          <a:effectRef idx="0">
            <a:schemeClr val="accent3"/>
          </a:effectRef>
          <a:fontRef idx="minor">
            <a:schemeClr val="dk1"/>
          </a:fontRef>
        </dgm:style>
      </dgm:prSet>
      <dgm:spPr/>
      <dgm:t>
        <a:bodyPr/>
        <a:lstStyle/>
        <a:p>
          <a:r>
            <a:rPr lang="ar-SA" sz="1600" dirty="0" smtClean="0"/>
            <a:t>حص</a:t>
          </a:r>
          <a:r>
            <a:rPr lang="ar-DZ" sz="1600" dirty="0" smtClean="0"/>
            <a:t>و</a:t>
          </a:r>
          <a:r>
            <a:rPr lang="ar-SA" sz="1600" dirty="0" smtClean="0"/>
            <a:t>ل</a:t>
          </a:r>
          <a:r>
            <a:rPr lang="ar-DZ" sz="1600" dirty="0" smtClean="0"/>
            <a:t>ها</a:t>
          </a:r>
          <a:r>
            <a:rPr lang="ar-SA" sz="1600" dirty="0" smtClean="0"/>
            <a:t> على العديد من الموافقات الدولية لأدوية مبتكرة.</a:t>
          </a:r>
          <a:endParaRPr lang="fr-FR" sz="1600" dirty="0"/>
        </a:p>
      </dgm:t>
    </dgm:pt>
    <dgm:pt modelId="{8324A174-FFCE-4422-A7BA-E6AB0E499D2D}" type="parTrans" cxnId="{924F147B-178D-44C3-BCAD-02AFF6230422}">
      <dgm:prSet custT="1">
        <dgm:style>
          <a:lnRef idx="1">
            <a:schemeClr val="accent3"/>
          </a:lnRef>
          <a:fillRef idx="0">
            <a:schemeClr val="accent3"/>
          </a:fillRef>
          <a:effectRef idx="0">
            <a:schemeClr val="accent3"/>
          </a:effectRef>
          <a:fontRef idx="minor">
            <a:schemeClr val="tx1"/>
          </a:fontRef>
        </dgm:style>
      </dgm:prSet>
      <dgm:spPr/>
      <dgm:t>
        <a:bodyPr/>
        <a:lstStyle/>
        <a:p>
          <a:endParaRPr lang="fr-FR" sz="700"/>
        </a:p>
      </dgm:t>
    </dgm:pt>
    <dgm:pt modelId="{A4A24C68-56B9-4461-A089-641A46F6DE58}" type="sibTrans" cxnId="{924F147B-178D-44C3-BCAD-02AFF6230422}">
      <dgm:prSet/>
      <dgm:spPr/>
      <dgm:t>
        <a:bodyPr/>
        <a:lstStyle/>
        <a:p>
          <a:endParaRPr lang="fr-FR"/>
        </a:p>
      </dgm:t>
    </dgm:pt>
    <dgm:pt modelId="{F4F7E557-ACEF-4899-AE8F-E4D49332B85C}">
      <dgm:prSet phldrT="[Texte]">
        <dgm:style>
          <a:lnRef idx="2">
            <a:schemeClr val="accent3"/>
          </a:lnRef>
          <a:fillRef idx="1">
            <a:schemeClr val="lt1"/>
          </a:fillRef>
          <a:effectRef idx="0">
            <a:schemeClr val="accent3"/>
          </a:effectRef>
          <a:fontRef idx="minor">
            <a:schemeClr val="dk1"/>
          </a:fontRef>
        </dgm:style>
      </dgm:prSet>
      <dgm:spPr/>
      <dgm:t>
        <a:bodyPr/>
        <a:lstStyle/>
        <a:p>
          <a:r>
            <a:rPr lang="ar-SA" dirty="0" smtClean="0"/>
            <a:t>التوسع في الابتكار والبحث</a:t>
          </a:r>
          <a:endParaRPr lang="fr-FR" dirty="0"/>
        </a:p>
      </dgm:t>
    </dgm:pt>
    <dgm:pt modelId="{6AA37A07-25DD-4361-9E50-303F5607883F}" type="parTrans" cxnId="{0694593B-4D84-4783-BFEE-AB62E53BF7B6}">
      <dgm:prSet>
        <dgm:style>
          <a:lnRef idx="1">
            <a:schemeClr val="accent3"/>
          </a:lnRef>
          <a:fillRef idx="0">
            <a:schemeClr val="accent3"/>
          </a:fillRef>
          <a:effectRef idx="0">
            <a:schemeClr val="accent3"/>
          </a:effectRef>
          <a:fontRef idx="minor">
            <a:schemeClr val="tx1"/>
          </a:fontRef>
        </dgm:style>
      </dgm:prSet>
      <dgm:spPr/>
      <dgm:t>
        <a:bodyPr/>
        <a:lstStyle/>
        <a:p>
          <a:endParaRPr lang="fr-FR"/>
        </a:p>
      </dgm:t>
    </dgm:pt>
    <dgm:pt modelId="{4F456851-0061-4283-AC81-CB344B803D9D}" type="sibTrans" cxnId="{0694593B-4D84-4783-BFEE-AB62E53BF7B6}">
      <dgm:prSet/>
      <dgm:spPr/>
      <dgm:t>
        <a:bodyPr/>
        <a:lstStyle/>
        <a:p>
          <a:endParaRPr lang="fr-FR"/>
        </a:p>
      </dgm:t>
    </dgm:pt>
    <dgm:pt modelId="{3CB7DDD8-D96D-4E93-9BAE-6513CD03237E}">
      <dgm:prSet phldrT="[Texte]">
        <dgm:style>
          <a:lnRef idx="2">
            <a:schemeClr val="accent3"/>
          </a:lnRef>
          <a:fillRef idx="1">
            <a:schemeClr val="lt1"/>
          </a:fillRef>
          <a:effectRef idx="0">
            <a:schemeClr val="accent3"/>
          </a:effectRef>
          <a:fontRef idx="minor">
            <a:schemeClr val="dk1"/>
          </a:fontRef>
        </dgm:style>
      </dgm:prSet>
      <dgm:spPr/>
      <dgm:t>
        <a:bodyPr/>
        <a:lstStyle/>
        <a:p>
          <a:r>
            <a:rPr lang="ar-DZ" dirty="0" smtClean="0"/>
            <a:t>التوسع في مجالها الجغرافي</a:t>
          </a:r>
          <a:endParaRPr lang="fr-FR" dirty="0"/>
        </a:p>
      </dgm:t>
    </dgm:pt>
    <dgm:pt modelId="{F3055873-FAED-4234-AB44-CFA72E0952F0}" type="parTrans" cxnId="{8416AD3C-50D1-41C0-A6A7-AD5446A305C3}">
      <dgm:prSet>
        <dgm:style>
          <a:lnRef idx="1">
            <a:schemeClr val="accent3"/>
          </a:lnRef>
          <a:fillRef idx="0">
            <a:schemeClr val="accent3"/>
          </a:fillRef>
          <a:effectRef idx="0">
            <a:schemeClr val="accent3"/>
          </a:effectRef>
          <a:fontRef idx="minor">
            <a:schemeClr val="tx1"/>
          </a:fontRef>
        </dgm:style>
      </dgm:prSet>
      <dgm:spPr/>
      <dgm:t>
        <a:bodyPr/>
        <a:lstStyle/>
        <a:p>
          <a:endParaRPr lang="fr-FR"/>
        </a:p>
      </dgm:t>
    </dgm:pt>
    <dgm:pt modelId="{69B2349B-42D6-4A23-8C5F-43FFFF187792}" type="sibTrans" cxnId="{8416AD3C-50D1-41C0-A6A7-AD5446A305C3}">
      <dgm:prSet/>
      <dgm:spPr/>
      <dgm:t>
        <a:bodyPr/>
        <a:lstStyle/>
        <a:p>
          <a:endParaRPr lang="fr-FR"/>
        </a:p>
      </dgm:t>
    </dgm:pt>
    <dgm:pt modelId="{F5A62FF2-9899-48C3-AA19-DA54B92FAA59}">
      <dgm:prSet custT="1">
        <dgm:style>
          <a:lnRef idx="2">
            <a:schemeClr val="accent3"/>
          </a:lnRef>
          <a:fillRef idx="1">
            <a:schemeClr val="lt1"/>
          </a:fillRef>
          <a:effectRef idx="0">
            <a:schemeClr val="accent3"/>
          </a:effectRef>
          <a:fontRef idx="minor">
            <a:schemeClr val="dk1"/>
          </a:fontRef>
        </dgm:style>
      </dgm:prSet>
      <dgm:spPr/>
      <dgm:t>
        <a:bodyPr/>
        <a:lstStyle/>
        <a:p>
          <a:r>
            <a:rPr lang="ar-SA" sz="1600" dirty="0" smtClean="0"/>
            <a:t>استحواذ</a:t>
          </a:r>
          <a:r>
            <a:rPr lang="ar-DZ" sz="1600" dirty="0" smtClean="0"/>
            <a:t>ها</a:t>
          </a:r>
          <a:r>
            <a:rPr lang="ar-SA" sz="1600" dirty="0" smtClean="0"/>
            <a:t> على </a:t>
          </a:r>
          <a:r>
            <a:rPr lang="fr-FR" sz="1600" dirty="0" err="1" smtClean="0"/>
            <a:t>Allergan</a:t>
          </a:r>
          <a:r>
            <a:rPr lang="fr-FR" sz="1600" dirty="0" smtClean="0"/>
            <a:t> (2020)</a:t>
          </a:r>
          <a:endParaRPr lang="fr-FR" sz="1600" dirty="0"/>
        </a:p>
      </dgm:t>
    </dgm:pt>
    <dgm:pt modelId="{391931AA-4C9F-40AE-ABF5-03FB4E5F0C6C}" type="parTrans" cxnId="{33CB1AA1-61BC-4F78-B621-7FFE3277AE22}">
      <dgm:prSet>
        <dgm:style>
          <a:lnRef idx="1">
            <a:schemeClr val="accent3"/>
          </a:lnRef>
          <a:fillRef idx="0">
            <a:schemeClr val="accent3"/>
          </a:fillRef>
          <a:effectRef idx="0">
            <a:schemeClr val="accent3"/>
          </a:effectRef>
          <a:fontRef idx="minor">
            <a:schemeClr val="tx1"/>
          </a:fontRef>
        </dgm:style>
      </dgm:prSet>
      <dgm:spPr/>
      <dgm:t>
        <a:bodyPr/>
        <a:lstStyle/>
        <a:p>
          <a:endParaRPr lang="fr-FR"/>
        </a:p>
      </dgm:t>
    </dgm:pt>
    <dgm:pt modelId="{35A755CD-C0FC-4947-A54E-FB7AD1DA3DA5}" type="sibTrans" cxnId="{33CB1AA1-61BC-4F78-B621-7FFE3277AE22}">
      <dgm:prSet/>
      <dgm:spPr/>
      <dgm:t>
        <a:bodyPr/>
        <a:lstStyle/>
        <a:p>
          <a:endParaRPr lang="fr-FR"/>
        </a:p>
      </dgm:t>
    </dgm:pt>
    <dgm:pt modelId="{FC6E332F-E12F-4F9D-B3FB-4FC6FABB24BA}" type="pres">
      <dgm:prSet presAssocID="{A38C4189-78AE-48DB-B931-83B6299F9FD0}" presName="cycle" presStyleCnt="0">
        <dgm:presLayoutVars>
          <dgm:chMax val="1"/>
          <dgm:dir/>
          <dgm:animLvl val="ctr"/>
          <dgm:resizeHandles val="exact"/>
        </dgm:presLayoutVars>
      </dgm:prSet>
      <dgm:spPr/>
    </dgm:pt>
    <dgm:pt modelId="{C96DC9AC-9CD2-478A-AC37-8E145B0B1221}" type="pres">
      <dgm:prSet presAssocID="{19124F0B-0972-469E-A7C3-C43D1131AB53}" presName="centerShape" presStyleLbl="node0" presStyleIdx="0" presStyleCnt="1"/>
      <dgm:spPr/>
    </dgm:pt>
    <dgm:pt modelId="{FBD308A4-DE17-41B6-928B-A2E91B4B6F1C}" type="pres">
      <dgm:prSet presAssocID="{8324A174-FFCE-4422-A7BA-E6AB0E499D2D}" presName="Name9" presStyleLbl="parChTrans1D2" presStyleIdx="0" presStyleCnt="4"/>
      <dgm:spPr/>
    </dgm:pt>
    <dgm:pt modelId="{8F715DA0-D589-4B96-A797-A6085DDC64E3}" type="pres">
      <dgm:prSet presAssocID="{8324A174-FFCE-4422-A7BA-E6AB0E499D2D}" presName="connTx" presStyleLbl="parChTrans1D2" presStyleIdx="0" presStyleCnt="4"/>
      <dgm:spPr/>
    </dgm:pt>
    <dgm:pt modelId="{C8D5A9CE-77F3-487F-BE51-2178DD4AA000}" type="pres">
      <dgm:prSet presAssocID="{082AA704-3367-402D-9018-1F979DA259E4}" presName="node" presStyleLbl="node1" presStyleIdx="0" presStyleCnt="4" custScaleX="141480">
        <dgm:presLayoutVars>
          <dgm:bulletEnabled val="1"/>
        </dgm:presLayoutVars>
      </dgm:prSet>
      <dgm:spPr/>
      <dgm:t>
        <a:bodyPr/>
        <a:lstStyle/>
        <a:p>
          <a:endParaRPr lang="fr-FR"/>
        </a:p>
      </dgm:t>
    </dgm:pt>
    <dgm:pt modelId="{09B7F10A-17FD-4CA8-A388-43048F70F656}" type="pres">
      <dgm:prSet presAssocID="{391931AA-4C9F-40AE-ABF5-03FB4E5F0C6C}" presName="Name9" presStyleLbl="parChTrans1D2" presStyleIdx="1" presStyleCnt="4"/>
      <dgm:spPr/>
    </dgm:pt>
    <dgm:pt modelId="{9269E651-0D13-49C1-933D-3A31468DFE53}" type="pres">
      <dgm:prSet presAssocID="{391931AA-4C9F-40AE-ABF5-03FB4E5F0C6C}" presName="connTx" presStyleLbl="parChTrans1D2" presStyleIdx="1" presStyleCnt="4"/>
      <dgm:spPr/>
    </dgm:pt>
    <dgm:pt modelId="{638EEF1E-8C92-4847-94E6-950D88E17C78}" type="pres">
      <dgm:prSet presAssocID="{F5A62FF2-9899-48C3-AA19-DA54B92FAA59}" presName="node" presStyleLbl="node1" presStyleIdx="1" presStyleCnt="4" custScaleX="125522" custRadScaleRad="107445">
        <dgm:presLayoutVars>
          <dgm:bulletEnabled val="1"/>
        </dgm:presLayoutVars>
      </dgm:prSet>
      <dgm:spPr/>
      <dgm:t>
        <a:bodyPr/>
        <a:lstStyle/>
        <a:p>
          <a:endParaRPr lang="fr-FR"/>
        </a:p>
      </dgm:t>
    </dgm:pt>
    <dgm:pt modelId="{AA9DB31F-FF63-4433-8E82-B0EB807F1D0C}" type="pres">
      <dgm:prSet presAssocID="{6AA37A07-25DD-4361-9E50-303F5607883F}" presName="Name9" presStyleLbl="parChTrans1D2" presStyleIdx="2" presStyleCnt="4"/>
      <dgm:spPr/>
    </dgm:pt>
    <dgm:pt modelId="{808F0B70-F5C0-4577-923E-8C6EFCEADBF6}" type="pres">
      <dgm:prSet presAssocID="{6AA37A07-25DD-4361-9E50-303F5607883F}" presName="connTx" presStyleLbl="parChTrans1D2" presStyleIdx="2" presStyleCnt="4"/>
      <dgm:spPr/>
    </dgm:pt>
    <dgm:pt modelId="{F9AA8652-E10A-433B-9D81-A2FAC0EA2336}" type="pres">
      <dgm:prSet presAssocID="{F4F7E557-ACEF-4899-AE8F-E4D49332B85C}" presName="node" presStyleLbl="node1" presStyleIdx="2" presStyleCnt="4" custScaleX="141480">
        <dgm:presLayoutVars>
          <dgm:bulletEnabled val="1"/>
        </dgm:presLayoutVars>
      </dgm:prSet>
      <dgm:spPr/>
      <dgm:t>
        <a:bodyPr/>
        <a:lstStyle/>
        <a:p>
          <a:endParaRPr lang="fr-FR"/>
        </a:p>
      </dgm:t>
    </dgm:pt>
    <dgm:pt modelId="{629CD530-1691-4F92-A686-5908D4A99D4B}" type="pres">
      <dgm:prSet presAssocID="{F3055873-FAED-4234-AB44-CFA72E0952F0}" presName="Name9" presStyleLbl="parChTrans1D2" presStyleIdx="3" presStyleCnt="4"/>
      <dgm:spPr/>
    </dgm:pt>
    <dgm:pt modelId="{7489FE3D-2DAE-4B46-8A0C-E553EE0CC7A5}" type="pres">
      <dgm:prSet presAssocID="{F3055873-FAED-4234-AB44-CFA72E0952F0}" presName="connTx" presStyleLbl="parChTrans1D2" presStyleIdx="3" presStyleCnt="4"/>
      <dgm:spPr/>
    </dgm:pt>
    <dgm:pt modelId="{26B80B4F-173F-4B30-A868-27E5604AF39C}" type="pres">
      <dgm:prSet presAssocID="{3CB7DDD8-D96D-4E93-9BAE-6513CD03237E}" presName="node" presStyleLbl="node1" presStyleIdx="3" presStyleCnt="4" custScaleX="125627" custRadScaleRad="104919">
        <dgm:presLayoutVars>
          <dgm:bulletEnabled val="1"/>
        </dgm:presLayoutVars>
      </dgm:prSet>
      <dgm:spPr/>
    </dgm:pt>
  </dgm:ptLst>
  <dgm:cxnLst>
    <dgm:cxn modelId="{4415707E-8B02-4016-BEB1-F028AF0A7307}" type="presOf" srcId="{082AA704-3367-402D-9018-1F979DA259E4}" destId="{C8D5A9CE-77F3-487F-BE51-2178DD4AA000}" srcOrd="0" destOrd="0" presId="urn:microsoft.com/office/officeart/2005/8/layout/radial1"/>
    <dgm:cxn modelId="{924F147B-178D-44C3-BCAD-02AFF6230422}" srcId="{19124F0B-0972-469E-A7C3-C43D1131AB53}" destId="{082AA704-3367-402D-9018-1F979DA259E4}" srcOrd="0" destOrd="0" parTransId="{8324A174-FFCE-4422-A7BA-E6AB0E499D2D}" sibTransId="{A4A24C68-56B9-4461-A089-641A46F6DE58}"/>
    <dgm:cxn modelId="{37FCCFF0-E255-4AD0-B831-D6C4208D75FD}" type="presOf" srcId="{F3055873-FAED-4234-AB44-CFA72E0952F0}" destId="{629CD530-1691-4F92-A686-5908D4A99D4B}" srcOrd="0" destOrd="0" presId="urn:microsoft.com/office/officeart/2005/8/layout/radial1"/>
    <dgm:cxn modelId="{98683C19-F391-4D61-B8DC-5ADA58F05D1C}" type="presOf" srcId="{A38C4189-78AE-48DB-B931-83B6299F9FD0}" destId="{FC6E332F-E12F-4F9D-B3FB-4FC6FABB24BA}" srcOrd="0" destOrd="0" presId="urn:microsoft.com/office/officeart/2005/8/layout/radial1"/>
    <dgm:cxn modelId="{D130CC5E-221F-4987-9175-05C63E441C36}" srcId="{A38C4189-78AE-48DB-B931-83B6299F9FD0}" destId="{19124F0B-0972-469E-A7C3-C43D1131AB53}" srcOrd="0" destOrd="0" parTransId="{01CE75A7-631C-4C26-97CD-1891609C60A4}" sibTransId="{60BF0D21-D0E9-41A0-8728-53ABB9D4F222}"/>
    <dgm:cxn modelId="{C5F4560C-CF04-48DE-9459-E281284F1B19}" type="presOf" srcId="{6AA37A07-25DD-4361-9E50-303F5607883F}" destId="{AA9DB31F-FF63-4433-8E82-B0EB807F1D0C}" srcOrd="0" destOrd="0" presId="urn:microsoft.com/office/officeart/2005/8/layout/radial1"/>
    <dgm:cxn modelId="{84942276-00E8-48C4-ADA4-F81F622C3FB4}" type="presOf" srcId="{8324A174-FFCE-4422-A7BA-E6AB0E499D2D}" destId="{8F715DA0-D589-4B96-A797-A6085DDC64E3}" srcOrd="1" destOrd="0" presId="urn:microsoft.com/office/officeart/2005/8/layout/radial1"/>
    <dgm:cxn modelId="{6B58598C-E7FD-410B-81E7-4B597002C590}" type="presOf" srcId="{8324A174-FFCE-4422-A7BA-E6AB0E499D2D}" destId="{FBD308A4-DE17-41B6-928B-A2E91B4B6F1C}" srcOrd="0" destOrd="0" presId="urn:microsoft.com/office/officeart/2005/8/layout/radial1"/>
    <dgm:cxn modelId="{0676421B-A845-47FA-9922-810B924844EF}" type="presOf" srcId="{F5A62FF2-9899-48C3-AA19-DA54B92FAA59}" destId="{638EEF1E-8C92-4847-94E6-950D88E17C78}" srcOrd="0" destOrd="0" presId="urn:microsoft.com/office/officeart/2005/8/layout/radial1"/>
    <dgm:cxn modelId="{0FA3C93F-5EEF-40AC-A7AC-A8CCA6299631}" type="presOf" srcId="{6AA37A07-25DD-4361-9E50-303F5607883F}" destId="{808F0B70-F5C0-4577-923E-8C6EFCEADBF6}" srcOrd="1" destOrd="0" presId="urn:microsoft.com/office/officeart/2005/8/layout/radial1"/>
    <dgm:cxn modelId="{62D1E0F9-1515-4FEC-ADCC-53163F3F0015}" type="presOf" srcId="{391931AA-4C9F-40AE-ABF5-03FB4E5F0C6C}" destId="{9269E651-0D13-49C1-933D-3A31468DFE53}" srcOrd="1" destOrd="0" presId="urn:microsoft.com/office/officeart/2005/8/layout/radial1"/>
    <dgm:cxn modelId="{1F9586CF-267D-448D-9133-2751B85247BA}" type="presOf" srcId="{3CB7DDD8-D96D-4E93-9BAE-6513CD03237E}" destId="{26B80B4F-173F-4B30-A868-27E5604AF39C}" srcOrd="0" destOrd="0" presId="urn:microsoft.com/office/officeart/2005/8/layout/radial1"/>
    <dgm:cxn modelId="{4777E9F4-E508-40D9-84B1-326CF0ED2296}" type="presOf" srcId="{F4F7E557-ACEF-4899-AE8F-E4D49332B85C}" destId="{F9AA8652-E10A-433B-9D81-A2FAC0EA2336}" srcOrd="0" destOrd="0" presId="urn:microsoft.com/office/officeart/2005/8/layout/radial1"/>
    <dgm:cxn modelId="{31FBD795-C101-4185-A1A3-11EAD0C9B974}" type="presOf" srcId="{F3055873-FAED-4234-AB44-CFA72E0952F0}" destId="{7489FE3D-2DAE-4B46-8A0C-E553EE0CC7A5}" srcOrd="1" destOrd="0" presId="urn:microsoft.com/office/officeart/2005/8/layout/radial1"/>
    <dgm:cxn modelId="{1EFC3BC9-854F-4F3D-B529-2B0F85EA747B}" type="presOf" srcId="{391931AA-4C9F-40AE-ABF5-03FB4E5F0C6C}" destId="{09B7F10A-17FD-4CA8-A388-43048F70F656}" srcOrd="0" destOrd="0" presId="urn:microsoft.com/office/officeart/2005/8/layout/radial1"/>
    <dgm:cxn modelId="{8416AD3C-50D1-41C0-A6A7-AD5446A305C3}" srcId="{19124F0B-0972-469E-A7C3-C43D1131AB53}" destId="{3CB7DDD8-D96D-4E93-9BAE-6513CD03237E}" srcOrd="3" destOrd="0" parTransId="{F3055873-FAED-4234-AB44-CFA72E0952F0}" sibTransId="{69B2349B-42D6-4A23-8C5F-43FFFF187792}"/>
    <dgm:cxn modelId="{23E29DC8-279F-42A3-A056-DB5E2040A37B}" type="presOf" srcId="{19124F0B-0972-469E-A7C3-C43D1131AB53}" destId="{C96DC9AC-9CD2-478A-AC37-8E145B0B1221}" srcOrd="0" destOrd="0" presId="urn:microsoft.com/office/officeart/2005/8/layout/radial1"/>
    <dgm:cxn modelId="{0694593B-4D84-4783-BFEE-AB62E53BF7B6}" srcId="{19124F0B-0972-469E-A7C3-C43D1131AB53}" destId="{F4F7E557-ACEF-4899-AE8F-E4D49332B85C}" srcOrd="2" destOrd="0" parTransId="{6AA37A07-25DD-4361-9E50-303F5607883F}" sibTransId="{4F456851-0061-4283-AC81-CB344B803D9D}"/>
    <dgm:cxn modelId="{33CB1AA1-61BC-4F78-B621-7FFE3277AE22}" srcId="{19124F0B-0972-469E-A7C3-C43D1131AB53}" destId="{F5A62FF2-9899-48C3-AA19-DA54B92FAA59}" srcOrd="1" destOrd="0" parTransId="{391931AA-4C9F-40AE-ABF5-03FB4E5F0C6C}" sibTransId="{35A755CD-C0FC-4947-A54E-FB7AD1DA3DA5}"/>
    <dgm:cxn modelId="{6A407C65-D0A7-4E1D-93DC-50564D749FD8}" type="presParOf" srcId="{FC6E332F-E12F-4F9D-B3FB-4FC6FABB24BA}" destId="{C96DC9AC-9CD2-478A-AC37-8E145B0B1221}" srcOrd="0" destOrd="0" presId="urn:microsoft.com/office/officeart/2005/8/layout/radial1"/>
    <dgm:cxn modelId="{B7F7B59C-1C60-4256-A450-4963CE9E0400}" type="presParOf" srcId="{FC6E332F-E12F-4F9D-B3FB-4FC6FABB24BA}" destId="{FBD308A4-DE17-41B6-928B-A2E91B4B6F1C}" srcOrd="1" destOrd="0" presId="urn:microsoft.com/office/officeart/2005/8/layout/radial1"/>
    <dgm:cxn modelId="{15B6D3E5-341E-4BE5-BCDE-684C91646471}" type="presParOf" srcId="{FBD308A4-DE17-41B6-928B-A2E91B4B6F1C}" destId="{8F715DA0-D589-4B96-A797-A6085DDC64E3}" srcOrd="0" destOrd="0" presId="urn:microsoft.com/office/officeart/2005/8/layout/radial1"/>
    <dgm:cxn modelId="{202A7B07-CDEF-496D-A62C-A37954039ECC}" type="presParOf" srcId="{FC6E332F-E12F-4F9D-B3FB-4FC6FABB24BA}" destId="{C8D5A9CE-77F3-487F-BE51-2178DD4AA000}" srcOrd="2" destOrd="0" presId="urn:microsoft.com/office/officeart/2005/8/layout/radial1"/>
    <dgm:cxn modelId="{B0774A2F-F296-493D-B7B6-085CCB12BD0E}" type="presParOf" srcId="{FC6E332F-E12F-4F9D-B3FB-4FC6FABB24BA}" destId="{09B7F10A-17FD-4CA8-A388-43048F70F656}" srcOrd="3" destOrd="0" presId="urn:microsoft.com/office/officeart/2005/8/layout/radial1"/>
    <dgm:cxn modelId="{A0A75EE6-ADDA-4BF7-9118-68962500801B}" type="presParOf" srcId="{09B7F10A-17FD-4CA8-A388-43048F70F656}" destId="{9269E651-0D13-49C1-933D-3A31468DFE53}" srcOrd="0" destOrd="0" presId="urn:microsoft.com/office/officeart/2005/8/layout/radial1"/>
    <dgm:cxn modelId="{8D04C841-7ECD-4FF0-9C92-6AF43B8F9245}" type="presParOf" srcId="{FC6E332F-E12F-4F9D-B3FB-4FC6FABB24BA}" destId="{638EEF1E-8C92-4847-94E6-950D88E17C78}" srcOrd="4" destOrd="0" presId="urn:microsoft.com/office/officeart/2005/8/layout/radial1"/>
    <dgm:cxn modelId="{4DA0D8A5-2D78-4E90-865F-766E33F4BFA5}" type="presParOf" srcId="{FC6E332F-E12F-4F9D-B3FB-4FC6FABB24BA}" destId="{AA9DB31F-FF63-4433-8E82-B0EB807F1D0C}" srcOrd="5" destOrd="0" presId="urn:microsoft.com/office/officeart/2005/8/layout/radial1"/>
    <dgm:cxn modelId="{8C3955FB-98D3-4C6B-8A3B-F00EFAD5885E}" type="presParOf" srcId="{AA9DB31F-FF63-4433-8E82-B0EB807F1D0C}" destId="{808F0B70-F5C0-4577-923E-8C6EFCEADBF6}" srcOrd="0" destOrd="0" presId="urn:microsoft.com/office/officeart/2005/8/layout/radial1"/>
    <dgm:cxn modelId="{820ED1BC-2978-4574-8BBD-B1C1C19E367D}" type="presParOf" srcId="{FC6E332F-E12F-4F9D-B3FB-4FC6FABB24BA}" destId="{F9AA8652-E10A-433B-9D81-A2FAC0EA2336}" srcOrd="6" destOrd="0" presId="urn:microsoft.com/office/officeart/2005/8/layout/radial1"/>
    <dgm:cxn modelId="{53ADC6FD-A8F5-41AA-A667-3CAABAA41242}" type="presParOf" srcId="{FC6E332F-E12F-4F9D-B3FB-4FC6FABB24BA}" destId="{629CD530-1691-4F92-A686-5908D4A99D4B}" srcOrd="7" destOrd="0" presId="urn:microsoft.com/office/officeart/2005/8/layout/radial1"/>
    <dgm:cxn modelId="{7CCCE2C8-1C30-4757-A083-8E48134403A0}" type="presParOf" srcId="{629CD530-1691-4F92-A686-5908D4A99D4B}" destId="{7489FE3D-2DAE-4B46-8A0C-E553EE0CC7A5}" srcOrd="0" destOrd="0" presId="urn:microsoft.com/office/officeart/2005/8/layout/radial1"/>
    <dgm:cxn modelId="{2F239BE1-3C48-4B9E-89AA-5D803733F4C8}" type="presParOf" srcId="{FC6E332F-E12F-4F9D-B3FB-4FC6FABB24BA}" destId="{26B80B4F-173F-4B30-A868-27E5604AF39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547A7-CE32-4ECB-AF08-6CDA3198DF49}" type="doc">
      <dgm:prSet loTypeId="urn:microsoft.com/office/officeart/2005/8/layout/chevron2" loCatId="list" qsTypeId="urn:microsoft.com/office/officeart/2005/8/quickstyle/3d4" qsCatId="3D" csTypeId="urn:microsoft.com/office/officeart/2005/8/colors/accent1_2" csCatId="accent1" phldr="1"/>
      <dgm:spPr/>
      <dgm:t>
        <a:bodyPr/>
        <a:lstStyle/>
        <a:p>
          <a:endParaRPr lang="fr-FR"/>
        </a:p>
      </dgm:t>
    </dgm:pt>
    <dgm:pt modelId="{F8324ADB-3652-4332-9759-5ECDD52AA356}">
      <dgm:prSet phldrT="[Texte]"/>
      <dgm:spPr/>
      <dgm:t>
        <a:bodyPr/>
        <a:lstStyle/>
        <a:p>
          <a:r>
            <a:rPr lang="ar-DZ" dirty="0" smtClean="0"/>
            <a:t>1</a:t>
          </a:r>
          <a:endParaRPr lang="fr-FR" dirty="0"/>
        </a:p>
      </dgm:t>
    </dgm:pt>
    <dgm:pt modelId="{C9741AE7-2D4A-433E-B85F-5B1CC8FDF9AC}" type="parTrans" cxnId="{6F6B8272-61B3-477F-AB75-096C8C91179F}">
      <dgm:prSet/>
      <dgm:spPr/>
      <dgm:t>
        <a:bodyPr/>
        <a:lstStyle/>
        <a:p>
          <a:endParaRPr lang="fr-FR"/>
        </a:p>
      </dgm:t>
    </dgm:pt>
    <dgm:pt modelId="{2CBE9AAC-83E1-4496-A18E-98858B7F9046}" type="sibTrans" cxnId="{6F6B8272-61B3-477F-AB75-096C8C91179F}">
      <dgm:prSet/>
      <dgm:spPr/>
      <dgm:t>
        <a:bodyPr/>
        <a:lstStyle/>
        <a:p>
          <a:endParaRPr lang="fr-FR"/>
        </a:p>
      </dgm:t>
    </dgm:pt>
    <dgm:pt modelId="{558B26FD-335A-42CD-846B-73053432ECCE}">
      <dgm:prSet phldrT="[Texte]"/>
      <dgm:spPr/>
      <dgm:t>
        <a:bodyPr/>
        <a:lstStyle/>
        <a:p>
          <a:pPr rtl="1"/>
          <a:r>
            <a:rPr lang="ar-SA" dirty="0" smtClean="0"/>
            <a:t>تعزيز الصحة عالميًا عبر مبادرات لتحسين الوصول للرعاية الصحية، خاصة في الدول النامية</a:t>
          </a:r>
          <a:endParaRPr lang="fr-FR" dirty="0"/>
        </a:p>
      </dgm:t>
    </dgm:pt>
    <dgm:pt modelId="{C02D6BA9-C321-4F53-9DCC-9EA0C7ACB080}" type="parTrans" cxnId="{901AB480-306E-49FF-A4C4-C29200F272DB}">
      <dgm:prSet/>
      <dgm:spPr/>
      <dgm:t>
        <a:bodyPr/>
        <a:lstStyle/>
        <a:p>
          <a:endParaRPr lang="fr-FR"/>
        </a:p>
      </dgm:t>
    </dgm:pt>
    <dgm:pt modelId="{8C7BC7C1-5345-42DF-A1F7-9917F12DC467}" type="sibTrans" cxnId="{901AB480-306E-49FF-A4C4-C29200F272DB}">
      <dgm:prSet/>
      <dgm:spPr/>
      <dgm:t>
        <a:bodyPr/>
        <a:lstStyle/>
        <a:p>
          <a:endParaRPr lang="fr-FR"/>
        </a:p>
      </dgm:t>
    </dgm:pt>
    <dgm:pt modelId="{1F08DAF3-FE9C-4517-ABC9-97C25F55CFD5}">
      <dgm:prSet phldrT="[Texte]"/>
      <dgm:spPr/>
      <dgm:t>
        <a:bodyPr/>
        <a:lstStyle/>
        <a:p>
          <a:r>
            <a:rPr lang="ar-DZ" dirty="0" smtClean="0"/>
            <a:t>2</a:t>
          </a:r>
          <a:endParaRPr lang="fr-FR" dirty="0"/>
        </a:p>
      </dgm:t>
    </dgm:pt>
    <dgm:pt modelId="{AE1C44EC-4E71-47C1-A1CB-1E2121C290D4}" type="parTrans" cxnId="{175D589E-1278-46D7-9BE3-DF8CAB81B4CD}">
      <dgm:prSet/>
      <dgm:spPr/>
      <dgm:t>
        <a:bodyPr/>
        <a:lstStyle/>
        <a:p>
          <a:endParaRPr lang="fr-FR"/>
        </a:p>
      </dgm:t>
    </dgm:pt>
    <dgm:pt modelId="{EDF68B96-8202-4425-BBBA-CF0722B8B39D}" type="sibTrans" cxnId="{175D589E-1278-46D7-9BE3-DF8CAB81B4CD}">
      <dgm:prSet/>
      <dgm:spPr/>
      <dgm:t>
        <a:bodyPr/>
        <a:lstStyle/>
        <a:p>
          <a:endParaRPr lang="fr-FR"/>
        </a:p>
      </dgm:t>
    </dgm:pt>
    <dgm:pt modelId="{B0AA2F18-BC22-4B4E-9A8D-9257A8EBAF02}">
      <dgm:prSet phldrT="[Texte]"/>
      <dgm:spPr/>
      <dgm:t>
        <a:bodyPr/>
        <a:lstStyle/>
        <a:p>
          <a:pPr rtl="1"/>
          <a:r>
            <a:rPr lang="ar-SA" dirty="0" smtClean="0"/>
            <a:t>دعم البحث الطبي والتعليم لفهم الأمراض المعقدة</a:t>
          </a:r>
          <a:endParaRPr lang="fr-FR" dirty="0"/>
        </a:p>
      </dgm:t>
    </dgm:pt>
    <dgm:pt modelId="{754B29F6-81E0-4784-A9BC-A2D6975A6AE5}" type="parTrans" cxnId="{FB4164F8-491A-4191-B52E-490A00692490}">
      <dgm:prSet/>
      <dgm:spPr/>
      <dgm:t>
        <a:bodyPr/>
        <a:lstStyle/>
        <a:p>
          <a:endParaRPr lang="fr-FR"/>
        </a:p>
      </dgm:t>
    </dgm:pt>
    <dgm:pt modelId="{AA3FA308-C7A9-4D10-8DE9-6CCE5C2282E5}" type="sibTrans" cxnId="{FB4164F8-491A-4191-B52E-490A00692490}">
      <dgm:prSet/>
      <dgm:spPr/>
      <dgm:t>
        <a:bodyPr/>
        <a:lstStyle/>
        <a:p>
          <a:endParaRPr lang="fr-FR"/>
        </a:p>
      </dgm:t>
    </dgm:pt>
    <dgm:pt modelId="{F84A473B-A032-4677-A42B-9084C44D63E8}">
      <dgm:prSet phldrT="[Texte]"/>
      <dgm:spPr/>
      <dgm:t>
        <a:bodyPr/>
        <a:lstStyle/>
        <a:p>
          <a:r>
            <a:rPr lang="ar-DZ" dirty="0" smtClean="0"/>
            <a:t>3</a:t>
          </a:r>
          <a:endParaRPr lang="fr-FR" dirty="0"/>
        </a:p>
      </dgm:t>
    </dgm:pt>
    <dgm:pt modelId="{4CC77921-FC75-41EE-A848-61A9A1A29B27}" type="parTrans" cxnId="{8E33F3FD-9A03-4FAA-BEC8-D35C7C9F8871}">
      <dgm:prSet/>
      <dgm:spPr/>
      <dgm:t>
        <a:bodyPr/>
        <a:lstStyle/>
        <a:p>
          <a:endParaRPr lang="fr-FR"/>
        </a:p>
      </dgm:t>
    </dgm:pt>
    <dgm:pt modelId="{8B0F079D-B777-464D-91D7-2D0C41E37A57}" type="sibTrans" cxnId="{8E33F3FD-9A03-4FAA-BEC8-D35C7C9F8871}">
      <dgm:prSet/>
      <dgm:spPr/>
      <dgm:t>
        <a:bodyPr/>
        <a:lstStyle/>
        <a:p>
          <a:endParaRPr lang="fr-FR"/>
        </a:p>
      </dgm:t>
    </dgm:pt>
    <dgm:pt modelId="{2AD2A9F4-8F7E-4F26-AC75-DB90C52E0B56}">
      <dgm:prSet phldrT="[Texte]"/>
      <dgm:spPr/>
      <dgm:t>
        <a:bodyPr/>
        <a:lstStyle/>
        <a:p>
          <a:pPr rtl="1"/>
          <a:r>
            <a:rPr lang="ar-SA" dirty="0" smtClean="0"/>
            <a:t>تنفيذ برامج بيئية لتقليل الانبعاثات الكربونية وتعزيز الاستدامة</a:t>
          </a:r>
          <a:endParaRPr lang="fr-FR" dirty="0"/>
        </a:p>
      </dgm:t>
    </dgm:pt>
    <dgm:pt modelId="{5C856C88-32B9-459C-AF28-8BDC922146E6}" type="parTrans" cxnId="{DDE9250B-B622-4183-92C6-7434CC091E21}">
      <dgm:prSet/>
      <dgm:spPr/>
      <dgm:t>
        <a:bodyPr/>
        <a:lstStyle/>
        <a:p>
          <a:endParaRPr lang="fr-FR"/>
        </a:p>
      </dgm:t>
    </dgm:pt>
    <dgm:pt modelId="{73C8DFE8-9930-4AB0-B194-3A94FDFD1DBC}" type="sibTrans" cxnId="{DDE9250B-B622-4183-92C6-7434CC091E21}">
      <dgm:prSet/>
      <dgm:spPr/>
      <dgm:t>
        <a:bodyPr/>
        <a:lstStyle/>
        <a:p>
          <a:endParaRPr lang="fr-FR"/>
        </a:p>
      </dgm:t>
    </dgm:pt>
    <dgm:pt modelId="{BCD3AD57-1165-4B68-A57B-3F75204F831B}" type="pres">
      <dgm:prSet presAssocID="{015547A7-CE32-4ECB-AF08-6CDA3198DF49}" presName="linearFlow" presStyleCnt="0">
        <dgm:presLayoutVars>
          <dgm:dir/>
          <dgm:animLvl val="lvl"/>
          <dgm:resizeHandles val="exact"/>
        </dgm:presLayoutVars>
      </dgm:prSet>
      <dgm:spPr/>
    </dgm:pt>
    <dgm:pt modelId="{7FE4BDD1-5135-45DC-A95D-0D1C0715FDD8}" type="pres">
      <dgm:prSet presAssocID="{F8324ADB-3652-4332-9759-5ECDD52AA356}" presName="composite" presStyleCnt="0"/>
      <dgm:spPr/>
    </dgm:pt>
    <dgm:pt modelId="{92B33DEB-6F01-4F88-A449-A978DFAF1C6A}" type="pres">
      <dgm:prSet presAssocID="{F8324ADB-3652-4332-9759-5ECDD52AA356}" presName="parentText" presStyleLbl="alignNode1" presStyleIdx="0" presStyleCnt="3">
        <dgm:presLayoutVars>
          <dgm:chMax val="1"/>
          <dgm:bulletEnabled val="1"/>
        </dgm:presLayoutVars>
      </dgm:prSet>
      <dgm:spPr/>
    </dgm:pt>
    <dgm:pt modelId="{EBFA9A08-12E2-4AD3-B4B5-88D9463F318D}" type="pres">
      <dgm:prSet presAssocID="{F8324ADB-3652-4332-9759-5ECDD52AA356}" presName="descendantText" presStyleLbl="alignAcc1" presStyleIdx="0" presStyleCnt="3">
        <dgm:presLayoutVars>
          <dgm:bulletEnabled val="1"/>
        </dgm:presLayoutVars>
      </dgm:prSet>
      <dgm:spPr/>
      <dgm:t>
        <a:bodyPr/>
        <a:lstStyle/>
        <a:p>
          <a:endParaRPr lang="fr-FR"/>
        </a:p>
      </dgm:t>
    </dgm:pt>
    <dgm:pt modelId="{E38B4CE7-C1FE-4F03-BE90-64AE26DBC691}" type="pres">
      <dgm:prSet presAssocID="{2CBE9AAC-83E1-4496-A18E-98858B7F9046}" presName="sp" presStyleCnt="0"/>
      <dgm:spPr/>
    </dgm:pt>
    <dgm:pt modelId="{9A0E7C0C-9B0D-4E92-B107-200A36C4F399}" type="pres">
      <dgm:prSet presAssocID="{1F08DAF3-FE9C-4517-ABC9-97C25F55CFD5}" presName="composite" presStyleCnt="0"/>
      <dgm:spPr/>
    </dgm:pt>
    <dgm:pt modelId="{1F25176C-ADCD-4406-BDB9-9A031AE22EA1}" type="pres">
      <dgm:prSet presAssocID="{1F08DAF3-FE9C-4517-ABC9-97C25F55CFD5}" presName="parentText" presStyleLbl="alignNode1" presStyleIdx="1" presStyleCnt="3">
        <dgm:presLayoutVars>
          <dgm:chMax val="1"/>
          <dgm:bulletEnabled val="1"/>
        </dgm:presLayoutVars>
      </dgm:prSet>
      <dgm:spPr/>
    </dgm:pt>
    <dgm:pt modelId="{A0A70940-015D-4C44-ACF6-3ADF82F4C0F3}" type="pres">
      <dgm:prSet presAssocID="{1F08DAF3-FE9C-4517-ABC9-97C25F55CFD5}" presName="descendantText" presStyleLbl="alignAcc1" presStyleIdx="1" presStyleCnt="3">
        <dgm:presLayoutVars>
          <dgm:bulletEnabled val="1"/>
        </dgm:presLayoutVars>
      </dgm:prSet>
      <dgm:spPr/>
      <dgm:t>
        <a:bodyPr/>
        <a:lstStyle/>
        <a:p>
          <a:endParaRPr lang="fr-FR"/>
        </a:p>
      </dgm:t>
    </dgm:pt>
    <dgm:pt modelId="{4F02FBE0-4F4C-4D6C-9BD0-5FF104CFD65F}" type="pres">
      <dgm:prSet presAssocID="{EDF68B96-8202-4425-BBBA-CF0722B8B39D}" presName="sp" presStyleCnt="0"/>
      <dgm:spPr/>
    </dgm:pt>
    <dgm:pt modelId="{735C1B3B-00BF-4D70-9545-197AF382B543}" type="pres">
      <dgm:prSet presAssocID="{F84A473B-A032-4677-A42B-9084C44D63E8}" presName="composite" presStyleCnt="0"/>
      <dgm:spPr/>
    </dgm:pt>
    <dgm:pt modelId="{2FD6952E-656C-4A95-AB74-CE345DDD8243}" type="pres">
      <dgm:prSet presAssocID="{F84A473B-A032-4677-A42B-9084C44D63E8}" presName="parentText" presStyleLbl="alignNode1" presStyleIdx="2" presStyleCnt="3">
        <dgm:presLayoutVars>
          <dgm:chMax val="1"/>
          <dgm:bulletEnabled val="1"/>
        </dgm:presLayoutVars>
      </dgm:prSet>
      <dgm:spPr/>
    </dgm:pt>
    <dgm:pt modelId="{2DDB50A7-1AB4-42B5-B9A4-10B705B3AF2A}" type="pres">
      <dgm:prSet presAssocID="{F84A473B-A032-4677-A42B-9084C44D63E8}" presName="descendantText" presStyleLbl="alignAcc1" presStyleIdx="2" presStyleCnt="3">
        <dgm:presLayoutVars>
          <dgm:bulletEnabled val="1"/>
        </dgm:presLayoutVars>
      </dgm:prSet>
      <dgm:spPr/>
      <dgm:t>
        <a:bodyPr/>
        <a:lstStyle/>
        <a:p>
          <a:endParaRPr lang="fr-FR"/>
        </a:p>
      </dgm:t>
    </dgm:pt>
  </dgm:ptLst>
  <dgm:cxnLst>
    <dgm:cxn modelId="{C7E3EA24-48D7-4636-849F-1D6621A45FF7}" type="presOf" srcId="{B0AA2F18-BC22-4B4E-9A8D-9257A8EBAF02}" destId="{A0A70940-015D-4C44-ACF6-3ADF82F4C0F3}" srcOrd="0" destOrd="0" presId="urn:microsoft.com/office/officeart/2005/8/layout/chevron2"/>
    <dgm:cxn modelId="{9127F429-383F-42E7-A814-F7EBC70F221F}" type="presOf" srcId="{015547A7-CE32-4ECB-AF08-6CDA3198DF49}" destId="{BCD3AD57-1165-4B68-A57B-3F75204F831B}" srcOrd="0" destOrd="0" presId="urn:microsoft.com/office/officeart/2005/8/layout/chevron2"/>
    <dgm:cxn modelId="{11BA7CE8-45D5-4DB1-8306-AB424ED11B83}" type="presOf" srcId="{2AD2A9F4-8F7E-4F26-AC75-DB90C52E0B56}" destId="{2DDB50A7-1AB4-42B5-B9A4-10B705B3AF2A}" srcOrd="0" destOrd="0" presId="urn:microsoft.com/office/officeart/2005/8/layout/chevron2"/>
    <dgm:cxn modelId="{901AB480-306E-49FF-A4C4-C29200F272DB}" srcId="{F8324ADB-3652-4332-9759-5ECDD52AA356}" destId="{558B26FD-335A-42CD-846B-73053432ECCE}" srcOrd="0" destOrd="0" parTransId="{C02D6BA9-C321-4F53-9DCC-9EA0C7ACB080}" sibTransId="{8C7BC7C1-5345-42DF-A1F7-9917F12DC467}"/>
    <dgm:cxn modelId="{FB4164F8-491A-4191-B52E-490A00692490}" srcId="{1F08DAF3-FE9C-4517-ABC9-97C25F55CFD5}" destId="{B0AA2F18-BC22-4B4E-9A8D-9257A8EBAF02}" srcOrd="0" destOrd="0" parTransId="{754B29F6-81E0-4784-A9BC-A2D6975A6AE5}" sibTransId="{AA3FA308-C7A9-4D10-8DE9-6CCE5C2282E5}"/>
    <dgm:cxn modelId="{DC78CE83-49E0-4F63-BA26-307E632561AD}" type="presOf" srcId="{F8324ADB-3652-4332-9759-5ECDD52AA356}" destId="{92B33DEB-6F01-4F88-A449-A978DFAF1C6A}" srcOrd="0" destOrd="0" presId="urn:microsoft.com/office/officeart/2005/8/layout/chevron2"/>
    <dgm:cxn modelId="{6F6B8272-61B3-477F-AB75-096C8C91179F}" srcId="{015547A7-CE32-4ECB-AF08-6CDA3198DF49}" destId="{F8324ADB-3652-4332-9759-5ECDD52AA356}" srcOrd="0" destOrd="0" parTransId="{C9741AE7-2D4A-433E-B85F-5B1CC8FDF9AC}" sibTransId="{2CBE9AAC-83E1-4496-A18E-98858B7F9046}"/>
    <dgm:cxn modelId="{DDE9250B-B622-4183-92C6-7434CC091E21}" srcId="{F84A473B-A032-4677-A42B-9084C44D63E8}" destId="{2AD2A9F4-8F7E-4F26-AC75-DB90C52E0B56}" srcOrd="0" destOrd="0" parTransId="{5C856C88-32B9-459C-AF28-8BDC922146E6}" sibTransId="{73C8DFE8-9930-4AB0-B194-3A94FDFD1DBC}"/>
    <dgm:cxn modelId="{BD0C95D8-27C9-4067-8303-A809B055DE0B}" type="presOf" srcId="{558B26FD-335A-42CD-846B-73053432ECCE}" destId="{EBFA9A08-12E2-4AD3-B4B5-88D9463F318D}" srcOrd="0" destOrd="0" presId="urn:microsoft.com/office/officeart/2005/8/layout/chevron2"/>
    <dgm:cxn modelId="{80570DBE-898C-403F-9B69-B7751A5B4357}" type="presOf" srcId="{1F08DAF3-FE9C-4517-ABC9-97C25F55CFD5}" destId="{1F25176C-ADCD-4406-BDB9-9A031AE22EA1}" srcOrd="0" destOrd="0" presId="urn:microsoft.com/office/officeart/2005/8/layout/chevron2"/>
    <dgm:cxn modelId="{DE7C64FD-B3AD-4F69-A39B-C1565F99C0D1}" type="presOf" srcId="{F84A473B-A032-4677-A42B-9084C44D63E8}" destId="{2FD6952E-656C-4A95-AB74-CE345DDD8243}" srcOrd="0" destOrd="0" presId="urn:microsoft.com/office/officeart/2005/8/layout/chevron2"/>
    <dgm:cxn modelId="{8E33F3FD-9A03-4FAA-BEC8-D35C7C9F8871}" srcId="{015547A7-CE32-4ECB-AF08-6CDA3198DF49}" destId="{F84A473B-A032-4677-A42B-9084C44D63E8}" srcOrd="2" destOrd="0" parTransId="{4CC77921-FC75-41EE-A848-61A9A1A29B27}" sibTransId="{8B0F079D-B777-464D-91D7-2D0C41E37A57}"/>
    <dgm:cxn modelId="{175D589E-1278-46D7-9BE3-DF8CAB81B4CD}" srcId="{015547A7-CE32-4ECB-AF08-6CDA3198DF49}" destId="{1F08DAF3-FE9C-4517-ABC9-97C25F55CFD5}" srcOrd="1" destOrd="0" parTransId="{AE1C44EC-4E71-47C1-A1CB-1E2121C290D4}" sibTransId="{EDF68B96-8202-4425-BBBA-CF0722B8B39D}"/>
    <dgm:cxn modelId="{A5B54A55-9162-412B-8EAE-003339E7A23E}" type="presParOf" srcId="{BCD3AD57-1165-4B68-A57B-3F75204F831B}" destId="{7FE4BDD1-5135-45DC-A95D-0D1C0715FDD8}" srcOrd="0" destOrd="0" presId="urn:microsoft.com/office/officeart/2005/8/layout/chevron2"/>
    <dgm:cxn modelId="{EAC2A5CB-73E5-4552-9CD7-F6385AB1B264}" type="presParOf" srcId="{7FE4BDD1-5135-45DC-A95D-0D1C0715FDD8}" destId="{92B33DEB-6F01-4F88-A449-A978DFAF1C6A}" srcOrd="0" destOrd="0" presId="urn:microsoft.com/office/officeart/2005/8/layout/chevron2"/>
    <dgm:cxn modelId="{F7414646-72A9-4BB9-9B29-A6E3C1D9F06A}" type="presParOf" srcId="{7FE4BDD1-5135-45DC-A95D-0D1C0715FDD8}" destId="{EBFA9A08-12E2-4AD3-B4B5-88D9463F318D}" srcOrd="1" destOrd="0" presId="urn:microsoft.com/office/officeart/2005/8/layout/chevron2"/>
    <dgm:cxn modelId="{4EF43911-A009-485B-B18B-A3B5CD17BD48}" type="presParOf" srcId="{BCD3AD57-1165-4B68-A57B-3F75204F831B}" destId="{E38B4CE7-C1FE-4F03-BE90-64AE26DBC691}" srcOrd="1" destOrd="0" presId="urn:microsoft.com/office/officeart/2005/8/layout/chevron2"/>
    <dgm:cxn modelId="{7584E558-7BC5-4475-BD86-4AE9214E7E40}" type="presParOf" srcId="{BCD3AD57-1165-4B68-A57B-3F75204F831B}" destId="{9A0E7C0C-9B0D-4E92-B107-200A36C4F399}" srcOrd="2" destOrd="0" presId="urn:microsoft.com/office/officeart/2005/8/layout/chevron2"/>
    <dgm:cxn modelId="{C1436675-BA65-4F17-AFD5-6215DD7E5A12}" type="presParOf" srcId="{9A0E7C0C-9B0D-4E92-B107-200A36C4F399}" destId="{1F25176C-ADCD-4406-BDB9-9A031AE22EA1}" srcOrd="0" destOrd="0" presId="urn:microsoft.com/office/officeart/2005/8/layout/chevron2"/>
    <dgm:cxn modelId="{000F8215-0681-4260-BEDD-02196C2DBA78}" type="presParOf" srcId="{9A0E7C0C-9B0D-4E92-B107-200A36C4F399}" destId="{A0A70940-015D-4C44-ACF6-3ADF82F4C0F3}" srcOrd="1" destOrd="0" presId="urn:microsoft.com/office/officeart/2005/8/layout/chevron2"/>
    <dgm:cxn modelId="{6A293CA1-59A0-48EB-9BAB-AB9CB7BA1084}" type="presParOf" srcId="{BCD3AD57-1165-4B68-A57B-3F75204F831B}" destId="{4F02FBE0-4F4C-4D6C-9BD0-5FF104CFD65F}" srcOrd="3" destOrd="0" presId="urn:microsoft.com/office/officeart/2005/8/layout/chevron2"/>
    <dgm:cxn modelId="{2A31AFC9-91BD-4C9E-B8AA-92AAB44DBFE3}" type="presParOf" srcId="{BCD3AD57-1165-4B68-A57B-3F75204F831B}" destId="{735C1B3B-00BF-4D70-9545-197AF382B543}" srcOrd="4" destOrd="0" presId="urn:microsoft.com/office/officeart/2005/8/layout/chevron2"/>
    <dgm:cxn modelId="{128178FA-4809-4E1F-A97C-5E7B477CAAF1}" type="presParOf" srcId="{735C1B3B-00BF-4D70-9545-197AF382B543}" destId="{2FD6952E-656C-4A95-AB74-CE345DDD8243}" srcOrd="0" destOrd="0" presId="urn:microsoft.com/office/officeart/2005/8/layout/chevron2"/>
    <dgm:cxn modelId="{C52FDCA9-E0BB-4FFF-9717-17D362DEB6B5}" type="presParOf" srcId="{735C1B3B-00BF-4D70-9545-197AF382B543}" destId="{2DDB50A7-1AB4-42B5-B9A4-10B705B3AF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F41D0-BEA2-48BA-B1FB-839ECE1AEDD7}"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r-FR"/>
        </a:p>
      </dgm:t>
    </dgm:pt>
    <dgm:pt modelId="{47B626A8-669D-4A46-AF6E-94DEE4D9E2C9}">
      <dgm:prSet phldrT="[Texte]">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dirty="0" smtClean="0">
              <a:solidFill>
                <a:srgbClr val="002060"/>
              </a:solidFill>
            </a:rPr>
            <a:t>1. انتهاء صلاحية براءات الاختراع</a:t>
          </a:r>
          <a:endParaRPr lang="fr-FR" dirty="0">
            <a:solidFill>
              <a:srgbClr val="002060"/>
            </a:solidFill>
          </a:endParaRPr>
        </a:p>
      </dgm:t>
    </dgm:pt>
    <dgm:pt modelId="{E7CA31CB-4B10-4D54-ACFC-8357D3A0F66E}" type="parTrans" cxnId="{4958EC25-3026-4CCB-A96E-C085FEC81F5B}">
      <dgm:prSet/>
      <dgm:spPr/>
      <dgm:t>
        <a:bodyPr/>
        <a:lstStyle/>
        <a:p>
          <a:endParaRPr lang="fr-FR"/>
        </a:p>
      </dgm:t>
    </dgm:pt>
    <dgm:pt modelId="{67101E26-AE38-482B-B825-907A5FFCA627}" type="sibTrans" cxnId="{4958EC25-3026-4CCB-A96E-C085FEC81F5B}">
      <dgm:prSet/>
      <dgm:spPr/>
      <dgm:t>
        <a:bodyPr/>
        <a:lstStyle/>
        <a:p>
          <a:endParaRPr lang="fr-FR"/>
        </a:p>
      </dgm:t>
    </dgm:pt>
    <dgm:pt modelId="{EE209174-B28C-4D1C-B07C-9510B12635B2}">
      <dgm:prSet phldrT="[Texte]" custT="1">
        <dgm:style>
          <a:lnRef idx="2">
            <a:schemeClr val="accent3"/>
          </a:lnRef>
          <a:fillRef idx="1">
            <a:schemeClr val="lt1"/>
          </a:fillRef>
          <a:effectRef idx="0">
            <a:schemeClr val="accent3"/>
          </a:effectRef>
          <a:fontRef idx="minor">
            <a:schemeClr val="dk1"/>
          </a:fontRef>
        </dgm:style>
      </dgm:prSet>
      <dgm:spPr/>
      <dgm:t>
        <a:bodyPr/>
        <a:lstStyle/>
        <a:p>
          <a:pPr rtl="1"/>
          <a:r>
            <a:rPr lang="ar-SA" sz="1400" dirty="0" smtClean="0"/>
            <a:t>خسارة براءة اختراع </a:t>
          </a:r>
          <a:r>
            <a:rPr lang="fr-FR" sz="1400" dirty="0" err="1" smtClean="0"/>
            <a:t>Humira</a:t>
          </a:r>
          <a:r>
            <a:rPr lang="fr-FR" sz="1400" dirty="0" smtClean="0"/>
            <a:t> </a:t>
          </a:r>
          <a:r>
            <a:rPr lang="ar-SA" sz="1400" dirty="0" smtClean="0"/>
            <a:t>يؤدي إلى منافسة من البدائل الحيوية وانخفاض الإيرادات</a:t>
          </a:r>
          <a:endParaRPr lang="fr-FR" sz="1400" dirty="0"/>
        </a:p>
      </dgm:t>
    </dgm:pt>
    <dgm:pt modelId="{5EEBB83E-E75B-4D57-ABEF-775DBAF78E0B}" type="parTrans" cxnId="{F3C25645-D3CF-4866-B8A9-8950A930397E}">
      <dgm:prSet/>
      <dgm:spPr/>
      <dgm:t>
        <a:bodyPr/>
        <a:lstStyle/>
        <a:p>
          <a:endParaRPr lang="fr-FR"/>
        </a:p>
      </dgm:t>
    </dgm:pt>
    <dgm:pt modelId="{61CF7C69-534F-4074-9120-41B372357318}" type="sibTrans" cxnId="{F3C25645-D3CF-4866-B8A9-8950A930397E}">
      <dgm:prSet/>
      <dgm:spPr/>
      <dgm:t>
        <a:bodyPr/>
        <a:lstStyle/>
        <a:p>
          <a:endParaRPr lang="fr-FR"/>
        </a:p>
      </dgm:t>
    </dgm:pt>
    <dgm:pt modelId="{B0B4172F-69ED-4ACC-8437-F1A528191A4E}">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pPr rtl="1"/>
          <a:r>
            <a:rPr lang="ar-SA" dirty="0" smtClean="0">
              <a:solidFill>
                <a:srgbClr val="002060"/>
              </a:solidFill>
            </a:rPr>
            <a:t>2. التشريعات وأسعار الأدوية</a:t>
          </a:r>
          <a:endParaRPr lang="fr-FR" dirty="0">
            <a:solidFill>
              <a:srgbClr val="002060"/>
            </a:solidFill>
          </a:endParaRPr>
        </a:p>
      </dgm:t>
    </dgm:pt>
    <dgm:pt modelId="{9927245C-1F80-4EAE-BE79-A747C113ACA7}" type="parTrans" cxnId="{CC4061BD-73B7-4406-8389-614B7445E3AF}">
      <dgm:prSet/>
      <dgm:spPr/>
      <dgm:t>
        <a:bodyPr/>
        <a:lstStyle/>
        <a:p>
          <a:endParaRPr lang="fr-FR"/>
        </a:p>
      </dgm:t>
    </dgm:pt>
    <dgm:pt modelId="{39C0A484-424B-41CF-B0B1-C3C450D41D8C}" type="sibTrans" cxnId="{CC4061BD-73B7-4406-8389-614B7445E3AF}">
      <dgm:prSet/>
      <dgm:spPr/>
      <dgm:t>
        <a:bodyPr/>
        <a:lstStyle/>
        <a:p>
          <a:endParaRPr lang="fr-FR"/>
        </a:p>
      </dgm:t>
    </dgm:pt>
    <dgm:pt modelId="{78999650-6CFC-4BAC-88C9-41AE939847F3}">
      <dgm:prSet phldrT="[Texte]" custT="1">
        <dgm:style>
          <a:lnRef idx="2">
            <a:schemeClr val="accent2"/>
          </a:lnRef>
          <a:fillRef idx="1">
            <a:schemeClr val="lt1"/>
          </a:fillRef>
          <a:effectRef idx="0">
            <a:schemeClr val="accent2"/>
          </a:effectRef>
          <a:fontRef idx="minor">
            <a:schemeClr val="dk1"/>
          </a:fontRef>
        </dgm:style>
      </dgm:prSet>
      <dgm:spPr/>
      <dgm:t>
        <a:bodyPr/>
        <a:lstStyle/>
        <a:p>
          <a:pPr rtl="1"/>
          <a:r>
            <a:rPr lang="ar-SA" sz="1400" dirty="0" smtClean="0"/>
            <a:t>ضغوط حكومية ودعوات لتخفيض أسعار الأدوية تؤثر على مرونة التسعير</a:t>
          </a:r>
          <a:endParaRPr lang="fr-FR" sz="1400" dirty="0"/>
        </a:p>
      </dgm:t>
    </dgm:pt>
    <dgm:pt modelId="{1DC8FBB8-AEDB-461D-8356-8BFCEC25B53B}" type="parTrans" cxnId="{A0A7D6B4-0E13-451E-A41A-5880327369EE}">
      <dgm:prSet/>
      <dgm:spPr/>
      <dgm:t>
        <a:bodyPr/>
        <a:lstStyle/>
        <a:p>
          <a:endParaRPr lang="fr-FR"/>
        </a:p>
      </dgm:t>
    </dgm:pt>
    <dgm:pt modelId="{B2F51936-DD0F-4C09-9509-DF6F40E11390}" type="sibTrans" cxnId="{A0A7D6B4-0E13-451E-A41A-5880327369EE}">
      <dgm:prSet/>
      <dgm:spPr/>
      <dgm:t>
        <a:bodyPr/>
        <a:lstStyle/>
        <a:p>
          <a:endParaRPr lang="fr-FR"/>
        </a:p>
      </dgm:t>
    </dgm:pt>
    <dgm:pt modelId="{614C54CC-3355-463F-ABF0-8345CF714A49}">
      <dgm:prSet phldrT="[Texte]">
        <dgm:style>
          <a:lnRef idx="2">
            <a:schemeClr val="accent4">
              <a:shade val="50000"/>
            </a:schemeClr>
          </a:lnRef>
          <a:fillRef idx="1">
            <a:schemeClr val="accent4"/>
          </a:fillRef>
          <a:effectRef idx="0">
            <a:schemeClr val="accent4"/>
          </a:effectRef>
          <a:fontRef idx="minor">
            <a:schemeClr val="lt1"/>
          </a:fontRef>
        </dgm:style>
      </dgm:prSet>
      <dgm:spPr/>
      <dgm:t>
        <a:bodyPr/>
        <a:lstStyle/>
        <a:p>
          <a:pPr rtl="1"/>
          <a:r>
            <a:rPr lang="ar-SA" dirty="0" smtClean="0">
              <a:solidFill>
                <a:srgbClr val="002060"/>
              </a:solidFill>
            </a:rPr>
            <a:t>3. المنافسة</a:t>
          </a:r>
          <a:endParaRPr lang="fr-FR" dirty="0">
            <a:solidFill>
              <a:srgbClr val="002060"/>
            </a:solidFill>
          </a:endParaRPr>
        </a:p>
      </dgm:t>
    </dgm:pt>
    <dgm:pt modelId="{B25DC669-3DBE-490B-BB22-50D611B84F0D}" type="parTrans" cxnId="{104853FD-D788-4969-909A-3C6D3E7EF58B}">
      <dgm:prSet/>
      <dgm:spPr/>
      <dgm:t>
        <a:bodyPr/>
        <a:lstStyle/>
        <a:p>
          <a:endParaRPr lang="fr-FR"/>
        </a:p>
      </dgm:t>
    </dgm:pt>
    <dgm:pt modelId="{3DF57CE7-7B3D-4BA3-A667-7B8F9C82E102}" type="sibTrans" cxnId="{104853FD-D788-4969-909A-3C6D3E7EF58B}">
      <dgm:prSet/>
      <dgm:spPr/>
      <dgm:t>
        <a:bodyPr/>
        <a:lstStyle/>
        <a:p>
          <a:endParaRPr lang="fr-FR"/>
        </a:p>
      </dgm:t>
    </dgm:pt>
    <dgm:pt modelId="{80DF0712-6EE6-4D40-BD50-6B38921E446F}">
      <dgm:prSet phldrT="[Texte]" custT="1">
        <dgm:style>
          <a:lnRef idx="2">
            <a:schemeClr val="accent4"/>
          </a:lnRef>
          <a:fillRef idx="1">
            <a:schemeClr val="lt1"/>
          </a:fillRef>
          <a:effectRef idx="0">
            <a:schemeClr val="accent4"/>
          </a:effectRef>
          <a:fontRef idx="minor">
            <a:schemeClr val="dk1"/>
          </a:fontRef>
        </dgm:style>
      </dgm:prSet>
      <dgm:spPr/>
      <dgm:t>
        <a:bodyPr/>
        <a:lstStyle/>
        <a:p>
          <a:pPr rtl="1"/>
          <a:r>
            <a:rPr lang="ar-SA" sz="1400" dirty="0" smtClean="0"/>
            <a:t>منافسة شرسة من شركات الأدوية الكبرى والشركات الناشئة التي تقدم تقنيات وأدوية مبتكرة</a:t>
          </a:r>
          <a:endParaRPr lang="fr-FR" sz="1400" dirty="0"/>
        </a:p>
      </dgm:t>
    </dgm:pt>
    <dgm:pt modelId="{58B6091D-A835-44B1-B96D-97078FFDB9D1}" type="parTrans" cxnId="{76D19D67-BEDC-43AA-ACEC-BDAE9AFFE7EC}">
      <dgm:prSet/>
      <dgm:spPr/>
      <dgm:t>
        <a:bodyPr/>
        <a:lstStyle/>
        <a:p>
          <a:endParaRPr lang="fr-FR"/>
        </a:p>
      </dgm:t>
    </dgm:pt>
    <dgm:pt modelId="{9CC4D3A6-F619-4F96-B8E9-693D68FAD372}" type="sibTrans" cxnId="{76D19D67-BEDC-43AA-ACEC-BDAE9AFFE7EC}">
      <dgm:prSet/>
      <dgm:spPr/>
      <dgm:t>
        <a:bodyPr/>
        <a:lstStyle/>
        <a:p>
          <a:endParaRPr lang="fr-FR"/>
        </a:p>
      </dgm:t>
    </dgm:pt>
    <dgm:pt modelId="{E4739DC9-F457-4414-9693-9DEABD3DA4A9}">
      <dgm:prSet phldrT="[Texte]">
        <dgm:style>
          <a:lnRef idx="2">
            <a:schemeClr val="accent5">
              <a:shade val="50000"/>
            </a:schemeClr>
          </a:lnRef>
          <a:fillRef idx="1">
            <a:schemeClr val="accent5"/>
          </a:fillRef>
          <a:effectRef idx="0">
            <a:schemeClr val="accent5"/>
          </a:effectRef>
          <a:fontRef idx="minor">
            <a:schemeClr val="lt1"/>
          </a:fontRef>
        </dgm:style>
      </dgm:prSet>
      <dgm:spPr/>
      <dgm:t>
        <a:bodyPr/>
        <a:lstStyle/>
        <a:p>
          <a:pPr rtl="1"/>
          <a:r>
            <a:rPr lang="ar-DZ" dirty="0" smtClean="0">
              <a:solidFill>
                <a:srgbClr val="002060"/>
              </a:solidFill>
            </a:rPr>
            <a:t>4</a:t>
          </a:r>
          <a:r>
            <a:rPr lang="ar-SA" dirty="0" smtClean="0">
              <a:solidFill>
                <a:srgbClr val="002060"/>
              </a:solidFill>
            </a:rPr>
            <a:t>. التقلبات الاقتصادية والاجتماعية</a:t>
          </a:r>
          <a:endParaRPr lang="fr-FR" dirty="0">
            <a:solidFill>
              <a:srgbClr val="002060"/>
            </a:solidFill>
          </a:endParaRPr>
        </a:p>
      </dgm:t>
    </dgm:pt>
    <dgm:pt modelId="{C1F18C11-3A19-4477-A994-6DF9CF192A0E}" type="parTrans" cxnId="{63B0C6F6-3444-42E7-93EC-308757012050}">
      <dgm:prSet/>
      <dgm:spPr/>
      <dgm:t>
        <a:bodyPr/>
        <a:lstStyle/>
        <a:p>
          <a:endParaRPr lang="fr-FR"/>
        </a:p>
      </dgm:t>
    </dgm:pt>
    <dgm:pt modelId="{F164F1BE-67CC-4ECF-928E-463D0965D8BF}" type="sibTrans" cxnId="{63B0C6F6-3444-42E7-93EC-308757012050}">
      <dgm:prSet/>
      <dgm:spPr/>
      <dgm:t>
        <a:bodyPr/>
        <a:lstStyle/>
        <a:p>
          <a:endParaRPr lang="fr-FR"/>
        </a:p>
      </dgm:t>
    </dgm:pt>
    <dgm:pt modelId="{42731E7C-B4E3-4722-8BBF-CE55987CEF7B}">
      <dgm:prSet phldrT="[Texte]" custT="1">
        <dgm:style>
          <a:lnRef idx="2">
            <a:schemeClr val="accent5"/>
          </a:lnRef>
          <a:fillRef idx="1">
            <a:schemeClr val="lt1"/>
          </a:fillRef>
          <a:effectRef idx="0">
            <a:schemeClr val="accent5"/>
          </a:effectRef>
          <a:fontRef idx="minor">
            <a:schemeClr val="dk1"/>
          </a:fontRef>
        </dgm:style>
      </dgm:prSet>
      <dgm:spPr/>
      <dgm:t>
        <a:bodyPr/>
        <a:lstStyle/>
        <a:p>
          <a:pPr rtl="1"/>
          <a:r>
            <a:rPr lang="ar-SA" sz="1400" dirty="0" smtClean="0"/>
            <a:t>تأثير الأزمات الاقتصادية والكوارث الصحية العالمية على الأسواق والإيرادات</a:t>
          </a:r>
          <a:endParaRPr lang="fr-FR" sz="1400" dirty="0"/>
        </a:p>
      </dgm:t>
    </dgm:pt>
    <dgm:pt modelId="{590A24EE-2FB6-41DD-AE6C-BD5BB47A7A19}" type="parTrans" cxnId="{B3C3C55B-F3B9-4D25-844D-351BC1C7AFA6}">
      <dgm:prSet/>
      <dgm:spPr/>
      <dgm:t>
        <a:bodyPr/>
        <a:lstStyle/>
        <a:p>
          <a:endParaRPr lang="fr-FR"/>
        </a:p>
      </dgm:t>
    </dgm:pt>
    <dgm:pt modelId="{AA6964C0-9AFA-4500-9BC9-6915559129C1}" type="sibTrans" cxnId="{B3C3C55B-F3B9-4D25-844D-351BC1C7AFA6}">
      <dgm:prSet/>
      <dgm:spPr/>
      <dgm:t>
        <a:bodyPr/>
        <a:lstStyle/>
        <a:p>
          <a:endParaRPr lang="fr-FR"/>
        </a:p>
      </dgm:t>
    </dgm:pt>
    <dgm:pt modelId="{5ACD065D-AB26-4372-8ECB-7F60FA1B59F2}" type="pres">
      <dgm:prSet presAssocID="{B30F41D0-BEA2-48BA-B1FB-839ECE1AEDD7}" presName="cycleMatrixDiagram" presStyleCnt="0">
        <dgm:presLayoutVars>
          <dgm:chMax val="1"/>
          <dgm:dir/>
          <dgm:animLvl val="lvl"/>
          <dgm:resizeHandles val="exact"/>
        </dgm:presLayoutVars>
      </dgm:prSet>
      <dgm:spPr/>
    </dgm:pt>
    <dgm:pt modelId="{147A0284-7AFF-46D4-804D-E9898F784509}" type="pres">
      <dgm:prSet presAssocID="{B30F41D0-BEA2-48BA-B1FB-839ECE1AEDD7}" presName="children" presStyleCnt="0"/>
      <dgm:spPr/>
    </dgm:pt>
    <dgm:pt modelId="{C3CBFD8E-6FC7-473B-AC88-B38DB9778682}" type="pres">
      <dgm:prSet presAssocID="{B30F41D0-BEA2-48BA-B1FB-839ECE1AEDD7}" presName="child1group" presStyleCnt="0"/>
      <dgm:spPr/>
    </dgm:pt>
    <dgm:pt modelId="{FBB21724-0D21-4BF8-9C41-F02B7C6F60BD}" type="pres">
      <dgm:prSet presAssocID="{B30F41D0-BEA2-48BA-B1FB-839ECE1AEDD7}" presName="child1" presStyleLbl="bgAcc1" presStyleIdx="0" presStyleCnt="4" custLinFactNeighborX="-10268" custLinFactNeighborY="14599"/>
      <dgm:spPr/>
      <dgm:t>
        <a:bodyPr/>
        <a:lstStyle/>
        <a:p>
          <a:endParaRPr lang="fr-FR"/>
        </a:p>
      </dgm:t>
    </dgm:pt>
    <dgm:pt modelId="{85568DB8-3C43-413F-B5AD-0F0FBF005050}" type="pres">
      <dgm:prSet presAssocID="{B30F41D0-BEA2-48BA-B1FB-839ECE1AEDD7}" presName="child1Text" presStyleLbl="bgAcc1" presStyleIdx="0" presStyleCnt="4">
        <dgm:presLayoutVars>
          <dgm:bulletEnabled val="1"/>
        </dgm:presLayoutVars>
      </dgm:prSet>
      <dgm:spPr/>
      <dgm:t>
        <a:bodyPr/>
        <a:lstStyle/>
        <a:p>
          <a:endParaRPr lang="fr-FR"/>
        </a:p>
      </dgm:t>
    </dgm:pt>
    <dgm:pt modelId="{3417F543-02AB-4468-9341-24B1CEF22383}" type="pres">
      <dgm:prSet presAssocID="{B30F41D0-BEA2-48BA-B1FB-839ECE1AEDD7}" presName="child2group" presStyleCnt="0"/>
      <dgm:spPr/>
    </dgm:pt>
    <dgm:pt modelId="{4BCAFEDD-30BB-47CE-A3AD-8544EB7407DB}" type="pres">
      <dgm:prSet presAssocID="{B30F41D0-BEA2-48BA-B1FB-839ECE1AEDD7}" presName="child2" presStyleLbl="bgAcc1" presStyleIdx="1" presStyleCnt="4" custLinFactNeighborX="15704" custLinFactNeighborY="14599"/>
      <dgm:spPr/>
      <dgm:t>
        <a:bodyPr/>
        <a:lstStyle/>
        <a:p>
          <a:endParaRPr lang="fr-FR"/>
        </a:p>
      </dgm:t>
    </dgm:pt>
    <dgm:pt modelId="{8720F41E-FB41-48C5-89CF-818DD0169932}" type="pres">
      <dgm:prSet presAssocID="{B30F41D0-BEA2-48BA-B1FB-839ECE1AEDD7}" presName="child2Text" presStyleLbl="bgAcc1" presStyleIdx="1" presStyleCnt="4">
        <dgm:presLayoutVars>
          <dgm:bulletEnabled val="1"/>
        </dgm:presLayoutVars>
      </dgm:prSet>
      <dgm:spPr/>
      <dgm:t>
        <a:bodyPr/>
        <a:lstStyle/>
        <a:p>
          <a:endParaRPr lang="fr-FR"/>
        </a:p>
      </dgm:t>
    </dgm:pt>
    <dgm:pt modelId="{A8599C6A-C987-43D0-A8F5-425BD8954513}" type="pres">
      <dgm:prSet presAssocID="{B30F41D0-BEA2-48BA-B1FB-839ECE1AEDD7}" presName="child3group" presStyleCnt="0"/>
      <dgm:spPr/>
    </dgm:pt>
    <dgm:pt modelId="{6CAE2699-8A7A-49FC-951F-152EB8FE2053}" type="pres">
      <dgm:prSet presAssocID="{B30F41D0-BEA2-48BA-B1FB-839ECE1AEDD7}" presName="child3" presStyleLbl="bgAcc1" presStyleIdx="2" presStyleCnt="4" custLinFactNeighborX="12551" custLinFactNeighborY="-8121"/>
      <dgm:spPr/>
      <dgm:t>
        <a:bodyPr/>
        <a:lstStyle/>
        <a:p>
          <a:endParaRPr lang="fr-FR"/>
        </a:p>
      </dgm:t>
    </dgm:pt>
    <dgm:pt modelId="{409841CF-2756-4DEB-850A-6BDF6154EE54}" type="pres">
      <dgm:prSet presAssocID="{B30F41D0-BEA2-48BA-B1FB-839ECE1AEDD7}" presName="child3Text" presStyleLbl="bgAcc1" presStyleIdx="2" presStyleCnt="4">
        <dgm:presLayoutVars>
          <dgm:bulletEnabled val="1"/>
        </dgm:presLayoutVars>
      </dgm:prSet>
      <dgm:spPr/>
      <dgm:t>
        <a:bodyPr/>
        <a:lstStyle/>
        <a:p>
          <a:endParaRPr lang="fr-FR"/>
        </a:p>
      </dgm:t>
    </dgm:pt>
    <dgm:pt modelId="{83B66E75-D608-4025-A5C8-FD438C471A72}" type="pres">
      <dgm:prSet presAssocID="{B30F41D0-BEA2-48BA-B1FB-839ECE1AEDD7}" presName="child4group" presStyleCnt="0"/>
      <dgm:spPr/>
    </dgm:pt>
    <dgm:pt modelId="{2D846532-B2A0-405F-A8AD-3A5CB69B28A8}" type="pres">
      <dgm:prSet presAssocID="{B30F41D0-BEA2-48BA-B1FB-839ECE1AEDD7}" presName="child4" presStyleLbl="bgAcc1" presStyleIdx="3" presStyleCnt="4" custLinFactNeighborX="-16573" custLinFactNeighborY="-8122"/>
      <dgm:spPr/>
      <dgm:t>
        <a:bodyPr/>
        <a:lstStyle/>
        <a:p>
          <a:endParaRPr lang="fr-FR"/>
        </a:p>
      </dgm:t>
    </dgm:pt>
    <dgm:pt modelId="{72346A47-65A1-4025-BEED-E37ACB44D71D}" type="pres">
      <dgm:prSet presAssocID="{B30F41D0-BEA2-48BA-B1FB-839ECE1AEDD7}" presName="child4Text" presStyleLbl="bgAcc1" presStyleIdx="3" presStyleCnt="4">
        <dgm:presLayoutVars>
          <dgm:bulletEnabled val="1"/>
        </dgm:presLayoutVars>
      </dgm:prSet>
      <dgm:spPr/>
      <dgm:t>
        <a:bodyPr/>
        <a:lstStyle/>
        <a:p>
          <a:endParaRPr lang="fr-FR"/>
        </a:p>
      </dgm:t>
    </dgm:pt>
    <dgm:pt modelId="{E1015DFB-2448-4B5B-99AD-D1787D4D6D06}" type="pres">
      <dgm:prSet presAssocID="{B30F41D0-BEA2-48BA-B1FB-839ECE1AEDD7}" presName="childPlaceholder" presStyleCnt="0"/>
      <dgm:spPr/>
    </dgm:pt>
    <dgm:pt modelId="{CA99EEA5-BABF-48D0-A456-8B05FB6D40AB}" type="pres">
      <dgm:prSet presAssocID="{B30F41D0-BEA2-48BA-B1FB-839ECE1AEDD7}" presName="circle" presStyleCnt="0"/>
      <dgm:spPr/>
    </dgm:pt>
    <dgm:pt modelId="{A036C112-0B93-4147-85AB-FD3CB8A373AB}" type="pres">
      <dgm:prSet presAssocID="{B30F41D0-BEA2-48BA-B1FB-839ECE1AEDD7}" presName="quadrant1" presStyleLbl="node1" presStyleIdx="0" presStyleCnt="4">
        <dgm:presLayoutVars>
          <dgm:chMax val="1"/>
          <dgm:bulletEnabled val="1"/>
        </dgm:presLayoutVars>
      </dgm:prSet>
      <dgm:spPr/>
      <dgm:t>
        <a:bodyPr/>
        <a:lstStyle/>
        <a:p>
          <a:endParaRPr lang="fr-FR"/>
        </a:p>
      </dgm:t>
    </dgm:pt>
    <dgm:pt modelId="{72F2CAD3-361A-46A5-AC95-57C37E8871D3}" type="pres">
      <dgm:prSet presAssocID="{B30F41D0-BEA2-48BA-B1FB-839ECE1AEDD7}" presName="quadrant2" presStyleLbl="node1" presStyleIdx="1" presStyleCnt="4">
        <dgm:presLayoutVars>
          <dgm:chMax val="1"/>
          <dgm:bulletEnabled val="1"/>
        </dgm:presLayoutVars>
      </dgm:prSet>
      <dgm:spPr/>
      <dgm:t>
        <a:bodyPr/>
        <a:lstStyle/>
        <a:p>
          <a:endParaRPr lang="fr-FR"/>
        </a:p>
      </dgm:t>
    </dgm:pt>
    <dgm:pt modelId="{AC2C29B6-6832-4C9D-8911-B4444ECE29EA}" type="pres">
      <dgm:prSet presAssocID="{B30F41D0-BEA2-48BA-B1FB-839ECE1AEDD7}" presName="quadrant3" presStyleLbl="node1" presStyleIdx="2" presStyleCnt="4">
        <dgm:presLayoutVars>
          <dgm:chMax val="1"/>
          <dgm:bulletEnabled val="1"/>
        </dgm:presLayoutVars>
      </dgm:prSet>
      <dgm:spPr/>
      <dgm:t>
        <a:bodyPr/>
        <a:lstStyle/>
        <a:p>
          <a:endParaRPr lang="fr-FR"/>
        </a:p>
      </dgm:t>
    </dgm:pt>
    <dgm:pt modelId="{C104DA92-53AB-4F74-AA9B-DEE8EC27D820}" type="pres">
      <dgm:prSet presAssocID="{B30F41D0-BEA2-48BA-B1FB-839ECE1AEDD7}" presName="quadrant4" presStyleLbl="node1" presStyleIdx="3" presStyleCnt="4">
        <dgm:presLayoutVars>
          <dgm:chMax val="1"/>
          <dgm:bulletEnabled val="1"/>
        </dgm:presLayoutVars>
      </dgm:prSet>
      <dgm:spPr/>
      <dgm:t>
        <a:bodyPr/>
        <a:lstStyle/>
        <a:p>
          <a:endParaRPr lang="fr-FR"/>
        </a:p>
      </dgm:t>
    </dgm:pt>
    <dgm:pt modelId="{4CC11D96-ED17-4742-9804-7F0DE46F3A58}" type="pres">
      <dgm:prSet presAssocID="{B30F41D0-BEA2-48BA-B1FB-839ECE1AEDD7}" presName="quadrantPlaceholder" presStyleCnt="0"/>
      <dgm:spPr/>
    </dgm:pt>
    <dgm:pt modelId="{61528EE5-1A5C-4E59-BD18-C39B3BC0CC89}" type="pres">
      <dgm:prSet presAssocID="{B30F41D0-BEA2-48BA-B1FB-839ECE1AEDD7}" presName="center1" presStyleLbl="fgShp" presStyleIdx="0" presStyleCnt="2">
        <dgm:style>
          <a:lnRef idx="2">
            <a:schemeClr val="accent3">
              <a:shade val="50000"/>
            </a:schemeClr>
          </a:lnRef>
          <a:fillRef idx="1">
            <a:schemeClr val="accent3"/>
          </a:fillRef>
          <a:effectRef idx="0">
            <a:schemeClr val="accent3"/>
          </a:effectRef>
          <a:fontRef idx="minor">
            <a:schemeClr val="lt1"/>
          </a:fontRef>
        </dgm:style>
      </dgm:prSet>
      <dgm:spPr/>
    </dgm:pt>
    <dgm:pt modelId="{1C0EAD5F-529B-49FF-9D51-2CED5B49391A}" type="pres">
      <dgm:prSet presAssocID="{B30F41D0-BEA2-48BA-B1FB-839ECE1AEDD7}" presName="center2" presStyleLbl="fgShp" presStyleIdx="1" presStyleCnt="2">
        <dgm:style>
          <a:lnRef idx="2">
            <a:schemeClr val="accent4">
              <a:shade val="50000"/>
            </a:schemeClr>
          </a:lnRef>
          <a:fillRef idx="1">
            <a:schemeClr val="accent4"/>
          </a:fillRef>
          <a:effectRef idx="0">
            <a:schemeClr val="accent4"/>
          </a:effectRef>
          <a:fontRef idx="minor">
            <a:schemeClr val="lt1"/>
          </a:fontRef>
        </dgm:style>
      </dgm:prSet>
      <dgm:spPr/>
    </dgm:pt>
  </dgm:ptLst>
  <dgm:cxnLst>
    <dgm:cxn modelId="{A0A7D6B4-0E13-451E-A41A-5880327369EE}" srcId="{B0B4172F-69ED-4ACC-8437-F1A528191A4E}" destId="{78999650-6CFC-4BAC-88C9-41AE939847F3}" srcOrd="0" destOrd="0" parTransId="{1DC8FBB8-AEDB-461D-8356-8BFCEC25B53B}" sibTransId="{B2F51936-DD0F-4C09-9509-DF6F40E11390}"/>
    <dgm:cxn modelId="{1BDBCB04-11FD-4A03-B863-3CC7EC56DCB4}" type="presOf" srcId="{78999650-6CFC-4BAC-88C9-41AE939847F3}" destId="{4BCAFEDD-30BB-47CE-A3AD-8544EB7407DB}" srcOrd="0" destOrd="0" presId="urn:microsoft.com/office/officeart/2005/8/layout/cycle4"/>
    <dgm:cxn modelId="{13EEBF3E-5CE5-430A-A6BE-6CFE275A455A}" type="presOf" srcId="{80DF0712-6EE6-4D40-BD50-6B38921E446F}" destId="{409841CF-2756-4DEB-850A-6BDF6154EE54}" srcOrd="1" destOrd="0" presId="urn:microsoft.com/office/officeart/2005/8/layout/cycle4"/>
    <dgm:cxn modelId="{8BD1B0FF-7D9C-46C2-A911-232AB2AE38AD}" type="presOf" srcId="{78999650-6CFC-4BAC-88C9-41AE939847F3}" destId="{8720F41E-FB41-48C5-89CF-818DD0169932}" srcOrd="1" destOrd="0" presId="urn:microsoft.com/office/officeart/2005/8/layout/cycle4"/>
    <dgm:cxn modelId="{54A5A460-BB14-4A44-99FF-29A96151C77C}" type="presOf" srcId="{B0B4172F-69ED-4ACC-8437-F1A528191A4E}" destId="{72F2CAD3-361A-46A5-AC95-57C37E8871D3}" srcOrd="0" destOrd="0" presId="urn:microsoft.com/office/officeart/2005/8/layout/cycle4"/>
    <dgm:cxn modelId="{F3C25645-D3CF-4866-B8A9-8950A930397E}" srcId="{47B626A8-669D-4A46-AF6E-94DEE4D9E2C9}" destId="{EE209174-B28C-4D1C-B07C-9510B12635B2}" srcOrd="0" destOrd="0" parTransId="{5EEBB83E-E75B-4D57-ABEF-775DBAF78E0B}" sibTransId="{61CF7C69-534F-4074-9120-41B372357318}"/>
    <dgm:cxn modelId="{63B0C6F6-3444-42E7-93EC-308757012050}" srcId="{B30F41D0-BEA2-48BA-B1FB-839ECE1AEDD7}" destId="{E4739DC9-F457-4414-9693-9DEABD3DA4A9}" srcOrd="3" destOrd="0" parTransId="{C1F18C11-3A19-4477-A994-6DF9CF192A0E}" sibTransId="{F164F1BE-67CC-4ECF-928E-463D0965D8BF}"/>
    <dgm:cxn modelId="{4958EC25-3026-4CCB-A96E-C085FEC81F5B}" srcId="{B30F41D0-BEA2-48BA-B1FB-839ECE1AEDD7}" destId="{47B626A8-669D-4A46-AF6E-94DEE4D9E2C9}" srcOrd="0" destOrd="0" parTransId="{E7CA31CB-4B10-4D54-ACFC-8357D3A0F66E}" sibTransId="{67101E26-AE38-482B-B825-907A5FFCA627}"/>
    <dgm:cxn modelId="{04C8F1A7-F498-4BAD-8BB1-E8925A44EE20}" type="presOf" srcId="{614C54CC-3355-463F-ABF0-8345CF714A49}" destId="{AC2C29B6-6832-4C9D-8911-B4444ECE29EA}" srcOrd="0" destOrd="0" presId="urn:microsoft.com/office/officeart/2005/8/layout/cycle4"/>
    <dgm:cxn modelId="{757193F3-911E-45F9-85B0-E7C17D290193}" type="presOf" srcId="{42731E7C-B4E3-4722-8BBF-CE55987CEF7B}" destId="{72346A47-65A1-4025-BEED-E37ACB44D71D}" srcOrd="1" destOrd="0" presId="urn:microsoft.com/office/officeart/2005/8/layout/cycle4"/>
    <dgm:cxn modelId="{76D19D67-BEDC-43AA-ACEC-BDAE9AFFE7EC}" srcId="{614C54CC-3355-463F-ABF0-8345CF714A49}" destId="{80DF0712-6EE6-4D40-BD50-6B38921E446F}" srcOrd="0" destOrd="0" parTransId="{58B6091D-A835-44B1-B96D-97078FFDB9D1}" sibTransId="{9CC4D3A6-F619-4F96-B8E9-693D68FAD372}"/>
    <dgm:cxn modelId="{A8BB513A-4A7F-4730-AFDB-C1E0E7EC67F5}" type="presOf" srcId="{EE209174-B28C-4D1C-B07C-9510B12635B2}" destId="{85568DB8-3C43-413F-B5AD-0F0FBF005050}" srcOrd="1" destOrd="0" presId="urn:microsoft.com/office/officeart/2005/8/layout/cycle4"/>
    <dgm:cxn modelId="{E809412E-83BD-4607-86F1-47AFB25B4EE0}" type="presOf" srcId="{E4739DC9-F457-4414-9693-9DEABD3DA4A9}" destId="{C104DA92-53AB-4F74-AA9B-DEE8EC27D820}" srcOrd="0" destOrd="0" presId="urn:microsoft.com/office/officeart/2005/8/layout/cycle4"/>
    <dgm:cxn modelId="{BC2B5EAF-F74D-40B3-B52C-679C5BB0367E}" type="presOf" srcId="{42731E7C-B4E3-4722-8BBF-CE55987CEF7B}" destId="{2D846532-B2A0-405F-A8AD-3A5CB69B28A8}" srcOrd="0" destOrd="0" presId="urn:microsoft.com/office/officeart/2005/8/layout/cycle4"/>
    <dgm:cxn modelId="{CF6588B3-BE69-4F5B-BF28-9D8356AB0C8B}" type="presOf" srcId="{EE209174-B28C-4D1C-B07C-9510B12635B2}" destId="{FBB21724-0D21-4BF8-9C41-F02B7C6F60BD}" srcOrd="0" destOrd="0" presId="urn:microsoft.com/office/officeart/2005/8/layout/cycle4"/>
    <dgm:cxn modelId="{104853FD-D788-4969-909A-3C6D3E7EF58B}" srcId="{B30F41D0-BEA2-48BA-B1FB-839ECE1AEDD7}" destId="{614C54CC-3355-463F-ABF0-8345CF714A49}" srcOrd="2" destOrd="0" parTransId="{B25DC669-3DBE-490B-BB22-50D611B84F0D}" sibTransId="{3DF57CE7-7B3D-4BA3-A667-7B8F9C82E102}"/>
    <dgm:cxn modelId="{FC79115D-8331-4BCB-811C-56A27C0C9977}" type="presOf" srcId="{B30F41D0-BEA2-48BA-B1FB-839ECE1AEDD7}" destId="{5ACD065D-AB26-4372-8ECB-7F60FA1B59F2}" srcOrd="0" destOrd="0" presId="urn:microsoft.com/office/officeart/2005/8/layout/cycle4"/>
    <dgm:cxn modelId="{9D9CCBA8-D7AF-4347-9ABC-B871E3E5F807}" type="presOf" srcId="{47B626A8-669D-4A46-AF6E-94DEE4D9E2C9}" destId="{A036C112-0B93-4147-85AB-FD3CB8A373AB}" srcOrd="0" destOrd="0" presId="urn:microsoft.com/office/officeart/2005/8/layout/cycle4"/>
    <dgm:cxn modelId="{B3C3C55B-F3B9-4D25-844D-351BC1C7AFA6}" srcId="{E4739DC9-F457-4414-9693-9DEABD3DA4A9}" destId="{42731E7C-B4E3-4722-8BBF-CE55987CEF7B}" srcOrd="0" destOrd="0" parTransId="{590A24EE-2FB6-41DD-AE6C-BD5BB47A7A19}" sibTransId="{AA6964C0-9AFA-4500-9BC9-6915559129C1}"/>
    <dgm:cxn modelId="{CC4061BD-73B7-4406-8389-614B7445E3AF}" srcId="{B30F41D0-BEA2-48BA-B1FB-839ECE1AEDD7}" destId="{B0B4172F-69ED-4ACC-8437-F1A528191A4E}" srcOrd="1" destOrd="0" parTransId="{9927245C-1F80-4EAE-BE79-A747C113ACA7}" sibTransId="{39C0A484-424B-41CF-B0B1-C3C450D41D8C}"/>
    <dgm:cxn modelId="{2A494B3D-02DE-4A99-B7E3-FCDA5AF1B888}" type="presOf" srcId="{80DF0712-6EE6-4D40-BD50-6B38921E446F}" destId="{6CAE2699-8A7A-49FC-951F-152EB8FE2053}" srcOrd="0" destOrd="0" presId="urn:microsoft.com/office/officeart/2005/8/layout/cycle4"/>
    <dgm:cxn modelId="{3CFD3331-32F5-4256-A01A-0A13D74D0C35}" type="presParOf" srcId="{5ACD065D-AB26-4372-8ECB-7F60FA1B59F2}" destId="{147A0284-7AFF-46D4-804D-E9898F784509}" srcOrd="0" destOrd="0" presId="urn:microsoft.com/office/officeart/2005/8/layout/cycle4"/>
    <dgm:cxn modelId="{0B08AC56-B23E-4FBD-9903-BB054CB1F95E}" type="presParOf" srcId="{147A0284-7AFF-46D4-804D-E9898F784509}" destId="{C3CBFD8E-6FC7-473B-AC88-B38DB9778682}" srcOrd="0" destOrd="0" presId="urn:microsoft.com/office/officeart/2005/8/layout/cycle4"/>
    <dgm:cxn modelId="{3A4C189E-36ED-4CCC-94D8-6BBC5D2E383F}" type="presParOf" srcId="{C3CBFD8E-6FC7-473B-AC88-B38DB9778682}" destId="{FBB21724-0D21-4BF8-9C41-F02B7C6F60BD}" srcOrd="0" destOrd="0" presId="urn:microsoft.com/office/officeart/2005/8/layout/cycle4"/>
    <dgm:cxn modelId="{299DE7AF-CC17-46CF-ADD4-B11FA95023BD}" type="presParOf" srcId="{C3CBFD8E-6FC7-473B-AC88-B38DB9778682}" destId="{85568DB8-3C43-413F-B5AD-0F0FBF005050}" srcOrd="1" destOrd="0" presId="urn:microsoft.com/office/officeart/2005/8/layout/cycle4"/>
    <dgm:cxn modelId="{4225EFCB-2A2F-4A60-BD53-A501C5614196}" type="presParOf" srcId="{147A0284-7AFF-46D4-804D-E9898F784509}" destId="{3417F543-02AB-4468-9341-24B1CEF22383}" srcOrd="1" destOrd="0" presId="urn:microsoft.com/office/officeart/2005/8/layout/cycle4"/>
    <dgm:cxn modelId="{AB1D0677-3995-4D57-B472-269652C8A518}" type="presParOf" srcId="{3417F543-02AB-4468-9341-24B1CEF22383}" destId="{4BCAFEDD-30BB-47CE-A3AD-8544EB7407DB}" srcOrd="0" destOrd="0" presId="urn:microsoft.com/office/officeart/2005/8/layout/cycle4"/>
    <dgm:cxn modelId="{EFD4A606-B9F9-4F16-9EDE-F825A3A316C7}" type="presParOf" srcId="{3417F543-02AB-4468-9341-24B1CEF22383}" destId="{8720F41E-FB41-48C5-89CF-818DD0169932}" srcOrd="1" destOrd="0" presId="urn:microsoft.com/office/officeart/2005/8/layout/cycle4"/>
    <dgm:cxn modelId="{CA308BDD-8986-4F46-9D4A-F0CC4154A8FE}" type="presParOf" srcId="{147A0284-7AFF-46D4-804D-E9898F784509}" destId="{A8599C6A-C987-43D0-A8F5-425BD8954513}" srcOrd="2" destOrd="0" presId="urn:microsoft.com/office/officeart/2005/8/layout/cycle4"/>
    <dgm:cxn modelId="{FC6C314E-6153-4975-95D0-F672B3252490}" type="presParOf" srcId="{A8599C6A-C987-43D0-A8F5-425BD8954513}" destId="{6CAE2699-8A7A-49FC-951F-152EB8FE2053}" srcOrd="0" destOrd="0" presId="urn:microsoft.com/office/officeart/2005/8/layout/cycle4"/>
    <dgm:cxn modelId="{4949F57C-4AE9-4C38-9207-655E2124B412}" type="presParOf" srcId="{A8599C6A-C987-43D0-A8F5-425BD8954513}" destId="{409841CF-2756-4DEB-850A-6BDF6154EE54}" srcOrd="1" destOrd="0" presId="urn:microsoft.com/office/officeart/2005/8/layout/cycle4"/>
    <dgm:cxn modelId="{C01EEF9A-7C4F-4DE9-A200-DCE6D2513896}" type="presParOf" srcId="{147A0284-7AFF-46D4-804D-E9898F784509}" destId="{83B66E75-D608-4025-A5C8-FD438C471A72}" srcOrd="3" destOrd="0" presId="urn:microsoft.com/office/officeart/2005/8/layout/cycle4"/>
    <dgm:cxn modelId="{4971FA64-90F0-4A5D-AED6-679693E0BE6F}" type="presParOf" srcId="{83B66E75-D608-4025-A5C8-FD438C471A72}" destId="{2D846532-B2A0-405F-A8AD-3A5CB69B28A8}" srcOrd="0" destOrd="0" presId="urn:microsoft.com/office/officeart/2005/8/layout/cycle4"/>
    <dgm:cxn modelId="{B3C5592E-415B-4F6F-B5E4-6F1AA508A9E8}" type="presParOf" srcId="{83B66E75-D608-4025-A5C8-FD438C471A72}" destId="{72346A47-65A1-4025-BEED-E37ACB44D71D}" srcOrd="1" destOrd="0" presId="urn:microsoft.com/office/officeart/2005/8/layout/cycle4"/>
    <dgm:cxn modelId="{4A929A9C-3A54-40E0-ABA3-A6717600543F}" type="presParOf" srcId="{147A0284-7AFF-46D4-804D-E9898F784509}" destId="{E1015DFB-2448-4B5B-99AD-D1787D4D6D06}" srcOrd="4" destOrd="0" presId="urn:microsoft.com/office/officeart/2005/8/layout/cycle4"/>
    <dgm:cxn modelId="{ACF7382C-AE28-465C-AD91-E22B0C2A0B4A}" type="presParOf" srcId="{5ACD065D-AB26-4372-8ECB-7F60FA1B59F2}" destId="{CA99EEA5-BABF-48D0-A456-8B05FB6D40AB}" srcOrd="1" destOrd="0" presId="urn:microsoft.com/office/officeart/2005/8/layout/cycle4"/>
    <dgm:cxn modelId="{B24B05E5-86E0-4FFE-86B2-1CA148725DC1}" type="presParOf" srcId="{CA99EEA5-BABF-48D0-A456-8B05FB6D40AB}" destId="{A036C112-0B93-4147-85AB-FD3CB8A373AB}" srcOrd="0" destOrd="0" presId="urn:microsoft.com/office/officeart/2005/8/layout/cycle4"/>
    <dgm:cxn modelId="{1F782016-1D49-49D4-AD5B-73FEC6BEF85C}" type="presParOf" srcId="{CA99EEA5-BABF-48D0-A456-8B05FB6D40AB}" destId="{72F2CAD3-361A-46A5-AC95-57C37E8871D3}" srcOrd="1" destOrd="0" presId="urn:microsoft.com/office/officeart/2005/8/layout/cycle4"/>
    <dgm:cxn modelId="{996980C2-9800-48CD-B127-52F509202D80}" type="presParOf" srcId="{CA99EEA5-BABF-48D0-A456-8B05FB6D40AB}" destId="{AC2C29B6-6832-4C9D-8911-B4444ECE29EA}" srcOrd="2" destOrd="0" presId="urn:microsoft.com/office/officeart/2005/8/layout/cycle4"/>
    <dgm:cxn modelId="{9EA65F86-A391-4C57-B9E3-F84B81D2BC7B}" type="presParOf" srcId="{CA99EEA5-BABF-48D0-A456-8B05FB6D40AB}" destId="{C104DA92-53AB-4F74-AA9B-DEE8EC27D820}" srcOrd="3" destOrd="0" presId="urn:microsoft.com/office/officeart/2005/8/layout/cycle4"/>
    <dgm:cxn modelId="{7E07AD08-46E5-4EEB-8202-D0EE23FA6A6E}" type="presParOf" srcId="{CA99EEA5-BABF-48D0-A456-8B05FB6D40AB}" destId="{4CC11D96-ED17-4742-9804-7F0DE46F3A58}" srcOrd="4" destOrd="0" presId="urn:microsoft.com/office/officeart/2005/8/layout/cycle4"/>
    <dgm:cxn modelId="{17AC446D-9B44-4A8D-8902-C98B96AA4A07}" type="presParOf" srcId="{5ACD065D-AB26-4372-8ECB-7F60FA1B59F2}" destId="{61528EE5-1A5C-4E59-BD18-C39B3BC0CC89}" srcOrd="2" destOrd="0" presId="urn:microsoft.com/office/officeart/2005/8/layout/cycle4"/>
    <dgm:cxn modelId="{F86B952B-0DA7-4DEA-A83E-3EE04E5F4021}" type="presParOf" srcId="{5ACD065D-AB26-4372-8ECB-7F60FA1B59F2}" destId="{1C0EAD5F-529B-49FF-9D51-2CED5B49391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4D48C7-6EF7-4C0D-AAC8-A4BEF86C4EB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fr-FR"/>
        </a:p>
      </dgm:t>
    </dgm:pt>
    <dgm:pt modelId="{7D592D00-CBBA-466A-9C87-77CFAACE92AB}">
      <dgm:prSet phldrT="[Texte]" custT="1">
        <dgm:style>
          <a:lnRef idx="1">
            <a:schemeClr val="accent5"/>
          </a:lnRef>
          <a:fillRef idx="3">
            <a:schemeClr val="accent5"/>
          </a:fillRef>
          <a:effectRef idx="2">
            <a:schemeClr val="accent5"/>
          </a:effectRef>
          <a:fontRef idx="minor">
            <a:schemeClr val="lt1"/>
          </a:fontRef>
        </dgm:style>
      </dgm:prSet>
      <dgm:spPr/>
      <dgm:t>
        <a:bodyPr/>
        <a:lstStyle/>
        <a:p>
          <a:pPr rtl="1"/>
          <a:r>
            <a:rPr lang="ar-SA" sz="1600" b="1" dirty="0" smtClean="0">
              <a:solidFill>
                <a:srgbClr val="002060"/>
              </a:solidFill>
            </a:rPr>
            <a:t>استراتيجيات المواجهة</a:t>
          </a:r>
          <a:endParaRPr lang="fr-FR" sz="1600" b="1" dirty="0">
            <a:solidFill>
              <a:srgbClr val="002060"/>
            </a:solidFill>
          </a:endParaRPr>
        </a:p>
      </dgm:t>
    </dgm:pt>
    <dgm:pt modelId="{EA562D27-AFC4-4A47-B183-0C21F2B7AB93}" type="parTrans" cxnId="{0772BC18-61B8-4EDF-89C3-40516D99A91A}">
      <dgm:prSet/>
      <dgm:spPr/>
      <dgm:t>
        <a:bodyPr/>
        <a:lstStyle/>
        <a:p>
          <a:endParaRPr lang="fr-FR"/>
        </a:p>
      </dgm:t>
    </dgm:pt>
    <dgm:pt modelId="{AD3AA7EB-B5A9-4666-BFBA-300449C6E7A8}" type="sibTrans" cxnId="{0772BC18-61B8-4EDF-89C3-40516D99A91A}">
      <dgm:prSet/>
      <dgm:spPr/>
      <dgm:t>
        <a:bodyPr/>
        <a:lstStyle/>
        <a:p>
          <a:endParaRPr lang="fr-FR"/>
        </a:p>
      </dgm:t>
    </dgm:pt>
    <dgm:pt modelId="{4EDE813E-CEC1-422E-BBB3-6D4E16E11B5A}">
      <dgm:prSet phldrT="[Texte]">
        <dgm:style>
          <a:lnRef idx="2">
            <a:schemeClr val="accent5"/>
          </a:lnRef>
          <a:fillRef idx="1">
            <a:schemeClr val="lt1"/>
          </a:fillRef>
          <a:effectRef idx="0">
            <a:schemeClr val="accent5"/>
          </a:effectRef>
          <a:fontRef idx="minor">
            <a:schemeClr val="dk1"/>
          </a:fontRef>
        </dgm:style>
      </dgm:prSet>
      <dgm:spPr/>
      <dgm:t>
        <a:bodyPr/>
        <a:lstStyle/>
        <a:p>
          <a:pPr rtl="1"/>
          <a:r>
            <a:rPr lang="ar-SA" dirty="0" smtClean="0">
              <a:solidFill>
                <a:srgbClr val="002060"/>
              </a:solidFill>
            </a:rPr>
            <a:t>تطوير أدوية جديدة مبتكرة</a:t>
          </a:r>
          <a:endParaRPr lang="fr-FR" dirty="0">
            <a:solidFill>
              <a:srgbClr val="002060"/>
            </a:solidFill>
          </a:endParaRPr>
        </a:p>
      </dgm:t>
    </dgm:pt>
    <dgm:pt modelId="{AC593EDF-B6CA-4108-ADCC-B47110CBDAC4}" type="parTrans" cxnId="{2BC4732E-B4C5-41A8-8397-9DEE65038B56}">
      <dgm:prSet>
        <dgm:style>
          <a:lnRef idx="1">
            <a:schemeClr val="accent5"/>
          </a:lnRef>
          <a:fillRef idx="3">
            <a:schemeClr val="accent5"/>
          </a:fillRef>
          <a:effectRef idx="2">
            <a:schemeClr val="accent5"/>
          </a:effectRef>
          <a:fontRef idx="minor">
            <a:schemeClr val="lt1"/>
          </a:fontRef>
        </dgm:style>
      </dgm:prSet>
      <dgm:spPr/>
      <dgm:t>
        <a:bodyPr/>
        <a:lstStyle/>
        <a:p>
          <a:endParaRPr lang="fr-FR"/>
        </a:p>
      </dgm:t>
    </dgm:pt>
    <dgm:pt modelId="{1986F00F-1879-44A1-9B89-2ACFD51E6268}" type="sibTrans" cxnId="{2BC4732E-B4C5-41A8-8397-9DEE65038B56}">
      <dgm:prSet/>
      <dgm:spPr/>
      <dgm:t>
        <a:bodyPr/>
        <a:lstStyle/>
        <a:p>
          <a:endParaRPr lang="fr-FR"/>
        </a:p>
      </dgm:t>
    </dgm:pt>
    <dgm:pt modelId="{B2A50168-C9BF-46C2-9B3B-5D93D8E46785}">
      <dgm:prSet phldrT="[Texte]">
        <dgm:style>
          <a:lnRef idx="2">
            <a:schemeClr val="accent5"/>
          </a:lnRef>
          <a:fillRef idx="1">
            <a:schemeClr val="lt1"/>
          </a:fillRef>
          <a:effectRef idx="0">
            <a:schemeClr val="accent5"/>
          </a:effectRef>
          <a:fontRef idx="minor">
            <a:schemeClr val="dk1"/>
          </a:fontRef>
        </dgm:style>
      </dgm:prSet>
      <dgm:spPr/>
      <dgm:t>
        <a:bodyPr/>
        <a:lstStyle/>
        <a:p>
          <a:pPr rtl="1"/>
          <a:r>
            <a:rPr lang="ar-SA" dirty="0" smtClean="0">
              <a:solidFill>
                <a:srgbClr val="002060"/>
              </a:solidFill>
            </a:rPr>
            <a:t>توسيع التواجد في الأسواق الناشئة</a:t>
          </a:r>
          <a:endParaRPr lang="fr-FR" dirty="0">
            <a:solidFill>
              <a:srgbClr val="002060"/>
            </a:solidFill>
          </a:endParaRPr>
        </a:p>
      </dgm:t>
    </dgm:pt>
    <dgm:pt modelId="{947A7221-8538-451E-BDD7-77E634183677}" type="parTrans" cxnId="{AB343660-96A3-40D2-87D6-7BED78657EDB}">
      <dgm:prSet>
        <dgm:style>
          <a:lnRef idx="1">
            <a:schemeClr val="accent5"/>
          </a:lnRef>
          <a:fillRef idx="3">
            <a:schemeClr val="accent5"/>
          </a:fillRef>
          <a:effectRef idx="2">
            <a:schemeClr val="accent5"/>
          </a:effectRef>
          <a:fontRef idx="minor">
            <a:schemeClr val="lt1"/>
          </a:fontRef>
        </dgm:style>
      </dgm:prSet>
      <dgm:spPr/>
      <dgm:t>
        <a:bodyPr/>
        <a:lstStyle/>
        <a:p>
          <a:endParaRPr lang="fr-FR"/>
        </a:p>
      </dgm:t>
    </dgm:pt>
    <dgm:pt modelId="{10F6ED17-C243-4D9B-8B1C-9A70C7953CF7}" type="sibTrans" cxnId="{AB343660-96A3-40D2-87D6-7BED78657EDB}">
      <dgm:prSet/>
      <dgm:spPr/>
      <dgm:t>
        <a:bodyPr/>
        <a:lstStyle/>
        <a:p>
          <a:endParaRPr lang="fr-FR"/>
        </a:p>
      </dgm:t>
    </dgm:pt>
    <dgm:pt modelId="{AB0C9E6E-CB43-4C23-8641-2A0649E8D816}">
      <dgm:prSet phldrT="[Texte]">
        <dgm:style>
          <a:lnRef idx="2">
            <a:schemeClr val="accent5"/>
          </a:lnRef>
          <a:fillRef idx="1">
            <a:schemeClr val="lt1"/>
          </a:fillRef>
          <a:effectRef idx="0">
            <a:schemeClr val="accent5"/>
          </a:effectRef>
          <a:fontRef idx="minor">
            <a:schemeClr val="dk1"/>
          </a:fontRef>
        </dgm:style>
      </dgm:prSet>
      <dgm:spPr/>
      <dgm:t>
        <a:bodyPr/>
        <a:lstStyle/>
        <a:p>
          <a:pPr rtl="1"/>
          <a:r>
            <a:rPr lang="ar-SA" dirty="0" smtClean="0">
              <a:solidFill>
                <a:srgbClr val="002060"/>
              </a:solidFill>
            </a:rPr>
            <a:t>تعزيز الشراكات والاستثمار في البحث والتطوير.</a:t>
          </a:r>
          <a:endParaRPr lang="fr-FR" dirty="0">
            <a:solidFill>
              <a:srgbClr val="002060"/>
            </a:solidFill>
          </a:endParaRPr>
        </a:p>
      </dgm:t>
    </dgm:pt>
    <dgm:pt modelId="{A05B754D-633F-4BBD-BE14-6E7EF8BC20E3}" type="parTrans" cxnId="{34FE17AB-4B1C-49EF-B34A-CB492732FBAA}">
      <dgm:prSet>
        <dgm:style>
          <a:lnRef idx="1">
            <a:schemeClr val="accent5"/>
          </a:lnRef>
          <a:fillRef idx="3">
            <a:schemeClr val="accent5"/>
          </a:fillRef>
          <a:effectRef idx="2">
            <a:schemeClr val="accent5"/>
          </a:effectRef>
          <a:fontRef idx="minor">
            <a:schemeClr val="lt1"/>
          </a:fontRef>
        </dgm:style>
      </dgm:prSet>
      <dgm:spPr/>
      <dgm:t>
        <a:bodyPr/>
        <a:lstStyle/>
        <a:p>
          <a:endParaRPr lang="fr-FR"/>
        </a:p>
      </dgm:t>
    </dgm:pt>
    <dgm:pt modelId="{5BB1EF88-3729-4CB9-AC22-24AB5577BE7A}" type="sibTrans" cxnId="{34FE17AB-4B1C-49EF-B34A-CB492732FBAA}">
      <dgm:prSet/>
      <dgm:spPr/>
      <dgm:t>
        <a:bodyPr/>
        <a:lstStyle/>
        <a:p>
          <a:endParaRPr lang="fr-FR"/>
        </a:p>
      </dgm:t>
    </dgm:pt>
    <dgm:pt modelId="{9B396509-7C86-49DF-830A-F14D596B00C3}">
      <dgm:prSet phldrT="[Texte]"/>
      <dgm:spPr/>
      <dgm:t>
        <a:bodyPr/>
        <a:lstStyle/>
        <a:p>
          <a:endParaRPr lang="fr-FR" dirty="0"/>
        </a:p>
      </dgm:t>
    </dgm:pt>
    <dgm:pt modelId="{6FFA25EE-2B83-4CEA-AA91-14BF1A2F41EA}" type="parTrans" cxnId="{F2BAE5BF-52D6-4081-9CB8-6EA9E27414C7}">
      <dgm:prSet/>
      <dgm:spPr/>
      <dgm:t>
        <a:bodyPr/>
        <a:lstStyle/>
        <a:p>
          <a:endParaRPr lang="fr-FR"/>
        </a:p>
      </dgm:t>
    </dgm:pt>
    <dgm:pt modelId="{1F5B8516-6F6C-498C-877B-C9C07C93EAC9}" type="sibTrans" cxnId="{F2BAE5BF-52D6-4081-9CB8-6EA9E27414C7}">
      <dgm:prSet/>
      <dgm:spPr/>
      <dgm:t>
        <a:bodyPr/>
        <a:lstStyle/>
        <a:p>
          <a:endParaRPr lang="fr-FR"/>
        </a:p>
      </dgm:t>
    </dgm:pt>
    <dgm:pt modelId="{8C9B7D0F-7B00-4657-88B7-1B5A1ABAC650}" type="pres">
      <dgm:prSet presAssocID="{8C4D48C7-6EF7-4C0D-AAC8-A4BEF86C4EBF}" presName="Name0" presStyleCnt="0">
        <dgm:presLayoutVars>
          <dgm:chMax val="1"/>
          <dgm:dir/>
          <dgm:animLvl val="ctr"/>
          <dgm:resizeHandles val="exact"/>
        </dgm:presLayoutVars>
      </dgm:prSet>
      <dgm:spPr/>
    </dgm:pt>
    <dgm:pt modelId="{C1199EAB-71CC-47B2-B2CA-F8C87362E030}" type="pres">
      <dgm:prSet presAssocID="{7D592D00-CBBA-466A-9C87-77CFAACE92AB}" presName="centerShape" presStyleLbl="node0" presStyleIdx="0" presStyleCnt="1" custScaleX="113791" custScaleY="101643"/>
      <dgm:spPr/>
      <dgm:t>
        <a:bodyPr/>
        <a:lstStyle/>
        <a:p>
          <a:endParaRPr lang="fr-FR"/>
        </a:p>
      </dgm:t>
    </dgm:pt>
    <dgm:pt modelId="{EF9B553B-7538-4D73-8A89-B335F6147AE3}" type="pres">
      <dgm:prSet presAssocID="{AC593EDF-B6CA-4108-ADCC-B47110CBDAC4}" presName="parTrans" presStyleLbl="sibTrans2D1" presStyleIdx="0" presStyleCnt="3" custScaleX="143486"/>
      <dgm:spPr/>
    </dgm:pt>
    <dgm:pt modelId="{B08A08DC-40C9-412C-A554-AD5FF2C74568}" type="pres">
      <dgm:prSet presAssocID="{AC593EDF-B6CA-4108-ADCC-B47110CBDAC4}" presName="connectorText" presStyleLbl="sibTrans2D1" presStyleIdx="0" presStyleCnt="3"/>
      <dgm:spPr/>
    </dgm:pt>
    <dgm:pt modelId="{B3E13728-1674-403D-B02D-19AB92CD9A7F}" type="pres">
      <dgm:prSet presAssocID="{4EDE813E-CEC1-422E-BBB3-6D4E16E11B5A}" presName="node" presStyleLbl="node1" presStyleIdx="0" presStyleCnt="3" custScaleX="99209" custScaleY="81029" custRadScaleRad="108273" custRadScaleInc="-545">
        <dgm:presLayoutVars>
          <dgm:bulletEnabled val="1"/>
        </dgm:presLayoutVars>
      </dgm:prSet>
      <dgm:spPr/>
      <dgm:t>
        <a:bodyPr/>
        <a:lstStyle/>
        <a:p>
          <a:endParaRPr lang="fr-FR"/>
        </a:p>
      </dgm:t>
    </dgm:pt>
    <dgm:pt modelId="{0182106C-7641-44A7-B4A3-48D5A1FC1CEA}" type="pres">
      <dgm:prSet presAssocID="{947A7221-8538-451E-BDD7-77E634183677}" presName="parTrans" presStyleLbl="sibTrans2D1" presStyleIdx="1" presStyleCnt="3" custScaleX="160153" custLinFactNeighborX="9601" custLinFactNeighborY="10144"/>
      <dgm:spPr/>
    </dgm:pt>
    <dgm:pt modelId="{0F339E36-4A5C-4BB2-88B9-A0C5AC844821}" type="pres">
      <dgm:prSet presAssocID="{947A7221-8538-451E-BDD7-77E634183677}" presName="connectorText" presStyleLbl="sibTrans2D1" presStyleIdx="1" presStyleCnt="3"/>
      <dgm:spPr/>
    </dgm:pt>
    <dgm:pt modelId="{28354944-0514-4B2B-92EC-89CE91701AD1}" type="pres">
      <dgm:prSet presAssocID="{B2A50168-C9BF-46C2-9B3B-5D93D8E46785}" presName="node" presStyleLbl="node1" presStyleIdx="1" presStyleCnt="3" custScaleX="105271" custScaleY="76469" custRadScaleRad="114375" custRadScaleInc="-318">
        <dgm:presLayoutVars>
          <dgm:bulletEnabled val="1"/>
        </dgm:presLayoutVars>
      </dgm:prSet>
      <dgm:spPr/>
      <dgm:t>
        <a:bodyPr/>
        <a:lstStyle/>
        <a:p>
          <a:endParaRPr lang="fr-FR"/>
        </a:p>
      </dgm:t>
    </dgm:pt>
    <dgm:pt modelId="{F42596FA-82E6-4463-9FB6-EFCB4B719C75}" type="pres">
      <dgm:prSet presAssocID="{A05B754D-633F-4BBD-BE14-6E7EF8BC20E3}" presName="parTrans" presStyleLbl="sibTrans2D1" presStyleIdx="2" presStyleCnt="3" custScaleX="140114"/>
      <dgm:spPr/>
    </dgm:pt>
    <dgm:pt modelId="{19865DF1-5FF8-4BA2-B069-D3B47819BA54}" type="pres">
      <dgm:prSet presAssocID="{A05B754D-633F-4BBD-BE14-6E7EF8BC20E3}" presName="connectorText" presStyleLbl="sibTrans2D1" presStyleIdx="2" presStyleCnt="3"/>
      <dgm:spPr/>
    </dgm:pt>
    <dgm:pt modelId="{0170F4AD-3431-4E5D-9EA6-6C7200DE81FB}" type="pres">
      <dgm:prSet presAssocID="{AB0C9E6E-CB43-4C23-8641-2A0649E8D816}" presName="node" presStyleLbl="node1" presStyleIdx="2" presStyleCnt="3" custScaleX="101973" custScaleY="79995" custRadScaleRad="124197" custRadScaleInc="556">
        <dgm:presLayoutVars>
          <dgm:bulletEnabled val="1"/>
        </dgm:presLayoutVars>
      </dgm:prSet>
      <dgm:spPr/>
      <dgm:t>
        <a:bodyPr/>
        <a:lstStyle/>
        <a:p>
          <a:endParaRPr lang="fr-FR"/>
        </a:p>
      </dgm:t>
    </dgm:pt>
  </dgm:ptLst>
  <dgm:cxnLst>
    <dgm:cxn modelId="{76AA9D97-F8A8-4D1D-9A16-D63697D483B3}" type="presOf" srcId="{AC593EDF-B6CA-4108-ADCC-B47110CBDAC4}" destId="{B08A08DC-40C9-412C-A554-AD5FF2C74568}" srcOrd="1" destOrd="0" presId="urn:microsoft.com/office/officeart/2005/8/layout/radial5"/>
    <dgm:cxn modelId="{261FE1F6-F275-45D9-A589-71881A7ADBEF}" type="presOf" srcId="{A05B754D-633F-4BBD-BE14-6E7EF8BC20E3}" destId="{19865DF1-5FF8-4BA2-B069-D3B47819BA54}" srcOrd="1" destOrd="0" presId="urn:microsoft.com/office/officeart/2005/8/layout/radial5"/>
    <dgm:cxn modelId="{F2BAE5BF-52D6-4081-9CB8-6EA9E27414C7}" srcId="{8C4D48C7-6EF7-4C0D-AAC8-A4BEF86C4EBF}" destId="{9B396509-7C86-49DF-830A-F14D596B00C3}" srcOrd="1" destOrd="0" parTransId="{6FFA25EE-2B83-4CEA-AA91-14BF1A2F41EA}" sibTransId="{1F5B8516-6F6C-498C-877B-C9C07C93EAC9}"/>
    <dgm:cxn modelId="{0772BC18-61B8-4EDF-89C3-40516D99A91A}" srcId="{8C4D48C7-6EF7-4C0D-AAC8-A4BEF86C4EBF}" destId="{7D592D00-CBBA-466A-9C87-77CFAACE92AB}" srcOrd="0" destOrd="0" parTransId="{EA562D27-AFC4-4A47-B183-0C21F2B7AB93}" sibTransId="{AD3AA7EB-B5A9-4666-BFBA-300449C6E7A8}"/>
    <dgm:cxn modelId="{1AD4C30E-BFBE-4554-9F15-6CA6EA89ED71}" type="presOf" srcId="{7D592D00-CBBA-466A-9C87-77CFAACE92AB}" destId="{C1199EAB-71CC-47B2-B2CA-F8C87362E030}" srcOrd="0" destOrd="0" presId="urn:microsoft.com/office/officeart/2005/8/layout/radial5"/>
    <dgm:cxn modelId="{E5715C9D-8E5A-40B8-AED3-02E5A7E0AE67}" type="presOf" srcId="{4EDE813E-CEC1-422E-BBB3-6D4E16E11B5A}" destId="{B3E13728-1674-403D-B02D-19AB92CD9A7F}" srcOrd="0" destOrd="0" presId="urn:microsoft.com/office/officeart/2005/8/layout/radial5"/>
    <dgm:cxn modelId="{DF1EDBB4-EF05-47F3-AE41-C7AD16311692}" type="presOf" srcId="{947A7221-8538-451E-BDD7-77E634183677}" destId="{0182106C-7641-44A7-B4A3-48D5A1FC1CEA}" srcOrd="0" destOrd="0" presId="urn:microsoft.com/office/officeart/2005/8/layout/radial5"/>
    <dgm:cxn modelId="{C8453B32-EF8C-40EC-A602-1D0F0BE87E59}" type="presOf" srcId="{AC593EDF-B6CA-4108-ADCC-B47110CBDAC4}" destId="{EF9B553B-7538-4D73-8A89-B335F6147AE3}" srcOrd="0" destOrd="0" presId="urn:microsoft.com/office/officeart/2005/8/layout/radial5"/>
    <dgm:cxn modelId="{347AA3F1-9BAE-46F4-998D-E6EA74C87CDA}" type="presOf" srcId="{AB0C9E6E-CB43-4C23-8641-2A0649E8D816}" destId="{0170F4AD-3431-4E5D-9EA6-6C7200DE81FB}" srcOrd="0" destOrd="0" presId="urn:microsoft.com/office/officeart/2005/8/layout/radial5"/>
    <dgm:cxn modelId="{1D407ED8-7663-4188-A912-B8AB1B3835AB}" type="presOf" srcId="{947A7221-8538-451E-BDD7-77E634183677}" destId="{0F339E36-4A5C-4BB2-88B9-A0C5AC844821}" srcOrd="1" destOrd="0" presId="urn:microsoft.com/office/officeart/2005/8/layout/radial5"/>
    <dgm:cxn modelId="{AB343660-96A3-40D2-87D6-7BED78657EDB}" srcId="{7D592D00-CBBA-466A-9C87-77CFAACE92AB}" destId="{B2A50168-C9BF-46C2-9B3B-5D93D8E46785}" srcOrd="1" destOrd="0" parTransId="{947A7221-8538-451E-BDD7-77E634183677}" sibTransId="{10F6ED17-C243-4D9B-8B1C-9A70C7953CF7}"/>
    <dgm:cxn modelId="{C9AB64FD-F00D-499F-8F8A-F0034F3876D8}" type="presOf" srcId="{8C4D48C7-6EF7-4C0D-AAC8-A4BEF86C4EBF}" destId="{8C9B7D0F-7B00-4657-88B7-1B5A1ABAC650}" srcOrd="0" destOrd="0" presId="urn:microsoft.com/office/officeart/2005/8/layout/radial5"/>
    <dgm:cxn modelId="{34FE17AB-4B1C-49EF-B34A-CB492732FBAA}" srcId="{7D592D00-CBBA-466A-9C87-77CFAACE92AB}" destId="{AB0C9E6E-CB43-4C23-8641-2A0649E8D816}" srcOrd="2" destOrd="0" parTransId="{A05B754D-633F-4BBD-BE14-6E7EF8BC20E3}" sibTransId="{5BB1EF88-3729-4CB9-AC22-24AB5577BE7A}"/>
    <dgm:cxn modelId="{01E58931-D084-466A-8C0D-C93E23C96337}" type="presOf" srcId="{A05B754D-633F-4BBD-BE14-6E7EF8BC20E3}" destId="{F42596FA-82E6-4463-9FB6-EFCB4B719C75}" srcOrd="0" destOrd="0" presId="urn:microsoft.com/office/officeart/2005/8/layout/radial5"/>
    <dgm:cxn modelId="{2BC4732E-B4C5-41A8-8397-9DEE65038B56}" srcId="{7D592D00-CBBA-466A-9C87-77CFAACE92AB}" destId="{4EDE813E-CEC1-422E-BBB3-6D4E16E11B5A}" srcOrd="0" destOrd="0" parTransId="{AC593EDF-B6CA-4108-ADCC-B47110CBDAC4}" sibTransId="{1986F00F-1879-44A1-9B89-2ACFD51E6268}"/>
    <dgm:cxn modelId="{5BFE38A6-4649-4C1C-90F9-B42DA5BC4911}" type="presOf" srcId="{B2A50168-C9BF-46C2-9B3B-5D93D8E46785}" destId="{28354944-0514-4B2B-92EC-89CE91701AD1}" srcOrd="0" destOrd="0" presId="urn:microsoft.com/office/officeart/2005/8/layout/radial5"/>
    <dgm:cxn modelId="{A4C3AFAB-63AB-4307-BF9D-03326BE84040}" type="presParOf" srcId="{8C9B7D0F-7B00-4657-88B7-1B5A1ABAC650}" destId="{C1199EAB-71CC-47B2-B2CA-F8C87362E030}" srcOrd="0" destOrd="0" presId="urn:microsoft.com/office/officeart/2005/8/layout/radial5"/>
    <dgm:cxn modelId="{DAAB5369-6ABF-4242-8C54-2FD19019A836}" type="presParOf" srcId="{8C9B7D0F-7B00-4657-88B7-1B5A1ABAC650}" destId="{EF9B553B-7538-4D73-8A89-B335F6147AE3}" srcOrd="1" destOrd="0" presId="urn:microsoft.com/office/officeart/2005/8/layout/radial5"/>
    <dgm:cxn modelId="{F99BA2FC-2B79-4BE6-A5E8-1B0CD214C5CC}" type="presParOf" srcId="{EF9B553B-7538-4D73-8A89-B335F6147AE3}" destId="{B08A08DC-40C9-412C-A554-AD5FF2C74568}" srcOrd="0" destOrd="0" presId="urn:microsoft.com/office/officeart/2005/8/layout/radial5"/>
    <dgm:cxn modelId="{0AE2F2F7-C00C-438D-822C-11FAEA7162CB}" type="presParOf" srcId="{8C9B7D0F-7B00-4657-88B7-1B5A1ABAC650}" destId="{B3E13728-1674-403D-B02D-19AB92CD9A7F}" srcOrd="2" destOrd="0" presId="urn:microsoft.com/office/officeart/2005/8/layout/radial5"/>
    <dgm:cxn modelId="{A0A3FCB2-01B9-431D-A86A-1537A9732BEC}" type="presParOf" srcId="{8C9B7D0F-7B00-4657-88B7-1B5A1ABAC650}" destId="{0182106C-7641-44A7-B4A3-48D5A1FC1CEA}" srcOrd="3" destOrd="0" presId="urn:microsoft.com/office/officeart/2005/8/layout/radial5"/>
    <dgm:cxn modelId="{17BBA295-3C46-4D76-941E-62F6AB05DD5B}" type="presParOf" srcId="{0182106C-7641-44A7-B4A3-48D5A1FC1CEA}" destId="{0F339E36-4A5C-4BB2-88B9-A0C5AC844821}" srcOrd="0" destOrd="0" presId="urn:microsoft.com/office/officeart/2005/8/layout/radial5"/>
    <dgm:cxn modelId="{A583A95A-3687-46EC-85AF-516F4ED2109A}" type="presParOf" srcId="{8C9B7D0F-7B00-4657-88B7-1B5A1ABAC650}" destId="{28354944-0514-4B2B-92EC-89CE91701AD1}" srcOrd="4" destOrd="0" presId="urn:microsoft.com/office/officeart/2005/8/layout/radial5"/>
    <dgm:cxn modelId="{98F97592-BAC2-4C57-841C-2015C2DBB64D}" type="presParOf" srcId="{8C9B7D0F-7B00-4657-88B7-1B5A1ABAC650}" destId="{F42596FA-82E6-4463-9FB6-EFCB4B719C75}" srcOrd="5" destOrd="0" presId="urn:microsoft.com/office/officeart/2005/8/layout/radial5"/>
    <dgm:cxn modelId="{4D52096F-F0EA-4033-819D-8D8EADC1B624}" type="presParOf" srcId="{F42596FA-82E6-4463-9FB6-EFCB4B719C75}" destId="{19865DF1-5FF8-4BA2-B069-D3B47819BA54}" srcOrd="0" destOrd="0" presId="urn:microsoft.com/office/officeart/2005/8/layout/radial5"/>
    <dgm:cxn modelId="{EF982C97-E247-4ED6-B02F-E8C52F8D5C02}" type="presParOf" srcId="{8C9B7D0F-7B00-4657-88B7-1B5A1ABAC650}" destId="{0170F4AD-3431-4E5D-9EA6-6C7200DE81FB}"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FEB0-CCFE-4EE9-AA3B-EB599250A088}">
      <dsp:nvSpPr>
        <dsp:cNvPr id="0" name=""/>
        <dsp:cNvSpPr/>
      </dsp:nvSpPr>
      <dsp:spPr>
        <a:xfrm>
          <a:off x="106" y="1022726"/>
          <a:ext cx="1699969" cy="201854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3825" tIns="123825" rIns="123825" bIns="123825" numCol="1" spcCol="1270" anchor="t" anchorCtr="0">
          <a:noAutofit/>
        </a:bodyPr>
        <a:lstStyle/>
        <a:p>
          <a:pPr marL="171450" lvl="1" indent="-171450" algn="ctr" defTabSz="800100" rtl="1">
            <a:lnSpc>
              <a:spcPct val="90000"/>
            </a:lnSpc>
            <a:spcBef>
              <a:spcPct val="0"/>
            </a:spcBef>
            <a:spcAft>
              <a:spcPct val="15000"/>
            </a:spcAft>
            <a:buChar char="••"/>
          </a:pPr>
          <a:r>
            <a:rPr lang="fr-FR" sz="1800" kern="1200" dirty="0" smtClean="0"/>
            <a:t>2013</a:t>
          </a:r>
          <a:endParaRPr lang="fr-FR" sz="1800" kern="1200" dirty="0"/>
        </a:p>
        <a:p>
          <a:pPr marL="171450" lvl="1" indent="-171450" algn="l" defTabSz="711200" rtl="1">
            <a:lnSpc>
              <a:spcPct val="90000"/>
            </a:lnSpc>
            <a:spcBef>
              <a:spcPct val="0"/>
            </a:spcBef>
            <a:spcAft>
              <a:spcPct val="15000"/>
            </a:spcAft>
            <a:buChar char="••"/>
          </a:pPr>
          <a:r>
            <a:rPr lang="ar-SA" sz="1600" kern="1200" dirty="0" smtClean="0"/>
            <a:t>انفصال </a:t>
          </a:r>
          <a:r>
            <a:rPr lang="fr-FR" sz="1600" kern="1200" dirty="0" err="1" smtClean="0"/>
            <a:t>AbbVie</a:t>
          </a:r>
          <a:r>
            <a:rPr lang="fr-FR" sz="1600" kern="1200" dirty="0" smtClean="0"/>
            <a:t> </a:t>
          </a:r>
          <a:r>
            <a:rPr lang="ar-SA" sz="1600" kern="1200" dirty="0" smtClean="0"/>
            <a:t>عن شركة </a:t>
          </a:r>
          <a:r>
            <a:rPr lang="fr-FR" sz="1600" kern="1200" dirty="0" smtClean="0"/>
            <a:t>Abbott </a:t>
          </a:r>
          <a:r>
            <a:rPr lang="fr-FR" sz="1600" kern="1200" dirty="0" err="1" smtClean="0"/>
            <a:t>Laboratories</a:t>
          </a:r>
          <a:r>
            <a:rPr lang="fr-FR" sz="1600" kern="1200" dirty="0" smtClean="0"/>
            <a:t>.</a:t>
          </a:r>
          <a:endParaRPr lang="fr-FR" sz="1600" kern="1200" dirty="0"/>
        </a:p>
        <a:p>
          <a:pPr marL="114300" lvl="1" indent="-114300" algn="l" defTabSz="577850">
            <a:lnSpc>
              <a:spcPct val="90000"/>
            </a:lnSpc>
            <a:spcBef>
              <a:spcPct val="0"/>
            </a:spcBef>
            <a:spcAft>
              <a:spcPct val="15000"/>
            </a:spcAft>
            <a:buChar char="••"/>
          </a:pPr>
          <a:endParaRPr lang="fr-FR" sz="1300" kern="1200" dirty="0" smtClean="0"/>
        </a:p>
      </dsp:txBody>
      <dsp:txXfrm>
        <a:off x="46558" y="1069178"/>
        <a:ext cx="1607065" cy="1493097"/>
      </dsp:txXfrm>
    </dsp:sp>
    <dsp:sp modelId="{BABFD0CB-F408-4C68-B82B-1899123D8DE3}">
      <dsp:nvSpPr>
        <dsp:cNvPr id="0" name=""/>
        <dsp:cNvSpPr/>
      </dsp:nvSpPr>
      <dsp:spPr>
        <a:xfrm>
          <a:off x="952286" y="1794120"/>
          <a:ext cx="1764327" cy="1764327"/>
        </a:xfrm>
        <a:prstGeom prst="leftCircularArrow">
          <a:avLst>
            <a:gd name="adj1" fmla="val 2554"/>
            <a:gd name="adj2" fmla="val 309968"/>
            <a:gd name="adj3" fmla="val 1853137"/>
            <a:gd name="adj4" fmla="val 8792148"/>
            <a:gd name="adj5" fmla="val 298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17CD7219-6710-4B3E-8387-40F7A63426F6}">
      <dsp:nvSpPr>
        <dsp:cNvPr id="0" name=""/>
        <dsp:cNvSpPr/>
      </dsp:nvSpPr>
      <dsp:spPr>
        <a:xfrm>
          <a:off x="383710" y="2534892"/>
          <a:ext cx="1511084" cy="600908"/>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fr-FR" sz="3400" kern="1200" dirty="0" smtClean="0"/>
            <a:t>1</a:t>
          </a:r>
          <a:endParaRPr lang="fr-FR" sz="3400" kern="1200" dirty="0"/>
        </a:p>
      </dsp:txBody>
      <dsp:txXfrm>
        <a:off x="401310" y="2552492"/>
        <a:ext cx="1475884" cy="565708"/>
      </dsp:txXfrm>
    </dsp:sp>
    <dsp:sp modelId="{7B0AC254-28C3-4477-90A7-A3A308536D3A}">
      <dsp:nvSpPr>
        <dsp:cNvPr id="0" name=""/>
        <dsp:cNvSpPr/>
      </dsp:nvSpPr>
      <dsp:spPr>
        <a:xfrm>
          <a:off x="2103572" y="1022200"/>
          <a:ext cx="1699969" cy="2019599"/>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3825" tIns="123825" rIns="123825" bIns="123825" numCol="1" spcCol="1270" anchor="t" anchorCtr="0">
          <a:noAutofit/>
        </a:bodyPr>
        <a:lstStyle/>
        <a:p>
          <a:pPr marL="171450" lvl="1" indent="-171450" algn="ctr" defTabSz="800100" rtl="1">
            <a:lnSpc>
              <a:spcPct val="90000"/>
            </a:lnSpc>
            <a:spcBef>
              <a:spcPct val="0"/>
            </a:spcBef>
            <a:spcAft>
              <a:spcPct val="15000"/>
            </a:spcAft>
            <a:buChar char="••"/>
          </a:pPr>
          <a:r>
            <a:rPr lang="fr-FR" sz="1800" kern="1200" dirty="0" smtClean="0"/>
            <a:t>2015</a:t>
          </a:r>
          <a:endParaRPr lang="fr-FR" sz="1800" kern="1200" dirty="0"/>
        </a:p>
        <a:p>
          <a:pPr marL="171450" lvl="1" indent="-171450" algn="r" defTabSz="711200" rtl="1">
            <a:lnSpc>
              <a:spcPct val="90000"/>
            </a:lnSpc>
            <a:spcBef>
              <a:spcPct val="0"/>
            </a:spcBef>
            <a:spcAft>
              <a:spcPct val="15000"/>
            </a:spcAft>
            <a:buChar char="••"/>
          </a:pPr>
          <a:r>
            <a:rPr lang="ar-SA" sz="1600" kern="1200" dirty="0" smtClean="0"/>
            <a:t>إطلاق </a:t>
          </a:r>
          <a:r>
            <a:rPr lang="fr-FR" sz="1600" kern="1200" dirty="0" err="1" smtClean="0"/>
            <a:t>Humira</a:t>
          </a:r>
          <a:r>
            <a:rPr lang="fr-FR" sz="1600" kern="1200" dirty="0" smtClean="0"/>
            <a:t>، </a:t>
          </a:r>
          <a:r>
            <a:rPr lang="ar-SA" sz="1600" kern="1200" dirty="0" smtClean="0"/>
            <a:t>عقار رائد لعلاج أمراض المناعة الذاتية.</a:t>
          </a:r>
          <a:endParaRPr lang="fr-FR" sz="1600" kern="1200" dirty="0"/>
        </a:p>
        <a:p>
          <a:pPr marL="114300" lvl="1" indent="-114300" algn="l" defTabSz="577850">
            <a:lnSpc>
              <a:spcPct val="90000"/>
            </a:lnSpc>
            <a:spcBef>
              <a:spcPct val="0"/>
            </a:spcBef>
            <a:spcAft>
              <a:spcPct val="15000"/>
            </a:spcAft>
            <a:buChar char="••"/>
          </a:pPr>
          <a:endParaRPr lang="fr-FR" sz="1300" kern="1200" dirty="0"/>
        </a:p>
      </dsp:txBody>
      <dsp:txXfrm>
        <a:off x="2150049" y="1501448"/>
        <a:ext cx="1607015" cy="1493873"/>
      </dsp:txXfrm>
    </dsp:sp>
    <dsp:sp modelId="{793542DF-2431-4D6F-934A-04CB88BD0AA8}">
      <dsp:nvSpPr>
        <dsp:cNvPr id="0" name=""/>
        <dsp:cNvSpPr/>
      </dsp:nvSpPr>
      <dsp:spPr>
        <a:xfrm>
          <a:off x="3010567" y="420628"/>
          <a:ext cx="2002434" cy="2002434"/>
        </a:xfrm>
        <a:prstGeom prst="circularArrow">
          <a:avLst>
            <a:gd name="adj1" fmla="val 2251"/>
            <a:gd name="adj2" fmla="val 271199"/>
            <a:gd name="adj3" fmla="val 19851466"/>
            <a:gd name="adj4" fmla="val 12873687"/>
            <a:gd name="adj5" fmla="val 2626"/>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FDA13396-452B-4598-9A3D-EE4B5E09A38A}">
      <dsp:nvSpPr>
        <dsp:cNvPr id="0" name=""/>
        <dsp:cNvSpPr/>
      </dsp:nvSpPr>
      <dsp:spPr>
        <a:xfrm>
          <a:off x="2471929" y="881562"/>
          <a:ext cx="1511084" cy="60090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fr-FR" sz="3400" kern="1200" dirty="0" smtClean="0"/>
            <a:t>2</a:t>
          </a:r>
          <a:endParaRPr lang="fr-FR" sz="3400" kern="1200" dirty="0"/>
        </a:p>
      </dsp:txBody>
      <dsp:txXfrm>
        <a:off x="2489529" y="899162"/>
        <a:ext cx="1475884" cy="565708"/>
      </dsp:txXfrm>
    </dsp:sp>
    <dsp:sp modelId="{8F20F14A-C098-44A8-84BF-0DACDFE1EE71}">
      <dsp:nvSpPr>
        <dsp:cNvPr id="0" name=""/>
        <dsp:cNvSpPr/>
      </dsp:nvSpPr>
      <dsp:spPr>
        <a:xfrm>
          <a:off x="4207037" y="950194"/>
          <a:ext cx="1699969" cy="2163610"/>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3825" tIns="123825" rIns="123825" bIns="123825" numCol="1" spcCol="1270" anchor="t" anchorCtr="0">
          <a:noAutofit/>
        </a:bodyPr>
        <a:lstStyle/>
        <a:p>
          <a:pPr marL="171450" lvl="1" indent="-171450" algn="ctr" defTabSz="711200" rtl="1">
            <a:lnSpc>
              <a:spcPct val="90000"/>
            </a:lnSpc>
            <a:spcBef>
              <a:spcPct val="0"/>
            </a:spcBef>
            <a:spcAft>
              <a:spcPct val="15000"/>
            </a:spcAft>
            <a:buChar char="••"/>
          </a:pPr>
          <a:r>
            <a:rPr lang="fr-FR" sz="1600" kern="1200" dirty="0" smtClean="0"/>
            <a:t>2018</a:t>
          </a:r>
          <a:endParaRPr lang="fr-FR" sz="1600" kern="1200" dirty="0"/>
        </a:p>
        <a:p>
          <a:pPr marL="171450" lvl="1" indent="-171450" algn="l" defTabSz="711200" rtl="1">
            <a:lnSpc>
              <a:spcPct val="90000"/>
            </a:lnSpc>
            <a:spcBef>
              <a:spcPct val="0"/>
            </a:spcBef>
            <a:spcAft>
              <a:spcPct val="15000"/>
            </a:spcAft>
            <a:buChar char="••"/>
          </a:pPr>
          <a:r>
            <a:rPr lang="ar-SA" sz="1600" kern="1200" dirty="0" smtClean="0"/>
            <a:t>شراء شركة </a:t>
          </a:r>
          <a:r>
            <a:rPr lang="fr-FR" sz="1600" kern="1200" dirty="0" err="1" smtClean="0"/>
            <a:t>Pharmacyclics</a:t>
          </a:r>
          <a:r>
            <a:rPr lang="fr-FR" sz="1600" kern="1200" dirty="0" smtClean="0"/>
            <a:t>، </a:t>
          </a:r>
          <a:r>
            <a:rPr lang="ar-SA" sz="1600" kern="1200" dirty="0" smtClean="0"/>
            <a:t>الشركة المصنعة لعقار </a:t>
          </a:r>
          <a:r>
            <a:rPr lang="fr-FR" sz="1600" kern="1200" dirty="0" err="1" smtClean="0"/>
            <a:t>Imbruvica</a:t>
          </a:r>
          <a:r>
            <a:rPr lang="fr-FR" sz="1600" kern="1200" dirty="0" smtClean="0"/>
            <a:t> </a:t>
          </a:r>
          <a:r>
            <a:rPr lang="ar-SA" sz="1600" kern="1200" dirty="0" smtClean="0"/>
            <a:t>لعلاج السرطان.</a:t>
          </a:r>
          <a:endParaRPr lang="fr-FR" sz="1600" kern="1200" dirty="0"/>
        </a:p>
      </dsp:txBody>
      <dsp:txXfrm>
        <a:off x="4256827" y="999984"/>
        <a:ext cx="1600389" cy="1600399"/>
      </dsp:txXfrm>
    </dsp:sp>
    <dsp:sp modelId="{7E8B1A66-A2E6-4932-9324-7E7AA8E15CB4}">
      <dsp:nvSpPr>
        <dsp:cNvPr id="0" name=""/>
        <dsp:cNvSpPr/>
      </dsp:nvSpPr>
      <dsp:spPr>
        <a:xfrm>
          <a:off x="4584915" y="2752078"/>
          <a:ext cx="1511084" cy="60090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fr-FR" sz="3400" kern="1200" dirty="0" smtClean="0"/>
            <a:t>3</a:t>
          </a:r>
          <a:endParaRPr lang="fr-FR" sz="3400" kern="1200" dirty="0"/>
        </a:p>
      </dsp:txBody>
      <dsp:txXfrm>
        <a:off x="4602515" y="2769678"/>
        <a:ext cx="1475884" cy="565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DC9AC-9CD2-478A-AC37-8E145B0B1221}">
      <dsp:nvSpPr>
        <dsp:cNvPr id="0" name=""/>
        <dsp:cNvSpPr/>
      </dsp:nvSpPr>
      <dsp:spPr>
        <a:xfrm>
          <a:off x="2488641" y="1472348"/>
          <a:ext cx="1119303" cy="1119303"/>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DZ" sz="2200" kern="1200" dirty="0" smtClean="0">
              <a:solidFill>
                <a:srgbClr val="002060"/>
              </a:solidFill>
            </a:rPr>
            <a:t>تطورات</a:t>
          </a:r>
          <a:endParaRPr lang="fr-FR" sz="2200" kern="1200" dirty="0">
            <a:solidFill>
              <a:srgbClr val="002060"/>
            </a:solidFill>
          </a:endParaRPr>
        </a:p>
      </dsp:txBody>
      <dsp:txXfrm>
        <a:off x="2652559" y="1636266"/>
        <a:ext cx="791467" cy="791467"/>
      </dsp:txXfrm>
    </dsp:sp>
    <dsp:sp modelId="{FBD308A4-DE17-41B6-928B-A2E91B4B6F1C}">
      <dsp:nvSpPr>
        <dsp:cNvPr id="0" name=""/>
        <dsp:cNvSpPr/>
      </dsp:nvSpPr>
      <dsp:spPr>
        <a:xfrm rot="16200000">
          <a:off x="2879068" y="1286598"/>
          <a:ext cx="338449" cy="33050"/>
        </a:xfrm>
        <a:custGeom>
          <a:avLst/>
          <a:gdLst/>
          <a:ahLst/>
          <a:cxnLst/>
          <a:rect l="0" t="0" r="0" b="0"/>
          <a:pathLst>
            <a:path>
              <a:moveTo>
                <a:pt x="0" y="16525"/>
              </a:moveTo>
              <a:lnTo>
                <a:pt x="338449" y="16525"/>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a:off x="3039832" y="1294661"/>
        <a:ext cx="16922" cy="16922"/>
      </dsp:txXfrm>
    </dsp:sp>
    <dsp:sp modelId="{C8D5A9CE-77F3-487F-BE51-2178DD4AA000}">
      <dsp:nvSpPr>
        <dsp:cNvPr id="0" name=""/>
        <dsp:cNvSpPr/>
      </dsp:nvSpPr>
      <dsp:spPr>
        <a:xfrm>
          <a:off x="2256498" y="14594"/>
          <a:ext cx="1583590" cy="111930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t>حص</a:t>
          </a:r>
          <a:r>
            <a:rPr lang="ar-DZ" sz="1600" kern="1200" dirty="0" smtClean="0"/>
            <a:t>و</a:t>
          </a:r>
          <a:r>
            <a:rPr lang="ar-SA" sz="1600" kern="1200" dirty="0" smtClean="0"/>
            <a:t>ل</a:t>
          </a:r>
          <a:r>
            <a:rPr lang="ar-DZ" sz="1600" kern="1200" dirty="0" smtClean="0"/>
            <a:t>ها</a:t>
          </a:r>
          <a:r>
            <a:rPr lang="ar-SA" sz="1600" kern="1200" dirty="0" smtClean="0"/>
            <a:t> على العديد من الموافقات الدولية لأدوية مبتكرة.</a:t>
          </a:r>
          <a:endParaRPr lang="fr-FR" sz="1600" kern="1200" dirty="0"/>
        </a:p>
      </dsp:txBody>
      <dsp:txXfrm>
        <a:off x="2488409" y="178512"/>
        <a:ext cx="1119768" cy="791467"/>
      </dsp:txXfrm>
    </dsp:sp>
    <dsp:sp modelId="{09B7F10A-17FD-4CA8-A388-43048F70F656}">
      <dsp:nvSpPr>
        <dsp:cNvPr id="0" name=""/>
        <dsp:cNvSpPr/>
      </dsp:nvSpPr>
      <dsp:spPr>
        <a:xfrm>
          <a:off x="3607945" y="2015474"/>
          <a:ext cx="304145" cy="33050"/>
        </a:xfrm>
        <a:custGeom>
          <a:avLst/>
          <a:gdLst/>
          <a:ahLst/>
          <a:cxnLst/>
          <a:rect l="0" t="0" r="0" b="0"/>
          <a:pathLst>
            <a:path>
              <a:moveTo>
                <a:pt x="0" y="16525"/>
              </a:moveTo>
              <a:lnTo>
                <a:pt x="304145" y="16525"/>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752414" y="2024396"/>
        <a:ext cx="15207" cy="15207"/>
      </dsp:txXfrm>
    </dsp:sp>
    <dsp:sp modelId="{638EEF1E-8C92-4847-94E6-950D88E17C78}">
      <dsp:nvSpPr>
        <dsp:cNvPr id="0" name=""/>
        <dsp:cNvSpPr/>
      </dsp:nvSpPr>
      <dsp:spPr>
        <a:xfrm>
          <a:off x="3912090" y="1472348"/>
          <a:ext cx="1404972" cy="111930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kern="1200" dirty="0" smtClean="0"/>
            <a:t>استحواذ</a:t>
          </a:r>
          <a:r>
            <a:rPr lang="ar-DZ" sz="1600" kern="1200" dirty="0" smtClean="0"/>
            <a:t>ها</a:t>
          </a:r>
          <a:r>
            <a:rPr lang="ar-SA" sz="1600" kern="1200" dirty="0" smtClean="0"/>
            <a:t> على </a:t>
          </a:r>
          <a:r>
            <a:rPr lang="fr-FR" sz="1600" kern="1200" dirty="0" err="1" smtClean="0"/>
            <a:t>Allergan</a:t>
          </a:r>
          <a:r>
            <a:rPr lang="fr-FR" sz="1600" kern="1200" dirty="0" smtClean="0"/>
            <a:t> (2020)</a:t>
          </a:r>
          <a:endParaRPr lang="fr-FR" sz="1600" kern="1200" dirty="0"/>
        </a:p>
      </dsp:txBody>
      <dsp:txXfrm>
        <a:off x="4117843" y="1636266"/>
        <a:ext cx="993466" cy="791467"/>
      </dsp:txXfrm>
    </dsp:sp>
    <dsp:sp modelId="{AA9DB31F-FF63-4433-8E82-B0EB807F1D0C}">
      <dsp:nvSpPr>
        <dsp:cNvPr id="0" name=""/>
        <dsp:cNvSpPr/>
      </dsp:nvSpPr>
      <dsp:spPr>
        <a:xfrm rot="5400000">
          <a:off x="2879068" y="2744351"/>
          <a:ext cx="338449" cy="33050"/>
        </a:xfrm>
        <a:custGeom>
          <a:avLst/>
          <a:gdLst/>
          <a:ahLst/>
          <a:cxnLst/>
          <a:rect l="0" t="0" r="0" b="0"/>
          <a:pathLst>
            <a:path>
              <a:moveTo>
                <a:pt x="0" y="16525"/>
              </a:moveTo>
              <a:lnTo>
                <a:pt x="338449" y="16525"/>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039832" y="2752415"/>
        <a:ext cx="16922" cy="16922"/>
      </dsp:txXfrm>
    </dsp:sp>
    <dsp:sp modelId="{F9AA8652-E10A-433B-9D81-A2FAC0EA2336}">
      <dsp:nvSpPr>
        <dsp:cNvPr id="0" name=""/>
        <dsp:cNvSpPr/>
      </dsp:nvSpPr>
      <dsp:spPr>
        <a:xfrm>
          <a:off x="2256498" y="2930101"/>
          <a:ext cx="1583590" cy="111930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SA" sz="1800" kern="1200" dirty="0" smtClean="0"/>
            <a:t>التوسع في الابتكار والبحث</a:t>
          </a:r>
          <a:endParaRPr lang="fr-FR" sz="1800" kern="1200" dirty="0"/>
        </a:p>
      </dsp:txBody>
      <dsp:txXfrm>
        <a:off x="2488409" y="3094019"/>
        <a:ext cx="1119768" cy="791467"/>
      </dsp:txXfrm>
    </dsp:sp>
    <dsp:sp modelId="{629CD530-1691-4F92-A686-5908D4A99D4B}">
      <dsp:nvSpPr>
        <dsp:cNvPr id="0" name=""/>
        <dsp:cNvSpPr/>
      </dsp:nvSpPr>
      <dsp:spPr>
        <a:xfrm rot="10800000">
          <a:off x="2221907" y="2015474"/>
          <a:ext cx="266734" cy="33050"/>
        </a:xfrm>
        <a:custGeom>
          <a:avLst/>
          <a:gdLst/>
          <a:ahLst/>
          <a:cxnLst/>
          <a:rect l="0" t="0" r="0" b="0"/>
          <a:pathLst>
            <a:path>
              <a:moveTo>
                <a:pt x="0" y="16525"/>
              </a:moveTo>
              <a:lnTo>
                <a:pt x="266734" y="16525"/>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348606" y="2025331"/>
        <a:ext cx="13336" cy="13336"/>
      </dsp:txXfrm>
    </dsp:sp>
    <dsp:sp modelId="{26B80B4F-173F-4B30-A868-27E5604AF39C}">
      <dsp:nvSpPr>
        <dsp:cNvPr id="0" name=""/>
        <dsp:cNvSpPr/>
      </dsp:nvSpPr>
      <dsp:spPr>
        <a:xfrm>
          <a:off x="815759" y="1472348"/>
          <a:ext cx="1406147" cy="111930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DZ" sz="1800" kern="1200" dirty="0" smtClean="0"/>
            <a:t>التوسع في مجالها الجغرافي</a:t>
          </a:r>
          <a:endParaRPr lang="fr-FR" sz="1800" kern="1200" dirty="0"/>
        </a:p>
      </dsp:txBody>
      <dsp:txXfrm>
        <a:off x="1021684" y="1636266"/>
        <a:ext cx="994297" cy="79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33DEB-6F01-4F88-A449-A978DFAF1C6A}">
      <dsp:nvSpPr>
        <dsp:cNvPr id="0" name=""/>
        <dsp:cNvSpPr/>
      </dsp:nvSpPr>
      <dsp:spPr>
        <a:xfrm rot="5400000">
          <a:off x="-182680" y="184298"/>
          <a:ext cx="1217871" cy="852509"/>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kern="1200" dirty="0" smtClean="0"/>
            <a:t>1</a:t>
          </a:r>
          <a:endParaRPr lang="fr-FR" sz="2400" kern="1200" dirty="0"/>
        </a:p>
      </dsp:txBody>
      <dsp:txXfrm rot="-5400000">
        <a:off x="2" y="427872"/>
        <a:ext cx="852509" cy="365362"/>
      </dsp:txXfrm>
    </dsp:sp>
    <dsp:sp modelId="{EBFA9A08-12E2-4AD3-B4B5-88D9463F318D}">
      <dsp:nvSpPr>
        <dsp:cNvPr id="0" name=""/>
        <dsp:cNvSpPr/>
      </dsp:nvSpPr>
      <dsp:spPr>
        <a:xfrm rot="5400000">
          <a:off x="2874762" y="-2020634"/>
          <a:ext cx="791616" cy="48361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t>تعزيز الصحة عالميًا عبر مبادرات لتحسين الوصول للرعاية الصحية، خاصة في الدول النامية</a:t>
          </a:r>
          <a:endParaRPr lang="fr-FR" sz="2200" kern="1200" dirty="0"/>
        </a:p>
      </dsp:txBody>
      <dsp:txXfrm rot="-5400000">
        <a:off x="852509" y="40263"/>
        <a:ext cx="4797478" cy="714328"/>
      </dsp:txXfrm>
    </dsp:sp>
    <dsp:sp modelId="{1F25176C-ADCD-4406-BDB9-9A031AE22EA1}">
      <dsp:nvSpPr>
        <dsp:cNvPr id="0" name=""/>
        <dsp:cNvSpPr/>
      </dsp:nvSpPr>
      <dsp:spPr>
        <a:xfrm rot="5400000">
          <a:off x="-182680" y="1201813"/>
          <a:ext cx="1217871" cy="852509"/>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kern="1200" dirty="0" smtClean="0"/>
            <a:t>2</a:t>
          </a:r>
          <a:endParaRPr lang="fr-FR" sz="2400" kern="1200" dirty="0"/>
        </a:p>
      </dsp:txBody>
      <dsp:txXfrm rot="-5400000">
        <a:off x="2" y="1445387"/>
        <a:ext cx="852509" cy="365362"/>
      </dsp:txXfrm>
    </dsp:sp>
    <dsp:sp modelId="{A0A70940-015D-4C44-ACF6-3ADF82F4C0F3}">
      <dsp:nvSpPr>
        <dsp:cNvPr id="0" name=""/>
        <dsp:cNvSpPr/>
      </dsp:nvSpPr>
      <dsp:spPr>
        <a:xfrm rot="5400000">
          <a:off x="2874762" y="-1003120"/>
          <a:ext cx="791616" cy="48361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t>دعم البحث الطبي والتعليم لفهم الأمراض المعقدة</a:t>
          </a:r>
          <a:endParaRPr lang="fr-FR" sz="2200" kern="1200" dirty="0"/>
        </a:p>
      </dsp:txBody>
      <dsp:txXfrm rot="-5400000">
        <a:off x="852509" y="1057777"/>
        <a:ext cx="4797478" cy="714328"/>
      </dsp:txXfrm>
    </dsp:sp>
    <dsp:sp modelId="{2FD6952E-656C-4A95-AB74-CE345DDD8243}">
      <dsp:nvSpPr>
        <dsp:cNvPr id="0" name=""/>
        <dsp:cNvSpPr/>
      </dsp:nvSpPr>
      <dsp:spPr>
        <a:xfrm rot="5400000">
          <a:off x="-182680" y="2219327"/>
          <a:ext cx="1217871" cy="852509"/>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DZ" sz="2400" kern="1200" dirty="0" smtClean="0"/>
            <a:t>3</a:t>
          </a:r>
          <a:endParaRPr lang="fr-FR" sz="2400" kern="1200" dirty="0"/>
        </a:p>
      </dsp:txBody>
      <dsp:txXfrm rot="-5400000">
        <a:off x="2" y="2462901"/>
        <a:ext cx="852509" cy="365362"/>
      </dsp:txXfrm>
    </dsp:sp>
    <dsp:sp modelId="{2DDB50A7-1AB4-42B5-B9A4-10B705B3AF2A}">
      <dsp:nvSpPr>
        <dsp:cNvPr id="0" name=""/>
        <dsp:cNvSpPr/>
      </dsp:nvSpPr>
      <dsp:spPr>
        <a:xfrm rot="5400000">
          <a:off x="2874762" y="14393"/>
          <a:ext cx="791616" cy="483612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r" defTabSz="977900" rtl="1">
            <a:lnSpc>
              <a:spcPct val="90000"/>
            </a:lnSpc>
            <a:spcBef>
              <a:spcPct val="0"/>
            </a:spcBef>
            <a:spcAft>
              <a:spcPct val="15000"/>
            </a:spcAft>
            <a:buChar char="••"/>
          </a:pPr>
          <a:r>
            <a:rPr lang="ar-SA" sz="2200" kern="1200" dirty="0" smtClean="0"/>
            <a:t>تنفيذ برامج بيئية لتقليل الانبعاثات الكربونية وتعزيز الاستدامة</a:t>
          </a:r>
          <a:endParaRPr lang="fr-FR" sz="2200" kern="1200" dirty="0"/>
        </a:p>
      </dsp:txBody>
      <dsp:txXfrm rot="-5400000">
        <a:off x="852509" y="2075290"/>
        <a:ext cx="4797478" cy="71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2699-8A7A-49FC-951F-152EB8FE2053}">
      <dsp:nvSpPr>
        <dsp:cNvPr id="0" name=""/>
        <dsp:cNvSpPr/>
      </dsp:nvSpPr>
      <dsp:spPr>
        <a:xfrm>
          <a:off x="4464487" y="3024343"/>
          <a:ext cx="2284398" cy="147977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ar-SA" sz="1400" kern="1200" dirty="0" smtClean="0"/>
            <a:t>منافسة شرسة من شركات الأدوية الكبرى والشركات الناشئة التي تقدم تقنيات وأدوية مبتكرة</a:t>
          </a:r>
          <a:endParaRPr lang="fr-FR" sz="1400" kern="1200" dirty="0"/>
        </a:p>
      </dsp:txBody>
      <dsp:txXfrm>
        <a:off x="5182313" y="3426792"/>
        <a:ext cx="1534066" cy="1044817"/>
      </dsp:txXfrm>
    </dsp:sp>
    <dsp:sp modelId="{2D846532-B2A0-405F-A8AD-3A5CB69B28A8}">
      <dsp:nvSpPr>
        <dsp:cNvPr id="0" name=""/>
        <dsp:cNvSpPr/>
      </dsp:nvSpPr>
      <dsp:spPr>
        <a:xfrm>
          <a:off x="72003" y="3024328"/>
          <a:ext cx="2284398" cy="1479772"/>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ar-SA" sz="1400" kern="1200" dirty="0" smtClean="0"/>
            <a:t>تأثير الأزمات الاقتصادية والكوارث الصحية العالمية على الأسواق والإيرادات</a:t>
          </a:r>
          <a:endParaRPr lang="fr-FR" sz="1400" kern="1200" dirty="0"/>
        </a:p>
      </dsp:txBody>
      <dsp:txXfrm>
        <a:off x="104509" y="3426777"/>
        <a:ext cx="1534066" cy="1044817"/>
      </dsp:txXfrm>
    </dsp:sp>
    <dsp:sp modelId="{4BCAFEDD-30BB-47CE-A3AD-8544EB7407DB}">
      <dsp:nvSpPr>
        <dsp:cNvPr id="0" name=""/>
        <dsp:cNvSpPr/>
      </dsp:nvSpPr>
      <dsp:spPr>
        <a:xfrm>
          <a:off x="4536514" y="216031"/>
          <a:ext cx="2284398" cy="147977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ar-SA" sz="1400" kern="1200" dirty="0" smtClean="0"/>
            <a:t>ضغوط حكومية ودعوات لتخفيض أسعار الأدوية تؤثر على مرونة التسعير</a:t>
          </a:r>
          <a:endParaRPr lang="fr-FR" sz="1400" kern="1200" dirty="0"/>
        </a:p>
      </dsp:txBody>
      <dsp:txXfrm>
        <a:off x="5254340" y="248537"/>
        <a:ext cx="1534066" cy="1044817"/>
      </dsp:txXfrm>
    </dsp:sp>
    <dsp:sp modelId="{FBB21724-0D21-4BF8-9C41-F02B7C6F60BD}">
      <dsp:nvSpPr>
        <dsp:cNvPr id="0" name=""/>
        <dsp:cNvSpPr/>
      </dsp:nvSpPr>
      <dsp:spPr>
        <a:xfrm>
          <a:off x="216034" y="216031"/>
          <a:ext cx="2284398" cy="147977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ar-SA" sz="1400" kern="1200" dirty="0" smtClean="0"/>
            <a:t>خسارة براءة اختراع </a:t>
          </a:r>
          <a:r>
            <a:rPr lang="fr-FR" sz="1400" kern="1200" dirty="0" err="1" smtClean="0"/>
            <a:t>Humira</a:t>
          </a:r>
          <a:r>
            <a:rPr lang="fr-FR" sz="1400" kern="1200" dirty="0" smtClean="0"/>
            <a:t> </a:t>
          </a:r>
          <a:r>
            <a:rPr lang="ar-SA" sz="1400" kern="1200" dirty="0" smtClean="0"/>
            <a:t>يؤدي إلى منافسة من البدائل الحيوية وانخفاض الإيرادات</a:t>
          </a:r>
          <a:endParaRPr lang="fr-FR" sz="1400" kern="1200" dirty="0"/>
        </a:p>
      </dsp:txBody>
      <dsp:txXfrm>
        <a:off x="248540" y="248537"/>
        <a:ext cx="1534066" cy="1044817"/>
      </dsp:txXfrm>
    </dsp:sp>
    <dsp:sp modelId="{A036C112-0B93-4147-85AB-FD3CB8A373AB}">
      <dsp:nvSpPr>
        <dsp:cNvPr id="0" name=""/>
        <dsp:cNvSpPr/>
      </dsp:nvSpPr>
      <dsp:spPr>
        <a:xfrm>
          <a:off x="1407824" y="263584"/>
          <a:ext cx="2002316" cy="2002316"/>
        </a:xfrm>
        <a:prstGeom prst="pieWedg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002060"/>
              </a:solidFill>
            </a:rPr>
            <a:t>1. انتهاء صلاحية براءات الاختراع</a:t>
          </a:r>
          <a:endParaRPr lang="fr-FR" sz="2000" kern="1200" dirty="0">
            <a:solidFill>
              <a:srgbClr val="002060"/>
            </a:solidFill>
          </a:endParaRPr>
        </a:p>
      </dsp:txBody>
      <dsp:txXfrm>
        <a:off x="1994289" y="850049"/>
        <a:ext cx="1415851" cy="1415851"/>
      </dsp:txXfrm>
    </dsp:sp>
    <dsp:sp modelId="{72F2CAD3-361A-46A5-AC95-57C37E8871D3}">
      <dsp:nvSpPr>
        <dsp:cNvPr id="0" name=""/>
        <dsp:cNvSpPr/>
      </dsp:nvSpPr>
      <dsp:spPr>
        <a:xfrm rot="5400000">
          <a:off x="3502626" y="263584"/>
          <a:ext cx="2002316" cy="2002316"/>
        </a:xfrm>
        <a:prstGeom prst="pieWedge">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002060"/>
              </a:solidFill>
            </a:rPr>
            <a:t>2. التشريعات وأسعار الأدوية</a:t>
          </a:r>
          <a:endParaRPr lang="fr-FR" sz="2000" kern="1200" dirty="0">
            <a:solidFill>
              <a:srgbClr val="002060"/>
            </a:solidFill>
          </a:endParaRPr>
        </a:p>
      </dsp:txBody>
      <dsp:txXfrm rot="-5400000">
        <a:off x="3502626" y="850049"/>
        <a:ext cx="1415851" cy="1415851"/>
      </dsp:txXfrm>
    </dsp:sp>
    <dsp:sp modelId="{AC2C29B6-6832-4C9D-8911-B4444ECE29EA}">
      <dsp:nvSpPr>
        <dsp:cNvPr id="0" name=""/>
        <dsp:cNvSpPr/>
      </dsp:nvSpPr>
      <dsp:spPr>
        <a:xfrm rot="10800000">
          <a:off x="3502626" y="2358386"/>
          <a:ext cx="2002316" cy="2002316"/>
        </a:xfrm>
        <a:prstGeom prst="pieWedg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002060"/>
              </a:solidFill>
            </a:rPr>
            <a:t>3. المنافسة</a:t>
          </a:r>
          <a:endParaRPr lang="fr-FR" sz="2000" kern="1200" dirty="0">
            <a:solidFill>
              <a:srgbClr val="002060"/>
            </a:solidFill>
          </a:endParaRPr>
        </a:p>
      </dsp:txBody>
      <dsp:txXfrm rot="10800000">
        <a:off x="3502626" y="2358386"/>
        <a:ext cx="1415851" cy="1415851"/>
      </dsp:txXfrm>
    </dsp:sp>
    <dsp:sp modelId="{C104DA92-53AB-4F74-AA9B-DEE8EC27D820}">
      <dsp:nvSpPr>
        <dsp:cNvPr id="0" name=""/>
        <dsp:cNvSpPr/>
      </dsp:nvSpPr>
      <dsp:spPr>
        <a:xfrm rot="16200000">
          <a:off x="1407824" y="2358386"/>
          <a:ext cx="2002316" cy="2002316"/>
        </a:xfrm>
        <a:prstGeom prst="pieWedge">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DZ" sz="2000" kern="1200" dirty="0" smtClean="0">
              <a:solidFill>
                <a:srgbClr val="002060"/>
              </a:solidFill>
            </a:rPr>
            <a:t>4</a:t>
          </a:r>
          <a:r>
            <a:rPr lang="ar-SA" sz="2000" kern="1200" dirty="0" smtClean="0">
              <a:solidFill>
                <a:srgbClr val="002060"/>
              </a:solidFill>
            </a:rPr>
            <a:t>. التقلبات الاقتصادية والاجتماعية</a:t>
          </a:r>
          <a:endParaRPr lang="fr-FR" sz="2000" kern="1200" dirty="0">
            <a:solidFill>
              <a:srgbClr val="002060"/>
            </a:solidFill>
          </a:endParaRPr>
        </a:p>
      </dsp:txBody>
      <dsp:txXfrm rot="5400000">
        <a:off x="1994289" y="2358386"/>
        <a:ext cx="1415851" cy="1415851"/>
      </dsp:txXfrm>
    </dsp:sp>
    <dsp:sp modelId="{61528EE5-1A5C-4E59-BD18-C39B3BC0CC89}">
      <dsp:nvSpPr>
        <dsp:cNvPr id="0" name=""/>
        <dsp:cNvSpPr/>
      </dsp:nvSpPr>
      <dsp:spPr>
        <a:xfrm>
          <a:off x="3110718" y="1895958"/>
          <a:ext cx="691331" cy="601157"/>
        </a:xfrm>
        <a:prstGeom prst="circularArrow">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1C0EAD5F-529B-49FF-9D51-2CED5B49391A}">
      <dsp:nvSpPr>
        <dsp:cNvPr id="0" name=""/>
        <dsp:cNvSpPr/>
      </dsp:nvSpPr>
      <dsp:spPr>
        <a:xfrm rot="10800000">
          <a:off x="3110718" y="2127172"/>
          <a:ext cx="691331" cy="601157"/>
        </a:xfrm>
        <a:prstGeom prst="circularArrow">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99EAB-71CC-47B2-B2CA-F8C87362E030}">
      <dsp:nvSpPr>
        <dsp:cNvPr id="0" name=""/>
        <dsp:cNvSpPr/>
      </dsp:nvSpPr>
      <dsp:spPr>
        <a:xfrm>
          <a:off x="2483174" y="1707566"/>
          <a:ext cx="1180411" cy="1054393"/>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dirty="0" smtClean="0">
              <a:solidFill>
                <a:srgbClr val="002060"/>
              </a:solidFill>
            </a:rPr>
            <a:t>استراتيجيات المواجهة</a:t>
          </a:r>
          <a:endParaRPr lang="fr-FR" sz="1600" b="1" kern="1200" dirty="0">
            <a:solidFill>
              <a:srgbClr val="002060"/>
            </a:solidFill>
          </a:endParaRPr>
        </a:p>
      </dsp:txBody>
      <dsp:txXfrm>
        <a:off x="2656041" y="1861978"/>
        <a:ext cx="834677" cy="745569"/>
      </dsp:txXfrm>
    </dsp:sp>
    <dsp:sp modelId="{EF9B553B-7538-4D73-8A89-B335F6147AE3}">
      <dsp:nvSpPr>
        <dsp:cNvPr id="0" name=""/>
        <dsp:cNvSpPr/>
      </dsp:nvSpPr>
      <dsp:spPr>
        <a:xfrm rot="16180380">
          <a:off x="2816653" y="1209946"/>
          <a:ext cx="503768" cy="352699"/>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2869860" y="1333390"/>
        <a:ext cx="397958" cy="211619"/>
      </dsp:txXfrm>
    </dsp:sp>
    <dsp:sp modelId="{B3E13728-1674-403D-B02D-19AB92CD9A7F}">
      <dsp:nvSpPr>
        <dsp:cNvPr id="0" name=""/>
        <dsp:cNvSpPr/>
      </dsp:nvSpPr>
      <dsp:spPr>
        <a:xfrm>
          <a:off x="2424415" y="1025"/>
          <a:ext cx="1278390" cy="1044126"/>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ar-SA" sz="1300" kern="1200" dirty="0" smtClean="0">
              <a:solidFill>
                <a:srgbClr val="002060"/>
              </a:solidFill>
            </a:rPr>
            <a:t>تطوير أدوية جديدة مبتكرة</a:t>
          </a:r>
          <a:endParaRPr lang="fr-FR" sz="1300" kern="1200" dirty="0">
            <a:solidFill>
              <a:srgbClr val="002060"/>
            </a:solidFill>
          </a:endParaRPr>
        </a:p>
      </dsp:txBody>
      <dsp:txXfrm>
        <a:off x="2611631" y="153934"/>
        <a:ext cx="903958" cy="738308"/>
      </dsp:txXfrm>
    </dsp:sp>
    <dsp:sp modelId="{0182106C-7641-44A7-B4A3-48D5A1FC1CEA}">
      <dsp:nvSpPr>
        <dsp:cNvPr id="0" name=""/>
        <dsp:cNvSpPr/>
      </dsp:nvSpPr>
      <dsp:spPr>
        <a:xfrm rot="1788552">
          <a:off x="3599597" y="2528747"/>
          <a:ext cx="527839" cy="352699"/>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606597" y="2572987"/>
        <a:ext cx="422029" cy="211619"/>
      </dsp:txXfrm>
    </dsp:sp>
    <dsp:sp modelId="{28354944-0514-4B2B-92EC-89CE91701AD1}">
      <dsp:nvSpPr>
        <dsp:cNvPr id="0" name=""/>
        <dsp:cNvSpPr/>
      </dsp:nvSpPr>
      <dsp:spPr>
        <a:xfrm>
          <a:off x="3964050" y="2640945"/>
          <a:ext cx="1356504" cy="985366"/>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ar-SA" sz="1300" kern="1200" dirty="0" smtClean="0">
              <a:solidFill>
                <a:srgbClr val="002060"/>
              </a:solidFill>
            </a:rPr>
            <a:t>توسيع التواجد في الأسواق الناشئة</a:t>
          </a:r>
          <a:endParaRPr lang="fr-FR" sz="1300" kern="1200" dirty="0">
            <a:solidFill>
              <a:srgbClr val="002060"/>
            </a:solidFill>
          </a:endParaRPr>
        </a:p>
      </dsp:txBody>
      <dsp:txXfrm>
        <a:off x="4162705" y="2785249"/>
        <a:ext cx="959194" cy="696758"/>
      </dsp:txXfrm>
    </dsp:sp>
    <dsp:sp modelId="{F42596FA-82E6-4463-9FB6-EFCB4B719C75}">
      <dsp:nvSpPr>
        <dsp:cNvPr id="0" name=""/>
        <dsp:cNvSpPr/>
      </dsp:nvSpPr>
      <dsp:spPr>
        <a:xfrm rot="9096362">
          <a:off x="1969638" y="2504437"/>
          <a:ext cx="557262" cy="352699"/>
        </a:xfrm>
        <a:prstGeom prst="rightArrow">
          <a:avLst>
            <a:gd name="adj1" fmla="val 60000"/>
            <a:gd name="adj2" fmla="val 5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2069083" y="2549819"/>
        <a:ext cx="451452" cy="211619"/>
      </dsp:txXfrm>
    </dsp:sp>
    <dsp:sp modelId="{0170F4AD-3431-4E5D-9EA6-6C7200DE81FB}">
      <dsp:nvSpPr>
        <dsp:cNvPr id="0" name=""/>
        <dsp:cNvSpPr/>
      </dsp:nvSpPr>
      <dsp:spPr>
        <a:xfrm>
          <a:off x="710293" y="2641605"/>
          <a:ext cx="1314007" cy="1030802"/>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6510" tIns="16510" rIns="16510" bIns="16510" numCol="1" spcCol="1270" anchor="ctr" anchorCtr="0">
          <a:noAutofit/>
        </a:bodyPr>
        <a:lstStyle/>
        <a:p>
          <a:pPr lvl="0" algn="ctr" defTabSz="577850" rtl="1">
            <a:lnSpc>
              <a:spcPct val="90000"/>
            </a:lnSpc>
            <a:spcBef>
              <a:spcPct val="0"/>
            </a:spcBef>
            <a:spcAft>
              <a:spcPct val="35000"/>
            </a:spcAft>
          </a:pPr>
          <a:r>
            <a:rPr lang="ar-SA" sz="1300" kern="1200" dirty="0" smtClean="0">
              <a:solidFill>
                <a:srgbClr val="002060"/>
              </a:solidFill>
            </a:rPr>
            <a:t>تعزيز الشراكات والاستثمار في البحث والتطوير.</a:t>
          </a:r>
          <a:endParaRPr lang="fr-FR" sz="1300" kern="1200" dirty="0">
            <a:solidFill>
              <a:srgbClr val="002060"/>
            </a:solidFill>
          </a:endParaRPr>
        </a:p>
      </dsp:txBody>
      <dsp:txXfrm>
        <a:off x="902725" y="2792562"/>
        <a:ext cx="929143" cy="7288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EB04D9-40D0-44E3-9CCA-64BF068BB670}" type="datetimeFigureOut">
              <a:rPr lang="fr-FR" smtClean="0"/>
              <a:t>06/12/2024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29D78-BCBD-456B-B14F-C46FA3AC1651}" type="slidenum">
              <a:rPr lang="fr-FR" smtClean="0"/>
              <a:t>‹N°›</a:t>
            </a:fld>
            <a:endParaRPr lang="fr-FR"/>
          </a:p>
        </p:txBody>
      </p:sp>
    </p:spTree>
    <p:extLst>
      <p:ext uri="{BB962C8B-B14F-4D97-AF65-F5344CB8AC3E}">
        <p14:creationId xmlns:p14="http://schemas.microsoft.com/office/powerpoint/2010/main" val="190002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ED311DA-CF81-47EA-8A05-D936856DF8CB}" type="datetime1">
              <a:rPr lang="fr-FR" smtClean="0"/>
              <a:t>08/12/2024</a:t>
            </a:fld>
            <a:endParaRPr lang="fr-FR"/>
          </a:p>
        </p:txBody>
      </p:sp>
      <p:sp>
        <p:nvSpPr>
          <p:cNvPr id="5" name="Espace réservé du pied de page 4"/>
          <p:cNvSpPr>
            <a:spLocks noGrp="1"/>
          </p:cNvSpPr>
          <p:nvPr>
            <p:ph type="ftr" sz="quarter" idx="11"/>
          </p:nvPr>
        </p:nvSpPr>
        <p:spPr/>
        <p:txBody>
          <a:bodyPr/>
          <a:lstStyle/>
          <a:p>
            <a:r>
              <a:rPr lang="ar-SA" smtClean="0"/>
              <a:t>معيوف ايمان</a:t>
            </a:r>
            <a:endParaRPr lang="fr-FR"/>
          </a:p>
        </p:txBody>
      </p:sp>
      <p:sp>
        <p:nvSpPr>
          <p:cNvPr id="6" name="Espace réservé du numéro de diapositive 5"/>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379724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528BC3-7DC6-40F6-86F9-83949B8AA9A0}" type="datetime1">
              <a:rPr lang="fr-FR" smtClean="0"/>
              <a:t>08/12/2024</a:t>
            </a:fld>
            <a:endParaRPr lang="fr-FR"/>
          </a:p>
        </p:txBody>
      </p:sp>
      <p:sp>
        <p:nvSpPr>
          <p:cNvPr id="5" name="Espace réservé du pied de page 4"/>
          <p:cNvSpPr>
            <a:spLocks noGrp="1"/>
          </p:cNvSpPr>
          <p:nvPr>
            <p:ph type="ftr" sz="quarter" idx="11"/>
          </p:nvPr>
        </p:nvSpPr>
        <p:spPr/>
        <p:txBody>
          <a:bodyPr/>
          <a:lstStyle/>
          <a:p>
            <a:r>
              <a:rPr lang="ar-SA" smtClean="0"/>
              <a:t>معيوف ايمان</a:t>
            </a:r>
            <a:endParaRPr lang="fr-FR"/>
          </a:p>
        </p:txBody>
      </p:sp>
      <p:sp>
        <p:nvSpPr>
          <p:cNvPr id="6" name="Espace réservé du numéro de diapositive 5"/>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12932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CF0DEA3-630B-42A0-AE64-81BBE6E536DE}" type="datetime1">
              <a:rPr lang="fr-FR" smtClean="0"/>
              <a:t>08/12/2024</a:t>
            </a:fld>
            <a:endParaRPr lang="fr-FR"/>
          </a:p>
        </p:txBody>
      </p:sp>
      <p:sp>
        <p:nvSpPr>
          <p:cNvPr id="5" name="Espace réservé du pied de page 4"/>
          <p:cNvSpPr>
            <a:spLocks noGrp="1"/>
          </p:cNvSpPr>
          <p:nvPr>
            <p:ph type="ftr" sz="quarter" idx="11"/>
          </p:nvPr>
        </p:nvSpPr>
        <p:spPr/>
        <p:txBody>
          <a:bodyPr/>
          <a:lstStyle/>
          <a:p>
            <a:r>
              <a:rPr lang="ar-SA" smtClean="0"/>
              <a:t>معيوف ايمان</a:t>
            </a:r>
            <a:endParaRPr lang="fr-FR"/>
          </a:p>
        </p:txBody>
      </p:sp>
      <p:sp>
        <p:nvSpPr>
          <p:cNvPr id="6" name="Espace réservé du numéro de diapositive 5"/>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130039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0072C8-77BC-487B-94A9-884F7F31413B}" type="datetime1">
              <a:rPr lang="fr-FR" smtClean="0"/>
              <a:t>08/12/2024</a:t>
            </a:fld>
            <a:endParaRPr lang="fr-FR"/>
          </a:p>
        </p:txBody>
      </p:sp>
      <p:sp>
        <p:nvSpPr>
          <p:cNvPr id="5" name="Espace réservé du pied de page 4"/>
          <p:cNvSpPr>
            <a:spLocks noGrp="1"/>
          </p:cNvSpPr>
          <p:nvPr>
            <p:ph type="ftr" sz="quarter" idx="11"/>
          </p:nvPr>
        </p:nvSpPr>
        <p:spPr/>
        <p:txBody>
          <a:bodyPr/>
          <a:lstStyle/>
          <a:p>
            <a:r>
              <a:rPr lang="ar-SA" smtClean="0"/>
              <a:t>معيوف ايمان</a:t>
            </a:r>
            <a:endParaRPr lang="fr-FR"/>
          </a:p>
        </p:txBody>
      </p:sp>
      <p:sp>
        <p:nvSpPr>
          <p:cNvPr id="6" name="Espace réservé du numéro de diapositive 5"/>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6671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CFE876-A775-4B23-8778-7A2B19DF5C87}" type="datetime1">
              <a:rPr lang="fr-FR" smtClean="0"/>
              <a:t>08/12/2024</a:t>
            </a:fld>
            <a:endParaRPr lang="fr-FR"/>
          </a:p>
        </p:txBody>
      </p:sp>
      <p:sp>
        <p:nvSpPr>
          <p:cNvPr id="5" name="Espace réservé du pied de page 4"/>
          <p:cNvSpPr>
            <a:spLocks noGrp="1"/>
          </p:cNvSpPr>
          <p:nvPr>
            <p:ph type="ftr" sz="quarter" idx="11"/>
          </p:nvPr>
        </p:nvSpPr>
        <p:spPr/>
        <p:txBody>
          <a:bodyPr/>
          <a:lstStyle/>
          <a:p>
            <a:r>
              <a:rPr lang="ar-SA" smtClean="0"/>
              <a:t>معيوف ايمان</a:t>
            </a:r>
            <a:endParaRPr lang="fr-FR"/>
          </a:p>
        </p:txBody>
      </p:sp>
      <p:sp>
        <p:nvSpPr>
          <p:cNvPr id="6" name="Espace réservé du numéro de diapositive 5"/>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147442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BF5697-D67F-41A9-BD9F-1EB204235C1E}" type="datetime1">
              <a:rPr lang="fr-FR" smtClean="0"/>
              <a:t>08/12/2024</a:t>
            </a:fld>
            <a:endParaRPr lang="fr-FR"/>
          </a:p>
        </p:txBody>
      </p:sp>
      <p:sp>
        <p:nvSpPr>
          <p:cNvPr id="6" name="Espace réservé du pied de page 5"/>
          <p:cNvSpPr>
            <a:spLocks noGrp="1"/>
          </p:cNvSpPr>
          <p:nvPr>
            <p:ph type="ftr" sz="quarter" idx="11"/>
          </p:nvPr>
        </p:nvSpPr>
        <p:spPr/>
        <p:txBody>
          <a:bodyPr/>
          <a:lstStyle/>
          <a:p>
            <a:r>
              <a:rPr lang="ar-SA" smtClean="0"/>
              <a:t>معيوف ايمان</a:t>
            </a:r>
            <a:endParaRPr lang="fr-FR"/>
          </a:p>
        </p:txBody>
      </p:sp>
      <p:sp>
        <p:nvSpPr>
          <p:cNvPr id="7" name="Espace réservé du numéro de diapositive 6"/>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209700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EA0EAF-7185-4EF7-B20D-D2F7E1831E1E}" type="datetime1">
              <a:rPr lang="fr-FR" smtClean="0"/>
              <a:t>08/12/2024</a:t>
            </a:fld>
            <a:endParaRPr lang="fr-FR"/>
          </a:p>
        </p:txBody>
      </p:sp>
      <p:sp>
        <p:nvSpPr>
          <p:cNvPr id="8" name="Espace réservé du pied de page 7"/>
          <p:cNvSpPr>
            <a:spLocks noGrp="1"/>
          </p:cNvSpPr>
          <p:nvPr>
            <p:ph type="ftr" sz="quarter" idx="11"/>
          </p:nvPr>
        </p:nvSpPr>
        <p:spPr/>
        <p:txBody>
          <a:bodyPr/>
          <a:lstStyle/>
          <a:p>
            <a:r>
              <a:rPr lang="ar-SA" smtClean="0"/>
              <a:t>معيوف ايمان</a:t>
            </a:r>
            <a:endParaRPr lang="fr-FR"/>
          </a:p>
        </p:txBody>
      </p:sp>
      <p:sp>
        <p:nvSpPr>
          <p:cNvPr id="9" name="Espace réservé du numéro de diapositive 8"/>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237422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31EBB4F-E826-4474-B25F-7F00C62816A9}" type="datetime1">
              <a:rPr lang="fr-FR" smtClean="0"/>
              <a:t>08/12/2024</a:t>
            </a:fld>
            <a:endParaRPr lang="fr-FR"/>
          </a:p>
        </p:txBody>
      </p:sp>
      <p:sp>
        <p:nvSpPr>
          <p:cNvPr id="4" name="Espace réservé du pied de page 3"/>
          <p:cNvSpPr>
            <a:spLocks noGrp="1"/>
          </p:cNvSpPr>
          <p:nvPr>
            <p:ph type="ftr" sz="quarter" idx="11"/>
          </p:nvPr>
        </p:nvSpPr>
        <p:spPr/>
        <p:txBody>
          <a:bodyPr/>
          <a:lstStyle/>
          <a:p>
            <a:r>
              <a:rPr lang="ar-SA" smtClean="0"/>
              <a:t>معيوف ايمان</a:t>
            </a:r>
            <a:endParaRPr lang="fr-FR"/>
          </a:p>
        </p:txBody>
      </p:sp>
      <p:sp>
        <p:nvSpPr>
          <p:cNvPr id="5" name="Espace réservé du numéro de diapositive 4"/>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410568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0139E3-9EB3-4119-AE41-402BEA950B28}" type="datetime1">
              <a:rPr lang="fr-FR" smtClean="0"/>
              <a:t>08/12/2024</a:t>
            </a:fld>
            <a:endParaRPr lang="fr-FR"/>
          </a:p>
        </p:txBody>
      </p:sp>
      <p:sp>
        <p:nvSpPr>
          <p:cNvPr id="3" name="Espace réservé du pied de page 2"/>
          <p:cNvSpPr>
            <a:spLocks noGrp="1"/>
          </p:cNvSpPr>
          <p:nvPr>
            <p:ph type="ftr" sz="quarter" idx="11"/>
          </p:nvPr>
        </p:nvSpPr>
        <p:spPr/>
        <p:txBody>
          <a:bodyPr/>
          <a:lstStyle/>
          <a:p>
            <a:r>
              <a:rPr lang="ar-SA" smtClean="0"/>
              <a:t>معيوف ايمان</a:t>
            </a:r>
            <a:endParaRPr lang="fr-FR"/>
          </a:p>
        </p:txBody>
      </p:sp>
      <p:sp>
        <p:nvSpPr>
          <p:cNvPr id="4" name="Espace réservé du numéro de diapositive 3"/>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55132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36BDF8-645F-417F-BEFD-60B216DA0DF8}" type="datetime1">
              <a:rPr lang="fr-FR" smtClean="0"/>
              <a:t>08/12/2024</a:t>
            </a:fld>
            <a:endParaRPr lang="fr-FR"/>
          </a:p>
        </p:txBody>
      </p:sp>
      <p:sp>
        <p:nvSpPr>
          <p:cNvPr id="6" name="Espace réservé du pied de page 5"/>
          <p:cNvSpPr>
            <a:spLocks noGrp="1"/>
          </p:cNvSpPr>
          <p:nvPr>
            <p:ph type="ftr" sz="quarter" idx="11"/>
          </p:nvPr>
        </p:nvSpPr>
        <p:spPr/>
        <p:txBody>
          <a:bodyPr/>
          <a:lstStyle/>
          <a:p>
            <a:r>
              <a:rPr lang="ar-SA" smtClean="0"/>
              <a:t>معيوف ايمان</a:t>
            </a:r>
            <a:endParaRPr lang="fr-FR"/>
          </a:p>
        </p:txBody>
      </p:sp>
      <p:sp>
        <p:nvSpPr>
          <p:cNvPr id="7" name="Espace réservé du numéro de diapositive 6"/>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96634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FA2EFC-B299-4E91-A25D-F067A349CB07}" type="datetime1">
              <a:rPr lang="fr-FR" smtClean="0"/>
              <a:t>08/12/2024</a:t>
            </a:fld>
            <a:endParaRPr lang="fr-FR"/>
          </a:p>
        </p:txBody>
      </p:sp>
      <p:sp>
        <p:nvSpPr>
          <p:cNvPr id="6" name="Espace réservé du pied de page 5"/>
          <p:cNvSpPr>
            <a:spLocks noGrp="1"/>
          </p:cNvSpPr>
          <p:nvPr>
            <p:ph type="ftr" sz="quarter" idx="11"/>
          </p:nvPr>
        </p:nvSpPr>
        <p:spPr/>
        <p:txBody>
          <a:bodyPr/>
          <a:lstStyle/>
          <a:p>
            <a:r>
              <a:rPr lang="ar-SA" smtClean="0"/>
              <a:t>معيوف ايمان</a:t>
            </a:r>
            <a:endParaRPr lang="fr-FR"/>
          </a:p>
        </p:txBody>
      </p:sp>
      <p:sp>
        <p:nvSpPr>
          <p:cNvPr id="7" name="Espace réservé du numéro de diapositive 6"/>
          <p:cNvSpPr>
            <a:spLocks noGrp="1"/>
          </p:cNvSpPr>
          <p:nvPr>
            <p:ph type="sldNum" sz="quarter" idx="12"/>
          </p:nvPr>
        </p:nvSpPr>
        <p:spPr/>
        <p:txBody>
          <a:bodyPr/>
          <a:lstStyle/>
          <a:p>
            <a:fld id="{59741C16-ED63-40E3-A2DF-18223FB7FC0E}" type="slidenum">
              <a:rPr lang="fr-FR" smtClean="0"/>
              <a:t>‹N°›</a:t>
            </a:fld>
            <a:endParaRPr lang="fr-FR"/>
          </a:p>
        </p:txBody>
      </p:sp>
    </p:spTree>
    <p:extLst>
      <p:ext uri="{BB962C8B-B14F-4D97-AF65-F5344CB8AC3E}">
        <p14:creationId xmlns:p14="http://schemas.microsoft.com/office/powerpoint/2010/main" val="337764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3C855-F750-4E91-811F-C3885B018767}" type="datetime1">
              <a:rPr lang="fr-FR" smtClean="0"/>
              <a:t>08/12/2024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smtClean="0"/>
              <a:t>معيوف ايمان</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41C16-ED63-40E3-A2DF-18223FB7FC0E}" type="slidenum">
              <a:rPr lang="fr-FR" smtClean="0"/>
              <a:t>‹N°›</a:t>
            </a:fld>
            <a:endParaRPr lang="fr-FR"/>
          </a:p>
        </p:txBody>
      </p:sp>
    </p:spTree>
    <p:extLst>
      <p:ext uri="{BB962C8B-B14F-4D97-AF65-F5344CB8AC3E}">
        <p14:creationId xmlns:p14="http://schemas.microsoft.com/office/powerpoint/2010/main" val="156610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99792" y="345597"/>
            <a:ext cx="3954929" cy="523220"/>
          </a:xfrm>
          <a:prstGeom prst="rect">
            <a:avLst/>
          </a:prstGeom>
          <a:noFill/>
        </p:spPr>
        <p:txBody>
          <a:bodyPr wrap="none" rtlCol="0">
            <a:spAutoFit/>
          </a:bodyPr>
          <a:lstStyle/>
          <a:p>
            <a:pPr algn="ctr" rtl="1"/>
            <a:r>
              <a:rPr lang="ar-DZ" sz="2800" dirty="0" smtClean="0">
                <a:latin typeface="Adobe Naskh Medium" pitchFamily="50" charset="-78"/>
                <a:cs typeface="Adobe Naskh Medium" pitchFamily="50" charset="-78"/>
              </a:rPr>
              <a:t>الجمهورية الجزائرية الديمقراطية الشعبية </a:t>
            </a:r>
            <a:endParaRPr lang="fr-FR" sz="2800" dirty="0">
              <a:latin typeface="Adobe Naskh Medium" pitchFamily="50" charset="-78"/>
              <a:cs typeface="Adobe Naskh Medium" pitchFamily="50" charset="-78"/>
            </a:endParaRPr>
          </a:p>
        </p:txBody>
      </p:sp>
      <p:sp>
        <p:nvSpPr>
          <p:cNvPr id="5" name="ZoneTexte 4"/>
          <p:cNvSpPr txBox="1"/>
          <p:nvPr/>
        </p:nvSpPr>
        <p:spPr>
          <a:xfrm>
            <a:off x="3171875" y="795658"/>
            <a:ext cx="3010761" cy="461665"/>
          </a:xfrm>
          <a:prstGeom prst="rect">
            <a:avLst/>
          </a:prstGeom>
          <a:noFill/>
        </p:spPr>
        <p:txBody>
          <a:bodyPr wrap="none" rtlCol="0">
            <a:spAutoFit/>
          </a:bodyPr>
          <a:lstStyle/>
          <a:p>
            <a:r>
              <a:rPr lang="ar-DZ" sz="2400" dirty="0" smtClean="0">
                <a:latin typeface="Adobe Naskh Medium" pitchFamily="50" charset="-78"/>
                <a:cs typeface="Adobe Naskh Medium" pitchFamily="50" charset="-78"/>
              </a:rPr>
              <a:t>وزارة التعليم العالي والبحث العلمي </a:t>
            </a:r>
            <a:endParaRPr lang="fr-FR" sz="2400" dirty="0">
              <a:latin typeface="Adobe Naskh Medium" pitchFamily="50" charset="-78"/>
              <a:cs typeface="Adobe Naskh Medium" pitchFamily="50" charset="-78"/>
            </a:endParaRPr>
          </a:p>
        </p:txBody>
      </p:sp>
      <p:sp>
        <p:nvSpPr>
          <p:cNvPr id="6" name="ZoneTexte 5"/>
          <p:cNvSpPr txBox="1"/>
          <p:nvPr/>
        </p:nvSpPr>
        <p:spPr>
          <a:xfrm>
            <a:off x="2791964" y="1231754"/>
            <a:ext cx="3770584" cy="461665"/>
          </a:xfrm>
          <a:prstGeom prst="rect">
            <a:avLst/>
          </a:prstGeom>
          <a:noFill/>
        </p:spPr>
        <p:txBody>
          <a:bodyPr wrap="none" rtlCol="0">
            <a:spAutoFit/>
          </a:bodyPr>
          <a:lstStyle/>
          <a:p>
            <a:r>
              <a:rPr lang="ar-DZ" sz="2400" dirty="0" smtClean="0">
                <a:latin typeface="Adobe Naskh Medium" pitchFamily="50" charset="-78"/>
                <a:cs typeface="Adobe Naskh Medium" pitchFamily="50" charset="-78"/>
              </a:rPr>
              <a:t>المركز الجامعي عبد الحفيظ </a:t>
            </a:r>
            <a:r>
              <a:rPr lang="ar-DZ" sz="2400" dirty="0" err="1" smtClean="0">
                <a:latin typeface="Adobe Naskh Medium" pitchFamily="50" charset="-78"/>
                <a:cs typeface="Adobe Naskh Medium" pitchFamily="50" charset="-78"/>
              </a:rPr>
              <a:t>بوالصوف</a:t>
            </a:r>
            <a:r>
              <a:rPr lang="ar-DZ" sz="2400" dirty="0" smtClean="0">
                <a:latin typeface="Adobe Naskh Medium" pitchFamily="50" charset="-78"/>
                <a:cs typeface="Adobe Naskh Medium" pitchFamily="50" charset="-78"/>
              </a:rPr>
              <a:t> _ميلة_</a:t>
            </a:r>
            <a:endParaRPr lang="fr-FR" sz="2400" dirty="0">
              <a:latin typeface="Adobe Naskh Medium" pitchFamily="50" charset="-78"/>
              <a:cs typeface="Adobe Naskh Medium" pitchFamily="50" charset="-78"/>
            </a:endParaRPr>
          </a:p>
        </p:txBody>
      </p:sp>
      <p:sp>
        <p:nvSpPr>
          <p:cNvPr id="7" name="ZoneTexte 6"/>
          <p:cNvSpPr txBox="1"/>
          <p:nvPr/>
        </p:nvSpPr>
        <p:spPr>
          <a:xfrm>
            <a:off x="475393" y="2204864"/>
            <a:ext cx="1750800" cy="369332"/>
          </a:xfrm>
          <a:prstGeom prst="rect">
            <a:avLst/>
          </a:prstGeom>
          <a:noFill/>
        </p:spPr>
        <p:txBody>
          <a:bodyPr wrap="none" rtlCol="0">
            <a:spAutoFit/>
          </a:bodyPr>
          <a:lstStyle/>
          <a:p>
            <a:r>
              <a:rPr lang="ar-DZ" b="1" dirty="0" smtClean="0">
                <a:solidFill>
                  <a:srgbClr val="002060"/>
                </a:solidFill>
              </a:rPr>
              <a:t>المعهد: </a:t>
            </a:r>
            <a:r>
              <a:rPr lang="ar-DZ" dirty="0" smtClean="0"/>
              <a:t>علوم وتقنيات</a:t>
            </a:r>
            <a:endParaRPr lang="fr-FR" dirty="0"/>
          </a:p>
        </p:txBody>
      </p:sp>
      <p:sp>
        <p:nvSpPr>
          <p:cNvPr id="8" name="ZoneTexte 7"/>
          <p:cNvSpPr txBox="1"/>
          <p:nvPr/>
        </p:nvSpPr>
        <p:spPr>
          <a:xfrm>
            <a:off x="6163003" y="2389530"/>
            <a:ext cx="2520242" cy="369332"/>
          </a:xfrm>
          <a:prstGeom prst="rect">
            <a:avLst/>
          </a:prstGeom>
          <a:noFill/>
        </p:spPr>
        <p:txBody>
          <a:bodyPr wrap="none" rtlCol="0">
            <a:spAutoFit/>
          </a:bodyPr>
          <a:lstStyle/>
          <a:p>
            <a:r>
              <a:rPr lang="ar-DZ" b="1" dirty="0" smtClean="0">
                <a:solidFill>
                  <a:srgbClr val="002060"/>
                </a:solidFill>
              </a:rPr>
              <a:t>القسم:</a:t>
            </a:r>
            <a:r>
              <a:rPr lang="ar-DZ" dirty="0" smtClean="0"/>
              <a:t> سنة ثالثة هندسة الطرائق</a:t>
            </a:r>
            <a:endParaRPr lang="fr-FR" dirty="0"/>
          </a:p>
        </p:txBody>
      </p:sp>
      <p:sp>
        <p:nvSpPr>
          <p:cNvPr id="10" name="ZoneTexte 9"/>
          <p:cNvSpPr txBox="1"/>
          <p:nvPr/>
        </p:nvSpPr>
        <p:spPr>
          <a:xfrm>
            <a:off x="2928572" y="3652193"/>
            <a:ext cx="3089307" cy="707886"/>
          </a:xfrm>
          <a:prstGeom prst="rect">
            <a:avLst/>
          </a:prstGeom>
          <a:noFill/>
        </p:spPr>
        <p:txBody>
          <a:bodyPr wrap="none" rtlCol="0">
            <a:spAutoFit/>
          </a:bodyPr>
          <a:lstStyle/>
          <a:p>
            <a:pPr algn="r" rtl="1"/>
            <a:r>
              <a:rPr lang="ar-DZ" sz="4000" dirty="0" smtClean="0">
                <a:latin typeface="Algerian" pitchFamily="82" charset="0"/>
              </a:rPr>
              <a:t>شركة </a:t>
            </a:r>
            <a:r>
              <a:rPr lang="fr-FR" sz="4000" dirty="0" err="1" smtClean="0">
                <a:latin typeface="Algerian" pitchFamily="82" charset="0"/>
              </a:rPr>
              <a:t>Abbvie</a:t>
            </a:r>
            <a:endParaRPr lang="fr-FR" sz="4000" dirty="0">
              <a:latin typeface="Algerian" pitchFamily="82" charset="0"/>
            </a:endParaRPr>
          </a:p>
        </p:txBody>
      </p:sp>
      <p:sp>
        <p:nvSpPr>
          <p:cNvPr id="11" name="Rectangle 10"/>
          <p:cNvSpPr/>
          <p:nvPr/>
        </p:nvSpPr>
        <p:spPr>
          <a:xfrm>
            <a:off x="3153845" y="2758862"/>
            <a:ext cx="3009158" cy="923330"/>
          </a:xfrm>
          <a:prstGeom prst="rect">
            <a:avLst/>
          </a:prstGeom>
          <a:noFill/>
        </p:spPr>
        <p:txBody>
          <a:bodyPr wrap="none" lIns="91440" tIns="45720" rIns="91440" bIns="45720">
            <a:spAutoFit/>
          </a:bodyPr>
          <a:lstStyle/>
          <a:p>
            <a:pPr algn="ctr"/>
            <a:r>
              <a:rPr lang="ar-DZ"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dobe Naskh Medium" pitchFamily="50" charset="-78"/>
                <a:cs typeface="Adobe Naskh Medium" pitchFamily="50" charset="-78"/>
              </a:rPr>
              <a:t>عنوان البحث </a:t>
            </a:r>
            <a:endPar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ZoneTexte 12"/>
          <p:cNvSpPr txBox="1"/>
          <p:nvPr/>
        </p:nvSpPr>
        <p:spPr>
          <a:xfrm>
            <a:off x="323529" y="4360079"/>
            <a:ext cx="1526379" cy="1508105"/>
          </a:xfrm>
          <a:prstGeom prst="rect">
            <a:avLst/>
          </a:prstGeom>
          <a:noFill/>
        </p:spPr>
        <p:txBody>
          <a:bodyPr wrap="none" rtlCol="0">
            <a:spAutoFit/>
          </a:bodyPr>
          <a:lstStyle/>
          <a:p>
            <a:pPr algn="r" rtl="1"/>
            <a:r>
              <a:rPr lang="ar-DZ" sz="2000" b="1" dirty="0" smtClean="0">
                <a:solidFill>
                  <a:srgbClr val="002060"/>
                </a:solidFill>
              </a:rPr>
              <a:t>اعضاء الفوج</a:t>
            </a:r>
          </a:p>
          <a:p>
            <a:pPr marL="285750" indent="-285750" algn="r" rtl="1">
              <a:buFont typeface="Wingdings" pitchFamily="2" charset="2"/>
              <a:buChar char="Ø"/>
            </a:pPr>
            <a:r>
              <a:rPr lang="ar-DZ" dirty="0" smtClean="0"/>
              <a:t>مهناوي وئام</a:t>
            </a:r>
          </a:p>
          <a:p>
            <a:pPr marL="285750" indent="-285750" algn="r" rtl="1">
              <a:buFont typeface="Wingdings" pitchFamily="2" charset="2"/>
              <a:buChar char="Ø"/>
            </a:pPr>
            <a:r>
              <a:rPr lang="ar-DZ" dirty="0" smtClean="0"/>
              <a:t>عتمة رشا</a:t>
            </a:r>
          </a:p>
          <a:p>
            <a:pPr marL="285750" indent="-285750" algn="r" rtl="1">
              <a:buFont typeface="Wingdings" pitchFamily="2" charset="2"/>
              <a:buChar char="Ø"/>
            </a:pPr>
            <a:r>
              <a:rPr lang="ar-DZ" dirty="0" err="1" smtClean="0"/>
              <a:t>سويوط</a:t>
            </a:r>
            <a:r>
              <a:rPr lang="ar-DZ" dirty="0" smtClean="0"/>
              <a:t> اماني</a:t>
            </a:r>
          </a:p>
          <a:p>
            <a:pPr marL="285750" indent="-285750" algn="r" rtl="1">
              <a:buFont typeface="Wingdings" pitchFamily="2" charset="2"/>
              <a:buChar char="Ø"/>
            </a:pPr>
            <a:r>
              <a:rPr lang="ar-DZ" dirty="0" smtClean="0"/>
              <a:t>براهمة </a:t>
            </a:r>
            <a:r>
              <a:rPr lang="ar-DZ" dirty="0" err="1" smtClean="0"/>
              <a:t>شهيناز</a:t>
            </a:r>
            <a:endParaRPr lang="fr-FR" dirty="0"/>
          </a:p>
        </p:txBody>
      </p:sp>
      <p:sp>
        <p:nvSpPr>
          <p:cNvPr id="14" name="ZoneTexte 13"/>
          <p:cNvSpPr txBox="1"/>
          <p:nvPr/>
        </p:nvSpPr>
        <p:spPr>
          <a:xfrm>
            <a:off x="6804248" y="5114131"/>
            <a:ext cx="1717137" cy="369332"/>
          </a:xfrm>
          <a:prstGeom prst="rect">
            <a:avLst/>
          </a:prstGeom>
          <a:noFill/>
        </p:spPr>
        <p:txBody>
          <a:bodyPr wrap="none" rtlCol="0">
            <a:spAutoFit/>
          </a:bodyPr>
          <a:lstStyle/>
          <a:p>
            <a:r>
              <a:rPr lang="ar-DZ" dirty="0" smtClean="0"/>
              <a:t>تحت اشراف الاستاذة</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122" y="6348990"/>
            <a:ext cx="390842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ZoneTexte 14"/>
          <p:cNvSpPr txBox="1"/>
          <p:nvPr/>
        </p:nvSpPr>
        <p:spPr>
          <a:xfrm>
            <a:off x="7164288" y="5518894"/>
            <a:ext cx="1157689" cy="369332"/>
          </a:xfrm>
          <a:prstGeom prst="rect">
            <a:avLst/>
          </a:prstGeom>
          <a:noFill/>
        </p:spPr>
        <p:txBody>
          <a:bodyPr wrap="none" rtlCol="0">
            <a:spAutoFit/>
          </a:bodyPr>
          <a:lstStyle/>
          <a:p>
            <a:r>
              <a:rPr lang="ar-DZ" b="1" dirty="0" smtClean="0"/>
              <a:t>معيوف ايمان</a:t>
            </a:r>
            <a:endParaRPr lang="fr-FR" b="1" dirty="0"/>
          </a:p>
        </p:txBody>
      </p:sp>
      <p:sp>
        <p:nvSpPr>
          <p:cNvPr id="16" name="Espace réservé de la date 15"/>
          <p:cNvSpPr>
            <a:spLocks noGrp="1"/>
          </p:cNvSpPr>
          <p:nvPr>
            <p:ph type="dt" sz="half" idx="10"/>
          </p:nvPr>
        </p:nvSpPr>
        <p:spPr/>
        <p:txBody>
          <a:bodyPr/>
          <a:lstStyle/>
          <a:p>
            <a:fld id="{5213CA51-523F-4309-AE46-D89F930715F3}" type="datetime1">
              <a:rPr lang="fr-FR" smtClean="0"/>
              <a:t>08/12/2024</a:t>
            </a:fld>
            <a:endParaRPr lang="fr-FR"/>
          </a:p>
        </p:txBody>
      </p:sp>
      <p:sp>
        <p:nvSpPr>
          <p:cNvPr id="18" name="Espace réservé du numéro de diapositive 17"/>
          <p:cNvSpPr>
            <a:spLocks noGrp="1"/>
          </p:cNvSpPr>
          <p:nvPr>
            <p:ph type="sldNum" sz="quarter" idx="12"/>
          </p:nvPr>
        </p:nvSpPr>
        <p:spPr/>
        <p:txBody>
          <a:bodyPr/>
          <a:lstStyle/>
          <a:p>
            <a:fld id="{59741C16-ED63-40E3-A2DF-18223FB7FC0E}" type="slidenum">
              <a:rPr lang="fr-FR" smtClean="0"/>
              <a:t>1</a:t>
            </a:fld>
            <a:endParaRPr lang="fr-FR"/>
          </a:p>
        </p:txBody>
      </p:sp>
    </p:spTree>
    <p:extLst>
      <p:ext uri="{BB962C8B-B14F-4D97-AF65-F5344CB8AC3E}">
        <p14:creationId xmlns:p14="http://schemas.microsoft.com/office/powerpoint/2010/main" val="9007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additive="base">
                                        <p:cTn id="3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194"/>
                                        </p:tgtEl>
                                        <p:attrNameLst>
                                          <p:attrName>style.visibility</p:attrName>
                                        </p:attrNameLst>
                                      </p:cBhvr>
                                      <p:to>
                                        <p:strVal val="visible"/>
                                      </p:to>
                                    </p:set>
                                    <p:animEffect transition="in" filter="fade">
                                      <p:cBhvr>
                                        <p:cTn id="72" dur="1000"/>
                                        <p:tgtEl>
                                          <p:spTgt spid="8194"/>
                                        </p:tgtEl>
                                      </p:cBhvr>
                                    </p:animEffect>
                                    <p:anim calcmode="lin" valueType="num">
                                      <p:cBhvr>
                                        <p:cTn id="73" dur="1000" fill="hold"/>
                                        <p:tgtEl>
                                          <p:spTgt spid="8194"/>
                                        </p:tgtEl>
                                        <p:attrNameLst>
                                          <p:attrName>ppt_x</p:attrName>
                                        </p:attrNameLst>
                                      </p:cBhvr>
                                      <p:tavLst>
                                        <p:tav tm="0">
                                          <p:val>
                                            <p:strVal val="#ppt_x"/>
                                          </p:val>
                                        </p:tav>
                                        <p:tav tm="100000">
                                          <p:val>
                                            <p:strVal val="#ppt_x"/>
                                          </p:val>
                                        </p:tav>
                                      </p:tavLst>
                                    </p:anim>
                                    <p:anim calcmode="lin" valueType="num">
                                      <p:cBhvr>
                                        <p:cTn id="7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9912" y="260648"/>
            <a:ext cx="2645276" cy="584775"/>
          </a:xfrm>
          <a:prstGeom prst="rect">
            <a:avLst/>
          </a:prstGeom>
        </p:spPr>
        <p:txBody>
          <a:bodyPr wrap="none">
            <a:spAutoFit/>
          </a:bodyPr>
          <a:lstStyle/>
          <a:p>
            <a:pPr algn="r" rtl="1"/>
            <a:r>
              <a:rPr lang="fr-FR" sz="3200" dirty="0" smtClean="0">
                <a:latin typeface="Algerian" pitchFamily="82" charset="0"/>
              </a:rPr>
              <a:t>/03 </a:t>
            </a:r>
            <a:r>
              <a:rPr lang="ar-SA" sz="3200" dirty="0" smtClean="0">
                <a:latin typeface="Algerian" pitchFamily="82" charset="0"/>
              </a:rPr>
              <a:t>حقيبة الأدوية</a:t>
            </a:r>
            <a:endParaRPr lang="fr-FR" sz="3200" dirty="0">
              <a:latin typeface="Algerian" pitchFamily="82" charset="0"/>
            </a:endParaRPr>
          </a:p>
        </p:txBody>
      </p:sp>
      <p:sp>
        <p:nvSpPr>
          <p:cNvPr id="13" name="Rectangle 12"/>
          <p:cNvSpPr/>
          <p:nvPr/>
        </p:nvSpPr>
        <p:spPr>
          <a:xfrm>
            <a:off x="5893666" y="845423"/>
            <a:ext cx="1765227" cy="400110"/>
          </a:xfrm>
          <a:prstGeom prst="rect">
            <a:avLst/>
          </a:prstGeom>
        </p:spPr>
        <p:txBody>
          <a:bodyPr wrap="none">
            <a:spAutoFit/>
          </a:bodyPr>
          <a:lstStyle/>
          <a:p>
            <a:r>
              <a:rPr lang="ar-SA" sz="2000" b="1" u="sng" dirty="0" smtClean="0"/>
              <a:t>1. الأدوية المناعية</a:t>
            </a:r>
            <a:endParaRPr lang="ar-SA" sz="2000" b="1" u="sng" dirty="0"/>
          </a:p>
        </p:txBody>
      </p:sp>
      <p:sp>
        <p:nvSpPr>
          <p:cNvPr id="14" name="Rectangle 13"/>
          <p:cNvSpPr/>
          <p:nvPr/>
        </p:nvSpPr>
        <p:spPr>
          <a:xfrm>
            <a:off x="323528" y="1259468"/>
            <a:ext cx="8478688" cy="369332"/>
          </a:xfrm>
          <a:prstGeom prst="rect">
            <a:avLst/>
          </a:prstGeom>
        </p:spPr>
        <p:txBody>
          <a:bodyPr wrap="square">
            <a:spAutoFit/>
          </a:bodyPr>
          <a:lstStyle/>
          <a:p>
            <a:pPr marL="285750" indent="-285750" algn="r" rtl="1">
              <a:buFont typeface="Arial" pitchFamily="34" charset="0"/>
              <a:buChar char="•"/>
            </a:pPr>
            <a:r>
              <a:rPr lang="fr-FR" dirty="0" err="1" smtClean="0"/>
              <a:t>Humira</a:t>
            </a:r>
            <a:r>
              <a:rPr lang="fr-FR" dirty="0" smtClean="0"/>
              <a:t> </a:t>
            </a:r>
            <a:r>
              <a:rPr lang="ar-SA" dirty="0" smtClean="0"/>
              <a:t>لعلاج أمراض مثل التهاب المفاصل </a:t>
            </a:r>
            <a:r>
              <a:rPr lang="ar-SA" dirty="0" err="1" smtClean="0"/>
              <a:t>الروماتي</a:t>
            </a:r>
            <a:r>
              <a:rPr lang="ar-DZ" dirty="0" smtClean="0"/>
              <a:t>ز</a:t>
            </a:r>
            <a:r>
              <a:rPr lang="ar-SA" dirty="0" smtClean="0"/>
              <a:t>ي،، والتهاب القولون </a:t>
            </a:r>
            <a:r>
              <a:rPr lang="ar-SA" dirty="0" err="1" smtClean="0"/>
              <a:t>التقرحي</a:t>
            </a:r>
            <a:r>
              <a:rPr lang="ar-SA" dirty="0" smtClean="0"/>
              <a:t>.</a:t>
            </a:r>
            <a:endParaRPr lang="ar-SA" dirty="0"/>
          </a:p>
        </p:txBody>
      </p:sp>
      <p:sp>
        <p:nvSpPr>
          <p:cNvPr id="15" name="Rectangle 14"/>
          <p:cNvSpPr/>
          <p:nvPr/>
        </p:nvSpPr>
        <p:spPr>
          <a:xfrm>
            <a:off x="1939974" y="1628800"/>
            <a:ext cx="6858000" cy="369332"/>
          </a:xfrm>
          <a:prstGeom prst="rect">
            <a:avLst/>
          </a:prstGeom>
        </p:spPr>
        <p:txBody>
          <a:bodyPr wrap="square">
            <a:spAutoFit/>
          </a:bodyPr>
          <a:lstStyle/>
          <a:p>
            <a:pPr marL="285750" indent="-285750" algn="r" rtl="1">
              <a:buFont typeface="Arial" pitchFamily="34" charset="0"/>
              <a:buChar char="•"/>
            </a:pPr>
            <a:r>
              <a:rPr lang="fr-FR" dirty="0" err="1" smtClean="0"/>
              <a:t>Skyrizi</a:t>
            </a:r>
            <a:r>
              <a:rPr lang="fr-FR" dirty="0" smtClean="0"/>
              <a:t> </a:t>
            </a:r>
            <a:r>
              <a:rPr lang="ar-SA" dirty="0" smtClean="0"/>
              <a:t>لعلاج الصدفية والتهاب المفاصل الصدفي، وأيضًا التهاب القولون </a:t>
            </a:r>
            <a:r>
              <a:rPr lang="ar-SA" dirty="0" err="1" smtClean="0"/>
              <a:t>التقرحي</a:t>
            </a:r>
            <a:r>
              <a:rPr lang="ar-SA" dirty="0" smtClean="0"/>
              <a:t>.</a:t>
            </a:r>
            <a:endParaRPr lang="ar-SA" dirty="0"/>
          </a:p>
        </p:txBody>
      </p:sp>
      <p:sp>
        <p:nvSpPr>
          <p:cNvPr id="16" name="Rectangle 15"/>
          <p:cNvSpPr/>
          <p:nvPr/>
        </p:nvSpPr>
        <p:spPr>
          <a:xfrm>
            <a:off x="2411760" y="1988840"/>
            <a:ext cx="6390456" cy="369332"/>
          </a:xfrm>
          <a:prstGeom prst="rect">
            <a:avLst/>
          </a:prstGeom>
        </p:spPr>
        <p:txBody>
          <a:bodyPr wrap="square">
            <a:spAutoFit/>
          </a:bodyPr>
          <a:lstStyle/>
          <a:p>
            <a:pPr marL="285750" indent="-285750" algn="r" rtl="1">
              <a:buFont typeface="Arial" pitchFamily="34" charset="0"/>
              <a:buChar char="•"/>
            </a:pPr>
            <a:r>
              <a:rPr lang="fr-FR" dirty="0" err="1" smtClean="0"/>
              <a:t>Rinvoq</a:t>
            </a:r>
            <a:r>
              <a:rPr lang="fr-FR" dirty="0" smtClean="0"/>
              <a:t> </a:t>
            </a:r>
            <a:r>
              <a:rPr lang="ar-SA" dirty="0" smtClean="0"/>
              <a:t>لعلاج التهاب المفاصل </a:t>
            </a:r>
            <a:r>
              <a:rPr lang="ar-SA" dirty="0" err="1" smtClean="0"/>
              <a:t>الروماتويدي</a:t>
            </a:r>
            <a:r>
              <a:rPr lang="ar-SA" dirty="0" smtClean="0"/>
              <a:t> وأمراض التهابية أخرى.</a:t>
            </a:r>
            <a:endParaRPr lang="ar-SA" dirty="0"/>
          </a:p>
        </p:txBody>
      </p:sp>
      <p:sp>
        <p:nvSpPr>
          <p:cNvPr id="17" name="Rectangle 16"/>
          <p:cNvSpPr/>
          <p:nvPr/>
        </p:nvSpPr>
        <p:spPr>
          <a:xfrm>
            <a:off x="5916909" y="2467094"/>
            <a:ext cx="1540806" cy="369332"/>
          </a:xfrm>
          <a:prstGeom prst="rect">
            <a:avLst/>
          </a:prstGeom>
        </p:spPr>
        <p:txBody>
          <a:bodyPr wrap="none">
            <a:spAutoFit/>
          </a:bodyPr>
          <a:lstStyle/>
          <a:p>
            <a:r>
              <a:rPr lang="ar-SA" b="1" u="sng" dirty="0" smtClean="0"/>
              <a:t>2. أدوية السرطان</a:t>
            </a:r>
            <a:endParaRPr lang="ar-SA" b="1" u="sng" dirty="0"/>
          </a:p>
        </p:txBody>
      </p:sp>
      <p:sp>
        <p:nvSpPr>
          <p:cNvPr id="18" name="Rectangle 17"/>
          <p:cNvSpPr/>
          <p:nvPr/>
        </p:nvSpPr>
        <p:spPr>
          <a:xfrm>
            <a:off x="1939974" y="2924944"/>
            <a:ext cx="6841976" cy="369332"/>
          </a:xfrm>
          <a:prstGeom prst="rect">
            <a:avLst/>
          </a:prstGeom>
        </p:spPr>
        <p:txBody>
          <a:bodyPr wrap="square">
            <a:spAutoFit/>
          </a:bodyPr>
          <a:lstStyle/>
          <a:p>
            <a:pPr marL="285750" indent="-285750" algn="r" rtl="1">
              <a:buFont typeface="Arial" pitchFamily="34" charset="0"/>
              <a:buChar char="•"/>
            </a:pPr>
            <a:r>
              <a:rPr lang="fr-FR" dirty="0" err="1" smtClean="0"/>
              <a:t>Imbruvica</a:t>
            </a:r>
            <a:r>
              <a:rPr lang="fr-FR" dirty="0" smtClean="0"/>
              <a:t> </a:t>
            </a:r>
            <a:r>
              <a:rPr lang="ar-SA" dirty="0" smtClean="0"/>
              <a:t>لبعض أنواع سرطان الدم، مثل سرطان الدم الليمفاوي المزمن.</a:t>
            </a:r>
            <a:endParaRPr lang="ar-SA" dirty="0"/>
          </a:p>
        </p:txBody>
      </p:sp>
      <p:sp>
        <p:nvSpPr>
          <p:cNvPr id="19" name="Rectangle 18"/>
          <p:cNvSpPr/>
          <p:nvPr/>
        </p:nvSpPr>
        <p:spPr>
          <a:xfrm>
            <a:off x="1403648" y="3429000"/>
            <a:ext cx="7398568" cy="369332"/>
          </a:xfrm>
          <a:prstGeom prst="rect">
            <a:avLst/>
          </a:prstGeom>
        </p:spPr>
        <p:txBody>
          <a:bodyPr wrap="square">
            <a:spAutoFit/>
          </a:bodyPr>
          <a:lstStyle/>
          <a:p>
            <a:pPr marL="285750" indent="-285750" algn="r" rtl="1">
              <a:buFont typeface="Arial" pitchFamily="34" charset="0"/>
              <a:buChar char="•"/>
            </a:pPr>
            <a:r>
              <a:rPr lang="fr-FR" dirty="0" err="1" smtClean="0"/>
              <a:t>Venclexta</a:t>
            </a:r>
            <a:r>
              <a:rPr lang="fr-FR" dirty="0" smtClean="0"/>
              <a:t> </a:t>
            </a:r>
            <a:r>
              <a:rPr lang="ar-SA" dirty="0" smtClean="0"/>
              <a:t>لعلاج سرطان الدم النخاعي الحاد وسرطان الدم الليمفاوي المزمن. علاج </a:t>
            </a:r>
            <a:endParaRPr lang="ar-SA" dirty="0"/>
          </a:p>
        </p:txBody>
      </p:sp>
      <p:sp>
        <p:nvSpPr>
          <p:cNvPr id="20" name="Rectangle 19"/>
          <p:cNvSpPr/>
          <p:nvPr/>
        </p:nvSpPr>
        <p:spPr>
          <a:xfrm>
            <a:off x="5906489" y="3956567"/>
            <a:ext cx="1580882" cy="369332"/>
          </a:xfrm>
          <a:prstGeom prst="rect">
            <a:avLst/>
          </a:prstGeom>
        </p:spPr>
        <p:txBody>
          <a:bodyPr wrap="none">
            <a:spAutoFit/>
          </a:bodyPr>
          <a:lstStyle/>
          <a:p>
            <a:r>
              <a:rPr lang="ar-SA" b="1" u="sng" dirty="0" smtClean="0"/>
              <a:t>3. الأدوية العصبية</a:t>
            </a:r>
            <a:endParaRPr lang="ar-SA" b="1" u="sng" dirty="0"/>
          </a:p>
        </p:txBody>
      </p:sp>
      <p:sp>
        <p:nvSpPr>
          <p:cNvPr id="21" name="Rectangle 20"/>
          <p:cNvSpPr/>
          <p:nvPr/>
        </p:nvSpPr>
        <p:spPr>
          <a:xfrm>
            <a:off x="4238146" y="4365104"/>
            <a:ext cx="4564070" cy="369332"/>
          </a:xfrm>
          <a:prstGeom prst="rect">
            <a:avLst/>
          </a:prstGeom>
        </p:spPr>
        <p:txBody>
          <a:bodyPr wrap="none">
            <a:spAutoFit/>
          </a:bodyPr>
          <a:lstStyle/>
          <a:p>
            <a:pPr marL="285750" indent="-285750" algn="r" rtl="1">
              <a:buFont typeface="Arial" pitchFamily="34" charset="0"/>
              <a:buChar char="•"/>
            </a:pPr>
            <a:r>
              <a:rPr lang="fr-FR" dirty="0" err="1" smtClean="0"/>
              <a:t>Duodopa</a:t>
            </a:r>
            <a:r>
              <a:rPr lang="ar-SA" dirty="0" smtClean="0"/>
              <a:t>لعلاج مرض باركنسون في مراحله المتقدمة.</a:t>
            </a:r>
            <a:endParaRPr lang="ar-SA" dirty="0"/>
          </a:p>
        </p:txBody>
      </p:sp>
      <p:sp>
        <p:nvSpPr>
          <p:cNvPr id="22" name="Rectangle 21"/>
          <p:cNvSpPr/>
          <p:nvPr/>
        </p:nvSpPr>
        <p:spPr>
          <a:xfrm>
            <a:off x="971600" y="4869160"/>
            <a:ext cx="7826374" cy="369332"/>
          </a:xfrm>
          <a:prstGeom prst="rect">
            <a:avLst/>
          </a:prstGeom>
        </p:spPr>
        <p:txBody>
          <a:bodyPr wrap="square">
            <a:spAutoFit/>
          </a:bodyPr>
          <a:lstStyle/>
          <a:p>
            <a:pPr marL="285750" indent="-285750" algn="r" rtl="1">
              <a:buFont typeface="Arial" pitchFamily="34" charset="0"/>
              <a:buChar char="•"/>
            </a:pPr>
            <a:r>
              <a:rPr lang="fr-FR" dirty="0" err="1" smtClean="0"/>
              <a:t>Botox</a:t>
            </a:r>
            <a:r>
              <a:rPr lang="ar-SA" dirty="0" smtClean="0"/>
              <a:t>ليس فقط لأغراض تجميلية، بل أيضًا لعلاج حالات مثل الصداع النصفي المزمن وفرط التعرق.</a:t>
            </a:r>
            <a:endParaRPr lang="ar-SA" dirty="0"/>
          </a:p>
        </p:txBody>
      </p:sp>
      <p:sp>
        <p:nvSpPr>
          <p:cNvPr id="23" name="Rectangle 22"/>
          <p:cNvSpPr/>
          <p:nvPr/>
        </p:nvSpPr>
        <p:spPr>
          <a:xfrm>
            <a:off x="5668826" y="5317777"/>
            <a:ext cx="1702710" cy="369332"/>
          </a:xfrm>
          <a:prstGeom prst="rect">
            <a:avLst/>
          </a:prstGeom>
        </p:spPr>
        <p:txBody>
          <a:bodyPr wrap="none">
            <a:spAutoFit/>
          </a:bodyPr>
          <a:lstStyle/>
          <a:p>
            <a:r>
              <a:rPr lang="ar-SA" b="1" u="sng" dirty="0" smtClean="0"/>
              <a:t>4. أدوية طب العيون</a:t>
            </a:r>
            <a:endParaRPr lang="ar-SA" b="1" u="sng" dirty="0"/>
          </a:p>
        </p:txBody>
      </p:sp>
      <p:sp>
        <p:nvSpPr>
          <p:cNvPr id="24" name="Rectangle 23"/>
          <p:cNvSpPr/>
          <p:nvPr/>
        </p:nvSpPr>
        <p:spPr>
          <a:xfrm>
            <a:off x="2813380" y="5805264"/>
            <a:ext cx="5984594" cy="369332"/>
          </a:xfrm>
          <a:prstGeom prst="rect">
            <a:avLst/>
          </a:prstGeom>
        </p:spPr>
        <p:txBody>
          <a:bodyPr wrap="square">
            <a:spAutoFit/>
          </a:bodyPr>
          <a:lstStyle/>
          <a:p>
            <a:pPr marL="285750" indent="-285750" algn="r" rtl="1">
              <a:buFont typeface="Arial" pitchFamily="34" charset="0"/>
              <a:buChar char="•"/>
            </a:pPr>
            <a:r>
              <a:rPr lang="fr-FR" dirty="0" err="1" smtClean="0"/>
              <a:t>Lumigan</a:t>
            </a:r>
            <a:r>
              <a:rPr lang="fr-FR" dirty="0" smtClean="0"/>
              <a:t> </a:t>
            </a:r>
            <a:r>
              <a:rPr lang="ar-SA" dirty="0" smtClean="0"/>
              <a:t>و</a:t>
            </a:r>
            <a:r>
              <a:rPr lang="fr-FR" dirty="0" err="1" smtClean="0"/>
              <a:t>Alphagan</a:t>
            </a:r>
            <a:r>
              <a:rPr lang="fr-FR" dirty="0" smtClean="0"/>
              <a:t>: </a:t>
            </a:r>
            <a:r>
              <a:rPr lang="ar-SA" dirty="0" smtClean="0"/>
              <a:t>لعلاج ارتفاع ضغط العين (</a:t>
            </a:r>
            <a:r>
              <a:rPr lang="ar-SA" dirty="0" err="1" smtClean="0"/>
              <a:t>الجلوكوما</a:t>
            </a:r>
            <a:r>
              <a:rPr lang="ar-SA" dirty="0" smtClean="0"/>
              <a:t>).</a:t>
            </a:r>
            <a:endParaRPr lang="ar-SA" dirty="0"/>
          </a:p>
        </p:txBody>
      </p:sp>
      <p:sp>
        <p:nvSpPr>
          <p:cNvPr id="25" name="Espace réservé de la date 24"/>
          <p:cNvSpPr>
            <a:spLocks noGrp="1"/>
          </p:cNvSpPr>
          <p:nvPr>
            <p:ph type="dt" sz="half" idx="10"/>
          </p:nvPr>
        </p:nvSpPr>
        <p:spPr/>
        <p:txBody>
          <a:bodyPr/>
          <a:lstStyle/>
          <a:p>
            <a:fld id="{4F151F37-9502-49F4-BFB2-406ADDE95B65}" type="datetime1">
              <a:rPr lang="fr-FR" smtClean="0"/>
              <a:t>08/12/2024</a:t>
            </a:fld>
            <a:endParaRPr lang="fr-FR"/>
          </a:p>
        </p:txBody>
      </p:sp>
      <p:sp>
        <p:nvSpPr>
          <p:cNvPr id="26" name="Espace réservé du pied de page 25"/>
          <p:cNvSpPr>
            <a:spLocks noGrp="1"/>
          </p:cNvSpPr>
          <p:nvPr>
            <p:ph type="ftr" sz="quarter" idx="11"/>
          </p:nvPr>
        </p:nvSpPr>
        <p:spPr/>
        <p:txBody>
          <a:bodyPr/>
          <a:lstStyle/>
          <a:p>
            <a:r>
              <a:rPr lang="ar-SA" smtClean="0"/>
              <a:t>معيوف ايمان</a:t>
            </a:r>
            <a:endParaRPr lang="fr-FR"/>
          </a:p>
        </p:txBody>
      </p:sp>
      <p:sp>
        <p:nvSpPr>
          <p:cNvPr id="27" name="Espace réservé du numéro de diapositive 26"/>
          <p:cNvSpPr>
            <a:spLocks noGrp="1"/>
          </p:cNvSpPr>
          <p:nvPr>
            <p:ph type="sldNum" sz="quarter" idx="12"/>
          </p:nvPr>
        </p:nvSpPr>
        <p:spPr/>
        <p:txBody>
          <a:bodyPr/>
          <a:lstStyle/>
          <a:p>
            <a:fld id="{59741C16-ED63-40E3-A2DF-18223FB7FC0E}" type="slidenum">
              <a:rPr lang="fr-FR" smtClean="0"/>
              <a:t>10</a:t>
            </a:fld>
            <a:endParaRPr lang="fr-FR"/>
          </a:p>
        </p:txBody>
      </p:sp>
    </p:spTree>
    <p:extLst>
      <p:ext uri="{BB962C8B-B14F-4D97-AF65-F5344CB8AC3E}">
        <p14:creationId xmlns:p14="http://schemas.microsoft.com/office/powerpoint/2010/main" val="135622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6360"/>
            <a:ext cx="8215064" cy="369332"/>
          </a:xfrm>
          <a:prstGeom prst="rect">
            <a:avLst/>
          </a:prstGeom>
        </p:spPr>
        <p:txBody>
          <a:bodyPr wrap="square">
            <a:spAutoFit/>
          </a:bodyPr>
          <a:lstStyle/>
          <a:p>
            <a:pPr algn="r" rtl="1"/>
            <a:r>
              <a:rPr lang="ar-SA" b="1" dirty="0" smtClean="0"/>
              <a:t>تستخدم </a:t>
            </a:r>
            <a:r>
              <a:rPr lang="fr-FR" b="1" dirty="0" err="1" smtClean="0"/>
              <a:t>AbbVie</a:t>
            </a:r>
            <a:r>
              <a:rPr lang="fr-FR" b="1" dirty="0" smtClean="0"/>
              <a:t> </a:t>
            </a:r>
            <a:r>
              <a:rPr lang="ar-SA" b="1" dirty="0" smtClean="0"/>
              <a:t>تقنيات متقدمة في تطوير منتجاتها، ومنها:</a:t>
            </a:r>
            <a:endParaRPr lang="fr-FR" b="1" dirty="0"/>
          </a:p>
        </p:txBody>
      </p:sp>
      <p:grpSp>
        <p:nvGrpSpPr>
          <p:cNvPr id="10" name="Groupe 9"/>
          <p:cNvGrpSpPr/>
          <p:nvPr/>
        </p:nvGrpSpPr>
        <p:grpSpPr>
          <a:xfrm>
            <a:off x="395536" y="411927"/>
            <a:ext cx="8359080" cy="3303364"/>
            <a:chOff x="395536" y="411927"/>
            <a:chExt cx="8359080" cy="3303364"/>
          </a:xfrm>
        </p:grpSpPr>
        <p:sp>
          <p:nvSpPr>
            <p:cNvPr id="4" name="Rectangle 3"/>
            <p:cNvSpPr/>
            <p:nvPr/>
          </p:nvSpPr>
          <p:spPr>
            <a:xfrm>
              <a:off x="4008183" y="411927"/>
              <a:ext cx="2621230" cy="461665"/>
            </a:xfrm>
            <a:prstGeom prst="rect">
              <a:avLst/>
            </a:prstGeom>
          </p:spPr>
          <p:txBody>
            <a:bodyPr wrap="none">
              <a:spAutoFit/>
            </a:bodyPr>
            <a:lstStyle/>
            <a:p>
              <a:pPr algn="r" rtl="1"/>
              <a:r>
                <a:rPr lang="fr-FR" sz="2400" dirty="0" smtClean="0">
                  <a:latin typeface="Adobe Naskh Medium" pitchFamily="50" charset="-78"/>
                  <a:cs typeface="Adobe Naskh Medium" pitchFamily="50" charset="-78"/>
                </a:rPr>
                <a:t>.1.3 </a:t>
              </a:r>
              <a:r>
                <a:rPr lang="ar-SA" sz="2400" dirty="0" smtClean="0">
                  <a:latin typeface="Adobe Naskh Medium" pitchFamily="50" charset="-78"/>
                  <a:cs typeface="Adobe Naskh Medium" pitchFamily="50" charset="-78"/>
                </a:rPr>
                <a:t>أدوات تكنولوجية مبتكرة</a:t>
              </a:r>
              <a:endParaRPr lang="fr-FR" sz="2400" dirty="0">
                <a:latin typeface="Adobe Naskh Medium" pitchFamily="50" charset="-78"/>
                <a:cs typeface="Adobe Naskh Medium" pitchFamily="50" charset="-78"/>
              </a:endParaRPr>
            </a:p>
          </p:txBody>
        </p:sp>
        <p:sp>
          <p:nvSpPr>
            <p:cNvPr id="6" name="Rectangle 5"/>
            <p:cNvSpPr/>
            <p:nvPr/>
          </p:nvSpPr>
          <p:spPr>
            <a:xfrm>
              <a:off x="539552" y="1414517"/>
              <a:ext cx="8215064" cy="646331"/>
            </a:xfrm>
            <a:prstGeom prst="rect">
              <a:avLst/>
            </a:prstGeom>
          </p:spPr>
          <p:txBody>
            <a:bodyPr wrap="square">
              <a:spAutoFit/>
            </a:bodyPr>
            <a:lstStyle/>
            <a:p>
              <a:pPr marL="285750" indent="-285750" algn="r" rtl="1">
                <a:buFont typeface="Wingdings" pitchFamily="2" charset="2"/>
                <a:buChar char="v"/>
              </a:pPr>
              <a:r>
                <a:rPr lang="ar-SA" dirty="0" smtClean="0"/>
                <a:t>تكنولوجيا البيولوجيا الجزيئية: تساعد هذه التكنولوجيا في فهم آليات الأمراض على مستوى الخلايا والجزيئات، مما يتيح تصميم أدوية أكثر فعالية.</a:t>
              </a:r>
              <a:endParaRPr lang="fr-FR" dirty="0"/>
            </a:p>
          </p:txBody>
        </p:sp>
        <p:sp>
          <p:nvSpPr>
            <p:cNvPr id="7" name="Rectangle 6"/>
            <p:cNvSpPr/>
            <p:nvPr/>
          </p:nvSpPr>
          <p:spPr>
            <a:xfrm>
              <a:off x="1229866" y="2321004"/>
              <a:ext cx="7494984" cy="646331"/>
            </a:xfrm>
            <a:prstGeom prst="rect">
              <a:avLst/>
            </a:prstGeom>
          </p:spPr>
          <p:txBody>
            <a:bodyPr wrap="square">
              <a:spAutoFit/>
            </a:bodyPr>
            <a:lstStyle/>
            <a:p>
              <a:pPr marL="285750" indent="-285750" algn="r" rtl="1">
                <a:buFont typeface="Wingdings" pitchFamily="2" charset="2"/>
                <a:buChar char="v"/>
              </a:pPr>
              <a:r>
                <a:rPr lang="ar-SA" dirty="0" smtClean="0"/>
                <a:t>التعاون مع مؤسسات أكاديمية وصناعية: تقوم </a:t>
              </a:r>
              <a:r>
                <a:rPr lang="fr-FR" dirty="0" err="1" smtClean="0"/>
                <a:t>AbbVie</a:t>
              </a:r>
              <a:r>
                <a:rPr lang="fr-FR" dirty="0" smtClean="0"/>
                <a:t> </a:t>
              </a:r>
              <a:r>
                <a:rPr lang="ar-SA" dirty="0" smtClean="0"/>
                <a:t>بالتعاون مع العديد من الجامعات ومراكز البحث لتطوير تقنيات جديدة في العلاج.</a:t>
              </a:r>
              <a:endParaRPr lang="fr-FR" dirty="0"/>
            </a:p>
          </p:txBody>
        </p:sp>
        <p:sp>
          <p:nvSpPr>
            <p:cNvPr id="8" name="Rectangle 7"/>
            <p:cNvSpPr/>
            <p:nvPr/>
          </p:nvSpPr>
          <p:spPr>
            <a:xfrm>
              <a:off x="395536" y="3068960"/>
              <a:ext cx="8329314" cy="646331"/>
            </a:xfrm>
            <a:prstGeom prst="rect">
              <a:avLst/>
            </a:prstGeom>
          </p:spPr>
          <p:txBody>
            <a:bodyPr wrap="square">
              <a:spAutoFit/>
            </a:bodyPr>
            <a:lstStyle/>
            <a:p>
              <a:pPr marL="285750" indent="-285750" algn="r" rtl="1">
                <a:buFont typeface="Wingdings" pitchFamily="2" charset="2"/>
                <a:buChar char="v"/>
              </a:pPr>
              <a:r>
                <a:rPr lang="ar-SA" dirty="0" smtClean="0"/>
                <a:t>التطوير الرقمي: تستخدم الشركة تقنيات الذكاء الاصطناعي لتحليل البيانات السريرية وتجربة الأدوية، مما يساعد في تسريع عملية البحث والتطوير.</a:t>
              </a:r>
              <a:endParaRPr lang="fr-FR" dirty="0"/>
            </a:p>
          </p:txBody>
        </p:sp>
      </p:grpSp>
      <p:sp>
        <p:nvSpPr>
          <p:cNvPr id="9" name="Rectangle 8"/>
          <p:cNvSpPr/>
          <p:nvPr/>
        </p:nvSpPr>
        <p:spPr>
          <a:xfrm>
            <a:off x="1043608" y="4653136"/>
            <a:ext cx="7566992" cy="1490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ar-SA" dirty="0" smtClean="0">
                <a:solidFill>
                  <a:schemeClr val="tx1"/>
                </a:solidFill>
              </a:rPr>
              <a:t>تتعدد منتجات </a:t>
            </a:r>
            <a:r>
              <a:rPr lang="fr-FR" dirty="0" err="1" smtClean="0">
                <a:solidFill>
                  <a:schemeClr val="tx1"/>
                </a:solidFill>
              </a:rPr>
              <a:t>AbbVie</a:t>
            </a:r>
            <a:r>
              <a:rPr lang="fr-FR" dirty="0" smtClean="0">
                <a:solidFill>
                  <a:schemeClr val="tx1"/>
                </a:solidFill>
              </a:rPr>
              <a:t> </a:t>
            </a:r>
            <a:r>
              <a:rPr lang="ar-SA" dirty="0" smtClean="0">
                <a:solidFill>
                  <a:schemeClr val="tx1"/>
                </a:solidFill>
              </a:rPr>
              <a:t>في مجالات الأدوية البيولوجية، المناعية، والعلاجية مثل السرطان، وتواصل الشركة استثمارات كبيرة في الأبحاث والتطوير. كما تعتمد على التكنولوجيات الحديثة لتحسين فعالية الأدوية وتحقيق المزيد من الابتكار في هذا المجال.</a:t>
            </a:r>
            <a:endParaRPr lang="fr-FR" dirty="0">
              <a:solidFill>
                <a:schemeClr val="tx1"/>
              </a:solidFill>
            </a:endParaRPr>
          </a:p>
        </p:txBody>
      </p:sp>
      <p:sp>
        <p:nvSpPr>
          <p:cNvPr id="11" name="Espace réservé de la date 10"/>
          <p:cNvSpPr>
            <a:spLocks noGrp="1"/>
          </p:cNvSpPr>
          <p:nvPr>
            <p:ph type="dt" sz="half" idx="10"/>
          </p:nvPr>
        </p:nvSpPr>
        <p:spPr/>
        <p:txBody>
          <a:bodyPr/>
          <a:lstStyle/>
          <a:p>
            <a:fld id="{C9123B25-CF9E-4748-876A-D3D90D8C6447}" type="datetime1">
              <a:rPr lang="fr-FR" smtClean="0"/>
              <a:t>08/12/2024</a:t>
            </a:fld>
            <a:endParaRPr lang="fr-FR"/>
          </a:p>
        </p:txBody>
      </p:sp>
      <p:sp>
        <p:nvSpPr>
          <p:cNvPr id="12" name="Espace réservé du pied de page 11"/>
          <p:cNvSpPr>
            <a:spLocks noGrp="1"/>
          </p:cNvSpPr>
          <p:nvPr>
            <p:ph type="ftr" sz="quarter" idx="11"/>
          </p:nvPr>
        </p:nvSpPr>
        <p:spPr/>
        <p:txBody>
          <a:bodyPr/>
          <a:lstStyle/>
          <a:p>
            <a:r>
              <a:rPr lang="ar-SA" smtClean="0"/>
              <a:t>معيوف ايمان</a:t>
            </a:r>
            <a:endParaRPr lang="fr-FR"/>
          </a:p>
        </p:txBody>
      </p:sp>
      <p:sp>
        <p:nvSpPr>
          <p:cNvPr id="13" name="Espace réservé du numéro de diapositive 12"/>
          <p:cNvSpPr>
            <a:spLocks noGrp="1"/>
          </p:cNvSpPr>
          <p:nvPr>
            <p:ph type="sldNum" sz="quarter" idx="12"/>
          </p:nvPr>
        </p:nvSpPr>
        <p:spPr/>
        <p:txBody>
          <a:bodyPr/>
          <a:lstStyle/>
          <a:p>
            <a:fld id="{59741C16-ED63-40E3-A2DF-18223FB7FC0E}" type="slidenum">
              <a:rPr lang="fr-FR" smtClean="0"/>
              <a:t>11</a:t>
            </a:fld>
            <a:endParaRPr lang="fr-FR"/>
          </a:p>
        </p:txBody>
      </p:sp>
    </p:spTree>
    <p:extLst>
      <p:ext uri="{BB962C8B-B14F-4D97-AF65-F5344CB8AC3E}">
        <p14:creationId xmlns:p14="http://schemas.microsoft.com/office/powerpoint/2010/main" val="7248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3928" y="317847"/>
            <a:ext cx="2912977" cy="461665"/>
          </a:xfrm>
          <a:prstGeom prst="rect">
            <a:avLst/>
          </a:prstGeom>
        </p:spPr>
        <p:txBody>
          <a:bodyPr wrap="none">
            <a:spAutoFit/>
          </a:bodyPr>
          <a:lstStyle/>
          <a:p>
            <a:pPr algn="r" rtl="1"/>
            <a:r>
              <a:rPr lang="ar-SA" sz="2400" dirty="0" smtClean="0">
                <a:latin typeface="Algerian" pitchFamily="82" charset="0"/>
              </a:rPr>
              <a:t>4</a:t>
            </a:r>
            <a:r>
              <a:rPr lang="fr-FR" sz="2400" dirty="0" smtClean="0">
                <a:latin typeface="Algerian" pitchFamily="82" charset="0"/>
              </a:rPr>
              <a:t>/0</a:t>
            </a:r>
            <a:r>
              <a:rPr lang="ar-SA" sz="2400" dirty="0" smtClean="0">
                <a:latin typeface="Algerian" pitchFamily="82" charset="0"/>
              </a:rPr>
              <a:t>الاستراتيجيات التجارية</a:t>
            </a:r>
            <a:endParaRPr lang="fr-FR" sz="2400" dirty="0">
              <a:latin typeface="Algerian" pitchFamily="82" charset="0"/>
            </a:endParaRPr>
          </a:p>
        </p:txBody>
      </p:sp>
      <p:grpSp>
        <p:nvGrpSpPr>
          <p:cNvPr id="12" name="Groupe 11"/>
          <p:cNvGrpSpPr/>
          <p:nvPr/>
        </p:nvGrpSpPr>
        <p:grpSpPr>
          <a:xfrm>
            <a:off x="251520" y="897687"/>
            <a:ext cx="8568952" cy="4664263"/>
            <a:chOff x="251520" y="1115452"/>
            <a:chExt cx="8568952" cy="4664263"/>
          </a:xfrm>
        </p:grpSpPr>
        <p:sp>
          <p:nvSpPr>
            <p:cNvPr id="7" name="Rectangle 6"/>
            <p:cNvSpPr/>
            <p:nvPr/>
          </p:nvSpPr>
          <p:spPr>
            <a:xfrm>
              <a:off x="251520" y="1115452"/>
              <a:ext cx="8568952" cy="923330"/>
            </a:xfrm>
            <a:prstGeom prst="rect">
              <a:avLst/>
            </a:prstGeom>
          </p:spPr>
          <p:txBody>
            <a:bodyPr wrap="square">
              <a:spAutoFit/>
            </a:bodyPr>
            <a:lstStyle/>
            <a:p>
              <a:pPr algn="r" rtl="1"/>
              <a:r>
                <a:rPr lang="ar-DZ" b="1" dirty="0" smtClean="0"/>
                <a:t>4</a:t>
              </a:r>
              <a:r>
                <a:rPr lang="fr-FR" b="1" dirty="0" smtClean="0"/>
                <a:t>1.</a:t>
              </a:r>
              <a:r>
                <a:rPr lang="ar-DZ" b="1" dirty="0" smtClean="0"/>
                <a:t> ا</a:t>
              </a:r>
              <a:r>
                <a:rPr lang="ar-SA" b="1" dirty="0" err="1" smtClean="0"/>
                <a:t>ستراتيجية</a:t>
              </a:r>
              <a:r>
                <a:rPr lang="ar-SA" b="1" dirty="0" smtClean="0"/>
                <a:t> التوسع</a:t>
              </a:r>
              <a:r>
                <a:rPr lang="ar-DZ" b="1" dirty="0" smtClean="0"/>
                <a:t>:</a:t>
              </a:r>
              <a:r>
                <a:rPr lang="ar-DZ" dirty="0" smtClean="0"/>
                <a:t>منذ</a:t>
              </a:r>
              <a:r>
                <a:rPr lang="ar-DZ" b="1" dirty="0" smtClean="0"/>
                <a:t> </a:t>
              </a:r>
              <a:r>
                <a:rPr lang="ar-DZ" dirty="0" smtClean="0"/>
                <a:t>تأسيسها، تبنت </a:t>
              </a:r>
              <a:r>
                <a:rPr lang="fr-FR" dirty="0" err="1" smtClean="0"/>
                <a:t>AbbVie</a:t>
              </a:r>
              <a:r>
                <a:rPr lang="fr-FR" dirty="0" smtClean="0"/>
                <a:t> </a:t>
              </a:r>
              <a:r>
                <a:rPr lang="ar-DZ" dirty="0" smtClean="0"/>
                <a:t>استراتيجية توسع قوية لزيادة حصتها في السوق وتعزيز وجودها في أسواق جديدة. أبرز عناصر استراتيجية التوسع تشمل:</a:t>
              </a:r>
            </a:p>
            <a:p>
              <a:pPr algn="r" rtl="1"/>
              <a:endParaRPr lang="fr-FR" dirty="0"/>
            </a:p>
          </p:txBody>
        </p:sp>
        <p:sp>
          <p:nvSpPr>
            <p:cNvPr id="8" name="Rectangle 7"/>
            <p:cNvSpPr/>
            <p:nvPr/>
          </p:nvSpPr>
          <p:spPr>
            <a:xfrm>
              <a:off x="485800" y="1844824"/>
              <a:ext cx="8334672" cy="923330"/>
            </a:xfrm>
            <a:prstGeom prst="rect">
              <a:avLst/>
            </a:prstGeom>
          </p:spPr>
          <p:txBody>
            <a:bodyPr wrap="square">
              <a:spAutoFit/>
            </a:bodyPr>
            <a:lstStyle/>
            <a:p>
              <a:pPr algn="r" rtl="1"/>
              <a:r>
                <a:rPr lang="ar-DZ" dirty="0" smtClean="0"/>
                <a:t>أ/</a:t>
              </a:r>
              <a:r>
                <a:rPr lang="ar-SA" u="sng" dirty="0" smtClean="0"/>
                <a:t>التوسع الجغرافي</a:t>
              </a:r>
              <a:r>
                <a:rPr lang="ar-SA" dirty="0" smtClean="0"/>
                <a:t>: تعمل </a:t>
              </a:r>
              <a:r>
                <a:rPr lang="fr-FR" dirty="0" err="1" smtClean="0"/>
                <a:t>AbbVie</a:t>
              </a:r>
              <a:r>
                <a:rPr lang="fr-FR" dirty="0" smtClean="0"/>
                <a:t> </a:t>
              </a:r>
              <a:r>
                <a:rPr lang="ar-SA" dirty="0" smtClean="0"/>
                <a:t>على تعزيز وجودها في أسواق جديدة، خاصة في الأسواق الناشئة مثل الصين والهند. تسعى الشركة لتوسيع شبكة توزيعها وزيادة توافر </a:t>
              </a:r>
              <a:r>
                <a:rPr lang="ar-SA" dirty="0" err="1" smtClean="0"/>
                <a:t>أدويةها</a:t>
              </a:r>
              <a:r>
                <a:rPr lang="ar-SA" dirty="0" smtClean="0"/>
                <a:t> في هذه الأسواق من خلال شراكات محلية واستثمارات طويلة الأمد.</a:t>
              </a:r>
              <a:endParaRPr lang="fr-FR" dirty="0"/>
            </a:p>
          </p:txBody>
        </p:sp>
        <p:sp>
          <p:nvSpPr>
            <p:cNvPr id="9" name="Rectangle 8"/>
            <p:cNvSpPr/>
            <p:nvPr/>
          </p:nvSpPr>
          <p:spPr>
            <a:xfrm>
              <a:off x="485800" y="2768154"/>
              <a:ext cx="8334672" cy="923330"/>
            </a:xfrm>
            <a:prstGeom prst="rect">
              <a:avLst/>
            </a:prstGeom>
          </p:spPr>
          <p:txBody>
            <a:bodyPr wrap="square">
              <a:spAutoFit/>
            </a:bodyPr>
            <a:lstStyle/>
            <a:p>
              <a:pPr algn="r" rtl="1"/>
              <a:r>
                <a:rPr lang="ar-DZ" dirty="0" smtClean="0"/>
                <a:t>ب/</a:t>
              </a:r>
              <a:r>
                <a:rPr lang="ar-SA" u="sng" dirty="0" smtClean="0"/>
                <a:t>التوسع في مجالات متعددة</a:t>
              </a:r>
              <a:r>
                <a:rPr lang="ar-SA" dirty="0" smtClean="0"/>
                <a:t>: بالإضافة إلى الأدوية التقليدية، توسعت </a:t>
              </a:r>
              <a:r>
                <a:rPr lang="fr-FR" dirty="0" err="1" smtClean="0"/>
                <a:t>AbbVie</a:t>
              </a:r>
              <a:r>
                <a:rPr lang="fr-FR" dirty="0" smtClean="0"/>
                <a:t> </a:t>
              </a:r>
              <a:r>
                <a:rPr lang="ar-SA" dirty="0" smtClean="0"/>
                <a:t>في مجالات جديدة مثل العلاجات التجميلية من خلال استحواذها على شركة </a:t>
              </a:r>
              <a:r>
                <a:rPr lang="fr-FR" dirty="0" err="1" smtClean="0"/>
                <a:t>Allergan</a:t>
              </a:r>
              <a:r>
                <a:rPr lang="fr-FR" dirty="0" smtClean="0"/>
                <a:t>. </a:t>
              </a:r>
              <a:r>
                <a:rPr lang="ar-SA" dirty="0" smtClean="0"/>
                <a:t>هذا التوسع سمح لها بالاستفادة من سوق المستحضرات التجميلية والأدوية غير التقليدية.</a:t>
              </a:r>
              <a:endParaRPr lang="fr-FR" dirty="0"/>
            </a:p>
          </p:txBody>
        </p:sp>
        <p:sp>
          <p:nvSpPr>
            <p:cNvPr id="10" name="Rectangle 9"/>
            <p:cNvSpPr/>
            <p:nvPr/>
          </p:nvSpPr>
          <p:spPr>
            <a:xfrm>
              <a:off x="251520" y="3933055"/>
              <a:ext cx="8568952" cy="646331"/>
            </a:xfrm>
            <a:prstGeom prst="rect">
              <a:avLst/>
            </a:prstGeom>
          </p:spPr>
          <p:txBody>
            <a:bodyPr wrap="square">
              <a:spAutoFit/>
            </a:bodyPr>
            <a:lstStyle/>
            <a:p>
              <a:pPr algn="r" rtl="1"/>
              <a:r>
                <a:rPr lang="ar-DZ" b="1" dirty="0" smtClean="0"/>
                <a:t>2.4.</a:t>
              </a:r>
              <a:r>
                <a:rPr lang="ar-SA" b="1" dirty="0" err="1" smtClean="0"/>
                <a:t>الاستحواذات</a:t>
              </a:r>
              <a:r>
                <a:rPr lang="fr-FR" b="1" dirty="0" smtClean="0"/>
                <a:t>:</a:t>
              </a:r>
              <a:r>
                <a:rPr lang="ar-DZ" b="1" dirty="0" smtClean="0"/>
                <a:t> </a:t>
              </a:r>
              <a:r>
                <a:rPr lang="ar-SA" dirty="0" smtClean="0"/>
                <a:t>تعتبر </a:t>
              </a:r>
              <a:r>
                <a:rPr lang="ar-SA" dirty="0" err="1" smtClean="0"/>
                <a:t>الاستحواذات</a:t>
              </a:r>
              <a:r>
                <a:rPr lang="ar-SA" dirty="0" smtClean="0"/>
                <a:t> جزءًا أساسيًا من استراتيجية النمو والتوسع في </a:t>
              </a:r>
              <a:r>
                <a:rPr lang="fr-FR" dirty="0" err="1" smtClean="0"/>
                <a:t>AbbVie</a:t>
              </a:r>
              <a:r>
                <a:rPr lang="fr-FR" dirty="0" smtClean="0"/>
                <a:t>. </a:t>
              </a:r>
              <a:r>
                <a:rPr lang="ar-SA" dirty="0" smtClean="0"/>
                <a:t>أبرز </a:t>
              </a:r>
              <a:r>
                <a:rPr lang="ar-SA" dirty="0" err="1" smtClean="0"/>
                <a:t>الاستحواذات</a:t>
              </a:r>
              <a:r>
                <a:rPr lang="ar-SA" dirty="0" smtClean="0"/>
                <a:t> التي قامت بها الشركة</a:t>
              </a:r>
              <a:r>
                <a:rPr lang="ar-SA" b="1" dirty="0" smtClean="0"/>
                <a:t>:</a:t>
              </a:r>
              <a:endParaRPr lang="fr-FR" b="1" dirty="0"/>
            </a:p>
          </p:txBody>
        </p:sp>
        <p:sp>
          <p:nvSpPr>
            <p:cNvPr id="11" name="Rectangle 10"/>
            <p:cNvSpPr/>
            <p:nvPr/>
          </p:nvSpPr>
          <p:spPr>
            <a:xfrm>
              <a:off x="485800" y="4579386"/>
              <a:ext cx="8334672" cy="1200329"/>
            </a:xfrm>
            <a:prstGeom prst="rect">
              <a:avLst/>
            </a:prstGeom>
          </p:spPr>
          <p:txBody>
            <a:bodyPr wrap="square">
              <a:spAutoFit/>
            </a:bodyPr>
            <a:lstStyle/>
            <a:p>
              <a:pPr algn="r" rtl="1"/>
              <a:r>
                <a:rPr lang="ar-DZ" u="sng" dirty="0" smtClean="0"/>
                <a:t>أ/</a:t>
              </a:r>
              <a:r>
                <a:rPr lang="ar-SA" u="sng" dirty="0" smtClean="0"/>
                <a:t>شراء شركة</a:t>
              </a:r>
              <a:r>
                <a:rPr lang="fr-FR" dirty="0" smtClean="0"/>
                <a:t>:</a:t>
              </a:r>
              <a:r>
                <a:rPr lang="fr-FR" dirty="0" err="1" smtClean="0"/>
                <a:t>Allergan</a:t>
              </a:r>
              <a:r>
                <a:rPr lang="fr-FR" dirty="0" smtClean="0"/>
                <a:t> </a:t>
              </a:r>
              <a:r>
                <a:rPr lang="ar-SA" dirty="0" smtClean="0"/>
                <a:t>في عام 2020، استحوذت </a:t>
              </a:r>
              <a:r>
                <a:rPr lang="fr-FR" dirty="0" err="1" smtClean="0"/>
                <a:t>AbbVie</a:t>
              </a:r>
              <a:r>
                <a:rPr lang="fr-FR" dirty="0" smtClean="0"/>
                <a:t> </a:t>
              </a:r>
              <a:r>
                <a:rPr lang="ar-SA" dirty="0" smtClean="0"/>
                <a:t>على شركة </a:t>
              </a:r>
              <a:r>
                <a:rPr lang="fr-FR" dirty="0" err="1" smtClean="0"/>
                <a:t>Allergan</a:t>
              </a:r>
              <a:r>
                <a:rPr lang="fr-FR" dirty="0" smtClean="0"/>
                <a:t> </a:t>
              </a:r>
              <a:r>
                <a:rPr lang="ar-SA" dirty="0" smtClean="0"/>
                <a:t>مقابل 63 مليار دولار. هذا الاستحواذ كان له تأثير كبير على محفظة منتجات الشركة، إذ أضافت </a:t>
              </a:r>
              <a:r>
                <a:rPr lang="fr-FR" dirty="0" err="1" smtClean="0"/>
                <a:t>AbbVie</a:t>
              </a:r>
              <a:r>
                <a:rPr lang="fr-FR" dirty="0" smtClean="0"/>
                <a:t> </a:t>
              </a:r>
              <a:r>
                <a:rPr lang="ar-SA" dirty="0" smtClean="0"/>
                <a:t>إلى محفظتها منتجات شهيرة مثل "</a:t>
              </a:r>
              <a:r>
                <a:rPr lang="fr-FR" dirty="0" err="1" smtClean="0"/>
                <a:t>Botox</a:t>
              </a:r>
              <a:r>
                <a:rPr lang="fr-FR" dirty="0" smtClean="0"/>
                <a:t>" </a:t>
              </a:r>
              <a:r>
                <a:rPr lang="ar-SA" dirty="0" smtClean="0"/>
                <a:t>في مجال الجراحة التجميلية. كما وسع هذا الاستحواذ نطاق نشاط الشركة ليشمل مجالات جديدة مثل طب العيون والعلاج التجميل.</a:t>
              </a:r>
              <a:endParaRPr lang="fr-FR" dirty="0"/>
            </a:p>
          </p:txBody>
        </p:sp>
      </p:grpSp>
      <p:sp>
        <p:nvSpPr>
          <p:cNvPr id="13" name="Espace réservé de la date 12"/>
          <p:cNvSpPr>
            <a:spLocks noGrp="1"/>
          </p:cNvSpPr>
          <p:nvPr>
            <p:ph type="dt" sz="half" idx="10"/>
          </p:nvPr>
        </p:nvSpPr>
        <p:spPr/>
        <p:txBody>
          <a:bodyPr/>
          <a:lstStyle/>
          <a:p>
            <a:fld id="{B1220454-5406-44AF-94C4-1C4A2F8B0D9C}" type="datetime1">
              <a:rPr lang="fr-FR" smtClean="0"/>
              <a:t>08/12/2024</a:t>
            </a:fld>
            <a:endParaRPr lang="fr-FR"/>
          </a:p>
        </p:txBody>
      </p:sp>
      <p:sp>
        <p:nvSpPr>
          <p:cNvPr id="14" name="Espace réservé du pied de page 13"/>
          <p:cNvSpPr>
            <a:spLocks noGrp="1"/>
          </p:cNvSpPr>
          <p:nvPr>
            <p:ph type="ftr" sz="quarter" idx="11"/>
          </p:nvPr>
        </p:nvSpPr>
        <p:spPr/>
        <p:txBody>
          <a:bodyPr/>
          <a:lstStyle/>
          <a:p>
            <a:r>
              <a:rPr lang="ar-SA" smtClean="0"/>
              <a:t>معيوف ايمان</a:t>
            </a:r>
            <a:endParaRPr lang="fr-FR"/>
          </a:p>
        </p:txBody>
      </p:sp>
      <p:sp>
        <p:nvSpPr>
          <p:cNvPr id="15" name="Espace réservé du numéro de diapositive 14"/>
          <p:cNvSpPr>
            <a:spLocks noGrp="1"/>
          </p:cNvSpPr>
          <p:nvPr>
            <p:ph type="sldNum" sz="quarter" idx="12"/>
          </p:nvPr>
        </p:nvSpPr>
        <p:spPr/>
        <p:txBody>
          <a:bodyPr/>
          <a:lstStyle/>
          <a:p>
            <a:fld id="{59741C16-ED63-40E3-A2DF-18223FB7FC0E}" type="slidenum">
              <a:rPr lang="fr-FR" smtClean="0"/>
              <a:t>12</a:t>
            </a:fld>
            <a:endParaRPr lang="fr-FR"/>
          </a:p>
        </p:txBody>
      </p:sp>
    </p:spTree>
    <p:extLst>
      <p:ext uri="{BB962C8B-B14F-4D97-AF65-F5344CB8AC3E}">
        <p14:creationId xmlns:p14="http://schemas.microsoft.com/office/powerpoint/2010/main" val="35004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467544" y="583813"/>
            <a:ext cx="8333492" cy="3995574"/>
            <a:chOff x="467544" y="583813"/>
            <a:chExt cx="8333492" cy="3995574"/>
          </a:xfrm>
        </p:grpSpPr>
        <p:sp>
          <p:nvSpPr>
            <p:cNvPr id="4" name="Rectangle 3"/>
            <p:cNvSpPr/>
            <p:nvPr/>
          </p:nvSpPr>
          <p:spPr>
            <a:xfrm>
              <a:off x="467544" y="583813"/>
              <a:ext cx="8262664" cy="646331"/>
            </a:xfrm>
            <a:prstGeom prst="rect">
              <a:avLst/>
            </a:prstGeom>
          </p:spPr>
          <p:txBody>
            <a:bodyPr wrap="square">
              <a:spAutoFit/>
            </a:bodyPr>
            <a:lstStyle/>
            <a:p>
              <a:pPr algn="r" rtl="1"/>
              <a:r>
                <a:rPr lang="ar-DZ" u="sng" dirty="0" smtClean="0"/>
                <a:t>ب/</a:t>
              </a:r>
              <a:r>
                <a:rPr lang="ar-SA" u="sng" dirty="0" err="1" smtClean="0"/>
                <a:t>استحواذات</a:t>
              </a:r>
              <a:r>
                <a:rPr lang="ar-SA" u="sng" dirty="0" smtClean="0"/>
                <a:t> أخرى</a:t>
              </a:r>
              <a:r>
                <a:rPr lang="ar-SA" dirty="0" smtClean="0"/>
                <a:t>: منذ تأسيسها، قامت </a:t>
              </a:r>
              <a:r>
                <a:rPr lang="fr-FR" dirty="0" err="1" smtClean="0"/>
                <a:t>AbbVie</a:t>
              </a:r>
              <a:r>
                <a:rPr lang="fr-FR" dirty="0" smtClean="0"/>
                <a:t> </a:t>
              </a:r>
              <a:r>
                <a:rPr lang="ar-SA" dirty="0" smtClean="0"/>
                <a:t>بعدد من </a:t>
              </a:r>
              <a:r>
                <a:rPr lang="ar-SA" dirty="0" err="1" smtClean="0"/>
                <a:t>الاستحواذات</a:t>
              </a:r>
              <a:r>
                <a:rPr lang="ar-SA" dirty="0" smtClean="0"/>
                <a:t> الصغيرة في مجالات الأدوية البيولوجية والعلاج المناعي، ما ساعد في تعزيز قدرتها التنافسية.</a:t>
              </a:r>
              <a:endParaRPr lang="fr-FR" dirty="0"/>
            </a:p>
          </p:txBody>
        </p:sp>
        <p:sp>
          <p:nvSpPr>
            <p:cNvPr id="6" name="Rectangle 5"/>
            <p:cNvSpPr/>
            <p:nvPr/>
          </p:nvSpPr>
          <p:spPr>
            <a:xfrm>
              <a:off x="538372" y="1556792"/>
              <a:ext cx="8262664" cy="646331"/>
            </a:xfrm>
            <a:prstGeom prst="rect">
              <a:avLst/>
            </a:prstGeom>
          </p:spPr>
          <p:txBody>
            <a:bodyPr wrap="square">
              <a:spAutoFit/>
            </a:bodyPr>
            <a:lstStyle/>
            <a:p>
              <a:pPr lvl="0" algn="r" rtl="1"/>
              <a:r>
                <a:rPr lang="fr-FR" b="1" dirty="0">
                  <a:solidFill>
                    <a:prstClr val="black"/>
                  </a:solidFill>
                </a:rPr>
                <a:t>.3.4</a:t>
              </a:r>
              <a:r>
                <a:rPr lang="ar-SA" b="1" dirty="0">
                  <a:solidFill>
                    <a:prstClr val="black"/>
                  </a:solidFill>
                </a:rPr>
                <a:t>الابتكار في </a:t>
              </a:r>
              <a:r>
                <a:rPr lang="ar-SA" b="1" dirty="0" smtClean="0">
                  <a:solidFill>
                    <a:prstClr val="black"/>
                  </a:solidFill>
                </a:rPr>
                <a:t>الأدوية</a:t>
              </a:r>
              <a:r>
                <a:rPr lang="fr-FR" b="1" dirty="0" smtClean="0">
                  <a:solidFill>
                    <a:prstClr val="black"/>
                  </a:solidFill>
                </a:rPr>
                <a:t>:</a:t>
              </a:r>
              <a:r>
                <a:rPr lang="ar-SA" dirty="0" smtClean="0">
                  <a:solidFill>
                    <a:prstClr val="black"/>
                  </a:solidFill>
                </a:rPr>
                <a:t>تعتبر </a:t>
              </a:r>
              <a:r>
                <a:rPr lang="fr-FR" dirty="0" err="1">
                  <a:solidFill>
                    <a:prstClr val="black"/>
                  </a:solidFill>
                </a:rPr>
                <a:t>AbbVie</a:t>
              </a:r>
              <a:r>
                <a:rPr lang="fr-FR" dirty="0">
                  <a:solidFill>
                    <a:prstClr val="black"/>
                  </a:solidFill>
                </a:rPr>
                <a:t> </a:t>
              </a:r>
              <a:r>
                <a:rPr lang="ar-SA" dirty="0">
                  <a:solidFill>
                    <a:prstClr val="black"/>
                  </a:solidFill>
                </a:rPr>
                <a:t>من الشركات التي تعتمد على الابتكار المستمر لتطوير أدوية جديدة. استراتيجيات الابتكار تشمل</a:t>
              </a:r>
              <a:r>
                <a:rPr lang="ar-SA" dirty="0" smtClean="0">
                  <a:solidFill>
                    <a:prstClr val="black"/>
                  </a:solidFill>
                </a:rPr>
                <a:t>:</a:t>
              </a:r>
              <a:endParaRPr lang="fr-FR" b="1" dirty="0">
                <a:solidFill>
                  <a:prstClr val="black"/>
                </a:solidFill>
              </a:endParaRPr>
            </a:p>
          </p:txBody>
        </p:sp>
        <p:sp>
          <p:nvSpPr>
            <p:cNvPr id="7" name="Rectangle 6"/>
            <p:cNvSpPr/>
            <p:nvPr/>
          </p:nvSpPr>
          <p:spPr>
            <a:xfrm>
              <a:off x="537068" y="2337728"/>
              <a:ext cx="8262664" cy="923330"/>
            </a:xfrm>
            <a:prstGeom prst="rect">
              <a:avLst/>
            </a:prstGeom>
          </p:spPr>
          <p:txBody>
            <a:bodyPr wrap="square">
              <a:spAutoFit/>
            </a:bodyPr>
            <a:lstStyle/>
            <a:p>
              <a:pPr algn="r" rtl="1"/>
              <a:r>
                <a:rPr lang="ar-DZ" u="sng" dirty="0" smtClean="0"/>
                <a:t>أ/</a:t>
              </a:r>
              <a:r>
                <a:rPr lang="ar-SA" u="sng" dirty="0" smtClean="0"/>
                <a:t>الاستثمار في الأبحاث والتطوير</a:t>
              </a:r>
              <a:r>
                <a:rPr lang="ar-SA" dirty="0" smtClean="0"/>
                <a:t>: تستثمر </a:t>
              </a:r>
              <a:r>
                <a:rPr lang="fr-FR" dirty="0" err="1" smtClean="0"/>
                <a:t>AbbVie</a:t>
              </a:r>
              <a:r>
                <a:rPr lang="fr-FR" dirty="0" smtClean="0"/>
                <a:t> </a:t>
              </a:r>
              <a:r>
                <a:rPr lang="ar-SA" dirty="0" smtClean="0"/>
                <a:t>بشكل مستمر في تطوير الأدوية الجديدة، خاصة في مجالات مثل العلاج المناعي، والأدوية البيولوجية، وعلاج السرطان. تهدف الشركة إلى تحسين فعالية الأدوية وتقليل الآثار الجانبية من خلال الابتكارات الطبية.</a:t>
              </a:r>
              <a:endParaRPr lang="fr-FR" dirty="0"/>
            </a:p>
          </p:txBody>
        </p:sp>
        <p:sp>
          <p:nvSpPr>
            <p:cNvPr id="8" name="Rectangle 7"/>
            <p:cNvSpPr/>
            <p:nvPr/>
          </p:nvSpPr>
          <p:spPr>
            <a:xfrm>
              <a:off x="538372" y="3267668"/>
              <a:ext cx="8262664" cy="646331"/>
            </a:xfrm>
            <a:prstGeom prst="rect">
              <a:avLst/>
            </a:prstGeom>
          </p:spPr>
          <p:txBody>
            <a:bodyPr wrap="square">
              <a:spAutoFit/>
            </a:bodyPr>
            <a:lstStyle/>
            <a:p>
              <a:pPr algn="r" rtl="1"/>
              <a:r>
                <a:rPr lang="ar-DZ" u="sng" dirty="0" smtClean="0"/>
                <a:t>ب/</a:t>
              </a:r>
              <a:r>
                <a:rPr lang="ar-SA" u="sng" dirty="0" smtClean="0"/>
                <a:t>التكنولوجيا والعلاج الرقمي</a:t>
              </a:r>
              <a:r>
                <a:rPr lang="ar-SA" dirty="0" smtClean="0"/>
                <a:t>: تدمج </a:t>
              </a:r>
              <a:r>
                <a:rPr lang="fr-FR" dirty="0" err="1" smtClean="0"/>
                <a:t>AbbVie</a:t>
              </a:r>
              <a:r>
                <a:rPr lang="fr-FR" dirty="0" smtClean="0"/>
                <a:t> </a:t>
              </a:r>
              <a:r>
                <a:rPr lang="ar-SA" dirty="0" smtClean="0"/>
                <a:t>التكنولوجيا الحديثة في أبحاثها، مثل استخدام الذكاء الاصطناعي وتحليل البيانات السريرية لتسريع اكتشاف الأدوية وتطويرها.</a:t>
              </a:r>
              <a:endParaRPr lang="fr-FR" dirty="0"/>
            </a:p>
          </p:txBody>
        </p:sp>
        <p:sp>
          <p:nvSpPr>
            <p:cNvPr id="9" name="Rectangle 8"/>
            <p:cNvSpPr/>
            <p:nvPr/>
          </p:nvSpPr>
          <p:spPr>
            <a:xfrm>
              <a:off x="537069" y="3933056"/>
              <a:ext cx="8262663" cy="646331"/>
            </a:xfrm>
            <a:prstGeom prst="rect">
              <a:avLst/>
            </a:prstGeom>
          </p:spPr>
          <p:txBody>
            <a:bodyPr wrap="square">
              <a:spAutoFit/>
            </a:bodyPr>
            <a:lstStyle/>
            <a:p>
              <a:pPr algn="r" rtl="1"/>
              <a:r>
                <a:rPr lang="ar-DZ" u="sng" dirty="0" smtClean="0"/>
                <a:t>ج/</a:t>
              </a:r>
              <a:r>
                <a:rPr lang="ar-SA" u="sng" dirty="0" smtClean="0"/>
                <a:t>التعاون مع المؤسسات الأكاديمية والصناعية: </a:t>
              </a:r>
              <a:r>
                <a:rPr lang="ar-SA" dirty="0" smtClean="0"/>
                <a:t>تواصل </a:t>
              </a:r>
              <a:r>
                <a:rPr lang="fr-FR" dirty="0" err="1" smtClean="0"/>
                <a:t>AbbVie</a:t>
              </a:r>
              <a:r>
                <a:rPr lang="fr-FR" dirty="0" smtClean="0"/>
                <a:t> </a:t>
              </a:r>
              <a:r>
                <a:rPr lang="ar-SA" dirty="0" smtClean="0"/>
                <a:t>التعاون مع الجامعات والمراكز البحثية لتعزيز قدراتها في الابتكار. يساهم هذا التعاون في تطوير أدوية جديدة وفتح أسواق جديدة في مجالات غير تقليدية.</a:t>
              </a:r>
              <a:endParaRPr lang="fr-FR" dirty="0"/>
            </a:p>
          </p:txBody>
        </p:sp>
      </p:grpSp>
      <p:sp>
        <p:nvSpPr>
          <p:cNvPr id="10" name="Rectangle 9"/>
          <p:cNvSpPr/>
          <p:nvPr/>
        </p:nvSpPr>
        <p:spPr>
          <a:xfrm>
            <a:off x="467544" y="5085184"/>
            <a:ext cx="8262664" cy="10584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SA" dirty="0" smtClean="0">
                <a:solidFill>
                  <a:schemeClr val="tx1"/>
                </a:solidFill>
              </a:rPr>
              <a:t>تتبع </a:t>
            </a:r>
            <a:r>
              <a:rPr lang="fr-FR" dirty="0" err="1" smtClean="0">
                <a:solidFill>
                  <a:schemeClr val="tx1"/>
                </a:solidFill>
              </a:rPr>
              <a:t>AbbVie</a:t>
            </a:r>
            <a:r>
              <a:rPr lang="fr-FR" dirty="0" smtClean="0">
                <a:solidFill>
                  <a:schemeClr val="tx1"/>
                </a:solidFill>
              </a:rPr>
              <a:t> </a:t>
            </a:r>
            <a:r>
              <a:rPr lang="ar-SA" dirty="0" smtClean="0">
                <a:solidFill>
                  <a:schemeClr val="tx1"/>
                </a:solidFill>
              </a:rPr>
              <a:t>استراتيجية توسع قوية تشمل التوسع الجغرافي، والتوسع في مجالات جديدة مثل التجميل، وكذلك </a:t>
            </a:r>
            <a:r>
              <a:rPr lang="ar-SA" dirty="0" err="1" smtClean="0">
                <a:solidFill>
                  <a:schemeClr val="tx1"/>
                </a:solidFill>
              </a:rPr>
              <a:t>الاستحواذات</a:t>
            </a:r>
            <a:r>
              <a:rPr lang="ar-SA" dirty="0" smtClean="0">
                <a:solidFill>
                  <a:schemeClr val="tx1"/>
                </a:solidFill>
              </a:rPr>
              <a:t> الاستراتيجية مثل شراء </a:t>
            </a:r>
            <a:r>
              <a:rPr lang="fr-FR" dirty="0" err="1" smtClean="0">
                <a:solidFill>
                  <a:schemeClr val="tx1"/>
                </a:solidFill>
              </a:rPr>
              <a:t>Allergan</a:t>
            </a:r>
            <a:r>
              <a:rPr lang="fr-FR" dirty="0" smtClean="0">
                <a:solidFill>
                  <a:schemeClr val="tx1"/>
                </a:solidFill>
              </a:rPr>
              <a:t>. </a:t>
            </a:r>
            <a:r>
              <a:rPr lang="ar-SA" dirty="0" smtClean="0">
                <a:solidFill>
                  <a:schemeClr val="tx1"/>
                </a:solidFill>
              </a:rPr>
              <a:t>كما تعتمد على الابتكار المستمر في مجال الأدوية والبحث والتطوير لتحسين منتجاتها وتقديم حلول علاجية مبتكرة.</a:t>
            </a:r>
            <a:endParaRPr lang="fr-FR" dirty="0">
              <a:solidFill>
                <a:schemeClr val="tx1"/>
              </a:solidFill>
            </a:endParaRPr>
          </a:p>
        </p:txBody>
      </p:sp>
      <p:sp>
        <p:nvSpPr>
          <p:cNvPr id="12" name="Espace réservé de la date 11"/>
          <p:cNvSpPr>
            <a:spLocks noGrp="1"/>
          </p:cNvSpPr>
          <p:nvPr>
            <p:ph type="dt" sz="half" idx="10"/>
          </p:nvPr>
        </p:nvSpPr>
        <p:spPr/>
        <p:txBody>
          <a:bodyPr/>
          <a:lstStyle/>
          <a:p>
            <a:fld id="{F3A8E039-8269-42A2-9859-CB16105843DB}" type="datetime1">
              <a:rPr lang="fr-FR" smtClean="0"/>
              <a:t>08/12/2024</a:t>
            </a:fld>
            <a:endParaRPr lang="fr-FR"/>
          </a:p>
        </p:txBody>
      </p:sp>
      <p:sp>
        <p:nvSpPr>
          <p:cNvPr id="13" name="Espace réservé du pied de page 12"/>
          <p:cNvSpPr>
            <a:spLocks noGrp="1"/>
          </p:cNvSpPr>
          <p:nvPr>
            <p:ph type="ftr" sz="quarter" idx="11"/>
          </p:nvPr>
        </p:nvSpPr>
        <p:spPr/>
        <p:txBody>
          <a:bodyPr/>
          <a:lstStyle/>
          <a:p>
            <a:r>
              <a:rPr lang="ar-SA" smtClean="0"/>
              <a:t>معيوف ايمان</a:t>
            </a:r>
            <a:endParaRPr lang="fr-FR"/>
          </a:p>
        </p:txBody>
      </p:sp>
      <p:sp>
        <p:nvSpPr>
          <p:cNvPr id="14" name="Espace réservé du numéro de diapositive 13"/>
          <p:cNvSpPr>
            <a:spLocks noGrp="1"/>
          </p:cNvSpPr>
          <p:nvPr>
            <p:ph type="sldNum" sz="quarter" idx="12"/>
          </p:nvPr>
        </p:nvSpPr>
        <p:spPr/>
        <p:txBody>
          <a:bodyPr/>
          <a:lstStyle/>
          <a:p>
            <a:fld id="{59741C16-ED63-40E3-A2DF-18223FB7FC0E}" type="slidenum">
              <a:rPr lang="fr-FR" smtClean="0"/>
              <a:t>13</a:t>
            </a:fld>
            <a:endParaRPr lang="fr-FR"/>
          </a:p>
        </p:txBody>
      </p:sp>
    </p:spTree>
    <p:extLst>
      <p:ext uri="{BB962C8B-B14F-4D97-AF65-F5344CB8AC3E}">
        <p14:creationId xmlns:p14="http://schemas.microsoft.com/office/powerpoint/2010/main" val="31059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2040" y="332656"/>
            <a:ext cx="2204450" cy="523220"/>
          </a:xfrm>
          <a:prstGeom prst="rect">
            <a:avLst/>
          </a:prstGeom>
        </p:spPr>
        <p:txBody>
          <a:bodyPr wrap="none">
            <a:spAutoFit/>
          </a:bodyPr>
          <a:lstStyle/>
          <a:p>
            <a:r>
              <a:rPr lang="ar-DZ" sz="2800" dirty="0" smtClean="0">
                <a:latin typeface="Algerian" pitchFamily="82" charset="0"/>
              </a:rPr>
              <a:t>05/الجانب المالي</a:t>
            </a:r>
            <a:endParaRPr lang="fr-FR" sz="2800" dirty="0">
              <a:latin typeface="Algerian" pitchFamily="82" charset="0"/>
            </a:endParaRPr>
          </a:p>
        </p:txBody>
      </p:sp>
      <p:sp>
        <p:nvSpPr>
          <p:cNvPr id="5" name="Rectangle 4"/>
          <p:cNvSpPr/>
          <p:nvPr/>
        </p:nvSpPr>
        <p:spPr>
          <a:xfrm>
            <a:off x="467544" y="876574"/>
            <a:ext cx="8343783" cy="646331"/>
          </a:xfrm>
          <a:prstGeom prst="rect">
            <a:avLst/>
          </a:prstGeom>
        </p:spPr>
        <p:txBody>
          <a:bodyPr wrap="square">
            <a:spAutoFit/>
          </a:bodyPr>
          <a:lstStyle/>
          <a:p>
            <a:pPr marL="285750" indent="-285750" algn="r" rtl="1">
              <a:buFont typeface="Wingdings" pitchFamily="2" charset="2"/>
              <a:buChar char="v"/>
            </a:pPr>
            <a:r>
              <a:rPr lang="ar-SA" b="1" dirty="0" smtClean="0"/>
              <a:t>الأداء المالي</a:t>
            </a:r>
            <a:r>
              <a:rPr lang="ar-DZ" b="1" dirty="0" smtClean="0"/>
              <a:t> : </a:t>
            </a:r>
            <a:r>
              <a:rPr lang="ar-SA" dirty="0" smtClean="0"/>
              <a:t>تتمتع </a:t>
            </a:r>
            <a:r>
              <a:rPr lang="fr-FR" dirty="0" err="1" smtClean="0"/>
              <a:t>AbbVie</a:t>
            </a:r>
            <a:r>
              <a:rPr lang="fr-FR" dirty="0" smtClean="0"/>
              <a:t> </a:t>
            </a:r>
            <a:r>
              <a:rPr lang="ar-SA" dirty="0" smtClean="0"/>
              <a:t>بأداء مالي قوي على مدى السنوات، وهو ما يعكس نجاح استراتيجياتها في التوسع والابتكار. أبرز الجوانب المالية تشمل</a:t>
            </a:r>
            <a:r>
              <a:rPr lang="ar-SA" b="1" dirty="0" smtClean="0"/>
              <a:t>:</a:t>
            </a:r>
            <a:endParaRPr lang="fr-FR" b="1" dirty="0"/>
          </a:p>
        </p:txBody>
      </p:sp>
      <p:sp>
        <p:nvSpPr>
          <p:cNvPr id="7" name="Rectangle 6"/>
          <p:cNvSpPr/>
          <p:nvPr/>
        </p:nvSpPr>
        <p:spPr>
          <a:xfrm>
            <a:off x="467544" y="1559848"/>
            <a:ext cx="8343783" cy="1200329"/>
          </a:xfrm>
          <a:prstGeom prst="rect">
            <a:avLst/>
          </a:prstGeom>
        </p:spPr>
        <p:txBody>
          <a:bodyPr wrap="square">
            <a:spAutoFit/>
          </a:bodyPr>
          <a:lstStyle/>
          <a:p>
            <a:pPr algn="r" rtl="1"/>
            <a:r>
              <a:rPr lang="ar-SA" u="sng" dirty="0" smtClean="0"/>
              <a:t>الإيرادات: </a:t>
            </a:r>
            <a:r>
              <a:rPr lang="ar-SA" dirty="0" smtClean="0"/>
              <a:t>حققت </a:t>
            </a:r>
            <a:r>
              <a:rPr lang="fr-FR" dirty="0" err="1" smtClean="0"/>
              <a:t>AbbVie</a:t>
            </a:r>
            <a:r>
              <a:rPr lang="fr-FR" dirty="0" smtClean="0"/>
              <a:t> </a:t>
            </a:r>
            <a:r>
              <a:rPr lang="ar-SA" dirty="0" smtClean="0"/>
              <a:t>إيرادات ضخمة في السنوات الأخيرة، ويعتبر دواء "</a:t>
            </a:r>
            <a:r>
              <a:rPr lang="fr-FR" dirty="0" err="1" smtClean="0"/>
              <a:t>Humira</a:t>
            </a:r>
            <a:r>
              <a:rPr lang="fr-FR" dirty="0" smtClean="0"/>
              <a:t>" </a:t>
            </a:r>
            <a:r>
              <a:rPr lang="ar-SA" dirty="0" smtClean="0"/>
              <a:t>من أبرز مصادر الإيرادات للشركة. على الرغم من أن الإيرادات من "</a:t>
            </a:r>
            <a:r>
              <a:rPr lang="fr-FR" dirty="0" err="1" smtClean="0"/>
              <a:t>Humira</a:t>
            </a:r>
            <a:r>
              <a:rPr lang="fr-FR" dirty="0" smtClean="0"/>
              <a:t>" </a:t>
            </a:r>
            <a:r>
              <a:rPr lang="ar-SA" dirty="0" smtClean="0"/>
              <a:t>بدأت بالتراجع تدريجيًا بعد انقضاء براءة اختراعه، إلا أن الشركة نجحت في تعويض هذه الخسائر جزئيًا من خلال منتجات جديدة مثل "</a:t>
            </a:r>
            <a:r>
              <a:rPr lang="fr-FR" dirty="0" err="1" smtClean="0"/>
              <a:t>Imbruvica</a:t>
            </a:r>
            <a:r>
              <a:rPr lang="fr-FR" dirty="0" smtClean="0"/>
              <a:t>" </a:t>
            </a:r>
            <a:r>
              <a:rPr lang="ar-SA" dirty="0" smtClean="0"/>
              <a:t>و"</a:t>
            </a:r>
            <a:r>
              <a:rPr lang="fr-FR" dirty="0" err="1" smtClean="0"/>
              <a:t>Venclexta</a:t>
            </a:r>
            <a:r>
              <a:rPr lang="fr-FR" dirty="0" smtClean="0"/>
              <a:t>".</a:t>
            </a:r>
            <a:endParaRPr lang="fr-FR" dirty="0"/>
          </a:p>
        </p:txBody>
      </p:sp>
      <p:sp>
        <p:nvSpPr>
          <p:cNvPr id="8" name="Rectangle 7"/>
          <p:cNvSpPr/>
          <p:nvPr/>
        </p:nvSpPr>
        <p:spPr>
          <a:xfrm>
            <a:off x="323528" y="2795565"/>
            <a:ext cx="8487799" cy="923330"/>
          </a:xfrm>
          <a:prstGeom prst="rect">
            <a:avLst/>
          </a:prstGeom>
        </p:spPr>
        <p:txBody>
          <a:bodyPr wrap="square">
            <a:spAutoFit/>
          </a:bodyPr>
          <a:lstStyle/>
          <a:p>
            <a:pPr algn="r" rtl="1"/>
            <a:r>
              <a:rPr lang="ar-SA" u="sng" dirty="0" smtClean="0"/>
              <a:t>الأرباح الصافية: </a:t>
            </a:r>
            <a:r>
              <a:rPr lang="ar-SA" dirty="0" smtClean="0"/>
              <a:t>شهدت </a:t>
            </a:r>
            <a:r>
              <a:rPr lang="fr-FR" dirty="0" err="1" smtClean="0"/>
              <a:t>AbbVie</a:t>
            </a:r>
            <a:r>
              <a:rPr lang="fr-FR" dirty="0" smtClean="0"/>
              <a:t> </a:t>
            </a:r>
            <a:r>
              <a:rPr lang="ar-SA" dirty="0" smtClean="0"/>
              <a:t>نمواً مستداماً في أرباحها الصافية، ويعود ذلك جزئياً إلى نجاحها في تنويع محفظتها من الأدوية بعد الاستحواذ على </a:t>
            </a:r>
            <a:r>
              <a:rPr lang="fr-FR" dirty="0" err="1" smtClean="0"/>
              <a:t>Allergan</a:t>
            </a:r>
            <a:r>
              <a:rPr lang="fr-FR" dirty="0" smtClean="0"/>
              <a:t>. </a:t>
            </a:r>
            <a:r>
              <a:rPr lang="ar-SA" dirty="0" smtClean="0"/>
              <a:t>كما أن استثماراتها المستمرة في الأبحاث والتطوير ساهمت في تحسين العوائد على المدى الطويل.</a:t>
            </a:r>
            <a:endParaRPr lang="fr-FR" dirty="0"/>
          </a:p>
        </p:txBody>
      </p:sp>
      <p:sp>
        <p:nvSpPr>
          <p:cNvPr id="9" name="Rectangle 8"/>
          <p:cNvSpPr/>
          <p:nvPr/>
        </p:nvSpPr>
        <p:spPr>
          <a:xfrm>
            <a:off x="638927" y="3718895"/>
            <a:ext cx="8172400" cy="646331"/>
          </a:xfrm>
          <a:prstGeom prst="rect">
            <a:avLst/>
          </a:prstGeom>
        </p:spPr>
        <p:txBody>
          <a:bodyPr wrap="square">
            <a:spAutoFit/>
          </a:bodyPr>
          <a:lstStyle/>
          <a:p>
            <a:pPr algn="r" rtl="1"/>
            <a:r>
              <a:rPr lang="ar-SA" u="sng" dirty="0" smtClean="0"/>
              <a:t>التوسع في الأسواق الناشئة: </a:t>
            </a:r>
            <a:r>
              <a:rPr lang="ar-SA" dirty="0" smtClean="0"/>
              <a:t>ساهمت </a:t>
            </a:r>
            <a:r>
              <a:rPr lang="ar-SA" dirty="0" err="1" smtClean="0"/>
              <a:t>إستراتيجية</a:t>
            </a:r>
            <a:r>
              <a:rPr lang="ar-SA" dirty="0" smtClean="0"/>
              <a:t> التوسع في الأسواق الناشئة مثل الصين والهند في تحسين الإيرادات بشكل ملحوظ، مما يساعد على زيادة حصتها السوقية العالمية.</a:t>
            </a:r>
            <a:endParaRPr lang="fr-FR" dirty="0"/>
          </a:p>
        </p:txBody>
      </p:sp>
      <p:sp>
        <p:nvSpPr>
          <p:cNvPr id="10" name="Rectangle 9"/>
          <p:cNvSpPr/>
          <p:nvPr/>
        </p:nvSpPr>
        <p:spPr>
          <a:xfrm>
            <a:off x="638927" y="4509120"/>
            <a:ext cx="8172400" cy="646331"/>
          </a:xfrm>
          <a:prstGeom prst="rect">
            <a:avLst/>
          </a:prstGeom>
        </p:spPr>
        <p:txBody>
          <a:bodyPr wrap="square">
            <a:spAutoFit/>
          </a:bodyPr>
          <a:lstStyle/>
          <a:p>
            <a:pPr marL="285750" indent="-285750" algn="r" rtl="1">
              <a:buFont typeface="Wingdings" pitchFamily="2" charset="2"/>
              <a:buChar char="v"/>
            </a:pPr>
            <a:r>
              <a:rPr lang="ar-SA" b="1" dirty="0" smtClean="0"/>
              <a:t>التحديات المالية</a:t>
            </a:r>
            <a:r>
              <a:rPr lang="ar-DZ" dirty="0" smtClean="0"/>
              <a:t>:رغم الأداء المالي الجيد، تواجه </a:t>
            </a:r>
            <a:r>
              <a:rPr lang="fr-FR" dirty="0" err="1" smtClean="0"/>
              <a:t>AbbVie</a:t>
            </a:r>
            <a:r>
              <a:rPr lang="fr-FR" dirty="0" smtClean="0"/>
              <a:t> </a:t>
            </a:r>
            <a:r>
              <a:rPr lang="ar-DZ" dirty="0" smtClean="0"/>
              <a:t>بعض التحديات المالية التي تؤثر على أرباحها في السوق:</a:t>
            </a:r>
            <a:endParaRPr lang="fr-FR" dirty="0"/>
          </a:p>
        </p:txBody>
      </p:sp>
      <p:sp>
        <p:nvSpPr>
          <p:cNvPr id="11" name="Rectangle 10"/>
          <p:cNvSpPr/>
          <p:nvPr/>
        </p:nvSpPr>
        <p:spPr>
          <a:xfrm>
            <a:off x="467544" y="5138401"/>
            <a:ext cx="8244408" cy="646331"/>
          </a:xfrm>
          <a:prstGeom prst="rect">
            <a:avLst/>
          </a:prstGeom>
        </p:spPr>
        <p:txBody>
          <a:bodyPr wrap="square">
            <a:spAutoFit/>
          </a:bodyPr>
          <a:lstStyle/>
          <a:p>
            <a:pPr algn="r" rtl="1"/>
            <a:r>
              <a:rPr lang="ar-SA" u="sng" dirty="0" smtClean="0"/>
              <a:t>تراجع مبيعات</a:t>
            </a:r>
            <a:r>
              <a:rPr lang="fr-FR" u="sng" dirty="0" err="1" smtClean="0"/>
              <a:t>Humira</a:t>
            </a:r>
            <a:r>
              <a:rPr lang="fr-FR" u="sng" dirty="0" smtClean="0"/>
              <a:t> </a:t>
            </a:r>
            <a:r>
              <a:rPr lang="ar-DZ" u="sng" dirty="0" smtClean="0"/>
              <a:t>:</a:t>
            </a:r>
            <a:r>
              <a:rPr lang="ar-SA" dirty="0" smtClean="0"/>
              <a:t>مع انتهاء صلاحية براءة اختراع "</a:t>
            </a:r>
            <a:r>
              <a:rPr lang="fr-FR" dirty="0" err="1" smtClean="0"/>
              <a:t>Humira</a:t>
            </a:r>
            <a:r>
              <a:rPr lang="fr-FR" dirty="0" smtClean="0"/>
              <a:t>"، </a:t>
            </a:r>
            <a:r>
              <a:rPr lang="ar-SA" dirty="0" smtClean="0"/>
              <a:t>تواجه </a:t>
            </a:r>
            <a:r>
              <a:rPr lang="fr-FR" dirty="0" err="1" smtClean="0"/>
              <a:t>AbbVie</a:t>
            </a:r>
            <a:r>
              <a:rPr lang="fr-FR" dirty="0" smtClean="0"/>
              <a:t> </a:t>
            </a:r>
            <a:r>
              <a:rPr lang="ar-SA" dirty="0" smtClean="0"/>
              <a:t>منافسة متزايدة من النسخ الحيوية المماثلة (</a:t>
            </a:r>
            <a:r>
              <a:rPr lang="fr-FR" dirty="0" err="1" smtClean="0"/>
              <a:t>biosimilars</a:t>
            </a:r>
            <a:r>
              <a:rPr lang="fr-FR" dirty="0" smtClean="0"/>
              <a:t>)، </a:t>
            </a:r>
            <a:r>
              <a:rPr lang="ar-SA" dirty="0" smtClean="0"/>
              <a:t>مما يؤدي إلى انخفاض المبيعات في بعض الأسواق.</a:t>
            </a:r>
            <a:endParaRPr lang="fr-FR" dirty="0"/>
          </a:p>
        </p:txBody>
      </p:sp>
      <p:sp>
        <p:nvSpPr>
          <p:cNvPr id="12" name="Espace réservé de la date 11"/>
          <p:cNvSpPr>
            <a:spLocks noGrp="1"/>
          </p:cNvSpPr>
          <p:nvPr>
            <p:ph type="dt" sz="half" idx="10"/>
          </p:nvPr>
        </p:nvSpPr>
        <p:spPr/>
        <p:txBody>
          <a:bodyPr/>
          <a:lstStyle/>
          <a:p>
            <a:fld id="{D59DADB5-0D54-41EA-836D-0101496B58DB}" type="datetime1">
              <a:rPr lang="fr-FR" smtClean="0"/>
              <a:t>08/12/2024</a:t>
            </a:fld>
            <a:endParaRPr lang="fr-FR"/>
          </a:p>
        </p:txBody>
      </p:sp>
      <p:sp>
        <p:nvSpPr>
          <p:cNvPr id="13" name="Espace réservé du pied de page 12"/>
          <p:cNvSpPr>
            <a:spLocks noGrp="1"/>
          </p:cNvSpPr>
          <p:nvPr>
            <p:ph type="ftr" sz="quarter" idx="11"/>
          </p:nvPr>
        </p:nvSpPr>
        <p:spPr/>
        <p:txBody>
          <a:bodyPr/>
          <a:lstStyle/>
          <a:p>
            <a:r>
              <a:rPr lang="ar-SA" smtClean="0"/>
              <a:t>معيوف ايمان</a:t>
            </a:r>
            <a:endParaRPr lang="fr-FR"/>
          </a:p>
        </p:txBody>
      </p:sp>
      <p:sp>
        <p:nvSpPr>
          <p:cNvPr id="14" name="Espace réservé du numéro de diapositive 13"/>
          <p:cNvSpPr>
            <a:spLocks noGrp="1"/>
          </p:cNvSpPr>
          <p:nvPr>
            <p:ph type="sldNum" sz="quarter" idx="12"/>
          </p:nvPr>
        </p:nvSpPr>
        <p:spPr/>
        <p:txBody>
          <a:bodyPr/>
          <a:lstStyle/>
          <a:p>
            <a:fld id="{59741C16-ED63-40E3-A2DF-18223FB7FC0E}" type="slidenum">
              <a:rPr lang="fr-FR" smtClean="0"/>
              <a:t>14</a:t>
            </a:fld>
            <a:endParaRPr lang="fr-FR"/>
          </a:p>
        </p:txBody>
      </p:sp>
    </p:spTree>
    <p:extLst>
      <p:ext uri="{BB962C8B-B14F-4D97-AF65-F5344CB8AC3E}">
        <p14:creationId xmlns:p14="http://schemas.microsoft.com/office/powerpoint/2010/main" val="262846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069" y="548679"/>
            <a:ext cx="8206913" cy="646331"/>
          </a:xfrm>
          <a:prstGeom prst="rect">
            <a:avLst/>
          </a:prstGeom>
        </p:spPr>
        <p:txBody>
          <a:bodyPr wrap="square">
            <a:spAutoFit/>
          </a:bodyPr>
          <a:lstStyle/>
          <a:p>
            <a:pPr algn="r" rtl="1"/>
            <a:r>
              <a:rPr lang="ar-SA" u="sng" dirty="0" smtClean="0"/>
              <a:t>الديون: </a:t>
            </a:r>
            <a:r>
              <a:rPr lang="ar-SA" dirty="0" smtClean="0"/>
              <a:t>في إطار استحواذها على </a:t>
            </a:r>
            <a:r>
              <a:rPr lang="fr-FR" dirty="0" err="1" smtClean="0"/>
              <a:t>Allergan</a:t>
            </a:r>
            <a:r>
              <a:rPr lang="fr-FR" dirty="0" smtClean="0"/>
              <a:t>، </a:t>
            </a:r>
            <a:r>
              <a:rPr lang="ar-SA" dirty="0" smtClean="0"/>
              <a:t>اضطرت </a:t>
            </a:r>
            <a:r>
              <a:rPr lang="fr-FR" dirty="0" err="1" smtClean="0"/>
              <a:t>AbbVie</a:t>
            </a:r>
            <a:r>
              <a:rPr lang="fr-FR" dirty="0" smtClean="0"/>
              <a:t> </a:t>
            </a:r>
            <a:r>
              <a:rPr lang="ar-SA" dirty="0" smtClean="0"/>
              <a:t>إلى تحمل ديون كبيرة. هذا الدين قد يفرض تحديات في المستقبل إذا لم تتم إدارة الديون بشكل جيد، خاصة إذا كانت هناك تقلبات في السوق.</a:t>
            </a:r>
            <a:endParaRPr lang="fr-FR" dirty="0"/>
          </a:p>
        </p:txBody>
      </p:sp>
      <p:sp>
        <p:nvSpPr>
          <p:cNvPr id="5" name="Rectangle 4"/>
          <p:cNvSpPr/>
          <p:nvPr/>
        </p:nvSpPr>
        <p:spPr>
          <a:xfrm>
            <a:off x="543070" y="1334043"/>
            <a:ext cx="8206913" cy="646331"/>
          </a:xfrm>
          <a:prstGeom prst="rect">
            <a:avLst/>
          </a:prstGeom>
        </p:spPr>
        <p:txBody>
          <a:bodyPr wrap="square">
            <a:spAutoFit/>
          </a:bodyPr>
          <a:lstStyle/>
          <a:p>
            <a:pPr algn="r" rtl="1"/>
            <a:r>
              <a:rPr lang="ar-SA" u="sng" dirty="0" smtClean="0"/>
              <a:t>تقلبات العملة: </a:t>
            </a:r>
            <a:r>
              <a:rPr lang="ar-SA" dirty="0" smtClean="0"/>
              <a:t>كما هو الحال مع العديد من الشركات العالمية، تواجه </a:t>
            </a:r>
            <a:r>
              <a:rPr lang="fr-FR" dirty="0" err="1" smtClean="0"/>
              <a:t>AbbVie</a:t>
            </a:r>
            <a:r>
              <a:rPr lang="fr-FR" dirty="0" smtClean="0"/>
              <a:t> </a:t>
            </a:r>
            <a:r>
              <a:rPr lang="ar-SA" dirty="0" smtClean="0"/>
              <a:t>تحديات تتعلق بتقلبات العملات الأجنبية التي قد تؤثر على الإيرادات من بعض الأسواق الدولية.</a:t>
            </a:r>
            <a:endParaRPr lang="fr-FR" dirty="0"/>
          </a:p>
        </p:txBody>
      </p:sp>
      <p:sp>
        <p:nvSpPr>
          <p:cNvPr id="6" name="Rectangle 5"/>
          <p:cNvSpPr/>
          <p:nvPr/>
        </p:nvSpPr>
        <p:spPr>
          <a:xfrm>
            <a:off x="251520" y="2065539"/>
            <a:ext cx="8578908" cy="646331"/>
          </a:xfrm>
          <a:prstGeom prst="rect">
            <a:avLst/>
          </a:prstGeom>
        </p:spPr>
        <p:txBody>
          <a:bodyPr wrap="square">
            <a:spAutoFit/>
          </a:bodyPr>
          <a:lstStyle/>
          <a:p>
            <a:pPr marL="285750" indent="-285750" algn="r" rtl="1">
              <a:buFont typeface="Wingdings" pitchFamily="2" charset="2"/>
              <a:buChar char="v"/>
            </a:pPr>
            <a:r>
              <a:rPr lang="ar-SA" b="1" dirty="0" smtClean="0"/>
              <a:t>الاستثمارات والمستقبل</a:t>
            </a:r>
            <a:r>
              <a:rPr lang="ar-DZ" dirty="0" smtClean="0"/>
              <a:t>:تستمر </a:t>
            </a:r>
            <a:r>
              <a:rPr lang="fr-FR" dirty="0" err="1" smtClean="0"/>
              <a:t>AbbVie</a:t>
            </a:r>
            <a:r>
              <a:rPr lang="fr-FR" dirty="0" smtClean="0"/>
              <a:t> </a:t>
            </a:r>
            <a:r>
              <a:rPr lang="ar-DZ" dirty="0" smtClean="0"/>
              <a:t>في توجيه استثمارات كبيرة في البحث والتطوير لضمان استدامة نموها المالي في المستقبل. أبرز جوانب استثماراتها المستقبلية</a:t>
            </a:r>
            <a:r>
              <a:rPr lang="ar-DZ" b="1" dirty="0" smtClean="0"/>
              <a:t>:</a:t>
            </a:r>
            <a:endParaRPr lang="fr-FR" b="1" dirty="0"/>
          </a:p>
        </p:txBody>
      </p:sp>
      <p:sp>
        <p:nvSpPr>
          <p:cNvPr id="7" name="Rectangle 6"/>
          <p:cNvSpPr/>
          <p:nvPr/>
        </p:nvSpPr>
        <p:spPr>
          <a:xfrm>
            <a:off x="549698" y="2733020"/>
            <a:ext cx="8219919" cy="646331"/>
          </a:xfrm>
          <a:prstGeom prst="rect">
            <a:avLst/>
          </a:prstGeom>
        </p:spPr>
        <p:txBody>
          <a:bodyPr wrap="square">
            <a:spAutoFit/>
          </a:bodyPr>
          <a:lstStyle/>
          <a:p>
            <a:pPr algn="r" rtl="1"/>
            <a:r>
              <a:rPr lang="ar-SA" u="sng" dirty="0" smtClean="0"/>
              <a:t>الاستثمار في الأدوية البيولوجية والعلاج المناعي</a:t>
            </a:r>
            <a:r>
              <a:rPr lang="ar-SA" dirty="0" smtClean="0"/>
              <a:t>: الشركة تستثمر بشكل كبير في الأبحاث المتعلقة بالأدوية البيولوجية وعلاج السرطان، وهي مجالات تشهد طلبًا متزايدًا على مستوى العالم.</a:t>
            </a:r>
            <a:endParaRPr lang="fr-FR" dirty="0"/>
          </a:p>
        </p:txBody>
      </p:sp>
      <p:sp>
        <p:nvSpPr>
          <p:cNvPr id="9" name="Rectangle 8"/>
          <p:cNvSpPr/>
          <p:nvPr/>
        </p:nvSpPr>
        <p:spPr>
          <a:xfrm>
            <a:off x="586623" y="3435809"/>
            <a:ext cx="8206913" cy="646331"/>
          </a:xfrm>
          <a:prstGeom prst="rect">
            <a:avLst/>
          </a:prstGeom>
        </p:spPr>
        <p:txBody>
          <a:bodyPr wrap="square">
            <a:spAutoFit/>
          </a:bodyPr>
          <a:lstStyle/>
          <a:p>
            <a:pPr algn="r" rtl="1"/>
            <a:r>
              <a:rPr lang="ar-SA" u="sng" dirty="0" smtClean="0"/>
              <a:t>استراتيجية زيادة الأرباح: </a:t>
            </a:r>
            <a:r>
              <a:rPr lang="ar-SA" dirty="0" smtClean="0"/>
              <a:t>تستهدف </a:t>
            </a:r>
            <a:r>
              <a:rPr lang="fr-FR" dirty="0" err="1" smtClean="0"/>
              <a:t>AbbVie</a:t>
            </a:r>
            <a:r>
              <a:rPr lang="fr-FR" dirty="0" smtClean="0"/>
              <a:t> </a:t>
            </a:r>
            <a:r>
              <a:rPr lang="ar-SA" dirty="0" smtClean="0"/>
              <a:t>زيادة أرباحها من خلال تحسين الكفاءة التشغيلية وتعزيز محفظتها من الأدوية المبتكرة.</a:t>
            </a:r>
            <a:endParaRPr lang="fr-FR" dirty="0"/>
          </a:p>
        </p:txBody>
      </p:sp>
      <p:sp>
        <p:nvSpPr>
          <p:cNvPr id="10" name="Rectangle 9"/>
          <p:cNvSpPr/>
          <p:nvPr/>
        </p:nvSpPr>
        <p:spPr>
          <a:xfrm>
            <a:off x="765532" y="4725144"/>
            <a:ext cx="8064896" cy="11087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dirty="0" smtClean="0">
                <a:solidFill>
                  <a:schemeClr val="tx1"/>
                </a:solidFill>
              </a:rPr>
              <a:t>تتمتع </a:t>
            </a:r>
            <a:r>
              <a:rPr lang="fr-FR" dirty="0" err="1" smtClean="0">
                <a:solidFill>
                  <a:schemeClr val="tx1"/>
                </a:solidFill>
              </a:rPr>
              <a:t>AbbVie</a:t>
            </a:r>
            <a:r>
              <a:rPr lang="fr-FR" dirty="0" smtClean="0">
                <a:solidFill>
                  <a:schemeClr val="tx1"/>
                </a:solidFill>
              </a:rPr>
              <a:t> </a:t>
            </a:r>
            <a:r>
              <a:rPr lang="ar-SA" dirty="0" smtClean="0">
                <a:solidFill>
                  <a:schemeClr val="tx1"/>
                </a:solidFill>
              </a:rPr>
              <a:t>بأداء مالي قوي، مدعومًا بنجاح منتجاتها المبتكرة مثل "</a:t>
            </a:r>
            <a:r>
              <a:rPr lang="fr-FR" dirty="0" err="1" smtClean="0">
                <a:solidFill>
                  <a:schemeClr val="tx1"/>
                </a:solidFill>
              </a:rPr>
              <a:t>Humira</a:t>
            </a:r>
            <a:r>
              <a:rPr lang="fr-FR" dirty="0" smtClean="0">
                <a:solidFill>
                  <a:schemeClr val="tx1"/>
                </a:solidFill>
              </a:rPr>
              <a:t>"، </a:t>
            </a:r>
            <a:r>
              <a:rPr lang="ar-SA" dirty="0" smtClean="0">
                <a:solidFill>
                  <a:schemeClr val="tx1"/>
                </a:solidFill>
              </a:rPr>
              <a:t>ولكن تواجه تحديات مرتبطة بتقلبات السوق والتنافس على الأدوية المنتهية براءات اختراعها. مع استثمارات كبيرة في الأبحاث والتطوير والتوسع في أسواق جديدة، تواصل </a:t>
            </a:r>
            <a:r>
              <a:rPr lang="fr-FR" dirty="0" err="1" smtClean="0">
                <a:solidFill>
                  <a:schemeClr val="tx1"/>
                </a:solidFill>
              </a:rPr>
              <a:t>AbbVie</a:t>
            </a:r>
            <a:r>
              <a:rPr lang="fr-FR" dirty="0" smtClean="0">
                <a:solidFill>
                  <a:schemeClr val="tx1"/>
                </a:solidFill>
              </a:rPr>
              <a:t> </a:t>
            </a:r>
            <a:r>
              <a:rPr lang="ar-SA" dirty="0" smtClean="0">
                <a:solidFill>
                  <a:schemeClr val="tx1"/>
                </a:solidFill>
              </a:rPr>
              <a:t>استراتيجياتها لتأمين استدامة نموها المالي في المستقبل.</a:t>
            </a:r>
            <a:endParaRPr lang="fr-FR" dirty="0">
              <a:solidFill>
                <a:schemeClr val="tx1"/>
              </a:solidFill>
            </a:endParaRPr>
          </a:p>
        </p:txBody>
      </p:sp>
      <p:sp>
        <p:nvSpPr>
          <p:cNvPr id="11" name="Espace réservé de la date 10"/>
          <p:cNvSpPr>
            <a:spLocks noGrp="1"/>
          </p:cNvSpPr>
          <p:nvPr>
            <p:ph type="dt" sz="half" idx="10"/>
          </p:nvPr>
        </p:nvSpPr>
        <p:spPr/>
        <p:txBody>
          <a:bodyPr/>
          <a:lstStyle/>
          <a:p>
            <a:fld id="{A13E910E-EC98-44FA-A8F5-16719B90D249}" type="datetime1">
              <a:rPr lang="fr-FR" smtClean="0"/>
              <a:t>08/12/2024</a:t>
            </a:fld>
            <a:endParaRPr lang="fr-FR"/>
          </a:p>
        </p:txBody>
      </p:sp>
      <p:sp>
        <p:nvSpPr>
          <p:cNvPr id="12" name="Espace réservé du pied de page 11"/>
          <p:cNvSpPr>
            <a:spLocks noGrp="1"/>
          </p:cNvSpPr>
          <p:nvPr>
            <p:ph type="ftr" sz="quarter" idx="11"/>
          </p:nvPr>
        </p:nvSpPr>
        <p:spPr/>
        <p:txBody>
          <a:bodyPr/>
          <a:lstStyle/>
          <a:p>
            <a:r>
              <a:rPr lang="ar-SA" smtClean="0"/>
              <a:t>معيوف ايمان</a:t>
            </a:r>
            <a:endParaRPr lang="fr-FR"/>
          </a:p>
        </p:txBody>
      </p:sp>
      <p:sp>
        <p:nvSpPr>
          <p:cNvPr id="13" name="Espace réservé du numéro de diapositive 12"/>
          <p:cNvSpPr>
            <a:spLocks noGrp="1"/>
          </p:cNvSpPr>
          <p:nvPr>
            <p:ph type="sldNum" sz="quarter" idx="12"/>
          </p:nvPr>
        </p:nvSpPr>
        <p:spPr/>
        <p:txBody>
          <a:bodyPr/>
          <a:lstStyle/>
          <a:p>
            <a:fld id="{59741C16-ED63-40E3-A2DF-18223FB7FC0E}" type="slidenum">
              <a:rPr lang="fr-FR" smtClean="0"/>
              <a:t>15</a:t>
            </a:fld>
            <a:endParaRPr lang="fr-FR"/>
          </a:p>
        </p:txBody>
      </p:sp>
    </p:spTree>
    <p:extLst>
      <p:ext uri="{BB962C8B-B14F-4D97-AF65-F5344CB8AC3E}">
        <p14:creationId xmlns:p14="http://schemas.microsoft.com/office/powerpoint/2010/main" val="69872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2616" y="476672"/>
            <a:ext cx="3685624" cy="461665"/>
          </a:xfrm>
          <a:prstGeom prst="rect">
            <a:avLst/>
          </a:prstGeom>
        </p:spPr>
        <p:txBody>
          <a:bodyPr wrap="none">
            <a:spAutoFit/>
          </a:bodyPr>
          <a:lstStyle/>
          <a:p>
            <a:pPr marL="342900" indent="-342900" algn="r" rtl="1">
              <a:buFont typeface="Wingdings" pitchFamily="2" charset="2"/>
              <a:buChar char="v"/>
            </a:pPr>
            <a:r>
              <a:rPr lang="ar-SA" sz="2400" dirty="0" smtClean="0">
                <a:cs typeface="+mj-cs"/>
              </a:rPr>
              <a:t>المسؤولية الاجتماعية والشراكات</a:t>
            </a:r>
            <a:endParaRPr lang="fr-FR" sz="2400" dirty="0">
              <a:cs typeface="+mj-cs"/>
            </a:endParaRPr>
          </a:p>
        </p:txBody>
      </p:sp>
      <p:graphicFrame>
        <p:nvGraphicFramePr>
          <p:cNvPr id="7" name="Diagramme 6"/>
          <p:cNvGraphicFramePr/>
          <p:nvPr>
            <p:extLst>
              <p:ext uri="{D42A27DB-BD31-4B8C-83A1-F6EECF244321}">
                <p14:modId xmlns:p14="http://schemas.microsoft.com/office/powerpoint/2010/main" val="3337407654"/>
              </p:ext>
            </p:extLst>
          </p:nvPr>
        </p:nvGraphicFramePr>
        <p:xfrm>
          <a:off x="1697779" y="1988840"/>
          <a:ext cx="5688632"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542095" y="975447"/>
            <a:ext cx="2230098" cy="400110"/>
          </a:xfrm>
          <a:prstGeom prst="rect">
            <a:avLst/>
          </a:prstGeom>
        </p:spPr>
        <p:txBody>
          <a:bodyPr wrap="none">
            <a:spAutoFit/>
          </a:bodyPr>
          <a:lstStyle/>
          <a:p>
            <a:r>
              <a:rPr lang="ar-SA" sz="2000" dirty="0" smtClean="0"/>
              <a:t>1. المسؤولية الاجتماعية:</a:t>
            </a:r>
            <a:endParaRPr lang="fr-FR" sz="2000" dirty="0"/>
          </a:p>
        </p:txBody>
      </p:sp>
      <p:sp>
        <p:nvSpPr>
          <p:cNvPr id="9" name="Espace réservé de la date 8"/>
          <p:cNvSpPr>
            <a:spLocks noGrp="1"/>
          </p:cNvSpPr>
          <p:nvPr>
            <p:ph type="dt" sz="half" idx="10"/>
          </p:nvPr>
        </p:nvSpPr>
        <p:spPr/>
        <p:txBody>
          <a:bodyPr/>
          <a:lstStyle/>
          <a:p>
            <a:fld id="{80143CC0-67C9-48EC-9BCF-E97A52F06F93}" type="datetime1">
              <a:rPr lang="fr-FR" smtClean="0"/>
              <a:t>08/12/2024</a:t>
            </a:fld>
            <a:endParaRPr lang="fr-FR"/>
          </a:p>
        </p:txBody>
      </p:sp>
      <p:sp>
        <p:nvSpPr>
          <p:cNvPr id="10" name="Espace réservé du pied de page 9"/>
          <p:cNvSpPr>
            <a:spLocks noGrp="1"/>
          </p:cNvSpPr>
          <p:nvPr>
            <p:ph type="ftr" sz="quarter" idx="11"/>
          </p:nvPr>
        </p:nvSpPr>
        <p:spPr/>
        <p:txBody>
          <a:bodyPr/>
          <a:lstStyle/>
          <a:p>
            <a:r>
              <a:rPr lang="ar-SA" smtClean="0"/>
              <a:t>معيوف ايمان</a:t>
            </a:r>
            <a:endParaRPr lang="fr-FR"/>
          </a:p>
        </p:txBody>
      </p:sp>
      <p:sp>
        <p:nvSpPr>
          <p:cNvPr id="11" name="Espace réservé du numéro de diapositive 10"/>
          <p:cNvSpPr>
            <a:spLocks noGrp="1"/>
          </p:cNvSpPr>
          <p:nvPr>
            <p:ph type="sldNum" sz="quarter" idx="12"/>
          </p:nvPr>
        </p:nvSpPr>
        <p:spPr/>
        <p:txBody>
          <a:bodyPr/>
          <a:lstStyle/>
          <a:p>
            <a:fld id="{59741C16-ED63-40E3-A2DF-18223FB7FC0E}" type="slidenum">
              <a:rPr lang="fr-FR" smtClean="0"/>
              <a:t>16</a:t>
            </a:fld>
            <a:endParaRPr lang="fr-FR"/>
          </a:p>
        </p:txBody>
      </p:sp>
    </p:spTree>
    <p:extLst>
      <p:ext uri="{BB962C8B-B14F-4D97-AF65-F5344CB8AC3E}">
        <p14:creationId xmlns:p14="http://schemas.microsoft.com/office/powerpoint/2010/main" val="36980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9952" y="508610"/>
            <a:ext cx="1951175" cy="400110"/>
          </a:xfrm>
          <a:prstGeom prst="rect">
            <a:avLst/>
          </a:prstGeom>
        </p:spPr>
        <p:txBody>
          <a:bodyPr wrap="none">
            <a:spAutoFit/>
          </a:bodyPr>
          <a:lstStyle/>
          <a:p>
            <a:r>
              <a:rPr lang="ar-SA" sz="2000" dirty="0" smtClean="0"/>
              <a:t>2. الشراكات العالمية:</a:t>
            </a:r>
            <a:endParaRPr lang="fr-FR" sz="2000" dirty="0"/>
          </a:p>
        </p:txBody>
      </p:sp>
      <p:grpSp>
        <p:nvGrpSpPr>
          <p:cNvPr id="11" name="Groupe 10"/>
          <p:cNvGrpSpPr/>
          <p:nvPr/>
        </p:nvGrpSpPr>
        <p:grpSpPr>
          <a:xfrm>
            <a:off x="2084215" y="1151817"/>
            <a:ext cx="4752497" cy="2241179"/>
            <a:chOff x="3491880" y="1475853"/>
            <a:chExt cx="4752497" cy="2241179"/>
          </a:xfrm>
        </p:grpSpPr>
        <p:sp>
          <p:nvSpPr>
            <p:cNvPr id="6" name="Rectangle 5"/>
            <p:cNvSpPr/>
            <p:nvPr/>
          </p:nvSpPr>
          <p:spPr>
            <a:xfrm>
              <a:off x="3491880" y="1475853"/>
              <a:ext cx="4720003" cy="5760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SA" dirty="0" smtClean="0">
                  <a:solidFill>
                    <a:srgbClr val="002060"/>
                  </a:solidFill>
                </a:rPr>
                <a:t>التعاون مع المنظمات غير الحكومية لدعم الصحة العامة.</a:t>
              </a:r>
              <a:endParaRPr lang="fr-FR" dirty="0">
                <a:solidFill>
                  <a:srgbClr val="002060"/>
                </a:solidFill>
              </a:endParaRPr>
            </a:p>
          </p:txBody>
        </p:sp>
        <p:sp>
          <p:nvSpPr>
            <p:cNvPr id="8" name="Rectangle 7"/>
            <p:cNvSpPr/>
            <p:nvPr/>
          </p:nvSpPr>
          <p:spPr>
            <a:xfrm>
              <a:off x="3524374" y="2236089"/>
              <a:ext cx="4720003" cy="626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SA" dirty="0" smtClean="0">
                  <a:solidFill>
                    <a:srgbClr val="002060"/>
                  </a:solidFill>
                </a:rPr>
                <a:t>شراكات مع مؤسسات تعليمية وبحثية لدفع التقدم العلمي.</a:t>
              </a:r>
              <a:endParaRPr lang="fr-FR" dirty="0">
                <a:solidFill>
                  <a:srgbClr val="002060"/>
                </a:solidFill>
              </a:endParaRPr>
            </a:p>
          </p:txBody>
        </p:sp>
        <p:sp>
          <p:nvSpPr>
            <p:cNvPr id="9" name="Rectangle 8"/>
            <p:cNvSpPr/>
            <p:nvPr/>
          </p:nvSpPr>
          <p:spPr>
            <a:xfrm>
              <a:off x="3524375" y="3068960"/>
              <a:ext cx="4720002" cy="6480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ar-SA" dirty="0" smtClean="0">
                  <a:solidFill>
                    <a:srgbClr val="002060"/>
                  </a:solidFill>
                </a:rPr>
                <a:t>العمل مع منظمات دولية كمنظمة الصحة العالمية لتعزيز الوقاية والعلاج.</a:t>
              </a:r>
              <a:endParaRPr lang="fr-FR" dirty="0">
                <a:solidFill>
                  <a:srgbClr val="002060"/>
                </a:solidFill>
              </a:endParaRPr>
            </a:p>
          </p:txBody>
        </p:sp>
      </p:grpSp>
      <p:sp>
        <p:nvSpPr>
          <p:cNvPr id="13" name="Espace réservé de la date 12"/>
          <p:cNvSpPr>
            <a:spLocks noGrp="1"/>
          </p:cNvSpPr>
          <p:nvPr>
            <p:ph type="dt" sz="half" idx="10"/>
          </p:nvPr>
        </p:nvSpPr>
        <p:spPr/>
        <p:txBody>
          <a:bodyPr/>
          <a:lstStyle/>
          <a:p>
            <a:fld id="{DCC2BC16-4BBB-4118-B599-16086938126C}" type="datetime1">
              <a:rPr lang="fr-FR" smtClean="0"/>
              <a:t>08/12/2024</a:t>
            </a:fld>
            <a:endParaRPr lang="fr-FR"/>
          </a:p>
        </p:txBody>
      </p:sp>
      <p:sp>
        <p:nvSpPr>
          <p:cNvPr id="14" name="Espace réservé du pied de page 13"/>
          <p:cNvSpPr>
            <a:spLocks noGrp="1"/>
          </p:cNvSpPr>
          <p:nvPr>
            <p:ph type="ftr" sz="quarter" idx="11"/>
          </p:nvPr>
        </p:nvSpPr>
        <p:spPr/>
        <p:txBody>
          <a:bodyPr/>
          <a:lstStyle/>
          <a:p>
            <a:r>
              <a:rPr lang="ar-SA" smtClean="0"/>
              <a:t>معيوف ايمان</a:t>
            </a:r>
            <a:endParaRPr lang="fr-FR"/>
          </a:p>
        </p:txBody>
      </p:sp>
      <p:sp>
        <p:nvSpPr>
          <p:cNvPr id="15" name="Espace réservé du numéro de diapositive 14"/>
          <p:cNvSpPr>
            <a:spLocks noGrp="1"/>
          </p:cNvSpPr>
          <p:nvPr>
            <p:ph type="sldNum" sz="quarter" idx="12"/>
          </p:nvPr>
        </p:nvSpPr>
        <p:spPr/>
        <p:txBody>
          <a:bodyPr/>
          <a:lstStyle/>
          <a:p>
            <a:fld id="{59741C16-ED63-40E3-A2DF-18223FB7FC0E}" type="slidenum">
              <a:rPr lang="fr-FR" smtClean="0"/>
              <a:t>17</a:t>
            </a:fld>
            <a:endParaRPr lang="fr-FR"/>
          </a:p>
        </p:txBody>
      </p:sp>
    </p:spTree>
    <p:extLst>
      <p:ext uri="{BB962C8B-B14F-4D97-AF65-F5344CB8AC3E}">
        <p14:creationId xmlns:p14="http://schemas.microsoft.com/office/powerpoint/2010/main" val="15489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9376" y="476672"/>
            <a:ext cx="3837910" cy="400110"/>
          </a:xfrm>
          <a:prstGeom prst="rect">
            <a:avLst/>
          </a:prstGeom>
        </p:spPr>
        <p:txBody>
          <a:bodyPr wrap="none">
            <a:spAutoFit/>
          </a:bodyPr>
          <a:lstStyle/>
          <a:p>
            <a:pPr algn="r" rtl="1"/>
            <a:r>
              <a:rPr lang="fr-FR" sz="2000" dirty="0" smtClean="0">
                <a:latin typeface="Algerian" pitchFamily="82" charset="0"/>
                <a:cs typeface="+mj-cs"/>
              </a:rPr>
              <a:t>6</a:t>
            </a:r>
            <a:r>
              <a:rPr lang="ar-DZ" sz="2000" dirty="0" smtClean="0">
                <a:latin typeface="Algerian" pitchFamily="82" charset="0"/>
                <a:cs typeface="+mj-cs"/>
              </a:rPr>
              <a:t>0/</a:t>
            </a:r>
            <a:r>
              <a:rPr lang="ar-SA" sz="2000" dirty="0" smtClean="0">
                <a:latin typeface="Algerian" pitchFamily="82" charset="0"/>
                <a:cs typeface="+mj-cs"/>
              </a:rPr>
              <a:t>التحديات المستقبلية لشركة </a:t>
            </a:r>
            <a:r>
              <a:rPr lang="ar-DZ" sz="2000" dirty="0" smtClean="0">
                <a:latin typeface="Algerian" pitchFamily="82" charset="0"/>
                <a:cs typeface="+mj-cs"/>
              </a:rPr>
              <a:t>(</a:t>
            </a:r>
            <a:r>
              <a:rPr lang="fr-FR" sz="2000" dirty="0" err="1" smtClean="0">
                <a:latin typeface="Algerian" pitchFamily="82" charset="0"/>
                <a:cs typeface="+mj-cs"/>
              </a:rPr>
              <a:t>AbbVie</a:t>
            </a:r>
            <a:r>
              <a:rPr lang="fr-FR" sz="2000" dirty="0" smtClean="0">
                <a:latin typeface="Algerian" pitchFamily="82" charset="0"/>
                <a:cs typeface="+mj-cs"/>
              </a:rPr>
              <a:t> </a:t>
            </a:r>
            <a:r>
              <a:rPr lang="ar-SA" sz="2000" dirty="0" smtClean="0">
                <a:latin typeface="Algerian" pitchFamily="82" charset="0"/>
                <a:cs typeface="+mj-cs"/>
              </a:rPr>
              <a:t>)</a:t>
            </a:r>
            <a:endParaRPr lang="fr-FR" sz="2000" dirty="0">
              <a:latin typeface="Algerian" pitchFamily="82" charset="0"/>
              <a:cs typeface="+mj-cs"/>
            </a:endParaRPr>
          </a:p>
        </p:txBody>
      </p:sp>
      <p:graphicFrame>
        <p:nvGraphicFramePr>
          <p:cNvPr id="5" name="Diagramme 4"/>
          <p:cNvGraphicFramePr/>
          <p:nvPr>
            <p:extLst>
              <p:ext uri="{D42A27DB-BD31-4B8C-83A1-F6EECF244321}">
                <p14:modId xmlns:p14="http://schemas.microsoft.com/office/powerpoint/2010/main" val="3290265286"/>
              </p:ext>
            </p:extLst>
          </p:nvPr>
        </p:nvGraphicFramePr>
        <p:xfrm>
          <a:off x="1259632" y="1412776"/>
          <a:ext cx="691276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e la date 5"/>
          <p:cNvSpPr>
            <a:spLocks noGrp="1"/>
          </p:cNvSpPr>
          <p:nvPr>
            <p:ph type="dt" sz="half" idx="10"/>
          </p:nvPr>
        </p:nvSpPr>
        <p:spPr/>
        <p:txBody>
          <a:bodyPr/>
          <a:lstStyle/>
          <a:p>
            <a:fld id="{36F1EF96-1288-4433-8331-C52FCFC0B9C4}" type="datetime1">
              <a:rPr lang="fr-FR" smtClean="0"/>
              <a:t>08/12/2024</a:t>
            </a:fld>
            <a:endParaRPr lang="fr-FR"/>
          </a:p>
        </p:txBody>
      </p:sp>
      <p:sp>
        <p:nvSpPr>
          <p:cNvPr id="7" name="Espace réservé du pied de page 6"/>
          <p:cNvSpPr>
            <a:spLocks noGrp="1"/>
          </p:cNvSpPr>
          <p:nvPr>
            <p:ph type="ftr" sz="quarter" idx="11"/>
          </p:nvPr>
        </p:nvSpPr>
        <p:spPr/>
        <p:txBody>
          <a:bodyPr/>
          <a:lstStyle/>
          <a:p>
            <a:r>
              <a:rPr lang="ar-SA" smtClean="0"/>
              <a:t>معيوف ايمان</a:t>
            </a:r>
            <a:endParaRPr lang="fr-FR"/>
          </a:p>
        </p:txBody>
      </p:sp>
      <p:sp>
        <p:nvSpPr>
          <p:cNvPr id="8" name="Espace réservé du numéro de diapositive 7"/>
          <p:cNvSpPr>
            <a:spLocks noGrp="1"/>
          </p:cNvSpPr>
          <p:nvPr>
            <p:ph type="sldNum" sz="quarter" idx="12"/>
          </p:nvPr>
        </p:nvSpPr>
        <p:spPr/>
        <p:txBody>
          <a:bodyPr/>
          <a:lstStyle/>
          <a:p>
            <a:fld id="{59741C16-ED63-40E3-A2DF-18223FB7FC0E}" type="slidenum">
              <a:rPr lang="fr-FR" smtClean="0"/>
              <a:t>18</a:t>
            </a:fld>
            <a:endParaRPr lang="fr-FR"/>
          </a:p>
        </p:txBody>
      </p:sp>
    </p:spTree>
    <p:extLst>
      <p:ext uri="{BB962C8B-B14F-4D97-AF65-F5344CB8AC3E}">
        <p14:creationId xmlns:p14="http://schemas.microsoft.com/office/powerpoint/2010/main" val="170734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340730723"/>
              </p:ext>
            </p:extLst>
          </p:nvPr>
        </p:nvGraphicFramePr>
        <p:xfrm>
          <a:off x="1507276" y="1484784"/>
          <a:ext cx="616800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75856" y="489320"/>
            <a:ext cx="2630848" cy="461665"/>
          </a:xfrm>
          <a:prstGeom prst="rect">
            <a:avLst/>
          </a:prstGeom>
        </p:spPr>
        <p:txBody>
          <a:bodyPr wrap="none">
            <a:spAutoFit/>
          </a:bodyPr>
          <a:lstStyle/>
          <a:p>
            <a:r>
              <a:rPr lang="ar-SA" sz="2400" dirty="0" smtClean="0">
                <a:latin typeface="Arial Unicode MS" pitchFamily="34" charset="-128"/>
                <a:ea typeface="Arial Unicode MS" pitchFamily="34" charset="-128"/>
                <a:cs typeface="Arial Unicode MS" pitchFamily="34" charset="-128"/>
              </a:rPr>
              <a:t>استراتيجيات المواجهة</a:t>
            </a:r>
            <a:endParaRPr lang="ar-SA" sz="2400" dirty="0">
              <a:latin typeface="Arial Unicode MS" pitchFamily="34" charset="-128"/>
              <a:ea typeface="Arial Unicode MS" pitchFamily="34" charset="-128"/>
              <a:cs typeface="Arial Unicode MS" pitchFamily="34" charset="-128"/>
            </a:endParaRPr>
          </a:p>
        </p:txBody>
      </p:sp>
      <p:sp>
        <p:nvSpPr>
          <p:cNvPr id="6" name="Espace réservé de la date 5"/>
          <p:cNvSpPr>
            <a:spLocks noGrp="1"/>
          </p:cNvSpPr>
          <p:nvPr>
            <p:ph type="dt" sz="half" idx="10"/>
          </p:nvPr>
        </p:nvSpPr>
        <p:spPr/>
        <p:txBody>
          <a:bodyPr/>
          <a:lstStyle/>
          <a:p>
            <a:fld id="{FD4FE30A-BCF3-4E7F-9378-9D387146E437}" type="datetime1">
              <a:rPr lang="fr-FR" smtClean="0"/>
              <a:t>08/12/2024</a:t>
            </a:fld>
            <a:endParaRPr lang="fr-FR"/>
          </a:p>
        </p:txBody>
      </p:sp>
      <p:sp>
        <p:nvSpPr>
          <p:cNvPr id="7" name="Espace réservé du pied de page 6"/>
          <p:cNvSpPr>
            <a:spLocks noGrp="1"/>
          </p:cNvSpPr>
          <p:nvPr>
            <p:ph type="ftr" sz="quarter" idx="11"/>
          </p:nvPr>
        </p:nvSpPr>
        <p:spPr/>
        <p:txBody>
          <a:bodyPr/>
          <a:lstStyle/>
          <a:p>
            <a:r>
              <a:rPr lang="ar-SA" smtClean="0"/>
              <a:t>معيوف ايمان</a:t>
            </a:r>
            <a:endParaRPr lang="fr-FR"/>
          </a:p>
        </p:txBody>
      </p:sp>
      <p:sp>
        <p:nvSpPr>
          <p:cNvPr id="8" name="Espace réservé du numéro de diapositive 7"/>
          <p:cNvSpPr>
            <a:spLocks noGrp="1"/>
          </p:cNvSpPr>
          <p:nvPr>
            <p:ph type="sldNum" sz="quarter" idx="12"/>
          </p:nvPr>
        </p:nvSpPr>
        <p:spPr/>
        <p:txBody>
          <a:bodyPr/>
          <a:lstStyle/>
          <a:p>
            <a:fld id="{59741C16-ED63-40E3-A2DF-18223FB7FC0E}" type="slidenum">
              <a:rPr lang="fr-FR" smtClean="0"/>
              <a:t>19</a:t>
            </a:fld>
            <a:endParaRPr lang="fr-FR"/>
          </a:p>
        </p:txBody>
      </p:sp>
    </p:spTree>
    <p:extLst>
      <p:ext uri="{BB962C8B-B14F-4D97-AF65-F5344CB8AC3E}">
        <p14:creationId xmlns:p14="http://schemas.microsoft.com/office/powerpoint/2010/main" val="51277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7" name="Groupe 10246"/>
          <p:cNvGrpSpPr/>
          <p:nvPr/>
        </p:nvGrpSpPr>
        <p:grpSpPr>
          <a:xfrm rot="12673539">
            <a:off x="2454327" y="2065319"/>
            <a:ext cx="1876493" cy="688600"/>
            <a:chOff x="755576" y="674386"/>
            <a:chExt cx="1876493" cy="688600"/>
          </a:xfrm>
        </p:grpSpPr>
        <p:sp>
          <p:nvSpPr>
            <p:cNvPr id="10243" name="Rectangle 10242"/>
            <p:cNvSpPr/>
            <p:nvPr/>
          </p:nvSpPr>
          <p:spPr>
            <a:xfrm>
              <a:off x="755576" y="764704"/>
              <a:ext cx="1570350" cy="5079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244" name="ZoneTexte 10243"/>
            <p:cNvSpPr txBox="1"/>
            <p:nvPr/>
          </p:nvSpPr>
          <p:spPr>
            <a:xfrm rot="10796488">
              <a:off x="1014438" y="824131"/>
              <a:ext cx="718466" cy="369332"/>
            </a:xfrm>
            <a:prstGeom prst="rect">
              <a:avLst/>
            </a:prstGeom>
            <a:noFill/>
          </p:spPr>
          <p:txBody>
            <a:bodyPr wrap="none" rtlCol="0">
              <a:spAutoFit/>
            </a:bodyPr>
            <a:lstStyle/>
            <a:p>
              <a:pPr algn="ctr"/>
              <a:r>
                <a:rPr lang="ar-DZ" b="1" dirty="0" smtClean="0"/>
                <a:t>الخاتمة</a:t>
              </a:r>
              <a:endParaRPr lang="fr-FR" b="1" dirty="0"/>
            </a:p>
          </p:txBody>
        </p:sp>
        <p:sp>
          <p:nvSpPr>
            <p:cNvPr id="10245" name="Étoile à 7 branches 10244"/>
            <p:cNvSpPr/>
            <p:nvPr/>
          </p:nvSpPr>
          <p:spPr>
            <a:xfrm rot="16200000">
              <a:off x="2001080" y="731996"/>
              <a:ext cx="688600" cy="573379"/>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0246" name="ZoneTexte 10245"/>
            <p:cNvSpPr txBox="1"/>
            <p:nvPr/>
          </p:nvSpPr>
          <p:spPr>
            <a:xfrm rot="10849228">
              <a:off x="2146384" y="836030"/>
              <a:ext cx="444352" cy="400110"/>
            </a:xfrm>
            <a:prstGeom prst="rect">
              <a:avLst/>
            </a:prstGeom>
            <a:noFill/>
          </p:spPr>
          <p:txBody>
            <a:bodyPr wrap="none" rtlCol="0">
              <a:spAutoFit/>
            </a:bodyPr>
            <a:lstStyle/>
            <a:p>
              <a:r>
                <a:rPr lang="fr-FR" sz="2000" b="1" dirty="0" smtClean="0"/>
                <a:t>70</a:t>
              </a:r>
              <a:endParaRPr lang="fr-FR" b="1" dirty="0"/>
            </a:p>
          </p:txBody>
        </p:sp>
      </p:grpSp>
      <p:grpSp>
        <p:nvGrpSpPr>
          <p:cNvPr id="10241" name="Groupe 10240"/>
          <p:cNvGrpSpPr/>
          <p:nvPr/>
        </p:nvGrpSpPr>
        <p:grpSpPr>
          <a:xfrm rot="10800000">
            <a:off x="1897222" y="2980969"/>
            <a:ext cx="3235062" cy="683430"/>
            <a:chOff x="251520" y="711948"/>
            <a:chExt cx="3720464" cy="683430"/>
          </a:xfrm>
        </p:grpSpPr>
        <p:sp>
          <p:nvSpPr>
            <p:cNvPr id="27" name="Rectangle 26"/>
            <p:cNvSpPr/>
            <p:nvPr/>
          </p:nvSpPr>
          <p:spPr>
            <a:xfrm rot="10800000">
              <a:off x="251520" y="764704"/>
              <a:ext cx="3225663" cy="5760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r" rtl="1"/>
              <a:r>
                <a:rPr lang="ar-SA" dirty="0" smtClean="0">
                  <a:solidFill>
                    <a:srgbClr val="002060"/>
                  </a:solidFill>
                </a:rPr>
                <a:t>التحديات المستقبلية لشركة </a:t>
              </a:r>
              <a:r>
                <a:rPr lang="fr-FR" dirty="0" smtClean="0">
                  <a:solidFill>
                    <a:srgbClr val="002060"/>
                  </a:solidFill>
                </a:rPr>
                <a:t>(</a:t>
              </a:r>
              <a:r>
                <a:rPr lang="fr-FR" dirty="0" err="1" smtClean="0">
                  <a:solidFill>
                    <a:srgbClr val="002060"/>
                  </a:solidFill>
                </a:rPr>
                <a:t>AbbVie</a:t>
              </a:r>
              <a:r>
                <a:rPr lang="fr-FR" dirty="0" smtClean="0">
                  <a:solidFill>
                    <a:srgbClr val="002060"/>
                  </a:solidFill>
                </a:rPr>
                <a:t> )</a:t>
              </a:r>
              <a:endParaRPr lang="fr-FR" dirty="0">
                <a:solidFill>
                  <a:srgbClr val="002060"/>
                </a:solidFill>
              </a:endParaRPr>
            </a:p>
          </p:txBody>
        </p:sp>
        <p:sp>
          <p:nvSpPr>
            <p:cNvPr id="10240" name="Étoile à 7 branches 10239"/>
            <p:cNvSpPr/>
            <p:nvPr/>
          </p:nvSpPr>
          <p:spPr>
            <a:xfrm rot="10800000">
              <a:off x="2982383" y="711948"/>
              <a:ext cx="989601" cy="683430"/>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smtClean="0">
                  <a:solidFill>
                    <a:srgbClr val="002060"/>
                  </a:solidFill>
                </a:rPr>
                <a:t>60</a:t>
              </a:r>
              <a:endParaRPr lang="fr-FR" sz="2000" b="1" dirty="0">
                <a:solidFill>
                  <a:srgbClr val="002060"/>
                </a:solidFill>
              </a:endParaRPr>
            </a:p>
          </p:txBody>
        </p:sp>
      </p:grpSp>
      <p:grpSp>
        <p:nvGrpSpPr>
          <p:cNvPr id="26" name="Groupe 25"/>
          <p:cNvGrpSpPr/>
          <p:nvPr/>
        </p:nvGrpSpPr>
        <p:grpSpPr>
          <a:xfrm rot="7297211">
            <a:off x="2710743" y="3475315"/>
            <a:ext cx="2524974" cy="692225"/>
            <a:chOff x="971600" y="1033085"/>
            <a:chExt cx="2469660" cy="692225"/>
          </a:xfrm>
        </p:grpSpPr>
        <p:sp>
          <p:nvSpPr>
            <p:cNvPr id="23" name="Rectangle 22"/>
            <p:cNvSpPr/>
            <p:nvPr/>
          </p:nvSpPr>
          <p:spPr>
            <a:xfrm rot="10685284">
              <a:off x="971600" y="1124916"/>
              <a:ext cx="2160240" cy="5085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SA" dirty="0" smtClean="0">
                  <a:solidFill>
                    <a:srgbClr val="002060"/>
                  </a:solidFill>
                </a:rPr>
                <a:t>الجانب المالي</a:t>
              </a:r>
              <a:endParaRPr lang="ar-SA" dirty="0">
                <a:solidFill>
                  <a:srgbClr val="002060"/>
                </a:solidFill>
              </a:endParaRPr>
            </a:p>
          </p:txBody>
        </p:sp>
        <p:sp>
          <p:nvSpPr>
            <p:cNvPr id="24" name="Étoile à 7 branches 23"/>
            <p:cNvSpPr/>
            <p:nvPr/>
          </p:nvSpPr>
          <p:spPr>
            <a:xfrm rot="16200000">
              <a:off x="2785728" y="1069779"/>
              <a:ext cx="692225" cy="618838"/>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5" name="ZoneTexte 24"/>
            <p:cNvSpPr txBox="1"/>
            <p:nvPr/>
          </p:nvSpPr>
          <p:spPr>
            <a:xfrm rot="10361756">
              <a:off x="2914532" y="1179143"/>
              <a:ext cx="434618" cy="400110"/>
            </a:xfrm>
            <a:prstGeom prst="rect">
              <a:avLst/>
            </a:prstGeom>
            <a:noFill/>
          </p:spPr>
          <p:txBody>
            <a:bodyPr wrap="none" rtlCol="0">
              <a:spAutoFit/>
            </a:bodyPr>
            <a:lstStyle/>
            <a:p>
              <a:r>
                <a:rPr lang="fr-FR" sz="2000" b="1" dirty="0" smtClean="0"/>
                <a:t>50</a:t>
              </a:r>
              <a:endParaRPr lang="fr-FR" b="1" dirty="0"/>
            </a:p>
          </p:txBody>
        </p:sp>
      </p:grpSp>
      <p:grpSp>
        <p:nvGrpSpPr>
          <p:cNvPr id="21" name="Groupe 20"/>
          <p:cNvGrpSpPr/>
          <p:nvPr/>
        </p:nvGrpSpPr>
        <p:grpSpPr>
          <a:xfrm rot="2463389">
            <a:off x="3339790" y="3582094"/>
            <a:ext cx="2522869" cy="522845"/>
            <a:chOff x="160054" y="1670418"/>
            <a:chExt cx="2522869" cy="522845"/>
          </a:xfrm>
        </p:grpSpPr>
        <p:sp>
          <p:nvSpPr>
            <p:cNvPr id="17" name="Rectangle 16"/>
            <p:cNvSpPr/>
            <p:nvPr/>
          </p:nvSpPr>
          <p:spPr>
            <a:xfrm>
              <a:off x="160054" y="1729735"/>
              <a:ext cx="2288592" cy="40805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SA" dirty="0" smtClean="0">
                  <a:solidFill>
                    <a:srgbClr val="002060"/>
                  </a:solidFill>
                </a:rPr>
                <a:t>الاستراتيجيات التجارية</a:t>
              </a:r>
              <a:endParaRPr lang="ar-SA" dirty="0">
                <a:solidFill>
                  <a:srgbClr val="002060"/>
                </a:solidFill>
              </a:endParaRPr>
            </a:p>
          </p:txBody>
        </p:sp>
        <p:sp>
          <p:nvSpPr>
            <p:cNvPr id="19" name="Étoile à 7 branches 18"/>
            <p:cNvSpPr/>
            <p:nvPr/>
          </p:nvSpPr>
          <p:spPr>
            <a:xfrm rot="15970032">
              <a:off x="2151097" y="1661438"/>
              <a:ext cx="522845" cy="540806"/>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0" name="ZoneTexte 19"/>
            <p:cNvSpPr txBox="1"/>
            <p:nvPr/>
          </p:nvSpPr>
          <p:spPr>
            <a:xfrm>
              <a:off x="2226470" y="1747233"/>
              <a:ext cx="444352" cy="400110"/>
            </a:xfrm>
            <a:prstGeom prst="rect">
              <a:avLst/>
            </a:prstGeom>
            <a:noFill/>
          </p:spPr>
          <p:txBody>
            <a:bodyPr wrap="none" rtlCol="0">
              <a:spAutoFit/>
            </a:bodyPr>
            <a:lstStyle/>
            <a:p>
              <a:r>
                <a:rPr lang="fr-FR" sz="2000" b="1" dirty="0" smtClean="0"/>
                <a:t>04</a:t>
              </a:r>
              <a:endParaRPr lang="fr-FR" sz="2000" b="1" dirty="0"/>
            </a:p>
          </p:txBody>
        </p:sp>
      </p:grpSp>
      <p:grpSp>
        <p:nvGrpSpPr>
          <p:cNvPr id="16" name="Groupe 15"/>
          <p:cNvGrpSpPr/>
          <p:nvPr/>
        </p:nvGrpSpPr>
        <p:grpSpPr>
          <a:xfrm rot="889638">
            <a:off x="4493324" y="2973087"/>
            <a:ext cx="2160240" cy="626368"/>
            <a:chOff x="827584" y="1564363"/>
            <a:chExt cx="2160240" cy="626368"/>
          </a:xfrm>
        </p:grpSpPr>
        <p:sp>
          <p:nvSpPr>
            <p:cNvPr id="13" name="Rectangle 12"/>
            <p:cNvSpPr/>
            <p:nvPr/>
          </p:nvSpPr>
          <p:spPr>
            <a:xfrm>
              <a:off x="827584" y="1633480"/>
              <a:ext cx="1872208" cy="4881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r>
                <a:rPr lang="ar-SA" dirty="0" smtClean="0">
                  <a:solidFill>
                    <a:srgbClr val="002060"/>
                  </a:solidFill>
                </a:rPr>
                <a:t>حقيبة الأدوية</a:t>
              </a:r>
              <a:endParaRPr lang="ar-SA" dirty="0">
                <a:solidFill>
                  <a:srgbClr val="002060"/>
                </a:solidFill>
              </a:endParaRPr>
            </a:p>
          </p:txBody>
        </p:sp>
        <p:sp>
          <p:nvSpPr>
            <p:cNvPr id="14" name="Étoile à 7 branches 13"/>
            <p:cNvSpPr/>
            <p:nvPr/>
          </p:nvSpPr>
          <p:spPr>
            <a:xfrm rot="16200000">
              <a:off x="2386608" y="1589515"/>
              <a:ext cx="626368" cy="576064"/>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5" name="ZoneTexte 14"/>
            <p:cNvSpPr txBox="1"/>
            <p:nvPr/>
          </p:nvSpPr>
          <p:spPr>
            <a:xfrm>
              <a:off x="2477616" y="1700808"/>
              <a:ext cx="444352" cy="400110"/>
            </a:xfrm>
            <a:prstGeom prst="rect">
              <a:avLst/>
            </a:prstGeom>
            <a:noFill/>
          </p:spPr>
          <p:txBody>
            <a:bodyPr wrap="none" rtlCol="0">
              <a:spAutoFit/>
            </a:bodyPr>
            <a:lstStyle/>
            <a:p>
              <a:r>
                <a:rPr lang="fr-FR" sz="2000" b="1" dirty="0" smtClean="0"/>
                <a:t>03</a:t>
              </a:r>
              <a:endParaRPr lang="fr-FR" b="1" dirty="0"/>
            </a:p>
          </p:txBody>
        </p:sp>
      </p:grpSp>
      <p:grpSp>
        <p:nvGrpSpPr>
          <p:cNvPr id="12" name="Groupe 11"/>
          <p:cNvGrpSpPr/>
          <p:nvPr/>
        </p:nvGrpSpPr>
        <p:grpSpPr>
          <a:xfrm rot="20523949">
            <a:off x="4437497" y="2051307"/>
            <a:ext cx="1890442" cy="647832"/>
            <a:chOff x="611560" y="1067973"/>
            <a:chExt cx="1890442" cy="647832"/>
          </a:xfrm>
        </p:grpSpPr>
        <p:sp>
          <p:nvSpPr>
            <p:cNvPr id="9" name="Rectangle 8"/>
            <p:cNvSpPr/>
            <p:nvPr/>
          </p:nvSpPr>
          <p:spPr>
            <a:xfrm>
              <a:off x="611560" y="1189128"/>
              <a:ext cx="1634480" cy="4443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SA" dirty="0" smtClean="0">
                  <a:solidFill>
                    <a:srgbClr val="002060"/>
                  </a:solidFill>
                </a:rPr>
                <a:t>التطورات</a:t>
              </a:r>
              <a:endParaRPr lang="ar-SA" dirty="0">
                <a:solidFill>
                  <a:srgbClr val="002060"/>
                </a:solidFill>
              </a:endParaRPr>
            </a:p>
          </p:txBody>
        </p:sp>
        <p:sp>
          <p:nvSpPr>
            <p:cNvPr id="10" name="Étoile à 7 branches 9"/>
            <p:cNvSpPr/>
            <p:nvPr/>
          </p:nvSpPr>
          <p:spPr>
            <a:xfrm rot="15972532">
              <a:off x="1877478" y="1091281"/>
              <a:ext cx="647832" cy="601216"/>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ZoneTexte 10"/>
            <p:cNvSpPr txBox="1"/>
            <p:nvPr/>
          </p:nvSpPr>
          <p:spPr>
            <a:xfrm>
              <a:off x="1979218" y="1186431"/>
              <a:ext cx="444352" cy="400110"/>
            </a:xfrm>
            <a:prstGeom prst="rect">
              <a:avLst/>
            </a:prstGeom>
            <a:noFill/>
          </p:spPr>
          <p:txBody>
            <a:bodyPr wrap="none" rtlCol="0">
              <a:spAutoFit/>
            </a:bodyPr>
            <a:lstStyle/>
            <a:p>
              <a:r>
                <a:rPr lang="fr-FR" sz="2000" b="1" dirty="0" smtClean="0"/>
                <a:t>02</a:t>
              </a:r>
              <a:endParaRPr lang="fr-FR" sz="2000" b="1" dirty="0"/>
            </a:p>
          </p:txBody>
        </p:sp>
      </p:grpSp>
      <p:grpSp>
        <p:nvGrpSpPr>
          <p:cNvPr id="8" name="Groupe 7"/>
          <p:cNvGrpSpPr/>
          <p:nvPr/>
        </p:nvGrpSpPr>
        <p:grpSpPr>
          <a:xfrm rot="16200000">
            <a:off x="3419872" y="1783840"/>
            <a:ext cx="1944216" cy="626368"/>
            <a:chOff x="1835696" y="608111"/>
            <a:chExt cx="1944216" cy="626368"/>
          </a:xfrm>
        </p:grpSpPr>
        <p:sp>
          <p:nvSpPr>
            <p:cNvPr id="5" name="Rectangle 4"/>
            <p:cNvSpPr/>
            <p:nvPr/>
          </p:nvSpPr>
          <p:spPr>
            <a:xfrm>
              <a:off x="1835696" y="692696"/>
              <a:ext cx="1584176"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SA" dirty="0" smtClean="0">
                  <a:solidFill>
                    <a:srgbClr val="002060"/>
                  </a:solidFill>
                </a:rPr>
                <a:t>مقدمة</a:t>
              </a:r>
              <a:endParaRPr lang="ar-SA" dirty="0">
                <a:solidFill>
                  <a:srgbClr val="002060"/>
                </a:solidFill>
              </a:endParaRPr>
            </a:p>
          </p:txBody>
        </p:sp>
        <p:sp>
          <p:nvSpPr>
            <p:cNvPr id="6" name="Étoile à 7 branches 5"/>
            <p:cNvSpPr/>
            <p:nvPr/>
          </p:nvSpPr>
          <p:spPr>
            <a:xfrm rot="16200000">
              <a:off x="3172408" y="626975"/>
              <a:ext cx="626368" cy="588640"/>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7" name="ZoneTexte 6"/>
            <p:cNvSpPr txBox="1"/>
            <p:nvPr/>
          </p:nvSpPr>
          <p:spPr>
            <a:xfrm>
              <a:off x="3271348" y="721241"/>
              <a:ext cx="444352" cy="400110"/>
            </a:xfrm>
            <a:prstGeom prst="rect">
              <a:avLst/>
            </a:prstGeom>
            <a:noFill/>
          </p:spPr>
          <p:txBody>
            <a:bodyPr wrap="none" rtlCol="0">
              <a:spAutoFit/>
            </a:bodyPr>
            <a:lstStyle/>
            <a:p>
              <a:r>
                <a:rPr lang="fr-FR" sz="2000" b="1" dirty="0" smtClean="0"/>
                <a:t>01</a:t>
              </a:r>
              <a:endParaRPr lang="fr-FR" b="1" dirty="0"/>
            </a:p>
          </p:txBody>
        </p:sp>
      </p:grpSp>
      <p:sp>
        <p:nvSpPr>
          <p:cNvPr id="22" name="Étoile à 7 branches 21"/>
          <p:cNvSpPr/>
          <p:nvPr/>
        </p:nvSpPr>
        <p:spPr>
          <a:xfrm>
            <a:off x="2771800" y="1713556"/>
            <a:ext cx="3266847" cy="2607778"/>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248" name="ZoneTexte 10247"/>
          <p:cNvSpPr txBox="1"/>
          <p:nvPr/>
        </p:nvSpPr>
        <p:spPr>
          <a:xfrm>
            <a:off x="3592589" y="2332151"/>
            <a:ext cx="1446230" cy="1384995"/>
          </a:xfrm>
          <a:prstGeom prst="rect">
            <a:avLst/>
          </a:prstGeom>
          <a:noFill/>
        </p:spPr>
        <p:txBody>
          <a:bodyPr wrap="none" rtlCol="0">
            <a:spAutoFit/>
          </a:bodyPr>
          <a:lstStyle/>
          <a:p>
            <a:pPr algn="ctr" rtl="1"/>
            <a:r>
              <a:rPr lang="ar-DZ" sz="4400" b="1" dirty="0" smtClean="0">
                <a:latin typeface="Arial Unicode MS" pitchFamily="34" charset="-128"/>
                <a:ea typeface="Arial Unicode MS" pitchFamily="34" charset="-128"/>
                <a:cs typeface="+mj-cs"/>
              </a:rPr>
              <a:t>خطة  </a:t>
            </a:r>
            <a:endParaRPr lang="ar-DZ" sz="2400" b="1" dirty="0" smtClean="0">
              <a:latin typeface="Arial Unicode MS" pitchFamily="34" charset="-128"/>
              <a:ea typeface="Arial Unicode MS" pitchFamily="34" charset="-128"/>
              <a:cs typeface="+mj-cs"/>
            </a:endParaRPr>
          </a:p>
          <a:p>
            <a:pPr algn="ctr"/>
            <a:r>
              <a:rPr lang="ar-DZ" sz="4000" b="1" dirty="0" smtClean="0">
                <a:latin typeface="Arial Unicode MS" pitchFamily="34" charset="-128"/>
                <a:ea typeface="Arial Unicode MS" pitchFamily="34" charset="-128"/>
                <a:cs typeface="+mj-cs"/>
              </a:rPr>
              <a:t>البحث</a:t>
            </a:r>
            <a:endParaRPr lang="fr-FR" sz="3200" b="1" dirty="0">
              <a:latin typeface="Arial Unicode MS" pitchFamily="34" charset="-128"/>
              <a:ea typeface="Arial Unicode MS" pitchFamily="34" charset="-128"/>
              <a:cs typeface="+mj-cs"/>
            </a:endParaRPr>
          </a:p>
        </p:txBody>
      </p:sp>
      <p:sp>
        <p:nvSpPr>
          <p:cNvPr id="10249" name="Espace réservé de la date 10248"/>
          <p:cNvSpPr>
            <a:spLocks noGrp="1"/>
          </p:cNvSpPr>
          <p:nvPr>
            <p:ph type="dt" sz="half" idx="10"/>
          </p:nvPr>
        </p:nvSpPr>
        <p:spPr/>
        <p:txBody>
          <a:bodyPr/>
          <a:lstStyle/>
          <a:p>
            <a:fld id="{C1CBFBA6-FF86-4432-8578-F0000E326431}" type="datetime1">
              <a:rPr lang="fr-FR" smtClean="0"/>
              <a:t>08/12/2024</a:t>
            </a:fld>
            <a:endParaRPr lang="fr-FR"/>
          </a:p>
        </p:txBody>
      </p:sp>
      <p:sp>
        <p:nvSpPr>
          <p:cNvPr id="10250" name="Espace réservé du pied de page 10249"/>
          <p:cNvSpPr>
            <a:spLocks noGrp="1"/>
          </p:cNvSpPr>
          <p:nvPr>
            <p:ph type="ftr" sz="quarter" idx="11"/>
          </p:nvPr>
        </p:nvSpPr>
        <p:spPr/>
        <p:txBody>
          <a:bodyPr/>
          <a:lstStyle/>
          <a:p>
            <a:r>
              <a:rPr lang="ar-SA" smtClean="0"/>
              <a:t>معيوف ايمان</a:t>
            </a:r>
            <a:endParaRPr lang="fr-FR"/>
          </a:p>
        </p:txBody>
      </p:sp>
      <p:sp>
        <p:nvSpPr>
          <p:cNvPr id="10251" name="Espace réservé du numéro de diapositive 10250"/>
          <p:cNvSpPr>
            <a:spLocks noGrp="1"/>
          </p:cNvSpPr>
          <p:nvPr>
            <p:ph type="sldNum" sz="quarter" idx="12"/>
          </p:nvPr>
        </p:nvSpPr>
        <p:spPr/>
        <p:txBody>
          <a:bodyPr/>
          <a:lstStyle/>
          <a:p>
            <a:fld id="{59741C16-ED63-40E3-A2DF-18223FB7FC0E}" type="slidenum">
              <a:rPr lang="fr-FR" smtClean="0"/>
              <a:t>2</a:t>
            </a:fld>
            <a:endParaRPr lang="fr-FR"/>
          </a:p>
        </p:txBody>
      </p:sp>
    </p:spTree>
    <p:extLst>
      <p:ext uri="{BB962C8B-B14F-4D97-AF65-F5344CB8AC3E}">
        <p14:creationId xmlns:p14="http://schemas.microsoft.com/office/powerpoint/2010/main" val="32207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382 0.05597 L -0.00382 -0.19403 " pathEditMode="relative" rAng="0" ptsTypes="AA">
                                      <p:cBhvr>
                                        <p:cTn id="6" dur="2000" fill="hold"/>
                                        <p:tgtEl>
                                          <p:spTgt spid="8"/>
                                        </p:tgtEl>
                                        <p:attrNameLst>
                                          <p:attrName>ppt_x</p:attrName>
                                          <p:attrName>ppt_y</p:attrName>
                                        </p:attrNameLst>
                                      </p:cBhvr>
                                      <p:rCtr x="0" y="-1251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15556 -0.09459 L -0.03333 0.02775 " pathEditMode="relative" rAng="0" ptsTypes="AA">
                                      <p:cBhvr>
                                        <p:cTn id="10" dur="2000" spd="-100000" fill="hold"/>
                                        <p:tgtEl>
                                          <p:spTgt spid="12"/>
                                        </p:tgtEl>
                                        <p:attrNameLst>
                                          <p:attrName>ppt_x</p:attrName>
                                          <p:attrName>ppt_y</p:attrName>
                                        </p:attrNameLst>
                                      </p:cBhvr>
                                      <p:rCtr x="-9444" y="610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15834 0.05227 L -0.06215 -0.01063 " pathEditMode="relative" rAng="0" ptsTypes="AA">
                                      <p:cBhvr>
                                        <p:cTn id="14" dur="2000" spd="-100000" fill="hold"/>
                                        <p:tgtEl>
                                          <p:spTgt spid="16"/>
                                        </p:tgtEl>
                                        <p:attrNameLst>
                                          <p:attrName>ppt_x</p:attrName>
                                          <p:attrName>ppt_y</p:attrName>
                                        </p:attrNameLst>
                                      </p:cBhvr>
                                      <p:rCtr x="-11024" y="-31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13369 0.16767 L -0.01893 -0.02891 " pathEditMode="relative" rAng="0" ptsTypes="AA">
                                      <p:cBhvr>
                                        <p:cTn id="18" dur="2000" spd="-100000" fill="hold"/>
                                        <p:tgtEl>
                                          <p:spTgt spid="21"/>
                                        </p:tgtEl>
                                        <p:attrNameLst>
                                          <p:attrName>ppt_x</p:attrName>
                                          <p:attrName>ppt_y</p:attrName>
                                        </p:attrNameLst>
                                      </p:cBhvr>
                                      <p:rCtr x="-7639" y="-982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11025 0.20536 L 2.22222E-6 3.14524E-6 " pathEditMode="relative" rAng="0" ptsTypes="AA">
                                      <p:cBhvr>
                                        <p:cTn id="22" dur="2000" spd="-100000" fill="hold"/>
                                        <p:tgtEl>
                                          <p:spTgt spid="26"/>
                                        </p:tgtEl>
                                        <p:attrNameLst>
                                          <p:attrName>ppt_x</p:attrName>
                                          <p:attrName>ppt_y</p:attrName>
                                        </p:attrNameLst>
                                      </p:cBhvr>
                                      <p:rCtr x="5503" y="-1026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0.02031 0.00231 L -0.22969 0.00231 " pathEditMode="relative" rAng="0" ptsTypes="AA">
                                      <p:cBhvr>
                                        <p:cTn id="26" dur="2000" fill="hold"/>
                                        <p:tgtEl>
                                          <p:spTgt spid="10241"/>
                                        </p:tgtEl>
                                        <p:attrNameLst>
                                          <p:attrName>ppt_x</p:attrName>
                                          <p:attrName>ppt_y</p:attrName>
                                        </p:attrNameLst>
                                      </p:cBhvr>
                                      <p:rCtr x="-12500" y="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158 0.01064 L -0.13091 -0.09273 " pathEditMode="relative" rAng="0" ptsTypes="AA">
                                      <p:cBhvr>
                                        <p:cTn id="30" dur="2000" fill="hold"/>
                                        <p:tgtEl>
                                          <p:spTgt spid="10247"/>
                                        </p:tgtEl>
                                        <p:attrNameLst>
                                          <p:attrName>ppt_x</p:attrName>
                                          <p:attrName>ppt_y</p:attrName>
                                        </p:attrNameLst>
                                      </p:cBhvr>
                                      <p:rCtr x="-7344" y="-5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844824"/>
            <a:ext cx="4104456" cy="2862322"/>
          </a:xfrm>
          <a:prstGeom prst="rect">
            <a:avLst/>
          </a:prstGeom>
        </p:spPr>
        <p:txBody>
          <a:bodyPr wrap="square">
            <a:spAutoFit/>
          </a:bodyPr>
          <a:lstStyle/>
          <a:p>
            <a:pPr algn="r" rtl="1"/>
            <a:r>
              <a:rPr lang="ar-SA" dirty="0" smtClean="0"/>
              <a:t>تسعى شركة </a:t>
            </a:r>
            <a:r>
              <a:rPr lang="fr-FR" dirty="0" err="1" smtClean="0"/>
              <a:t>Abbvie</a:t>
            </a:r>
            <a:r>
              <a:rPr lang="fr-FR" dirty="0" smtClean="0"/>
              <a:t> </a:t>
            </a:r>
            <a:r>
              <a:rPr lang="ar-SA" dirty="0" smtClean="0"/>
              <a:t>إلى مواصلة ريادة الابتكار في مجال الرعاية الصحية، مع التركيز على التطوير العلاجات المبتكرة لأمراض السرطان والمناعة الذاتية. وتستثمر بشكل كبير في البحث والتطوير، وتتعاون مع أفضل العقول في مجال الطب لضمان تقديم أفضل الرعاية الصحية للمرضى. وتلتزم</a:t>
            </a:r>
            <a:r>
              <a:rPr lang="fr-FR" dirty="0" err="1" smtClean="0"/>
              <a:t>Abbvie</a:t>
            </a:r>
            <a:r>
              <a:rPr lang="ar-SA" dirty="0" smtClean="0"/>
              <a:t>بتوسيع وصول منتجاتها إلى الأسواق الناشئة، مما يساعد على تحسين نوعية الحياة للملايين من الأشخاص حول العالم. وتهدف الشركة إلى بناء مستقبل أكثر صحة و رفاهية للجميع.</a:t>
            </a:r>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43151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771800" y="764704"/>
            <a:ext cx="1159292" cy="461665"/>
          </a:xfrm>
          <a:prstGeom prst="rect">
            <a:avLst/>
          </a:prstGeom>
          <a:noFill/>
        </p:spPr>
        <p:txBody>
          <a:bodyPr wrap="none" rtlCol="0">
            <a:spAutoFit/>
          </a:bodyPr>
          <a:lstStyle/>
          <a:p>
            <a:r>
              <a:rPr lang="ar-DZ" sz="2400" dirty="0" smtClean="0">
                <a:latin typeface="Algerian" pitchFamily="82" charset="0"/>
              </a:rPr>
              <a:t>08/خاتمة</a:t>
            </a:r>
            <a:endParaRPr lang="fr-FR" dirty="0">
              <a:latin typeface="Algerian" pitchFamily="82" charset="0"/>
            </a:endParaRPr>
          </a:p>
        </p:txBody>
      </p:sp>
      <p:sp>
        <p:nvSpPr>
          <p:cNvPr id="7" name="Espace réservé de la date 6"/>
          <p:cNvSpPr>
            <a:spLocks noGrp="1"/>
          </p:cNvSpPr>
          <p:nvPr>
            <p:ph type="dt" sz="half" idx="10"/>
          </p:nvPr>
        </p:nvSpPr>
        <p:spPr/>
        <p:txBody>
          <a:bodyPr/>
          <a:lstStyle/>
          <a:p>
            <a:fld id="{9C1237E4-3AF2-4907-8CD7-20B469D5159F}" type="datetime1">
              <a:rPr lang="fr-FR" smtClean="0"/>
              <a:t>08/12/2024</a:t>
            </a:fld>
            <a:endParaRPr lang="fr-FR"/>
          </a:p>
        </p:txBody>
      </p:sp>
      <p:sp>
        <p:nvSpPr>
          <p:cNvPr id="8" name="Espace réservé du pied de page 7"/>
          <p:cNvSpPr>
            <a:spLocks noGrp="1"/>
          </p:cNvSpPr>
          <p:nvPr>
            <p:ph type="ftr" sz="quarter" idx="11"/>
          </p:nvPr>
        </p:nvSpPr>
        <p:spPr/>
        <p:txBody>
          <a:bodyPr/>
          <a:lstStyle/>
          <a:p>
            <a:r>
              <a:rPr lang="ar-SA" smtClean="0"/>
              <a:t>معيوف ايمان</a:t>
            </a:r>
            <a:endParaRPr lang="fr-FR"/>
          </a:p>
        </p:txBody>
      </p:sp>
      <p:sp>
        <p:nvSpPr>
          <p:cNvPr id="9" name="Espace réservé du numéro de diapositive 8"/>
          <p:cNvSpPr>
            <a:spLocks noGrp="1"/>
          </p:cNvSpPr>
          <p:nvPr>
            <p:ph type="sldNum" sz="quarter" idx="12"/>
          </p:nvPr>
        </p:nvSpPr>
        <p:spPr/>
        <p:txBody>
          <a:bodyPr/>
          <a:lstStyle/>
          <a:p>
            <a:fld id="{59741C16-ED63-40E3-A2DF-18223FB7FC0E}" type="slidenum">
              <a:rPr lang="fr-FR" smtClean="0"/>
              <a:t>20</a:t>
            </a:fld>
            <a:endParaRPr lang="fr-FR"/>
          </a:p>
        </p:txBody>
      </p:sp>
    </p:spTree>
    <p:extLst>
      <p:ext uri="{BB962C8B-B14F-4D97-AF65-F5344CB8AC3E}">
        <p14:creationId xmlns:p14="http://schemas.microsoft.com/office/powerpoint/2010/main" val="35922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9971" y="908720"/>
            <a:ext cx="3340979" cy="1508105"/>
          </a:xfrm>
          <a:prstGeom prst="rect">
            <a:avLst/>
          </a:prstGeom>
        </p:spPr>
        <p:txBody>
          <a:bodyPr wrap="none">
            <a:spAutoFit/>
          </a:bodyPr>
          <a:lstStyle/>
          <a:p>
            <a:r>
              <a:rPr lang="ar-SA" sz="4400" dirty="0" smtClean="0">
                <a:latin typeface="Adobe Fan Heiti Std B" pitchFamily="34" charset="-128"/>
                <a:ea typeface="Adobe Fan Heiti Std B" pitchFamily="34" charset="-128"/>
                <a:cs typeface="+mj-cs"/>
              </a:rPr>
              <a:t>شركة </a:t>
            </a:r>
            <a:r>
              <a:rPr lang="fr-FR" sz="4400" dirty="0" err="1" smtClean="0">
                <a:latin typeface="Adobe Fan Heiti Std B" pitchFamily="34" charset="-128"/>
                <a:ea typeface="Adobe Fan Heiti Std B" pitchFamily="34" charset="-128"/>
                <a:cs typeface="+mj-cs"/>
              </a:rPr>
              <a:t>AbbVie</a:t>
            </a:r>
            <a:r>
              <a:rPr lang="fr-FR" sz="4400" dirty="0" smtClean="0">
                <a:latin typeface="Adobe Fan Heiti Std B" pitchFamily="34" charset="-128"/>
                <a:ea typeface="Adobe Fan Heiti Std B" pitchFamily="34" charset="-128"/>
                <a:cs typeface="+mj-cs"/>
              </a:rPr>
              <a:t>:</a:t>
            </a:r>
          </a:p>
          <a:p>
            <a:r>
              <a:rPr lang="fr-FR" sz="4800" dirty="0" smtClean="0">
                <a:latin typeface="Adobe Fan Heiti Std B" pitchFamily="34" charset="-128"/>
                <a:ea typeface="Adobe Fan Heiti Std B" pitchFamily="34" charset="-128"/>
                <a:cs typeface="+mj-cs"/>
              </a:rPr>
              <a:t> </a:t>
            </a:r>
            <a:r>
              <a:rPr lang="ar-SA" sz="4800" dirty="0" smtClean="0">
                <a:latin typeface="Adobe Fan Heiti Std B" pitchFamily="34" charset="-128"/>
                <a:ea typeface="Adobe Fan Heiti Std B" pitchFamily="34" charset="-128"/>
                <a:cs typeface="+mj-cs"/>
              </a:rPr>
              <a:t>رحلة الابتكار</a:t>
            </a:r>
            <a:endParaRPr lang="fr-FR" sz="4800" dirty="0">
              <a:latin typeface="Adobe Fan Heiti Std B" pitchFamily="34" charset="-128"/>
              <a:ea typeface="Adobe Fan Heiti Std B" pitchFamily="34" charset="-128"/>
              <a:cs typeface="+mj-cs"/>
            </a:endParaRPr>
          </a:p>
        </p:txBody>
      </p:sp>
      <p:sp>
        <p:nvSpPr>
          <p:cNvPr id="7" name="Rectangle 6"/>
          <p:cNvSpPr/>
          <p:nvPr/>
        </p:nvSpPr>
        <p:spPr>
          <a:xfrm>
            <a:off x="5292080" y="2665506"/>
            <a:ext cx="3230918" cy="1754326"/>
          </a:xfrm>
          <a:prstGeom prst="rect">
            <a:avLst/>
          </a:prstGeom>
        </p:spPr>
        <p:txBody>
          <a:bodyPr wrap="square">
            <a:spAutoFit/>
          </a:bodyPr>
          <a:lstStyle/>
          <a:p>
            <a:pPr algn="ctr" rtl="1"/>
            <a:r>
              <a:rPr lang="ar-SA" dirty="0" smtClean="0">
                <a:cs typeface="+mj-cs"/>
              </a:rPr>
              <a:t>مرحبا بكم في هذا العرض </a:t>
            </a:r>
            <a:r>
              <a:rPr lang="ar-SA" dirty="0" err="1" smtClean="0">
                <a:cs typeface="+mj-cs"/>
              </a:rPr>
              <a:t>التقد</a:t>
            </a:r>
            <a:r>
              <a:rPr lang="ar-DZ" dirty="0">
                <a:cs typeface="+mj-cs"/>
              </a:rPr>
              <a:t>ي</a:t>
            </a:r>
            <a:r>
              <a:rPr lang="ar-SA" dirty="0" smtClean="0">
                <a:cs typeface="+mj-cs"/>
              </a:rPr>
              <a:t>مي الذي يسلط الضوء على شركة </a:t>
            </a:r>
            <a:r>
              <a:rPr lang="fr-FR" dirty="0" err="1" smtClean="0">
                <a:cs typeface="+mj-cs"/>
              </a:rPr>
              <a:t>AbbVie</a:t>
            </a:r>
            <a:r>
              <a:rPr lang="fr-FR" dirty="0" smtClean="0">
                <a:cs typeface="+mj-cs"/>
              </a:rPr>
              <a:t> ، </a:t>
            </a:r>
            <a:r>
              <a:rPr lang="ar-SA" dirty="0" smtClean="0">
                <a:cs typeface="+mj-cs"/>
              </a:rPr>
              <a:t>الرائدة العالمية في مجال الرعاية الصحية. سنستكشف مهمتنا وقيمنا، ومجالاتنا العلاجية، وحقيبة أدويتنا، ومسؤوليتنا الاجتماعية، والتزامنا بالابتكار.</a:t>
            </a:r>
            <a:endParaRPr lang="fr-FR" dirty="0">
              <a:cs typeface="+mj-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44912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e la date 7"/>
          <p:cNvSpPr>
            <a:spLocks noGrp="1"/>
          </p:cNvSpPr>
          <p:nvPr>
            <p:ph type="dt" sz="half" idx="10"/>
          </p:nvPr>
        </p:nvSpPr>
        <p:spPr/>
        <p:txBody>
          <a:bodyPr/>
          <a:lstStyle/>
          <a:p>
            <a:fld id="{56B6B45A-8DAE-47D2-91F1-8E2DC7FB5EDD}" type="datetime1">
              <a:rPr lang="fr-FR" smtClean="0"/>
              <a:t>08/12/2024</a:t>
            </a:fld>
            <a:endParaRPr lang="fr-FR"/>
          </a:p>
        </p:txBody>
      </p:sp>
      <p:sp>
        <p:nvSpPr>
          <p:cNvPr id="9" name="Espace réservé du pied de page 8"/>
          <p:cNvSpPr>
            <a:spLocks noGrp="1"/>
          </p:cNvSpPr>
          <p:nvPr>
            <p:ph type="ftr" sz="quarter" idx="11"/>
          </p:nvPr>
        </p:nvSpPr>
        <p:spPr/>
        <p:txBody>
          <a:bodyPr/>
          <a:lstStyle/>
          <a:p>
            <a:r>
              <a:rPr lang="ar-SA" smtClean="0"/>
              <a:t>معيوف ايمان</a:t>
            </a:r>
            <a:endParaRPr lang="fr-FR"/>
          </a:p>
        </p:txBody>
      </p:sp>
      <p:sp>
        <p:nvSpPr>
          <p:cNvPr id="10" name="Espace réservé du numéro de diapositive 9"/>
          <p:cNvSpPr>
            <a:spLocks noGrp="1"/>
          </p:cNvSpPr>
          <p:nvPr>
            <p:ph type="sldNum" sz="quarter" idx="12"/>
          </p:nvPr>
        </p:nvSpPr>
        <p:spPr/>
        <p:txBody>
          <a:bodyPr/>
          <a:lstStyle/>
          <a:p>
            <a:fld id="{59741C16-ED63-40E3-A2DF-18223FB7FC0E}" type="slidenum">
              <a:rPr lang="fr-FR" smtClean="0"/>
              <a:t>3</a:t>
            </a:fld>
            <a:endParaRPr lang="fr-FR"/>
          </a:p>
        </p:txBody>
      </p:sp>
    </p:spTree>
    <p:extLst>
      <p:ext uri="{BB962C8B-B14F-4D97-AF65-F5344CB8AC3E}">
        <p14:creationId xmlns:p14="http://schemas.microsoft.com/office/powerpoint/2010/main" val="26581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462148"/>
            <a:ext cx="8064896" cy="923330"/>
          </a:xfrm>
          <a:prstGeom prst="rect">
            <a:avLst/>
          </a:prstGeom>
        </p:spPr>
        <p:txBody>
          <a:bodyPr wrap="square">
            <a:spAutoFit/>
          </a:bodyPr>
          <a:lstStyle/>
          <a:p>
            <a:pPr algn="r" rtl="1"/>
            <a:r>
              <a:rPr lang="ar-SA" dirty="0" smtClean="0"/>
              <a:t>هي شركة أدوية بيولوجية عالمية تركز على البحث العلمي وتطوير العلاجات المبتكرة للعديد من الأمراض المزمنة والمعقدة. تأسست الشركة في 1 يناير 2013 بعد انفصالها عن شركة </a:t>
            </a:r>
            <a:r>
              <a:rPr lang="fr-FR" dirty="0" smtClean="0"/>
              <a:t>Abbott </a:t>
            </a:r>
            <a:r>
              <a:rPr lang="fr-FR" dirty="0" err="1" smtClean="0"/>
              <a:t>Laboratories</a:t>
            </a:r>
            <a:r>
              <a:rPr lang="fr-FR" dirty="0" smtClean="0"/>
              <a:t>، </a:t>
            </a:r>
            <a:r>
              <a:rPr lang="ar-SA" dirty="0" smtClean="0"/>
              <a:t>لتصبح كيانًا مستقلًا مكرسًا لتطوير الأدوية والعلاجات الطبية.</a:t>
            </a:r>
            <a:endParaRPr lang="fr-FR" dirty="0"/>
          </a:p>
        </p:txBody>
      </p:sp>
      <p:sp>
        <p:nvSpPr>
          <p:cNvPr id="5" name="ZoneTexte 4"/>
          <p:cNvSpPr txBox="1"/>
          <p:nvPr/>
        </p:nvSpPr>
        <p:spPr>
          <a:xfrm>
            <a:off x="3514162" y="281091"/>
            <a:ext cx="1742785" cy="769441"/>
          </a:xfrm>
          <a:prstGeom prst="rect">
            <a:avLst/>
          </a:prstGeom>
          <a:noFill/>
        </p:spPr>
        <p:txBody>
          <a:bodyPr wrap="none" rtlCol="0">
            <a:spAutoFit/>
          </a:bodyPr>
          <a:lstStyle/>
          <a:p>
            <a:pPr algn="r" rtl="1"/>
            <a:r>
              <a:rPr lang="ar-DZ" sz="4400" dirty="0" smtClean="0">
                <a:latin typeface="Algerian" pitchFamily="82" charset="0"/>
                <a:ea typeface="Adobe Gothic Std B" pitchFamily="34" charset="-128"/>
                <a:cs typeface="Adobe Naskh Medium" pitchFamily="50" charset="-78"/>
              </a:rPr>
              <a:t>01/مقدمة</a:t>
            </a:r>
            <a:endParaRPr lang="fr-FR" sz="4400" dirty="0">
              <a:latin typeface="Algerian" pitchFamily="82" charset="0"/>
              <a:ea typeface="Adobe Gothic Std B" pitchFamily="34" charset="-128"/>
              <a:cs typeface="Adobe Naskh Medium" pitchFamily="50" charset="-78"/>
            </a:endParaRPr>
          </a:p>
        </p:txBody>
      </p:sp>
      <p:sp>
        <p:nvSpPr>
          <p:cNvPr id="6" name="ZoneTexte 5"/>
          <p:cNvSpPr txBox="1"/>
          <p:nvPr/>
        </p:nvSpPr>
        <p:spPr>
          <a:xfrm>
            <a:off x="5290870" y="1050532"/>
            <a:ext cx="3049233" cy="400110"/>
          </a:xfrm>
          <a:prstGeom prst="rect">
            <a:avLst/>
          </a:prstGeom>
          <a:noFill/>
        </p:spPr>
        <p:txBody>
          <a:bodyPr wrap="none" rtlCol="0">
            <a:spAutoFit/>
          </a:bodyPr>
          <a:lstStyle/>
          <a:p>
            <a:pPr algn="r" rtl="1"/>
            <a:r>
              <a:rPr lang="fr-FR" sz="2000" dirty="0" smtClean="0">
                <a:latin typeface="Arial Unicode MS" pitchFamily="34" charset="-128"/>
                <a:ea typeface="Arial Unicode MS" pitchFamily="34" charset="-128"/>
                <a:cs typeface="Arial Unicode MS" pitchFamily="34" charset="-128"/>
              </a:rPr>
              <a:t>1.1.</a:t>
            </a:r>
            <a:r>
              <a:rPr lang="ar-DZ" sz="2000" dirty="0" smtClean="0">
                <a:latin typeface="Arial Unicode MS" pitchFamily="34" charset="-128"/>
                <a:ea typeface="Arial Unicode MS" pitchFamily="34" charset="-128"/>
                <a:cs typeface="Arial Unicode MS" pitchFamily="34" charset="-128"/>
              </a:rPr>
              <a:t>لمحة عن شركة </a:t>
            </a:r>
            <a:r>
              <a:rPr lang="fr-FR" sz="2000" dirty="0" smtClean="0">
                <a:latin typeface="Arial Unicode MS" pitchFamily="34" charset="-128"/>
                <a:ea typeface="Arial Unicode MS" pitchFamily="34" charset="-128"/>
                <a:cs typeface="Arial Unicode MS" pitchFamily="34" charset="-128"/>
              </a:rPr>
              <a:t>:</a:t>
            </a:r>
            <a:r>
              <a:rPr lang="fr-FR" sz="2000" dirty="0" err="1" smtClean="0">
                <a:latin typeface="Arial Unicode MS" pitchFamily="34" charset="-128"/>
                <a:ea typeface="Arial Unicode MS" pitchFamily="34" charset="-128"/>
                <a:cs typeface="Arial Unicode MS" pitchFamily="34" charset="-128"/>
              </a:rPr>
              <a:t>Abbvie</a:t>
            </a:r>
            <a:endParaRPr lang="fr-FR" sz="1000" dirty="0">
              <a:latin typeface="Arial Unicode MS" pitchFamily="34" charset="-128"/>
              <a:ea typeface="Arial Unicode MS" pitchFamily="34" charset="-128"/>
              <a:cs typeface="Arial Unicode MS" pitchFamily="34" charset="-128"/>
            </a:endParaRPr>
          </a:p>
        </p:txBody>
      </p:sp>
      <p:graphicFrame>
        <p:nvGraphicFramePr>
          <p:cNvPr id="10" name="Tableau 9"/>
          <p:cNvGraphicFramePr>
            <a:graphicFrameLocks noGrp="1"/>
          </p:cNvGraphicFramePr>
          <p:nvPr>
            <p:extLst>
              <p:ext uri="{D42A27DB-BD31-4B8C-83A1-F6EECF244321}">
                <p14:modId xmlns:p14="http://schemas.microsoft.com/office/powerpoint/2010/main" val="478295350"/>
              </p:ext>
            </p:extLst>
          </p:nvPr>
        </p:nvGraphicFramePr>
        <p:xfrm>
          <a:off x="1296538" y="3068960"/>
          <a:ext cx="7368480" cy="3296920"/>
        </p:xfrm>
        <a:graphic>
          <a:graphicData uri="http://schemas.openxmlformats.org/drawingml/2006/table">
            <a:tbl>
              <a:tblPr firstRow="1" bandRow="1">
                <a:tableStyleId>{E8B1032C-EA38-4F05-BA0D-38AFFFC7BED3}</a:tableStyleId>
              </a:tblPr>
              <a:tblGrid>
                <a:gridCol w="3684240"/>
                <a:gridCol w="3684240"/>
              </a:tblGrid>
              <a:tr h="370840">
                <a:tc>
                  <a:txBody>
                    <a:bodyPr/>
                    <a:lstStyle/>
                    <a:p>
                      <a:pPr algn="r" rtl="1"/>
                      <a:r>
                        <a:rPr lang="ar-SA" dirty="0" smtClean="0"/>
                        <a:t>ليك </a:t>
                      </a:r>
                      <a:r>
                        <a:rPr lang="ar-SA" dirty="0" err="1" smtClean="0"/>
                        <a:t>بلاف</a:t>
                      </a:r>
                      <a:r>
                        <a:rPr lang="ar-SA" dirty="0" smtClean="0"/>
                        <a:t>، شمال شيكاغو، ولاية </a:t>
                      </a:r>
                      <a:r>
                        <a:rPr lang="ar-SA" dirty="0" err="1" smtClean="0"/>
                        <a:t>إلينوي</a:t>
                      </a:r>
                      <a:r>
                        <a:rPr lang="ar-SA" dirty="0" smtClean="0"/>
                        <a:t>، الولايات المتحدة</a:t>
                      </a:r>
                      <a:endParaRPr lang="fr-FR" dirty="0">
                        <a:solidFill>
                          <a:srgbClr val="002060"/>
                        </a:solidFill>
                      </a:endParaRPr>
                    </a:p>
                  </a:txBody>
                  <a:tcPr/>
                </a:tc>
                <a:tc>
                  <a:txBody>
                    <a:bodyPr/>
                    <a:lstStyle/>
                    <a:p>
                      <a:pPr algn="ctr" rtl="1"/>
                      <a:r>
                        <a:rPr lang="ar-SA" dirty="0" smtClean="0"/>
                        <a:t>المقر الرئيسي: </a:t>
                      </a:r>
                      <a:endParaRPr lang="fr-FR" b="0" dirty="0">
                        <a:solidFill>
                          <a:srgbClr val="002060"/>
                        </a:solidFill>
                      </a:endParaRPr>
                    </a:p>
                  </a:txBody>
                  <a:tcPr/>
                </a:tc>
              </a:tr>
              <a:tr h="370840">
                <a:tc>
                  <a:txBody>
                    <a:bodyPr/>
                    <a:lstStyle/>
                    <a:p>
                      <a:r>
                        <a:rPr lang="ar-SA" dirty="0" smtClean="0"/>
                        <a:t>أكثر من 50,000 موظف حول العالم</a:t>
                      </a:r>
                      <a:endParaRPr lang="fr-FR" b="1" dirty="0"/>
                    </a:p>
                  </a:txBody>
                  <a:tcPr/>
                </a:tc>
                <a:tc>
                  <a:txBody>
                    <a:bodyPr/>
                    <a:lstStyle/>
                    <a:p>
                      <a:pPr algn="ctr" rtl="1"/>
                      <a:r>
                        <a:rPr lang="ar-SA" b="1" dirty="0" smtClean="0"/>
                        <a:t>عدد الموظفين: </a:t>
                      </a:r>
                      <a:endParaRPr lang="fr-FR" b="1" dirty="0"/>
                    </a:p>
                  </a:txBody>
                  <a:tcPr/>
                </a:tc>
              </a:tr>
              <a:tr h="370840">
                <a:tc>
                  <a:txBody>
                    <a:bodyPr/>
                    <a:lstStyle/>
                    <a:p>
                      <a:pPr marL="285750" indent="-285750" algn="r" rtl="1">
                        <a:buFont typeface="Arial" pitchFamily="34" charset="0"/>
                        <a:buChar char="•"/>
                      </a:pPr>
                      <a:r>
                        <a:rPr lang="ar-SA" dirty="0" smtClean="0"/>
                        <a:t>المناعة </a:t>
                      </a:r>
                      <a:r>
                        <a:rPr lang="fr-FR" dirty="0" smtClean="0"/>
                        <a:t>(</a:t>
                      </a:r>
                      <a:r>
                        <a:rPr lang="fr-FR" dirty="0" err="1" smtClean="0"/>
                        <a:t>Immunology</a:t>
                      </a:r>
                      <a:r>
                        <a:rPr lang="fr-FR" dirty="0" smtClean="0"/>
                        <a:t>): </a:t>
                      </a:r>
                      <a:r>
                        <a:rPr lang="ar-SA" dirty="0" smtClean="0"/>
                        <a:t>علاج الأمراض المزمنة مثل التهاب المفاصل.</a:t>
                      </a:r>
                      <a:endParaRPr lang="ar-DZ" dirty="0" smtClean="0"/>
                    </a:p>
                    <a:p>
                      <a:pPr marL="285750" indent="-285750" algn="r" rtl="1">
                        <a:buFont typeface="Arial" pitchFamily="34" charset="0"/>
                        <a:buChar char="•"/>
                      </a:pPr>
                      <a:r>
                        <a:rPr lang="ar-SA" dirty="0" smtClean="0"/>
                        <a:t>علم الأورام </a:t>
                      </a:r>
                      <a:r>
                        <a:rPr lang="fr-FR" dirty="0" smtClean="0"/>
                        <a:t>(</a:t>
                      </a:r>
                      <a:r>
                        <a:rPr lang="fr-FR" dirty="0" err="1" smtClean="0"/>
                        <a:t>Oncology</a:t>
                      </a:r>
                      <a:r>
                        <a:rPr lang="fr-FR" dirty="0" smtClean="0"/>
                        <a:t>): </a:t>
                      </a:r>
                      <a:r>
                        <a:rPr lang="ar-SA" dirty="0" smtClean="0"/>
                        <a:t>تطوير أدوية السرطان مثل </a:t>
                      </a:r>
                      <a:r>
                        <a:rPr lang="fr-FR" dirty="0" err="1" smtClean="0"/>
                        <a:t>Imbruvica</a:t>
                      </a:r>
                      <a:r>
                        <a:rPr lang="fr-FR" dirty="0" smtClean="0"/>
                        <a:t>.</a:t>
                      </a:r>
                      <a:endParaRPr lang="ar-DZ" dirty="0" smtClean="0"/>
                    </a:p>
                    <a:p>
                      <a:pPr marL="285750" indent="-285750" algn="r" rtl="1">
                        <a:buFont typeface="Arial" pitchFamily="34" charset="0"/>
                        <a:buChar char="•"/>
                      </a:pPr>
                      <a:r>
                        <a:rPr lang="ar-SA" dirty="0" smtClean="0"/>
                        <a:t>علوم الأعصاب </a:t>
                      </a:r>
                      <a:r>
                        <a:rPr lang="fr-FR" dirty="0" smtClean="0"/>
                        <a:t>(Neuroscience) </a:t>
                      </a:r>
                      <a:r>
                        <a:rPr lang="ar-SA" dirty="0" smtClean="0"/>
                        <a:t>تقديم علاجات للاضطرابات العصبية.</a:t>
                      </a:r>
                      <a:endParaRPr lang="ar-DZ" dirty="0" smtClean="0"/>
                    </a:p>
                    <a:p>
                      <a:pPr algn="r" rtl="1"/>
                      <a:r>
                        <a:rPr lang="ar-SA" dirty="0" smtClean="0"/>
                        <a:t>الجماليات الطبية (</a:t>
                      </a:r>
                      <a:r>
                        <a:rPr lang="fr-FR" dirty="0" smtClean="0"/>
                        <a:t>(</a:t>
                      </a:r>
                      <a:r>
                        <a:rPr lang="fr-FR" dirty="0" err="1" smtClean="0"/>
                        <a:t>Aesthetics</a:t>
                      </a:r>
                      <a:r>
                        <a:rPr lang="fr-FR" dirty="0" smtClean="0"/>
                        <a:t> </a:t>
                      </a:r>
                      <a:r>
                        <a:rPr lang="ar-SA" dirty="0" smtClean="0"/>
                        <a:t>منتجات مثل </a:t>
                      </a:r>
                      <a:r>
                        <a:rPr lang="fr-FR" dirty="0" err="1" smtClean="0"/>
                        <a:t>Botox</a:t>
                      </a:r>
                      <a:r>
                        <a:rPr lang="fr-FR" dirty="0" smtClean="0"/>
                        <a:t>.</a:t>
                      </a:r>
                      <a:endParaRPr lang="fr-FR" dirty="0"/>
                    </a:p>
                  </a:txBody>
                  <a:tcPr/>
                </a:tc>
                <a:tc>
                  <a:txBody>
                    <a:bodyPr/>
                    <a:lstStyle/>
                    <a:p>
                      <a:pPr algn="ctr" rtl="1"/>
                      <a:endParaRPr lang="ar-DZ" dirty="0" smtClean="0"/>
                    </a:p>
                    <a:p>
                      <a:pPr algn="ctr" rtl="1"/>
                      <a:endParaRPr lang="ar-DZ" dirty="0" smtClean="0"/>
                    </a:p>
                    <a:p>
                      <a:pPr algn="ctr" rtl="1"/>
                      <a:endParaRPr lang="ar-DZ" dirty="0" smtClean="0"/>
                    </a:p>
                    <a:p>
                      <a:pPr algn="ctr" rtl="1"/>
                      <a:r>
                        <a:rPr lang="ar-SA" b="1" dirty="0" smtClean="0"/>
                        <a:t>المجالات العلاجية:</a:t>
                      </a:r>
                      <a:endParaRPr lang="fr-FR" b="1" dirty="0"/>
                    </a:p>
                  </a:txBody>
                  <a:tcPr/>
                </a:tc>
              </a:tr>
            </a:tbl>
          </a:graphicData>
        </a:graphic>
      </p:graphicFrame>
      <p:sp>
        <p:nvSpPr>
          <p:cNvPr id="13" name="Rectangle 12"/>
          <p:cNvSpPr/>
          <p:nvPr/>
        </p:nvSpPr>
        <p:spPr>
          <a:xfrm>
            <a:off x="5771771" y="2391611"/>
            <a:ext cx="2568332" cy="400110"/>
          </a:xfrm>
          <a:prstGeom prst="rect">
            <a:avLst/>
          </a:prstGeom>
        </p:spPr>
        <p:txBody>
          <a:bodyPr wrap="none">
            <a:spAutoFit/>
          </a:bodyPr>
          <a:lstStyle/>
          <a:p>
            <a:pPr algn="r" rtl="1"/>
            <a:r>
              <a:rPr lang="fr-FR" sz="2000" dirty="0" smtClean="0">
                <a:latin typeface="Arial Unicode MS" pitchFamily="34" charset="-128"/>
                <a:ea typeface="Arial Unicode MS" pitchFamily="34" charset="-128"/>
                <a:cs typeface="Arial Unicode MS" pitchFamily="34" charset="-128"/>
              </a:rPr>
              <a:t>.2.1 </a:t>
            </a:r>
            <a:r>
              <a:rPr lang="ar-DZ" sz="2000" dirty="0" smtClean="0">
                <a:latin typeface="Arial Unicode MS" pitchFamily="34" charset="-128"/>
                <a:ea typeface="Arial Unicode MS" pitchFamily="34" charset="-128"/>
                <a:cs typeface="Arial Unicode MS" pitchFamily="34" charset="-128"/>
              </a:rPr>
              <a:t>ا</a:t>
            </a:r>
            <a:r>
              <a:rPr lang="ar-SA" sz="2000" dirty="0" smtClean="0">
                <a:latin typeface="Arial Unicode MS" pitchFamily="34" charset="-128"/>
                <a:ea typeface="Arial Unicode MS" pitchFamily="34" charset="-128"/>
                <a:cs typeface="Arial Unicode MS" pitchFamily="34" charset="-128"/>
              </a:rPr>
              <a:t>لمعلومات الرئيسية:</a:t>
            </a:r>
            <a:endParaRPr lang="fr-FR" sz="2000" dirty="0">
              <a:latin typeface="Arial Unicode MS" pitchFamily="34" charset="-128"/>
              <a:ea typeface="Arial Unicode MS" pitchFamily="34" charset="-128"/>
              <a:cs typeface="Arial Unicode MS" pitchFamily="34" charset="-128"/>
            </a:endParaRPr>
          </a:p>
        </p:txBody>
      </p:sp>
      <p:sp>
        <p:nvSpPr>
          <p:cNvPr id="14" name="Espace réservé de la date 13"/>
          <p:cNvSpPr>
            <a:spLocks noGrp="1"/>
          </p:cNvSpPr>
          <p:nvPr>
            <p:ph type="dt" sz="half" idx="10"/>
          </p:nvPr>
        </p:nvSpPr>
        <p:spPr/>
        <p:txBody>
          <a:bodyPr/>
          <a:lstStyle/>
          <a:p>
            <a:fld id="{65F68F13-859C-4EA2-B0AB-BB35C4FA90CC}" type="datetime1">
              <a:rPr lang="fr-FR" smtClean="0"/>
              <a:t>08/12/2024</a:t>
            </a:fld>
            <a:endParaRPr lang="fr-FR"/>
          </a:p>
        </p:txBody>
      </p:sp>
      <p:sp>
        <p:nvSpPr>
          <p:cNvPr id="15" name="Espace réservé du pied de page 14"/>
          <p:cNvSpPr>
            <a:spLocks noGrp="1"/>
          </p:cNvSpPr>
          <p:nvPr>
            <p:ph type="ftr" sz="quarter" idx="11"/>
          </p:nvPr>
        </p:nvSpPr>
        <p:spPr/>
        <p:txBody>
          <a:bodyPr/>
          <a:lstStyle/>
          <a:p>
            <a:r>
              <a:rPr lang="ar-SA" smtClean="0"/>
              <a:t>معيوف ايمان</a:t>
            </a:r>
            <a:endParaRPr lang="fr-FR"/>
          </a:p>
        </p:txBody>
      </p:sp>
      <p:sp>
        <p:nvSpPr>
          <p:cNvPr id="16" name="Espace réservé du numéro de diapositive 15"/>
          <p:cNvSpPr>
            <a:spLocks noGrp="1"/>
          </p:cNvSpPr>
          <p:nvPr>
            <p:ph type="sldNum" sz="quarter" idx="12"/>
          </p:nvPr>
        </p:nvSpPr>
        <p:spPr/>
        <p:txBody>
          <a:bodyPr/>
          <a:lstStyle/>
          <a:p>
            <a:fld id="{59741C16-ED63-40E3-A2DF-18223FB7FC0E}" type="slidenum">
              <a:rPr lang="fr-FR" smtClean="0"/>
              <a:t>4</a:t>
            </a:fld>
            <a:endParaRPr lang="fr-FR"/>
          </a:p>
        </p:txBody>
      </p:sp>
    </p:spTree>
    <p:extLst>
      <p:ext uri="{BB962C8B-B14F-4D97-AF65-F5344CB8AC3E}">
        <p14:creationId xmlns:p14="http://schemas.microsoft.com/office/powerpoint/2010/main" val="17259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3707904"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99494" y="1228690"/>
            <a:ext cx="859531" cy="400110"/>
          </a:xfrm>
          <a:prstGeom prst="rect">
            <a:avLst/>
          </a:prstGeom>
        </p:spPr>
        <p:txBody>
          <a:bodyPr wrap="none">
            <a:spAutoFit/>
          </a:bodyPr>
          <a:lstStyle/>
          <a:p>
            <a:r>
              <a:rPr lang="ar-SA" sz="2000" b="1" u="sng" dirty="0" smtClean="0">
                <a:cs typeface="+mj-cs"/>
              </a:rPr>
              <a:t>الرسالة </a:t>
            </a:r>
            <a:endParaRPr lang="ar-SA" b="1" u="sng" dirty="0">
              <a:cs typeface="+mj-cs"/>
            </a:endParaRPr>
          </a:p>
        </p:txBody>
      </p:sp>
      <p:sp>
        <p:nvSpPr>
          <p:cNvPr id="5" name="Rectangle 4"/>
          <p:cNvSpPr/>
          <p:nvPr/>
        </p:nvSpPr>
        <p:spPr>
          <a:xfrm>
            <a:off x="4211960" y="1774557"/>
            <a:ext cx="4572000" cy="646331"/>
          </a:xfrm>
          <a:prstGeom prst="rect">
            <a:avLst/>
          </a:prstGeom>
        </p:spPr>
        <p:txBody>
          <a:bodyPr>
            <a:spAutoFit/>
          </a:bodyPr>
          <a:lstStyle/>
          <a:p>
            <a:pPr algn="r" rtl="1"/>
            <a:r>
              <a:rPr lang="ar-SA" dirty="0" smtClean="0"/>
              <a:t>"اكتشاف وتقديم أدوية مبتكرة تعالج أكثر التحديات الصحية تعقيدًا، مما يجعل حياة الناس أفضل."</a:t>
            </a:r>
            <a:endParaRPr lang="ar-SA" dirty="0"/>
          </a:p>
        </p:txBody>
      </p:sp>
      <p:sp>
        <p:nvSpPr>
          <p:cNvPr id="6" name="Rectangle 5"/>
          <p:cNvSpPr/>
          <p:nvPr/>
        </p:nvSpPr>
        <p:spPr>
          <a:xfrm>
            <a:off x="7224665" y="2555612"/>
            <a:ext cx="510076" cy="369332"/>
          </a:xfrm>
          <a:prstGeom prst="rect">
            <a:avLst/>
          </a:prstGeom>
        </p:spPr>
        <p:txBody>
          <a:bodyPr wrap="none">
            <a:spAutoFit/>
          </a:bodyPr>
          <a:lstStyle/>
          <a:p>
            <a:r>
              <a:rPr lang="ar-SA" b="1" u="sng" dirty="0" smtClean="0"/>
              <a:t>القيم</a:t>
            </a:r>
            <a:endParaRPr lang="ar-SA" b="1" u="sng" dirty="0"/>
          </a:p>
        </p:txBody>
      </p:sp>
      <p:sp>
        <p:nvSpPr>
          <p:cNvPr id="7" name="Rectangle 6"/>
          <p:cNvSpPr/>
          <p:nvPr/>
        </p:nvSpPr>
        <p:spPr>
          <a:xfrm>
            <a:off x="4283968" y="3142709"/>
            <a:ext cx="4572000" cy="646331"/>
          </a:xfrm>
          <a:prstGeom prst="rect">
            <a:avLst/>
          </a:prstGeom>
        </p:spPr>
        <p:txBody>
          <a:bodyPr>
            <a:spAutoFit/>
          </a:bodyPr>
          <a:lstStyle/>
          <a:p>
            <a:pPr algn="r" rtl="1"/>
            <a:r>
              <a:rPr lang="ar-SA" dirty="0" smtClean="0"/>
              <a:t>تستند </a:t>
            </a:r>
            <a:r>
              <a:rPr lang="fr-FR" dirty="0" err="1" smtClean="0"/>
              <a:t>AbbVie</a:t>
            </a:r>
            <a:r>
              <a:rPr lang="fr-FR" dirty="0" smtClean="0"/>
              <a:t> </a:t>
            </a:r>
            <a:r>
              <a:rPr lang="ar-SA" dirty="0" smtClean="0"/>
              <a:t>على مجموعة من القيم الأساسية، بما في ذلك الالتزام بالمرضى، والابتكار، والعمل الجماعي، والنزاهة.</a:t>
            </a:r>
            <a:endParaRPr lang="ar-SA" dirty="0"/>
          </a:p>
        </p:txBody>
      </p:sp>
      <p:sp>
        <p:nvSpPr>
          <p:cNvPr id="8" name="Rectangle 7"/>
          <p:cNvSpPr/>
          <p:nvPr/>
        </p:nvSpPr>
        <p:spPr>
          <a:xfrm>
            <a:off x="7083601" y="3921914"/>
            <a:ext cx="651140" cy="369332"/>
          </a:xfrm>
          <a:prstGeom prst="rect">
            <a:avLst/>
          </a:prstGeom>
        </p:spPr>
        <p:txBody>
          <a:bodyPr wrap="none">
            <a:spAutoFit/>
          </a:bodyPr>
          <a:lstStyle/>
          <a:p>
            <a:r>
              <a:rPr lang="ar-SA" b="1" u="sng" dirty="0" smtClean="0"/>
              <a:t>الرؤية</a:t>
            </a:r>
            <a:endParaRPr lang="ar-SA" b="1" u="sng" dirty="0"/>
          </a:p>
        </p:txBody>
      </p:sp>
      <p:sp>
        <p:nvSpPr>
          <p:cNvPr id="9" name="Rectangle 8"/>
          <p:cNvSpPr/>
          <p:nvPr/>
        </p:nvSpPr>
        <p:spPr>
          <a:xfrm>
            <a:off x="4283968" y="4366845"/>
            <a:ext cx="4572000" cy="646331"/>
          </a:xfrm>
          <a:prstGeom prst="rect">
            <a:avLst/>
          </a:prstGeom>
        </p:spPr>
        <p:txBody>
          <a:bodyPr>
            <a:spAutoFit/>
          </a:bodyPr>
          <a:lstStyle/>
          <a:p>
            <a:pPr algn="r" rtl="1"/>
            <a:r>
              <a:rPr lang="ar-SA" dirty="0" smtClean="0"/>
              <a:t>"خلق مستقبل صحي ومستدام من خلال التميز في البحث والتطوير."</a:t>
            </a:r>
            <a:endParaRPr lang="ar-SA" dirty="0"/>
          </a:p>
        </p:txBody>
      </p:sp>
      <p:sp>
        <p:nvSpPr>
          <p:cNvPr id="10" name="Rectangle 9"/>
          <p:cNvSpPr/>
          <p:nvPr/>
        </p:nvSpPr>
        <p:spPr>
          <a:xfrm>
            <a:off x="4315215" y="604719"/>
            <a:ext cx="3419526" cy="461665"/>
          </a:xfrm>
          <a:prstGeom prst="rect">
            <a:avLst/>
          </a:prstGeom>
        </p:spPr>
        <p:txBody>
          <a:bodyPr wrap="none">
            <a:spAutoFit/>
          </a:bodyPr>
          <a:lstStyle/>
          <a:p>
            <a:pPr rtl="1"/>
            <a:r>
              <a:rPr lang="ar-DZ" sz="2400" dirty="0" smtClean="0">
                <a:latin typeface="Arial Unicode MS" pitchFamily="34" charset="-128"/>
                <a:ea typeface="Arial Unicode MS" pitchFamily="34" charset="-128"/>
                <a:cs typeface="Arial Unicode MS" pitchFamily="34" charset="-128"/>
              </a:rPr>
              <a:t>1</a:t>
            </a:r>
            <a:r>
              <a:rPr lang="fr-FR" sz="2400" dirty="0" smtClean="0">
                <a:latin typeface="Arial Unicode MS" pitchFamily="34" charset="-128"/>
                <a:ea typeface="Arial Unicode MS" pitchFamily="34" charset="-128"/>
                <a:cs typeface="Arial Unicode MS" pitchFamily="34" charset="-128"/>
              </a:rPr>
              <a:t>.3.</a:t>
            </a:r>
            <a:r>
              <a:rPr lang="ar-SA" sz="2400" dirty="0" smtClean="0">
                <a:latin typeface="Arial Unicode MS" pitchFamily="34" charset="-128"/>
                <a:ea typeface="Arial Unicode MS" pitchFamily="34" charset="-128"/>
                <a:cs typeface="Arial Unicode MS" pitchFamily="34" charset="-128"/>
              </a:rPr>
              <a:t>الرسالة والرؤية و القيم:</a:t>
            </a:r>
            <a:endParaRPr lang="ar-SA" sz="2400" dirty="0">
              <a:latin typeface="Arial Unicode MS" pitchFamily="34" charset="-128"/>
              <a:ea typeface="Arial Unicode MS" pitchFamily="34" charset="-128"/>
              <a:cs typeface="Arial Unicode MS" pitchFamily="34" charset="-128"/>
            </a:endParaRPr>
          </a:p>
        </p:txBody>
      </p:sp>
      <p:sp>
        <p:nvSpPr>
          <p:cNvPr id="11" name="Espace réservé de la date 10"/>
          <p:cNvSpPr>
            <a:spLocks noGrp="1"/>
          </p:cNvSpPr>
          <p:nvPr>
            <p:ph type="dt" sz="half" idx="10"/>
          </p:nvPr>
        </p:nvSpPr>
        <p:spPr/>
        <p:txBody>
          <a:bodyPr/>
          <a:lstStyle/>
          <a:p>
            <a:fld id="{533D4BA8-FFF1-4A7A-9329-702E82A25381}" type="datetime1">
              <a:rPr lang="fr-FR" smtClean="0"/>
              <a:t>08/12/2024</a:t>
            </a:fld>
            <a:endParaRPr lang="fr-FR"/>
          </a:p>
        </p:txBody>
      </p:sp>
      <p:sp>
        <p:nvSpPr>
          <p:cNvPr id="12" name="Espace réservé du pied de page 11"/>
          <p:cNvSpPr>
            <a:spLocks noGrp="1"/>
          </p:cNvSpPr>
          <p:nvPr>
            <p:ph type="ftr" sz="quarter" idx="11"/>
          </p:nvPr>
        </p:nvSpPr>
        <p:spPr/>
        <p:txBody>
          <a:bodyPr/>
          <a:lstStyle/>
          <a:p>
            <a:r>
              <a:rPr lang="ar-SA" smtClean="0"/>
              <a:t>معيوف ايمان</a:t>
            </a:r>
            <a:endParaRPr lang="fr-FR"/>
          </a:p>
        </p:txBody>
      </p:sp>
      <p:sp>
        <p:nvSpPr>
          <p:cNvPr id="13" name="Espace réservé du numéro de diapositive 12"/>
          <p:cNvSpPr>
            <a:spLocks noGrp="1"/>
          </p:cNvSpPr>
          <p:nvPr>
            <p:ph type="sldNum" sz="quarter" idx="12"/>
          </p:nvPr>
        </p:nvSpPr>
        <p:spPr/>
        <p:txBody>
          <a:bodyPr/>
          <a:lstStyle/>
          <a:p>
            <a:fld id="{59741C16-ED63-40E3-A2DF-18223FB7FC0E}" type="slidenum">
              <a:rPr lang="fr-FR" smtClean="0"/>
              <a:t>5</a:t>
            </a:fld>
            <a:endParaRPr lang="fr-FR"/>
          </a:p>
        </p:txBody>
      </p:sp>
    </p:spTree>
    <p:extLst>
      <p:ext uri="{BB962C8B-B14F-4D97-AF65-F5344CB8AC3E}">
        <p14:creationId xmlns:p14="http://schemas.microsoft.com/office/powerpoint/2010/main" val="24979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0230" y="3014590"/>
            <a:ext cx="8378088" cy="923330"/>
          </a:xfrm>
          <a:prstGeom prst="rect">
            <a:avLst/>
          </a:prstGeom>
        </p:spPr>
        <p:txBody>
          <a:bodyPr wrap="square">
            <a:spAutoFit/>
          </a:bodyPr>
          <a:lstStyle/>
          <a:p>
            <a:pPr algn="r" rtl="1"/>
            <a:r>
              <a:rPr lang="fr-FR" dirty="0" err="1" smtClean="0"/>
              <a:t>AbbVie</a:t>
            </a:r>
            <a:r>
              <a:rPr lang="fr-FR" dirty="0" smtClean="0"/>
              <a:t> </a:t>
            </a:r>
            <a:r>
              <a:rPr lang="ar-SA" dirty="0" smtClean="0"/>
              <a:t>ليست مجرد شركة أدوية، بل هي شريك استراتيجي في تحسين جودة الحياة عالميًا. من خلال التزامها بالابتكار، توفر حلولاً طبية متطورة للأمراض التي لا تزال تُشكل تحديًا في مجال الرعاية الصحية، مما يجعلها جزءًا أساسيًا من قطاع الأدوية العالمي.</a:t>
            </a:r>
            <a:endParaRPr lang="fr-FR" dirty="0"/>
          </a:p>
        </p:txBody>
      </p:sp>
      <p:sp>
        <p:nvSpPr>
          <p:cNvPr id="10" name="Rectangle 9"/>
          <p:cNvSpPr/>
          <p:nvPr/>
        </p:nvSpPr>
        <p:spPr>
          <a:xfrm>
            <a:off x="3793403" y="369749"/>
            <a:ext cx="3153427" cy="400110"/>
          </a:xfrm>
          <a:prstGeom prst="rect">
            <a:avLst/>
          </a:prstGeom>
        </p:spPr>
        <p:txBody>
          <a:bodyPr wrap="none">
            <a:spAutoFit/>
          </a:bodyPr>
          <a:lstStyle/>
          <a:p>
            <a:pPr algn="r" rtl="1"/>
            <a:r>
              <a:rPr lang="fr-FR" sz="2000" dirty="0" smtClean="0">
                <a:latin typeface="Algerian" pitchFamily="82" charset="0"/>
              </a:rPr>
              <a:t>.4.1 </a:t>
            </a:r>
            <a:r>
              <a:rPr lang="ar-SA" sz="2000" dirty="0" smtClean="0">
                <a:latin typeface="Algerian" pitchFamily="82" charset="0"/>
              </a:rPr>
              <a:t>اهمية الشركة في قطاع الادوية</a:t>
            </a:r>
            <a:endParaRPr lang="fr-FR" sz="2000" dirty="0">
              <a:latin typeface="Algerian" pitchFamily="82" charset="0"/>
            </a:endParaRPr>
          </a:p>
        </p:txBody>
      </p:sp>
      <p:sp>
        <p:nvSpPr>
          <p:cNvPr id="16" name="Rectangle 15"/>
          <p:cNvSpPr/>
          <p:nvPr/>
        </p:nvSpPr>
        <p:spPr>
          <a:xfrm>
            <a:off x="3816698" y="3937919"/>
            <a:ext cx="2507417" cy="400110"/>
          </a:xfrm>
          <a:prstGeom prst="rect">
            <a:avLst/>
          </a:prstGeom>
        </p:spPr>
        <p:txBody>
          <a:bodyPr wrap="none">
            <a:spAutoFit/>
          </a:bodyPr>
          <a:lstStyle/>
          <a:p>
            <a:pPr algn="r" rtl="1"/>
            <a:r>
              <a:rPr lang="ar-DZ" sz="2000" dirty="0" smtClean="0">
                <a:latin typeface="Arial Unicode MS" pitchFamily="34" charset="-128"/>
                <a:ea typeface="Arial Unicode MS" pitchFamily="34" charset="-128"/>
                <a:cs typeface="Arial Unicode MS" pitchFamily="34" charset="-128"/>
              </a:rPr>
              <a:t>5.1</a:t>
            </a:r>
            <a:r>
              <a:rPr lang="ar-SA" sz="2000" dirty="0" smtClean="0">
                <a:latin typeface="Arial Unicode MS" pitchFamily="34" charset="-128"/>
                <a:ea typeface="Arial Unicode MS" pitchFamily="34" charset="-128"/>
                <a:cs typeface="Arial Unicode MS" pitchFamily="34" charset="-128"/>
              </a:rPr>
              <a:t>نقاط القوة والضعف</a:t>
            </a:r>
            <a:endParaRPr lang="ar-SA" sz="2000" dirty="0">
              <a:latin typeface="Arial Unicode MS" pitchFamily="34" charset="-128"/>
              <a:ea typeface="Arial Unicode MS" pitchFamily="34" charset="-128"/>
              <a:cs typeface="Arial Unicode MS" pitchFamily="34" charset="-128"/>
            </a:endParaRPr>
          </a:p>
        </p:txBody>
      </p:sp>
      <p:sp>
        <p:nvSpPr>
          <p:cNvPr id="17" name="Rectangle 16"/>
          <p:cNvSpPr/>
          <p:nvPr/>
        </p:nvSpPr>
        <p:spPr>
          <a:xfrm>
            <a:off x="6968116" y="4464913"/>
            <a:ext cx="1077539" cy="400110"/>
          </a:xfrm>
          <a:prstGeom prst="rect">
            <a:avLst/>
          </a:prstGeom>
        </p:spPr>
        <p:txBody>
          <a:bodyPr wrap="none">
            <a:spAutoFit/>
          </a:bodyPr>
          <a:lstStyle/>
          <a:p>
            <a:r>
              <a:rPr lang="ar-SA" sz="2000" b="1" dirty="0" smtClean="0"/>
              <a:t> نقاط القوة</a:t>
            </a:r>
            <a:endParaRPr lang="fr-FR" sz="2000" b="1" dirty="0"/>
          </a:p>
        </p:txBody>
      </p:sp>
      <p:sp>
        <p:nvSpPr>
          <p:cNvPr id="18" name="Rectangle 17"/>
          <p:cNvSpPr/>
          <p:nvPr/>
        </p:nvSpPr>
        <p:spPr>
          <a:xfrm>
            <a:off x="5848819" y="4865023"/>
            <a:ext cx="2821606" cy="369332"/>
          </a:xfrm>
          <a:prstGeom prst="rect">
            <a:avLst/>
          </a:prstGeom>
        </p:spPr>
        <p:txBody>
          <a:bodyPr wrap="none">
            <a:spAutoFit/>
          </a:bodyPr>
          <a:lstStyle/>
          <a:p>
            <a:pPr marL="285750" indent="-285750" algn="r" rtl="1">
              <a:buFont typeface="Arial" pitchFamily="34" charset="0"/>
              <a:buChar char="•"/>
            </a:pPr>
            <a:r>
              <a:rPr lang="ar-SA" dirty="0" smtClean="0"/>
              <a:t> محفظة قوية من الأدوية الرائدة.</a:t>
            </a:r>
            <a:endParaRPr lang="fr-FR" dirty="0"/>
          </a:p>
        </p:txBody>
      </p:sp>
      <p:sp>
        <p:nvSpPr>
          <p:cNvPr id="19" name="Rectangle 18"/>
          <p:cNvSpPr/>
          <p:nvPr/>
        </p:nvSpPr>
        <p:spPr>
          <a:xfrm>
            <a:off x="5522903" y="5260558"/>
            <a:ext cx="3183884" cy="369332"/>
          </a:xfrm>
          <a:prstGeom prst="rect">
            <a:avLst/>
          </a:prstGeom>
        </p:spPr>
        <p:txBody>
          <a:bodyPr wrap="none">
            <a:spAutoFit/>
          </a:bodyPr>
          <a:lstStyle/>
          <a:p>
            <a:pPr marL="285750" indent="-285750" algn="r" rtl="1">
              <a:buFont typeface="Arial" pitchFamily="34" charset="0"/>
              <a:buChar char="•"/>
            </a:pPr>
            <a:r>
              <a:rPr lang="ar-SA" dirty="0" smtClean="0"/>
              <a:t> استحوا</a:t>
            </a:r>
            <a:r>
              <a:rPr lang="ar-DZ" dirty="0" smtClean="0"/>
              <a:t>د</a:t>
            </a:r>
            <a:r>
              <a:rPr lang="ar-SA" dirty="0" smtClean="0"/>
              <a:t>ات استراتيجية تعزز التنويع </a:t>
            </a:r>
            <a:endParaRPr lang="ar-DZ" dirty="0" smtClean="0"/>
          </a:p>
        </p:txBody>
      </p:sp>
      <p:sp>
        <p:nvSpPr>
          <p:cNvPr id="20" name="Rectangle 19"/>
          <p:cNvSpPr/>
          <p:nvPr/>
        </p:nvSpPr>
        <p:spPr>
          <a:xfrm>
            <a:off x="5724128" y="5661248"/>
            <a:ext cx="3004349" cy="369332"/>
          </a:xfrm>
          <a:prstGeom prst="rect">
            <a:avLst/>
          </a:prstGeom>
        </p:spPr>
        <p:txBody>
          <a:bodyPr wrap="none">
            <a:spAutoFit/>
          </a:bodyPr>
          <a:lstStyle/>
          <a:p>
            <a:pPr marL="285750" indent="-285750" algn="r" rtl="1">
              <a:buFont typeface="Arial" pitchFamily="34" charset="0"/>
              <a:buChar char="•"/>
            </a:pPr>
            <a:r>
              <a:rPr lang="ar-SA" dirty="0" smtClean="0"/>
              <a:t> استثمار كبير في البحث والتطوير.</a:t>
            </a:r>
            <a:endParaRPr lang="fr-FR" dirty="0"/>
          </a:p>
        </p:txBody>
      </p:sp>
      <p:sp>
        <p:nvSpPr>
          <p:cNvPr id="21" name="Rectangle 20"/>
          <p:cNvSpPr/>
          <p:nvPr/>
        </p:nvSpPr>
        <p:spPr>
          <a:xfrm>
            <a:off x="1923980" y="4479806"/>
            <a:ext cx="1274708" cy="400110"/>
          </a:xfrm>
          <a:prstGeom prst="rect">
            <a:avLst/>
          </a:prstGeom>
        </p:spPr>
        <p:txBody>
          <a:bodyPr wrap="none">
            <a:spAutoFit/>
          </a:bodyPr>
          <a:lstStyle/>
          <a:p>
            <a:r>
              <a:rPr lang="ar-SA" sz="2000" b="1" dirty="0" smtClean="0"/>
              <a:t> نقاط الضعف</a:t>
            </a:r>
            <a:endParaRPr lang="fr-FR" sz="2000" b="1" dirty="0"/>
          </a:p>
        </p:txBody>
      </p:sp>
      <p:sp>
        <p:nvSpPr>
          <p:cNvPr id="22" name="Rectangle 21"/>
          <p:cNvSpPr/>
          <p:nvPr/>
        </p:nvSpPr>
        <p:spPr>
          <a:xfrm>
            <a:off x="385665" y="4879916"/>
            <a:ext cx="4283609" cy="369332"/>
          </a:xfrm>
          <a:prstGeom prst="rect">
            <a:avLst/>
          </a:prstGeom>
        </p:spPr>
        <p:txBody>
          <a:bodyPr wrap="none">
            <a:spAutoFit/>
          </a:bodyPr>
          <a:lstStyle/>
          <a:p>
            <a:pPr marL="285750" indent="-285750" algn="r" rtl="1">
              <a:buFont typeface="Arial" pitchFamily="34" charset="0"/>
              <a:buChar char="•"/>
            </a:pPr>
            <a:r>
              <a:rPr lang="ar-SA" dirty="0" smtClean="0"/>
              <a:t> الاعتماد الكبير على إيرادات </a:t>
            </a:r>
            <a:r>
              <a:rPr lang="fr-FR" dirty="0" err="1" smtClean="0"/>
              <a:t>Humira</a:t>
            </a:r>
            <a:r>
              <a:rPr lang="fr-FR" dirty="0" smtClean="0"/>
              <a:t> </a:t>
            </a:r>
            <a:r>
              <a:rPr lang="ar-SA" dirty="0" smtClean="0"/>
              <a:t>في الماضي.</a:t>
            </a:r>
            <a:endParaRPr lang="fr-FR" dirty="0"/>
          </a:p>
        </p:txBody>
      </p:sp>
      <p:sp>
        <p:nvSpPr>
          <p:cNvPr id="23" name="Rectangle 22"/>
          <p:cNvSpPr/>
          <p:nvPr/>
        </p:nvSpPr>
        <p:spPr>
          <a:xfrm>
            <a:off x="188815" y="5301208"/>
            <a:ext cx="4527201" cy="369332"/>
          </a:xfrm>
          <a:prstGeom prst="rect">
            <a:avLst/>
          </a:prstGeom>
        </p:spPr>
        <p:txBody>
          <a:bodyPr wrap="none">
            <a:spAutoFit/>
          </a:bodyPr>
          <a:lstStyle/>
          <a:p>
            <a:pPr marL="285750" indent="-285750" algn="r" rtl="1">
              <a:buFont typeface="Arial" pitchFamily="34" charset="0"/>
              <a:buChar char="•"/>
            </a:pPr>
            <a:r>
              <a:rPr lang="ar-SA" dirty="0" smtClean="0"/>
              <a:t> التحديات المرتبطة بالمنافسة في سوق الأدوية </a:t>
            </a:r>
            <a:r>
              <a:rPr lang="ar-SA" dirty="0" err="1" smtClean="0"/>
              <a:t>الجنسة</a:t>
            </a:r>
            <a:r>
              <a:rPr lang="ar-SA" dirty="0" smtClean="0"/>
              <a:t>.</a:t>
            </a:r>
            <a:endParaRPr lang="fr-FR" dirty="0"/>
          </a:p>
        </p:txBody>
      </p:sp>
      <p:sp>
        <p:nvSpPr>
          <p:cNvPr id="25" name="Rectangle 24"/>
          <p:cNvSpPr/>
          <p:nvPr/>
        </p:nvSpPr>
        <p:spPr>
          <a:xfrm>
            <a:off x="254538" y="831414"/>
            <a:ext cx="8452249" cy="646331"/>
          </a:xfrm>
          <a:prstGeom prst="rect">
            <a:avLst/>
          </a:prstGeom>
        </p:spPr>
        <p:txBody>
          <a:bodyPr wrap="square">
            <a:spAutoFit/>
          </a:bodyPr>
          <a:lstStyle/>
          <a:p>
            <a:pPr algn="r" rtl="1"/>
            <a:r>
              <a:rPr lang="ar-SA" dirty="0" smtClean="0"/>
              <a:t>شركة </a:t>
            </a:r>
            <a:r>
              <a:rPr lang="fr-FR" dirty="0" err="1" smtClean="0"/>
              <a:t>AbbVie</a:t>
            </a:r>
            <a:r>
              <a:rPr lang="fr-FR" dirty="0" smtClean="0"/>
              <a:t> </a:t>
            </a:r>
            <a:r>
              <a:rPr lang="ar-SA" dirty="0" smtClean="0"/>
              <a:t>تُعتبر واحدة من الشركات الرائدة عالميًا في قطاع الأدوية، وتلعب دورًا محوريًا في تطوير علاجات مبتكرة لمعالجة الأمراض المزمنة والمعقدة. أهميتها تكمن في عدة جوانب:</a:t>
            </a:r>
            <a:endParaRPr lang="fr-FR" dirty="0"/>
          </a:p>
        </p:txBody>
      </p:sp>
      <p:sp>
        <p:nvSpPr>
          <p:cNvPr id="26" name="Rectangle 25"/>
          <p:cNvSpPr/>
          <p:nvPr/>
        </p:nvSpPr>
        <p:spPr>
          <a:xfrm>
            <a:off x="6312087" y="1633752"/>
            <a:ext cx="2358338" cy="369332"/>
          </a:xfrm>
          <a:prstGeom prst="rect">
            <a:avLst/>
          </a:prstGeom>
        </p:spPr>
        <p:txBody>
          <a:bodyPr wrap="none">
            <a:spAutoFit/>
          </a:bodyPr>
          <a:lstStyle/>
          <a:p>
            <a:pPr marL="285750" indent="-285750" algn="r" rtl="1">
              <a:buFont typeface="Arial" pitchFamily="34" charset="0"/>
              <a:buChar char="•"/>
            </a:pPr>
            <a:r>
              <a:rPr lang="ar-SA" b="1" dirty="0" smtClean="0"/>
              <a:t>الابتكار في تطوير الأدوية</a:t>
            </a:r>
            <a:endParaRPr lang="fr-FR" b="1" dirty="0"/>
          </a:p>
        </p:txBody>
      </p:sp>
      <p:sp>
        <p:nvSpPr>
          <p:cNvPr id="27" name="Rectangle 26"/>
          <p:cNvSpPr/>
          <p:nvPr/>
        </p:nvSpPr>
        <p:spPr>
          <a:xfrm>
            <a:off x="5797523" y="2062784"/>
            <a:ext cx="2887329" cy="369332"/>
          </a:xfrm>
          <a:prstGeom prst="rect">
            <a:avLst/>
          </a:prstGeom>
        </p:spPr>
        <p:txBody>
          <a:bodyPr wrap="none">
            <a:spAutoFit/>
          </a:bodyPr>
          <a:lstStyle/>
          <a:p>
            <a:pPr marL="285750" indent="-285750" algn="r" rtl="1">
              <a:buFont typeface="Arial" pitchFamily="34" charset="0"/>
              <a:buChar char="•"/>
            </a:pPr>
            <a:r>
              <a:rPr lang="ar-SA" b="1" dirty="0" smtClean="0"/>
              <a:t> دورها في تحسين الصحة العامة</a:t>
            </a:r>
            <a:endParaRPr lang="fr-FR" b="1" dirty="0"/>
          </a:p>
        </p:txBody>
      </p:sp>
      <p:sp>
        <p:nvSpPr>
          <p:cNvPr id="28" name="Rectangle 27"/>
          <p:cNvSpPr/>
          <p:nvPr/>
        </p:nvSpPr>
        <p:spPr>
          <a:xfrm>
            <a:off x="6002415" y="2564904"/>
            <a:ext cx="2685351" cy="369332"/>
          </a:xfrm>
          <a:prstGeom prst="rect">
            <a:avLst/>
          </a:prstGeom>
        </p:spPr>
        <p:txBody>
          <a:bodyPr wrap="none">
            <a:spAutoFit/>
          </a:bodyPr>
          <a:lstStyle/>
          <a:p>
            <a:pPr marL="285750" indent="-285750" algn="r" rtl="1">
              <a:buFont typeface="Arial" pitchFamily="34" charset="0"/>
              <a:buChar char="•"/>
            </a:pPr>
            <a:r>
              <a:rPr lang="ar-SA" b="1" dirty="0" smtClean="0"/>
              <a:t> الريادة في الأدوية البيولوجية</a:t>
            </a:r>
            <a:endParaRPr lang="fr-FR" b="1" dirty="0"/>
          </a:p>
        </p:txBody>
      </p:sp>
      <p:sp>
        <p:nvSpPr>
          <p:cNvPr id="29" name="Rectangle 28"/>
          <p:cNvSpPr/>
          <p:nvPr/>
        </p:nvSpPr>
        <p:spPr>
          <a:xfrm>
            <a:off x="1659954" y="1633752"/>
            <a:ext cx="2619628" cy="369332"/>
          </a:xfrm>
          <a:prstGeom prst="rect">
            <a:avLst/>
          </a:prstGeom>
        </p:spPr>
        <p:txBody>
          <a:bodyPr wrap="none">
            <a:spAutoFit/>
          </a:bodyPr>
          <a:lstStyle/>
          <a:p>
            <a:pPr marL="285750" indent="-285750" algn="r" rtl="1">
              <a:buFont typeface="Arial" pitchFamily="34" charset="0"/>
              <a:buChar char="•"/>
            </a:pPr>
            <a:r>
              <a:rPr lang="ar-SA" b="1" dirty="0" smtClean="0"/>
              <a:t>التوسع في المجالات العلاجية</a:t>
            </a:r>
            <a:endParaRPr lang="fr-FR" b="1" dirty="0"/>
          </a:p>
        </p:txBody>
      </p:sp>
      <p:sp>
        <p:nvSpPr>
          <p:cNvPr id="30" name="Rectangle 29"/>
          <p:cNvSpPr/>
          <p:nvPr/>
        </p:nvSpPr>
        <p:spPr>
          <a:xfrm>
            <a:off x="1492080" y="2123564"/>
            <a:ext cx="2787943" cy="369332"/>
          </a:xfrm>
          <a:prstGeom prst="rect">
            <a:avLst/>
          </a:prstGeom>
        </p:spPr>
        <p:txBody>
          <a:bodyPr wrap="none">
            <a:spAutoFit/>
          </a:bodyPr>
          <a:lstStyle/>
          <a:p>
            <a:pPr marL="285750" indent="-285750" algn="r" rtl="1">
              <a:buFont typeface="Arial" pitchFamily="34" charset="0"/>
              <a:buChar char="•"/>
            </a:pPr>
            <a:r>
              <a:rPr lang="ar-SA" b="1" dirty="0" smtClean="0"/>
              <a:t> التزامها بالمسؤولية المجتمعية</a:t>
            </a:r>
            <a:endParaRPr lang="fr-FR" b="1" dirty="0"/>
          </a:p>
        </p:txBody>
      </p:sp>
      <p:sp>
        <p:nvSpPr>
          <p:cNvPr id="31" name="Rectangle 30"/>
          <p:cNvSpPr/>
          <p:nvPr/>
        </p:nvSpPr>
        <p:spPr>
          <a:xfrm>
            <a:off x="2220583" y="2564904"/>
            <a:ext cx="2063385" cy="369332"/>
          </a:xfrm>
          <a:prstGeom prst="rect">
            <a:avLst/>
          </a:prstGeom>
        </p:spPr>
        <p:txBody>
          <a:bodyPr wrap="none">
            <a:spAutoFit/>
          </a:bodyPr>
          <a:lstStyle/>
          <a:p>
            <a:pPr marL="285750" indent="-285750" algn="r" rtl="1">
              <a:buFont typeface="Arial" pitchFamily="34" charset="0"/>
              <a:buChar char="•"/>
            </a:pPr>
            <a:r>
              <a:rPr lang="ar-SA" b="1" dirty="0" smtClean="0"/>
              <a:t> المساهمة الاقتصادية</a:t>
            </a:r>
            <a:endParaRPr lang="fr-FR" b="1" dirty="0"/>
          </a:p>
        </p:txBody>
      </p:sp>
      <p:sp>
        <p:nvSpPr>
          <p:cNvPr id="32" name="Espace réservé de la date 31"/>
          <p:cNvSpPr>
            <a:spLocks noGrp="1"/>
          </p:cNvSpPr>
          <p:nvPr>
            <p:ph type="dt" sz="half" idx="10"/>
          </p:nvPr>
        </p:nvSpPr>
        <p:spPr/>
        <p:txBody>
          <a:bodyPr/>
          <a:lstStyle/>
          <a:p>
            <a:fld id="{00C67CE8-B5D2-4C70-A231-A7FA943BC7FC}" type="datetime1">
              <a:rPr lang="fr-FR" smtClean="0"/>
              <a:t>08/12/2024</a:t>
            </a:fld>
            <a:endParaRPr lang="fr-FR"/>
          </a:p>
        </p:txBody>
      </p:sp>
      <p:sp>
        <p:nvSpPr>
          <p:cNvPr id="33" name="Espace réservé du pied de page 32"/>
          <p:cNvSpPr>
            <a:spLocks noGrp="1"/>
          </p:cNvSpPr>
          <p:nvPr>
            <p:ph type="ftr" sz="quarter" idx="11"/>
          </p:nvPr>
        </p:nvSpPr>
        <p:spPr/>
        <p:txBody>
          <a:bodyPr/>
          <a:lstStyle/>
          <a:p>
            <a:r>
              <a:rPr lang="ar-SA" smtClean="0"/>
              <a:t>معيوف ايمان</a:t>
            </a:r>
            <a:endParaRPr lang="fr-FR"/>
          </a:p>
        </p:txBody>
      </p:sp>
      <p:sp>
        <p:nvSpPr>
          <p:cNvPr id="34" name="Espace réservé du numéro de diapositive 33"/>
          <p:cNvSpPr>
            <a:spLocks noGrp="1"/>
          </p:cNvSpPr>
          <p:nvPr>
            <p:ph type="sldNum" sz="quarter" idx="12"/>
          </p:nvPr>
        </p:nvSpPr>
        <p:spPr/>
        <p:txBody>
          <a:bodyPr/>
          <a:lstStyle/>
          <a:p>
            <a:fld id="{59741C16-ED63-40E3-A2DF-18223FB7FC0E}" type="slidenum">
              <a:rPr lang="fr-FR" smtClean="0"/>
              <a:t>6</a:t>
            </a:fld>
            <a:endParaRPr lang="fr-FR"/>
          </a:p>
        </p:txBody>
      </p:sp>
    </p:spTree>
    <p:extLst>
      <p:ext uri="{BB962C8B-B14F-4D97-AF65-F5344CB8AC3E}">
        <p14:creationId xmlns:p14="http://schemas.microsoft.com/office/powerpoint/2010/main" val="17143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P spid="21" grpId="0"/>
      <p:bldP spid="22" grpId="0"/>
      <p:bldP spid="23" grpId="0"/>
      <p:bldP spid="25" grpId="0"/>
      <p:bldP spid="26" grpId="0"/>
      <p:bldP spid="27" grpId="0"/>
      <p:bldP spid="28"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4057" y="548680"/>
            <a:ext cx="3121239" cy="1077218"/>
          </a:xfrm>
          <a:prstGeom prst="rect">
            <a:avLst/>
          </a:prstGeom>
        </p:spPr>
        <p:txBody>
          <a:bodyPr wrap="none">
            <a:spAutoFit/>
          </a:bodyPr>
          <a:lstStyle/>
          <a:p>
            <a:pPr algn="r" rtl="1"/>
            <a:r>
              <a:rPr lang="ar-SA" sz="3200" dirty="0" smtClean="0">
                <a:latin typeface="Adobe Garamond Pro Bold" pitchFamily="18" charset="0"/>
              </a:rPr>
              <a:t>تاريخ شركة </a:t>
            </a:r>
            <a:r>
              <a:rPr lang="fr-FR" sz="3200" dirty="0" err="1" smtClean="0">
                <a:latin typeface="Adobe Garamond Pro Bold" pitchFamily="18" charset="0"/>
              </a:rPr>
              <a:t>Abbvie</a:t>
            </a:r>
            <a:endParaRPr lang="fr-FR" sz="3200" dirty="0" smtClean="0">
              <a:latin typeface="Adobe Garamond Pro Bold" pitchFamily="18" charset="0"/>
            </a:endParaRPr>
          </a:p>
          <a:p>
            <a:endParaRPr lang="fr-FR" sz="3200" dirty="0">
              <a:latin typeface="Adobe Garamond Pro Bold" pitchFamily="18" charset="0"/>
            </a:endParaRPr>
          </a:p>
        </p:txBody>
      </p:sp>
      <p:graphicFrame>
        <p:nvGraphicFramePr>
          <p:cNvPr id="8" name="Diagramme 7"/>
          <p:cNvGraphicFramePr/>
          <p:nvPr>
            <p:extLst>
              <p:ext uri="{D42A27DB-BD31-4B8C-83A1-F6EECF244321}">
                <p14:modId xmlns:p14="http://schemas.microsoft.com/office/powerpoint/2010/main" val="2032536687"/>
              </p:ext>
            </p:extLst>
          </p:nvPr>
        </p:nvGraphicFramePr>
        <p:xfrm>
          <a:off x="1475656" y="10841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e la date 8"/>
          <p:cNvSpPr>
            <a:spLocks noGrp="1"/>
          </p:cNvSpPr>
          <p:nvPr>
            <p:ph type="dt" sz="half" idx="10"/>
          </p:nvPr>
        </p:nvSpPr>
        <p:spPr/>
        <p:txBody>
          <a:bodyPr/>
          <a:lstStyle/>
          <a:p>
            <a:fld id="{74079341-8CC4-49FA-894F-8B27E0AF763B}" type="datetime1">
              <a:rPr lang="fr-FR" smtClean="0"/>
              <a:t>08/12/2024</a:t>
            </a:fld>
            <a:endParaRPr lang="fr-FR"/>
          </a:p>
        </p:txBody>
      </p:sp>
      <p:sp>
        <p:nvSpPr>
          <p:cNvPr id="10" name="Espace réservé du pied de page 9"/>
          <p:cNvSpPr>
            <a:spLocks noGrp="1"/>
          </p:cNvSpPr>
          <p:nvPr>
            <p:ph type="ftr" sz="quarter" idx="11"/>
          </p:nvPr>
        </p:nvSpPr>
        <p:spPr/>
        <p:txBody>
          <a:bodyPr/>
          <a:lstStyle/>
          <a:p>
            <a:r>
              <a:rPr lang="ar-SA" smtClean="0"/>
              <a:t>معيوف ايمان</a:t>
            </a:r>
            <a:endParaRPr lang="fr-FR"/>
          </a:p>
        </p:txBody>
      </p:sp>
      <p:sp>
        <p:nvSpPr>
          <p:cNvPr id="11" name="Espace réservé du numéro de diapositive 10"/>
          <p:cNvSpPr>
            <a:spLocks noGrp="1"/>
          </p:cNvSpPr>
          <p:nvPr>
            <p:ph type="sldNum" sz="quarter" idx="12"/>
          </p:nvPr>
        </p:nvSpPr>
        <p:spPr/>
        <p:txBody>
          <a:bodyPr/>
          <a:lstStyle/>
          <a:p>
            <a:fld id="{59741C16-ED63-40E3-A2DF-18223FB7FC0E}" type="slidenum">
              <a:rPr lang="fr-FR" smtClean="0"/>
              <a:t>7</a:t>
            </a:fld>
            <a:endParaRPr lang="fr-FR"/>
          </a:p>
        </p:txBody>
      </p:sp>
    </p:spTree>
    <p:extLst>
      <p:ext uri="{BB962C8B-B14F-4D97-AF65-F5344CB8AC3E}">
        <p14:creationId xmlns:p14="http://schemas.microsoft.com/office/powerpoint/2010/main" val="42065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19079"/>
            <a:ext cx="77120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59104" y="395372"/>
            <a:ext cx="3190297" cy="369332"/>
          </a:xfrm>
          <a:prstGeom prst="rect">
            <a:avLst/>
          </a:prstGeom>
        </p:spPr>
        <p:txBody>
          <a:bodyPr wrap="none">
            <a:spAutoFit/>
          </a:bodyPr>
          <a:lstStyle/>
          <a:p>
            <a:pPr marL="285750" indent="-285750" algn="r" rtl="1">
              <a:buFont typeface="Wingdings" pitchFamily="2" charset="2"/>
              <a:buChar char="v"/>
            </a:pPr>
            <a:r>
              <a:rPr lang="ar-SA" b="1" dirty="0" smtClean="0"/>
              <a:t>المؤسسون والمساهمون الرئيسيون:</a:t>
            </a:r>
            <a:endParaRPr lang="ar-SA" b="1" dirty="0"/>
          </a:p>
        </p:txBody>
      </p:sp>
      <p:sp>
        <p:nvSpPr>
          <p:cNvPr id="11" name="Espace réservé de la date 10"/>
          <p:cNvSpPr>
            <a:spLocks noGrp="1"/>
          </p:cNvSpPr>
          <p:nvPr>
            <p:ph type="dt" sz="half" idx="10"/>
          </p:nvPr>
        </p:nvSpPr>
        <p:spPr/>
        <p:txBody>
          <a:bodyPr/>
          <a:lstStyle/>
          <a:p>
            <a:fld id="{5D11C195-DDFB-4E46-AD14-5EE2B9C6C89E}" type="datetime1">
              <a:rPr lang="fr-FR" smtClean="0"/>
              <a:t>08/12/2024</a:t>
            </a:fld>
            <a:endParaRPr lang="fr-FR"/>
          </a:p>
        </p:txBody>
      </p:sp>
      <p:sp>
        <p:nvSpPr>
          <p:cNvPr id="12" name="Espace réservé du pied de page 11"/>
          <p:cNvSpPr>
            <a:spLocks noGrp="1"/>
          </p:cNvSpPr>
          <p:nvPr>
            <p:ph type="ftr" sz="quarter" idx="11"/>
          </p:nvPr>
        </p:nvSpPr>
        <p:spPr/>
        <p:txBody>
          <a:bodyPr/>
          <a:lstStyle/>
          <a:p>
            <a:r>
              <a:rPr lang="ar-SA" smtClean="0"/>
              <a:t>معيوف ايمان</a:t>
            </a:r>
            <a:endParaRPr lang="fr-FR"/>
          </a:p>
        </p:txBody>
      </p:sp>
      <p:sp>
        <p:nvSpPr>
          <p:cNvPr id="13" name="Espace réservé du numéro de diapositive 12"/>
          <p:cNvSpPr>
            <a:spLocks noGrp="1"/>
          </p:cNvSpPr>
          <p:nvPr>
            <p:ph type="sldNum" sz="quarter" idx="12"/>
          </p:nvPr>
        </p:nvSpPr>
        <p:spPr/>
        <p:txBody>
          <a:bodyPr/>
          <a:lstStyle/>
          <a:p>
            <a:fld id="{59741C16-ED63-40E3-A2DF-18223FB7FC0E}" type="slidenum">
              <a:rPr lang="fr-FR" smtClean="0"/>
              <a:t>8</a:t>
            </a:fld>
            <a:endParaRPr lang="fr-FR"/>
          </a:p>
        </p:txBody>
      </p:sp>
    </p:spTree>
    <p:extLst>
      <p:ext uri="{BB962C8B-B14F-4D97-AF65-F5344CB8AC3E}">
        <p14:creationId xmlns:p14="http://schemas.microsoft.com/office/powerpoint/2010/main" val="1851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92" y="1052736"/>
            <a:ext cx="7776864" cy="646331"/>
          </a:xfrm>
          <a:prstGeom prst="rect">
            <a:avLst/>
          </a:prstGeom>
        </p:spPr>
        <p:txBody>
          <a:bodyPr wrap="square">
            <a:spAutoFit/>
          </a:bodyPr>
          <a:lstStyle/>
          <a:p>
            <a:pPr algn="r" rtl="1"/>
            <a:r>
              <a:rPr lang="ar-SA" dirty="0" smtClean="0"/>
              <a:t>منذ تأسيسها في 2013، شهدت </a:t>
            </a:r>
            <a:r>
              <a:rPr lang="fr-FR" dirty="0" err="1" smtClean="0"/>
              <a:t>AbbVie</a:t>
            </a:r>
            <a:r>
              <a:rPr lang="fr-FR" dirty="0" smtClean="0"/>
              <a:t> </a:t>
            </a:r>
            <a:r>
              <a:rPr lang="ar-SA" dirty="0" smtClean="0"/>
              <a:t>العديد من التطورات الهامة التي ساهمت في تعزيز مكانتها في السوق العالمية. أبرز هذه التطورات تشمل:</a:t>
            </a:r>
            <a:endParaRPr lang="ar-SA" dirty="0"/>
          </a:p>
        </p:txBody>
      </p:sp>
      <p:sp>
        <p:nvSpPr>
          <p:cNvPr id="6" name="Rectangle 5"/>
          <p:cNvSpPr/>
          <p:nvPr/>
        </p:nvSpPr>
        <p:spPr>
          <a:xfrm>
            <a:off x="4542067" y="491414"/>
            <a:ext cx="2206052" cy="584775"/>
          </a:xfrm>
          <a:prstGeom prst="rect">
            <a:avLst/>
          </a:prstGeom>
        </p:spPr>
        <p:txBody>
          <a:bodyPr wrap="none">
            <a:spAutoFit/>
          </a:bodyPr>
          <a:lstStyle/>
          <a:p>
            <a:pPr algn="r" rtl="1"/>
            <a:r>
              <a:rPr lang="ar-SA" sz="3200" dirty="0" smtClean="0">
                <a:latin typeface="Algerian" pitchFamily="82" charset="0"/>
              </a:rPr>
              <a:t>02</a:t>
            </a:r>
            <a:r>
              <a:rPr lang="fr-FR" sz="3200" dirty="0">
                <a:latin typeface="Algerian" pitchFamily="82" charset="0"/>
              </a:rPr>
              <a:t>/</a:t>
            </a:r>
            <a:r>
              <a:rPr lang="fr-FR" sz="3200" dirty="0" smtClean="0">
                <a:latin typeface="Algerian" pitchFamily="82" charset="0"/>
              </a:rPr>
              <a:t> </a:t>
            </a:r>
            <a:r>
              <a:rPr lang="ar-SA" sz="3200" dirty="0" smtClean="0">
                <a:latin typeface="Algerian" pitchFamily="82" charset="0"/>
              </a:rPr>
              <a:t>التطور</a:t>
            </a:r>
            <a:r>
              <a:rPr lang="ar-DZ" sz="3200" dirty="0" smtClean="0">
                <a:latin typeface="Algerian" pitchFamily="82" charset="0"/>
              </a:rPr>
              <a:t>ات</a:t>
            </a:r>
            <a:endParaRPr lang="ar-SA" sz="3200" dirty="0">
              <a:latin typeface="Algerian" pitchFamily="82" charset="0"/>
            </a:endParaRPr>
          </a:p>
        </p:txBody>
      </p:sp>
      <p:graphicFrame>
        <p:nvGraphicFramePr>
          <p:cNvPr id="7" name="Diagramme 6"/>
          <p:cNvGraphicFramePr/>
          <p:nvPr>
            <p:extLst>
              <p:ext uri="{D42A27DB-BD31-4B8C-83A1-F6EECF244321}">
                <p14:modId xmlns:p14="http://schemas.microsoft.com/office/powerpoint/2010/main" val="448051117"/>
              </p:ext>
            </p:extLst>
          </p:nvPr>
        </p:nvGraphicFramePr>
        <p:xfrm>
          <a:off x="1740024" y="16876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e la date 7"/>
          <p:cNvSpPr>
            <a:spLocks noGrp="1"/>
          </p:cNvSpPr>
          <p:nvPr>
            <p:ph type="dt" sz="half" idx="10"/>
          </p:nvPr>
        </p:nvSpPr>
        <p:spPr/>
        <p:txBody>
          <a:bodyPr/>
          <a:lstStyle/>
          <a:p>
            <a:fld id="{F6318874-2BAB-4273-BC7E-D5D0EAC2044D}" type="datetime1">
              <a:rPr lang="fr-FR" smtClean="0"/>
              <a:t>08/12/2024</a:t>
            </a:fld>
            <a:endParaRPr lang="fr-FR"/>
          </a:p>
        </p:txBody>
      </p:sp>
      <p:sp>
        <p:nvSpPr>
          <p:cNvPr id="9" name="Espace réservé du pied de page 8"/>
          <p:cNvSpPr>
            <a:spLocks noGrp="1"/>
          </p:cNvSpPr>
          <p:nvPr>
            <p:ph type="ftr" sz="quarter" idx="11"/>
          </p:nvPr>
        </p:nvSpPr>
        <p:spPr/>
        <p:txBody>
          <a:bodyPr/>
          <a:lstStyle/>
          <a:p>
            <a:r>
              <a:rPr lang="ar-SA" smtClean="0"/>
              <a:t>معيوف ايمان</a:t>
            </a:r>
            <a:endParaRPr lang="fr-FR"/>
          </a:p>
        </p:txBody>
      </p:sp>
      <p:sp>
        <p:nvSpPr>
          <p:cNvPr id="10" name="Espace réservé du numéro de diapositive 9"/>
          <p:cNvSpPr>
            <a:spLocks noGrp="1"/>
          </p:cNvSpPr>
          <p:nvPr>
            <p:ph type="sldNum" sz="quarter" idx="12"/>
          </p:nvPr>
        </p:nvSpPr>
        <p:spPr/>
        <p:txBody>
          <a:bodyPr/>
          <a:lstStyle/>
          <a:p>
            <a:fld id="{59741C16-ED63-40E3-A2DF-18223FB7FC0E}" type="slidenum">
              <a:rPr lang="fr-FR" smtClean="0"/>
              <a:t>9</a:t>
            </a:fld>
            <a:endParaRPr lang="fr-FR"/>
          </a:p>
        </p:txBody>
      </p:sp>
    </p:spTree>
    <p:extLst>
      <p:ext uri="{BB962C8B-B14F-4D97-AF65-F5344CB8AC3E}">
        <p14:creationId xmlns:p14="http://schemas.microsoft.com/office/powerpoint/2010/main" val="138522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7" grpId="0">
        <p:bldAsOne/>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10032</TotalTime>
  <Words>1880</Words>
  <Application>Microsoft Office PowerPoint</Application>
  <PresentationFormat>Affichage à l'écran (4:3)</PresentationFormat>
  <Paragraphs>222</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62</cp:revision>
  <dcterms:created xsi:type="dcterms:W3CDTF">2024-12-06T07:36:45Z</dcterms:created>
  <dcterms:modified xsi:type="dcterms:W3CDTF">2024-12-13T06:49:24Z</dcterms:modified>
</cp:coreProperties>
</file>