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24" r:id="rId4"/>
    <p:sldId id="260" r:id="rId5"/>
    <p:sldId id="258" r:id="rId6"/>
    <p:sldId id="259" r:id="rId7"/>
    <p:sldId id="266" r:id="rId8"/>
    <p:sldId id="280" r:id="rId9"/>
    <p:sldId id="268" r:id="rId10"/>
    <p:sldId id="293" r:id="rId11"/>
    <p:sldId id="261" r:id="rId12"/>
    <p:sldId id="262" r:id="rId13"/>
    <p:sldId id="271" r:id="rId14"/>
    <p:sldId id="265" r:id="rId15"/>
    <p:sldId id="264" r:id="rId16"/>
    <p:sldId id="272" r:id="rId17"/>
    <p:sldId id="273" r:id="rId18"/>
    <p:sldId id="274" r:id="rId19"/>
    <p:sldId id="263" r:id="rId20"/>
    <p:sldId id="275" r:id="rId21"/>
    <p:sldId id="269" r:id="rId22"/>
  </p:sldIdLst>
  <p:sldSz cx="18288000" cy="10287000"/>
  <p:notesSz cx="6858000" cy="9144000"/>
  <p:embeddedFontLst>
    <p:embeddedFont>
      <p:font typeface="Arial Unicode MS" panose="020B0604020202020204" pitchFamily="34" charset="-128"/>
      <p:regular r:id="rId23"/>
    </p:embeddedFont>
    <p:embeddedFont>
      <p:font typeface="Calibri" panose="020F0502020204030204" pitchFamily="34" charset="0"/>
      <p:regular r:id="rId24"/>
      <p:bold r:id="rId25"/>
      <p:italic r:id="rId26"/>
      <p:boldItalic r:id="rId27"/>
    </p:embeddedFont>
    <p:embeddedFont>
      <p:font typeface="Dynamo Medium" panose="020B060402020A080404" pitchFamily="34" charset="0"/>
      <p:regular r:id="rId28"/>
    </p:embeddedFont>
    <p:embeddedFont>
      <p:font typeface="Source Sans Pro" panose="02000000000000000000" pitchFamily="2" charset="0"/>
      <p:regular r:id="rId29"/>
    </p:embeddedFont>
    <p:embeddedFont>
      <p:font typeface="Source Sans Pro Bold" panose="020B0703030403020204" pitchFamily="34" charset="0"/>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46" d="100"/>
          <a:sy n="46" d="100"/>
        </p:scale>
        <p:origin x="318" y="48"/>
      </p:cViewPr>
      <p:guideLst>
        <p:guide orient="horz" pos="213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4.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3.fntdata"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7.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2.fntdata"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1.fntdata" /><Relationship Id="rId28" Type="http://schemas.openxmlformats.org/officeDocument/2006/relationships/font" Target="fonts/font6.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5.fntdata" /><Relationship Id="rId30" Type="http://schemas.openxmlformats.org/officeDocument/2006/relationships/font" Target="fonts/font8.fntdata"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21.svg" /><Relationship Id="rId2" Type="http://schemas.openxmlformats.org/officeDocument/2006/relationships/image" Target="../media/image20.png" /><Relationship Id="rId1" Type="http://schemas.openxmlformats.org/officeDocument/2006/relationships/slideLayout" Target="../slideLayouts/slideLayout7.xml" /><Relationship Id="rId5" Type="http://schemas.openxmlformats.org/officeDocument/2006/relationships/image" Target="../media/image23.jpeg" /><Relationship Id="rId4" Type="http://schemas.openxmlformats.org/officeDocument/2006/relationships/image" Target="../media/image22.jpeg" /></Relationships>
</file>

<file path=ppt/slides/_rels/slide11.xml.rels><?xml version="1.0" encoding="UTF-8" standalone="yes"?>
<Relationships xmlns="http://schemas.openxmlformats.org/package/2006/relationships"><Relationship Id="rId8" Type="http://schemas.openxmlformats.org/officeDocument/2006/relationships/image" Target="../media/image30.jpeg" /><Relationship Id="rId3" Type="http://schemas.openxmlformats.org/officeDocument/2006/relationships/image" Target="../media/image25.svg" /><Relationship Id="rId7" Type="http://schemas.openxmlformats.org/officeDocument/2006/relationships/image" Target="../media/image29.jpeg" /><Relationship Id="rId2" Type="http://schemas.openxmlformats.org/officeDocument/2006/relationships/image" Target="../media/image24.png" /><Relationship Id="rId1" Type="http://schemas.openxmlformats.org/officeDocument/2006/relationships/slideLayout" Target="../slideLayouts/slideLayout7.xml" /><Relationship Id="rId6" Type="http://schemas.openxmlformats.org/officeDocument/2006/relationships/image" Target="../media/image28.jpeg" /><Relationship Id="rId5" Type="http://schemas.openxmlformats.org/officeDocument/2006/relationships/image" Target="../media/image27.svg" /><Relationship Id="rId4" Type="http://schemas.openxmlformats.org/officeDocument/2006/relationships/image" Target="../media/image26.png" /></Relationships>
</file>

<file path=ppt/slides/_rels/slide12.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5" Type="http://schemas.openxmlformats.org/officeDocument/2006/relationships/image" Target="../media/image34.jpeg" /><Relationship Id="rId4" Type="http://schemas.openxmlformats.org/officeDocument/2006/relationships/image" Target="../media/image33.png" /></Relationships>
</file>

<file path=ppt/slides/_rels/slide18.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37.svg" /><Relationship Id="rId2" Type="http://schemas.openxmlformats.org/officeDocument/2006/relationships/image" Target="../media/image36.png" /><Relationship Id="rId1" Type="http://schemas.openxmlformats.org/officeDocument/2006/relationships/slideLayout" Target="../slideLayouts/slideLayout7.xml" /><Relationship Id="rId4" Type="http://schemas.openxmlformats.org/officeDocument/2006/relationships/image" Target="../media/image35.jpeg" /></Relationships>
</file>

<file path=ppt/slides/_rels/slide2.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7.xml" /><Relationship Id="rId5" Type="http://schemas.openxmlformats.org/officeDocument/2006/relationships/image" Target="../media/image9.svg" /><Relationship Id="rId4" Type="http://schemas.openxmlformats.org/officeDocument/2006/relationships/image" Target="../media/image8.png" /></Relationships>
</file>

<file path=ppt/slides/_rels/slide20.xml.rels><?xml version="1.0" encoding="UTF-8" standalone="yes"?>
<Relationships xmlns="http://schemas.openxmlformats.org/package/2006/relationships"><Relationship Id="rId3" Type="http://schemas.openxmlformats.org/officeDocument/2006/relationships/image" Target="../media/image37.svg" /><Relationship Id="rId2" Type="http://schemas.openxmlformats.org/officeDocument/2006/relationships/image" Target="../media/image36.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1.svg" /><Relationship Id="rId2" Type="http://schemas.openxmlformats.org/officeDocument/2006/relationships/image" Target="../media/image10.png" /><Relationship Id="rId1" Type="http://schemas.openxmlformats.org/officeDocument/2006/relationships/slideLayout" Target="../slideLayouts/slideLayout7.xml" /><Relationship Id="rId6" Type="http://schemas.openxmlformats.org/officeDocument/2006/relationships/image" Target="../media/image14.png" /><Relationship Id="rId5" Type="http://schemas.openxmlformats.org/officeDocument/2006/relationships/image" Target="../media/image13.jpeg" /><Relationship Id="rId4" Type="http://schemas.openxmlformats.org/officeDocument/2006/relationships/image" Target="../media/image12.jpeg" /></Relationships>
</file>

<file path=ppt/slides/_rels/slide5.xml.rels><?xml version="1.0" encoding="UTF-8" standalone="yes"?>
<Relationships xmlns="http://schemas.openxmlformats.org/package/2006/relationships"><Relationship Id="rId3" Type="http://schemas.openxmlformats.org/officeDocument/2006/relationships/image" Target="../media/image16.svg" /><Relationship Id="rId2" Type="http://schemas.openxmlformats.org/officeDocument/2006/relationships/image" Target="../media/image15.png" /><Relationship Id="rId1" Type="http://schemas.openxmlformats.org/officeDocument/2006/relationships/slideLayout" Target="../slideLayouts/slideLayout7.xml" /><Relationship Id="rId6" Type="http://schemas.openxmlformats.org/officeDocument/2006/relationships/image" Target="../media/image19.png" /><Relationship Id="rId5" Type="http://schemas.openxmlformats.org/officeDocument/2006/relationships/image" Target="../media/image18.jpeg" /><Relationship Id="rId4" Type="http://schemas.openxmlformats.org/officeDocument/2006/relationships/image" Target="../media/image17.jpeg" /></Relationships>
</file>

<file path=ppt/slides/_rels/slide6.xml.rels><?xml version="1.0" encoding="UTF-8" standalone="yes"?>
<Relationships xmlns="http://schemas.openxmlformats.org/package/2006/relationships"><Relationship Id="rId3" Type="http://schemas.openxmlformats.org/officeDocument/2006/relationships/image" Target="../media/image21.svg" /><Relationship Id="rId2" Type="http://schemas.openxmlformats.org/officeDocument/2006/relationships/image" Target="../media/image20.png" /><Relationship Id="rId1" Type="http://schemas.openxmlformats.org/officeDocument/2006/relationships/slideLayout" Target="../slideLayouts/slideLayout7.xml" /><Relationship Id="rId5" Type="http://schemas.openxmlformats.org/officeDocument/2006/relationships/image" Target="../media/image23.jpeg" /><Relationship Id="rId4" Type="http://schemas.openxmlformats.org/officeDocument/2006/relationships/image" Target="../media/image22.jpeg" /></Relationships>
</file>

<file path=ppt/slides/_rels/slide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21.svg" /><Relationship Id="rId2" Type="http://schemas.openxmlformats.org/officeDocument/2006/relationships/image" Target="../media/image20.png" /><Relationship Id="rId1" Type="http://schemas.openxmlformats.org/officeDocument/2006/relationships/slideLayout" Target="../slideLayouts/slideLayout7.xml" /><Relationship Id="rId5" Type="http://schemas.openxmlformats.org/officeDocument/2006/relationships/image" Target="../media/image23.jpeg" /><Relationship Id="rId4" Type="http://schemas.openxmlformats.org/officeDocument/2006/relationships/image" Target="../media/image22.jpeg" /></Relationships>
</file>

<file path=ppt/slides/_rels/slide9.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rot="5400000">
            <a:off x="-3448197" y="2398023"/>
            <a:ext cx="10522735" cy="5490954"/>
          </a:xfrm>
          <a:custGeom>
            <a:avLst/>
            <a:gdLst/>
            <a:ahLst/>
            <a:cxnLst/>
            <a:rect l="l" t="t" r="r" b="b"/>
            <a:pathLst>
              <a:path w="10522735" h="5490954">
                <a:moveTo>
                  <a:pt x="0" y="0"/>
                </a:moveTo>
                <a:lnTo>
                  <a:pt x="10522734" y="0"/>
                </a:lnTo>
                <a:lnTo>
                  <a:pt x="10522734" y="5490954"/>
                </a:lnTo>
                <a:lnTo>
                  <a:pt x="0" y="54909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46849" y="-754555"/>
            <a:ext cx="11434572" cy="11434527"/>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a:stretch>
                <a:fillRect/>
              </a:stretch>
            </a:blipFill>
          </p:spPr>
        </p:sp>
      </p:grpSp>
      <p:grpSp>
        <p:nvGrpSpPr>
          <p:cNvPr id="12" name="Group 12"/>
          <p:cNvGrpSpPr/>
          <p:nvPr/>
        </p:nvGrpSpPr>
        <p:grpSpPr>
          <a:xfrm>
            <a:off x="8909240" y="1005824"/>
            <a:ext cx="4593733" cy="45937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EFF"/>
            </a:solidFill>
          </p:spPr>
        </p:sp>
        <p:sp>
          <p:nvSpPr>
            <p:cNvPr id="14" name="TextBox 14"/>
            <p:cNvSpPr txBox="1"/>
            <p:nvPr/>
          </p:nvSpPr>
          <p:spPr>
            <a:xfrm>
              <a:off x="76200" y="95250"/>
              <a:ext cx="660400" cy="641350"/>
            </a:xfrm>
            <a:prstGeom prst="rect">
              <a:avLst/>
            </a:prstGeom>
          </p:spPr>
          <p:txBody>
            <a:bodyPr lIns="52498" tIns="52498" rIns="52498" bIns="52498" rtlCol="0" anchor="ctr"/>
            <a:lstStyle/>
            <a:p>
              <a:pPr algn="ctr">
                <a:lnSpc>
                  <a:spcPts val="1995"/>
                </a:lnSpc>
              </a:pPr>
              <a:endParaRPr/>
            </a:p>
          </p:txBody>
        </p:sp>
      </p:grpSp>
      <p:grpSp>
        <p:nvGrpSpPr>
          <p:cNvPr id="15" name="Group 15"/>
          <p:cNvGrpSpPr/>
          <p:nvPr/>
        </p:nvGrpSpPr>
        <p:grpSpPr>
          <a:xfrm>
            <a:off x="9046583" y="1150177"/>
            <a:ext cx="4305044" cy="4305027"/>
            <a:chOff x="0" y="0"/>
            <a:chExt cx="6350000" cy="6349975"/>
          </a:xfrm>
          <a:blipFill rotWithShape="1">
            <a:blip r:embed="rId5"/>
            <a:stretch>
              <a:fillRect/>
            </a:stretch>
          </a:blipFill>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grpFill/>
          </p:spPr>
        </p:sp>
      </p:grpSp>
      <p:sp>
        <p:nvSpPr>
          <p:cNvPr id="19" name="TextBox 19"/>
          <p:cNvSpPr txBox="1"/>
          <p:nvPr/>
        </p:nvSpPr>
        <p:spPr>
          <a:xfrm>
            <a:off x="533400" y="3771900"/>
            <a:ext cx="9474835" cy="4308475"/>
          </a:xfrm>
          <a:prstGeom prst="rect">
            <a:avLst/>
          </a:prstGeom>
        </p:spPr>
        <p:txBody>
          <a:bodyPr wrap="square" lIns="0" tIns="0" rIns="0" bIns="0" rtlCol="0" anchor="t">
            <a:spAutoFit/>
          </a:bodyPr>
          <a:lstStyle/>
          <a:p>
            <a:pPr algn="ctr">
              <a:lnSpc>
                <a:spcPts val="16800"/>
              </a:lnSpc>
            </a:pPr>
            <a:r>
              <a:rPr lang="fr-FR" altLang="ar-DZ" sz="9600" dirty="0">
                <a:latin typeface="Times New Roman" panose="02020603050405020304" charset="0"/>
                <a:cs typeface="Times New Roman" panose="02020603050405020304" charset="0"/>
                <a:sym typeface="+mn-ea"/>
              </a:rPr>
              <a:t> </a:t>
            </a:r>
            <a:r>
              <a:rPr lang="ar-DZ" sz="9600" dirty="0">
                <a:latin typeface="Times New Roman" panose="02020603050405020304" charset="0"/>
                <a:cs typeface="Times New Roman" panose="02020603050405020304" charset="0"/>
                <a:sym typeface="+mn-ea"/>
              </a:rPr>
              <a:t>Ltd</a:t>
            </a:r>
            <a:r>
              <a:rPr lang="fr-FR" altLang="ar-DZ" sz="9600" dirty="0">
                <a:latin typeface="Times New Roman" panose="02020603050405020304" charset="0"/>
                <a:cs typeface="Times New Roman" panose="02020603050405020304" charset="0"/>
                <a:sym typeface="+mn-ea"/>
              </a:rPr>
              <a:t> </a:t>
            </a:r>
            <a:r>
              <a:rPr lang="ar-DZ" sz="9600" dirty="0">
                <a:latin typeface="Times New Roman" panose="02020603050405020304" charset="0"/>
                <a:cs typeface="Times New Roman" panose="02020603050405020304" charset="0"/>
                <a:sym typeface="+mn-ea"/>
              </a:rPr>
              <a:t>Hoffman-La Roche</a:t>
            </a:r>
            <a:r>
              <a:rPr lang="ar-DZ" sz="6600" dirty="0">
                <a:latin typeface="Times New Roman" panose="02020603050405020304" charset="0"/>
                <a:cs typeface="Times New Roman" panose="02020603050405020304" charset="0"/>
                <a:sym typeface="+mn-ea"/>
              </a:rPr>
              <a:t> </a:t>
            </a:r>
            <a:endParaRPr lang="en-US" sz="6600" b="1" spc="47">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endParaRPr>
          </a:p>
        </p:txBody>
      </p:sp>
      <p:sp>
        <p:nvSpPr>
          <p:cNvPr id="5" name="Zone de texte 4"/>
          <p:cNvSpPr txBox="1"/>
          <p:nvPr/>
        </p:nvSpPr>
        <p:spPr>
          <a:xfrm>
            <a:off x="4267200" y="38100"/>
            <a:ext cx="6241415" cy="2065020"/>
          </a:xfrm>
          <a:prstGeom prst="rect">
            <a:avLst/>
          </a:prstGeom>
          <a:noFill/>
        </p:spPr>
        <p:txBody>
          <a:bodyPr wrap="square" rtlCol="0" anchor="t">
            <a:noAutofit/>
          </a:bodyPr>
          <a:lstStyle/>
          <a:p>
            <a:pPr algn="ctr"/>
            <a:r>
              <a:rPr lang="en-US" altLang="fr-FR" sz="2800">
                <a:latin typeface="Times New Roman" panose="02020603050405020304" charset="0"/>
                <a:cs typeface="Times New Roman" panose="02020603050405020304" charset="0"/>
              </a:rPr>
              <a:t>People's Democratic Republic of Algeria</a:t>
            </a:r>
          </a:p>
          <a:p>
            <a:pPr algn="ctr"/>
            <a:r>
              <a:rPr lang="en-US" altLang="fr-FR" sz="2800">
                <a:latin typeface="Times New Roman" panose="02020603050405020304" charset="0"/>
                <a:cs typeface="Times New Roman" panose="02020603050405020304" charset="0"/>
              </a:rPr>
              <a:t>Abdelhafidh Boussouf University</a:t>
            </a:r>
          </a:p>
          <a:p>
            <a:pPr algn="ctr"/>
            <a:r>
              <a:rPr lang="en-US" altLang="fr-FR" sz="2800">
                <a:latin typeface="Times New Roman" panose="02020603050405020304" charset="0"/>
                <a:cs typeface="Times New Roman" panose="02020603050405020304" charset="0"/>
              </a:rPr>
              <a:t>Faculty of Science and Technology</a:t>
            </a:r>
          </a:p>
          <a:p>
            <a:pPr algn="ctr"/>
            <a:r>
              <a:rPr lang="en-US" altLang="fr-FR" sz="2800">
                <a:latin typeface="Times New Roman" panose="02020603050405020304" charset="0"/>
                <a:cs typeface="Times New Roman" panose="02020603050405020304" charset="0"/>
              </a:rPr>
              <a:t>specialty: process engineering</a:t>
            </a:r>
          </a:p>
          <a:p>
            <a:endParaRPr lang="en-US" altLang="fr-FR"/>
          </a:p>
          <a:p>
            <a:endParaRPr lang="en-US" altLang="fr-FR"/>
          </a:p>
          <a:p>
            <a:endParaRPr lang="en-US" altLang="fr-FR"/>
          </a:p>
          <a:p>
            <a:endParaRPr lang="fr-FR" altLang="en-US"/>
          </a:p>
        </p:txBody>
      </p:sp>
      <p:pic>
        <p:nvPicPr>
          <p:cNvPr id="6" name="Image 5" descr="1732569647320"/>
          <p:cNvPicPr>
            <a:picLocks noChangeAspect="1"/>
          </p:cNvPicPr>
          <p:nvPr/>
        </p:nvPicPr>
        <p:blipFill>
          <a:blip r:embed="rId6"/>
          <a:stretch>
            <a:fillRect/>
          </a:stretch>
        </p:blipFill>
        <p:spPr>
          <a:xfrm>
            <a:off x="1981200" y="-190500"/>
            <a:ext cx="2163445" cy="2242820"/>
          </a:xfrm>
          <a:prstGeom prst="rect">
            <a:avLst/>
          </a:prstGeom>
        </p:spPr>
      </p:pic>
      <p:sp>
        <p:nvSpPr>
          <p:cNvPr id="8" name="Zone de texte 7"/>
          <p:cNvSpPr txBox="1"/>
          <p:nvPr/>
        </p:nvSpPr>
        <p:spPr>
          <a:xfrm>
            <a:off x="8915400" y="8496300"/>
            <a:ext cx="4770755" cy="1383665"/>
          </a:xfrm>
          <a:prstGeom prst="rect">
            <a:avLst/>
          </a:prstGeom>
          <a:noFill/>
        </p:spPr>
        <p:txBody>
          <a:bodyPr wrap="square" rtlCol="0" anchor="t">
            <a:spAutoFit/>
          </a:bodyPr>
          <a:lstStyle/>
          <a:p>
            <a:r>
              <a:rPr lang="en-US" altLang="fr-FR" sz="2800" b="1"/>
              <a:t>under surveillance</a:t>
            </a:r>
            <a:r>
              <a:rPr lang="en-US" altLang="en-US" sz="2800" b="1"/>
              <a:t> </a:t>
            </a:r>
            <a:r>
              <a:rPr lang="en-US" altLang="fr-FR" sz="2800" b="1"/>
              <a:t>of</a:t>
            </a:r>
            <a:r>
              <a:rPr lang="fr-FR" altLang="en-US" sz="2800" b="1"/>
              <a:t>:</a:t>
            </a:r>
          </a:p>
          <a:p>
            <a:r>
              <a:rPr lang="fr-FR" altLang="en-US" sz="2800" b="1"/>
              <a:t>DR.</a:t>
            </a:r>
            <a:r>
              <a:rPr lang="en-US" altLang="fr-FR" sz="2800" b="1"/>
              <a:t>Mayouf Iman</a:t>
            </a:r>
            <a:r>
              <a:rPr lang="fr-FR" altLang="en-US" sz="2800" b="1"/>
              <a:t>e</a:t>
            </a:r>
            <a:r>
              <a:rPr lang="fr-FR" altLang="en-US" sz="2800"/>
              <a:t>.</a:t>
            </a:r>
            <a:endParaRPr lang="en-US" altLang="fr-FR" sz="2800"/>
          </a:p>
          <a:p>
            <a:endParaRPr lang="fr-FR" altLang="en-US" sz="2800"/>
          </a:p>
        </p:txBody>
      </p:sp>
      <p:sp>
        <p:nvSpPr>
          <p:cNvPr id="9" name="Zone de texte 8"/>
          <p:cNvSpPr txBox="1"/>
          <p:nvPr/>
        </p:nvSpPr>
        <p:spPr>
          <a:xfrm>
            <a:off x="609600" y="7810500"/>
            <a:ext cx="3001645" cy="2122805"/>
          </a:xfrm>
          <a:prstGeom prst="rect">
            <a:avLst/>
          </a:prstGeom>
          <a:noFill/>
        </p:spPr>
        <p:txBody>
          <a:bodyPr wrap="square" rtlCol="0" anchor="t">
            <a:spAutoFit/>
          </a:bodyPr>
          <a:lstStyle/>
          <a:p>
            <a:r>
              <a:rPr lang="en-US" altLang="fr-FR" sz="3200" b="1"/>
              <a:t>work by</a:t>
            </a:r>
            <a:r>
              <a:rPr lang="fr-FR" altLang="en-US" sz="3200" b="1"/>
              <a:t>:</a:t>
            </a:r>
          </a:p>
          <a:p>
            <a:pPr marL="457200" indent="-457200">
              <a:buFont typeface="Arial" panose="020B0604020202020204" pitchFamily="34" charset="0"/>
              <a:buChar char="•"/>
            </a:pPr>
            <a:r>
              <a:rPr lang="en-US" altLang="fr-FR" sz="3200" b="1"/>
              <a:t>Hierche anfal</a:t>
            </a:r>
          </a:p>
          <a:p>
            <a:pPr marL="457200" indent="-457200">
              <a:buFont typeface="Arial" panose="020B0604020202020204" pitchFamily="34" charset="0"/>
              <a:buChar char="•"/>
            </a:pPr>
            <a:r>
              <a:rPr lang="en-US" altLang="fr-FR" sz="3200" b="1"/>
              <a:t>Blkessour aya</a:t>
            </a:r>
          </a:p>
          <a:p>
            <a:pPr marL="285750" indent="-285750">
              <a:buFont typeface="Arial" panose="020B0604020202020204" pitchFamily="34" charset="0"/>
              <a:buChar char="•"/>
            </a:pPr>
            <a:endParaRPr lang="en-US" altLang="fr-FR" b="1"/>
          </a:p>
          <a:p>
            <a:pPr marL="285750" indent="-285750">
              <a:buFont typeface="Arial" panose="020B0604020202020204" pitchFamily="34" charset="0"/>
              <a:buChar char="•"/>
            </a:pPr>
            <a:endParaRPr lang="fr-FR" altLang="en-US" b="1"/>
          </a:p>
        </p:txBody>
      </p:sp>
      <p:pic>
        <p:nvPicPr>
          <p:cNvPr id="7" name="Image 6" descr="1732569647320"/>
          <p:cNvPicPr>
            <a:picLocks noChangeAspect="1"/>
          </p:cNvPicPr>
          <p:nvPr/>
        </p:nvPicPr>
        <p:blipFill>
          <a:blip r:embed="rId6"/>
          <a:stretch>
            <a:fillRect/>
          </a:stretch>
        </p:blipFill>
        <p:spPr>
          <a:xfrm>
            <a:off x="10287000" y="-190500"/>
            <a:ext cx="2163445" cy="2242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a:off x="0" y="3045434"/>
            <a:ext cx="18288000" cy="4655127"/>
          </a:xfrm>
          <a:custGeom>
            <a:avLst/>
            <a:gdLst/>
            <a:ahLst/>
            <a:cxnLst/>
            <a:rect l="l" t="t" r="r" b="b"/>
            <a:pathLst>
              <a:path w="18288000" h="4655127">
                <a:moveTo>
                  <a:pt x="0" y="0"/>
                </a:moveTo>
                <a:lnTo>
                  <a:pt x="18288000" y="0"/>
                </a:lnTo>
                <a:lnTo>
                  <a:pt x="18288000" y="4655128"/>
                </a:lnTo>
                <a:lnTo>
                  <a:pt x="0" y="4655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22"/>
          <p:cNvSpPr txBox="1"/>
          <p:nvPr/>
        </p:nvSpPr>
        <p:spPr>
          <a:xfrm>
            <a:off x="564731" y="7814378"/>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الأدوية (</a:t>
            </a:r>
            <a:r>
              <a:rPr lang="en-US" sz="4800" b="1" spc="11" dirty="0">
                <a:solidFill>
                  <a:srgbClr val="3275C5"/>
                </a:solidFill>
                <a:latin typeface="Source Sans Pro Bold" panose="020B0703030403020204"/>
                <a:ea typeface="Source Sans Pro Bold" panose="020B0703030403020204"/>
                <a:sym typeface="Source Sans Pro Bold" panose="020B0703030403020204"/>
              </a:rPr>
              <a:t> </a:t>
            </a:r>
            <a:r>
              <a:rPr lang="fr-FR" sz="4800" b="1" spc="11" dirty="0">
                <a:solidFill>
                  <a:srgbClr val="3275C5"/>
                </a:solidFill>
                <a:latin typeface="Source Sans Pro Bold" panose="020B0703030403020204"/>
                <a:ea typeface="Source Sans Pro Bold" panose="020B0703030403020204"/>
                <a:sym typeface="Source Sans Pro Bold" panose="020B0703030403020204"/>
              </a:rPr>
              <a:t>(</a:t>
            </a:r>
            <a:r>
              <a:rPr lang="en-US" sz="4800" b="1" spc="11" dirty="0">
                <a:solidFill>
                  <a:srgbClr val="3275C5"/>
                </a:solidFill>
                <a:latin typeface="Source Sans Pro Bold" panose="020B0703030403020204"/>
                <a:ea typeface="Source Sans Pro Bold" panose="020B0703030403020204"/>
                <a:sym typeface="Source Sans Pro Bold" panose="020B0703030403020204"/>
              </a:rPr>
              <a:t>Pharmaceuticals</a:t>
            </a:r>
          </a:p>
        </p:txBody>
      </p:sp>
      <p:sp>
        <p:nvSpPr>
          <p:cNvPr id="28" name="TextBox 22"/>
          <p:cNvSpPr txBox="1"/>
          <p:nvPr/>
        </p:nvSpPr>
        <p:spPr>
          <a:xfrm>
            <a:off x="11277600" y="7771590"/>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التشخيص </a:t>
            </a:r>
            <a:r>
              <a:rPr lang="fr-FR" sz="4800" b="1" spc="11" dirty="0">
                <a:solidFill>
                  <a:srgbClr val="3275C5"/>
                </a:solidFill>
                <a:latin typeface="Source Sans Pro Bold" panose="020B0703030403020204"/>
                <a:ea typeface="Source Sans Pro Bold" panose="020B0703030403020204"/>
                <a:sym typeface="Source Sans Pro Bold" panose="020B0703030403020204"/>
              </a:rPr>
              <a:t>( Diagnostics)</a:t>
            </a:r>
            <a:endParaRPr lang="en-US" sz="4800" b="1" spc="11" dirty="0">
              <a:solidFill>
                <a:srgbClr val="3275C5"/>
              </a:solidFill>
              <a:latin typeface="Source Sans Pro Bold" panose="020B0703030403020204"/>
              <a:ea typeface="Source Sans Pro Bold" panose="020B0703030403020204"/>
              <a:sym typeface="Source Sans Pro Bold" panose="020B0703030403020204"/>
            </a:endParaRPr>
          </a:p>
        </p:txBody>
      </p:sp>
      <p:grpSp>
        <p:nvGrpSpPr>
          <p:cNvPr id="5" name="Grouper 4"/>
          <p:cNvGrpSpPr/>
          <p:nvPr/>
        </p:nvGrpSpPr>
        <p:grpSpPr>
          <a:xfrm>
            <a:off x="12633325" y="2705100"/>
            <a:ext cx="4114800" cy="4023360"/>
            <a:chOff x="19895" y="4260"/>
            <a:chExt cx="6480" cy="6336"/>
          </a:xfrm>
        </p:grpSpPr>
        <p:sp>
          <p:nvSpPr>
            <p:cNvPr id="29" name="Ellipse 28"/>
            <p:cNvSpPr/>
            <p:nvPr/>
          </p:nvSpPr>
          <p:spPr>
            <a:xfrm>
              <a:off x="19895"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3" name="Image 2"/>
            <p:cNvPicPr/>
            <p:nvPr/>
          </p:nvPicPr>
          <p:blipFill>
            <a:blip r:embed="rId4"/>
            <a:stretch>
              <a:fillRect/>
            </a:stretch>
          </p:blipFill>
          <p:spPr>
            <a:xfrm>
              <a:off x="20480" y="4740"/>
              <a:ext cx="5429" cy="5415"/>
            </a:xfrm>
            <a:prstGeom prst="ellipse">
              <a:avLst/>
            </a:prstGeom>
          </p:spPr>
        </p:pic>
      </p:grpSp>
      <p:grpSp>
        <p:nvGrpSpPr>
          <p:cNvPr id="6" name="Grouper 5"/>
          <p:cNvGrpSpPr/>
          <p:nvPr/>
        </p:nvGrpSpPr>
        <p:grpSpPr>
          <a:xfrm>
            <a:off x="1828800" y="2705100"/>
            <a:ext cx="4114800" cy="4023360"/>
            <a:chOff x="2880" y="4260"/>
            <a:chExt cx="6480" cy="6336"/>
          </a:xfrm>
        </p:grpSpPr>
        <p:sp>
          <p:nvSpPr>
            <p:cNvPr id="26" name="Ellipse 25"/>
            <p:cNvSpPr/>
            <p:nvPr/>
          </p:nvSpPr>
          <p:spPr>
            <a:xfrm>
              <a:off x="2880"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4" name="Image 3"/>
            <p:cNvPicPr/>
            <p:nvPr/>
          </p:nvPicPr>
          <p:blipFill>
            <a:blip r:embed="rId5"/>
            <a:stretch>
              <a:fillRect/>
            </a:stretch>
          </p:blipFill>
          <p:spPr>
            <a:xfrm>
              <a:off x="3240" y="4740"/>
              <a:ext cx="5724" cy="5444"/>
            </a:xfrm>
            <a:prstGeom prst="ellipse">
              <a:avLst/>
            </a:prstGeom>
          </p:spPr>
        </p:pic>
      </p:grpSp>
      <p:sp>
        <p:nvSpPr>
          <p:cNvPr id="7" name="TextBox 19"/>
          <p:cNvSpPr txBox="1"/>
          <p:nvPr/>
        </p:nvSpPr>
        <p:spPr>
          <a:xfrm>
            <a:off x="4343400" y="495300"/>
            <a:ext cx="10384790" cy="1435735"/>
          </a:xfrm>
          <a:prstGeom prst="rect">
            <a:avLst/>
          </a:prstGeom>
        </p:spPr>
        <p:txBody>
          <a:bodyPr wrap="square" lIns="0" tIns="0" rIns="0" bIns="0" rtlCol="0" anchor="t">
            <a:spAutoFit/>
          </a:bodyPr>
          <a:lstStyle/>
          <a:p>
            <a:pPr algn="ctr">
              <a:lnSpc>
                <a:spcPts val="11200"/>
              </a:lnSpc>
            </a:pPr>
            <a:r>
              <a:rPr lang="fr-FR" altLang="en-US" sz="8000" b="1">
                <a:solidFill>
                  <a:srgbClr val="56AAF0"/>
                </a:solidFill>
                <a:latin typeface="Dynamo Medium" panose="020B060402020A080404"/>
                <a:ea typeface="Dynamo Medium" panose="020B060402020A080404"/>
                <a:cs typeface="Dynamo Medium" panose="020B060402020A080404"/>
                <a:sym typeface="Dynamo Medium" panose="020B060402020A080404"/>
              </a:rPr>
              <a:t>4-</a:t>
            </a:r>
            <a:r>
              <a:rPr lang="en-US" altLang="fr-FR" sz="8000" b="1">
                <a:solidFill>
                  <a:srgbClr val="56AAF0"/>
                </a:solidFill>
                <a:latin typeface="Dynamo Medium" panose="020B060402020A080404"/>
                <a:ea typeface="Dynamo Medium" panose="020B060402020A080404"/>
                <a:cs typeface="Dynamo Medium" panose="020B060402020A080404"/>
                <a:sym typeface="Dynamo Medium" panose="020B060402020A080404"/>
              </a:rPr>
              <a:t>Main departments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flipH="1" flipV="1">
            <a:off x="662480" y="1851607"/>
            <a:ext cx="5161630" cy="2664784"/>
          </a:xfrm>
          <a:custGeom>
            <a:avLst/>
            <a:gdLst/>
            <a:ahLst/>
            <a:cxnLst/>
            <a:rect l="l" t="t" r="r" b="b"/>
            <a:pathLst>
              <a:path w="3917864" h="1894821">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tLang="en-US"/>
          </a:p>
        </p:txBody>
      </p:sp>
      <p:sp>
        <p:nvSpPr>
          <p:cNvPr id="3" name="Freeform 3"/>
          <p:cNvSpPr/>
          <p:nvPr/>
        </p:nvSpPr>
        <p:spPr>
          <a:xfrm flipH="1" flipV="1">
            <a:off x="6464651" y="4029146"/>
            <a:ext cx="5161630" cy="2664784"/>
          </a:xfrm>
          <a:custGeom>
            <a:avLst/>
            <a:gdLst/>
            <a:ahLst/>
            <a:cxnLst/>
            <a:rect l="l" t="t" r="r" b="b"/>
            <a:pathLst>
              <a:path w="3917864" h="1894821">
                <a:moveTo>
                  <a:pt x="3917864" y="1894822"/>
                </a:moveTo>
                <a:lnTo>
                  <a:pt x="0" y="1894822"/>
                </a:lnTo>
                <a:lnTo>
                  <a:pt x="0" y="0"/>
                </a:lnTo>
                <a:lnTo>
                  <a:pt x="3917864" y="0"/>
                </a:lnTo>
                <a:lnTo>
                  <a:pt x="3917864" y="18948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10898340" y="1855849"/>
            <a:ext cx="5161630" cy="2664784"/>
          </a:xfrm>
          <a:custGeom>
            <a:avLst/>
            <a:gdLst/>
            <a:ahLst/>
            <a:cxnLst/>
            <a:rect l="l" t="t" r="r" b="b"/>
            <a:pathLst>
              <a:path w="3917864" h="1894821">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20320" y="7131112"/>
            <a:ext cx="5863057" cy="4114800"/>
          </a:xfrm>
          <a:custGeom>
            <a:avLst/>
            <a:gdLst/>
            <a:ahLst/>
            <a:cxnLst/>
            <a:rect l="l" t="t" r="r" b="b"/>
            <a:pathLst>
              <a:path w="5863057" h="4114800">
                <a:moveTo>
                  <a:pt x="0" y="0"/>
                </a:moveTo>
                <a:lnTo>
                  <a:pt x="5863057" y="0"/>
                </a:lnTo>
                <a:lnTo>
                  <a:pt x="586305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4953000" y="266700"/>
            <a:ext cx="7721600" cy="1694180"/>
          </a:xfrm>
          <a:prstGeom prst="rect">
            <a:avLst/>
          </a:prstGeom>
        </p:spPr>
        <p:txBody>
          <a:bodyPr lIns="0" tIns="0" rIns="0" bIns="0" rtlCol="0" anchor="t">
            <a:noAutofit/>
          </a:bodyPr>
          <a:lstStyle/>
          <a:p>
            <a:pPr algn="ctr">
              <a:lnSpc>
                <a:spcPts val="11200"/>
              </a:lnSpc>
            </a:pPr>
            <a:r>
              <a:rPr lang="fr-FR" altLang="en-US" sz="8000" b="1">
                <a:solidFill>
                  <a:srgbClr val="56AAF0"/>
                </a:solidFill>
                <a:latin typeface="Dynamo Medium" panose="020B060402020A080404"/>
                <a:ea typeface="Dynamo Medium" panose="020B060402020A080404"/>
                <a:cs typeface="Dynamo Medium" panose="020B060402020A080404"/>
                <a:sym typeface="Dynamo Medium" panose="020B060402020A080404"/>
              </a:rPr>
              <a:t>5-</a:t>
            </a:r>
            <a:r>
              <a:rPr lang="en-US" altLang="fr-FR" sz="8000" b="1">
                <a:solidFill>
                  <a:srgbClr val="56AAF0"/>
                </a:solidFill>
                <a:latin typeface="Dynamo Medium" panose="020B060402020A080404"/>
                <a:ea typeface="Dynamo Medium" panose="020B060402020A080404"/>
                <a:cs typeface="Dynamo Medium" panose="020B060402020A080404"/>
                <a:sym typeface="Dynamo Medium" panose="020B060402020A080404"/>
              </a:rPr>
              <a:t>Key products</a:t>
            </a:r>
          </a:p>
          <a:p>
            <a:pPr algn="ctr">
              <a:lnSpc>
                <a:spcPts val="11200"/>
              </a:lnSpc>
            </a:pPr>
            <a:endParaRPr lang="en-US" altLang="fr-FR" sz="8000" b="1">
              <a:solidFill>
                <a:srgbClr val="56AAF0"/>
              </a:solidFill>
              <a:latin typeface="Dynamo Medium" panose="020B060402020A080404"/>
              <a:ea typeface="Dynamo Medium" panose="020B060402020A080404"/>
              <a:cs typeface="Dynamo Medium" panose="020B060402020A080404"/>
              <a:sym typeface="Dynamo Medium" panose="020B060402020A080404"/>
            </a:endParaRPr>
          </a:p>
        </p:txBody>
      </p:sp>
      <p:sp>
        <p:nvSpPr>
          <p:cNvPr id="12" name="TextBox 12"/>
          <p:cNvSpPr txBox="1"/>
          <p:nvPr/>
        </p:nvSpPr>
        <p:spPr>
          <a:xfrm>
            <a:off x="2595585" y="3387127"/>
            <a:ext cx="3114226" cy="512961"/>
          </a:xfrm>
          <a:prstGeom prst="rect">
            <a:avLst/>
          </a:prstGeom>
        </p:spPr>
        <p:txBody>
          <a:bodyPr wrap="square" lIns="0" tIns="0" rIns="0" bIns="0" rtlCol="0" anchor="t">
            <a:spAutoFit/>
          </a:bodyPr>
          <a:lstStyle/>
          <a:p>
            <a:pPr algn="ctr">
              <a:lnSpc>
                <a:spcPts val="4030"/>
              </a:lnSpc>
            </a:pPr>
            <a:r>
              <a:rPr lang="ar-DZ" sz="4800" b="1" spc="144" dirty="0">
                <a:solidFill>
                  <a:srgbClr val="FCFEFF"/>
                </a:solidFill>
                <a:latin typeface="Dynamo Medium" panose="020B060402020A080404"/>
                <a:ea typeface="Dynamo Medium" panose="020B060402020A080404"/>
                <a:sym typeface="Dynamo Medium" panose="020B060402020A080404"/>
              </a:rPr>
              <a:t>أدوية الأورام</a:t>
            </a:r>
            <a:endParaRPr lang="en-US" sz="4800" b="1" spc="144" dirty="0">
              <a:solidFill>
                <a:srgbClr val="FCFEFF"/>
              </a:solidFill>
              <a:latin typeface="Dynamo Medium" panose="020B060402020A080404"/>
              <a:ea typeface="Dynamo Medium" panose="020B060402020A080404"/>
              <a:sym typeface="Dynamo Medium" panose="020B060402020A080404"/>
            </a:endParaRPr>
          </a:p>
        </p:txBody>
      </p:sp>
      <p:sp>
        <p:nvSpPr>
          <p:cNvPr id="13" name="TextBox 13"/>
          <p:cNvSpPr txBox="1"/>
          <p:nvPr/>
        </p:nvSpPr>
        <p:spPr>
          <a:xfrm>
            <a:off x="8436736" y="5369063"/>
            <a:ext cx="3114226" cy="1025922"/>
          </a:xfrm>
          <a:prstGeom prst="rect">
            <a:avLst/>
          </a:prstGeom>
        </p:spPr>
        <p:txBody>
          <a:bodyPr wrap="square" lIns="0" tIns="0" rIns="0" bIns="0" rtlCol="0" anchor="t">
            <a:spAutoFit/>
          </a:bodyPr>
          <a:lstStyle/>
          <a:p>
            <a:pPr algn="ctr">
              <a:lnSpc>
                <a:spcPts val="4030"/>
              </a:lnSpc>
            </a:pPr>
            <a:r>
              <a:rPr lang="ar-DZ" sz="4800" b="1" spc="144" dirty="0">
                <a:solidFill>
                  <a:srgbClr val="FCFEFF"/>
                </a:solidFill>
                <a:latin typeface="Dynamo Medium" panose="020B060402020A080404"/>
                <a:ea typeface="Dynamo Medium" panose="020B060402020A080404"/>
                <a:sym typeface="Dynamo Medium" panose="020B060402020A080404"/>
              </a:rPr>
              <a:t>الأدوية المناعية</a:t>
            </a:r>
            <a:endParaRPr lang="en-US" sz="4800" b="1" spc="144" dirty="0">
              <a:solidFill>
                <a:srgbClr val="FCFEFF"/>
              </a:solidFill>
              <a:latin typeface="Dynamo Medium" panose="020B060402020A080404"/>
              <a:ea typeface="Dynamo Medium" panose="020B060402020A080404"/>
              <a:sym typeface="Dynamo Medium" panose="020B060402020A080404"/>
            </a:endParaRPr>
          </a:p>
        </p:txBody>
      </p:sp>
      <p:sp>
        <p:nvSpPr>
          <p:cNvPr id="14" name="TextBox 14"/>
          <p:cNvSpPr txBox="1"/>
          <p:nvPr/>
        </p:nvSpPr>
        <p:spPr>
          <a:xfrm>
            <a:off x="12874700" y="3171482"/>
            <a:ext cx="3114226" cy="1025922"/>
          </a:xfrm>
          <a:prstGeom prst="rect">
            <a:avLst/>
          </a:prstGeom>
        </p:spPr>
        <p:txBody>
          <a:bodyPr wrap="square" lIns="0" tIns="0" rIns="0" bIns="0" rtlCol="0" anchor="t">
            <a:spAutoFit/>
          </a:bodyPr>
          <a:lstStyle/>
          <a:p>
            <a:pPr algn="ctr">
              <a:lnSpc>
                <a:spcPts val="4030"/>
              </a:lnSpc>
            </a:pPr>
            <a:r>
              <a:rPr lang="ar-DZ" sz="4800" b="1" spc="144" dirty="0">
                <a:solidFill>
                  <a:srgbClr val="FCFEFF"/>
                </a:solidFill>
                <a:latin typeface="Dynamo Medium" panose="020B060402020A080404"/>
                <a:ea typeface="Dynamo Medium" panose="020B060402020A080404"/>
                <a:sym typeface="Dynamo Medium" panose="020B060402020A080404"/>
              </a:rPr>
              <a:t>التشخيص المخبري</a:t>
            </a:r>
            <a:endParaRPr lang="en-US" sz="4800" b="1" spc="144" dirty="0">
              <a:solidFill>
                <a:srgbClr val="FCFEFF"/>
              </a:solidFill>
              <a:latin typeface="Dynamo Medium" panose="020B060402020A080404"/>
              <a:ea typeface="Dynamo Medium" panose="020B060402020A080404"/>
              <a:sym typeface="Dynamo Medium" panose="020B060402020A080404"/>
            </a:endParaRPr>
          </a:p>
        </p:txBody>
      </p:sp>
      <p:sp>
        <p:nvSpPr>
          <p:cNvPr id="15" name="TextBox 15"/>
          <p:cNvSpPr txBox="1"/>
          <p:nvPr/>
        </p:nvSpPr>
        <p:spPr>
          <a:xfrm>
            <a:off x="14895490" y="5925211"/>
            <a:ext cx="2176712" cy="494276"/>
          </a:xfrm>
          <a:prstGeom prst="rect">
            <a:avLst/>
          </a:prstGeom>
        </p:spPr>
        <p:txBody>
          <a:bodyPr lIns="0" tIns="0" rIns="0" bIns="0" rtlCol="0" anchor="t">
            <a:spAutoFit/>
          </a:bodyPr>
          <a:lstStyle/>
          <a:p>
            <a:pPr algn="ctr">
              <a:lnSpc>
                <a:spcPts val="4030"/>
              </a:lnSpc>
            </a:pPr>
            <a:r>
              <a:rPr lang="en-US" sz="2880" spc="144">
                <a:solidFill>
                  <a:srgbClr val="FCFEFF"/>
                </a:solidFill>
                <a:latin typeface="Dynamo Medium" panose="020B060402020A080404"/>
                <a:ea typeface="Dynamo Medium" panose="020B060402020A080404"/>
                <a:cs typeface="Dynamo Medium" panose="020B060402020A080404"/>
                <a:sym typeface="Dynamo Medium" panose="020B060402020A080404"/>
              </a:rPr>
              <a:t>SERVICE 04</a:t>
            </a:r>
          </a:p>
        </p:txBody>
      </p:sp>
      <p:sp>
        <p:nvSpPr>
          <p:cNvPr id="16" name="TextBox 16"/>
          <p:cNvSpPr txBox="1"/>
          <p:nvPr/>
        </p:nvSpPr>
        <p:spPr>
          <a:xfrm>
            <a:off x="2038682" y="5092327"/>
            <a:ext cx="3449818" cy="3446780"/>
          </a:xfrm>
          <a:prstGeom prst="rect">
            <a:avLst/>
          </a:prstGeom>
        </p:spPr>
        <p:txBody>
          <a:bodyPr wrap="square" lIns="0" tIns="0" rIns="0" bIns="0" rtlCol="0" anchor="t">
            <a:spAutoFit/>
          </a:bodyPr>
          <a:lstStyle/>
          <a:p>
            <a:pPr algn="ctr" rtl="1">
              <a:lnSpc>
                <a:spcPct val="100000"/>
              </a:lnSpc>
            </a:pPr>
            <a:r>
              <a:rPr lang="ar-DZ" sz="3200" spc="8" dirty="0">
                <a:solidFill>
                  <a:srgbClr val="3275C5"/>
                </a:solidFill>
                <a:latin typeface="Source Sans Pro" panose="020B0503030403020204"/>
                <a:ea typeface="Source Sans Pro" panose="020B0503030403020204"/>
                <a:sym typeface="Source Sans Pro" panose="020B0503030403020204"/>
              </a:rPr>
              <a:t>تُعد </a:t>
            </a:r>
            <a:r>
              <a:rPr lang="en-US" sz="3200" spc="8" dirty="0">
                <a:solidFill>
                  <a:srgbClr val="3275C5"/>
                </a:solidFill>
                <a:latin typeface="Source Sans Pro" panose="020B0503030403020204"/>
                <a:ea typeface="Source Sans Pro" panose="020B0503030403020204"/>
                <a:sym typeface="Source Sans Pro" panose="020B0503030403020204"/>
              </a:rPr>
              <a:t>Roche </a:t>
            </a:r>
            <a:r>
              <a:rPr lang="ar-DZ" sz="3200" spc="8" dirty="0">
                <a:solidFill>
                  <a:srgbClr val="3275C5"/>
                </a:solidFill>
                <a:latin typeface="Source Sans Pro" panose="020B0503030403020204"/>
                <a:ea typeface="Source Sans Pro" panose="020B0503030403020204"/>
                <a:sym typeface="Source Sans Pro" panose="020B0503030403020204"/>
              </a:rPr>
              <a:t>من الشركات الرائدة في إنتاج أدوية السرطان مثل </a:t>
            </a:r>
            <a:r>
              <a:rPr lang="en-US" sz="3200" spc="8" dirty="0">
                <a:solidFill>
                  <a:srgbClr val="3275C5"/>
                </a:solidFill>
                <a:latin typeface="Source Sans Pro" panose="020B0503030403020204"/>
                <a:ea typeface="Source Sans Pro" panose="020B0503030403020204"/>
                <a:sym typeface="Source Sans Pro" panose="020B0503030403020204"/>
              </a:rPr>
              <a:t>Herceptin </a:t>
            </a:r>
            <a:r>
              <a:rPr lang="ar-DZ" sz="3200" spc="8" dirty="0">
                <a:solidFill>
                  <a:srgbClr val="3275C5"/>
                </a:solidFill>
                <a:latin typeface="Source Sans Pro" panose="020B0503030403020204"/>
                <a:ea typeface="Source Sans Pro" panose="020B0503030403020204"/>
                <a:sym typeface="Source Sans Pro" panose="020B0503030403020204"/>
              </a:rPr>
              <a:t>لعلاج سرطان الثدي، و</a:t>
            </a:r>
            <a:r>
              <a:rPr lang="en-US" sz="3200" spc="8" dirty="0">
                <a:solidFill>
                  <a:srgbClr val="3275C5"/>
                </a:solidFill>
                <a:latin typeface="Source Sans Pro" panose="020B0503030403020204"/>
                <a:ea typeface="Source Sans Pro" panose="020B0503030403020204"/>
                <a:sym typeface="Source Sans Pro" panose="020B0503030403020204"/>
              </a:rPr>
              <a:t>Avastin </a:t>
            </a:r>
            <a:r>
              <a:rPr lang="ar-DZ" sz="3200" spc="8" dirty="0">
                <a:solidFill>
                  <a:srgbClr val="3275C5"/>
                </a:solidFill>
                <a:latin typeface="Source Sans Pro" panose="020B0503030403020204"/>
                <a:ea typeface="Source Sans Pro" panose="020B0503030403020204"/>
                <a:sym typeface="Source Sans Pro" panose="020B0503030403020204"/>
              </a:rPr>
              <a:t>لعلاج العديد من أنواع السرطان.</a:t>
            </a:r>
            <a:endParaRPr lang="en-US" sz="3200" spc="8" dirty="0">
              <a:solidFill>
                <a:srgbClr val="3275C5"/>
              </a:solidFill>
              <a:latin typeface="Source Sans Pro" panose="020B0503030403020204"/>
              <a:ea typeface="Source Sans Pro" panose="020B0503030403020204"/>
              <a:sym typeface="Source Sans Pro" panose="020B0503030403020204"/>
            </a:endParaRPr>
          </a:p>
        </p:txBody>
      </p:sp>
      <p:sp>
        <p:nvSpPr>
          <p:cNvPr id="17" name="TextBox 17"/>
          <p:cNvSpPr txBox="1"/>
          <p:nvPr/>
        </p:nvSpPr>
        <p:spPr>
          <a:xfrm>
            <a:off x="8176463" y="6896227"/>
            <a:ext cx="3449818" cy="1969770"/>
          </a:xfrm>
          <a:prstGeom prst="rect">
            <a:avLst/>
          </a:prstGeom>
        </p:spPr>
        <p:txBody>
          <a:bodyPr wrap="square" lIns="0" tIns="0" rIns="0" bIns="0" rtlCol="0" anchor="t">
            <a:spAutoFit/>
          </a:bodyPr>
          <a:lstStyle/>
          <a:p>
            <a:pPr algn="ctr" rtl="1">
              <a:lnSpc>
                <a:spcPct val="100000"/>
              </a:lnSpc>
            </a:pPr>
            <a:r>
              <a:rPr lang="ar-DZ" sz="3200" spc="8" dirty="0">
                <a:solidFill>
                  <a:srgbClr val="3275C5"/>
                </a:solidFill>
                <a:latin typeface="Source Sans Pro" panose="020B0503030403020204"/>
                <a:ea typeface="Source Sans Pro" panose="020B0503030403020204"/>
                <a:sym typeface="Source Sans Pro" panose="020B0503030403020204"/>
              </a:rPr>
              <a:t>تشمل منتجات مثل </a:t>
            </a:r>
            <a:r>
              <a:rPr lang="en-US" sz="3200" spc="8" dirty="0">
                <a:solidFill>
                  <a:srgbClr val="3275C5"/>
                </a:solidFill>
                <a:latin typeface="Source Sans Pro" panose="020B0503030403020204"/>
                <a:ea typeface="Source Sans Pro" panose="020B0503030403020204"/>
                <a:sym typeface="Source Sans Pro" panose="020B0503030403020204"/>
              </a:rPr>
              <a:t>Rituxan </a:t>
            </a:r>
            <a:r>
              <a:rPr lang="ar-DZ" sz="3200" spc="8" dirty="0">
                <a:solidFill>
                  <a:srgbClr val="3275C5"/>
                </a:solidFill>
                <a:latin typeface="Source Sans Pro" panose="020B0503030403020204"/>
                <a:ea typeface="Source Sans Pro" panose="020B0503030403020204"/>
                <a:sym typeface="Source Sans Pro" panose="020B0503030403020204"/>
              </a:rPr>
              <a:t> لعلاج أمراض المناعة الذاتية والأورام اللمفاوية</a:t>
            </a:r>
            <a:r>
              <a:rPr lang="en-US" sz="3200" spc="8" dirty="0">
                <a:solidFill>
                  <a:srgbClr val="3275C5"/>
                </a:solidFill>
                <a:latin typeface="Source Sans Pro" panose="020B0503030403020204"/>
                <a:ea typeface="Source Sans Pro" panose="020B0503030403020204"/>
                <a:sym typeface="Source Sans Pro" panose="020B0503030403020204"/>
              </a:rPr>
              <a:t>.</a:t>
            </a:r>
          </a:p>
        </p:txBody>
      </p:sp>
      <p:sp>
        <p:nvSpPr>
          <p:cNvPr id="19" name="TextBox 19"/>
          <p:cNvSpPr txBox="1"/>
          <p:nvPr/>
        </p:nvSpPr>
        <p:spPr>
          <a:xfrm>
            <a:off x="12943188" y="5034272"/>
            <a:ext cx="3449818" cy="3446780"/>
          </a:xfrm>
          <a:prstGeom prst="rect">
            <a:avLst/>
          </a:prstGeom>
        </p:spPr>
        <p:txBody>
          <a:bodyPr wrap="square" lIns="0" tIns="0" rIns="0" bIns="0" rtlCol="0" anchor="t">
            <a:spAutoFit/>
          </a:bodyPr>
          <a:lstStyle/>
          <a:p>
            <a:pPr algn="ctr" rtl="1">
              <a:lnSpc>
                <a:spcPct val="100000"/>
              </a:lnSpc>
            </a:pPr>
            <a:r>
              <a:rPr lang="ar-DZ" sz="3200" spc="8" dirty="0">
                <a:solidFill>
                  <a:srgbClr val="3275C5"/>
                </a:solidFill>
                <a:latin typeface="Source Sans Pro" panose="020B0503030403020204"/>
                <a:ea typeface="Source Sans Pro" panose="020B0503030403020204"/>
                <a:sym typeface="Source Sans Pro" panose="020B0503030403020204"/>
              </a:rPr>
              <a:t>تشمل تقنيات .التشخيص والاختبارات المخبرية مثل </a:t>
            </a:r>
            <a:r>
              <a:rPr lang="en-US" sz="3200" spc="8" dirty="0">
                <a:solidFill>
                  <a:srgbClr val="3275C5"/>
                </a:solidFill>
                <a:latin typeface="Source Sans Pro" panose="020B0503030403020204"/>
                <a:ea typeface="Source Sans Pro" panose="020B0503030403020204"/>
                <a:sym typeface="Source Sans Pro" panose="020B0503030403020204"/>
              </a:rPr>
              <a:t>PCR </a:t>
            </a:r>
            <a:r>
              <a:rPr lang="ar-DZ" sz="3200" spc="8" dirty="0">
                <a:solidFill>
                  <a:srgbClr val="3275C5"/>
                </a:solidFill>
                <a:latin typeface="Source Sans Pro" panose="020B0503030403020204"/>
                <a:ea typeface="Source Sans Pro" panose="020B0503030403020204"/>
                <a:sym typeface="Source Sans Pro" panose="020B0503030403020204"/>
              </a:rPr>
              <a:t>المستخدمة في الكشف عن الأمراض المعدية، بما في ذلك فيروس كورونا (19-</a:t>
            </a:r>
            <a:r>
              <a:rPr lang="en-US" sz="3200" spc="8" dirty="0">
                <a:solidFill>
                  <a:srgbClr val="3275C5"/>
                </a:solidFill>
                <a:latin typeface="Source Sans Pro" panose="020B0503030403020204"/>
                <a:ea typeface="Source Sans Pro" panose="020B0503030403020204"/>
                <a:sym typeface="Source Sans Pro" panose="020B0503030403020204"/>
              </a:rPr>
              <a:t>COVID).</a:t>
            </a:r>
          </a:p>
        </p:txBody>
      </p:sp>
      <p:sp>
        <p:nvSpPr>
          <p:cNvPr id="20" name="Freeform 20"/>
          <p:cNvSpPr/>
          <p:nvPr/>
        </p:nvSpPr>
        <p:spPr>
          <a:xfrm flipH="1" flipV="1">
            <a:off x="12866828" y="-976689"/>
            <a:ext cx="5863057" cy="4114800"/>
          </a:xfrm>
          <a:custGeom>
            <a:avLst/>
            <a:gdLst/>
            <a:ahLst/>
            <a:cxnLst/>
            <a:rect l="l" t="t" r="r" b="b"/>
            <a:pathLst>
              <a:path w="5863057" h="4114800">
                <a:moveTo>
                  <a:pt x="5863057" y="4114800"/>
                </a:moveTo>
                <a:lnTo>
                  <a:pt x="0" y="4114800"/>
                </a:lnTo>
                <a:lnTo>
                  <a:pt x="0" y="0"/>
                </a:lnTo>
                <a:lnTo>
                  <a:pt x="5863057" y="0"/>
                </a:lnTo>
                <a:lnTo>
                  <a:pt x="5863057" y="411480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Image 4"/>
          <p:cNvPicPr/>
          <p:nvPr/>
        </p:nvPicPr>
        <p:blipFill>
          <a:blip r:embed="rId6"/>
          <a:srcRect l="12222" t="13000" b="55500"/>
          <a:stretch>
            <a:fillRect/>
          </a:stretch>
        </p:blipFill>
        <p:spPr>
          <a:xfrm>
            <a:off x="14630400" y="8481060"/>
            <a:ext cx="3618230" cy="1651000"/>
          </a:xfrm>
          <a:prstGeom prst="rect">
            <a:avLst/>
          </a:prstGeom>
        </p:spPr>
      </p:pic>
      <p:pic>
        <p:nvPicPr>
          <p:cNvPr id="9" name="Image 8"/>
          <p:cNvPicPr/>
          <p:nvPr/>
        </p:nvPicPr>
        <p:blipFill>
          <a:blip r:embed="rId7"/>
          <a:stretch>
            <a:fillRect/>
          </a:stretch>
        </p:blipFill>
        <p:spPr>
          <a:xfrm>
            <a:off x="0" y="8481060"/>
            <a:ext cx="3983990" cy="1874520"/>
          </a:xfrm>
          <a:prstGeom prst="rect">
            <a:avLst/>
          </a:prstGeom>
        </p:spPr>
      </p:pic>
      <p:pic>
        <p:nvPicPr>
          <p:cNvPr id="18" name="Image 17"/>
          <p:cNvPicPr/>
          <p:nvPr/>
        </p:nvPicPr>
        <p:blipFill>
          <a:blip r:embed="rId8"/>
          <a:stretch>
            <a:fillRect/>
          </a:stretch>
        </p:blipFill>
        <p:spPr>
          <a:xfrm>
            <a:off x="6781800" y="8708390"/>
            <a:ext cx="2660650" cy="15881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900" decel="100000" fill="hold"/>
                                        <p:tgtEl>
                                          <p:spTgt spid="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900" decel="100000" fill="hold"/>
                                        <p:tgtEl>
                                          <p:spTgt spid="1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par>
                                <p:cTn id="44" presetID="22" presetClass="entr" presetSubtype="1"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900" decel="100000" fill="hold"/>
                                        <p:tgtEl>
                                          <p:spTgt spid="1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900" decel="100000" fill="hold"/>
                                        <p:tgtEl>
                                          <p:spTgt spid="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par>
                                <p:cTn id="66" presetID="22" presetClass="entr" presetSubtype="1"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up)">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p:bldP spid="12" grpId="1"/>
      <p:bldP spid="13" grpId="0"/>
      <p:bldP spid="13" grpId="1"/>
      <p:bldP spid="14" grpId="0"/>
      <p:bldP spid="14" grpId="1"/>
      <p:bldP spid="16" grpId="0"/>
      <p:bldP spid="16" grpId="1"/>
      <p:bldP spid="17" grpId="0"/>
      <p:bldP spid="17"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rot="5400000">
            <a:off x="-4751090" y="1897973"/>
            <a:ext cx="10511830" cy="6491055"/>
          </a:xfrm>
          <a:custGeom>
            <a:avLst/>
            <a:gdLst/>
            <a:ahLst/>
            <a:cxnLst/>
            <a:rect l="l" t="t" r="r" b="b"/>
            <a:pathLst>
              <a:path w="10511830" h="6491055">
                <a:moveTo>
                  <a:pt x="0" y="0"/>
                </a:moveTo>
                <a:lnTo>
                  <a:pt x="10511830" y="0"/>
                </a:lnTo>
                <a:lnTo>
                  <a:pt x="10511830" y="6491054"/>
                </a:lnTo>
                <a:lnTo>
                  <a:pt x="0" y="6491054"/>
                </a:lnTo>
                <a:lnTo>
                  <a:pt x="0" y="0"/>
                </a:lnTo>
                <a:close/>
              </a:path>
            </a:pathLst>
          </a:custGeom>
          <a:blipFill>
            <a:blip r:embed="rId2"/>
            <a:stretch>
              <a:fillRect/>
            </a:stretch>
          </a:blipFill>
        </p:spPr>
      </p:sp>
      <p:sp>
        <p:nvSpPr>
          <p:cNvPr id="9" name="TextBox 9"/>
          <p:cNvSpPr txBox="1"/>
          <p:nvPr/>
        </p:nvSpPr>
        <p:spPr>
          <a:xfrm>
            <a:off x="4572000" y="114300"/>
            <a:ext cx="11562080" cy="1814195"/>
          </a:xfrm>
          <a:prstGeom prst="rect">
            <a:avLst/>
          </a:prstGeom>
        </p:spPr>
        <p:txBody>
          <a:bodyPr wrap="square" lIns="0" tIns="0" rIns="0" bIns="0" rtlCol="0" anchor="t">
            <a:noAutofit/>
          </a:bodyPr>
          <a:lstStyle/>
          <a:p>
            <a:pPr algn="l">
              <a:lnSpc>
                <a:spcPts val="11200"/>
              </a:lnSpc>
            </a:pPr>
            <a:r>
              <a:rPr lang="fr-FR" altLang="en-US" sz="8000" b="1" dirty="0">
                <a:solidFill>
                  <a:srgbClr val="56AAF0"/>
                </a:solidFill>
                <a:latin typeface="Dynamo Medium" panose="020B060402020A080404"/>
                <a:ea typeface="Dynamo Medium" panose="020B060402020A080404"/>
                <a:cs typeface="Dynamo Medium" panose="020B060402020A080404"/>
                <a:sym typeface="Dynamo Medium" panose="020B060402020A080404"/>
              </a:rPr>
              <a:t>6-</a:t>
            </a:r>
            <a:r>
              <a:rPr lang="en-US" altLang="fr-FR" sz="8000" b="1" dirty="0">
                <a:solidFill>
                  <a:srgbClr val="56AAF0"/>
                </a:solidFill>
                <a:latin typeface="Dynamo Medium" panose="020B060402020A080404"/>
                <a:ea typeface="Dynamo Medium" panose="020B060402020A080404"/>
                <a:cs typeface="Dynamo Medium" panose="020B060402020A080404"/>
                <a:sym typeface="Dynamo Medium" panose="020B060402020A080404"/>
              </a:rPr>
              <a:t>Marketing proposals</a:t>
            </a:r>
          </a:p>
          <a:p>
            <a:pPr algn="l">
              <a:lnSpc>
                <a:spcPts val="11200"/>
              </a:lnSpc>
            </a:pPr>
            <a:endParaRPr lang="en-US" altLang="fr-FR" sz="8000" b="1" dirty="0">
              <a:solidFill>
                <a:srgbClr val="56AAF0"/>
              </a:solidFill>
              <a:latin typeface="Dynamo Medium" panose="020B060402020A080404"/>
              <a:ea typeface="Dynamo Medium" panose="020B060402020A080404"/>
              <a:cs typeface="Dynamo Medium" panose="020B060402020A080404"/>
              <a:sym typeface="Dynamo Medium" panose="020B060402020A080404"/>
            </a:endParaRPr>
          </a:p>
        </p:txBody>
      </p:sp>
      <p:sp>
        <p:nvSpPr>
          <p:cNvPr id="11" name="Rectangle 10"/>
          <p:cNvSpPr/>
          <p:nvPr/>
        </p:nvSpPr>
        <p:spPr>
          <a:xfrm>
            <a:off x="564515" y="2400300"/>
            <a:ext cx="17466310" cy="3230245"/>
          </a:xfrm>
          <a:prstGeom prst="rect">
            <a:avLst/>
          </a:prstGeom>
        </p:spPr>
        <p:txBody>
          <a:bodyPr wrap="square">
            <a:spAutoFit/>
          </a:bodyPr>
          <a:lstStyle/>
          <a:p>
            <a:pPr marL="571500" indent="-571500" algn="r" rtl="1">
              <a:buFont typeface="Wingdings" panose="05000000000000000000" pitchFamily="2" charset="2"/>
              <a:buChar char="ü"/>
            </a:pPr>
            <a:r>
              <a:rPr lang="ar-DZ" sz="6000" dirty="0">
                <a:solidFill>
                  <a:schemeClr val="accent5">
                    <a:lumMod val="75000"/>
                  </a:schemeClr>
                </a:solidFill>
              </a:rPr>
              <a:t>تحليل السوق</a:t>
            </a:r>
            <a:r>
              <a:rPr lang="fr-FR" sz="6000" dirty="0">
                <a:solidFill>
                  <a:schemeClr val="accent5">
                    <a:lumMod val="75000"/>
                  </a:schemeClr>
                </a:solidFill>
              </a:rPr>
              <a:t>:</a:t>
            </a:r>
            <a:endParaRPr lang="ar-DZ" sz="6000" dirty="0">
              <a:solidFill>
                <a:schemeClr val="accent5">
                  <a:lumMod val="75000"/>
                </a:schemeClr>
              </a:solidFill>
            </a:endParaRPr>
          </a:p>
          <a:p>
            <a:pPr algn="r" rtl="1"/>
            <a:endParaRPr lang="ar-DZ" sz="3600" dirty="0"/>
          </a:p>
          <a:p>
            <a:pPr algn="r" rtl="1"/>
            <a:r>
              <a:rPr lang="ar-DZ" sz="3600" dirty="0"/>
              <a:t> تستهدف الأسواق المتقدمة في أوروبا وأمريكا الشمالية مع تركيز خاص على الأدوية المخصصة لعلاج السرطان وأمراض المناعة. استراتيجيات التسعير تعتمد الشركة على تسعير منتجاتها بناءً على قيمتها العلاجية، مما يعزز مكانتها كمنتج للأدوية المبتكرة ذات الجودة العالية.</a:t>
            </a:r>
          </a:p>
        </p:txBody>
      </p:sp>
      <p:sp>
        <p:nvSpPr>
          <p:cNvPr id="13" name="Rectangle 12"/>
          <p:cNvSpPr/>
          <p:nvPr/>
        </p:nvSpPr>
        <p:spPr>
          <a:xfrm>
            <a:off x="-316865" y="5863590"/>
            <a:ext cx="18347690" cy="3230245"/>
          </a:xfrm>
          <a:prstGeom prst="rect">
            <a:avLst/>
          </a:prstGeom>
        </p:spPr>
        <p:txBody>
          <a:bodyPr wrap="square">
            <a:spAutoFit/>
          </a:bodyPr>
          <a:lstStyle/>
          <a:p>
            <a:pPr marL="571500" indent="-571500" algn="r" rtl="1">
              <a:buFont typeface="Wingdings" panose="05000000000000000000" pitchFamily="2" charset="2"/>
              <a:buChar char="ü"/>
            </a:pPr>
            <a:r>
              <a:rPr lang="ar-DZ" sz="6000" dirty="0">
                <a:solidFill>
                  <a:schemeClr val="accent5">
                    <a:lumMod val="75000"/>
                  </a:schemeClr>
                </a:solidFill>
              </a:rPr>
              <a:t>الترويج والتوزيع</a:t>
            </a:r>
            <a:r>
              <a:rPr lang="fr-FR" sz="6000" dirty="0">
                <a:solidFill>
                  <a:schemeClr val="accent5">
                    <a:lumMod val="75000"/>
                  </a:schemeClr>
                </a:solidFill>
              </a:rPr>
              <a:t>:</a:t>
            </a:r>
            <a:endParaRPr lang="ar-DZ" sz="6000" dirty="0">
              <a:solidFill>
                <a:schemeClr val="accent5">
                  <a:lumMod val="75000"/>
                </a:schemeClr>
              </a:solidFill>
            </a:endParaRPr>
          </a:p>
          <a:p>
            <a:pPr marL="571500" indent="-571500" algn="r" rtl="1">
              <a:buFont typeface="Wingdings" panose="05000000000000000000" pitchFamily="2" charset="2"/>
              <a:buChar char="ü"/>
            </a:pPr>
            <a:endParaRPr lang="ar-DZ" sz="3600" dirty="0"/>
          </a:p>
          <a:p>
            <a:pPr marL="571500" indent="-571500" algn="r" rtl="1">
              <a:buFont typeface="Wingdings" panose="05000000000000000000" pitchFamily="2" charset="2"/>
              <a:buChar char="ü"/>
            </a:pPr>
            <a:endParaRPr lang="ar-DZ" sz="3600" dirty="0"/>
          </a:p>
          <a:p>
            <a:pPr algn="r" rtl="1"/>
            <a:r>
              <a:rPr lang="ar-DZ" sz="3600" dirty="0"/>
              <a:t>تستخدم الشركة مزيجاً من الترويج التقليدي والتسويق الرقمي، وتوزع منتجاتها من خلال شبكة عالمية تشمل الوكلاء والموزعين والشراكات مع المؤسسات الصحية.</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0" name="TextBox 20"/>
          <p:cNvSpPr txBox="1"/>
          <p:nvPr/>
        </p:nvSpPr>
        <p:spPr>
          <a:xfrm>
            <a:off x="3352800" y="38100"/>
            <a:ext cx="13997940" cy="2820035"/>
          </a:xfrm>
          <a:prstGeom prst="rect">
            <a:avLst/>
          </a:prstGeom>
        </p:spPr>
        <p:txBody>
          <a:bodyPr wrap="square" lIns="0" tIns="0" rIns="0" bIns="0" rtlCol="0" anchor="t">
            <a:noAutofit/>
          </a:bodyPr>
          <a:lstStyle/>
          <a:p>
            <a:pPr algn="l">
              <a:lnSpc>
                <a:spcPts val="16800"/>
              </a:lnSpc>
            </a:pPr>
            <a:r>
              <a:rPr lang="fr-FR" altLang="en-US" sz="8000" b="1" spc="47"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7-</a:t>
            </a:r>
            <a:r>
              <a:rPr lang="en-US" altLang="fr-FR" sz="8000" b="1" spc="47"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Innovation and technology</a:t>
            </a:r>
          </a:p>
          <a:p>
            <a:pPr algn="l">
              <a:lnSpc>
                <a:spcPts val="16800"/>
              </a:lnSpc>
            </a:pPr>
            <a:endParaRPr lang="en-US" altLang="fr-FR" sz="8000" b="1" spc="47"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endParaRPr>
          </a:p>
          <a:p>
            <a:pPr algn="l">
              <a:lnSpc>
                <a:spcPts val="16800"/>
              </a:lnSpc>
            </a:pPr>
            <a:endParaRPr lang="en-US" altLang="fr-FR" sz="8000" b="1" spc="47"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endParaRPr>
          </a:p>
        </p:txBody>
      </p:sp>
      <p:sp>
        <p:nvSpPr>
          <p:cNvPr id="23" name="Rectangle 22"/>
          <p:cNvSpPr/>
          <p:nvPr/>
        </p:nvSpPr>
        <p:spPr>
          <a:xfrm>
            <a:off x="762000" y="3695700"/>
            <a:ext cx="17268583" cy="2308324"/>
          </a:xfrm>
          <a:prstGeom prst="rect">
            <a:avLst/>
          </a:prstGeom>
        </p:spPr>
        <p:txBody>
          <a:bodyPr wrap="square">
            <a:spAutoFit/>
          </a:bodyPr>
          <a:lstStyle/>
          <a:p>
            <a:pPr algn="r" rtl="1"/>
            <a:r>
              <a:rPr lang="ar-DZ" sz="3600" dirty="0"/>
              <a:t>البحث والتطوير تخصص الشركة 20% من إيراداتها السنوية للاستثمار في البحث والتطوير تركز على الابتكار في الأدوية الحيوية والتشخيص المتقدم.</a:t>
            </a:r>
          </a:p>
          <a:p>
            <a:pPr algn="r" rtl="1"/>
            <a:r>
              <a:rPr lang="ar-DZ" sz="3600" dirty="0"/>
              <a:t>التقنيات المستخدمة تعتمد على الطب الشخصي لتقديم علاجات مخصصة، وتستثمر في الذكاء الاصطناعي لتحسين دقة التشخيص والعلاج الشراكات تتعاون مع جامعات ومؤسسات بحثية وشركات ناشئة لتعزيز قدرتها على الابتكار</a:t>
            </a:r>
            <a:r>
              <a:rPr lang="fr-FR" sz="3600" dirty="0"/>
              <a:t>.</a:t>
            </a:r>
            <a:endParaRPr lang="ar-DZ" sz="3600" dirty="0"/>
          </a:p>
        </p:txBody>
      </p:sp>
      <p:sp>
        <p:nvSpPr>
          <p:cNvPr id="5" name="Rectangle 4"/>
          <p:cNvSpPr/>
          <p:nvPr/>
        </p:nvSpPr>
        <p:spPr>
          <a:xfrm>
            <a:off x="0" y="8496300"/>
            <a:ext cx="18288000" cy="17907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pic>
        <p:nvPicPr>
          <p:cNvPr id="3" name="Image 2"/>
          <p:cNvPicPr/>
          <p:nvPr/>
        </p:nvPicPr>
        <p:blipFill>
          <a:blip r:embed="rId2"/>
          <a:stretch>
            <a:fillRect/>
          </a:stretch>
        </p:blipFill>
        <p:spPr>
          <a:xfrm>
            <a:off x="18516600" y="1028700"/>
            <a:ext cx="521970" cy="619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TextBox 19"/>
          <p:cNvSpPr txBox="1"/>
          <p:nvPr/>
        </p:nvSpPr>
        <p:spPr>
          <a:xfrm>
            <a:off x="2438400" y="-9525"/>
            <a:ext cx="16289020" cy="4308475"/>
          </a:xfrm>
          <a:prstGeom prst="rect">
            <a:avLst/>
          </a:prstGeom>
        </p:spPr>
        <p:txBody>
          <a:bodyPr wrap="square" lIns="0" tIns="0" rIns="0" bIns="0" rtlCol="0" anchor="t">
            <a:spAutoFit/>
          </a:bodyPr>
          <a:lstStyle/>
          <a:p>
            <a:pPr algn="l">
              <a:lnSpc>
                <a:spcPts val="16800"/>
              </a:lnSpc>
            </a:pPr>
            <a:r>
              <a:rPr lang="fr-FR" altLang="en-US" sz="8800" b="1" dirty="0">
                <a:solidFill>
                  <a:srgbClr val="3275C5"/>
                </a:solidFill>
                <a:latin typeface="Times New Roman" panose="02020603050405020304" charset="0"/>
                <a:ea typeface="Dynamo Medium" panose="020B060402020A080404"/>
                <a:cs typeface="Times New Roman" panose="02020603050405020304" charset="0"/>
                <a:sym typeface="Dynamo Medium" panose="020B060402020A080404"/>
              </a:rPr>
              <a:t>8-</a:t>
            </a:r>
            <a:r>
              <a:rPr lang="en-US" altLang="fr-FR" sz="8800" b="1" dirty="0">
                <a:solidFill>
                  <a:srgbClr val="3275C5"/>
                </a:solidFill>
                <a:latin typeface="Times New Roman" panose="02020603050405020304" charset="0"/>
                <a:ea typeface="Dynamo Medium" panose="020B060402020A080404"/>
                <a:cs typeface="Times New Roman" panose="02020603050405020304" charset="0"/>
                <a:sym typeface="Dynamo Medium" panose="020B060402020A080404"/>
              </a:rPr>
              <a:t>Performance and demands</a:t>
            </a:r>
          </a:p>
          <a:p>
            <a:pPr algn="l">
              <a:lnSpc>
                <a:spcPts val="16800"/>
              </a:lnSpc>
            </a:pPr>
            <a:endParaRPr lang="en-US" altLang="fr-FR" sz="8800" b="1" dirty="0">
              <a:solidFill>
                <a:srgbClr val="3275C5"/>
              </a:solidFill>
              <a:latin typeface="Times New Roman" panose="02020603050405020304" charset="0"/>
              <a:ea typeface="Dynamo Medium" panose="020B060402020A080404"/>
              <a:cs typeface="Times New Roman" panose="02020603050405020304" charset="0"/>
              <a:sym typeface="Dynamo Medium" panose="020B060402020A080404"/>
            </a:endParaRPr>
          </a:p>
        </p:txBody>
      </p:sp>
      <p:sp>
        <p:nvSpPr>
          <p:cNvPr id="23" name="Rectangle 22"/>
          <p:cNvSpPr/>
          <p:nvPr/>
        </p:nvSpPr>
        <p:spPr>
          <a:xfrm>
            <a:off x="-25400" y="3695700"/>
            <a:ext cx="17268583" cy="3970318"/>
          </a:xfrm>
          <a:prstGeom prst="rect">
            <a:avLst/>
          </a:prstGeom>
        </p:spPr>
        <p:txBody>
          <a:bodyPr wrap="square">
            <a:spAutoFit/>
          </a:bodyPr>
          <a:lstStyle/>
          <a:p>
            <a:pPr algn="r" rtl="1"/>
            <a:r>
              <a:rPr lang="ar-DZ" sz="3600" dirty="0"/>
              <a:t>التحليل المالي </a:t>
            </a:r>
            <a:r>
              <a:rPr lang="fr-FR" sz="3600" dirty="0"/>
              <a:t>:</a:t>
            </a:r>
            <a:r>
              <a:rPr lang="ar-DZ" sz="3600" dirty="0"/>
              <a:t>تحقق الشركة نموا ًمستداماً بفضل الطلب العالي على أدوية السرطان والمناعة حافظت على هوامش ربحية قوية رغم المنافسة الشديدة.</a:t>
            </a:r>
          </a:p>
          <a:p>
            <a:pPr algn="r" rtl="1"/>
            <a:endParaRPr lang="ar-DZ" sz="3600" dirty="0"/>
          </a:p>
          <a:p>
            <a:pPr algn="r" rtl="1"/>
            <a:endParaRPr lang="ar-DZ" sz="3600" dirty="0"/>
          </a:p>
          <a:p>
            <a:pPr algn="r" rtl="1"/>
            <a:endParaRPr lang="ar-DZ" sz="3600" dirty="0"/>
          </a:p>
          <a:p>
            <a:pPr algn="r" rtl="1"/>
            <a:r>
              <a:rPr lang="ar-DZ" sz="3600" dirty="0"/>
              <a:t>التحديات المالية: تواجه الشركة تحديات مثل ضغط التسعير من الجهات التنظيمية، والمنافسة من الأدوية الجنسية، والتغيرات في السياسات الصحية.</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8" name="TextBox 8"/>
          <p:cNvSpPr txBox="1"/>
          <p:nvPr/>
        </p:nvSpPr>
        <p:spPr>
          <a:xfrm>
            <a:off x="2819400" y="-114300"/>
            <a:ext cx="14257020" cy="2872105"/>
          </a:xfrm>
          <a:prstGeom prst="rect">
            <a:avLst/>
          </a:prstGeom>
        </p:spPr>
        <p:txBody>
          <a:bodyPr wrap="square" lIns="0" tIns="0" rIns="0" bIns="0" rtlCol="0" anchor="t">
            <a:spAutoFit/>
          </a:bodyPr>
          <a:lstStyle/>
          <a:p>
            <a:pPr algn="l">
              <a:lnSpc>
                <a:spcPts val="11200"/>
              </a:lnSpc>
            </a:pPr>
            <a:r>
              <a:rPr lang="fr-FR" altLang="en-US" sz="8000" b="1"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9-</a:t>
            </a:r>
            <a:r>
              <a:rPr lang="en-US" altLang="fr-FR" sz="8000" b="1"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SWOT and PESTEL analysis</a:t>
            </a:r>
          </a:p>
          <a:p>
            <a:pPr algn="l">
              <a:lnSpc>
                <a:spcPts val="11200"/>
              </a:lnSpc>
            </a:pPr>
            <a:endParaRPr lang="en-US" altLang="fr-FR" sz="8000" b="1"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endParaRPr>
          </a:p>
        </p:txBody>
      </p:sp>
      <p:sp>
        <p:nvSpPr>
          <p:cNvPr id="9" name="Rectangle 8"/>
          <p:cNvSpPr/>
          <p:nvPr/>
        </p:nvSpPr>
        <p:spPr>
          <a:xfrm>
            <a:off x="8915658" y="1638300"/>
            <a:ext cx="2727325" cy="1014730"/>
          </a:xfrm>
          <a:prstGeom prst="rect">
            <a:avLst/>
          </a:prstGeom>
        </p:spPr>
        <p:txBody>
          <a:bodyPr wrap="none">
            <a:spAutoFit/>
          </a:bodyPr>
          <a:lstStyle/>
          <a:p>
            <a:pPr algn="r" rtl="1"/>
            <a:r>
              <a:rPr lang="ar-DZ" sz="6000" b="1" dirty="0">
                <a:solidFill>
                  <a:schemeClr val="accent5">
                    <a:lumMod val="75000"/>
                  </a:schemeClr>
                </a:solidFill>
              </a:rPr>
              <a:t> SWOT</a:t>
            </a:r>
            <a:r>
              <a:rPr lang="fr-FR" sz="6000" b="1" dirty="0">
                <a:solidFill>
                  <a:schemeClr val="accent5">
                    <a:lumMod val="75000"/>
                  </a:schemeClr>
                </a:solidFill>
                <a:sym typeface="+mn-ea"/>
              </a:rPr>
              <a:t>:</a:t>
            </a:r>
            <a:endParaRPr lang="ar-DZ" sz="6000" b="1" dirty="0">
              <a:solidFill>
                <a:schemeClr val="accent5">
                  <a:lumMod val="75000"/>
                </a:schemeClr>
              </a:solidFill>
            </a:endParaRPr>
          </a:p>
        </p:txBody>
      </p:sp>
      <p:sp>
        <p:nvSpPr>
          <p:cNvPr id="10" name="Rectangle 9"/>
          <p:cNvSpPr/>
          <p:nvPr/>
        </p:nvSpPr>
        <p:spPr>
          <a:xfrm>
            <a:off x="8270875" y="2324100"/>
            <a:ext cx="9387205" cy="7232015"/>
          </a:xfrm>
          <a:prstGeom prst="rect">
            <a:avLst/>
          </a:prstGeom>
        </p:spPr>
        <p:txBody>
          <a:bodyPr wrap="square">
            <a:spAutoFit/>
          </a:bodyPr>
          <a:lstStyle/>
          <a:p>
            <a:pPr algn="r" rtl="1"/>
            <a:r>
              <a:rPr lang="ar-DZ" sz="4400" dirty="0">
                <a:solidFill>
                  <a:schemeClr val="accent1">
                    <a:lumMod val="50000"/>
                  </a:schemeClr>
                </a:solidFill>
              </a:rPr>
              <a:t>نقاط القوة:</a:t>
            </a:r>
          </a:p>
          <a:p>
            <a:pPr algn="r" rtl="1"/>
            <a:endParaRPr lang="ar-DZ" sz="4400" dirty="0">
              <a:solidFill>
                <a:schemeClr val="accent1">
                  <a:lumMod val="50000"/>
                </a:schemeClr>
              </a:solidFill>
            </a:endParaRPr>
          </a:p>
          <a:p>
            <a:pPr marL="457200" indent="-457200" algn="r" rtl="1">
              <a:buFont typeface="Wingdings" panose="05000000000000000000" pitchFamily="2" charset="2"/>
              <a:buChar char="§"/>
            </a:pPr>
            <a:r>
              <a:rPr lang="ar-DZ" sz="3200" dirty="0"/>
              <a:t> زيادة في الأدوية الحيوية .</a:t>
            </a:r>
          </a:p>
          <a:p>
            <a:pPr marL="457200" indent="-457200" algn="r" rtl="1">
              <a:buFont typeface="Wingdings" panose="05000000000000000000" pitchFamily="2" charset="2"/>
              <a:buChar char="§"/>
            </a:pPr>
            <a:r>
              <a:rPr lang="ar-DZ" sz="3200" dirty="0"/>
              <a:t> استثمارات قوية في البحث والتطوير شبكة توزيع عالمية.</a:t>
            </a:r>
          </a:p>
          <a:p>
            <a:pPr algn="r" rtl="1"/>
            <a:endParaRPr lang="ar-DZ" sz="3200" dirty="0"/>
          </a:p>
          <a:p>
            <a:pPr algn="r" rtl="1"/>
            <a:r>
              <a:rPr lang="ar-DZ" sz="4400" dirty="0">
                <a:solidFill>
                  <a:schemeClr val="accent1">
                    <a:lumMod val="50000"/>
                  </a:schemeClr>
                </a:solidFill>
              </a:rPr>
              <a:t>نقاط الضعف</a:t>
            </a:r>
            <a:r>
              <a:rPr lang="fr-FR" sz="4400" dirty="0">
                <a:solidFill>
                  <a:schemeClr val="accent1">
                    <a:lumMod val="50000"/>
                  </a:schemeClr>
                </a:solidFill>
              </a:rPr>
              <a:t>:</a:t>
            </a:r>
            <a:endParaRPr lang="ar-DZ" sz="4400" dirty="0">
              <a:solidFill>
                <a:schemeClr val="accent1">
                  <a:lumMod val="50000"/>
                </a:schemeClr>
              </a:solidFill>
            </a:endParaRPr>
          </a:p>
          <a:p>
            <a:pPr algn="r" rtl="1"/>
            <a:endParaRPr lang="ar-DZ" sz="4400" dirty="0">
              <a:solidFill>
                <a:schemeClr val="accent1">
                  <a:lumMod val="50000"/>
                </a:schemeClr>
              </a:solidFill>
            </a:endParaRPr>
          </a:p>
          <a:p>
            <a:pPr marL="457200" indent="-457200" algn="r" rtl="1">
              <a:lnSpc>
                <a:spcPct val="100000"/>
              </a:lnSpc>
              <a:buFont typeface="Wingdings" panose="05000000000000000000" pitchFamily="2" charset="2"/>
              <a:buChar char="§"/>
            </a:pPr>
            <a:r>
              <a:rPr lang="ar-DZ" sz="3200" dirty="0"/>
              <a:t> اعتماد كبير على منتجات علاج السرطان .</a:t>
            </a:r>
          </a:p>
          <a:p>
            <a:pPr marL="457200" indent="-457200" algn="r" rtl="1">
              <a:lnSpc>
                <a:spcPct val="100000"/>
              </a:lnSpc>
              <a:buFont typeface="Wingdings" panose="05000000000000000000" pitchFamily="2" charset="2"/>
              <a:buChar char="§"/>
            </a:pPr>
            <a:r>
              <a:rPr lang="ar-DZ" sz="3200" dirty="0"/>
              <a:t> التعرض للمخاطر التنظيمية.</a:t>
            </a:r>
          </a:p>
          <a:p>
            <a:pPr marL="457200" indent="-457200" algn="r" rtl="1">
              <a:lnSpc>
                <a:spcPct val="100000"/>
              </a:lnSpc>
              <a:buFont typeface="Wingdings" panose="05000000000000000000" pitchFamily="2" charset="2"/>
              <a:buChar char="§"/>
            </a:pPr>
            <a:r>
              <a:rPr lang="ar-DZ" sz="3200" dirty="0"/>
              <a:t>الفرص توسع في الأسواق الناشئة .</a:t>
            </a:r>
          </a:p>
          <a:p>
            <a:pPr marL="457200" indent="-457200" algn="r" rtl="1">
              <a:lnSpc>
                <a:spcPct val="100000"/>
              </a:lnSpc>
              <a:buFont typeface="Wingdings" panose="05000000000000000000" pitchFamily="2" charset="2"/>
              <a:buChar char="§"/>
            </a:pPr>
            <a:r>
              <a:rPr lang="ar-DZ" sz="3200" dirty="0"/>
              <a:t>ارتفاع الطلب على العلاجات المخصصة والابتكارات التقنية . </a:t>
            </a:r>
          </a:p>
          <a:p>
            <a:pPr marL="457200" indent="-457200" algn="r" rtl="1">
              <a:lnSpc>
                <a:spcPct val="100000"/>
              </a:lnSpc>
              <a:buFont typeface="Wingdings" panose="05000000000000000000" pitchFamily="2" charset="2"/>
              <a:buChar char="§"/>
            </a:pPr>
            <a:r>
              <a:rPr lang="ar-DZ" sz="3200" dirty="0"/>
              <a:t>التهديدات المنافسة من الأدوية الجنيسة .</a:t>
            </a:r>
          </a:p>
          <a:p>
            <a:pPr marL="457200" indent="-457200" algn="r" rtl="1">
              <a:lnSpc>
                <a:spcPct val="100000"/>
              </a:lnSpc>
              <a:buFont typeface="Wingdings" panose="05000000000000000000" pitchFamily="2" charset="2"/>
              <a:buChar char="§"/>
            </a:pPr>
            <a:r>
              <a:rPr lang="ar-DZ" sz="3200" dirty="0"/>
              <a:t> التغيرات في سياسات التسعير.</a:t>
            </a:r>
          </a:p>
        </p:txBody>
      </p:sp>
      <p:pic>
        <p:nvPicPr>
          <p:cNvPr id="3" name="Image 2"/>
          <p:cNvPicPr/>
          <p:nvPr/>
        </p:nvPicPr>
        <p:blipFill>
          <a:blip r:embed="rId2"/>
          <a:stretch>
            <a:fillRect/>
          </a:stretch>
        </p:blipFill>
        <p:spPr>
          <a:xfrm>
            <a:off x="0" y="2912745"/>
            <a:ext cx="8270875" cy="73742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rot="5400000" flipV="1">
            <a:off x="9786558" y="1897973"/>
            <a:ext cx="10511830" cy="6491055"/>
          </a:xfrm>
          <a:custGeom>
            <a:avLst/>
            <a:gdLst/>
            <a:ahLst/>
            <a:cxnLst/>
            <a:rect l="l" t="t" r="r" b="b"/>
            <a:pathLst>
              <a:path w="10511830" h="6491055">
                <a:moveTo>
                  <a:pt x="0" y="6491054"/>
                </a:moveTo>
                <a:lnTo>
                  <a:pt x="10511829" y="6491054"/>
                </a:lnTo>
                <a:lnTo>
                  <a:pt x="10511829" y="0"/>
                </a:lnTo>
                <a:lnTo>
                  <a:pt x="0" y="0"/>
                </a:lnTo>
                <a:lnTo>
                  <a:pt x="0" y="6491054"/>
                </a:lnTo>
                <a:close/>
              </a:path>
            </a:pathLst>
          </a:custGeom>
          <a:blipFill>
            <a:blip r:embed="rId2"/>
            <a:stretch>
              <a:fillRect/>
            </a:stretch>
          </a:blipFill>
        </p:spPr>
      </p:sp>
      <p:sp>
        <p:nvSpPr>
          <p:cNvPr id="9" name="Rectangle 8"/>
          <p:cNvSpPr/>
          <p:nvPr/>
        </p:nvSpPr>
        <p:spPr>
          <a:xfrm>
            <a:off x="762000" y="0"/>
            <a:ext cx="2824236" cy="1015663"/>
          </a:xfrm>
          <a:prstGeom prst="rect">
            <a:avLst/>
          </a:prstGeom>
        </p:spPr>
        <p:txBody>
          <a:bodyPr wrap="none">
            <a:spAutoFit/>
          </a:bodyPr>
          <a:lstStyle/>
          <a:p>
            <a:pPr algn="r" rtl="1"/>
            <a:r>
              <a:rPr lang="ar-DZ" sz="6000" b="1" dirty="0">
                <a:solidFill>
                  <a:schemeClr val="accent5">
                    <a:lumMod val="75000"/>
                  </a:schemeClr>
                </a:solidFill>
              </a:rPr>
              <a:t> </a:t>
            </a:r>
            <a:r>
              <a:rPr lang="en-US" sz="6000" b="1" dirty="0">
                <a:solidFill>
                  <a:schemeClr val="accent5">
                    <a:lumMod val="75000"/>
                  </a:schemeClr>
                </a:solidFill>
              </a:rPr>
              <a:t>PESTEL:</a:t>
            </a:r>
            <a:endParaRPr lang="ar-DZ" sz="6000" b="1" dirty="0">
              <a:solidFill>
                <a:schemeClr val="accent5">
                  <a:lumMod val="75000"/>
                </a:schemeClr>
              </a:solidFill>
            </a:endParaRPr>
          </a:p>
        </p:txBody>
      </p:sp>
      <p:sp>
        <p:nvSpPr>
          <p:cNvPr id="10" name="Rectangle 9"/>
          <p:cNvSpPr/>
          <p:nvPr/>
        </p:nvSpPr>
        <p:spPr>
          <a:xfrm>
            <a:off x="304800" y="1409700"/>
            <a:ext cx="11811000" cy="8710077"/>
          </a:xfrm>
          <a:prstGeom prst="rect">
            <a:avLst/>
          </a:prstGeom>
        </p:spPr>
        <p:txBody>
          <a:bodyPr wrap="square">
            <a:spAutoFit/>
          </a:bodyPr>
          <a:lstStyle/>
          <a:p>
            <a:pPr marL="742950" indent="-742950" algn="r" rtl="1">
              <a:buFont typeface="Wingdings" panose="05000000000000000000" pitchFamily="2" charset="2"/>
              <a:buChar char="q"/>
            </a:pPr>
            <a:r>
              <a:rPr lang="ar-DZ" sz="3600" dirty="0">
                <a:solidFill>
                  <a:schemeClr val="accent1">
                    <a:lumMod val="50000"/>
                  </a:schemeClr>
                </a:solidFill>
              </a:rPr>
              <a:t>سياسيا</a:t>
            </a:r>
            <a:r>
              <a:rPr lang="fr-FR" sz="3600" dirty="0">
                <a:solidFill>
                  <a:schemeClr val="accent1">
                    <a:lumMod val="50000"/>
                  </a:schemeClr>
                </a:solidFill>
              </a:rPr>
              <a:t>:</a:t>
            </a:r>
            <a:endParaRPr lang="ar-DZ" sz="3600" dirty="0">
              <a:solidFill>
                <a:schemeClr val="accent1">
                  <a:lumMod val="50000"/>
                </a:schemeClr>
              </a:solidFill>
            </a:endParaRPr>
          </a:p>
          <a:p>
            <a:pPr algn="r" rtl="1"/>
            <a:endParaRPr lang="ar-DZ" sz="3200" dirty="0"/>
          </a:p>
          <a:p>
            <a:pPr algn="r" rtl="1"/>
            <a:r>
              <a:rPr lang="ar-DZ" sz="3200" dirty="0"/>
              <a:t> قوانين تسعير الأدوية وسياسات الصحة العالمية تؤثر على استراتيجية الشركة. </a:t>
            </a:r>
          </a:p>
          <a:p>
            <a:pPr algn="r" rtl="1"/>
            <a:endParaRPr lang="ar-DZ" sz="3200" dirty="0"/>
          </a:p>
          <a:p>
            <a:pPr marL="571500" indent="-571500" algn="r" rtl="1">
              <a:buFont typeface="Wingdings" panose="05000000000000000000" pitchFamily="2" charset="2"/>
              <a:buChar char="q"/>
            </a:pPr>
            <a:r>
              <a:rPr lang="ar-DZ" sz="3600" dirty="0">
                <a:solidFill>
                  <a:schemeClr val="accent1">
                    <a:lumMod val="50000"/>
                  </a:schemeClr>
                </a:solidFill>
              </a:rPr>
              <a:t>اقتصاديًا</a:t>
            </a:r>
            <a:r>
              <a:rPr lang="fr-FR" sz="3600" dirty="0">
                <a:solidFill>
                  <a:schemeClr val="accent1">
                    <a:lumMod val="50000"/>
                  </a:schemeClr>
                </a:solidFill>
              </a:rPr>
              <a:t>:</a:t>
            </a:r>
            <a:r>
              <a:rPr lang="ar-DZ" sz="3600" dirty="0">
                <a:solidFill>
                  <a:schemeClr val="accent1">
                    <a:lumMod val="50000"/>
                  </a:schemeClr>
                </a:solidFill>
              </a:rPr>
              <a:t> </a:t>
            </a:r>
          </a:p>
          <a:p>
            <a:pPr algn="r" rtl="1"/>
            <a:endParaRPr lang="ar-DZ" sz="3200" dirty="0"/>
          </a:p>
          <a:p>
            <a:pPr algn="r" rtl="1"/>
            <a:r>
              <a:rPr lang="ar-DZ" sz="3200" dirty="0"/>
              <a:t>تقلبات الاقتصاد العالمي تؤثر على الإيرادات اجتماعيًا ارتفاع الطلب على العلاجات المبتكرة بسبب الوعي الصحي المتزايد.</a:t>
            </a:r>
          </a:p>
          <a:p>
            <a:pPr algn="r" rtl="1"/>
            <a:endParaRPr lang="ar-DZ" sz="3200" dirty="0"/>
          </a:p>
          <a:p>
            <a:pPr marL="571500" indent="-571500" algn="r" rtl="1">
              <a:buFont typeface="Wingdings" panose="05000000000000000000" pitchFamily="2" charset="2"/>
              <a:buChar char="q"/>
            </a:pPr>
            <a:r>
              <a:rPr lang="ar-DZ" sz="3600" dirty="0">
                <a:solidFill>
                  <a:schemeClr val="accent1">
                    <a:lumMod val="50000"/>
                  </a:schemeClr>
                </a:solidFill>
              </a:rPr>
              <a:t>تقنيا:</a:t>
            </a:r>
          </a:p>
          <a:p>
            <a:pPr algn="r" rtl="1"/>
            <a:endParaRPr lang="ar-DZ" sz="3200" dirty="0"/>
          </a:p>
          <a:p>
            <a:pPr algn="r" rtl="1"/>
            <a:r>
              <a:rPr lang="ar-DZ" sz="3200" dirty="0"/>
              <a:t> التقدم في التكنولوجيا الحيوية والذكاء الاصطناعي يفتح فرضا جديدة للشركة.</a:t>
            </a:r>
          </a:p>
          <a:p>
            <a:pPr algn="r" rtl="1"/>
            <a:endParaRPr lang="ar-DZ" sz="3200" dirty="0"/>
          </a:p>
          <a:p>
            <a:pPr marL="571500" indent="-571500" algn="r" rtl="1">
              <a:buFont typeface="Wingdings" panose="05000000000000000000" pitchFamily="2" charset="2"/>
              <a:buChar char="q"/>
            </a:pPr>
            <a:r>
              <a:rPr lang="ar-DZ" sz="3600" dirty="0">
                <a:solidFill>
                  <a:schemeClr val="accent1">
                    <a:lumMod val="50000"/>
                  </a:schemeClr>
                </a:solidFill>
              </a:rPr>
              <a:t>بيئيا</a:t>
            </a:r>
            <a:r>
              <a:rPr lang="fr-FR" sz="3600" dirty="0">
                <a:solidFill>
                  <a:schemeClr val="accent1">
                    <a:lumMod val="50000"/>
                  </a:schemeClr>
                </a:solidFill>
              </a:rPr>
              <a:t>:</a:t>
            </a:r>
            <a:r>
              <a:rPr lang="ar-DZ" sz="3600" dirty="0">
                <a:solidFill>
                  <a:schemeClr val="accent1">
                    <a:lumMod val="50000"/>
                  </a:schemeClr>
                </a:solidFill>
              </a:rPr>
              <a:t> </a:t>
            </a:r>
          </a:p>
          <a:p>
            <a:pPr algn="r" rtl="1"/>
            <a:endParaRPr lang="ar-DZ" sz="3200" dirty="0"/>
          </a:p>
          <a:p>
            <a:pPr algn="r" rtl="1"/>
            <a:r>
              <a:rPr lang="ar-DZ" sz="3200" dirty="0"/>
              <a:t>التزام الشركة بمعايير الاستدامة وتقليل الأثر البيئي قانونيا حماية براءات الاختراع تحد من المنافسة، لكن انتهاء صلاحيتها يمثل تهديدًا.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262586" y="-573763"/>
            <a:ext cx="11434572" cy="11434527"/>
            <a:chOff x="0" y="0"/>
            <a:chExt cx="6350000" cy="6349975"/>
          </a:xfrm>
          <a:blipFill rotWithShape="1">
            <a:blip r:embed="rId4"/>
            <a:stretch>
              <a:fillRect/>
            </a:stretch>
          </a:blipFill>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grpFill/>
          </p:spPr>
        </p:sp>
      </p:grpSp>
      <p:grpSp>
        <p:nvGrpSpPr>
          <p:cNvPr id="5" name="Group 5"/>
          <p:cNvGrpSpPr/>
          <p:nvPr/>
        </p:nvGrpSpPr>
        <p:grpSpPr>
          <a:xfrm>
            <a:off x="7620000" y="876300"/>
            <a:ext cx="7009358" cy="1398154"/>
            <a:chOff x="0" y="0"/>
            <a:chExt cx="9345810" cy="1864205"/>
          </a:xfrm>
        </p:grpSpPr>
        <p:grpSp>
          <p:nvGrpSpPr>
            <p:cNvPr id="6" name="Group 6"/>
            <p:cNvGrpSpPr/>
            <p:nvPr/>
          </p:nvGrpSpPr>
          <p:grpSpPr>
            <a:xfrm>
              <a:off x="0" y="0"/>
              <a:ext cx="9345810" cy="1546271"/>
              <a:chOff x="0" y="0"/>
              <a:chExt cx="1250766" cy="206940"/>
            </a:xfrm>
          </p:grpSpPr>
          <p:sp>
            <p:nvSpPr>
              <p:cNvPr id="7" name="Freeform 7"/>
              <p:cNvSpPr/>
              <p:nvPr/>
            </p:nvSpPr>
            <p:spPr>
              <a:xfrm>
                <a:off x="18844" y="0"/>
                <a:ext cx="1213078" cy="206940"/>
              </a:xfrm>
              <a:custGeom>
                <a:avLst/>
                <a:gdLst/>
                <a:ahLst/>
                <a:cxnLst/>
                <a:rect l="l" t="t" r="r" b="b"/>
                <a:pathLst>
                  <a:path w="1213078" h="206940">
                    <a:moveTo>
                      <a:pt x="218760" y="0"/>
                    </a:moveTo>
                    <a:lnTo>
                      <a:pt x="1197518" y="0"/>
                    </a:lnTo>
                    <a:cubicBezTo>
                      <a:pt x="1203332" y="0"/>
                      <a:pt x="1208579" y="3488"/>
                      <a:pt x="1210829" y="8850"/>
                    </a:cubicBezTo>
                    <a:cubicBezTo>
                      <a:pt x="1213078" y="14212"/>
                      <a:pt x="1211891" y="20399"/>
                      <a:pt x="1207817" y="24548"/>
                    </a:cubicBezTo>
                    <a:lnTo>
                      <a:pt x="1052827" y="182392"/>
                    </a:lnTo>
                    <a:cubicBezTo>
                      <a:pt x="1037408" y="198094"/>
                      <a:pt x="1016325" y="206940"/>
                      <a:pt x="994318" y="206940"/>
                    </a:cubicBezTo>
                    <a:lnTo>
                      <a:pt x="15560" y="206940"/>
                    </a:lnTo>
                    <a:cubicBezTo>
                      <a:pt x="9746" y="206940"/>
                      <a:pt x="4499" y="203452"/>
                      <a:pt x="2249" y="198090"/>
                    </a:cubicBezTo>
                    <a:cubicBezTo>
                      <a:pt x="0" y="192728"/>
                      <a:pt x="1187" y="186541"/>
                      <a:pt x="5261" y="182392"/>
                    </a:cubicBezTo>
                    <a:lnTo>
                      <a:pt x="160251" y="24548"/>
                    </a:lnTo>
                    <a:cubicBezTo>
                      <a:pt x="175670" y="8846"/>
                      <a:pt x="196753" y="0"/>
                      <a:pt x="218760" y="0"/>
                    </a:cubicBezTo>
                    <a:close/>
                  </a:path>
                </a:pathLst>
              </a:custGeom>
              <a:solidFill>
                <a:srgbClr val="3275C5"/>
              </a:solidFill>
            </p:spPr>
          </p:sp>
          <p:sp>
            <p:nvSpPr>
              <p:cNvPr id="8" name="TextBox 8"/>
              <p:cNvSpPr txBox="1"/>
              <p:nvPr/>
            </p:nvSpPr>
            <p:spPr>
              <a:xfrm>
                <a:off x="101600" y="19050"/>
                <a:ext cx="1047566" cy="187890"/>
              </a:xfrm>
              <a:prstGeom prst="rect">
                <a:avLst/>
              </a:prstGeom>
            </p:spPr>
            <p:txBody>
              <a:bodyPr lIns="50800" tIns="50800" rIns="50800" bIns="50800" rtlCol="0" anchor="ctr"/>
              <a:lstStyle/>
              <a:p>
                <a:pPr algn="ctr">
                  <a:lnSpc>
                    <a:spcPts val="1995"/>
                  </a:lnSpc>
                </a:pPr>
                <a:endParaRPr/>
              </a:p>
            </p:txBody>
          </p:sp>
        </p:grpSp>
        <p:grpSp>
          <p:nvGrpSpPr>
            <p:cNvPr id="9" name="Group 9"/>
            <p:cNvGrpSpPr/>
            <p:nvPr/>
          </p:nvGrpSpPr>
          <p:grpSpPr>
            <a:xfrm>
              <a:off x="4451974" y="1170495"/>
              <a:ext cx="4192850" cy="693710"/>
              <a:chOff x="0" y="0"/>
              <a:chExt cx="1250766" cy="206940"/>
            </a:xfrm>
          </p:grpSpPr>
          <p:sp>
            <p:nvSpPr>
              <p:cNvPr id="10" name="Freeform 10"/>
              <p:cNvSpPr/>
              <p:nvPr/>
            </p:nvSpPr>
            <p:spPr>
              <a:xfrm>
                <a:off x="22107" y="0"/>
                <a:ext cx="1206553" cy="206940"/>
              </a:xfrm>
              <a:custGeom>
                <a:avLst/>
                <a:gdLst/>
                <a:ahLst/>
                <a:cxnLst/>
                <a:rect l="l" t="t" r="r" b="b"/>
                <a:pathLst>
                  <a:path w="1206553" h="206940">
                    <a:moveTo>
                      <a:pt x="221454" y="0"/>
                    </a:moveTo>
                    <a:lnTo>
                      <a:pt x="1188298" y="0"/>
                    </a:lnTo>
                    <a:cubicBezTo>
                      <a:pt x="1195119" y="0"/>
                      <a:pt x="1201274" y="4093"/>
                      <a:pt x="1203913" y="10382"/>
                    </a:cubicBezTo>
                    <a:cubicBezTo>
                      <a:pt x="1206552" y="16672"/>
                      <a:pt x="1205160" y="23932"/>
                      <a:pt x="1200381" y="28799"/>
                    </a:cubicBezTo>
                    <a:lnTo>
                      <a:pt x="1053737" y="178141"/>
                    </a:lnTo>
                    <a:cubicBezTo>
                      <a:pt x="1035649" y="196563"/>
                      <a:pt x="1010915" y="206940"/>
                      <a:pt x="985098" y="206940"/>
                    </a:cubicBezTo>
                    <a:lnTo>
                      <a:pt x="18254" y="206940"/>
                    </a:lnTo>
                    <a:cubicBezTo>
                      <a:pt x="11433" y="206940"/>
                      <a:pt x="5278" y="202848"/>
                      <a:pt x="2639" y="196558"/>
                    </a:cubicBezTo>
                    <a:cubicBezTo>
                      <a:pt x="0" y="190268"/>
                      <a:pt x="1392" y="183008"/>
                      <a:pt x="6171" y="178141"/>
                    </a:cubicBezTo>
                    <a:lnTo>
                      <a:pt x="152815" y="28799"/>
                    </a:lnTo>
                    <a:cubicBezTo>
                      <a:pt x="170903" y="10377"/>
                      <a:pt x="195637" y="0"/>
                      <a:pt x="221454" y="0"/>
                    </a:cubicBezTo>
                    <a:close/>
                  </a:path>
                </a:pathLst>
              </a:custGeom>
              <a:solidFill>
                <a:srgbClr val="64CAF4"/>
              </a:solidFill>
            </p:spPr>
          </p:sp>
          <p:sp>
            <p:nvSpPr>
              <p:cNvPr id="11" name="TextBox 11"/>
              <p:cNvSpPr txBox="1"/>
              <p:nvPr/>
            </p:nvSpPr>
            <p:spPr>
              <a:xfrm>
                <a:off x="101600" y="19050"/>
                <a:ext cx="1047566" cy="187890"/>
              </a:xfrm>
              <a:prstGeom prst="rect">
                <a:avLst/>
              </a:prstGeom>
            </p:spPr>
            <p:txBody>
              <a:bodyPr lIns="50800" tIns="50800" rIns="50800" bIns="50800" rtlCol="0" anchor="ctr"/>
              <a:lstStyle/>
              <a:p>
                <a:pPr algn="ctr">
                  <a:lnSpc>
                    <a:spcPts val="1995"/>
                  </a:lnSpc>
                </a:pPr>
                <a:endParaRPr/>
              </a:p>
            </p:txBody>
          </p:sp>
        </p:grpSp>
      </p:grpSp>
      <p:sp>
        <p:nvSpPr>
          <p:cNvPr id="22" name="TextBox 22"/>
          <p:cNvSpPr txBox="1"/>
          <p:nvPr/>
        </p:nvSpPr>
        <p:spPr>
          <a:xfrm>
            <a:off x="7825105" y="1104900"/>
            <a:ext cx="6042025" cy="1158875"/>
          </a:xfrm>
          <a:prstGeom prst="rect">
            <a:avLst/>
          </a:prstGeom>
        </p:spPr>
        <p:txBody>
          <a:bodyPr wrap="square" lIns="0" tIns="0" rIns="0" bIns="0" rtlCol="0" anchor="t">
            <a:spAutoFit/>
          </a:bodyPr>
          <a:lstStyle/>
          <a:p>
            <a:pPr algn="r" rtl="1">
              <a:lnSpc>
                <a:spcPts val="4520"/>
              </a:lnSpc>
            </a:pPr>
            <a:r>
              <a:rPr lang="fr-FR" altLang="en-US" sz="4800" b="1" dirty="0">
                <a:solidFill>
                  <a:srgbClr val="FCFEFF"/>
                </a:solidFill>
                <a:latin typeface="Source Sans Pro Bold" panose="020B0703030403020204"/>
                <a:ea typeface="Source Sans Pro Bold" panose="020B0703030403020204"/>
                <a:sym typeface="Source Sans Pro Bold" panose="020B0703030403020204"/>
              </a:rPr>
              <a:t>10-</a:t>
            </a:r>
            <a:r>
              <a:rPr lang="en-US" altLang="fr-FR" sz="4800" b="1" dirty="0">
                <a:solidFill>
                  <a:srgbClr val="FCFEFF"/>
                </a:solidFill>
                <a:latin typeface="Source Sans Pro Bold" panose="020B0703030403020204"/>
                <a:ea typeface="Source Sans Pro Bold" panose="020B0703030403020204"/>
                <a:sym typeface="Source Sans Pro Bold" panose="020B0703030403020204"/>
              </a:rPr>
              <a:t>About Herceptin</a:t>
            </a:r>
          </a:p>
          <a:p>
            <a:pPr algn="r" rtl="1">
              <a:lnSpc>
                <a:spcPts val="4520"/>
              </a:lnSpc>
            </a:pPr>
            <a:endParaRPr lang="en-US" altLang="fr-FR" sz="4800" b="1" dirty="0">
              <a:solidFill>
                <a:srgbClr val="FCFEFF"/>
              </a:solidFill>
              <a:latin typeface="Source Sans Pro Bold" panose="020B0703030403020204"/>
              <a:ea typeface="Source Sans Pro Bold" panose="020B0703030403020204"/>
              <a:sym typeface="Source Sans Pro Bold" panose="020B0703030403020204"/>
            </a:endParaRPr>
          </a:p>
        </p:txBody>
      </p:sp>
      <p:sp>
        <p:nvSpPr>
          <p:cNvPr id="23" name="Rectangle 22"/>
          <p:cNvSpPr/>
          <p:nvPr/>
        </p:nvSpPr>
        <p:spPr>
          <a:xfrm>
            <a:off x="7407702" y="3695700"/>
            <a:ext cx="10622881" cy="3416320"/>
          </a:xfrm>
          <a:prstGeom prst="rect">
            <a:avLst/>
          </a:prstGeom>
        </p:spPr>
        <p:txBody>
          <a:bodyPr wrap="square">
            <a:spAutoFit/>
          </a:bodyPr>
          <a:lstStyle/>
          <a:p>
            <a:pPr algn="r" rtl="1"/>
            <a:r>
              <a:rPr lang="ar-DZ" sz="3600" dirty="0"/>
              <a:t>يستخدم بشكل أساسي في علاج سرطان الثدي، خاصة للمرضى الذين يعانون من أورام موجبة لبروتين</a:t>
            </a:r>
            <a:r>
              <a:rPr lang="fr-FR" sz="3600" dirty="0"/>
              <a:t>HER2</a:t>
            </a:r>
            <a:r>
              <a:rPr lang="ar-DZ" sz="3600" dirty="0"/>
              <a:t>.</a:t>
            </a:r>
            <a:endParaRPr lang="fr-FR" sz="3600" dirty="0"/>
          </a:p>
          <a:p>
            <a:pPr algn="r" rtl="1"/>
            <a:endParaRPr lang="fr-FR" sz="3600" dirty="0"/>
          </a:p>
          <a:p>
            <a:pPr algn="r" rtl="1"/>
            <a:r>
              <a:rPr lang="ar-DZ" sz="3600" dirty="0"/>
              <a:t>آلية العمل هيرسيبتين هو جسم مضاد وحيد النسيلة يرتبط ببروتين </a:t>
            </a:r>
            <a:r>
              <a:rPr lang="fr-FR" sz="3600" dirty="0"/>
              <a:t>HER2</a:t>
            </a:r>
            <a:r>
              <a:rPr lang="ar-DZ" sz="3600" dirty="0"/>
              <a:t>الموجود على سطح بعض خلايا السرطان. هذا البروتين يُعزز نمو الخلايا السرطانية، وعند ارتباط هیرسیبتین يمنع نمو الورم وانتشاره</a:t>
            </a:r>
            <a:r>
              <a:rPr lang="fr-FR" sz="3600" dirty="0"/>
              <a:t>.</a:t>
            </a:r>
            <a:endParaRPr lang="ar-DZ" sz="3600" dirty="0"/>
          </a:p>
        </p:txBody>
      </p:sp>
      <p:pic>
        <p:nvPicPr>
          <p:cNvPr id="12" name="Image 11" descr="1732569647344"/>
          <p:cNvPicPr>
            <a:picLocks noChangeAspect="1"/>
          </p:cNvPicPr>
          <p:nvPr/>
        </p:nvPicPr>
        <p:blipFill>
          <a:blip r:embed="rId5"/>
          <a:srcRect t="30857" r="27899" b="13362"/>
          <a:stretch>
            <a:fillRect/>
          </a:stretch>
        </p:blipFill>
        <p:spPr>
          <a:xfrm>
            <a:off x="-2819400" y="495300"/>
            <a:ext cx="393700" cy="2266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3" name="Rectangle 22"/>
          <p:cNvSpPr/>
          <p:nvPr/>
        </p:nvSpPr>
        <p:spPr>
          <a:xfrm>
            <a:off x="1524000" y="1714500"/>
            <a:ext cx="16652875" cy="1753235"/>
          </a:xfrm>
          <a:prstGeom prst="rect">
            <a:avLst/>
          </a:prstGeom>
        </p:spPr>
        <p:txBody>
          <a:bodyPr wrap="square">
            <a:spAutoFit/>
          </a:bodyPr>
          <a:lstStyle/>
          <a:p>
            <a:pPr algn="r" rtl="1">
              <a:lnSpc>
                <a:spcPct val="150000"/>
              </a:lnSpc>
            </a:pPr>
            <a:r>
              <a:rPr lang="ar-DZ" sz="3600" dirty="0"/>
              <a:t> كان هيرسيبتين أحد أول العلاجات المستهدفة (</a:t>
            </a:r>
            <a:r>
              <a:rPr lang="fr-FR" sz="3600" dirty="0"/>
              <a:t>(TargetedTherapy </a:t>
            </a:r>
            <a:r>
              <a:rPr lang="ar-DZ" sz="3600" dirty="0"/>
              <a:t>في مجال سرطان الثدي وحقق نتائج إيجابية في زيادة معدلات البقاء على قيد الحياة للمرضى، ما جعله طفرة في علاج هذا النوع من السرطان</a:t>
            </a:r>
            <a:r>
              <a:rPr lang="fr-FR" sz="3600" dirty="0"/>
              <a:t>.</a:t>
            </a:r>
            <a:endParaRPr lang="ar-DZ" sz="3600" dirty="0"/>
          </a:p>
        </p:txBody>
      </p:sp>
      <p:pic>
        <p:nvPicPr>
          <p:cNvPr id="2" name="Image 1" descr="1732569647344"/>
          <p:cNvPicPr>
            <a:picLocks noChangeAspect="1"/>
          </p:cNvPicPr>
          <p:nvPr/>
        </p:nvPicPr>
        <p:blipFill>
          <a:blip r:embed="rId2"/>
          <a:srcRect t="30857" r="27899" b="13362"/>
          <a:stretch>
            <a:fillRect/>
          </a:stretch>
        </p:blipFill>
        <p:spPr>
          <a:xfrm>
            <a:off x="141605" y="4229100"/>
            <a:ext cx="10331450" cy="5944235"/>
          </a:xfrm>
          <a:prstGeom prst="rect">
            <a:avLst/>
          </a:prstGeom>
        </p:spPr>
      </p:pic>
      <p:pic>
        <p:nvPicPr>
          <p:cNvPr id="3" name="Image 2" descr="1732569647332"/>
          <p:cNvPicPr>
            <a:picLocks noChangeAspect="1"/>
          </p:cNvPicPr>
          <p:nvPr/>
        </p:nvPicPr>
        <p:blipFill>
          <a:blip r:embed="rId3"/>
          <a:stretch>
            <a:fillRect/>
          </a:stretch>
        </p:blipFill>
        <p:spPr>
          <a:xfrm>
            <a:off x="18745200" y="266700"/>
            <a:ext cx="407670" cy="229235"/>
          </a:xfrm>
          <a:prstGeom prst="rect">
            <a:avLst/>
          </a:prstGeom>
        </p:spPr>
      </p:pic>
      <p:grpSp>
        <p:nvGrpSpPr>
          <p:cNvPr id="5" name="Group 5"/>
          <p:cNvGrpSpPr/>
          <p:nvPr/>
        </p:nvGrpSpPr>
        <p:grpSpPr>
          <a:xfrm>
            <a:off x="8610600" y="266700"/>
            <a:ext cx="7009358" cy="1398154"/>
            <a:chOff x="0" y="0"/>
            <a:chExt cx="9345810" cy="1864205"/>
          </a:xfrm>
        </p:grpSpPr>
        <p:grpSp>
          <p:nvGrpSpPr>
            <p:cNvPr id="6" name="Group 6"/>
            <p:cNvGrpSpPr/>
            <p:nvPr/>
          </p:nvGrpSpPr>
          <p:grpSpPr>
            <a:xfrm>
              <a:off x="0" y="0"/>
              <a:ext cx="9345810" cy="1546271"/>
              <a:chOff x="0" y="0"/>
              <a:chExt cx="1250766" cy="206940"/>
            </a:xfrm>
          </p:grpSpPr>
          <p:sp>
            <p:nvSpPr>
              <p:cNvPr id="7" name="Freeform 7"/>
              <p:cNvSpPr/>
              <p:nvPr/>
            </p:nvSpPr>
            <p:spPr>
              <a:xfrm>
                <a:off x="18844" y="0"/>
                <a:ext cx="1213078" cy="206940"/>
              </a:xfrm>
              <a:custGeom>
                <a:avLst/>
                <a:gdLst/>
                <a:ahLst/>
                <a:cxnLst/>
                <a:rect l="l" t="t" r="r" b="b"/>
                <a:pathLst>
                  <a:path w="1213078" h="206940">
                    <a:moveTo>
                      <a:pt x="218760" y="0"/>
                    </a:moveTo>
                    <a:lnTo>
                      <a:pt x="1197518" y="0"/>
                    </a:lnTo>
                    <a:cubicBezTo>
                      <a:pt x="1203332" y="0"/>
                      <a:pt x="1208579" y="3488"/>
                      <a:pt x="1210829" y="8850"/>
                    </a:cubicBezTo>
                    <a:cubicBezTo>
                      <a:pt x="1213078" y="14212"/>
                      <a:pt x="1211891" y="20399"/>
                      <a:pt x="1207817" y="24548"/>
                    </a:cubicBezTo>
                    <a:lnTo>
                      <a:pt x="1052827" y="182392"/>
                    </a:lnTo>
                    <a:cubicBezTo>
                      <a:pt x="1037408" y="198094"/>
                      <a:pt x="1016325" y="206940"/>
                      <a:pt x="994318" y="206940"/>
                    </a:cubicBezTo>
                    <a:lnTo>
                      <a:pt x="15560" y="206940"/>
                    </a:lnTo>
                    <a:cubicBezTo>
                      <a:pt x="9746" y="206940"/>
                      <a:pt x="4499" y="203452"/>
                      <a:pt x="2249" y="198090"/>
                    </a:cubicBezTo>
                    <a:cubicBezTo>
                      <a:pt x="0" y="192728"/>
                      <a:pt x="1187" y="186541"/>
                      <a:pt x="5261" y="182392"/>
                    </a:cubicBezTo>
                    <a:lnTo>
                      <a:pt x="160251" y="24548"/>
                    </a:lnTo>
                    <a:cubicBezTo>
                      <a:pt x="175670" y="8846"/>
                      <a:pt x="196753" y="0"/>
                      <a:pt x="218760" y="0"/>
                    </a:cubicBezTo>
                    <a:close/>
                  </a:path>
                </a:pathLst>
              </a:custGeom>
              <a:solidFill>
                <a:srgbClr val="3275C5"/>
              </a:solidFill>
            </p:spPr>
          </p:sp>
          <p:sp>
            <p:nvSpPr>
              <p:cNvPr id="8" name="TextBox 8"/>
              <p:cNvSpPr txBox="1"/>
              <p:nvPr/>
            </p:nvSpPr>
            <p:spPr>
              <a:xfrm>
                <a:off x="101600" y="19050"/>
                <a:ext cx="1047566" cy="187890"/>
              </a:xfrm>
              <a:prstGeom prst="rect">
                <a:avLst/>
              </a:prstGeom>
            </p:spPr>
            <p:txBody>
              <a:bodyPr lIns="50800" tIns="50800" rIns="50800" bIns="50800" rtlCol="0" anchor="ctr"/>
              <a:lstStyle/>
              <a:p>
                <a:pPr algn="ctr">
                  <a:lnSpc>
                    <a:spcPts val="1995"/>
                  </a:lnSpc>
                </a:pPr>
                <a:endParaRPr/>
              </a:p>
            </p:txBody>
          </p:sp>
        </p:grpSp>
        <p:grpSp>
          <p:nvGrpSpPr>
            <p:cNvPr id="9" name="Group 9"/>
            <p:cNvGrpSpPr/>
            <p:nvPr/>
          </p:nvGrpSpPr>
          <p:grpSpPr>
            <a:xfrm>
              <a:off x="4451974" y="1170495"/>
              <a:ext cx="4192850" cy="693710"/>
              <a:chOff x="0" y="0"/>
              <a:chExt cx="1250766" cy="206940"/>
            </a:xfrm>
          </p:grpSpPr>
          <p:sp>
            <p:nvSpPr>
              <p:cNvPr id="10" name="Freeform 10"/>
              <p:cNvSpPr/>
              <p:nvPr/>
            </p:nvSpPr>
            <p:spPr>
              <a:xfrm>
                <a:off x="22107" y="0"/>
                <a:ext cx="1206553" cy="206940"/>
              </a:xfrm>
              <a:custGeom>
                <a:avLst/>
                <a:gdLst/>
                <a:ahLst/>
                <a:cxnLst/>
                <a:rect l="l" t="t" r="r" b="b"/>
                <a:pathLst>
                  <a:path w="1206553" h="206940">
                    <a:moveTo>
                      <a:pt x="221454" y="0"/>
                    </a:moveTo>
                    <a:lnTo>
                      <a:pt x="1188298" y="0"/>
                    </a:lnTo>
                    <a:cubicBezTo>
                      <a:pt x="1195119" y="0"/>
                      <a:pt x="1201274" y="4093"/>
                      <a:pt x="1203913" y="10382"/>
                    </a:cubicBezTo>
                    <a:cubicBezTo>
                      <a:pt x="1206552" y="16672"/>
                      <a:pt x="1205160" y="23932"/>
                      <a:pt x="1200381" y="28799"/>
                    </a:cubicBezTo>
                    <a:lnTo>
                      <a:pt x="1053737" y="178141"/>
                    </a:lnTo>
                    <a:cubicBezTo>
                      <a:pt x="1035649" y="196563"/>
                      <a:pt x="1010915" y="206940"/>
                      <a:pt x="985098" y="206940"/>
                    </a:cubicBezTo>
                    <a:lnTo>
                      <a:pt x="18254" y="206940"/>
                    </a:lnTo>
                    <a:cubicBezTo>
                      <a:pt x="11433" y="206940"/>
                      <a:pt x="5278" y="202848"/>
                      <a:pt x="2639" y="196558"/>
                    </a:cubicBezTo>
                    <a:cubicBezTo>
                      <a:pt x="0" y="190268"/>
                      <a:pt x="1392" y="183008"/>
                      <a:pt x="6171" y="178141"/>
                    </a:cubicBezTo>
                    <a:lnTo>
                      <a:pt x="152815" y="28799"/>
                    </a:lnTo>
                    <a:cubicBezTo>
                      <a:pt x="170903" y="10377"/>
                      <a:pt x="195637" y="0"/>
                      <a:pt x="221454" y="0"/>
                    </a:cubicBezTo>
                    <a:close/>
                  </a:path>
                </a:pathLst>
              </a:custGeom>
              <a:solidFill>
                <a:srgbClr val="64CAF4"/>
              </a:solidFill>
            </p:spPr>
          </p:sp>
          <p:sp>
            <p:nvSpPr>
              <p:cNvPr id="11" name="TextBox 11"/>
              <p:cNvSpPr txBox="1"/>
              <p:nvPr/>
            </p:nvSpPr>
            <p:spPr>
              <a:xfrm>
                <a:off x="101600" y="19050"/>
                <a:ext cx="1047566" cy="187890"/>
              </a:xfrm>
              <a:prstGeom prst="rect">
                <a:avLst/>
              </a:prstGeom>
            </p:spPr>
            <p:txBody>
              <a:bodyPr lIns="50800" tIns="50800" rIns="50800" bIns="50800" rtlCol="0" anchor="ctr"/>
              <a:lstStyle/>
              <a:p>
                <a:pPr algn="ctr">
                  <a:lnSpc>
                    <a:spcPts val="1995"/>
                  </a:lnSpc>
                </a:pPr>
                <a:endParaRPr/>
              </a:p>
            </p:txBody>
          </p:sp>
        </p:grpSp>
      </p:grpSp>
      <p:sp>
        <p:nvSpPr>
          <p:cNvPr id="4" name="TextBox 22"/>
          <p:cNvSpPr txBox="1"/>
          <p:nvPr/>
        </p:nvSpPr>
        <p:spPr>
          <a:xfrm>
            <a:off x="8991600" y="419100"/>
            <a:ext cx="6042025" cy="1158875"/>
          </a:xfrm>
          <a:prstGeom prst="rect">
            <a:avLst/>
          </a:prstGeom>
        </p:spPr>
        <p:txBody>
          <a:bodyPr wrap="square" lIns="0" tIns="0" rIns="0" bIns="0" rtlCol="0" anchor="t">
            <a:spAutoFit/>
          </a:bodyPr>
          <a:lstStyle/>
          <a:p>
            <a:pPr algn="r" rtl="1">
              <a:lnSpc>
                <a:spcPts val="4520"/>
              </a:lnSpc>
            </a:pPr>
            <a:r>
              <a:rPr lang="fr-FR" altLang="en-US" sz="4800" b="1" dirty="0">
                <a:solidFill>
                  <a:srgbClr val="FCFEFF"/>
                </a:solidFill>
                <a:latin typeface="Source Sans Pro Bold" panose="020B0703030403020204"/>
                <a:ea typeface="Source Sans Pro Bold" panose="020B0703030403020204"/>
                <a:sym typeface="Source Sans Pro Bold" panose="020B0703030403020204"/>
              </a:rPr>
              <a:t>10-</a:t>
            </a:r>
            <a:r>
              <a:rPr lang="en-US" altLang="fr-FR" sz="4800" b="1" dirty="0">
                <a:solidFill>
                  <a:srgbClr val="FCFEFF"/>
                </a:solidFill>
                <a:latin typeface="Source Sans Pro Bold" panose="020B0703030403020204"/>
                <a:ea typeface="Source Sans Pro Bold" panose="020B0703030403020204"/>
                <a:sym typeface="Source Sans Pro Bold" panose="020B0703030403020204"/>
              </a:rPr>
              <a:t>About Herceptin</a:t>
            </a:r>
          </a:p>
          <a:p>
            <a:pPr algn="r" rtl="1">
              <a:lnSpc>
                <a:spcPts val="4520"/>
              </a:lnSpc>
            </a:pPr>
            <a:endParaRPr lang="en-US" altLang="fr-FR" sz="4800" b="1" dirty="0">
              <a:solidFill>
                <a:srgbClr val="FCFEFF"/>
              </a:solidFill>
              <a:latin typeface="Source Sans Pro Bold" panose="020B0703030403020204"/>
              <a:ea typeface="Source Sans Pro Bold" panose="020B0703030403020204"/>
              <a:sym typeface="Source Sans Pro Bold" panose="020B0703030403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12" name="Freeform 12"/>
          <p:cNvSpPr/>
          <p:nvPr/>
        </p:nvSpPr>
        <p:spPr>
          <a:xfrm rot="-1780280">
            <a:off x="-1340224" y="-2572471"/>
            <a:ext cx="8627188" cy="5144941"/>
          </a:xfrm>
          <a:custGeom>
            <a:avLst/>
            <a:gdLst/>
            <a:ahLst/>
            <a:cxnLst/>
            <a:rect l="l" t="t" r="r" b="b"/>
            <a:pathLst>
              <a:path w="8627188" h="5144941">
                <a:moveTo>
                  <a:pt x="0" y="0"/>
                </a:moveTo>
                <a:lnTo>
                  <a:pt x="8627188" y="0"/>
                </a:lnTo>
                <a:lnTo>
                  <a:pt x="8627188" y="5144942"/>
                </a:lnTo>
                <a:lnTo>
                  <a:pt x="0" y="5144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rot="8820853">
            <a:off x="11232533" y="7572586"/>
            <a:ext cx="8627188" cy="5144941"/>
          </a:xfrm>
          <a:custGeom>
            <a:avLst/>
            <a:gdLst/>
            <a:ahLst/>
            <a:cxnLst/>
            <a:rect l="l" t="t" r="r" b="b"/>
            <a:pathLst>
              <a:path w="8627188" h="5144941">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Rectangle 20"/>
          <p:cNvSpPr/>
          <p:nvPr/>
        </p:nvSpPr>
        <p:spPr>
          <a:xfrm>
            <a:off x="4648200" y="2705158"/>
            <a:ext cx="12903200" cy="583565"/>
          </a:xfrm>
          <a:prstGeom prst="rect">
            <a:avLst/>
          </a:prstGeom>
        </p:spPr>
        <p:txBody>
          <a:bodyPr wrap="none">
            <a:spAutoFit/>
          </a:bodyPr>
          <a:lstStyle/>
          <a:p>
            <a:r>
              <a:rPr lang="ar-DZ" sz="3200" dirty="0"/>
              <a:t>يُعطى الدواء عن طريق الوريد في المستشفى أو المركز الطبي تحت إشراف متخصصين في العلاج </a:t>
            </a:r>
          </a:p>
        </p:txBody>
      </p:sp>
      <p:pic>
        <p:nvPicPr>
          <p:cNvPr id="2" name="Image 1" descr="1732569647332"/>
          <p:cNvPicPr>
            <a:picLocks noChangeAspect="1"/>
          </p:cNvPicPr>
          <p:nvPr/>
        </p:nvPicPr>
        <p:blipFill>
          <a:blip r:embed="rId4"/>
          <a:stretch>
            <a:fillRect/>
          </a:stretch>
        </p:blipFill>
        <p:spPr>
          <a:xfrm>
            <a:off x="76200" y="4011295"/>
            <a:ext cx="10953750" cy="6161405"/>
          </a:xfrm>
          <a:prstGeom prst="rect">
            <a:avLst/>
          </a:prstGeom>
        </p:spPr>
      </p:pic>
      <p:grpSp>
        <p:nvGrpSpPr>
          <p:cNvPr id="5" name="Group 5"/>
          <p:cNvGrpSpPr/>
          <p:nvPr/>
        </p:nvGrpSpPr>
        <p:grpSpPr>
          <a:xfrm>
            <a:off x="9173210" y="513715"/>
            <a:ext cx="7009358" cy="1398154"/>
            <a:chOff x="0" y="0"/>
            <a:chExt cx="9345810" cy="1864205"/>
          </a:xfrm>
        </p:grpSpPr>
        <p:grpSp>
          <p:nvGrpSpPr>
            <p:cNvPr id="6" name="Group 6"/>
            <p:cNvGrpSpPr/>
            <p:nvPr/>
          </p:nvGrpSpPr>
          <p:grpSpPr>
            <a:xfrm>
              <a:off x="0" y="0"/>
              <a:ext cx="9345810" cy="1546271"/>
              <a:chOff x="0" y="0"/>
              <a:chExt cx="1250766" cy="206940"/>
            </a:xfrm>
          </p:grpSpPr>
          <p:sp>
            <p:nvSpPr>
              <p:cNvPr id="7" name="Freeform 7"/>
              <p:cNvSpPr/>
              <p:nvPr/>
            </p:nvSpPr>
            <p:spPr>
              <a:xfrm>
                <a:off x="18844" y="0"/>
                <a:ext cx="1213078" cy="206940"/>
              </a:xfrm>
              <a:custGeom>
                <a:avLst/>
                <a:gdLst/>
                <a:ahLst/>
                <a:cxnLst/>
                <a:rect l="l" t="t" r="r" b="b"/>
                <a:pathLst>
                  <a:path w="1213078" h="206940">
                    <a:moveTo>
                      <a:pt x="218760" y="0"/>
                    </a:moveTo>
                    <a:lnTo>
                      <a:pt x="1197518" y="0"/>
                    </a:lnTo>
                    <a:cubicBezTo>
                      <a:pt x="1203332" y="0"/>
                      <a:pt x="1208579" y="3488"/>
                      <a:pt x="1210829" y="8850"/>
                    </a:cubicBezTo>
                    <a:cubicBezTo>
                      <a:pt x="1213078" y="14212"/>
                      <a:pt x="1211891" y="20399"/>
                      <a:pt x="1207817" y="24548"/>
                    </a:cubicBezTo>
                    <a:lnTo>
                      <a:pt x="1052827" y="182392"/>
                    </a:lnTo>
                    <a:cubicBezTo>
                      <a:pt x="1037408" y="198094"/>
                      <a:pt x="1016325" y="206940"/>
                      <a:pt x="994318" y="206940"/>
                    </a:cubicBezTo>
                    <a:lnTo>
                      <a:pt x="15560" y="206940"/>
                    </a:lnTo>
                    <a:cubicBezTo>
                      <a:pt x="9746" y="206940"/>
                      <a:pt x="4499" y="203452"/>
                      <a:pt x="2249" y="198090"/>
                    </a:cubicBezTo>
                    <a:cubicBezTo>
                      <a:pt x="0" y="192728"/>
                      <a:pt x="1187" y="186541"/>
                      <a:pt x="5261" y="182392"/>
                    </a:cubicBezTo>
                    <a:lnTo>
                      <a:pt x="160251" y="24548"/>
                    </a:lnTo>
                    <a:cubicBezTo>
                      <a:pt x="175670" y="8846"/>
                      <a:pt x="196753" y="0"/>
                      <a:pt x="218760" y="0"/>
                    </a:cubicBezTo>
                    <a:close/>
                  </a:path>
                </a:pathLst>
              </a:custGeom>
              <a:solidFill>
                <a:srgbClr val="3275C5"/>
              </a:solidFill>
            </p:spPr>
          </p:sp>
          <p:sp>
            <p:nvSpPr>
              <p:cNvPr id="8" name="TextBox 8"/>
              <p:cNvSpPr txBox="1"/>
              <p:nvPr/>
            </p:nvSpPr>
            <p:spPr>
              <a:xfrm>
                <a:off x="101600" y="19050"/>
                <a:ext cx="1047566" cy="187890"/>
              </a:xfrm>
              <a:prstGeom prst="rect">
                <a:avLst/>
              </a:prstGeom>
            </p:spPr>
            <p:txBody>
              <a:bodyPr lIns="50800" tIns="50800" rIns="50800" bIns="50800" rtlCol="0" anchor="ctr"/>
              <a:lstStyle/>
              <a:p>
                <a:pPr algn="ctr">
                  <a:lnSpc>
                    <a:spcPts val="1995"/>
                  </a:lnSpc>
                </a:pPr>
                <a:endParaRPr/>
              </a:p>
            </p:txBody>
          </p:sp>
        </p:grpSp>
        <p:grpSp>
          <p:nvGrpSpPr>
            <p:cNvPr id="9" name="Group 9"/>
            <p:cNvGrpSpPr/>
            <p:nvPr/>
          </p:nvGrpSpPr>
          <p:grpSpPr>
            <a:xfrm>
              <a:off x="4451974" y="1170495"/>
              <a:ext cx="4192850" cy="693710"/>
              <a:chOff x="0" y="0"/>
              <a:chExt cx="1250766" cy="206940"/>
            </a:xfrm>
          </p:grpSpPr>
          <p:sp>
            <p:nvSpPr>
              <p:cNvPr id="10" name="Freeform 10"/>
              <p:cNvSpPr/>
              <p:nvPr/>
            </p:nvSpPr>
            <p:spPr>
              <a:xfrm>
                <a:off x="22107" y="0"/>
                <a:ext cx="1206553" cy="206940"/>
              </a:xfrm>
              <a:custGeom>
                <a:avLst/>
                <a:gdLst/>
                <a:ahLst/>
                <a:cxnLst/>
                <a:rect l="l" t="t" r="r" b="b"/>
                <a:pathLst>
                  <a:path w="1206553" h="206940">
                    <a:moveTo>
                      <a:pt x="221454" y="0"/>
                    </a:moveTo>
                    <a:lnTo>
                      <a:pt x="1188298" y="0"/>
                    </a:lnTo>
                    <a:cubicBezTo>
                      <a:pt x="1195119" y="0"/>
                      <a:pt x="1201274" y="4093"/>
                      <a:pt x="1203913" y="10382"/>
                    </a:cubicBezTo>
                    <a:cubicBezTo>
                      <a:pt x="1206552" y="16672"/>
                      <a:pt x="1205160" y="23932"/>
                      <a:pt x="1200381" y="28799"/>
                    </a:cubicBezTo>
                    <a:lnTo>
                      <a:pt x="1053737" y="178141"/>
                    </a:lnTo>
                    <a:cubicBezTo>
                      <a:pt x="1035649" y="196563"/>
                      <a:pt x="1010915" y="206940"/>
                      <a:pt x="985098" y="206940"/>
                    </a:cubicBezTo>
                    <a:lnTo>
                      <a:pt x="18254" y="206940"/>
                    </a:lnTo>
                    <a:cubicBezTo>
                      <a:pt x="11433" y="206940"/>
                      <a:pt x="5278" y="202848"/>
                      <a:pt x="2639" y="196558"/>
                    </a:cubicBezTo>
                    <a:cubicBezTo>
                      <a:pt x="0" y="190268"/>
                      <a:pt x="1392" y="183008"/>
                      <a:pt x="6171" y="178141"/>
                    </a:cubicBezTo>
                    <a:lnTo>
                      <a:pt x="152815" y="28799"/>
                    </a:lnTo>
                    <a:cubicBezTo>
                      <a:pt x="170903" y="10377"/>
                      <a:pt x="195637" y="0"/>
                      <a:pt x="221454" y="0"/>
                    </a:cubicBezTo>
                    <a:close/>
                  </a:path>
                </a:pathLst>
              </a:custGeom>
              <a:solidFill>
                <a:srgbClr val="64CAF4"/>
              </a:solidFill>
            </p:spPr>
          </p:sp>
          <p:sp>
            <p:nvSpPr>
              <p:cNvPr id="11" name="TextBox 11"/>
              <p:cNvSpPr txBox="1"/>
              <p:nvPr/>
            </p:nvSpPr>
            <p:spPr>
              <a:xfrm>
                <a:off x="101600" y="19050"/>
                <a:ext cx="1047566" cy="187890"/>
              </a:xfrm>
              <a:prstGeom prst="rect">
                <a:avLst/>
              </a:prstGeom>
            </p:spPr>
            <p:txBody>
              <a:bodyPr lIns="50800" tIns="50800" rIns="50800" bIns="50800" rtlCol="0" anchor="ctr"/>
              <a:lstStyle/>
              <a:p>
                <a:pPr algn="ctr">
                  <a:lnSpc>
                    <a:spcPts val="1995"/>
                  </a:lnSpc>
                </a:pPr>
                <a:endParaRPr/>
              </a:p>
            </p:txBody>
          </p:sp>
        </p:grpSp>
      </p:grpSp>
      <p:sp>
        <p:nvSpPr>
          <p:cNvPr id="3" name="TextBox 22"/>
          <p:cNvSpPr txBox="1"/>
          <p:nvPr/>
        </p:nvSpPr>
        <p:spPr>
          <a:xfrm>
            <a:off x="9448800" y="723900"/>
            <a:ext cx="6042025" cy="1158875"/>
          </a:xfrm>
          <a:prstGeom prst="rect">
            <a:avLst/>
          </a:prstGeom>
        </p:spPr>
        <p:txBody>
          <a:bodyPr wrap="square" lIns="0" tIns="0" rIns="0" bIns="0" rtlCol="0" anchor="t">
            <a:spAutoFit/>
          </a:bodyPr>
          <a:lstStyle/>
          <a:p>
            <a:pPr algn="r" rtl="1">
              <a:lnSpc>
                <a:spcPts val="4520"/>
              </a:lnSpc>
            </a:pPr>
            <a:r>
              <a:rPr lang="fr-FR" altLang="en-US" sz="4800" b="1" dirty="0">
                <a:solidFill>
                  <a:srgbClr val="FCFEFF"/>
                </a:solidFill>
                <a:latin typeface="Source Sans Pro Bold" panose="020B0703030403020204"/>
                <a:ea typeface="Source Sans Pro Bold" panose="020B0703030403020204"/>
                <a:sym typeface="Source Sans Pro Bold" panose="020B0703030403020204"/>
              </a:rPr>
              <a:t>10-</a:t>
            </a:r>
            <a:r>
              <a:rPr lang="en-US" altLang="fr-FR" sz="4800" b="1" dirty="0">
                <a:solidFill>
                  <a:srgbClr val="FCFEFF"/>
                </a:solidFill>
                <a:latin typeface="Source Sans Pro Bold" panose="020B0703030403020204"/>
                <a:ea typeface="Source Sans Pro Bold" panose="020B0703030403020204"/>
                <a:sym typeface="Source Sans Pro Bold" panose="020B0703030403020204"/>
              </a:rPr>
              <a:t>About Herceptin</a:t>
            </a:r>
          </a:p>
          <a:p>
            <a:pPr algn="r" rtl="1">
              <a:lnSpc>
                <a:spcPts val="4520"/>
              </a:lnSpc>
            </a:pPr>
            <a:endParaRPr lang="en-US" altLang="fr-FR" sz="4800" b="1" dirty="0">
              <a:solidFill>
                <a:srgbClr val="FCFEFF"/>
              </a:solidFill>
              <a:latin typeface="Source Sans Pro Bold" panose="020B0703030403020204"/>
              <a:ea typeface="Source Sans Pro Bold" panose="020B0703030403020204"/>
              <a:sym typeface="Source Sans Pro Bold" panose="020B0703030403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8" name="Freeform 8"/>
          <p:cNvSpPr/>
          <p:nvPr/>
        </p:nvSpPr>
        <p:spPr>
          <a:xfrm rot="-2561783">
            <a:off x="-2150393" y="-1597808"/>
            <a:ext cx="6000674" cy="4342306"/>
          </a:xfrm>
          <a:custGeom>
            <a:avLst/>
            <a:gdLst/>
            <a:ahLst/>
            <a:cxnLst/>
            <a:rect l="l" t="t" r="r" b="b"/>
            <a:pathLst>
              <a:path w="6000674" h="4342306">
                <a:moveTo>
                  <a:pt x="0" y="0"/>
                </a:moveTo>
                <a:lnTo>
                  <a:pt x="6000674" y="0"/>
                </a:lnTo>
                <a:lnTo>
                  <a:pt x="6000674"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616117">
            <a:off x="14754144" y="7087147"/>
            <a:ext cx="6000674" cy="4342306"/>
          </a:xfrm>
          <a:custGeom>
            <a:avLst/>
            <a:gdLst/>
            <a:ahLst/>
            <a:cxnLst/>
            <a:rect l="l" t="t" r="r" b="b"/>
            <a:pathLst>
              <a:path w="6000674" h="4342306">
                <a:moveTo>
                  <a:pt x="0" y="0"/>
                </a:moveTo>
                <a:lnTo>
                  <a:pt x="6000675" y="0"/>
                </a:lnTo>
                <a:lnTo>
                  <a:pt x="6000675"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5400000">
            <a:off x="2056130" y="3467100"/>
            <a:ext cx="673100" cy="821690"/>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1197159" y="3663959"/>
            <a:ext cx="660851" cy="511810"/>
          </a:xfrm>
          <a:prstGeom prst="rect">
            <a:avLst/>
          </a:prstGeom>
        </p:spPr>
        <p:txBody>
          <a:bodyPr lIns="0" tIns="0" rIns="0" bIns="0" rtlCol="0" anchor="t">
            <a:sp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02</a:t>
            </a:r>
          </a:p>
        </p:txBody>
      </p:sp>
      <p:sp>
        <p:nvSpPr>
          <p:cNvPr id="16" name="Freeform 16"/>
          <p:cNvSpPr/>
          <p:nvPr/>
        </p:nvSpPr>
        <p:spPr>
          <a:xfrm rot="5400000">
            <a:off x="2056130" y="4426585"/>
            <a:ext cx="673100" cy="821690"/>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TextBox 18"/>
          <p:cNvSpPr txBox="1"/>
          <p:nvPr/>
        </p:nvSpPr>
        <p:spPr>
          <a:xfrm>
            <a:off x="1243330" y="4565015"/>
            <a:ext cx="661035" cy="504825"/>
          </a:xfrm>
          <a:prstGeom prst="rect">
            <a:avLst/>
          </a:prstGeom>
        </p:spPr>
        <p:txBody>
          <a:bodyPr lIns="0" tIns="0" rIns="0" bIns="0" rtlCol="0" anchor="t">
            <a:no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03</a:t>
            </a:r>
          </a:p>
        </p:txBody>
      </p:sp>
      <p:sp>
        <p:nvSpPr>
          <p:cNvPr id="21" name="TextBox 21"/>
          <p:cNvSpPr txBox="1"/>
          <p:nvPr/>
        </p:nvSpPr>
        <p:spPr>
          <a:xfrm>
            <a:off x="1175569" y="5491283"/>
            <a:ext cx="660851" cy="511810"/>
          </a:xfrm>
          <a:prstGeom prst="rect">
            <a:avLst/>
          </a:prstGeom>
        </p:spPr>
        <p:txBody>
          <a:bodyPr lIns="0" tIns="0" rIns="0" bIns="0" rtlCol="0" anchor="t">
            <a:sp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04</a:t>
            </a:r>
          </a:p>
        </p:txBody>
      </p:sp>
      <p:sp>
        <p:nvSpPr>
          <p:cNvPr id="22" name="Freeform 22"/>
          <p:cNvSpPr/>
          <p:nvPr/>
        </p:nvSpPr>
        <p:spPr>
          <a:xfrm rot="5400000">
            <a:off x="2056130" y="5363845"/>
            <a:ext cx="673100" cy="821690"/>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TextBox 24"/>
          <p:cNvSpPr txBox="1"/>
          <p:nvPr/>
        </p:nvSpPr>
        <p:spPr>
          <a:xfrm>
            <a:off x="1197159" y="6425765"/>
            <a:ext cx="660851" cy="511810"/>
          </a:xfrm>
          <a:prstGeom prst="rect">
            <a:avLst/>
          </a:prstGeom>
        </p:spPr>
        <p:txBody>
          <a:bodyPr lIns="0" tIns="0" rIns="0" bIns="0" rtlCol="0" anchor="t">
            <a:sp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05</a:t>
            </a:r>
          </a:p>
        </p:txBody>
      </p:sp>
      <p:sp>
        <p:nvSpPr>
          <p:cNvPr id="25" name="Freeform 25"/>
          <p:cNvSpPr/>
          <p:nvPr/>
        </p:nvSpPr>
        <p:spPr>
          <a:xfrm rot="5400000">
            <a:off x="2056130" y="6302375"/>
            <a:ext cx="673100" cy="821690"/>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TextBox 27"/>
          <p:cNvSpPr txBox="1"/>
          <p:nvPr/>
        </p:nvSpPr>
        <p:spPr>
          <a:xfrm>
            <a:off x="1196524" y="7505931"/>
            <a:ext cx="660851" cy="511810"/>
          </a:xfrm>
          <a:prstGeom prst="rect">
            <a:avLst/>
          </a:prstGeom>
        </p:spPr>
        <p:txBody>
          <a:bodyPr lIns="0" tIns="0" rIns="0" bIns="0" rtlCol="0" anchor="t">
            <a:sp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06</a:t>
            </a:r>
          </a:p>
        </p:txBody>
      </p:sp>
      <p:sp>
        <p:nvSpPr>
          <p:cNvPr id="28" name="Freeform 28"/>
          <p:cNvSpPr/>
          <p:nvPr/>
        </p:nvSpPr>
        <p:spPr>
          <a:xfrm rot="5400000">
            <a:off x="2056130" y="7350125"/>
            <a:ext cx="673100" cy="821690"/>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TextBox 30"/>
          <p:cNvSpPr txBox="1"/>
          <p:nvPr/>
        </p:nvSpPr>
        <p:spPr>
          <a:xfrm>
            <a:off x="1196524" y="8494388"/>
            <a:ext cx="660851" cy="511810"/>
          </a:xfrm>
          <a:prstGeom prst="rect">
            <a:avLst/>
          </a:prstGeom>
        </p:spPr>
        <p:txBody>
          <a:bodyPr lIns="0" tIns="0" rIns="0" bIns="0" rtlCol="0" anchor="t">
            <a:sp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07</a:t>
            </a:r>
          </a:p>
        </p:txBody>
      </p:sp>
      <p:sp>
        <p:nvSpPr>
          <p:cNvPr id="31" name="Freeform 31"/>
          <p:cNvSpPr/>
          <p:nvPr/>
        </p:nvSpPr>
        <p:spPr>
          <a:xfrm rot="5400000">
            <a:off x="2056130" y="8337550"/>
            <a:ext cx="673100" cy="821690"/>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 name="Freeform 9"/>
          <p:cNvSpPr/>
          <p:nvPr/>
        </p:nvSpPr>
        <p:spPr>
          <a:xfrm rot="5400000">
            <a:off x="2056130" y="2553335"/>
            <a:ext cx="673100" cy="821690"/>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3200400" y="2626360"/>
            <a:ext cx="6642100" cy="511810"/>
          </a:xfrm>
          <a:prstGeom prst="rect">
            <a:avLst/>
          </a:prstGeom>
        </p:spPr>
        <p:txBody>
          <a:bodyPr wrap="square" lIns="0" tIns="0" rIns="0" bIns="0" rtlCol="0" anchor="t">
            <a:spAutoFit/>
          </a:bodyPr>
          <a:lstStyle/>
          <a:p>
            <a:pPr algn="l">
              <a:lnSpc>
                <a:spcPts val="3995"/>
              </a:lnSpc>
              <a:spcBef>
                <a:spcPct val="0"/>
              </a:spcBef>
            </a:pPr>
            <a:r>
              <a:rPr lang="en-US" sz="3200" spc="-57">
                <a:solidFill>
                  <a:srgbClr val="051D40"/>
                </a:solidFill>
                <a:latin typeface="Times New Roman" panose="02020603050405020304" charset="0"/>
                <a:ea typeface="Poppins" panose="00000500000000000000"/>
                <a:cs typeface="Times New Roman" panose="02020603050405020304" charset="0"/>
                <a:sym typeface="Poppins" panose="00000500000000000000"/>
              </a:rPr>
              <a:t>Introduction</a:t>
            </a:r>
          </a:p>
        </p:txBody>
      </p:sp>
      <p:sp>
        <p:nvSpPr>
          <p:cNvPr id="12" name="TextBox 12"/>
          <p:cNvSpPr txBox="1"/>
          <p:nvPr/>
        </p:nvSpPr>
        <p:spPr>
          <a:xfrm>
            <a:off x="1197159" y="2703172"/>
            <a:ext cx="660851" cy="511810"/>
          </a:xfrm>
          <a:prstGeom prst="rect">
            <a:avLst/>
          </a:prstGeom>
        </p:spPr>
        <p:txBody>
          <a:bodyPr lIns="0" tIns="0" rIns="0" bIns="0" rtlCol="0" anchor="t">
            <a:sp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01</a:t>
            </a:r>
          </a:p>
        </p:txBody>
      </p:sp>
      <p:sp>
        <p:nvSpPr>
          <p:cNvPr id="5" name="TextBox 5"/>
          <p:cNvSpPr txBox="1"/>
          <p:nvPr/>
        </p:nvSpPr>
        <p:spPr>
          <a:xfrm>
            <a:off x="6324600" y="266700"/>
            <a:ext cx="4748530" cy="1314450"/>
          </a:xfrm>
          <a:prstGeom prst="rect">
            <a:avLst/>
          </a:prstGeom>
        </p:spPr>
        <p:txBody>
          <a:bodyPr wrap="square" lIns="0" tIns="0" rIns="0" bIns="0" rtlCol="0" anchor="t">
            <a:spAutoFit/>
          </a:bodyPr>
          <a:lstStyle/>
          <a:p>
            <a:pPr algn="l">
              <a:lnSpc>
                <a:spcPts val="10250"/>
              </a:lnSpc>
              <a:spcBef>
                <a:spcPct val="0"/>
              </a:spcBef>
            </a:pPr>
            <a:r>
              <a:rPr lang="en-US" altLang="fr-FR" sz="7320">
                <a:solidFill>
                  <a:srgbClr val="051D40"/>
                </a:solidFill>
                <a:latin typeface="Open Sans Extra Bold" panose="020B0906030804020204"/>
                <a:ea typeface="Open Sans Extra Bold" panose="020B0906030804020204"/>
                <a:cs typeface="Open Sans Extra Bold" panose="020B0906030804020204"/>
                <a:sym typeface="Open Sans Extra Bold" panose="020B0906030804020204"/>
              </a:rPr>
              <a:t>work plan</a:t>
            </a:r>
          </a:p>
        </p:txBody>
      </p:sp>
      <p:sp>
        <p:nvSpPr>
          <p:cNvPr id="3" name="Zone de texte 2"/>
          <p:cNvSpPr txBox="1"/>
          <p:nvPr/>
        </p:nvSpPr>
        <p:spPr>
          <a:xfrm>
            <a:off x="3124200" y="3597275"/>
            <a:ext cx="4823460" cy="507365"/>
          </a:xfrm>
          <a:prstGeom prst="rect">
            <a:avLst/>
          </a:prstGeom>
          <a:noFill/>
        </p:spPr>
        <p:txBody>
          <a:bodyPr wrap="square" rtlCol="0" anchor="t">
            <a:noAutofit/>
          </a:bodyPr>
          <a:lstStyle/>
          <a:p>
            <a:r>
              <a:rPr lang="en-US" altLang="fr-FR" sz="3200">
                <a:latin typeface="Times New Roman" panose="02020603050405020304" charset="0"/>
                <a:cs typeface="Times New Roman" panose="02020603050405020304" charset="0"/>
              </a:rPr>
              <a:t>Overview of the company</a:t>
            </a:r>
          </a:p>
          <a:p>
            <a:endParaRPr lang="en-US" altLang="fr-FR" sz="3200">
              <a:latin typeface="Times New Roman" panose="02020603050405020304" charset="0"/>
              <a:cs typeface="Times New Roman" panose="02020603050405020304" charset="0"/>
            </a:endParaRPr>
          </a:p>
        </p:txBody>
      </p:sp>
      <p:sp>
        <p:nvSpPr>
          <p:cNvPr id="4" name="Zone de texte 3"/>
          <p:cNvSpPr txBox="1"/>
          <p:nvPr/>
        </p:nvSpPr>
        <p:spPr>
          <a:xfrm>
            <a:off x="3048000" y="4563745"/>
            <a:ext cx="8122920" cy="498475"/>
          </a:xfrm>
          <a:prstGeom prst="rect">
            <a:avLst/>
          </a:prstGeom>
          <a:noFill/>
        </p:spPr>
        <p:txBody>
          <a:bodyPr wrap="square" rtlCol="0" anchor="t">
            <a:noAutofit/>
          </a:bodyPr>
          <a:lstStyle/>
          <a:p>
            <a:r>
              <a:rPr lang="en-US" altLang="fr-FR" sz="3200">
                <a:latin typeface="Times New Roman" panose="02020603050405020304" charset="0"/>
                <a:cs typeface="Times New Roman" panose="02020603050405020304" charset="0"/>
              </a:rPr>
              <a:t>Organizational and administrative structure</a:t>
            </a:r>
          </a:p>
          <a:p>
            <a:endParaRPr lang="en-US" altLang="fr-FR" sz="3200">
              <a:latin typeface="Times New Roman" panose="02020603050405020304" charset="0"/>
              <a:cs typeface="Times New Roman" panose="02020603050405020304" charset="0"/>
            </a:endParaRPr>
          </a:p>
          <a:p>
            <a:endParaRPr lang="fr-FR" altLang="en-US" sz="3200">
              <a:latin typeface="Times New Roman" panose="02020603050405020304" charset="0"/>
              <a:cs typeface="Times New Roman" panose="02020603050405020304" charset="0"/>
            </a:endParaRPr>
          </a:p>
        </p:txBody>
      </p:sp>
      <p:sp>
        <p:nvSpPr>
          <p:cNvPr id="6" name="Zone de texte 5"/>
          <p:cNvSpPr txBox="1"/>
          <p:nvPr/>
        </p:nvSpPr>
        <p:spPr>
          <a:xfrm>
            <a:off x="3037205" y="5422265"/>
            <a:ext cx="3917950" cy="528320"/>
          </a:xfrm>
          <a:prstGeom prst="rect">
            <a:avLst/>
          </a:prstGeom>
          <a:noFill/>
        </p:spPr>
        <p:txBody>
          <a:bodyPr wrap="square" rtlCol="0" anchor="t">
            <a:noAutofit/>
          </a:bodyPr>
          <a:lstStyle/>
          <a:p>
            <a:r>
              <a:rPr lang="en-US" altLang="fr-FR" sz="3200">
                <a:latin typeface="Times New Roman" panose="02020603050405020304" charset="0"/>
                <a:cs typeface="Times New Roman" panose="02020603050405020304" charset="0"/>
              </a:rPr>
              <a:t>Main departments</a:t>
            </a:r>
          </a:p>
          <a:p>
            <a:endParaRPr lang="en-US" altLang="fr-FR" sz="3200">
              <a:latin typeface="Times New Roman" panose="02020603050405020304" charset="0"/>
              <a:cs typeface="Times New Roman" panose="02020603050405020304" charset="0"/>
            </a:endParaRPr>
          </a:p>
        </p:txBody>
      </p:sp>
      <p:sp>
        <p:nvSpPr>
          <p:cNvPr id="7" name="Zone de texte 6"/>
          <p:cNvSpPr txBox="1"/>
          <p:nvPr/>
        </p:nvSpPr>
        <p:spPr>
          <a:xfrm>
            <a:off x="3124200" y="6405880"/>
            <a:ext cx="3380105" cy="560705"/>
          </a:xfrm>
          <a:prstGeom prst="rect">
            <a:avLst/>
          </a:prstGeom>
          <a:noFill/>
        </p:spPr>
        <p:txBody>
          <a:bodyPr wrap="square" rtlCol="0" anchor="t">
            <a:noAutofit/>
          </a:bodyPr>
          <a:lstStyle/>
          <a:p>
            <a:r>
              <a:rPr lang="en-US" altLang="fr-FR" sz="3200">
                <a:latin typeface="Times New Roman" panose="02020603050405020304" charset="0"/>
                <a:cs typeface="Times New Roman" panose="02020603050405020304" charset="0"/>
              </a:rPr>
              <a:t>Key products</a:t>
            </a:r>
          </a:p>
          <a:p>
            <a:endParaRPr lang="en-US" altLang="fr-FR" sz="3200">
              <a:latin typeface="Times New Roman" panose="02020603050405020304" charset="0"/>
              <a:cs typeface="Times New Roman" panose="02020603050405020304" charset="0"/>
            </a:endParaRPr>
          </a:p>
          <a:p>
            <a:endParaRPr lang="fr-FR" altLang="en-US" sz="3200">
              <a:latin typeface="Times New Roman" panose="02020603050405020304" charset="0"/>
              <a:cs typeface="Times New Roman" panose="02020603050405020304" charset="0"/>
            </a:endParaRPr>
          </a:p>
        </p:txBody>
      </p:sp>
      <p:sp>
        <p:nvSpPr>
          <p:cNvPr id="10" name="Zone de texte 9"/>
          <p:cNvSpPr txBox="1"/>
          <p:nvPr/>
        </p:nvSpPr>
        <p:spPr>
          <a:xfrm>
            <a:off x="3124200" y="7404100"/>
            <a:ext cx="4079240" cy="609600"/>
          </a:xfrm>
          <a:prstGeom prst="rect">
            <a:avLst/>
          </a:prstGeom>
          <a:noFill/>
        </p:spPr>
        <p:txBody>
          <a:bodyPr wrap="square" rtlCol="0" anchor="t">
            <a:noAutofit/>
          </a:bodyPr>
          <a:lstStyle/>
          <a:p>
            <a:r>
              <a:rPr lang="en-US" altLang="fr-FR" sz="3200">
                <a:latin typeface="Times New Roman" panose="02020603050405020304" charset="0"/>
                <a:cs typeface="Times New Roman" panose="02020603050405020304" charset="0"/>
              </a:rPr>
              <a:t>Marketing proposals</a:t>
            </a:r>
          </a:p>
          <a:p>
            <a:endParaRPr lang="en-US" altLang="fr-FR" sz="3200">
              <a:latin typeface="Times New Roman" panose="02020603050405020304" charset="0"/>
              <a:cs typeface="Times New Roman" panose="02020603050405020304" charset="0"/>
            </a:endParaRPr>
          </a:p>
        </p:txBody>
      </p:sp>
      <p:sp>
        <p:nvSpPr>
          <p:cNvPr id="14" name="TextBox 30"/>
          <p:cNvSpPr txBox="1"/>
          <p:nvPr/>
        </p:nvSpPr>
        <p:spPr>
          <a:xfrm>
            <a:off x="1272724" y="9493243"/>
            <a:ext cx="660851" cy="511810"/>
          </a:xfrm>
          <a:prstGeom prst="rect">
            <a:avLst/>
          </a:prstGeom>
        </p:spPr>
        <p:txBody>
          <a:bodyPr lIns="0" tIns="0" rIns="0" bIns="0" rtlCol="0" anchor="t">
            <a:spAutoFit/>
          </a:bodyPr>
          <a:lstStyle/>
          <a:p>
            <a:pPr algn="r">
              <a:lnSpc>
                <a:spcPts val="3995"/>
              </a:lnSpc>
              <a:spcBef>
                <a:spcPct val="0"/>
              </a:spcBef>
            </a:pPr>
            <a:r>
              <a:rPr lang="en-US" sz="3600" b="1" spc="-57">
                <a:solidFill>
                  <a:srgbClr val="051D40"/>
                </a:solidFill>
                <a:latin typeface="Poppins" panose="00000500000000000000"/>
                <a:ea typeface="Poppins" panose="00000500000000000000"/>
                <a:cs typeface="Poppins" panose="00000500000000000000"/>
                <a:sym typeface="Poppins" panose="00000500000000000000"/>
              </a:rPr>
              <a:t>0</a:t>
            </a:r>
            <a:r>
              <a:rPr lang="fr-FR" altLang="en-US" sz="3600" b="1" spc="-57">
                <a:solidFill>
                  <a:srgbClr val="051D40"/>
                </a:solidFill>
                <a:latin typeface="Poppins" panose="00000500000000000000"/>
                <a:ea typeface="Poppins" panose="00000500000000000000"/>
                <a:cs typeface="Poppins" panose="00000500000000000000"/>
                <a:sym typeface="Poppins" panose="00000500000000000000"/>
              </a:rPr>
              <a:t>8</a:t>
            </a:r>
          </a:p>
        </p:txBody>
      </p:sp>
      <p:sp>
        <p:nvSpPr>
          <p:cNvPr id="17" name="Freeform 31"/>
          <p:cNvSpPr/>
          <p:nvPr/>
        </p:nvSpPr>
        <p:spPr>
          <a:xfrm rot="5400000">
            <a:off x="2132330" y="9336405"/>
            <a:ext cx="673100" cy="821690"/>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32"/>
          <p:cNvSpPr txBox="1"/>
          <p:nvPr/>
        </p:nvSpPr>
        <p:spPr>
          <a:xfrm>
            <a:off x="3124200" y="9410700"/>
            <a:ext cx="7742555" cy="511810"/>
          </a:xfrm>
          <a:prstGeom prst="rect">
            <a:avLst/>
          </a:prstGeom>
        </p:spPr>
        <p:txBody>
          <a:bodyPr wrap="square" lIns="0" tIns="0" rIns="0" bIns="0" rtlCol="0" anchor="t">
            <a:spAutoFit/>
          </a:bodyPr>
          <a:lstStyle/>
          <a:p>
            <a:pPr algn="l">
              <a:lnSpc>
                <a:spcPts val="3995"/>
              </a:lnSpc>
              <a:spcBef>
                <a:spcPct val="0"/>
              </a:spcBef>
            </a:pPr>
            <a:r>
              <a:rPr lang="fr-FR" altLang="en-US" sz="3200" spc="-57">
                <a:solidFill>
                  <a:srgbClr val="051D40"/>
                </a:solidFill>
                <a:latin typeface="Times New Roman" panose="02020603050405020304" charset="0"/>
                <a:ea typeface="Poppins" panose="00000500000000000000"/>
                <a:cs typeface="Times New Roman" panose="02020603050405020304" charset="0"/>
                <a:sym typeface="Poppins" panose="00000500000000000000"/>
              </a:rPr>
              <a:t>Conclusion</a:t>
            </a:r>
          </a:p>
        </p:txBody>
      </p:sp>
      <p:sp>
        <p:nvSpPr>
          <p:cNvPr id="20" name="Zone de texte 19"/>
          <p:cNvSpPr txBox="1"/>
          <p:nvPr/>
        </p:nvSpPr>
        <p:spPr>
          <a:xfrm>
            <a:off x="3048000" y="8420100"/>
            <a:ext cx="5667375" cy="584200"/>
          </a:xfrm>
          <a:prstGeom prst="rect">
            <a:avLst/>
          </a:prstGeom>
          <a:noFill/>
        </p:spPr>
        <p:txBody>
          <a:bodyPr wrap="square" rtlCol="0" anchor="t">
            <a:noAutofit/>
          </a:bodyPr>
          <a:lstStyle/>
          <a:p>
            <a:r>
              <a:rPr lang="en-US" altLang="fr-FR" sz="3200">
                <a:latin typeface="Times New Roman" panose="02020603050405020304" charset="0"/>
                <a:cs typeface="Times New Roman" panose="02020603050405020304" charset="0"/>
              </a:rPr>
              <a:t>Innovation and technology</a:t>
            </a:r>
          </a:p>
          <a:p>
            <a:endParaRPr lang="en-US" altLang="fr-FR"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2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par>
                                <p:cTn id="63" presetID="22" presetClass="entr" presetSubtype="8"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par>
                                <p:cTn id="71" presetID="22" presetClass="entr" presetSubtype="8"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par>
                                <p:cTn id="82" presetID="22" presetClass="entr" presetSubtype="8"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left)">
                                      <p:cBhvr>
                                        <p:cTn id="92" dur="500"/>
                                        <p:tgtEl>
                                          <p:spTgt spid="19"/>
                                        </p:tgtEl>
                                      </p:cBhvr>
                                    </p:animEffect>
                                  </p:childTnLst>
                                </p:cTn>
                              </p:par>
                              <p:par>
                                <p:cTn id="93" presetID="22" presetClass="entr" presetSubtype="8"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left)">
                                      <p:cBhvr>
                                        <p:cTn id="95" dur="500"/>
                                        <p:tgtEl>
                                          <p:spTgt spid="1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P spid="18" grpId="1"/>
      <p:bldP spid="21" grpId="0"/>
      <p:bldP spid="21" grpId="1"/>
      <p:bldP spid="24" grpId="0"/>
      <p:bldP spid="24" grpId="1"/>
      <p:bldP spid="27" grpId="0"/>
      <p:bldP spid="27" grpId="1"/>
      <p:bldP spid="30" grpId="0"/>
      <p:bldP spid="30" grpId="1"/>
      <p:bldP spid="11" grpId="0"/>
      <p:bldP spid="11" grpId="1"/>
      <p:bldP spid="12" grpId="0"/>
      <p:bldP spid="12" grpId="1"/>
      <p:bldP spid="5" grpId="0"/>
      <p:bldP spid="5" grpId="1"/>
      <p:bldP spid="3" grpId="0"/>
      <p:bldP spid="3" grpId="1"/>
      <p:bldP spid="4" grpId="0"/>
      <p:bldP spid="4" grpId="1"/>
      <p:bldP spid="6" grpId="0"/>
      <p:bldP spid="6" grpId="1"/>
      <p:bldP spid="7" grpId="0"/>
      <p:bldP spid="7" grpId="1"/>
      <p:bldP spid="10" grpId="0"/>
      <p:bldP spid="10" grpId="1"/>
      <p:bldP spid="14" grpId="0"/>
      <p:bldP spid="14" grpId="1"/>
      <p:bldP spid="19" grpId="0"/>
      <p:bldP spid="19" grpId="1"/>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12" name="Freeform 12"/>
          <p:cNvSpPr/>
          <p:nvPr/>
        </p:nvSpPr>
        <p:spPr>
          <a:xfrm rot="-1780280">
            <a:off x="-1340224" y="-2572471"/>
            <a:ext cx="8627188" cy="5144941"/>
          </a:xfrm>
          <a:custGeom>
            <a:avLst/>
            <a:gdLst/>
            <a:ahLst/>
            <a:cxnLst/>
            <a:rect l="l" t="t" r="r" b="b"/>
            <a:pathLst>
              <a:path w="8627188" h="5144941">
                <a:moveTo>
                  <a:pt x="0" y="0"/>
                </a:moveTo>
                <a:lnTo>
                  <a:pt x="8627188" y="0"/>
                </a:lnTo>
                <a:lnTo>
                  <a:pt x="8627188" y="5144942"/>
                </a:lnTo>
                <a:lnTo>
                  <a:pt x="0" y="5144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7086600" y="-1"/>
            <a:ext cx="7721756" cy="1435735"/>
          </a:xfrm>
          <a:prstGeom prst="rect">
            <a:avLst/>
          </a:prstGeom>
        </p:spPr>
        <p:txBody>
          <a:bodyPr lIns="0" tIns="0" rIns="0" bIns="0" rtlCol="0" anchor="t">
            <a:spAutoFit/>
          </a:bodyPr>
          <a:lstStyle/>
          <a:p>
            <a:pPr algn="l">
              <a:lnSpc>
                <a:spcPts val="11200"/>
              </a:lnSpc>
            </a:pPr>
            <a:r>
              <a:rPr lang="en-US" sz="8000" b="1" dirty="0">
                <a:solidFill>
                  <a:srgbClr val="56AAF0"/>
                </a:solidFill>
                <a:latin typeface="Dynamo Medium" panose="020B060402020A080404"/>
                <a:ea typeface="Dynamo Medium" panose="020B060402020A080404"/>
                <a:cs typeface="Dynamo Medium" panose="020B060402020A080404"/>
                <a:sym typeface="Dynamo Medium" panose="020B060402020A080404"/>
              </a:rPr>
              <a:t>CONCLUSION</a:t>
            </a:r>
          </a:p>
        </p:txBody>
      </p:sp>
      <p:sp>
        <p:nvSpPr>
          <p:cNvPr id="20" name="Freeform 20"/>
          <p:cNvSpPr/>
          <p:nvPr/>
        </p:nvSpPr>
        <p:spPr>
          <a:xfrm rot="8820853">
            <a:off x="11232533" y="7572586"/>
            <a:ext cx="8627188" cy="5144941"/>
          </a:xfrm>
          <a:custGeom>
            <a:avLst/>
            <a:gdLst/>
            <a:ahLst/>
            <a:cxnLst/>
            <a:rect l="l" t="t" r="r" b="b"/>
            <a:pathLst>
              <a:path w="8627188" h="5144941">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Rectangle 20"/>
          <p:cNvSpPr/>
          <p:nvPr/>
        </p:nvSpPr>
        <p:spPr>
          <a:xfrm>
            <a:off x="844550" y="3238500"/>
            <a:ext cx="16015335" cy="2306955"/>
          </a:xfrm>
          <a:prstGeom prst="rect">
            <a:avLst/>
          </a:prstGeom>
        </p:spPr>
        <p:txBody>
          <a:bodyPr wrap="square">
            <a:spAutoFit/>
          </a:bodyPr>
          <a:lstStyle/>
          <a:p>
            <a:pPr algn="r" rtl="1">
              <a:lnSpc>
                <a:spcPct val="150000"/>
              </a:lnSpc>
            </a:pPr>
            <a:r>
              <a:rPr lang="ar-DZ" sz="3200" dirty="0"/>
              <a:t>يهوفمان لاروش مثال على شركة ناجحة في مجال الأدوية الحيوية، تستمر في تحقيق النمو من خلال التركيز على الابتكار، البحث والتطوير والتوسع في الأسواق الناشئة تواجه تحديات كبيرة من المنافسة، لكنها تظل قادرة على الحفاظ على ريادتها بفضل استراتيجياتها المرنة والمبتكرة.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rot="5400000">
            <a:off x="-5591195" y="1819868"/>
            <a:ext cx="10511830" cy="6491055"/>
          </a:xfrm>
          <a:custGeom>
            <a:avLst/>
            <a:gdLst/>
            <a:ahLst/>
            <a:cxnLst/>
            <a:rect l="l" t="t" r="r" b="b"/>
            <a:pathLst>
              <a:path w="10511830" h="6491055">
                <a:moveTo>
                  <a:pt x="0" y="0"/>
                </a:moveTo>
                <a:lnTo>
                  <a:pt x="10511830" y="0"/>
                </a:lnTo>
                <a:lnTo>
                  <a:pt x="10511830" y="6491054"/>
                </a:lnTo>
                <a:lnTo>
                  <a:pt x="0" y="6491054"/>
                </a:lnTo>
                <a:lnTo>
                  <a:pt x="0" y="0"/>
                </a:lnTo>
                <a:close/>
              </a:path>
            </a:pathLst>
          </a:custGeom>
          <a:blipFill>
            <a:blip r:embed="rId2"/>
            <a:stretch>
              <a:fillRect/>
            </a:stretch>
          </a:blipFill>
        </p:spPr>
      </p:sp>
      <p:grpSp>
        <p:nvGrpSpPr>
          <p:cNvPr id="3" name="Group 3"/>
          <p:cNvGrpSpPr>
            <a:grpSpLocks noChangeAspect="1"/>
          </p:cNvGrpSpPr>
          <p:nvPr/>
        </p:nvGrpSpPr>
        <p:grpSpPr>
          <a:xfrm>
            <a:off x="9606280" y="1389380"/>
            <a:ext cx="8602345" cy="6906260"/>
            <a:chOff x="0" y="0"/>
            <a:chExt cx="7467600" cy="5995670"/>
          </a:xfrm>
        </p:grpSpPr>
        <p:sp>
          <p:nvSpPr>
            <p:cNvPr id="4" name="Freeform 4"/>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 name="Freeform 5"/>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6" name="Freeform 6"/>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7" name="Freeform 7"/>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rotWithShape="1">
              <a:blip r:embed="rId3"/>
              <a:stretch>
                <a:fillRect t="-733" b="-733"/>
              </a:stretch>
            </a:blipFill>
          </p:spPr>
        </p:sp>
      </p:grpSp>
      <p:sp>
        <p:nvSpPr>
          <p:cNvPr id="11" name="TextBox 19"/>
          <p:cNvSpPr txBox="1"/>
          <p:nvPr/>
        </p:nvSpPr>
        <p:spPr>
          <a:xfrm>
            <a:off x="2621323" y="2018295"/>
            <a:ext cx="7004506" cy="2057400"/>
          </a:xfrm>
          <a:prstGeom prst="rect">
            <a:avLst/>
          </a:prstGeom>
        </p:spPr>
        <p:txBody>
          <a:bodyPr lIns="0" tIns="0" rIns="0" bIns="0" rtlCol="0" anchor="t">
            <a:spAutoFit/>
          </a:bodyPr>
          <a:lstStyle/>
          <a:p>
            <a:pPr algn="l">
              <a:lnSpc>
                <a:spcPts val="16800"/>
              </a:lnSpc>
            </a:pPr>
            <a:r>
              <a:rPr lang="en-US" sz="12000" b="1" dirty="0">
                <a:solidFill>
                  <a:srgbClr val="3275C5"/>
                </a:solidFill>
                <a:latin typeface="Dynamo Medium" panose="020B060402020A080404"/>
                <a:ea typeface="Dynamo Medium" panose="020B060402020A080404"/>
                <a:cs typeface="Dynamo Medium" panose="020B060402020A080404"/>
                <a:sym typeface="Dynamo Medium" panose="020B060402020A080404"/>
              </a:rPr>
              <a:t>THANK</a:t>
            </a:r>
          </a:p>
        </p:txBody>
      </p:sp>
      <p:sp>
        <p:nvSpPr>
          <p:cNvPr id="12" name="TextBox 20"/>
          <p:cNvSpPr txBox="1"/>
          <p:nvPr/>
        </p:nvSpPr>
        <p:spPr>
          <a:xfrm>
            <a:off x="6933942" y="2033045"/>
            <a:ext cx="3440472" cy="2057400"/>
          </a:xfrm>
          <a:prstGeom prst="rect">
            <a:avLst/>
          </a:prstGeom>
        </p:spPr>
        <p:txBody>
          <a:bodyPr lIns="0" tIns="0" rIns="0" bIns="0" rtlCol="0" anchor="t">
            <a:spAutoFit/>
          </a:bodyPr>
          <a:lstStyle/>
          <a:p>
            <a:pPr algn="l">
              <a:lnSpc>
                <a:spcPts val="16800"/>
              </a:lnSpc>
            </a:pPr>
            <a:r>
              <a:rPr lang="en-US" sz="12000" b="1" spc="47" dirty="0">
                <a:solidFill>
                  <a:srgbClr val="56AAF0"/>
                </a:solidFill>
                <a:latin typeface="Dynamo Medium" panose="020B060402020A080404"/>
                <a:ea typeface="Dynamo Medium" panose="020B060402020A080404"/>
                <a:cs typeface="Dynamo Medium" panose="020B060402020A080404"/>
                <a:sym typeface="Dynamo Medium" panose="020B060402020A080404"/>
              </a:rPr>
              <a:t>YOU</a:t>
            </a:r>
          </a:p>
        </p:txBody>
      </p:sp>
      <p:sp>
        <p:nvSpPr>
          <p:cNvPr id="13" name="TextBox 19"/>
          <p:cNvSpPr txBox="1"/>
          <p:nvPr/>
        </p:nvSpPr>
        <p:spPr>
          <a:xfrm>
            <a:off x="2666694" y="4130218"/>
            <a:ext cx="7004506" cy="2057400"/>
          </a:xfrm>
          <a:prstGeom prst="rect">
            <a:avLst/>
          </a:prstGeom>
        </p:spPr>
        <p:txBody>
          <a:bodyPr lIns="0" tIns="0" rIns="0" bIns="0" rtlCol="0" anchor="t">
            <a:spAutoFit/>
          </a:bodyPr>
          <a:lstStyle/>
          <a:p>
            <a:pPr algn="l">
              <a:lnSpc>
                <a:spcPts val="16800"/>
              </a:lnSpc>
            </a:pPr>
            <a:r>
              <a:rPr lang="en-US" sz="12000" b="1" dirty="0">
                <a:solidFill>
                  <a:srgbClr val="3275C5"/>
                </a:solidFill>
                <a:latin typeface="Dynamo Medium" panose="020B060402020A080404"/>
                <a:ea typeface="Dynamo Medium" panose="020B060402020A080404"/>
                <a:cs typeface="Dynamo Medium" panose="020B060402020A080404"/>
                <a:sym typeface="Dynamo Medium" panose="020B060402020A080404"/>
              </a:rPr>
              <a:t>For your </a:t>
            </a:r>
          </a:p>
        </p:txBody>
      </p:sp>
      <p:sp>
        <p:nvSpPr>
          <p:cNvPr id="14" name="TextBox 20"/>
          <p:cNvSpPr txBox="1"/>
          <p:nvPr/>
        </p:nvSpPr>
        <p:spPr>
          <a:xfrm>
            <a:off x="3044625" y="6351516"/>
            <a:ext cx="6581204" cy="2154436"/>
          </a:xfrm>
          <a:prstGeom prst="rect">
            <a:avLst/>
          </a:prstGeom>
        </p:spPr>
        <p:txBody>
          <a:bodyPr wrap="square" lIns="0" tIns="0" rIns="0" bIns="0" rtlCol="0" anchor="t">
            <a:spAutoFit/>
          </a:bodyPr>
          <a:lstStyle/>
          <a:p>
            <a:pPr algn="l">
              <a:lnSpc>
                <a:spcPts val="16800"/>
              </a:lnSpc>
            </a:pPr>
            <a:r>
              <a:rPr lang="en-US" sz="12000" b="1" spc="47" dirty="0">
                <a:solidFill>
                  <a:srgbClr val="56AAF0"/>
                </a:solidFill>
                <a:latin typeface="Dynamo Medium" panose="020B060402020A080404"/>
                <a:ea typeface="Dynamo Medium" panose="020B060402020A080404"/>
                <a:cs typeface="Dynamo Medium" panose="020B060402020A080404"/>
                <a:sym typeface="Dynamo Medium" panose="020B060402020A080404"/>
              </a:rPr>
              <a:t>Attention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6" name="TextBox 6"/>
          <p:cNvSpPr txBox="1"/>
          <p:nvPr/>
        </p:nvSpPr>
        <p:spPr>
          <a:xfrm>
            <a:off x="4527550" y="266700"/>
            <a:ext cx="11000740" cy="1435735"/>
          </a:xfrm>
          <a:prstGeom prst="rect">
            <a:avLst/>
          </a:prstGeom>
        </p:spPr>
        <p:txBody>
          <a:bodyPr wrap="square" lIns="0" tIns="0" rIns="0" bIns="0" rtlCol="0" anchor="t">
            <a:spAutoFit/>
          </a:bodyPr>
          <a:lstStyle/>
          <a:p>
            <a:pPr algn="l">
              <a:lnSpc>
                <a:spcPts val="11200"/>
              </a:lnSpc>
            </a:pPr>
            <a:r>
              <a:rPr lang="en-US" sz="8800" b="1" dirty="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INTRODUCTION</a:t>
            </a:r>
          </a:p>
        </p:txBody>
      </p:sp>
      <p:sp>
        <p:nvSpPr>
          <p:cNvPr id="8" name="Freeform 8"/>
          <p:cNvSpPr/>
          <p:nvPr/>
        </p:nvSpPr>
        <p:spPr>
          <a:xfrm rot="-2561783">
            <a:off x="-2150393" y="-1597808"/>
            <a:ext cx="6000674" cy="4342306"/>
          </a:xfrm>
          <a:custGeom>
            <a:avLst/>
            <a:gdLst/>
            <a:ahLst/>
            <a:cxnLst/>
            <a:rect l="l" t="t" r="r" b="b"/>
            <a:pathLst>
              <a:path w="6000674" h="4342306">
                <a:moveTo>
                  <a:pt x="0" y="0"/>
                </a:moveTo>
                <a:lnTo>
                  <a:pt x="6000674" y="0"/>
                </a:lnTo>
                <a:lnTo>
                  <a:pt x="6000674"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616117">
            <a:off x="14754144" y="7087147"/>
            <a:ext cx="6000674" cy="4342306"/>
          </a:xfrm>
          <a:custGeom>
            <a:avLst/>
            <a:gdLst/>
            <a:ahLst/>
            <a:cxnLst/>
            <a:rect l="l" t="t" r="r" b="b"/>
            <a:pathLst>
              <a:path w="6000674" h="4342306">
                <a:moveTo>
                  <a:pt x="0" y="0"/>
                </a:moveTo>
                <a:lnTo>
                  <a:pt x="6000675" y="0"/>
                </a:lnTo>
                <a:lnTo>
                  <a:pt x="6000675"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Rectangle 9"/>
          <p:cNvSpPr/>
          <p:nvPr/>
        </p:nvSpPr>
        <p:spPr>
          <a:xfrm>
            <a:off x="381000" y="4109732"/>
            <a:ext cx="17526000" cy="2862322"/>
          </a:xfrm>
          <a:prstGeom prst="rect">
            <a:avLst/>
          </a:prstGeom>
        </p:spPr>
        <p:txBody>
          <a:bodyPr wrap="square">
            <a:spAutoFit/>
          </a:bodyPr>
          <a:lstStyle/>
          <a:p>
            <a:pPr algn="r" rtl="1"/>
            <a:r>
              <a:rPr lang="ar-DZ" sz="3600" dirty="0"/>
              <a:t>تعد شركة "Hoffman-La Roche Ltd"واحدة من الشركات الرائدة في مجال الأدوية والتكنولوجيا الحيوية على مستوى العالم.</a:t>
            </a:r>
          </a:p>
          <a:p>
            <a:pPr algn="r" rtl="1"/>
            <a:r>
              <a:rPr lang="ar-DZ" sz="3600" dirty="0"/>
              <a:t> تأسست الشركة في عام 1896 في سويسرا، وبرزت كمؤسسة طبية مبتكرة حيث تساهم في تطوير وتوفير الأدوية والعلاجات الحيوية التي تهدف إلى تحسين صحة الأفراد حول العالم. تقدم Roche مجموعة واسعة من المنتجات التي تشمل الأدوية العلاجات البيولوجية، والتكنولوجيا الطبية</a:t>
            </a:r>
            <a:r>
              <a:rPr lang="ar-DZ"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a:off x="1140739" y="3805214"/>
            <a:ext cx="4345474" cy="6481786"/>
          </a:xfrm>
          <a:custGeom>
            <a:avLst/>
            <a:gdLst/>
            <a:ahLst/>
            <a:cxnLst/>
            <a:rect l="l" t="t" r="r" b="b"/>
            <a:pathLst>
              <a:path w="3685128" h="5522671">
                <a:moveTo>
                  <a:pt x="0" y="0"/>
                </a:moveTo>
                <a:lnTo>
                  <a:pt x="3685127" y="0"/>
                </a:lnTo>
                <a:lnTo>
                  <a:pt x="3685127" y="5522671"/>
                </a:lnTo>
                <a:lnTo>
                  <a:pt x="0" y="55226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715651" y="2512718"/>
            <a:ext cx="4305271" cy="6444842"/>
          </a:xfrm>
          <a:custGeom>
            <a:avLst/>
            <a:gdLst/>
            <a:ahLst/>
            <a:cxnLst/>
            <a:rect l="l" t="t" r="r" b="b"/>
            <a:pathLst>
              <a:path w="3695269" h="5537869">
                <a:moveTo>
                  <a:pt x="0" y="0"/>
                </a:moveTo>
                <a:lnTo>
                  <a:pt x="3695270" y="0"/>
                </a:lnTo>
                <a:lnTo>
                  <a:pt x="3695270" y="5537870"/>
                </a:lnTo>
                <a:lnTo>
                  <a:pt x="0" y="55378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1979275" y="3574415"/>
            <a:ext cx="4753610" cy="6548120"/>
          </a:xfrm>
          <a:custGeom>
            <a:avLst/>
            <a:gdLst/>
            <a:ahLst/>
            <a:cxnLst/>
            <a:rect l="l" t="t" r="r" b="b"/>
            <a:pathLst>
              <a:path w="3638696" h="5453086">
                <a:moveTo>
                  <a:pt x="0" y="0"/>
                </a:moveTo>
                <a:lnTo>
                  <a:pt x="3638695" y="0"/>
                </a:lnTo>
                <a:lnTo>
                  <a:pt x="3638695" y="5453086"/>
                </a:lnTo>
                <a:lnTo>
                  <a:pt x="0" y="5453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2133747" y="6942748"/>
            <a:ext cx="2618537" cy="3180080"/>
          </a:xfrm>
          <a:prstGeom prst="rect">
            <a:avLst/>
          </a:prstGeom>
        </p:spPr>
        <p:txBody>
          <a:bodyPr lIns="0" tIns="0" rIns="0" bIns="0" rtlCol="0" anchor="t">
            <a:spAutoFit/>
          </a:bodyPr>
          <a:lstStyle/>
          <a:p>
            <a:pPr algn="ctr" rtl="1">
              <a:lnSpc>
                <a:spcPts val="2800"/>
              </a:lnSpc>
            </a:pPr>
            <a:r>
              <a:rPr lang="ar-DZ" sz="3200" spc="8" dirty="0">
                <a:solidFill>
                  <a:srgbClr val="3275C5"/>
                </a:solidFill>
                <a:latin typeface="Source Sans Pro" panose="020B0503030403020204"/>
                <a:ea typeface="Source Sans Pro" panose="020B0503030403020204"/>
                <a:sym typeface="Source Sans Pro" panose="020B0503030403020204"/>
              </a:rPr>
              <a:t>التأسيس:</a:t>
            </a:r>
          </a:p>
          <a:p>
            <a:pPr algn="ctr" rtl="1">
              <a:lnSpc>
                <a:spcPts val="2800"/>
              </a:lnSpc>
            </a:pPr>
            <a:endParaRPr lang="ar-DZ" sz="3200" spc="8" dirty="0">
              <a:solidFill>
                <a:srgbClr val="3275C5"/>
              </a:solidFill>
              <a:latin typeface="Source Sans Pro" panose="020B0503030403020204"/>
              <a:ea typeface="Source Sans Pro" panose="020B0503030403020204"/>
              <a:sym typeface="Source Sans Pro" panose="020B0503030403020204"/>
            </a:endParaRPr>
          </a:p>
          <a:p>
            <a:pPr algn="ctr" rtl="1">
              <a:lnSpc>
                <a:spcPct val="100000"/>
              </a:lnSpc>
            </a:pPr>
            <a:r>
              <a:rPr lang="ar-DZ" sz="3200" spc="8" dirty="0">
                <a:solidFill>
                  <a:srgbClr val="3275C5"/>
                </a:solidFill>
                <a:latin typeface="Source Sans Pro" panose="020B0503030403020204"/>
                <a:ea typeface="Source Sans Pro" panose="020B0503030403020204"/>
                <a:sym typeface="Source Sans Pro" panose="020B0503030403020204"/>
              </a:rPr>
              <a:t> تأسست شركة هوفمان لاروش عام 1896، مما يجعلها من شركات الأدوية في العالم</a:t>
            </a:r>
            <a:r>
              <a:rPr lang="en-US" sz="2000" spc="8" dirty="0">
                <a:solidFill>
                  <a:srgbClr val="3275C5"/>
                </a:solidFill>
                <a:latin typeface="Source Sans Pro" panose="020B0503030403020204"/>
                <a:ea typeface="Source Sans Pro" panose="020B0503030403020204"/>
                <a:cs typeface="Source Sans Pro" panose="020B0503030403020204"/>
                <a:sym typeface="Source Sans Pro" panose="020B0503030403020204"/>
              </a:rPr>
              <a:t>.</a:t>
            </a:r>
          </a:p>
        </p:txBody>
      </p:sp>
      <p:sp>
        <p:nvSpPr>
          <p:cNvPr id="9" name="TextBox 9"/>
          <p:cNvSpPr txBox="1"/>
          <p:nvPr/>
        </p:nvSpPr>
        <p:spPr>
          <a:xfrm>
            <a:off x="2514600" y="800100"/>
            <a:ext cx="15162530" cy="1877695"/>
          </a:xfrm>
          <a:prstGeom prst="rect">
            <a:avLst/>
          </a:prstGeom>
        </p:spPr>
        <p:txBody>
          <a:bodyPr wrap="square" lIns="0" tIns="0" rIns="0" bIns="0" rtlCol="0" anchor="t">
            <a:noAutofit/>
          </a:bodyPr>
          <a:lstStyle/>
          <a:p>
            <a:pPr algn="ctr">
              <a:lnSpc>
                <a:spcPts val="11200"/>
              </a:lnSpc>
            </a:pPr>
            <a:r>
              <a:rPr lang="fr-FR" altLang="en-US" sz="8800" b="1">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2-</a:t>
            </a:r>
            <a:r>
              <a:rPr lang="en-US" altLang="fr-FR" sz="8800" b="1">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Overview of the company</a:t>
            </a:r>
          </a:p>
          <a:p>
            <a:pPr algn="ctr">
              <a:lnSpc>
                <a:spcPts val="11200"/>
              </a:lnSpc>
            </a:pPr>
            <a:endParaRPr lang="en-US" altLang="fr-FR" sz="8800" b="1">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endParaRPr>
          </a:p>
        </p:txBody>
      </p:sp>
      <p:sp>
        <p:nvSpPr>
          <p:cNvPr id="10" name="TextBox 10"/>
          <p:cNvSpPr txBox="1"/>
          <p:nvPr/>
        </p:nvSpPr>
        <p:spPr>
          <a:xfrm>
            <a:off x="7543916" y="6133966"/>
            <a:ext cx="2618537" cy="1703070"/>
          </a:xfrm>
          <a:prstGeom prst="rect">
            <a:avLst/>
          </a:prstGeom>
        </p:spPr>
        <p:txBody>
          <a:bodyPr lIns="0" tIns="0" rIns="0" bIns="0" rtlCol="0" anchor="t">
            <a:spAutoFit/>
          </a:bodyPr>
          <a:lstStyle/>
          <a:p>
            <a:pPr algn="ctr" rtl="1">
              <a:lnSpc>
                <a:spcPts val="2800"/>
              </a:lnSpc>
            </a:pPr>
            <a:r>
              <a:rPr lang="ar-DZ" sz="3200" spc="8" dirty="0">
                <a:solidFill>
                  <a:srgbClr val="3275C5"/>
                </a:solidFill>
                <a:latin typeface="Source Sans Pro" panose="020B0503030403020204"/>
                <a:ea typeface="Source Sans Pro" panose="020B0503030403020204"/>
                <a:sym typeface="Source Sans Pro" panose="020B0503030403020204"/>
              </a:rPr>
              <a:t>المقر الرئيسي : </a:t>
            </a:r>
          </a:p>
          <a:p>
            <a:pPr algn="ctr" rtl="1">
              <a:lnSpc>
                <a:spcPts val="2800"/>
              </a:lnSpc>
            </a:pPr>
            <a:endParaRPr lang="ar-DZ" sz="3200" spc="8" dirty="0">
              <a:solidFill>
                <a:srgbClr val="3275C5"/>
              </a:solidFill>
              <a:latin typeface="Source Sans Pro" panose="020B0503030403020204"/>
              <a:ea typeface="Source Sans Pro" panose="020B0503030403020204"/>
              <a:sym typeface="Source Sans Pro" panose="020B0503030403020204"/>
            </a:endParaRPr>
          </a:p>
          <a:p>
            <a:pPr algn="ctr" rtl="1">
              <a:lnSpc>
                <a:spcPct val="100000"/>
              </a:lnSpc>
            </a:pPr>
            <a:r>
              <a:rPr lang="ar-DZ" sz="3200" spc="8" dirty="0">
                <a:solidFill>
                  <a:srgbClr val="3275C5"/>
                </a:solidFill>
                <a:latin typeface="Source Sans Pro" panose="020B0503030403020204"/>
                <a:ea typeface="Source Sans Pro" panose="020B0503030403020204"/>
                <a:sym typeface="Source Sans Pro" panose="020B0503030403020204"/>
              </a:rPr>
              <a:t>يقع مقر الشركة في مدينة بازل سويسرا.</a:t>
            </a:r>
            <a:endParaRPr lang="en-US" sz="2000" spc="8" dirty="0">
              <a:solidFill>
                <a:srgbClr val="3275C5"/>
              </a:solidFill>
              <a:latin typeface="Source Sans Pro" panose="020B0503030403020204"/>
              <a:ea typeface="Source Sans Pro" panose="020B0503030403020204"/>
              <a:cs typeface="Source Sans Pro" panose="020B0503030403020204"/>
              <a:sym typeface="Source Sans Pro" panose="020B0503030403020204"/>
            </a:endParaRPr>
          </a:p>
        </p:txBody>
      </p:sp>
      <p:sp>
        <p:nvSpPr>
          <p:cNvPr id="11" name="TextBox 11"/>
          <p:cNvSpPr txBox="1"/>
          <p:nvPr/>
        </p:nvSpPr>
        <p:spPr>
          <a:xfrm>
            <a:off x="12039600" y="6577330"/>
            <a:ext cx="4404995" cy="3063875"/>
          </a:xfrm>
          <a:prstGeom prst="rect">
            <a:avLst/>
          </a:prstGeom>
        </p:spPr>
        <p:txBody>
          <a:bodyPr wrap="square" lIns="0" tIns="0" rIns="0" bIns="0" rtlCol="0" anchor="t">
            <a:noAutofit/>
          </a:bodyPr>
          <a:lstStyle/>
          <a:p>
            <a:pPr algn="ctr" rtl="1">
              <a:lnSpc>
                <a:spcPts val="2800"/>
              </a:lnSpc>
            </a:pPr>
            <a:r>
              <a:rPr lang="ar-DZ" sz="3200" spc="8" dirty="0">
                <a:solidFill>
                  <a:srgbClr val="3275C5"/>
                </a:solidFill>
                <a:latin typeface="Source Sans Pro" panose="020B0503030403020204"/>
                <a:ea typeface="Source Sans Pro" panose="020B0503030403020204"/>
                <a:sym typeface="Source Sans Pro" panose="020B0503030403020204"/>
              </a:rPr>
              <a:t>النشاط الأساسي: </a:t>
            </a:r>
          </a:p>
          <a:p>
            <a:pPr algn="r" rtl="1">
              <a:lnSpc>
                <a:spcPct val="100000"/>
              </a:lnSpc>
            </a:pPr>
            <a:r>
              <a:rPr lang="ar-DZ" sz="3200" spc="8" dirty="0">
                <a:solidFill>
                  <a:srgbClr val="3275C5"/>
                </a:solidFill>
                <a:latin typeface="Source Sans Pro" panose="020B0503030403020204"/>
                <a:ea typeface="Source Sans Pro" panose="020B0503030403020204"/>
                <a:sym typeface="Source Sans Pro" panose="020B0503030403020204"/>
              </a:rPr>
              <a:t>تركز الشركة على تطوير وتصنيع الأدوية والمنتجات  التشخيصية والأدوية الموجهة لعلاج السرطان وأمراض المناعة الذاتية والأمراض المعدية وأمراض الجهاز العصبي</a:t>
            </a:r>
            <a:r>
              <a:rPr lang="en-US" sz="2000" spc="8" dirty="0">
                <a:solidFill>
                  <a:srgbClr val="3275C5"/>
                </a:solidFill>
                <a:latin typeface="Source Sans Pro" panose="020B0503030403020204"/>
                <a:ea typeface="Source Sans Pro" panose="020B0503030403020204"/>
                <a:cs typeface="Source Sans Pro" panose="020B0503030403020204"/>
                <a:sym typeface="Source Sans Pro" panose="020B0503030403020204"/>
              </a:rPr>
              <a:t>.</a:t>
            </a:r>
          </a:p>
        </p:txBody>
      </p:sp>
      <p:grpSp>
        <p:nvGrpSpPr>
          <p:cNvPr id="12" name="Group 12"/>
          <p:cNvGrpSpPr/>
          <p:nvPr/>
        </p:nvGrpSpPr>
        <p:grpSpPr>
          <a:xfrm>
            <a:off x="-4006574" y="-369454"/>
            <a:ext cx="7009358" cy="1159703"/>
            <a:chOff x="0" y="0"/>
            <a:chExt cx="1250766" cy="206940"/>
          </a:xfrm>
        </p:grpSpPr>
        <p:sp>
          <p:nvSpPr>
            <p:cNvPr id="13" name="Freeform 13"/>
            <p:cNvSpPr/>
            <p:nvPr/>
          </p:nvSpPr>
          <p:spPr>
            <a:xfrm>
              <a:off x="11494" y="0"/>
              <a:ext cx="1227777" cy="206940"/>
            </a:xfrm>
            <a:custGeom>
              <a:avLst/>
              <a:gdLst/>
              <a:ahLst/>
              <a:cxnLst/>
              <a:rect l="l" t="t" r="r" b="b"/>
              <a:pathLst>
                <a:path w="1227777" h="206940">
                  <a:moveTo>
                    <a:pt x="212692" y="0"/>
                  </a:moveTo>
                  <a:lnTo>
                    <a:pt x="1218286" y="0"/>
                  </a:lnTo>
                  <a:cubicBezTo>
                    <a:pt x="1221833" y="0"/>
                    <a:pt x="1225033" y="2128"/>
                    <a:pt x="1226405" y="5398"/>
                  </a:cubicBezTo>
                  <a:cubicBezTo>
                    <a:pt x="1227778" y="8669"/>
                    <a:pt x="1227054" y="12443"/>
                    <a:pt x="1224569" y="14974"/>
                  </a:cubicBezTo>
                  <a:lnTo>
                    <a:pt x="1050775" y="191966"/>
                  </a:lnTo>
                  <a:cubicBezTo>
                    <a:pt x="1041370" y="201544"/>
                    <a:pt x="1028510" y="206940"/>
                    <a:pt x="1015086" y="206940"/>
                  </a:cubicBezTo>
                  <a:lnTo>
                    <a:pt x="9492" y="206940"/>
                  </a:lnTo>
                  <a:cubicBezTo>
                    <a:pt x="5945" y="206940"/>
                    <a:pt x="2745" y="204812"/>
                    <a:pt x="1373" y="201542"/>
                  </a:cubicBezTo>
                  <a:cubicBezTo>
                    <a:pt x="0" y="198271"/>
                    <a:pt x="724" y="194497"/>
                    <a:pt x="3209" y="191966"/>
                  </a:cubicBezTo>
                  <a:lnTo>
                    <a:pt x="177003" y="14974"/>
                  </a:lnTo>
                  <a:cubicBezTo>
                    <a:pt x="186408" y="5396"/>
                    <a:pt x="199268" y="0"/>
                    <a:pt x="212692" y="0"/>
                  </a:cubicBezTo>
                  <a:close/>
                </a:path>
              </a:pathLst>
            </a:custGeom>
            <a:solidFill>
              <a:srgbClr val="3275C5"/>
            </a:solidFill>
          </p:spPr>
        </p:sp>
        <p:sp>
          <p:nvSpPr>
            <p:cNvPr id="14" name="TextBox 14"/>
            <p:cNvSpPr txBox="1"/>
            <p:nvPr/>
          </p:nvSpPr>
          <p:spPr>
            <a:xfrm>
              <a:off x="101600" y="19050"/>
              <a:ext cx="1047566" cy="187890"/>
            </a:xfrm>
            <a:prstGeom prst="rect">
              <a:avLst/>
            </a:prstGeom>
          </p:spPr>
          <p:txBody>
            <a:bodyPr lIns="83282" tIns="83282" rIns="83282" bIns="83282" rtlCol="0" anchor="ctr"/>
            <a:lstStyle/>
            <a:p>
              <a:pPr algn="ctr">
                <a:lnSpc>
                  <a:spcPts val="1995"/>
                </a:lnSpc>
              </a:pPr>
              <a:endParaRPr/>
            </a:p>
          </p:txBody>
        </p:sp>
      </p:grpSp>
      <p:grpSp>
        <p:nvGrpSpPr>
          <p:cNvPr id="15" name="Group 15"/>
          <p:cNvGrpSpPr/>
          <p:nvPr/>
        </p:nvGrpSpPr>
        <p:grpSpPr>
          <a:xfrm>
            <a:off x="-1748459" y="508418"/>
            <a:ext cx="3144637" cy="520282"/>
            <a:chOff x="0" y="0"/>
            <a:chExt cx="1250766" cy="206940"/>
          </a:xfrm>
        </p:grpSpPr>
        <p:sp>
          <p:nvSpPr>
            <p:cNvPr id="16" name="Freeform 16"/>
            <p:cNvSpPr/>
            <p:nvPr/>
          </p:nvSpPr>
          <p:spPr>
            <a:xfrm>
              <a:off x="13485" y="0"/>
              <a:ext cx="1223797" cy="206940"/>
            </a:xfrm>
            <a:custGeom>
              <a:avLst/>
              <a:gdLst/>
              <a:ahLst/>
              <a:cxnLst/>
              <a:rect l="l" t="t" r="r" b="b"/>
              <a:pathLst>
                <a:path w="1223797" h="206940">
                  <a:moveTo>
                    <a:pt x="214334" y="0"/>
                  </a:moveTo>
                  <a:lnTo>
                    <a:pt x="1212662" y="0"/>
                  </a:lnTo>
                  <a:cubicBezTo>
                    <a:pt x="1216822" y="0"/>
                    <a:pt x="1220577" y="2496"/>
                    <a:pt x="1222187" y="6333"/>
                  </a:cubicBezTo>
                  <a:cubicBezTo>
                    <a:pt x="1223796" y="10170"/>
                    <a:pt x="1222947" y="14598"/>
                    <a:pt x="1220032" y="17567"/>
                  </a:cubicBezTo>
                  <a:lnTo>
                    <a:pt x="1051330" y="189373"/>
                  </a:lnTo>
                  <a:cubicBezTo>
                    <a:pt x="1040297" y="200610"/>
                    <a:pt x="1025210" y="206940"/>
                    <a:pt x="1009462" y="206940"/>
                  </a:cubicBezTo>
                  <a:lnTo>
                    <a:pt x="11134" y="206940"/>
                  </a:lnTo>
                  <a:cubicBezTo>
                    <a:pt x="6974" y="206940"/>
                    <a:pt x="3219" y="204444"/>
                    <a:pt x="1609" y="200607"/>
                  </a:cubicBezTo>
                  <a:cubicBezTo>
                    <a:pt x="0" y="196770"/>
                    <a:pt x="849" y="192342"/>
                    <a:pt x="3764" y="189373"/>
                  </a:cubicBezTo>
                  <a:lnTo>
                    <a:pt x="172466" y="17567"/>
                  </a:lnTo>
                  <a:cubicBezTo>
                    <a:pt x="183499" y="6330"/>
                    <a:pt x="198586" y="0"/>
                    <a:pt x="214334" y="0"/>
                  </a:cubicBezTo>
                  <a:close/>
                </a:path>
              </a:pathLst>
            </a:custGeom>
            <a:solidFill>
              <a:srgbClr val="64CAF4"/>
            </a:solidFill>
          </p:spPr>
        </p:sp>
        <p:sp>
          <p:nvSpPr>
            <p:cNvPr id="17" name="TextBox 17"/>
            <p:cNvSpPr txBox="1"/>
            <p:nvPr/>
          </p:nvSpPr>
          <p:spPr>
            <a:xfrm>
              <a:off x="101600" y="19050"/>
              <a:ext cx="1047566" cy="187890"/>
            </a:xfrm>
            <a:prstGeom prst="rect">
              <a:avLst/>
            </a:prstGeom>
          </p:spPr>
          <p:txBody>
            <a:bodyPr lIns="83282" tIns="83282" rIns="83282" bIns="83282" rtlCol="0" anchor="ctr"/>
            <a:lstStyle/>
            <a:p>
              <a:pPr algn="ctr">
                <a:lnSpc>
                  <a:spcPts val="1995"/>
                </a:lnSpc>
              </a:pPr>
              <a:endParaRPr/>
            </a:p>
          </p:txBody>
        </p:sp>
      </p:grpSp>
      <p:grpSp>
        <p:nvGrpSpPr>
          <p:cNvPr id="18" name="Group 18"/>
          <p:cNvGrpSpPr/>
          <p:nvPr/>
        </p:nvGrpSpPr>
        <p:grpSpPr>
          <a:xfrm>
            <a:off x="14410002" y="-369454"/>
            <a:ext cx="7009358" cy="1138013"/>
            <a:chOff x="0" y="0"/>
            <a:chExt cx="812800" cy="131963"/>
          </a:xfrm>
        </p:grpSpPr>
        <p:sp>
          <p:nvSpPr>
            <p:cNvPr id="19" name="Freeform 19"/>
            <p:cNvSpPr/>
            <p:nvPr/>
          </p:nvSpPr>
          <p:spPr>
            <a:xfrm>
              <a:off x="14243" y="0"/>
              <a:ext cx="784313" cy="131963"/>
            </a:xfrm>
            <a:custGeom>
              <a:avLst/>
              <a:gdLst/>
              <a:ahLst/>
              <a:cxnLst/>
              <a:rect l="l" t="t" r="r" b="b"/>
              <a:pathLst>
                <a:path w="784313" h="131963">
                  <a:moveTo>
                    <a:pt x="574371" y="0"/>
                  </a:moveTo>
                  <a:lnTo>
                    <a:pt x="6743" y="0"/>
                  </a:lnTo>
                  <a:cubicBezTo>
                    <a:pt x="3990" y="0"/>
                    <a:pt x="1564" y="1811"/>
                    <a:pt x="782" y="4451"/>
                  </a:cubicBezTo>
                  <a:cubicBezTo>
                    <a:pt x="0" y="7091"/>
                    <a:pt x="1048" y="9930"/>
                    <a:pt x="3357" y="11430"/>
                  </a:cubicBezTo>
                  <a:lnTo>
                    <a:pt x="171357" y="120533"/>
                  </a:lnTo>
                  <a:cubicBezTo>
                    <a:pt x="182844" y="127993"/>
                    <a:pt x="196246" y="131963"/>
                    <a:pt x="209943" y="131963"/>
                  </a:cubicBezTo>
                  <a:lnTo>
                    <a:pt x="777571" y="131963"/>
                  </a:lnTo>
                  <a:cubicBezTo>
                    <a:pt x="780324" y="131963"/>
                    <a:pt x="782750" y="130152"/>
                    <a:pt x="783532" y="127512"/>
                  </a:cubicBezTo>
                  <a:cubicBezTo>
                    <a:pt x="784314" y="124873"/>
                    <a:pt x="783266" y="122033"/>
                    <a:pt x="780957" y="120533"/>
                  </a:cubicBezTo>
                  <a:lnTo>
                    <a:pt x="612957" y="11430"/>
                  </a:lnTo>
                  <a:cubicBezTo>
                    <a:pt x="601470" y="3970"/>
                    <a:pt x="588068" y="0"/>
                    <a:pt x="574371" y="0"/>
                  </a:cubicBezTo>
                  <a:close/>
                </a:path>
              </a:pathLst>
            </a:custGeom>
            <a:solidFill>
              <a:srgbClr val="3275C5"/>
            </a:solidFill>
          </p:spPr>
        </p:sp>
        <p:sp>
          <p:nvSpPr>
            <p:cNvPr id="20" name="TextBox 20"/>
            <p:cNvSpPr txBox="1"/>
            <p:nvPr/>
          </p:nvSpPr>
          <p:spPr>
            <a:xfrm>
              <a:off x="101600" y="19050"/>
              <a:ext cx="609600" cy="112913"/>
            </a:xfrm>
            <a:prstGeom prst="rect">
              <a:avLst/>
            </a:prstGeom>
          </p:spPr>
          <p:txBody>
            <a:bodyPr lIns="83282" tIns="83282" rIns="83282" bIns="83282" rtlCol="0" anchor="ctr"/>
            <a:lstStyle/>
            <a:p>
              <a:pPr algn="ctr">
                <a:lnSpc>
                  <a:spcPts val="1995"/>
                </a:lnSpc>
              </a:pPr>
              <a:endParaRPr/>
            </a:p>
          </p:txBody>
        </p:sp>
      </p:grpSp>
      <p:grpSp>
        <p:nvGrpSpPr>
          <p:cNvPr id="21" name="Group 21"/>
          <p:cNvGrpSpPr/>
          <p:nvPr/>
        </p:nvGrpSpPr>
        <p:grpSpPr>
          <a:xfrm>
            <a:off x="16629956" y="508418"/>
            <a:ext cx="3144637" cy="520282"/>
            <a:chOff x="0" y="0"/>
            <a:chExt cx="812800" cy="134478"/>
          </a:xfrm>
        </p:grpSpPr>
        <p:sp>
          <p:nvSpPr>
            <p:cNvPr id="22" name="Freeform 22"/>
            <p:cNvSpPr/>
            <p:nvPr/>
          </p:nvSpPr>
          <p:spPr>
            <a:xfrm>
              <a:off x="26532" y="0"/>
              <a:ext cx="759735" cy="134478"/>
            </a:xfrm>
            <a:custGeom>
              <a:avLst/>
              <a:gdLst/>
              <a:ahLst/>
              <a:cxnLst/>
              <a:rect l="l" t="t" r="r" b="b"/>
              <a:pathLst>
                <a:path w="759735" h="134478">
                  <a:moveTo>
                    <a:pt x="543677" y="0"/>
                  </a:moveTo>
                  <a:lnTo>
                    <a:pt x="12859" y="0"/>
                  </a:lnTo>
                  <a:cubicBezTo>
                    <a:pt x="7628" y="0"/>
                    <a:pt x="3015" y="3429"/>
                    <a:pt x="1508" y="8438"/>
                  </a:cubicBezTo>
                  <a:cubicBezTo>
                    <a:pt x="0" y="13447"/>
                    <a:pt x="1955" y="18853"/>
                    <a:pt x="6317" y="21740"/>
                  </a:cubicBezTo>
                  <a:lnTo>
                    <a:pt x="143819" y="112739"/>
                  </a:lnTo>
                  <a:cubicBezTo>
                    <a:pt x="165244" y="126918"/>
                    <a:pt x="190367" y="134478"/>
                    <a:pt x="216059" y="134478"/>
                  </a:cubicBezTo>
                  <a:lnTo>
                    <a:pt x="746877" y="134478"/>
                  </a:lnTo>
                  <a:cubicBezTo>
                    <a:pt x="752108" y="134478"/>
                    <a:pt x="756721" y="131049"/>
                    <a:pt x="758228" y="126040"/>
                  </a:cubicBezTo>
                  <a:cubicBezTo>
                    <a:pt x="759736" y="121031"/>
                    <a:pt x="757781" y="115626"/>
                    <a:pt x="753419" y="112739"/>
                  </a:cubicBezTo>
                  <a:lnTo>
                    <a:pt x="615917" y="21740"/>
                  </a:lnTo>
                  <a:cubicBezTo>
                    <a:pt x="594492" y="7561"/>
                    <a:pt x="569369" y="0"/>
                    <a:pt x="543677" y="0"/>
                  </a:cubicBezTo>
                  <a:close/>
                </a:path>
              </a:pathLst>
            </a:custGeom>
            <a:solidFill>
              <a:srgbClr val="64CAF4"/>
            </a:solidFill>
          </p:spPr>
        </p:sp>
        <p:sp>
          <p:nvSpPr>
            <p:cNvPr id="23" name="TextBox 23"/>
            <p:cNvSpPr txBox="1"/>
            <p:nvPr/>
          </p:nvSpPr>
          <p:spPr>
            <a:xfrm>
              <a:off x="101600" y="19050"/>
              <a:ext cx="609600" cy="115428"/>
            </a:xfrm>
            <a:prstGeom prst="rect">
              <a:avLst/>
            </a:prstGeom>
          </p:spPr>
          <p:txBody>
            <a:bodyPr lIns="83282" tIns="83282" rIns="83282" bIns="83282" rtlCol="0" anchor="ctr"/>
            <a:lstStyle/>
            <a:p>
              <a:pPr algn="ctr">
                <a:lnSpc>
                  <a:spcPts val="1995"/>
                </a:lnSpc>
              </a:pPr>
              <a:endParaRPr/>
            </a:p>
          </p:txBody>
        </p:sp>
      </p:grpSp>
      <p:pic>
        <p:nvPicPr>
          <p:cNvPr id="24" name="Image 23"/>
          <p:cNvPicPr/>
          <p:nvPr/>
        </p:nvPicPr>
        <p:blipFill>
          <a:blip r:embed="rId4"/>
          <a:stretch>
            <a:fillRect/>
          </a:stretch>
        </p:blipFill>
        <p:spPr>
          <a:xfrm>
            <a:off x="8076883" y="3068955"/>
            <a:ext cx="1609725" cy="1714500"/>
          </a:xfrm>
          <a:prstGeom prst="ellipse">
            <a:avLst/>
          </a:prstGeom>
        </p:spPr>
      </p:pic>
      <p:pic>
        <p:nvPicPr>
          <p:cNvPr id="5" name="Image 4"/>
          <p:cNvPicPr/>
          <p:nvPr/>
        </p:nvPicPr>
        <p:blipFill>
          <a:blip r:embed="rId5"/>
          <a:srcRect l="11633" t="14082" r="11633" b="14082"/>
          <a:stretch>
            <a:fillRect/>
          </a:stretch>
        </p:blipFill>
        <p:spPr>
          <a:xfrm>
            <a:off x="13335000" y="4152900"/>
            <a:ext cx="2037080" cy="1727835"/>
          </a:xfrm>
          <a:prstGeom prst="ellipse">
            <a:avLst/>
          </a:prstGeom>
        </p:spPr>
      </p:pic>
      <p:pic>
        <p:nvPicPr>
          <p:cNvPr id="7" name="Image 6"/>
          <p:cNvPicPr/>
          <p:nvPr/>
        </p:nvPicPr>
        <p:blipFill>
          <a:blip r:embed="rId6"/>
          <a:stretch>
            <a:fillRect/>
          </a:stretch>
        </p:blipFill>
        <p:spPr>
          <a:xfrm>
            <a:off x="2514600" y="4531360"/>
            <a:ext cx="1712595" cy="1349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900" decel="100000" fill="hold"/>
                                        <p:tgtEl>
                                          <p:spTgt spid="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900" decel="100000" fill="hold"/>
                                        <p:tgtEl>
                                          <p:spTgt spid="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900" decel="100000" fill="hold"/>
                                        <p:tgtEl>
                                          <p:spTgt spid="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900" decel="100000" fill="hold"/>
                                        <p:tgtEl>
                                          <p:spTgt spid="1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a:off x="762001" y="2669141"/>
            <a:ext cx="7589970" cy="3311596"/>
          </a:xfrm>
          <a:custGeom>
            <a:avLst/>
            <a:gdLst/>
            <a:ahLst/>
            <a:cxnLst/>
            <a:rect l="l" t="t" r="r" b="b"/>
            <a:pathLst>
              <a:path w="6615043" h="3018865">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6318" y="3390689"/>
            <a:ext cx="2070265" cy="1792757"/>
            <a:chOff x="0" y="0"/>
            <a:chExt cx="4282440" cy="3708400"/>
          </a:xfrm>
        </p:grpSpPr>
        <p:sp>
          <p:nvSpPr>
            <p:cNvPr id="4" name="Freeform 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l="-14987" r="-14987"/>
              </a:stretch>
            </a:blipFill>
          </p:spPr>
        </p:sp>
      </p:grpSp>
      <p:sp>
        <p:nvSpPr>
          <p:cNvPr id="5" name="Freeform 5"/>
          <p:cNvSpPr/>
          <p:nvPr/>
        </p:nvSpPr>
        <p:spPr>
          <a:xfrm>
            <a:off x="9127858" y="2669140"/>
            <a:ext cx="7788542" cy="3311597"/>
          </a:xfrm>
          <a:custGeom>
            <a:avLst/>
            <a:gdLst/>
            <a:ahLst/>
            <a:cxnLst/>
            <a:rect l="l" t="t" r="r" b="b"/>
            <a:pathLst>
              <a:path w="6615043" h="3018865">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058526" y="3390988"/>
            <a:ext cx="2070265" cy="1792757"/>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a:stretch>
                <a:fillRect l="-14987" r="-14987"/>
              </a:stretch>
            </a:blipFill>
          </p:spPr>
        </p:sp>
      </p:grpSp>
      <p:sp>
        <p:nvSpPr>
          <p:cNvPr id="8" name="Freeform 8"/>
          <p:cNvSpPr/>
          <p:nvPr/>
        </p:nvSpPr>
        <p:spPr>
          <a:xfrm rot="-10800000">
            <a:off x="12592738" y="-611740"/>
            <a:ext cx="5871820" cy="3280879"/>
          </a:xfrm>
          <a:custGeom>
            <a:avLst/>
            <a:gdLst/>
            <a:ahLst/>
            <a:cxnLst/>
            <a:rect l="l" t="t" r="r" b="b"/>
            <a:pathLst>
              <a:path w="5871820" h="3280879">
                <a:moveTo>
                  <a:pt x="0" y="0"/>
                </a:moveTo>
                <a:lnTo>
                  <a:pt x="5871820" y="0"/>
                </a:lnTo>
                <a:lnTo>
                  <a:pt x="5871820" y="3280880"/>
                </a:lnTo>
                <a:lnTo>
                  <a:pt x="0" y="3280880"/>
                </a:lnTo>
                <a:lnTo>
                  <a:pt x="0" y="0"/>
                </a:lnTo>
                <a:close/>
              </a:path>
            </a:pathLst>
          </a:custGeom>
          <a:blipFill>
            <a:blip r:embed="rId6">
              <a:alphaModFix amt="69000"/>
            </a:blip>
            <a:stretch>
              <a:fillRect/>
            </a:stretch>
          </a:blipFill>
        </p:spPr>
      </p:sp>
      <p:sp>
        <p:nvSpPr>
          <p:cNvPr id="9" name="TextBox 9"/>
          <p:cNvSpPr txBox="1"/>
          <p:nvPr/>
        </p:nvSpPr>
        <p:spPr>
          <a:xfrm>
            <a:off x="2732255" y="6028361"/>
            <a:ext cx="5619715" cy="1581395"/>
          </a:xfrm>
          <a:prstGeom prst="rect">
            <a:avLst/>
          </a:prstGeom>
        </p:spPr>
        <p:txBody>
          <a:bodyPr lIns="0" tIns="0" rIns="0" bIns="0" rtlCol="0" anchor="t">
            <a:spAutoFit/>
          </a:bodyPr>
          <a:lstStyle/>
          <a:p>
            <a:pPr algn="r" rtl="1">
              <a:lnSpc>
                <a:spcPts val="4200"/>
              </a:lnSpc>
            </a:pPr>
            <a:r>
              <a:rPr lang="ar-DZ" sz="3000" spc="11" dirty="0">
                <a:solidFill>
                  <a:srgbClr val="3275C5"/>
                </a:solidFill>
                <a:latin typeface="Source Sans Pro" panose="020B0503030403020204"/>
                <a:ea typeface="Source Sans Pro" panose="020B0503030403020204"/>
                <a:sym typeface="Source Sans Pro" panose="020B0503030403020204"/>
              </a:rPr>
              <a:t>يتبع هيكلا هرميا يتضمن مجلس إدارة وقسمًا للبحث والتطوير، مع وجود أقسام متخصصة في التسويق والإنتاج والتشخيص</a:t>
            </a:r>
            <a:r>
              <a:rPr lang="ar-DZ" sz="3000" spc="11" dirty="0">
                <a:solidFill>
                  <a:srgbClr val="3275C5"/>
                </a:solidFill>
                <a:latin typeface="Source Sans Pro" panose="020B0503030403020204"/>
                <a:ea typeface="Source Sans Pro" panose="020B0503030403020204"/>
                <a:cs typeface="Source Sans Pro" panose="020B0503030403020204"/>
                <a:sym typeface="Source Sans Pro" panose="020B0503030403020204"/>
              </a:rPr>
              <a:t>.</a:t>
            </a:r>
            <a:endParaRPr lang="en-US" sz="3000" spc="11" dirty="0">
              <a:solidFill>
                <a:srgbClr val="3275C5"/>
              </a:solidFill>
              <a:latin typeface="Source Sans Pro" panose="020B0503030403020204"/>
              <a:ea typeface="Source Sans Pro" panose="020B0503030403020204"/>
              <a:cs typeface="Source Sans Pro" panose="020B0503030403020204"/>
              <a:sym typeface="Source Sans Pro" panose="020B0503030403020204"/>
            </a:endParaRPr>
          </a:p>
        </p:txBody>
      </p:sp>
      <p:sp>
        <p:nvSpPr>
          <p:cNvPr id="10" name="TextBox 10"/>
          <p:cNvSpPr txBox="1"/>
          <p:nvPr/>
        </p:nvSpPr>
        <p:spPr>
          <a:xfrm>
            <a:off x="4345068" y="3881847"/>
            <a:ext cx="3408394" cy="811184"/>
          </a:xfrm>
          <a:prstGeom prst="rect">
            <a:avLst/>
          </a:prstGeom>
        </p:spPr>
        <p:txBody>
          <a:bodyPr wrap="square" lIns="0" tIns="0" rIns="0" bIns="0" rtlCol="0" anchor="t">
            <a:spAutoFit/>
          </a:bodyPr>
          <a:lstStyle/>
          <a:p>
            <a:pPr algn="ctr">
              <a:lnSpc>
                <a:spcPts val="7000"/>
              </a:lnSpc>
            </a:pPr>
            <a:r>
              <a:rPr lang="ar-DZ" sz="4000" b="1" spc="250" dirty="0">
                <a:solidFill>
                  <a:srgbClr val="FCFEFF"/>
                </a:solidFill>
                <a:latin typeface="Dynamo Medium" panose="020B060402020A080404"/>
                <a:ea typeface="Dynamo Medium" panose="020B060402020A080404"/>
                <a:sym typeface="Dynamo Medium" panose="020B060402020A080404"/>
              </a:rPr>
              <a:t>الهيكل الإداري</a:t>
            </a:r>
            <a:endParaRPr lang="en-US" sz="4000" b="1" spc="250" dirty="0">
              <a:solidFill>
                <a:srgbClr val="FCFEFF"/>
              </a:solidFill>
              <a:latin typeface="Dynamo Medium" panose="020B060402020A080404"/>
              <a:ea typeface="Dynamo Medium" panose="020B060402020A080404"/>
              <a:sym typeface="Dynamo Medium" panose="020B060402020A080404"/>
            </a:endParaRPr>
          </a:p>
        </p:txBody>
      </p:sp>
      <p:sp>
        <p:nvSpPr>
          <p:cNvPr id="11" name="TextBox 11"/>
          <p:cNvSpPr txBox="1"/>
          <p:nvPr/>
        </p:nvSpPr>
        <p:spPr>
          <a:xfrm>
            <a:off x="12268200" y="3777455"/>
            <a:ext cx="5029200" cy="819199"/>
          </a:xfrm>
          <a:prstGeom prst="rect">
            <a:avLst/>
          </a:prstGeom>
        </p:spPr>
        <p:txBody>
          <a:bodyPr wrap="square" lIns="0" tIns="0" rIns="0" bIns="0" rtlCol="0" anchor="t">
            <a:spAutoFit/>
          </a:bodyPr>
          <a:lstStyle/>
          <a:p>
            <a:pPr algn="ctr">
              <a:lnSpc>
                <a:spcPts val="7000"/>
              </a:lnSpc>
            </a:pPr>
            <a:r>
              <a:rPr lang="ar-DZ" sz="5000" spc="250" dirty="0">
                <a:solidFill>
                  <a:srgbClr val="FCFEFF"/>
                </a:solidFill>
                <a:latin typeface="Dynamo Medium" panose="020B060402020A080404"/>
                <a:ea typeface="Dynamo Medium" panose="020B060402020A080404"/>
                <a:sym typeface="Dynamo Medium" panose="020B060402020A080404"/>
              </a:rPr>
              <a:t>ا</a:t>
            </a:r>
            <a:r>
              <a:rPr lang="ar-DZ" sz="4000" b="1" spc="250" dirty="0">
                <a:solidFill>
                  <a:srgbClr val="FCFEFF"/>
                </a:solidFill>
                <a:latin typeface="Dynamo Medium" panose="020B060402020A080404"/>
                <a:ea typeface="Dynamo Medium" panose="020B060402020A080404"/>
                <a:sym typeface="Dynamo Medium" panose="020B060402020A080404"/>
              </a:rPr>
              <a:t>ستراتيجيات الإدارة</a:t>
            </a:r>
            <a:endParaRPr lang="en-US" sz="4000" b="1" spc="250" dirty="0">
              <a:solidFill>
                <a:srgbClr val="FCFEFF"/>
              </a:solidFill>
              <a:latin typeface="Dynamo Medium" panose="020B060402020A080404"/>
              <a:ea typeface="Dynamo Medium" panose="020B060402020A080404"/>
              <a:sym typeface="Dynamo Medium" panose="020B060402020A080404"/>
            </a:endParaRPr>
          </a:p>
        </p:txBody>
      </p:sp>
      <p:sp>
        <p:nvSpPr>
          <p:cNvPr id="12" name="TextBox 12"/>
          <p:cNvSpPr txBox="1"/>
          <p:nvPr/>
        </p:nvSpPr>
        <p:spPr>
          <a:xfrm>
            <a:off x="10839024" y="6028361"/>
            <a:ext cx="5619715" cy="2120004"/>
          </a:xfrm>
          <a:prstGeom prst="rect">
            <a:avLst/>
          </a:prstGeom>
        </p:spPr>
        <p:txBody>
          <a:bodyPr lIns="0" tIns="0" rIns="0" bIns="0" rtlCol="0" anchor="t">
            <a:spAutoFit/>
          </a:bodyPr>
          <a:lstStyle/>
          <a:p>
            <a:pPr algn="r" rtl="1">
              <a:lnSpc>
                <a:spcPts val="4200"/>
              </a:lnSpc>
            </a:pPr>
            <a:r>
              <a:rPr lang="ar-DZ" sz="3000" spc="11" dirty="0">
                <a:solidFill>
                  <a:srgbClr val="3275C5"/>
                </a:solidFill>
                <a:latin typeface="Source Sans Pro" panose="020B0503030403020204"/>
                <a:ea typeface="Source Sans Pro" panose="020B0503030403020204"/>
                <a:sym typeface="Source Sans Pro" panose="020B0503030403020204"/>
              </a:rPr>
              <a:t>تعتمد الشركة على الابتكار وتكوين شراكات استراتيجية مع شركات أدوية وتقنية حيوية، إضافة إلى استثمارات ضخمة في البحث والتطوير لتحسين منتجاتها</a:t>
            </a:r>
            <a:r>
              <a:rPr lang="ar-DZ" sz="3000" spc="11" dirty="0">
                <a:solidFill>
                  <a:srgbClr val="3275C5"/>
                </a:solidFill>
                <a:latin typeface="Source Sans Pro" panose="020B0503030403020204"/>
                <a:ea typeface="Source Sans Pro" panose="020B0503030403020204"/>
                <a:cs typeface="Source Sans Pro" panose="020B0503030403020204"/>
                <a:sym typeface="Source Sans Pro" panose="020B0503030403020204"/>
              </a:rPr>
              <a:t>.</a:t>
            </a:r>
            <a:endParaRPr lang="en-US" sz="3000" spc="11" dirty="0">
              <a:solidFill>
                <a:srgbClr val="3275C5"/>
              </a:solidFill>
              <a:latin typeface="Source Sans Pro" panose="020B0503030403020204"/>
              <a:ea typeface="Source Sans Pro" panose="020B0503030403020204"/>
              <a:cs typeface="Source Sans Pro" panose="020B0503030403020204"/>
              <a:sym typeface="Source Sans Pro" panose="020B0503030403020204"/>
            </a:endParaRPr>
          </a:p>
        </p:txBody>
      </p:sp>
      <p:sp>
        <p:nvSpPr>
          <p:cNvPr id="13" name="TextBox 13"/>
          <p:cNvSpPr txBox="1"/>
          <p:nvPr/>
        </p:nvSpPr>
        <p:spPr>
          <a:xfrm>
            <a:off x="2322830" y="38100"/>
            <a:ext cx="13796645" cy="2887980"/>
          </a:xfrm>
          <a:prstGeom prst="rect">
            <a:avLst/>
          </a:prstGeom>
        </p:spPr>
        <p:txBody>
          <a:bodyPr wrap="square" lIns="0" tIns="0" rIns="0" bIns="0" rtlCol="0" anchor="t">
            <a:noAutofit/>
          </a:bodyPr>
          <a:lstStyle/>
          <a:p>
            <a:pPr algn="ctr">
              <a:lnSpc>
                <a:spcPts val="11200"/>
              </a:lnSpc>
            </a:pPr>
            <a:r>
              <a:rPr lang="fr-FR" altLang="en-US" sz="880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3-</a:t>
            </a:r>
            <a:r>
              <a:rPr lang="en-US" altLang="fr-FR" sz="880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rPr>
              <a:t>Organizational and administrative structure</a:t>
            </a:r>
          </a:p>
          <a:p>
            <a:pPr algn="ctr">
              <a:lnSpc>
                <a:spcPts val="11200"/>
              </a:lnSpc>
            </a:pPr>
            <a:endParaRPr lang="en-US" altLang="fr-FR" sz="8800">
              <a:solidFill>
                <a:srgbClr val="56AAF0"/>
              </a:solidFill>
              <a:latin typeface="Times New Roman" panose="02020603050405020304" charset="0"/>
              <a:ea typeface="Dynamo Medium" panose="020B060402020A080404"/>
              <a:cs typeface="Times New Roman" panose="02020603050405020304" charset="0"/>
              <a:sym typeface="Dynamo Medium" panose="020B060402020A080404"/>
            </a:endParaRPr>
          </a:p>
        </p:txBody>
      </p:sp>
      <p:sp>
        <p:nvSpPr>
          <p:cNvPr id="14" name="Freeform 14"/>
          <p:cNvSpPr/>
          <p:nvPr/>
        </p:nvSpPr>
        <p:spPr>
          <a:xfrm rot="-10800000" flipH="1" flipV="1">
            <a:off x="-203655" y="7617860"/>
            <a:ext cx="5871820" cy="3280879"/>
          </a:xfrm>
          <a:custGeom>
            <a:avLst/>
            <a:gdLst/>
            <a:ahLst/>
            <a:cxnLst/>
            <a:rect l="l" t="t" r="r" b="b"/>
            <a:pathLst>
              <a:path w="5871820" h="3280879">
                <a:moveTo>
                  <a:pt x="5871820" y="3280880"/>
                </a:moveTo>
                <a:lnTo>
                  <a:pt x="0" y="3280880"/>
                </a:lnTo>
                <a:lnTo>
                  <a:pt x="0" y="0"/>
                </a:lnTo>
                <a:lnTo>
                  <a:pt x="5871820" y="0"/>
                </a:lnTo>
                <a:lnTo>
                  <a:pt x="5871820" y="3280880"/>
                </a:lnTo>
                <a:close/>
              </a:path>
            </a:pathLst>
          </a:custGeom>
          <a:blipFill>
            <a:blip r:embed="rId6">
              <a:alphaModFix amt="69000"/>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a:off x="0" y="3045434"/>
            <a:ext cx="18288000" cy="4655127"/>
          </a:xfrm>
          <a:custGeom>
            <a:avLst/>
            <a:gdLst/>
            <a:ahLst/>
            <a:cxnLst/>
            <a:rect l="l" t="t" r="r" b="b"/>
            <a:pathLst>
              <a:path w="18288000" h="4655127">
                <a:moveTo>
                  <a:pt x="0" y="0"/>
                </a:moveTo>
                <a:lnTo>
                  <a:pt x="18288000" y="0"/>
                </a:lnTo>
                <a:lnTo>
                  <a:pt x="18288000" y="4655128"/>
                </a:lnTo>
                <a:lnTo>
                  <a:pt x="0" y="4655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TextBox 19"/>
          <p:cNvSpPr txBox="1"/>
          <p:nvPr/>
        </p:nvSpPr>
        <p:spPr>
          <a:xfrm>
            <a:off x="4343400" y="495300"/>
            <a:ext cx="10384790" cy="1435735"/>
          </a:xfrm>
          <a:prstGeom prst="rect">
            <a:avLst/>
          </a:prstGeom>
        </p:spPr>
        <p:txBody>
          <a:bodyPr wrap="square" lIns="0" tIns="0" rIns="0" bIns="0" rtlCol="0" anchor="t">
            <a:spAutoFit/>
          </a:bodyPr>
          <a:lstStyle/>
          <a:p>
            <a:pPr algn="ctr">
              <a:lnSpc>
                <a:spcPts val="11200"/>
              </a:lnSpc>
            </a:pPr>
            <a:r>
              <a:rPr lang="fr-FR" altLang="en-US" sz="8000" b="1">
                <a:solidFill>
                  <a:srgbClr val="56AAF0"/>
                </a:solidFill>
                <a:latin typeface="Dynamo Medium" panose="020B060402020A080404"/>
                <a:ea typeface="Dynamo Medium" panose="020B060402020A080404"/>
                <a:cs typeface="Dynamo Medium" panose="020B060402020A080404"/>
                <a:sym typeface="Dynamo Medium" panose="020B060402020A080404"/>
              </a:rPr>
              <a:t>4-</a:t>
            </a:r>
            <a:r>
              <a:rPr lang="en-US" altLang="fr-FR" sz="8000" b="1">
                <a:solidFill>
                  <a:srgbClr val="56AAF0"/>
                </a:solidFill>
                <a:latin typeface="Dynamo Medium" panose="020B060402020A080404"/>
                <a:ea typeface="Dynamo Medium" panose="020B060402020A080404"/>
                <a:cs typeface="Dynamo Medium" panose="020B060402020A080404"/>
                <a:sym typeface="Dynamo Medium" panose="020B060402020A080404"/>
              </a:rPr>
              <a:t>Main departments</a:t>
            </a:r>
          </a:p>
        </p:txBody>
      </p:sp>
      <p:sp>
        <p:nvSpPr>
          <p:cNvPr id="22" name="TextBox 22"/>
          <p:cNvSpPr txBox="1"/>
          <p:nvPr/>
        </p:nvSpPr>
        <p:spPr>
          <a:xfrm>
            <a:off x="564731" y="7814378"/>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الأدوية (</a:t>
            </a:r>
            <a:r>
              <a:rPr lang="en-US" sz="4800" b="1" spc="11" dirty="0">
                <a:solidFill>
                  <a:srgbClr val="3275C5"/>
                </a:solidFill>
                <a:latin typeface="Source Sans Pro Bold" panose="020B0703030403020204"/>
                <a:ea typeface="Source Sans Pro Bold" panose="020B0703030403020204"/>
                <a:sym typeface="Source Sans Pro Bold" panose="020B0703030403020204"/>
              </a:rPr>
              <a:t> </a:t>
            </a:r>
            <a:r>
              <a:rPr lang="fr-FR" sz="4800" b="1" spc="11" dirty="0">
                <a:solidFill>
                  <a:srgbClr val="3275C5"/>
                </a:solidFill>
                <a:latin typeface="Source Sans Pro Bold" panose="020B0703030403020204"/>
                <a:ea typeface="Source Sans Pro Bold" panose="020B0703030403020204"/>
                <a:sym typeface="Source Sans Pro Bold" panose="020B0703030403020204"/>
              </a:rPr>
              <a:t>(</a:t>
            </a:r>
            <a:r>
              <a:rPr lang="en-US" sz="4800" b="1" spc="11" dirty="0">
                <a:solidFill>
                  <a:srgbClr val="3275C5"/>
                </a:solidFill>
                <a:latin typeface="Source Sans Pro Bold" panose="020B0703030403020204"/>
                <a:ea typeface="Source Sans Pro Bold" panose="020B0703030403020204"/>
                <a:sym typeface="Source Sans Pro Bold" panose="020B0703030403020204"/>
              </a:rPr>
              <a:t>Pharmaceuticals</a:t>
            </a:r>
          </a:p>
        </p:txBody>
      </p:sp>
      <p:sp>
        <p:nvSpPr>
          <p:cNvPr id="28" name="TextBox 22"/>
          <p:cNvSpPr txBox="1"/>
          <p:nvPr/>
        </p:nvSpPr>
        <p:spPr>
          <a:xfrm>
            <a:off x="11277600" y="7771590"/>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التشخيص </a:t>
            </a:r>
            <a:r>
              <a:rPr lang="fr-FR" sz="4800" b="1" spc="11" dirty="0">
                <a:solidFill>
                  <a:srgbClr val="3275C5"/>
                </a:solidFill>
                <a:latin typeface="Source Sans Pro Bold" panose="020B0703030403020204"/>
                <a:ea typeface="Source Sans Pro Bold" panose="020B0703030403020204"/>
                <a:sym typeface="Source Sans Pro Bold" panose="020B0703030403020204"/>
              </a:rPr>
              <a:t>( Diagnostics)</a:t>
            </a:r>
            <a:endParaRPr lang="en-US" sz="4800" b="1" spc="11" dirty="0">
              <a:solidFill>
                <a:srgbClr val="3275C5"/>
              </a:solidFill>
              <a:latin typeface="Source Sans Pro Bold" panose="020B0703030403020204"/>
              <a:ea typeface="Source Sans Pro Bold" panose="020B0703030403020204"/>
              <a:sym typeface="Source Sans Pro Bold" panose="020B0703030403020204"/>
            </a:endParaRPr>
          </a:p>
        </p:txBody>
      </p:sp>
      <p:grpSp>
        <p:nvGrpSpPr>
          <p:cNvPr id="5" name="Grouper 4"/>
          <p:cNvGrpSpPr/>
          <p:nvPr/>
        </p:nvGrpSpPr>
        <p:grpSpPr>
          <a:xfrm>
            <a:off x="12633325" y="2705100"/>
            <a:ext cx="4114800" cy="4023360"/>
            <a:chOff x="19895" y="4260"/>
            <a:chExt cx="6480" cy="6336"/>
          </a:xfrm>
        </p:grpSpPr>
        <p:sp>
          <p:nvSpPr>
            <p:cNvPr id="29" name="Ellipse 28"/>
            <p:cNvSpPr/>
            <p:nvPr/>
          </p:nvSpPr>
          <p:spPr>
            <a:xfrm>
              <a:off x="19895"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3" name="Image 2"/>
            <p:cNvPicPr/>
            <p:nvPr/>
          </p:nvPicPr>
          <p:blipFill>
            <a:blip r:embed="rId4"/>
            <a:stretch>
              <a:fillRect/>
            </a:stretch>
          </p:blipFill>
          <p:spPr>
            <a:xfrm>
              <a:off x="20480" y="4740"/>
              <a:ext cx="5429" cy="5415"/>
            </a:xfrm>
            <a:prstGeom prst="ellipse">
              <a:avLst/>
            </a:prstGeom>
          </p:spPr>
        </p:pic>
      </p:grpSp>
      <p:grpSp>
        <p:nvGrpSpPr>
          <p:cNvPr id="6" name="Grouper 5"/>
          <p:cNvGrpSpPr/>
          <p:nvPr/>
        </p:nvGrpSpPr>
        <p:grpSpPr>
          <a:xfrm>
            <a:off x="1828800" y="2705100"/>
            <a:ext cx="4114800" cy="4023360"/>
            <a:chOff x="2880" y="4260"/>
            <a:chExt cx="6480" cy="6336"/>
          </a:xfrm>
        </p:grpSpPr>
        <p:sp>
          <p:nvSpPr>
            <p:cNvPr id="26" name="Ellipse 25"/>
            <p:cNvSpPr/>
            <p:nvPr/>
          </p:nvSpPr>
          <p:spPr>
            <a:xfrm>
              <a:off x="2880"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4" name="Image 3"/>
            <p:cNvPicPr/>
            <p:nvPr/>
          </p:nvPicPr>
          <p:blipFill>
            <a:blip r:embed="rId5"/>
            <a:stretch>
              <a:fillRect/>
            </a:stretch>
          </p:blipFill>
          <p:spPr>
            <a:xfrm>
              <a:off x="3240" y="4740"/>
              <a:ext cx="5724" cy="5444"/>
            </a:xfrm>
            <a:prstGeom prst="ellipse">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8" name="TextBox 22"/>
          <p:cNvSpPr txBox="1"/>
          <p:nvPr/>
        </p:nvSpPr>
        <p:spPr>
          <a:xfrm>
            <a:off x="8352371" y="1973648"/>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التشخيص </a:t>
            </a:r>
            <a:r>
              <a:rPr lang="fr-FR" sz="4800" b="1" spc="11" dirty="0">
                <a:solidFill>
                  <a:srgbClr val="3275C5"/>
                </a:solidFill>
                <a:latin typeface="Source Sans Pro Bold" panose="020B0703030403020204"/>
                <a:ea typeface="Source Sans Pro Bold" panose="020B0703030403020204"/>
                <a:sym typeface="Source Sans Pro Bold" panose="020B0703030403020204"/>
              </a:rPr>
              <a:t>( Diagnostics)</a:t>
            </a:r>
            <a:endParaRPr lang="en-US" sz="4800" b="1" spc="11" dirty="0">
              <a:solidFill>
                <a:srgbClr val="3275C5"/>
              </a:solidFill>
              <a:latin typeface="Source Sans Pro Bold" panose="020B0703030403020204"/>
              <a:ea typeface="Source Sans Pro Bold" panose="020B0703030403020204"/>
              <a:sym typeface="Source Sans Pro Bold" panose="020B0703030403020204"/>
            </a:endParaRPr>
          </a:p>
        </p:txBody>
      </p:sp>
      <p:sp>
        <p:nvSpPr>
          <p:cNvPr id="3" name="Rectangle 2"/>
          <p:cNvSpPr/>
          <p:nvPr/>
        </p:nvSpPr>
        <p:spPr>
          <a:xfrm>
            <a:off x="990600" y="4820335"/>
            <a:ext cx="16764000" cy="1200329"/>
          </a:xfrm>
          <a:prstGeom prst="rect">
            <a:avLst/>
          </a:prstGeom>
        </p:spPr>
        <p:txBody>
          <a:bodyPr wrap="square">
            <a:spAutoFit/>
          </a:bodyPr>
          <a:lstStyle/>
          <a:p>
            <a:pPr algn="r" rtl="1"/>
            <a:r>
              <a:rPr lang="ar-DZ" sz="3600" dirty="0"/>
              <a:t>تعتبر </a:t>
            </a:r>
            <a:r>
              <a:rPr lang="en-US" sz="3600" dirty="0"/>
              <a:t>Roche </a:t>
            </a:r>
            <a:r>
              <a:rPr lang="ar-DZ" sz="3600" dirty="0"/>
              <a:t>من الشركات الرائدة في مجال التشخيص السريري والمختبري وتقدم حلولاً مبتكرة لتحسين الكشف المبكر وتشخيص الأمراض بدقة.</a:t>
            </a:r>
          </a:p>
        </p:txBody>
      </p:sp>
      <p:grpSp>
        <p:nvGrpSpPr>
          <p:cNvPr id="5" name="Grouper 4"/>
          <p:cNvGrpSpPr/>
          <p:nvPr/>
        </p:nvGrpSpPr>
        <p:grpSpPr>
          <a:xfrm>
            <a:off x="15325725" y="-495300"/>
            <a:ext cx="4114800" cy="4023360"/>
            <a:chOff x="19895" y="4260"/>
            <a:chExt cx="6480" cy="6336"/>
          </a:xfrm>
        </p:grpSpPr>
        <p:sp>
          <p:nvSpPr>
            <p:cNvPr id="2" name="Ellipse 1"/>
            <p:cNvSpPr/>
            <p:nvPr/>
          </p:nvSpPr>
          <p:spPr>
            <a:xfrm>
              <a:off x="19895"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4" name="Image 3"/>
            <p:cNvPicPr/>
            <p:nvPr/>
          </p:nvPicPr>
          <p:blipFill>
            <a:blip r:embed="rId2"/>
            <a:stretch>
              <a:fillRect/>
            </a:stretch>
          </p:blipFill>
          <p:spPr>
            <a:xfrm>
              <a:off x="20480" y="4740"/>
              <a:ext cx="5429" cy="5415"/>
            </a:xfrm>
            <a:prstGeom prst="ellipse">
              <a:avLst/>
            </a:prstGeom>
          </p:spPr>
        </p:pic>
      </p:grpSp>
      <p:sp>
        <p:nvSpPr>
          <p:cNvPr id="6" name="TextBox 19"/>
          <p:cNvSpPr txBox="1"/>
          <p:nvPr/>
        </p:nvSpPr>
        <p:spPr>
          <a:xfrm>
            <a:off x="3962400" y="190500"/>
            <a:ext cx="10384790" cy="1435735"/>
          </a:xfrm>
          <a:prstGeom prst="rect">
            <a:avLst/>
          </a:prstGeom>
        </p:spPr>
        <p:txBody>
          <a:bodyPr wrap="square" lIns="0" tIns="0" rIns="0" bIns="0" rtlCol="0" anchor="t">
            <a:spAutoFit/>
          </a:bodyPr>
          <a:lstStyle/>
          <a:p>
            <a:pPr algn="ctr">
              <a:lnSpc>
                <a:spcPts val="11200"/>
              </a:lnSpc>
            </a:pPr>
            <a:r>
              <a:rPr lang="fr-FR" altLang="en-US" sz="8000" b="1">
                <a:solidFill>
                  <a:srgbClr val="56AAF0"/>
                </a:solidFill>
                <a:latin typeface="Dynamo Medium" panose="020B060402020A080404"/>
                <a:ea typeface="Dynamo Medium" panose="020B060402020A080404"/>
                <a:cs typeface="Dynamo Medium" panose="020B060402020A080404"/>
                <a:sym typeface="Dynamo Medium" panose="020B060402020A080404"/>
              </a:rPr>
              <a:t>4-</a:t>
            </a:r>
            <a:r>
              <a:rPr lang="en-US" altLang="fr-FR" sz="8000" b="1">
                <a:solidFill>
                  <a:srgbClr val="56AAF0"/>
                </a:solidFill>
                <a:latin typeface="Dynamo Medium" panose="020B060402020A080404"/>
                <a:ea typeface="Dynamo Medium" panose="020B060402020A080404"/>
                <a:cs typeface="Dynamo Medium" panose="020B060402020A080404"/>
                <a:sym typeface="Dynamo Medium" panose="020B060402020A080404"/>
              </a:rPr>
              <a:t>Main departments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a:off x="0" y="3045434"/>
            <a:ext cx="18288000" cy="4655127"/>
          </a:xfrm>
          <a:custGeom>
            <a:avLst/>
            <a:gdLst/>
            <a:ahLst/>
            <a:cxnLst/>
            <a:rect l="l" t="t" r="r" b="b"/>
            <a:pathLst>
              <a:path w="18288000" h="4655127">
                <a:moveTo>
                  <a:pt x="0" y="0"/>
                </a:moveTo>
                <a:lnTo>
                  <a:pt x="18288000" y="0"/>
                </a:lnTo>
                <a:lnTo>
                  <a:pt x="18288000" y="4655128"/>
                </a:lnTo>
                <a:lnTo>
                  <a:pt x="0" y="4655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22"/>
          <p:cNvSpPr txBox="1"/>
          <p:nvPr/>
        </p:nvSpPr>
        <p:spPr>
          <a:xfrm>
            <a:off x="564731" y="7814378"/>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الأدوية (</a:t>
            </a:r>
            <a:r>
              <a:rPr lang="en-US" sz="4800" b="1" spc="11" dirty="0">
                <a:solidFill>
                  <a:srgbClr val="3275C5"/>
                </a:solidFill>
                <a:latin typeface="Source Sans Pro Bold" panose="020B0703030403020204"/>
                <a:ea typeface="Source Sans Pro Bold" panose="020B0703030403020204"/>
                <a:sym typeface="Source Sans Pro Bold" panose="020B0703030403020204"/>
              </a:rPr>
              <a:t> </a:t>
            </a:r>
            <a:r>
              <a:rPr lang="fr-FR" sz="4800" b="1" spc="11" dirty="0">
                <a:solidFill>
                  <a:srgbClr val="3275C5"/>
                </a:solidFill>
                <a:latin typeface="Source Sans Pro Bold" panose="020B0703030403020204"/>
                <a:ea typeface="Source Sans Pro Bold" panose="020B0703030403020204"/>
                <a:sym typeface="Source Sans Pro Bold" panose="020B0703030403020204"/>
              </a:rPr>
              <a:t>(</a:t>
            </a:r>
            <a:r>
              <a:rPr lang="en-US" sz="4800" b="1" spc="11" dirty="0">
                <a:solidFill>
                  <a:srgbClr val="3275C5"/>
                </a:solidFill>
                <a:latin typeface="Source Sans Pro Bold" panose="020B0703030403020204"/>
                <a:ea typeface="Source Sans Pro Bold" panose="020B0703030403020204"/>
                <a:sym typeface="Source Sans Pro Bold" panose="020B0703030403020204"/>
              </a:rPr>
              <a:t>Pharmaceuticals</a:t>
            </a:r>
          </a:p>
        </p:txBody>
      </p:sp>
      <p:sp>
        <p:nvSpPr>
          <p:cNvPr id="28" name="TextBox 22"/>
          <p:cNvSpPr txBox="1"/>
          <p:nvPr/>
        </p:nvSpPr>
        <p:spPr>
          <a:xfrm>
            <a:off x="11277600" y="7771590"/>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التشخيص </a:t>
            </a:r>
            <a:r>
              <a:rPr lang="fr-FR" sz="4800" b="1" spc="11" dirty="0">
                <a:solidFill>
                  <a:srgbClr val="3275C5"/>
                </a:solidFill>
                <a:latin typeface="Source Sans Pro Bold" panose="020B0703030403020204"/>
                <a:ea typeface="Source Sans Pro Bold" panose="020B0703030403020204"/>
                <a:sym typeface="Source Sans Pro Bold" panose="020B0703030403020204"/>
              </a:rPr>
              <a:t>( Diagnostics)</a:t>
            </a:r>
            <a:endParaRPr lang="en-US" sz="4800" b="1" spc="11" dirty="0">
              <a:solidFill>
                <a:srgbClr val="3275C5"/>
              </a:solidFill>
              <a:latin typeface="Source Sans Pro Bold" panose="020B0703030403020204"/>
              <a:ea typeface="Source Sans Pro Bold" panose="020B0703030403020204"/>
              <a:sym typeface="Source Sans Pro Bold" panose="020B0703030403020204"/>
            </a:endParaRPr>
          </a:p>
        </p:txBody>
      </p:sp>
      <p:grpSp>
        <p:nvGrpSpPr>
          <p:cNvPr id="5" name="Grouper 4"/>
          <p:cNvGrpSpPr/>
          <p:nvPr/>
        </p:nvGrpSpPr>
        <p:grpSpPr>
          <a:xfrm>
            <a:off x="12633325" y="2705100"/>
            <a:ext cx="4114800" cy="4023360"/>
            <a:chOff x="19895" y="4260"/>
            <a:chExt cx="6480" cy="6336"/>
          </a:xfrm>
        </p:grpSpPr>
        <p:sp>
          <p:nvSpPr>
            <p:cNvPr id="29" name="Ellipse 28"/>
            <p:cNvSpPr/>
            <p:nvPr/>
          </p:nvSpPr>
          <p:spPr>
            <a:xfrm>
              <a:off x="19895"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3" name="Image 2"/>
            <p:cNvPicPr/>
            <p:nvPr/>
          </p:nvPicPr>
          <p:blipFill>
            <a:blip r:embed="rId4"/>
            <a:stretch>
              <a:fillRect/>
            </a:stretch>
          </p:blipFill>
          <p:spPr>
            <a:xfrm>
              <a:off x="20480" y="4740"/>
              <a:ext cx="5429" cy="5415"/>
            </a:xfrm>
            <a:prstGeom prst="ellipse">
              <a:avLst/>
            </a:prstGeom>
          </p:spPr>
        </p:pic>
      </p:grpSp>
      <p:grpSp>
        <p:nvGrpSpPr>
          <p:cNvPr id="6" name="Grouper 5"/>
          <p:cNvGrpSpPr/>
          <p:nvPr/>
        </p:nvGrpSpPr>
        <p:grpSpPr>
          <a:xfrm>
            <a:off x="1828800" y="2705100"/>
            <a:ext cx="4114800" cy="4023360"/>
            <a:chOff x="2880" y="4260"/>
            <a:chExt cx="6480" cy="6336"/>
          </a:xfrm>
        </p:grpSpPr>
        <p:sp>
          <p:nvSpPr>
            <p:cNvPr id="26" name="Ellipse 25"/>
            <p:cNvSpPr/>
            <p:nvPr/>
          </p:nvSpPr>
          <p:spPr>
            <a:xfrm>
              <a:off x="2880"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4" name="Image 3"/>
            <p:cNvPicPr/>
            <p:nvPr/>
          </p:nvPicPr>
          <p:blipFill>
            <a:blip r:embed="rId5"/>
            <a:stretch>
              <a:fillRect/>
            </a:stretch>
          </p:blipFill>
          <p:spPr>
            <a:xfrm>
              <a:off x="3240" y="4740"/>
              <a:ext cx="5724" cy="5444"/>
            </a:xfrm>
            <a:prstGeom prst="ellipse">
              <a:avLst/>
            </a:prstGeom>
          </p:spPr>
        </p:pic>
      </p:grpSp>
      <p:sp>
        <p:nvSpPr>
          <p:cNvPr id="7" name="TextBox 19"/>
          <p:cNvSpPr txBox="1"/>
          <p:nvPr/>
        </p:nvSpPr>
        <p:spPr>
          <a:xfrm>
            <a:off x="4343400" y="495300"/>
            <a:ext cx="10384790" cy="1435735"/>
          </a:xfrm>
          <a:prstGeom prst="rect">
            <a:avLst/>
          </a:prstGeom>
        </p:spPr>
        <p:txBody>
          <a:bodyPr wrap="square" lIns="0" tIns="0" rIns="0" bIns="0" rtlCol="0" anchor="t">
            <a:spAutoFit/>
          </a:bodyPr>
          <a:lstStyle/>
          <a:p>
            <a:pPr algn="ctr">
              <a:lnSpc>
                <a:spcPts val="11200"/>
              </a:lnSpc>
            </a:pPr>
            <a:r>
              <a:rPr lang="fr-FR" altLang="en-US" sz="8000" b="1">
                <a:solidFill>
                  <a:srgbClr val="56AAF0"/>
                </a:solidFill>
                <a:latin typeface="Dynamo Medium" panose="020B060402020A080404"/>
                <a:ea typeface="Dynamo Medium" panose="020B060402020A080404"/>
                <a:cs typeface="Dynamo Medium" panose="020B060402020A080404"/>
                <a:sym typeface="Dynamo Medium" panose="020B060402020A080404"/>
              </a:rPr>
              <a:t>4-</a:t>
            </a:r>
            <a:r>
              <a:rPr lang="en-US" altLang="fr-FR" sz="8000" b="1">
                <a:solidFill>
                  <a:srgbClr val="56AAF0"/>
                </a:solidFill>
                <a:latin typeface="Dynamo Medium" panose="020B060402020A080404"/>
                <a:ea typeface="Dynamo Medium" panose="020B060402020A080404"/>
                <a:cs typeface="Dynamo Medium" panose="020B060402020A080404"/>
                <a:sym typeface="Dynamo Medium" panose="020B060402020A080404"/>
              </a:rPr>
              <a:t>Main departments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2" name="TextBox 22"/>
          <p:cNvSpPr txBox="1"/>
          <p:nvPr/>
        </p:nvSpPr>
        <p:spPr>
          <a:xfrm>
            <a:off x="7924800" y="2272664"/>
            <a:ext cx="6826669" cy="538609"/>
          </a:xfrm>
          <a:prstGeom prst="rect">
            <a:avLst/>
          </a:prstGeom>
        </p:spPr>
        <p:txBody>
          <a:bodyPr wrap="square" lIns="0" tIns="0" rIns="0" bIns="0" rtlCol="0" anchor="t">
            <a:spAutoFit/>
          </a:bodyPr>
          <a:lstStyle/>
          <a:p>
            <a:pPr algn="ctr" rtl="1">
              <a:lnSpc>
                <a:spcPts val="4200"/>
              </a:lnSpc>
            </a:pPr>
            <a:r>
              <a:rPr lang="ar-DZ" sz="4800" b="1" spc="11" dirty="0">
                <a:solidFill>
                  <a:srgbClr val="3275C5"/>
                </a:solidFill>
                <a:latin typeface="Source Sans Pro Bold" panose="020B0703030403020204"/>
                <a:ea typeface="Source Sans Pro Bold" panose="020B0703030403020204"/>
                <a:sym typeface="Source Sans Pro Bold" panose="020B0703030403020204"/>
              </a:rPr>
              <a:t>الأدوية (</a:t>
            </a:r>
            <a:r>
              <a:rPr lang="en-US" sz="4800" b="1" spc="11" dirty="0">
                <a:solidFill>
                  <a:srgbClr val="3275C5"/>
                </a:solidFill>
                <a:latin typeface="Source Sans Pro Bold" panose="020B0703030403020204"/>
                <a:ea typeface="Source Sans Pro Bold" panose="020B0703030403020204"/>
                <a:sym typeface="Source Sans Pro Bold" panose="020B0703030403020204"/>
              </a:rPr>
              <a:t> </a:t>
            </a:r>
            <a:r>
              <a:rPr lang="fr-FR" sz="4800" b="1" spc="11" dirty="0">
                <a:solidFill>
                  <a:srgbClr val="3275C5"/>
                </a:solidFill>
                <a:latin typeface="Source Sans Pro Bold" panose="020B0703030403020204"/>
                <a:ea typeface="Source Sans Pro Bold" panose="020B0703030403020204"/>
                <a:sym typeface="Source Sans Pro Bold" panose="020B0703030403020204"/>
              </a:rPr>
              <a:t>(</a:t>
            </a:r>
            <a:r>
              <a:rPr lang="en-US" sz="4800" b="1" spc="11" dirty="0">
                <a:solidFill>
                  <a:srgbClr val="3275C5"/>
                </a:solidFill>
                <a:latin typeface="Source Sans Pro Bold" panose="020B0703030403020204"/>
                <a:ea typeface="Source Sans Pro Bold" panose="020B0703030403020204"/>
                <a:sym typeface="Source Sans Pro Bold" panose="020B0703030403020204"/>
              </a:rPr>
              <a:t>Pharmaceuticals</a:t>
            </a:r>
          </a:p>
        </p:txBody>
      </p:sp>
      <p:sp>
        <p:nvSpPr>
          <p:cNvPr id="3" name="Rectangle 2"/>
          <p:cNvSpPr/>
          <p:nvPr/>
        </p:nvSpPr>
        <p:spPr>
          <a:xfrm>
            <a:off x="838200" y="4686300"/>
            <a:ext cx="16840200" cy="1200329"/>
          </a:xfrm>
          <a:prstGeom prst="rect">
            <a:avLst/>
          </a:prstGeom>
        </p:spPr>
        <p:txBody>
          <a:bodyPr wrap="square">
            <a:spAutoFit/>
          </a:bodyPr>
          <a:lstStyle/>
          <a:p>
            <a:pPr algn="r" rtl="1"/>
            <a:r>
              <a:rPr lang="ar-DZ" sz="3600" dirty="0"/>
              <a:t>تركز </a:t>
            </a:r>
            <a:r>
              <a:rPr lang="en-US" sz="3600" dirty="0"/>
              <a:t>Roche </a:t>
            </a:r>
            <a:r>
              <a:rPr lang="ar-DZ" sz="3600" dirty="0"/>
              <a:t>على تطوير الأدوية في مجالات علاج الأورام(السرطان)، والأمراض الفيروسية وأمراض الجهاز المناعي، وأمراض الجهاز العصبي المركزي.</a:t>
            </a:r>
          </a:p>
        </p:txBody>
      </p:sp>
      <p:grpSp>
        <p:nvGrpSpPr>
          <p:cNvPr id="6" name="Grouper 5"/>
          <p:cNvGrpSpPr/>
          <p:nvPr/>
        </p:nvGrpSpPr>
        <p:grpSpPr>
          <a:xfrm>
            <a:off x="14859000" y="-495300"/>
            <a:ext cx="4114800" cy="4023360"/>
            <a:chOff x="2880" y="4260"/>
            <a:chExt cx="6480" cy="6336"/>
          </a:xfrm>
        </p:grpSpPr>
        <p:sp>
          <p:nvSpPr>
            <p:cNvPr id="2" name="Ellipse 1"/>
            <p:cNvSpPr/>
            <p:nvPr/>
          </p:nvSpPr>
          <p:spPr>
            <a:xfrm>
              <a:off x="2880" y="4260"/>
              <a:ext cx="6480" cy="6336"/>
            </a:xfrm>
            <a:prstGeom prst="ellipse">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bg1"/>
                </a:solidFill>
              </a:endParaRPr>
            </a:p>
          </p:txBody>
        </p:sp>
        <p:pic>
          <p:nvPicPr>
            <p:cNvPr id="4" name="Image 3"/>
            <p:cNvPicPr/>
            <p:nvPr/>
          </p:nvPicPr>
          <p:blipFill>
            <a:blip r:embed="rId2"/>
            <a:stretch>
              <a:fillRect/>
            </a:stretch>
          </p:blipFill>
          <p:spPr>
            <a:xfrm>
              <a:off x="3240" y="4740"/>
              <a:ext cx="5724" cy="5444"/>
            </a:xfrm>
            <a:prstGeom prst="ellipse">
              <a:avLst/>
            </a:prstGeom>
          </p:spPr>
        </p:pic>
      </p:grpSp>
      <p:sp>
        <p:nvSpPr>
          <p:cNvPr id="5" name="TextBox 19"/>
          <p:cNvSpPr txBox="1"/>
          <p:nvPr/>
        </p:nvSpPr>
        <p:spPr>
          <a:xfrm>
            <a:off x="4343400" y="190500"/>
            <a:ext cx="10384790" cy="1435735"/>
          </a:xfrm>
          <a:prstGeom prst="rect">
            <a:avLst/>
          </a:prstGeom>
        </p:spPr>
        <p:txBody>
          <a:bodyPr wrap="square" lIns="0" tIns="0" rIns="0" bIns="0" rtlCol="0" anchor="t">
            <a:spAutoFit/>
          </a:bodyPr>
          <a:lstStyle/>
          <a:p>
            <a:pPr algn="ctr">
              <a:lnSpc>
                <a:spcPts val="11200"/>
              </a:lnSpc>
            </a:pPr>
            <a:r>
              <a:rPr lang="fr-FR" altLang="en-US" sz="8000" b="1">
                <a:solidFill>
                  <a:srgbClr val="56AAF0"/>
                </a:solidFill>
                <a:latin typeface="Dynamo Medium" panose="020B060402020A080404"/>
                <a:ea typeface="Dynamo Medium" panose="020B060402020A080404"/>
                <a:cs typeface="Dynamo Medium" panose="020B060402020A080404"/>
                <a:sym typeface="Dynamo Medium" panose="020B060402020A080404"/>
              </a:rPr>
              <a:t>4-</a:t>
            </a:r>
            <a:r>
              <a:rPr lang="en-US" altLang="fr-FR" sz="8000" b="1">
                <a:solidFill>
                  <a:srgbClr val="56AAF0"/>
                </a:solidFill>
                <a:latin typeface="Dynamo Medium" panose="020B060402020A080404"/>
                <a:ea typeface="Dynamo Medium" panose="020B060402020A080404"/>
                <a:cs typeface="Dynamo Medium" panose="020B060402020A080404"/>
                <a:sym typeface="Dynamo Medium" panose="020B060402020A080404"/>
              </a:rPr>
              <a:t>Main departments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5144</Words>
  <Application>Microsoft Office PowerPoint</Application>
  <PresentationFormat>Personnalisé</PresentationFormat>
  <Paragraphs>234</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ayaayabel2004@gmail.com</cp:lastModifiedBy>
  <cp:revision>29</cp:revision>
  <dcterms:created xsi:type="dcterms:W3CDTF">2006-08-16T00:00:00Z</dcterms:created>
  <dcterms:modified xsi:type="dcterms:W3CDTF">2024-12-18T08:17:08Z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62689154C1504077A95AA5D90C858F1D_12</vt:lpwstr>
  </property>
  <property fmtid="{D5CDD505-2E9C-101B-9397-08002B2CF9AE}" pid="3" name="KSOProductBuildVer">
    <vt:lpwstr>1036-12.2.0.18911</vt:lpwstr>
  </property>
</Properties>
</file>