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66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1" autoAdjust="0"/>
    <p:restoredTop sz="94669" autoAdjust="0"/>
  </p:normalViewPr>
  <p:slideViewPr>
    <p:cSldViewPr>
      <p:cViewPr>
        <p:scale>
          <a:sx n="35" d="100"/>
          <a:sy n="35" d="100"/>
        </p:scale>
        <p:origin x="1212" y="-4296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913B3-F902-451F-AB77-24EEBA509661}" type="datetimeFigureOut">
              <a:rPr lang="fr-FR" smtClean="0"/>
              <a:t>01/05/2024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340C7-7F0A-42C1-A798-722C9C2BA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29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40C7-7F0A-42C1-A798-722C9C2BACC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03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4137816"/>
            <a:ext cx="30279975" cy="1867070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0279975" cy="241378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6556069"/>
            <a:ext cx="30279975" cy="142695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9988656"/>
            <a:ext cx="30279975" cy="318685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411" y="31538644"/>
            <a:ext cx="18666724" cy="5506301"/>
          </a:xfrm>
        </p:spPr>
        <p:txBody>
          <a:bodyPr>
            <a:normAutofit/>
          </a:bodyPr>
          <a:lstStyle>
            <a:lvl1pPr marL="0" indent="0" algn="l">
              <a:buNone/>
              <a:defRPr sz="10000">
                <a:solidFill>
                  <a:schemeClr val="tx2"/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01/05/2024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387" y="19552163"/>
            <a:ext cx="23760876" cy="11193181"/>
          </a:xfrm>
          <a:effectLst/>
        </p:spPr>
        <p:txBody>
          <a:bodyPr>
            <a:noAutofit/>
          </a:bodyPr>
          <a:lstStyle>
            <a:lvl1pPr marL="2923501" indent="-2088215" algn="l">
              <a:defRPr sz="24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8328" y="4566236"/>
            <a:ext cx="21195983" cy="216896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01/05/2024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20622" y="2350271"/>
            <a:ext cx="6812994" cy="32698391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7663" y="4566240"/>
            <a:ext cx="15991983" cy="30553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01/05/2024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01/05/2024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784997" y="4566243"/>
            <a:ext cx="21195983" cy="21689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137816"/>
            <a:ext cx="30279975" cy="1867070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0279975" cy="241378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6556069"/>
            <a:ext cx="30279975" cy="142695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9988656"/>
            <a:ext cx="30279975" cy="318685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840" y="13561950"/>
            <a:ext cx="19758366" cy="15126840"/>
          </a:xfrm>
          <a:effectLst/>
        </p:spPr>
        <p:txBody>
          <a:bodyPr anchor="b"/>
          <a:lstStyle>
            <a:lvl1pPr algn="r">
              <a:defRPr sz="21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7219" y="28760681"/>
            <a:ext cx="19771042" cy="5215050"/>
          </a:xfrm>
        </p:spPr>
        <p:txBody>
          <a:bodyPr anchor="t"/>
          <a:lstStyle>
            <a:lvl1pPr marL="0" indent="0" algn="r">
              <a:buNone/>
              <a:defRPr sz="9100">
                <a:solidFill>
                  <a:schemeClr val="tx2"/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01/05/2024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01/05/2024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784993" y="4566236"/>
            <a:ext cx="11082471" cy="21689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5382227" y="4566243"/>
            <a:ext cx="11082471" cy="21689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4997" y="4566243"/>
            <a:ext cx="11082471" cy="399347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1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9526" y="8741023"/>
            <a:ext cx="11082471" cy="17123410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7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9347" y="4566243"/>
            <a:ext cx="11082471" cy="399347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1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marL="0" lvl="0" indent="0" algn="ctr" defTabSz="4176431" rtl="0" eaLnBrk="1" latinLnBrk="0" hangingPunct="1">
              <a:spcBef>
                <a:spcPct val="20000"/>
              </a:spcBef>
              <a:spcAft>
                <a:spcPts val="137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7" y="8732939"/>
            <a:ext cx="11082471" cy="17123410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7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01/05/2024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01/05/2024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01/05/2024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30" y="13793861"/>
            <a:ext cx="12040744" cy="7855676"/>
          </a:xfrm>
          <a:effectLst/>
        </p:spPr>
        <p:txBody>
          <a:bodyPr anchor="b">
            <a:noAutofit/>
          </a:bodyPr>
          <a:lstStyle>
            <a:lvl1pPr marL="1044108" indent="-1044108" algn="l">
              <a:defRPr sz="1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1235" y="4566243"/>
            <a:ext cx="13302410" cy="30553539"/>
          </a:xfrm>
        </p:spPr>
        <p:txBody>
          <a:bodyPr anchor="ctr"/>
          <a:lstStyle>
            <a:lvl1pPr>
              <a:defRPr sz="10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64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2351" y="21833733"/>
            <a:ext cx="11221406" cy="13355149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01/05/2024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4137816"/>
            <a:ext cx="30279975" cy="1867070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0279975" cy="241378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6556069"/>
            <a:ext cx="30279975" cy="142695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9988656"/>
            <a:ext cx="30279975" cy="318685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9355" y="7134754"/>
            <a:ext cx="13625989" cy="1952417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91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7086" y="6307585"/>
            <a:ext cx="12232905" cy="13501851"/>
          </a:xfrm>
        </p:spPr>
        <p:txBody>
          <a:bodyPr anchor="b"/>
          <a:lstStyle>
            <a:lvl1pPr marL="835286" indent="-835286">
              <a:buFont typeface="Georgia" pitchFamily="18" charset="0"/>
              <a:buChar char="*"/>
              <a:defRPr sz="73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01/05/2024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318" y="27867495"/>
            <a:ext cx="21138820" cy="7134754"/>
          </a:xfrm>
        </p:spPr>
        <p:txBody>
          <a:bodyPr anchor="b">
            <a:noAutofit/>
          </a:bodyPr>
          <a:lstStyle>
            <a:lvl1pPr algn="l">
              <a:defRPr sz="21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1868569"/>
            <a:ext cx="30279975" cy="1093995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0279975" cy="3186856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3522242"/>
            <a:ext cx="30279975" cy="142695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9988656"/>
            <a:ext cx="30279975" cy="318685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8403" y="27291640"/>
            <a:ext cx="21565909" cy="7134754"/>
          </a:xfrm>
          <a:prstGeom prst="rect">
            <a:avLst/>
          </a:prstGeom>
          <a:effectLst/>
        </p:spPr>
        <p:txBody>
          <a:bodyPr vert="horz" lIns="417643" tIns="208822" rIns="417643" bIns="208822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4997" y="4570862"/>
            <a:ext cx="21195983" cy="21689653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38983" y="38527675"/>
            <a:ext cx="8326993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01/05/2024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3997" y="38527675"/>
            <a:ext cx="11102661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16656" y="38527675"/>
            <a:ext cx="6055995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1461751" indent="-1461751" algn="r" defTabSz="4176431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21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44108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505858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9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758788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8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011717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7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348174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7601104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8979326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0441076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1819298" indent="-835286" algn="l" defTabSz="4176431" rtl="0" eaLnBrk="1" latinLnBrk="0" hangingPunct="1">
        <a:spcBef>
          <a:spcPct val="20000"/>
        </a:spcBef>
        <a:spcAft>
          <a:spcPts val="137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g"/><Relationship Id="rId18" Type="http://schemas.openxmlformats.org/officeDocument/2006/relationships/image" Target="../media/image15.jpg"/><Relationship Id="rId26" Type="http://schemas.openxmlformats.org/officeDocument/2006/relationships/image" Target="../media/image23.jpg"/><Relationship Id="rId3" Type="http://schemas.openxmlformats.org/officeDocument/2006/relationships/image" Target="../media/image1.jpeg"/><Relationship Id="rId21" Type="http://schemas.openxmlformats.org/officeDocument/2006/relationships/image" Target="../media/image18.jpg"/><Relationship Id="rId34" Type="http://schemas.openxmlformats.org/officeDocument/2006/relationships/image" Target="../media/image31.jpg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17" Type="http://schemas.openxmlformats.org/officeDocument/2006/relationships/image" Target="../media/image14.jpg"/><Relationship Id="rId25" Type="http://schemas.openxmlformats.org/officeDocument/2006/relationships/image" Target="../media/image22.jpg"/><Relationship Id="rId3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24" Type="http://schemas.openxmlformats.org/officeDocument/2006/relationships/image" Target="../media/image21.jpg"/><Relationship Id="rId32" Type="http://schemas.openxmlformats.org/officeDocument/2006/relationships/image" Target="../media/image29.png"/><Relationship Id="rId5" Type="http://schemas.openxmlformats.org/officeDocument/2006/relationships/image" Target="../media/image2.jpg"/><Relationship Id="rId15" Type="http://schemas.openxmlformats.org/officeDocument/2006/relationships/image" Target="../media/image12.jpg"/><Relationship Id="rId23" Type="http://schemas.openxmlformats.org/officeDocument/2006/relationships/image" Target="../media/image20.jpg"/><Relationship Id="rId28" Type="http://schemas.openxmlformats.org/officeDocument/2006/relationships/image" Target="../media/image25.png"/><Relationship Id="rId36" Type="http://schemas.openxmlformats.org/officeDocument/2006/relationships/image" Target="../media/image33.jpg"/><Relationship Id="rId10" Type="http://schemas.openxmlformats.org/officeDocument/2006/relationships/image" Target="../media/image7.jpg"/><Relationship Id="rId19" Type="http://schemas.openxmlformats.org/officeDocument/2006/relationships/image" Target="../media/image16.jpg"/><Relationship Id="rId31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6.jpg"/><Relationship Id="rId14" Type="http://schemas.openxmlformats.org/officeDocument/2006/relationships/image" Target="../media/image11.png"/><Relationship Id="rId22" Type="http://schemas.openxmlformats.org/officeDocument/2006/relationships/image" Target="../media/image19.jpg"/><Relationship Id="rId27" Type="http://schemas.openxmlformats.org/officeDocument/2006/relationships/image" Target="../media/image24.jp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04501" y="306202"/>
            <a:ext cx="14049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000" dirty="0" smtClean="0">
                <a:latin typeface="Times New Roman" pitchFamily="18" charset="0"/>
                <a:cs typeface="Times New Roman" pitchFamily="18" charset="0"/>
              </a:rPr>
              <a:t>وزارة التعليم العالي و البحث العلمي</a:t>
            </a:r>
          </a:p>
          <a:p>
            <a:pPr algn="ctr"/>
            <a:r>
              <a:rPr lang="ar-DZ" sz="4000" dirty="0" smtClean="0">
                <a:latin typeface="Times New Roman" pitchFamily="18" charset="0"/>
                <a:cs typeface="Times New Roman" pitchFamily="18" charset="0"/>
              </a:rPr>
              <a:t>المزكز الجامعي عبد الحفيظ بوالصوف – ميلة -</a:t>
            </a:r>
          </a:p>
          <a:p>
            <a:pPr algn="ctr"/>
            <a:r>
              <a:rPr lang="ar-DZ" sz="4000" dirty="0" smtClean="0">
                <a:latin typeface="Times New Roman" pitchFamily="18" charset="0"/>
                <a:cs typeface="Times New Roman" pitchFamily="18" charset="0"/>
              </a:rPr>
              <a:t>معهد العلوم و التكنولوجيا</a:t>
            </a:r>
          </a:p>
          <a:p>
            <a:pPr algn="ctr"/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OGO FINA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190" y="765495"/>
            <a:ext cx="3528391" cy="428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LOGO FINA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59" y="749940"/>
            <a:ext cx="3528392" cy="428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9" descr="Vecteur Stock Barrage poids en terre compactée (homogène)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ooter Placeholder 4"/>
          <p:cNvSpPr txBox="1">
            <a:spLocks/>
          </p:cNvSpPr>
          <p:nvPr/>
        </p:nvSpPr>
        <p:spPr>
          <a:xfrm>
            <a:off x="8393264" y="3525747"/>
            <a:ext cx="14584358" cy="1512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DZ" sz="3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mbol" pitchFamily="18" charset="2"/>
                <a:ea typeface="Segoe UI Symbol" pitchFamily="34" charset="0"/>
              </a:rPr>
              <a:t>الأبواب المفتوحة على المركز الجامعي - ميلة</a:t>
            </a:r>
            <a:endParaRPr lang="fr-BE" sz="3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ymbol" pitchFamily="18" charset="2"/>
              <a:ea typeface="Segoe UI Symbo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988" y="6741720"/>
            <a:ext cx="27631641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DZ" sz="8000" b="1" cap="all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تخصص الهندسة المدنية         </a:t>
            </a:r>
            <a:r>
              <a:rPr lang="fr-FR" sz="8000" b="1" cap="all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GENIE CIVIL</a:t>
            </a:r>
            <a:r>
              <a:rPr lang="ar-DZ" sz="8000" b="1" cap="all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endParaRPr lang="fr-FR" sz="8000" b="1" cap="all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1598" y="9378924"/>
            <a:ext cx="27647861" cy="77400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rtl="1">
              <a:spcAft>
                <a:spcPts val="2400"/>
              </a:spcAft>
            </a:pPr>
            <a:r>
              <a:rPr lang="ar-DZ" sz="4000" b="1" dirty="0">
                <a:ln w="50800">
                  <a:noFill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التعريف بالتخصص:</a:t>
            </a:r>
            <a:endParaRPr lang="fr-FR" sz="4000" b="1" dirty="0">
              <a:ln w="50800">
                <a:noFill/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</a:pPr>
            <a:r>
              <a:rPr lang="ar-D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تخصص </a:t>
            </a:r>
            <a:r>
              <a:rPr lang="ar-D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الهندسة المدنية هو أحد </a:t>
            </a:r>
            <a:r>
              <a:rPr lang="ar-D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فروع </a:t>
            </a:r>
            <a:r>
              <a:rPr lang="ar-D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الهندسة </a:t>
            </a:r>
            <a:r>
              <a:rPr lang="ar-D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الذي </a:t>
            </a:r>
            <a:r>
              <a:rPr lang="ar-D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يهتم بدراسة </a:t>
            </a:r>
            <a:r>
              <a:rPr lang="ar-D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وتصميم وتحليل المنشآت المدنية المختلفة كالأبنية السكنية </a:t>
            </a:r>
            <a:r>
              <a:rPr lang="ar-D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والخدمية </a:t>
            </a:r>
            <a:r>
              <a:rPr lang="ar-D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D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الطرق </a:t>
            </a:r>
            <a:r>
              <a:rPr lang="ar-D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D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الجسور </a:t>
            </a:r>
            <a:r>
              <a:rPr lang="ar-D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D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الأنفاق و المطارات </a:t>
            </a:r>
            <a:r>
              <a:rPr lang="ar-D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 كذا </a:t>
            </a:r>
            <a:r>
              <a:rPr lang="ar-D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الموانئ. </a:t>
            </a:r>
            <a:r>
              <a:rPr lang="ar-D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فهي مجال يتكيّف مع تطورات المجتمع ويحقق كل احتياجاته </a:t>
            </a:r>
            <a:r>
              <a:rPr lang="ar-D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حيث يضم مزيجاً </a:t>
            </a:r>
            <a:r>
              <a:rPr lang="ar-D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من العديد من الوظائف مثل؛ التخطيط، والتصميم، </a:t>
            </a:r>
            <a:r>
              <a:rPr lang="ar-D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إدارة </a:t>
            </a:r>
            <a:r>
              <a:rPr lang="ar-D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الميزانية، </a:t>
            </a:r>
            <a:r>
              <a:rPr lang="ar-D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المسح</a:t>
            </a:r>
            <a:r>
              <a:rPr lang="ar-D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D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إدارة البناء والتحليل. يشمل ميدان الهندسة المدنية </a:t>
            </a:r>
            <a:r>
              <a:rPr lang="ar-D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عدة </a:t>
            </a:r>
            <a:r>
              <a:rPr lang="ar-D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تخصصات نذكر </a:t>
            </a:r>
            <a:r>
              <a:rPr lang="ar-D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منها </a:t>
            </a:r>
            <a:endParaRPr lang="ar-DZ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6263" y="17214544"/>
            <a:ext cx="27647861" cy="144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rtl="1"/>
            <a:r>
              <a:rPr lang="ar-DZ" sz="4000" b="1" dirty="0" smtClean="0">
                <a:ln w="50800">
                  <a:noFill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الهدف منه:</a:t>
            </a: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387" y="31695959"/>
            <a:ext cx="27631641" cy="10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rtl="1"/>
            <a:r>
              <a:rPr lang="ar-DZ" sz="4000" b="1" dirty="0" smtClean="0">
                <a:ln w="50800">
                  <a:noFill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فرص العمل:</a:t>
            </a: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 smtClean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ar-DZ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r-FR" sz="2800" b="1" dirty="0">
              <a:ln w="5080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0269" y="32528509"/>
            <a:ext cx="27551353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يتيح </a:t>
            </a:r>
            <a:r>
              <a:rPr lang="ar-DZ" sz="2800" b="1" dirty="0">
                <a:latin typeface="Times New Roman" pitchFamily="18" charset="0"/>
                <a:cs typeface="Times New Roman" pitchFamily="18" charset="0"/>
              </a:rPr>
              <a:t>تخصص </a:t>
            </a: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الهندسة المدنية </a:t>
            </a:r>
            <a:r>
              <a:rPr lang="ar-DZ" sz="2800" b="1" dirty="0">
                <a:latin typeface="Times New Roman" pitchFamily="18" charset="0"/>
                <a:cs typeface="Times New Roman" pitchFamily="18" charset="0"/>
              </a:rPr>
              <a:t>العديد من </a:t>
            </a: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فرص العمل </a:t>
            </a:r>
            <a:r>
              <a:rPr lang="ar-DZ" sz="2800" b="1" dirty="0">
                <a:latin typeface="Times New Roman" pitchFamily="18" charset="0"/>
                <a:cs typeface="Times New Roman" pitchFamily="18" charset="0"/>
              </a:rPr>
              <a:t>للمهندسين و التقنيين </a:t>
            </a: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المتخصصين نظرا لارتباطه الوثيق بمتطلبات الحياة و كدا ما يفرضه التقدم والتطور التكنولوجي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فيما يلي بعض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الهيات التي توفر مناصب شغل محتملة </a:t>
            </a:r>
            <a:r>
              <a:rPr lang="ar-D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سواء في القطاعين العام أو الخاص</a:t>
            </a:r>
            <a:r>
              <a:rPr lang="ar-D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لكل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مهندس </a:t>
            </a: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مدني بصفة عامة وفي وطننا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جزائر</a:t>
            </a:r>
            <a:r>
              <a:rPr lang="ar-DZ" sz="2800" b="1" dirty="0" smtClean="0">
                <a:latin typeface="Times New Roman" pitchFamily="18" charset="0"/>
                <a:cs typeface="Times New Roman" pitchFamily="18" charset="0"/>
              </a:rPr>
              <a:t> بصفة خاصة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871898" y="34361202"/>
            <a:ext cx="27332450" cy="4681275"/>
            <a:chOff x="769300" y="29540411"/>
            <a:chExt cx="27332450" cy="4681275"/>
          </a:xfrm>
        </p:grpSpPr>
        <p:sp>
          <p:nvSpPr>
            <p:cNvPr id="35" name="Espace réservé du contenu 2"/>
            <p:cNvSpPr txBox="1">
              <a:spLocks/>
            </p:cNvSpPr>
            <p:nvPr/>
          </p:nvSpPr>
          <p:spPr bwMode="auto">
            <a:xfrm>
              <a:off x="21507604" y="29540411"/>
              <a:ext cx="6594146" cy="46812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 algn="just" rtl="1">
                <a:spcBef>
                  <a:spcPct val="20000"/>
                </a:spcBef>
              </a:pPr>
              <a:r>
                <a:rPr lang="ar-DZ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ar-DZ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الإدارات والهيئات الحكومية: </a:t>
              </a:r>
              <a:endParaRPr lang="ar-DZ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rtl="1">
                <a:lnSpc>
                  <a:spcPct val="150000"/>
                </a:lnSpc>
                <a:spcBef>
                  <a:spcPct val="20000"/>
                </a:spcBef>
              </a:pPr>
              <a:r>
                <a:rPr lang="ar-DZ" sz="2800" b="1" dirty="0" smtClean="0">
                  <a:latin typeface="Times New Roman" pitchFamily="18" charset="0"/>
                  <a:cs typeface="Times New Roman" pitchFamily="18" charset="0"/>
                </a:rPr>
                <a:t>توفر </a:t>
              </a:r>
              <a:r>
                <a:rPr lang="ar-DZ" sz="2800" b="1" dirty="0">
                  <a:latin typeface="Times New Roman" pitchFamily="18" charset="0"/>
                  <a:cs typeface="Times New Roman" pitchFamily="18" charset="0"/>
                </a:rPr>
                <a:t>وزارة السكن والعمران والمدينة و وزارة الأشغال العمومية  و المنشآت القاعدية عبر مختلف مديرياتها و اداراتها العديد من المناصب التي يمكن للمهندس المدني تقلدها ناهيك عن المصالح الفرعية للقطاعات الأخرى على سبيل المثال لا الحصر القطاع العسكري الصناعي البحري و قطاع </a:t>
              </a:r>
              <a:r>
                <a:rPr lang="ar-DZ" sz="2800" b="1" dirty="0" smtClean="0">
                  <a:latin typeface="Times New Roman" pitchFamily="18" charset="0"/>
                  <a:cs typeface="Times New Roman" pitchFamily="18" charset="0"/>
                </a:rPr>
                <a:t>النقل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Espace réservé du contenu 2"/>
            <p:cNvSpPr txBox="1">
              <a:spLocks/>
            </p:cNvSpPr>
            <p:nvPr/>
          </p:nvSpPr>
          <p:spPr bwMode="auto">
            <a:xfrm>
              <a:off x="14594836" y="29540412"/>
              <a:ext cx="6565942" cy="468127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defPPr>
                <a:defRPr lang="fr-FR"/>
              </a:defPPr>
              <a:lvl1pPr marL="342900" indent="-342900" algn="just" rtl="1">
                <a:spcBef>
                  <a:spcPct val="20000"/>
                </a:spcBef>
                <a:defRPr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ar-DZ" dirty="0">
                  <a:solidFill>
                    <a:srgbClr val="0000FF"/>
                  </a:solidFill>
                </a:rPr>
                <a:t> </a:t>
              </a:r>
              <a:r>
                <a:rPr lang="fr-FR" dirty="0">
                  <a:solidFill>
                    <a:srgbClr val="0000FF"/>
                  </a:solidFill>
                </a:rPr>
                <a:t>2</a:t>
              </a:r>
              <a:r>
                <a:rPr lang="ar-DZ" dirty="0">
                  <a:solidFill>
                    <a:srgbClr val="0000FF"/>
                  </a:solidFill>
                </a:rPr>
                <a:t>- </a:t>
              </a:r>
              <a:r>
                <a:rPr lang="ar-DZ" dirty="0" smtClean="0">
                  <a:solidFill>
                    <a:srgbClr val="0000FF"/>
                  </a:solidFill>
                </a:rPr>
                <a:t>شركات و مقاولات البناء: </a:t>
              </a:r>
              <a:endParaRPr lang="ar-DZ" dirty="0">
                <a:solidFill>
                  <a:srgbClr val="0000FF"/>
                </a:solidFill>
              </a:endParaRPr>
            </a:p>
            <a:p>
              <a:pPr marL="0" indent="0">
                <a:lnSpc>
                  <a:spcPct val="150000"/>
                </a:lnSpc>
              </a:pPr>
              <a:r>
                <a:rPr lang="ar-DZ" dirty="0" smtClean="0">
                  <a:solidFill>
                    <a:schemeClr val="tx1"/>
                  </a:solidFill>
                </a:rPr>
                <a:t>تنتشر عبر </a:t>
              </a:r>
              <a:r>
                <a:rPr lang="ar-DZ" dirty="0">
                  <a:solidFill>
                    <a:schemeClr val="tx1"/>
                  </a:solidFill>
                </a:rPr>
                <a:t>مختلف ربوع الوطن العديد من شركات البناء والتعمير الاجنبية منها و الوطنية والتي من شأنها </a:t>
              </a:r>
              <a:r>
                <a:rPr lang="ar-DZ" dirty="0" smtClean="0">
                  <a:solidFill>
                    <a:schemeClr val="tx1"/>
                  </a:solidFill>
                </a:rPr>
                <a:t>توفير عدد </a:t>
              </a:r>
              <a:r>
                <a:rPr lang="ar-DZ" dirty="0">
                  <a:solidFill>
                    <a:schemeClr val="tx1"/>
                  </a:solidFill>
                </a:rPr>
                <a:t>معتبر من مناصب الشغل للمهندس المدني ناهيك عن المقاولات المحلية التي شهدت انتشارا واسعا في الجزائر تزامنا مع </a:t>
              </a:r>
              <a:r>
                <a:rPr lang="ar-DZ" dirty="0" smtClean="0">
                  <a:solidFill>
                    <a:schemeClr val="tx1"/>
                  </a:solidFill>
                </a:rPr>
                <a:t>الاستقرار </a:t>
              </a:r>
              <a:r>
                <a:rPr lang="ar-DZ" dirty="0">
                  <a:solidFill>
                    <a:schemeClr val="tx1"/>
                  </a:solidFill>
                </a:rPr>
                <a:t>الدي يشهده </a:t>
              </a:r>
              <a:r>
                <a:rPr lang="ar-DZ" dirty="0" smtClean="0">
                  <a:solidFill>
                    <a:schemeClr val="tx1"/>
                  </a:solidFill>
                </a:rPr>
                <a:t>الوطن</a:t>
              </a:r>
              <a:r>
                <a:rPr lang="en-US" dirty="0" smtClean="0">
                  <a:solidFill>
                    <a:schemeClr val="tx1"/>
                  </a:solidFill>
                </a:rPr>
                <a:t>. </a:t>
              </a:r>
              <a:endParaRPr lang="fr-FR" dirty="0"/>
            </a:p>
          </p:txBody>
        </p:sp>
        <p:sp>
          <p:nvSpPr>
            <p:cNvPr id="40" name="Espace réservé du contenu 2"/>
            <p:cNvSpPr txBox="1">
              <a:spLocks/>
            </p:cNvSpPr>
            <p:nvPr/>
          </p:nvSpPr>
          <p:spPr bwMode="auto">
            <a:xfrm>
              <a:off x="7682068" y="29540411"/>
              <a:ext cx="6565942" cy="46812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defPPr>
                <a:defRPr lang="fr-FR"/>
              </a:defPPr>
              <a:lvl1pPr marL="342900" indent="-342900" algn="just" rtl="1">
                <a:spcBef>
                  <a:spcPct val="20000"/>
                </a:spcBef>
                <a:defRPr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ar-DZ" dirty="0">
                  <a:solidFill>
                    <a:srgbClr val="0000FF"/>
                  </a:solidFill>
                </a:rPr>
                <a:t> </a:t>
              </a:r>
              <a:r>
                <a:rPr lang="ar-DZ" dirty="0" smtClean="0">
                  <a:solidFill>
                    <a:srgbClr val="0000FF"/>
                  </a:solidFill>
                </a:rPr>
                <a:t>3- </a:t>
              </a:r>
              <a:r>
                <a:rPr lang="ar-DZ" dirty="0">
                  <a:solidFill>
                    <a:srgbClr val="0000FF"/>
                  </a:solidFill>
                </a:rPr>
                <a:t>الجامعات ومراكز الأبحاث: </a:t>
              </a:r>
            </a:p>
            <a:p>
              <a:pPr marL="0" indent="0">
                <a:lnSpc>
                  <a:spcPct val="150000"/>
                </a:lnSpc>
              </a:pPr>
              <a:r>
                <a:rPr lang="ar-DZ" dirty="0">
                  <a:solidFill>
                    <a:schemeClr val="tx1"/>
                  </a:solidFill>
                </a:rPr>
                <a:t>تتيح شهادة الهندسة المدنية لحاملها فرصة التدريس </a:t>
              </a:r>
              <a:r>
                <a:rPr lang="ar-DZ" dirty="0" smtClean="0">
                  <a:solidFill>
                    <a:schemeClr val="tx1"/>
                  </a:solidFill>
                </a:rPr>
                <a:t>سوآءا </a:t>
              </a:r>
              <a:r>
                <a:rPr lang="ar-DZ" dirty="0">
                  <a:solidFill>
                    <a:schemeClr val="tx1"/>
                  </a:solidFill>
                </a:rPr>
                <a:t>في مجال التربية و التعليم او في مجال التعليم العالي او المدارس الخاصة كما </a:t>
              </a:r>
              <a:r>
                <a:rPr lang="ar-DZ" dirty="0" smtClean="0">
                  <a:solidFill>
                    <a:schemeClr val="tx1"/>
                  </a:solidFill>
                </a:rPr>
                <a:t>تمنح </a:t>
              </a:r>
              <a:r>
                <a:rPr lang="ar-DZ" dirty="0">
                  <a:solidFill>
                    <a:schemeClr val="tx1"/>
                  </a:solidFill>
                </a:rPr>
                <a:t>له فرصة الخوض في مجال البحث العلمي على مستوى الجامعات او مراكز </a:t>
              </a:r>
              <a:r>
                <a:rPr lang="ar-DZ" dirty="0" smtClean="0">
                  <a:solidFill>
                    <a:schemeClr val="tx1"/>
                  </a:solidFill>
                </a:rPr>
                <a:t>البحث </a:t>
              </a:r>
              <a:r>
                <a:rPr lang="ar-DZ" dirty="0">
                  <a:solidFill>
                    <a:schemeClr val="tx1"/>
                  </a:solidFill>
                </a:rPr>
                <a:t>و المخابر</a:t>
              </a:r>
              <a:r>
                <a:rPr lang="ar-DZ" dirty="0" smtClean="0">
                  <a:solidFill>
                    <a:schemeClr val="tx1"/>
                  </a:solidFill>
                </a:rPr>
                <a:t>.</a:t>
              </a:r>
              <a:endParaRPr lang="fr-FR" dirty="0"/>
            </a:p>
          </p:txBody>
        </p:sp>
        <p:sp>
          <p:nvSpPr>
            <p:cNvPr id="41" name="Espace réservé du contenu 2"/>
            <p:cNvSpPr txBox="1">
              <a:spLocks/>
            </p:cNvSpPr>
            <p:nvPr/>
          </p:nvSpPr>
          <p:spPr bwMode="auto">
            <a:xfrm>
              <a:off x="769300" y="29550038"/>
              <a:ext cx="6565942" cy="467164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defPPr>
                <a:defRPr lang="fr-FR"/>
              </a:defPPr>
              <a:lvl1pPr marL="342900" indent="-342900" algn="just" rtl="1">
                <a:spcBef>
                  <a:spcPct val="20000"/>
                </a:spcBef>
                <a:defRPr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ar-DZ" dirty="0">
                  <a:solidFill>
                    <a:srgbClr val="0000FF"/>
                  </a:solidFill>
                </a:rPr>
                <a:t> </a:t>
              </a:r>
              <a:r>
                <a:rPr lang="ar-DZ" dirty="0" smtClean="0">
                  <a:solidFill>
                    <a:srgbClr val="0000FF"/>
                  </a:solidFill>
                </a:rPr>
                <a:t>4- مكاتب الدراسات : </a:t>
              </a:r>
              <a:endParaRPr lang="ar-DZ" dirty="0">
                <a:solidFill>
                  <a:srgbClr val="0000FF"/>
                </a:solidFill>
              </a:endParaRPr>
            </a:p>
            <a:p>
              <a:pPr marL="0" indent="0" algn="r">
                <a:lnSpc>
                  <a:spcPct val="150000"/>
                </a:lnSpc>
              </a:pPr>
              <a:r>
                <a:rPr lang="ar-DZ" dirty="0" smtClean="0">
                  <a:solidFill>
                    <a:schemeClr val="tx1"/>
                  </a:solidFill>
                </a:rPr>
                <a:t>تمكن شهادة الهندسة المدنية حاملها من إمكانية طلب الاعتماد و </a:t>
              </a:r>
              <a:r>
                <a:rPr lang="ar-DZ" dirty="0">
                  <a:solidFill>
                    <a:schemeClr val="tx1"/>
                  </a:solidFill>
                </a:rPr>
                <a:t>تأسيس مكتب دراسات </a:t>
              </a:r>
              <a:r>
                <a:rPr lang="ar-DZ" dirty="0" smtClean="0">
                  <a:solidFill>
                    <a:schemeClr val="tx1"/>
                  </a:solidFill>
                </a:rPr>
                <a:t>خاص به </a:t>
              </a:r>
              <a:r>
                <a:rPr lang="ar-DZ" dirty="0">
                  <a:solidFill>
                    <a:schemeClr val="tx1"/>
                  </a:solidFill>
                </a:rPr>
                <a:t>او </a:t>
              </a:r>
              <a:r>
                <a:rPr lang="ar-DZ" dirty="0" smtClean="0">
                  <a:solidFill>
                    <a:schemeClr val="tx1"/>
                  </a:solidFill>
                </a:rPr>
                <a:t>التوظيف باحدها </a:t>
              </a:r>
              <a:r>
                <a:rPr lang="ar-SA" dirty="0">
                  <a:solidFill>
                    <a:schemeClr val="tx1"/>
                  </a:solidFill>
                </a:rPr>
                <a:t>سواء في القطاع العام أو </a:t>
              </a:r>
              <a:r>
                <a:rPr lang="ar-SA" dirty="0" smtClean="0">
                  <a:solidFill>
                    <a:schemeClr val="tx1"/>
                  </a:solidFill>
                </a:rPr>
                <a:t>الخاص</a:t>
              </a:r>
              <a:r>
                <a:rPr lang="en-US" dirty="0" smtClean="0">
                  <a:solidFill>
                    <a:schemeClr val="tx1"/>
                  </a:solidFill>
                </a:rPr>
                <a:t>.</a:t>
              </a:r>
              <a:r>
                <a:rPr lang="ar-DZ" dirty="0" smtClean="0">
                  <a:solidFill>
                    <a:schemeClr val="tx1"/>
                  </a:solidFill>
                </a:rPr>
                <a:t> </a:t>
              </a:r>
              <a:endParaRPr lang="ar-DZ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1828444" y="17571160"/>
            <a:ext cx="25463498" cy="13862606"/>
            <a:chOff x="1782566" y="11313427"/>
            <a:chExt cx="25463498" cy="13862606"/>
          </a:xfrm>
        </p:grpSpPr>
        <p:grpSp>
          <p:nvGrpSpPr>
            <p:cNvPr id="16" name="Groupe 15"/>
            <p:cNvGrpSpPr/>
            <p:nvPr/>
          </p:nvGrpSpPr>
          <p:grpSpPr>
            <a:xfrm>
              <a:off x="1782566" y="11313427"/>
              <a:ext cx="9182473" cy="13862606"/>
              <a:chOff x="692986" y="11534181"/>
              <a:chExt cx="9182473" cy="13862606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988" y="15047648"/>
                <a:ext cx="4221863" cy="2578712"/>
              </a:xfrm>
              <a:prstGeom prst="rect">
                <a:avLst/>
              </a:prstGeom>
            </p:spPr>
          </p:pic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4499" y="11534181"/>
                <a:ext cx="4186896" cy="2555275"/>
              </a:xfrm>
              <a:prstGeom prst="rect">
                <a:avLst/>
              </a:prstGeom>
            </p:spPr>
          </p:pic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988" y="11534181"/>
                <a:ext cx="4221863" cy="246866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782160" y="14084258"/>
                <a:ext cx="38715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تشييد </a:t>
                </a: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المنشآت </a:t>
                </a:r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و تسيير الأشغال</a:t>
                </a:r>
                <a:endParaRPr lang="fr-FR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440087" y="14084258"/>
                <a:ext cx="27446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دراسة المواقع والتربة</a:t>
                </a:r>
                <a:endParaRPr lang="fr-FR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06553" y="17701862"/>
                <a:ext cx="299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حساب </a:t>
                </a: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المنشآت </a:t>
                </a:r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وتحليلها</a:t>
                </a:r>
                <a:endParaRPr lang="fr-FR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4499" y="15061966"/>
                <a:ext cx="4221863" cy="2550077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246198" y="17687331"/>
                <a:ext cx="28600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تشييد و حساب الجسور</a:t>
                </a:r>
                <a:endParaRPr lang="fr-FR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4499" y="22303654"/>
                <a:ext cx="4250960" cy="2563953"/>
              </a:xfrm>
              <a:prstGeom prst="rect">
                <a:avLst/>
              </a:prstGeom>
            </p:spPr>
          </p:pic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986" y="18675872"/>
                <a:ext cx="4221863" cy="2563953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4499" y="18675872"/>
                <a:ext cx="4221863" cy="2563953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6287905" y="21379645"/>
                <a:ext cx="27590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انشاء و حساب الأنفاق</a:t>
                </a:r>
                <a:endParaRPr lang="fr-FR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10227" y="21362414"/>
                <a:ext cx="15808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بناء الموانئ</a:t>
                </a:r>
                <a:endParaRPr lang="fr-FR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796860" y="24873567"/>
                <a:ext cx="18421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 تصميم الطرق</a:t>
                </a:r>
                <a:endParaRPr lang="fr-FR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150" y="22289337"/>
                <a:ext cx="4221863" cy="2563953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1091092" y="24865479"/>
                <a:ext cx="3219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 تصميم و تشييد المطارات </a:t>
                </a:r>
                <a:endParaRPr lang="fr-FR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12063291" y="12347166"/>
              <a:ext cx="15182773" cy="12292550"/>
              <a:chOff x="12959534" y="13372774"/>
              <a:chExt cx="15182773" cy="869313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2959534" y="13372774"/>
                <a:ext cx="15117042" cy="1392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 rtl="1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ar-DZ" sz="2800" b="1" dirty="0" smtClean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البناء : </a:t>
                </a:r>
                <a:endParaRPr lang="en-US" sz="2800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يقوم </a:t>
                </a:r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مهندس البناء بإدارة المشاريع والإشراف عليها، بحيث يُشرف على تخطيط المشروع وكيفية نقل المواد وتجهيز الموقع والإشراف على المهام اليومية ومتابعة المقاولين والتنسيق </a:t>
                </a: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معهم لضمان </a:t>
                </a:r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انتهاء المشروع بكفاءة</a:t>
                </a:r>
                <a:r>
                  <a:rPr lang="ar-DZ" sz="2800" dirty="0" smtClean="0"/>
                  <a:t>.</a:t>
                </a:r>
                <a:endParaRPr lang="en-US" sz="2800" dirty="0">
                  <a:effectLst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959534" y="15324305"/>
                <a:ext cx="15114786" cy="1392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 rtl="1">
                  <a:spcAft>
                    <a:spcPts val="1200"/>
                  </a:spcAft>
                  <a:buFont typeface="+mj-lt"/>
                  <a:buAutoNum type="arabicPeriod" startAt="2"/>
                </a:pPr>
                <a:r>
                  <a:rPr lang="ar-DZ" sz="2800" b="1" dirty="0" smtClean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الإنشاء : </a:t>
                </a:r>
                <a:endParaRPr lang="en-US" sz="2800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يقوم </a:t>
                </a:r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مهندس الإنشاءات </a:t>
                </a: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بدراسة و تحليّل تصاميم الجسور </a:t>
                </a:r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أو الطرق </a:t>
                </a: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و المباني لضمان سلامتها و امنها </a:t>
                </a:r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إضافةً إلى مظهرها الجمالي، بحيث يُحدّد قوى الأحمال </a:t>
                </a: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والضغوطات  </a:t>
                </a:r>
                <a:r>
                  <a:rPr lang="ar-DZ" sz="2800" b="1" dirty="0" err="1" smtClean="0">
                    <a:latin typeface="Times New Roman" pitchFamily="18" charset="0"/>
                    <a:cs typeface="Times New Roman" pitchFamily="18" charset="0"/>
                  </a:rPr>
                  <a:t>والتسليحات</a:t>
                </a: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 الضرورية لهياكل </a:t>
                </a:r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الأبنية</a:t>
                </a:r>
                <a:r>
                  <a:rPr lang="ar-DZ" sz="2800" dirty="0" smtClean="0"/>
                  <a:t>.</a:t>
                </a:r>
                <a:endParaRPr lang="en-US" sz="2800" dirty="0">
                  <a:effectLst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959535" y="17267684"/>
                <a:ext cx="15138608" cy="1392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 rtl="1">
                  <a:spcAft>
                    <a:spcPts val="1200"/>
                  </a:spcAft>
                  <a:buFont typeface="+mj-lt"/>
                  <a:buAutoNum type="arabicPeriod" startAt="3"/>
                </a:pPr>
                <a:r>
                  <a:rPr lang="ar-DZ" sz="2800" b="1" dirty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الهندسة </a:t>
                </a:r>
                <a:r>
                  <a:rPr lang="ar-DZ" sz="2800" b="1" dirty="0" smtClean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الجيوتقنية :</a:t>
                </a:r>
                <a:endParaRPr lang="en-US" sz="2800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يدرس </a:t>
                </a:r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المهندس </a:t>
                </a:r>
                <a:r>
                  <a:rPr lang="ar-DZ" sz="2800" b="1" dirty="0" err="1">
                    <a:latin typeface="Times New Roman" pitchFamily="18" charset="0"/>
                    <a:cs typeface="Times New Roman" pitchFamily="18" charset="0"/>
                  </a:rPr>
                  <a:t>الجيوتقني</a:t>
                </a:r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 طبيعة المنطقة </a:t>
                </a: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المراد استغلالها، </a:t>
                </a:r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بما في ذلك دراسة وتحليل نوع التربة ، </a:t>
                </a: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الصخور والمواد</a:t>
                </a:r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، </a:t>
                </a: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كما يقوم باستصلاح و تدعيم المناطق الهشة لضمان بناء </a:t>
                </a:r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هيكل مدني </a:t>
                </a: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آمن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2959535" y="18846768"/>
                <a:ext cx="15182772" cy="1337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 rtl="1">
                  <a:spcAft>
                    <a:spcPts val="1200"/>
                  </a:spcAft>
                  <a:buFont typeface="+mj-lt"/>
                  <a:buAutoNum type="arabicPeriod" startAt="4"/>
                </a:pPr>
                <a:r>
                  <a:rPr lang="ar-DZ" sz="2800" b="1" dirty="0" smtClean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النقل</a:t>
                </a:r>
                <a:r>
                  <a:rPr lang="ar-DZ" sz="2800" b="1" dirty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DZ" sz="2800" b="1" dirty="0" smtClean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ar-DZ" sz="2800" b="1" dirty="0" smtClean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يتجلّى دور الهندسة المدنية في مجال النقل والمواصلات في بناء الأرصفة والجسور و كدا دراسة حركة المرور، وتصميم أنظمة الطرق، وبناء الجسور، والأرصفة، والسدود، </a:t>
                </a: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والأنفاق</a:t>
                </a:r>
                <a:endParaRPr lang="en-US" dirty="0">
                  <a:effectLst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959535" y="20727919"/>
                <a:ext cx="15181094" cy="1337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 rtl="1">
                  <a:spcAft>
                    <a:spcPts val="1200"/>
                  </a:spcAft>
                  <a:buFont typeface="+mj-lt"/>
                  <a:buAutoNum type="arabicPeriod" startAt="5"/>
                </a:pPr>
                <a:r>
                  <a:rPr lang="ar-DZ" sz="2800" b="1" dirty="0" smtClean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الطاقة :</a:t>
                </a:r>
                <a:endParaRPr lang="en-US" sz="2800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ar-DZ" sz="2800" b="1" dirty="0" smtClean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للهندسة </a:t>
                </a:r>
                <a:r>
                  <a:rPr lang="ar-DZ" sz="2800" b="1" dirty="0">
                    <a:latin typeface="Times New Roman" pitchFamily="18" charset="0"/>
                    <a:cs typeface="Times New Roman" pitchFamily="18" charset="0"/>
                  </a:rPr>
                  <a:t>المدنية دور كبير في مناجم الفحم وعمليات التعدين، كما أنّ إنشاء الأنفاق وقيادة الأمور المتعلقة بها تُعدّ مهمة مشتركة بين فروع الهندسة المدنية </a:t>
                </a:r>
                <a:r>
                  <a:rPr lang="ar-DZ" sz="2800" b="1" dirty="0" smtClean="0">
                    <a:latin typeface="Times New Roman" pitchFamily="18" charset="0"/>
                    <a:cs typeface="Times New Roman" pitchFamily="18" charset="0"/>
                  </a:rPr>
                  <a:t>كافة.</a:t>
                </a:r>
                <a:endParaRPr lang="en-US" dirty="0">
                  <a:effectLst/>
                </a:endParaRPr>
              </a:p>
            </p:txBody>
          </p:sp>
        </p:grpSp>
      </p:grpSp>
      <p:grpSp>
        <p:nvGrpSpPr>
          <p:cNvPr id="50" name="Groupe 49"/>
          <p:cNvGrpSpPr/>
          <p:nvPr/>
        </p:nvGrpSpPr>
        <p:grpSpPr>
          <a:xfrm>
            <a:off x="19244390" y="11971214"/>
            <a:ext cx="9080239" cy="4594407"/>
            <a:chOff x="18210025" y="12051441"/>
            <a:chExt cx="9080239" cy="4594407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0025" y="12917445"/>
              <a:ext cx="4884436" cy="3638030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21997255" y="12051441"/>
              <a:ext cx="2194411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rtl="1"/>
              <a:r>
                <a:rPr lang="ar-D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 </a:t>
              </a:r>
              <a:r>
                <a:rPr lang="ar-DZ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هياكل</a:t>
              </a:r>
              <a:endPara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3191143" y="12754975"/>
              <a:ext cx="4099121" cy="3890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ar-DZ" sz="2800" b="1" dirty="0" smtClean="0">
                  <a:latin typeface="Times New Roman" pitchFamily="18" charset="0"/>
                  <a:cs typeface="Times New Roman" pitchFamily="18" charset="0"/>
                </a:rPr>
                <a:t>يتمحور تخصص هياكل حول دراسة و تحليل هياكل المنشآت من خلال الطرق التحليلية او الرقمية الحديثة للمحاكات بالحاسب ودلك لأجل حسن تصميمها و ضمان سلامتها و ديمومتها  </a:t>
              </a:r>
              <a:r>
                <a:rPr lang="ar-DZ" sz="2800" dirty="0" smtClean="0"/>
                <a:t>.</a:t>
              </a:r>
              <a:endParaRPr lang="en-US" sz="2800" dirty="0">
                <a:effectLst/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9942614" y="11971214"/>
            <a:ext cx="9132387" cy="4627436"/>
            <a:chOff x="9391759" y="11943031"/>
            <a:chExt cx="9132387" cy="4627436"/>
          </a:xfrm>
        </p:grpSpPr>
        <p:grpSp>
          <p:nvGrpSpPr>
            <p:cNvPr id="45" name="Groupe 44"/>
            <p:cNvGrpSpPr/>
            <p:nvPr/>
          </p:nvGrpSpPr>
          <p:grpSpPr>
            <a:xfrm>
              <a:off x="9391759" y="12788264"/>
              <a:ext cx="4984925" cy="3638031"/>
              <a:chOff x="11509375" y="12706374"/>
              <a:chExt cx="5070771" cy="3791076"/>
            </a:xfrm>
          </p:grpSpPr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39987" y="15067064"/>
                <a:ext cx="1440159" cy="1430385"/>
              </a:xfrm>
              <a:prstGeom prst="rect">
                <a:avLst/>
              </a:prstGeom>
            </p:spPr>
          </p:pic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09375" y="15013354"/>
                <a:ext cx="2101083" cy="1484096"/>
              </a:xfrm>
              <a:prstGeom prst="rect">
                <a:avLst/>
              </a:prstGeom>
            </p:spPr>
          </p:pic>
          <p:pic>
            <p:nvPicPr>
              <p:cNvPr id="43" name="Image 4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16907" y="15108624"/>
                <a:ext cx="1623079" cy="1337868"/>
              </a:xfrm>
              <a:prstGeom prst="rect">
                <a:avLst/>
              </a:prstGeom>
            </p:spPr>
          </p:pic>
          <p:pic>
            <p:nvPicPr>
              <p:cNvPr id="44" name="Image 43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1595" y="12706374"/>
                <a:ext cx="4968551" cy="2360690"/>
              </a:xfrm>
              <a:prstGeom prst="rect">
                <a:avLst/>
              </a:prstGeom>
            </p:spPr>
          </p:pic>
        </p:grpSp>
        <p:sp>
          <p:nvSpPr>
            <p:cNvPr id="52" name="Rectangle 51"/>
            <p:cNvSpPr/>
            <p:nvPr/>
          </p:nvSpPr>
          <p:spPr>
            <a:xfrm>
              <a:off x="13220971" y="11943031"/>
              <a:ext cx="2202250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rtl="1"/>
              <a:r>
                <a:rPr lang="ar-DZ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2- </a:t>
              </a:r>
              <a:r>
                <a:rPr lang="ar-D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مواد</a:t>
              </a:r>
              <a:endPara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4425025" y="12677927"/>
              <a:ext cx="4099121" cy="3892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ar-DZ" sz="2800" b="1" dirty="0" smtClean="0">
                  <a:latin typeface="Times New Roman" pitchFamily="18" charset="0"/>
                  <a:cs typeface="Times New Roman" pitchFamily="18" charset="0"/>
                </a:rPr>
                <a:t>يهتم تخصص مواد بكل ما يمد بصلة الى مواد البناء المستعملة سوآءا دراسة أدائها او تطويرها وكيفية حسن استخدامها كما يضم أيضا مجال إعادة التدوير و سبل الحفاظ على البيئة و الطاقة.</a:t>
              </a:r>
              <a:endParaRPr lang="en-US" sz="2800" dirty="0">
                <a:effectLst/>
              </a:endParaRP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786968" y="11899206"/>
            <a:ext cx="8986812" cy="4522444"/>
            <a:chOff x="786968" y="11899206"/>
            <a:chExt cx="8986812" cy="4522444"/>
          </a:xfrm>
        </p:grpSpPr>
        <p:grpSp>
          <p:nvGrpSpPr>
            <p:cNvPr id="49" name="Groupe 48"/>
            <p:cNvGrpSpPr/>
            <p:nvPr/>
          </p:nvGrpSpPr>
          <p:grpSpPr>
            <a:xfrm>
              <a:off x="786968" y="12782723"/>
              <a:ext cx="4884436" cy="3633784"/>
              <a:chOff x="6367119" y="12783251"/>
              <a:chExt cx="4884436" cy="3633784"/>
            </a:xfrm>
          </p:grpSpPr>
          <p:pic>
            <p:nvPicPr>
              <p:cNvPr id="46" name="Image 45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7119" y="14599776"/>
                <a:ext cx="4884436" cy="1817259"/>
              </a:xfrm>
              <a:prstGeom prst="rect">
                <a:avLst/>
              </a:prstGeom>
            </p:spPr>
          </p:pic>
          <p:pic>
            <p:nvPicPr>
              <p:cNvPr id="47" name="Image 46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1473" y="12783251"/>
                <a:ext cx="2720082" cy="1743075"/>
              </a:xfrm>
              <a:prstGeom prst="rect">
                <a:avLst/>
              </a:prstGeom>
            </p:spPr>
          </p:pic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7119" y="12783251"/>
                <a:ext cx="2135961" cy="1804336"/>
              </a:xfrm>
              <a:prstGeom prst="rect">
                <a:avLst/>
              </a:prstGeom>
            </p:spPr>
          </p:pic>
        </p:grpSp>
        <p:sp>
          <p:nvSpPr>
            <p:cNvPr id="53" name="Rectangle 52"/>
            <p:cNvSpPr/>
            <p:nvPr/>
          </p:nvSpPr>
          <p:spPr>
            <a:xfrm>
              <a:off x="4525193" y="11899206"/>
              <a:ext cx="2202250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rtl="1"/>
              <a:r>
                <a:rPr lang="ar-DZ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ar-DZ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ar-DZ" sz="2800" b="1" dirty="0" smtClean="0">
                  <a:solidFill>
                    <a:schemeClr val="tx1"/>
                  </a:solidFill>
                </a:rPr>
                <a:t> </a:t>
              </a:r>
              <a:r>
                <a:rPr lang="ar-D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جيوتقني</a:t>
              </a:r>
              <a:endPara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674659" y="12528789"/>
              <a:ext cx="4099121" cy="3892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ar-DZ" sz="2800" b="1" dirty="0" smtClean="0">
                  <a:latin typeface="Times New Roman" pitchFamily="18" charset="0"/>
                  <a:cs typeface="Times New Roman" pitchFamily="18" charset="0"/>
                </a:rPr>
                <a:t>يضم تخصص </a:t>
              </a:r>
              <a:r>
                <a:rPr lang="ar-DZ" sz="2800" b="1" dirty="0" smtClean="0">
                  <a:latin typeface="Times New Roman" pitchFamily="18" charset="0"/>
                  <a:cs typeface="Times New Roman" pitchFamily="18" charset="0"/>
                </a:rPr>
                <a:t>جيوتقني كل ما يتعلق بالتربة و الصخور ومواقع البناء من تحليل ودراسة و تدعيم اد لزم الامر كما يهتم بقواعد البناء وتصميمها و البنى التحتية بمختلف اشكالها وانواعها.</a:t>
              </a:r>
              <a:endParaRPr lang="fr-FR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21615537" y="39884931"/>
            <a:ext cx="6588811" cy="1559314"/>
            <a:chOff x="21270195" y="39877149"/>
            <a:chExt cx="6826537" cy="1764478"/>
          </a:xfrm>
        </p:grpSpPr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9838" y="39901655"/>
              <a:ext cx="1606894" cy="1695322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0195" y="39901656"/>
              <a:ext cx="1647411" cy="1739971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0218" y="39901655"/>
              <a:ext cx="1606894" cy="1695321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7756" y="39877149"/>
              <a:ext cx="1689736" cy="1739971"/>
            </a:xfrm>
            <a:prstGeom prst="rect">
              <a:avLst/>
            </a:prstGeom>
          </p:spPr>
        </p:pic>
      </p:grpSp>
      <p:grpSp>
        <p:nvGrpSpPr>
          <p:cNvPr id="1028" name="Groupe 1027"/>
          <p:cNvGrpSpPr/>
          <p:nvPr/>
        </p:nvGrpSpPr>
        <p:grpSpPr>
          <a:xfrm>
            <a:off x="14888052" y="39838310"/>
            <a:ext cx="6554927" cy="1503004"/>
            <a:chOff x="15063979" y="39814462"/>
            <a:chExt cx="6554927" cy="1503004"/>
          </a:xfrm>
        </p:grpSpPr>
        <p:pic>
          <p:nvPicPr>
            <p:cNvPr id="1024" name="Image 1023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7784" y="39814462"/>
              <a:ext cx="1592709" cy="1503004"/>
            </a:xfrm>
            <a:prstGeom prst="rect">
              <a:avLst/>
            </a:prstGeom>
          </p:spPr>
        </p:pic>
        <p:pic>
          <p:nvPicPr>
            <p:cNvPr id="1025" name="Image 102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9516" y="39814462"/>
              <a:ext cx="1589390" cy="1503004"/>
            </a:xfrm>
            <a:prstGeom prst="rect">
              <a:avLst/>
            </a:prstGeom>
          </p:spPr>
        </p:pic>
        <p:pic>
          <p:nvPicPr>
            <p:cNvPr id="1027" name="Image 1026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3650" y="39819267"/>
              <a:ext cx="1592709" cy="1498199"/>
            </a:xfrm>
            <a:prstGeom prst="rect">
              <a:avLst/>
            </a:prstGeom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3979" y="39814462"/>
              <a:ext cx="1593960" cy="15030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Image 102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570" y="40021017"/>
            <a:ext cx="1566180" cy="1286980"/>
          </a:xfrm>
          <a:prstGeom prst="rect">
            <a:avLst/>
          </a:prstGeom>
        </p:spPr>
      </p:pic>
      <p:pic>
        <p:nvPicPr>
          <p:cNvPr id="1030" name="Image 10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959" y="39965754"/>
            <a:ext cx="1741122" cy="1509501"/>
          </a:xfrm>
          <a:prstGeom prst="rect">
            <a:avLst/>
          </a:prstGeom>
        </p:spPr>
      </p:pic>
      <p:pic>
        <p:nvPicPr>
          <p:cNvPr id="1031" name="Image 103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22" y="39987411"/>
            <a:ext cx="1687354" cy="1375560"/>
          </a:xfrm>
          <a:prstGeom prst="rect">
            <a:avLst/>
          </a:prstGeom>
        </p:spPr>
      </p:pic>
      <p:pic>
        <p:nvPicPr>
          <p:cNvPr id="1032" name="Image 103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40" y="40194178"/>
            <a:ext cx="1657350" cy="962025"/>
          </a:xfrm>
          <a:prstGeom prst="rect">
            <a:avLst/>
          </a:prstGeom>
        </p:spPr>
      </p:pic>
      <p:pic>
        <p:nvPicPr>
          <p:cNvPr id="1033" name="Image 103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38" y="40045321"/>
            <a:ext cx="1392310" cy="1295455"/>
          </a:xfrm>
          <a:prstGeom prst="rect">
            <a:avLst/>
          </a:prstGeom>
        </p:spPr>
      </p:pic>
      <p:pic>
        <p:nvPicPr>
          <p:cNvPr id="1034" name="Image 1033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02" y="40102220"/>
            <a:ext cx="1514115" cy="1181655"/>
          </a:xfrm>
          <a:prstGeom prst="rect">
            <a:avLst/>
          </a:prstGeom>
        </p:spPr>
      </p:pic>
      <p:pic>
        <p:nvPicPr>
          <p:cNvPr id="1036" name="Image 103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17" y="40031700"/>
            <a:ext cx="1437698" cy="1286979"/>
          </a:xfrm>
          <a:prstGeom prst="rect">
            <a:avLst/>
          </a:prstGeom>
        </p:spPr>
      </p:pic>
      <p:pic>
        <p:nvPicPr>
          <p:cNvPr id="1037" name="Image 103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63" y="39859918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2634</TotalTime>
  <Words>630</Words>
  <Application>Microsoft Office PowerPoint</Application>
  <PresentationFormat>Personnalisé</PresentationFormat>
  <Paragraphs>65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Calibri</vt:lpstr>
      <vt:lpstr>Georgia</vt:lpstr>
      <vt:lpstr>Segoe UI Symbol</vt:lpstr>
      <vt:lpstr>Symbol</vt:lpstr>
      <vt:lpstr>Tahoma</vt:lpstr>
      <vt:lpstr>Times New Roman</vt:lpstr>
      <vt:lpstr>Trebuchet MS</vt:lpstr>
      <vt:lpstr>Slipstream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barrages en terre :</dc:title>
  <dc:creator>ash</dc:creator>
  <cp:lastModifiedBy>Windows User</cp:lastModifiedBy>
  <cp:revision>85</cp:revision>
  <dcterms:created xsi:type="dcterms:W3CDTF">2024-02-29T16:53:40Z</dcterms:created>
  <dcterms:modified xsi:type="dcterms:W3CDTF">2024-05-01T17:53:19Z</dcterms:modified>
</cp:coreProperties>
</file>