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0279975" cy="42808525"/>
  <p:notesSz cx="6858000" cy="91440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66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4669" autoAdjust="0"/>
  </p:normalViewPr>
  <p:slideViewPr>
    <p:cSldViewPr>
      <p:cViewPr varScale="1">
        <p:scale>
          <a:sx n="15" d="100"/>
          <a:sy n="15" d="100"/>
        </p:scale>
        <p:origin x="2592" y="78"/>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913B3-F902-451F-AB77-24EEBA509661}" type="datetimeFigureOut">
              <a:rPr lang="fr-FR" smtClean="0"/>
              <a:pPr/>
              <a:t>02/05/2024</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340C7-7F0A-42C1-A798-722C9C2BACCC}" type="slidenum">
              <a:rPr lang="fr-FR" smtClean="0"/>
              <a:pPr/>
              <a:t>‹#›</a:t>
            </a:fld>
            <a:endParaRPr lang="fr-FR"/>
          </a:p>
        </p:txBody>
      </p:sp>
    </p:spTree>
    <p:extLst>
      <p:ext uri="{BB962C8B-B14F-4D97-AF65-F5344CB8AC3E}">
        <p14:creationId xmlns:p14="http://schemas.microsoft.com/office/powerpoint/2010/main" val="1512295398"/>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39340C7-7F0A-42C1-A798-722C9C2BACCC}" type="slidenum">
              <a:rPr lang="fr-FR" smtClean="0"/>
              <a:pPr/>
              <a:t>1</a:t>
            </a:fld>
            <a:endParaRPr lang="fr-FR"/>
          </a:p>
        </p:txBody>
      </p:sp>
    </p:spTree>
    <p:extLst>
      <p:ext uri="{BB962C8B-B14F-4D97-AF65-F5344CB8AC3E}">
        <p14:creationId xmlns:p14="http://schemas.microsoft.com/office/powerpoint/2010/main" val="298403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4137816"/>
            <a:ext cx="30279975" cy="18670709"/>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2" name="Rectangle 11"/>
          <p:cNvSpPr/>
          <p:nvPr/>
        </p:nvSpPr>
        <p:spPr>
          <a:xfrm>
            <a:off x="0" y="0"/>
            <a:ext cx="30279975" cy="241378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3" name="Rectangle 12"/>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4" name="Oval 13"/>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Subtitle 2"/>
          <p:cNvSpPr>
            <a:spLocks noGrp="1"/>
          </p:cNvSpPr>
          <p:nvPr>
            <p:ph type="subTitle" idx="1"/>
          </p:nvPr>
        </p:nvSpPr>
        <p:spPr>
          <a:xfrm>
            <a:off x="4880411" y="31538644"/>
            <a:ext cx="18666724" cy="5506301"/>
          </a:xfrm>
        </p:spPr>
        <p:txBody>
          <a:bodyPr>
            <a:normAutofit/>
          </a:bodyPr>
          <a:lstStyle>
            <a:lvl1pPr marL="0" indent="0" algn="l">
              <a:buNone/>
              <a:defRPr sz="10000">
                <a:solidFill>
                  <a:schemeClr val="tx2"/>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
        <p:nvSpPr>
          <p:cNvPr id="2" name="Title 1"/>
          <p:cNvSpPr>
            <a:spLocks noGrp="1"/>
          </p:cNvSpPr>
          <p:nvPr>
            <p:ph type="ctrTitle"/>
          </p:nvPr>
        </p:nvSpPr>
        <p:spPr>
          <a:xfrm>
            <a:off x="2707387" y="19552163"/>
            <a:ext cx="23760876" cy="11193181"/>
          </a:xfrm>
          <a:effectLst/>
        </p:spPr>
        <p:txBody>
          <a:bodyPr>
            <a:noAutofit/>
          </a:bodyPr>
          <a:lstStyle>
            <a:lvl1pPr marL="2923501" indent="-2088215" algn="l">
              <a:defRPr sz="247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08328" y="4566236"/>
            <a:ext cx="21195983" cy="216896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0622" y="2350271"/>
            <a:ext cx="6812994" cy="32698391"/>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1007663" y="4566240"/>
            <a:ext cx="15991983" cy="30553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784997" y="4566243"/>
            <a:ext cx="21195983"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1"/>
          <p:cNvSpPr>
            <a:spLocks noGrp="1"/>
          </p:cNvSpPr>
          <p:nvPr>
            <p:ph type="title"/>
          </p:nvPr>
        </p:nvSpPr>
        <p:spPr>
          <a:xfrm>
            <a:off x="6732840" y="13561950"/>
            <a:ext cx="19758366" cy="15126840"/>
          </a:xfrm>
          <a:effectLst/>
        </p:spPr>
        <p:txBody>
          <a:bodyPr anchor="b"/>
          <a:lstStyle>
            <a:lvl1pPr algn="r">
              <a:defRPr sz="21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697219" y="28760681"/>
            <a:ext cx="19771042" cy="5215050"/>
          </a:xfrm>
        </p:spPr>
        <p:txBody>
          <a:bodyPr anchor="t"/>
          <a:lstStyle>
            <a:lvl1pPr marL="0" indent="0" algn="r">
              <a:buNone/>
              <a:defRPr sz="9100">
                <a:solidFill>
                  <a:schemeClr val="tx2"/>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a:t>
            </a:fld>
            <a:endParaRPr lang="fr-B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3784993" y="4566236"/>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5382227" y="4566243"/>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8499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3829526" y="8741023"/>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8934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marL="0" lvl="0" indent="0" algn="ctr" defTabSz="4176431" rtl="0" eaLnBrk="1" latinLnBrk="0" hangingPunct="1">
              <a:spcBef>
                <a:spcPct val="20000"/>
              </a:spcBef>
              <a:spcAft>
                <a:spcPts val="137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5381807" y="8732939"/>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a:t>
            </a:fld>
            <a:endParaRPr lang="fr-B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630" y="13793861"/>
            <a:ext cx="12040744" cy="7855676"/>
          </a:xfrm>
          <a:effectLst/>
        </p:spPr>
        <p:txBody>
          <a:bodyPr anchor="b">
            <a:noAutofit/>
          </a:bodyPr>
          <a:lstStyle>
            <a:lvl1pPr marL="1044108" indent="-1044108" algn="l">
              <a:defRPr sz="1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5211235" y="4566243"/>
            <a:ext cx="13302410" cy="30553539"/>
          </a:xfrm>
        </p:spPr>
        <p:txBody>
          <a:bodyPr anchor="ctr"/>
          <a:lstStyle>
            <a:lvl1pPr>
              <a:defRPr sz="10000"/>
            </a:lvl1pPr>
            <a:lvl2pPr>
              <a:defRPr sz="9100"/>
            </a:lvl2pPr>
            <a:lvl3pPr>
              <a:defRPr sz="8200"/>
            </a:lvl3pPr>
            <a:lvl4pPr>
              <a:defRPr sz="7300"/>
            </a:lvl4pPr>
            <a:lvl5pPr>
              <a:defRPr sz="64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62351" y="21833733"/>
            <a:ext cx="11221406" cy="1335514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9" name="Rectangle 8"/>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0" name="Rectangle 9"/>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1" name="Oval 10"/>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Picture Placeholder 2"/>
          <p:cNvSpPr>
            <a:spLocks noGrp="1"/>
          </p:cNvSpPr>
          <p:nvPr>
            <p:ph type="pic" idx="1"/>
          </p:nvPr>
        </p:nvSpPr>
        <p:spPr>
          <a:xfrm>
            <a:off x="14819355" y="7134754"/>
            <a:ext cx="13625989" cy="19524171"/>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1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2907086" y="6307585"/>
            <a:ext cx="12232905" cy="13501851"/>
          </a:xfrm>
        </p:spPr>
        <p:txBody>
          <a:bodyPr anchor="b"/>
          <a:lstStyle>
            <a:lvl1pPr marL="835286" indent="-835286">
              <a:buFont typeface="Georgia" pitchFamily="18" charset="0"/>
              <a:buChar char="*"/>
              <a:defRPr sz="73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a:t>
            </a:fld>
            <a:endParaRPr lang="fr-BE"/>
          </a:p>
        </p:txBody>
      </p:sp>
      <p:sp>
        <p:nvSpPr>
          <p:cNvPr id="2" name="Title 1"/>
          <p:cNvSpPr>
            <a:spLocks noGrp="1"/>
          </p:cNvSpPr>
          <p:nvPr>
            <p:ph type="title"/>
          </p:nvPr>
        </p:nvSpPr>
        <p:spPr>
          <a:xfrm>
            <a:off x="2408318" y="27867495"/>
            <a:ext cx="21138820" cy="7134754"/>
          </a:xfrm>
        </p:spPr>
        <p:txBody>
          <a:bodyPr anchor="b">
            <a:noAutofit/>
          </a:bodyPr>
          <a:lstStyle>
            <a:lvl1pPr algn="l">
              <a:defRPr sz="210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1868569"/>
            <a:ext cx="30279975" cy="1093995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3186856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23522242"/>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Placeholder 1"/>
          <p:cNvSpPr>
            <a:spLocks noGrp="1"/>
          </p:cNvSpPr>
          <p:nvPr>
            <p:ph type="title"/>
          </p:nvPr>
        </p:nvSpPr>
        <p:spPr>
          <a:xfrm>
            <a:off x="5938403" y="27291640"/>
            <a:ext cx="21565909" cy="7134754"/>
          </a:xfrm>
          <a:prstGeom prst="rect">
            <a:avLst/>
          </a:prstGeom>
          <a:effectLst/>
        </p:spPr>
        <p:txBody>
          <a:bodyPr vert="horz" lIns="417643" tIns="208822" rIns="417643" bIns="208822"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784997" y="4570862"/>
            <a:ext cx="21195983" cy="21689653"/>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38983" y="38527675"/>
            <a:ext cx="8326993" cy="2279158"/>
          </a:xfrm>
          <a:prstGeom prst="rect">
            <a:avLst/>
          </a:prstGeom>
        </p:spPr>
        <p:txBody>
          <a:bodyPr vert="horz" lIns="417643" tIns="208822" rIns="417643" bIns="208822" rtlCol="0" anchor="ctr"/>
          <a:lstStyle>
            <a:lvl1pPr algn="r">
              <a:defRPr sz="5000" b="1">
                <a:solidFill>
                  <a:schemeClr val="tx1">
                    <a:lumMod val="50000"/>
                    <a:lumOff val="50000"/>
                  </a:schemeClr>
                </a:solidFill>
              </a:defRPr>
            </a:lvl1pPr>
          </a:lstStyle>
          <a:p>
            <a:fld id="{AA309A6D-C09C-4548-B29A-6CF363A7E532}" type="datetimeFigureOut">
              <a:rPr lang="fr-FR" smtClean="0"/>
              <a:pPr/>
              <a:t>02/05/2024</a:t>
            </a:fld>
            <a:endParaRPr lang="fr-BE"/>
          </a:p>
        </p:txBody>
      </p:sp>
      <p:sp>
        <p:nvSpPr>
          <p:cNvPr id="5" name="Footer Placeholder 4"/>
          <p:cNvSpPr>
            <a:spLocks noGrp="1"/>
          </p:cNvSpPr>
          <p:nvPr>
            <p:ph type="ftr" sz="quarter" idx="3"/>
          </p:nvPr>
        </p:nvSpPr>
        <p:spPr>
          <a:xfrm>
            <a:off x="1513997" y="38527675"/>
            <a:ext cx="11102661" cy="2279158"/>
          </a:xfrm>
          <a:prstGeom prst="rect">
            <a:avLst/>
          </a:prstGeom>
        </p:spPr>
        <p:txBody>
          <a:bodyPr vert="horz" lIns="417643" tIns="208822" rIns="417643" bIns="208822" rtlCol="0" anchor="ctr"/>
          <a:lstStyle>
            <a:lvl1pPr algn="l">
              <a:defRPr sz="5000" b="1">
                <a:solidFill>
                  <a:schemeClr val="tx1">
                    <a:lumMod val="50000"/>
                    <a:lumOff val="50000"/>
                  </a:schemeClr>
                </a:solidFill>
              </a:defRPr>
            </a:lvl1pPr>
          </a:lstStyle>
          <a:p>
            <a:endParaRPr lang="fr-BE"/>
          </a:p>
        </p:txBody>
      </p:sp>
      <p:sp>
        <p:nvSpPr>
          <p:cNvPr id="6" name="Slide Number Placeholder 5"/>
          <p:cNvSpPr>
            <a:spLocks noGrp="1"/>
          </p:cNvSpPr>
          <p:nvPr>
            <p:ph type="sldNum" sz="quarter" idx="4"/>
          </p:nvPr>
        </p:nvSpPr>
        <p:spPr>
          <a:xfrm>
            <a:off x="12616656" y="38527675"/>
            <a:ext cx="6055995" cy="2279158"/>
          </a:xfrm>
          <a:prstGeom prst="rect">
            <a:avLst/>
          </a:prstGeom>
        </p:spPr>
        <p:txBody>
          <a:bodyPr vert="horz" lIns="417643" tIns="208822" rIns="417643" bIns="208822" rtlCol="0" anchor="ctr"/>
          <a:lstStyle>
            <a:lvl1pPr algn="ctr">
              <a:defRPr sz="5500" b="1">
                <a:solidFill>
                  <a:schemeClr val="tx1">
                    <a:lumMod val="50000"/>
                    <a:lumOff val="50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1461751" indent="-1461751" algn="r" defTabSz="4176431" rtl="0" eaLnBrk="1" latinLnBrk="0" hangingPunct="1">
        <a:spcBef>
          <a:spcPct val="0"/>
        </a:spcBef>
        <a:buClr>
          <a:schemeClr val="accent6">
            <a:lumMod val="75000"/>
          </a:schemeClr>
        </a:buClr>
        <a:buSzPct val="128000"/>
        <a:buFont typeface="Georgia" pitchFamily="18" charset="0"/>
        <a:buChar char="*"/>
        <a:defRPr sz="21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4410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10000" kern="1200">
          <a:solidFill>
            <a:schemeClr val="tx1">
              <a:lumMod val="75000"/>
              <a:lumOff val="25000"/>
            </a:schemeClr>
          </a:solidFill>
          <a:latin typeface="+mn-lt"/>
          <a:ea typeface="+mn-ea"/>
          <a:cs typeface="+mn-cs"/>
        </a:defRPr>
      </a:lvl1pPr>
      <a:lvl2pPr marL="250585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2pPr>
      <a:lvl3pPr marL="375878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3pPr>
      <a:lvl4pPr marL="5011717"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7300" kern="1200">
          <a:solidFill>
            <a:schemeClr val="tx1">
              <a:lumMod val="75000"/>
              <a:lumOff val="25000"/>
            </a:schemeClr>
          </a:solidFill>
          <a:latin typeface="+mn-lt"/>
          <a:ea typeface="+mn-ea"/>
          <a:cs typeface="+mn-cs"/>
        </a:defRPr>
      </a:lvl4pPr>
      <a:lvl5pPr marL="634817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5pPr>
      <a:lvl6pPr marL="760110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6pPr>
      <a:lvl7pPr marL="897932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7pPr>
      <a:lvl8pPr marL="1044107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8pPr>
      <a:lvl9pPr marL="1181929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gif"/><Relationship Id="rId1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4501" y="306202"/>
            <a:ext cx="14049572" cy="2554545"/>
          </a:xfrm>
          <a:prstGeom prst="rect">
            <a:avLst/>
          </a:prstGeom>
          <a:noFill/>
        </p:spPr>
        <p:txBody>
          <a:bodyPr wrap="square" rtlCol="0">
            <a:spAutoFit/>
          </a:bodyPr>
          <a:lstStyle/>
          <a:p>
            <a:pPr algn="ctr"/>
            <a:r>
              <a:rPr lang="ar-DZ" sz="4000" dirty="0" smtClean="0">
                <a:latin typeface="Times New Roman" pitchFamily="18" charset="0"/>
                <a:cs typeface="Times New Roman" pitchFamily="18" charset="0"/>
              </a:rPr>
              <a:t>وزارة التعليم العالي و البحث العلمي</a:t>
            </a:r>
          </a:p>
          <a:p>
            <a:pPr algn="ctr"/>
            <a:r>
              <a:rPr lang="ar-DZ" sz="4000" dirty="0" smtClean="0">
                <a:latin typeface="Times New Roman" pitchFamily="18" charset="0"/>
                <a:cs typeface="Times New Roman" pitchFamily="18" charset="0"/>
              </a:rPr>
              <a:t>المزكز الجامعي عبد الحفيظ بوالصوف – ميلة -</a:t>
            </a:r>
          </a:p>
          <a:p>
            <a:pPr algn="ctr"/>
            <a:r>
              <a:rPr lang="ar-DZ" sz="4000" dirty="0" smtClean="0">
                <a:latin typeface="Times New Roman" pitchFamily="18" charset="0"/>
                <a:cs typeface="Times New Roman" pitchFamily="18" charset="0"/>
              </a:rPr>
              <a:t>معهد العلوم و التكنولوجيا</a:t>
            </a:r>
          </a:p>
          <a:p>
            <a:pPr algn="ctr"/>
            <a:endParaRPr lang="fr-FR" sz="4000" dirty="0">
              <a:latin typeface="Times New Roman" pitchFamily="18" charset="0"/>
              <a:cs typeface="Times New Roman" pitchFamily="18" charset="0"/>
            </a:endParaRPr>
          </a:p>
        </p:txBody>
      </p:sp>
      <p:pic>
        <p:nvPicPr>
          <p:cNvPr id="1026" name="Picture 2" descr="LOGO FINA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480190" y="765495"/>
            <a:ext cx="3528391" cy="4287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LOGO FINA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86459" y="749940"/>
            <a:ext cx="3528392" cy="4287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descr="Vecteur Stock Barrage poids en terre compactée (homogène)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Footer Placeholder 4"/>
          <p:cNvSpPr txBox="1">
            <a:spLocks/>
          </p:cNvSpPr>
          <p:nvPr/>
        </p:nvSpPr>
        <p:spPr>
          <a:xfrm>
            <a:off x="8393264" y="3525747"/>
            <a:ext cx="14584358" cy="1512168"/>
          </a:xfrm>
          <a:prstGeom prst="rect">
            <a:avLst/>
          </a:prstGeom>
        </p:spPr>
        <p:txBody>
          <a:bodyPr vert="horz" lIns="91440" tIns="45720" rIns="91440" bIns="45720" rtlCol="0" anchor="ctr"/>
          <a:lstStyle>
            <a:defPPr>
              <a:defRPr lang="fr-FR"/>
            </a:defPPr>
            <a:lvl1pPr marL="0" algn="l"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sz="3600" dirty="0" smtClean="0">
                <a:ln w="1905"/>
                <a:solidFill>
                  <a:schemeClr val="tx1"/>
                </a:solidFill>
                <a:effectLst>
                  <a:innerShdw blurRad="69850" dist="43180" dir="5400000">
                    <a:srgbClr val="000000">
                      <a:alpha val="65000"/>
                    </a:srgbClr>
                  </a:innerShdw>
                </a:effectLst>
                <a:latin typeface="Symbol" pitchFamily="18" charset="2"/>
                <a:ea typeface="Segoe UI Symbol" pitchFamily="34" charset="0"/>
              </a:rPr>
              <a:t>الأبواب المفتوحة على المركز الجامعي - ميلة</a:t>
            </a:r>
            <a:endParaRPr lang="fr-BE" sz="3600" dirty="0">
              <a:ln w="1905"/>
              <a:solidFill>
                <a:schemeClr val="tx1"/>
              </a:solidFill>
              <a:effectLst>
                <a:innerShdw blurRad="69850" dist="43180" dir="5400000">
                  <a:srgbClr val="000000">
                    <a:alpha val="65000"/>
                  </a:srgbClr>
                </a:innerShdw>
              </a:effectLst>
              <a:latin typeface="Symbol" pitchFamily="18" charset="2"/>
              <a:ea typeface="Segoe UI Symbol" pitchFamily="34" charset="0"/>
            </a:endParaRPr>
          </a:p>
        </p:txBody>
      </p:sp>
      <p:sp>
        <p:nvSpPr>
          <p:cNvPr id="34" name="TextBox 33"/>
          <p:cNvSpPr txBox="1"/>
          <p:nvPr/>
        </p:nvSpPr>
        <p:spPr>
          <a:xfrm>
            <a:off x="5281543" y="6045092"/>
            <a:ext cx="20645582" cy="2554545"/>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rtl="1"/>
            <a:r>
              <a:rPr lang="ar-DZ" sz="8000" b="1" cap="all" dirty="0" smtClean="0">
                <a:ln w="0">
                  <a:solidFill>
                    <a:srgbClr val="FF0000"/>
                  </a:solidFill>
                </a:ln>
                <a:solidFill>
                  <a:srgbClr val="C00000"/>
                </a:solidFill>
                <a:effectLst>
                  <a:reflection blurRad="12700" stA="50000" endPos="50000" dist="5000" dir="5400000" sy="-100000" rotWithShape="0"/>
                </a:effectLst>
              </a:rPr>
              <a:t> تخصص الهندسة الميكانيكية الطاقوية        </a:t>
            </a:r>
            <a:r>
              <a:rPr lang="fr-FR" sz="8000" b="1" cap="all" dirty="0" smtClean="0">
                <a:ln w="0">
                  <a:solidFill>
                    <a:srgbClr val="FF0000"/>
                  </a:solidFill>
                </a:ln>
                <a:solidFill>
                  <a:srgbClr val="C00000"/>
                </a:solidFill>
                <a:effectLst>
                  <a:reflection blurRad="12700" stA="50000" endPos="50000" dist="5000" dir="5400000" sy="-100000" rotWithShape="0"/>
                </a:effectLst>
              </a:rPr>
              <a:t> GENIE MECANIQUE ENERGETIQUE</a:t>
            </a:r>
            <a:r>
              <a:rPr lang="ar-DZ" sz="8000" b="1" cap="all" dirty="0" smtClean="0">
                <a:ln w="0">
                  <a:solidFill>
                    <a:srgbClr val="FF0000"/>
                  </a:solidFill>
                </a:ln>
                <a:solidFill>
                  <a:srgbClr val="C00000"/>
                </a:solidFill>
                <a:effectLst>
                  <a:reflection blurRad="12700" stA="50000" endPos="50000" dist="5000" dir="5400000" sy="-100000" rotWithShape="0"/>
                </a:effectLst>
              </a:rPr>
              <a:t>    </a:t>
            </a:r>
            <a:endParaRPr lang="fr-FR" sz="8000" b="1" cap="all" dirty="0">
              <a:ln w="0">
                <a:solidFill>
                  <a:srgbClr val="FF0000"/>
                </a:solidFill>
              </a:ln>
              <a:solidFill>
                <a:srgbClr val="C00000"/>
              </a:solidFill>
              <a:effectLst>
                <a:reflection blurRad="12700" stA="50000" endPos="50000" dist="5000" dir="5400000" sy="-100000" rotWithShape="0"/>
              </a:effectLst>
            </a:endParaRPr>
          </a:p>
        </p:txBody>
      </p:sp>
      <p:sp>
        <p:nvSpPr>
          <p:cNvPr id="37" name="TextBox 36"/>
          <p:cNvSpPr txBox="1"/>
          <p:nvPr/>
        </p:nvSpPr>
        <p:spPr>
          <a:xfrm>
            <a:off x="2281147" y="9378926"/>
            <a:ext cx="26180320" cy="550099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lnSpc>
                <a:spcPct val="200000"/>
              </a:lnSpc>
            </a:pPr>
            <a:r>
              <a:rPr lang="ar-DZ" sz="4000" b="1" dirty="0" smtClean="0">
                <a:ln w="50800">
                  <a:noFill/>
                </a:ln>
                <a:solidFill>
                  <a:srgbClr val="0070C0"/>
                </a:solidFill>
                <a:latin typeface="Times New Roman" pitchFamily="18" charset="0"/>
                <a:cs typeface="Times New Roman" pitchFamily="18" charset="0"/>
              </a:rPr>
              <a:t>التعريف بالتخصص:</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هندسة الميكانيك أو الهندسة الميكانيكية ( بالانجليزية: </a:t>
            </a:r>
            <a:r>
              <a:rPr lang="fr-FR" sz="2800" b="1" dirty="0" smtClean="0">
                <a:ln w="50800">
                  <a:noFill/>
                </a:ln>
                <a:solidFill>
                  <a:schemeClr val="tx1"/>
                </a:solidFill>
                <a:latin typeface="Times New Roman" pitchFamily="18" charset="0"/>
                <a:cs typeface="Times New Roman" pitchFamily="18" charset="0"/>
              </a:rPr>
              <a:t>Mechanical engineering</a:t>
            </a:r>
            <a:r>
              <a:rPr lang="ar-DZ" sz="2800" b="1" dirty="0" smtClean="0">
                <a:ln w="50800">
                  <a:noFill/>
                </a:ln>
                <a:solidFill>
                  <a:schemeClr val="tx1"/>
                </a:solidFill>
                <a:latin typeface="Times New Roman" pitchFamily="18" charset="0"/>
                <a:cs typeface="Times New Roman" pitchFamily="18" charset="0"/>
              </a:rPr>
              <a:t>) هي فرع من فروع الهندسة يهتم بتصميم، وتصنيع، وتشغيل، وتطوير الآلات أو الأجهزة المستخدمة في مختلف قطاعات النشاطات الاقتصادية. وبتعريف الموسوعة البريطانية فإن الهندسة الميكانيكية هي فرع من فروع الهندسة تهتم بالتصميم و التطوير، وبالتصنيع، </a:t>
            </a:r>
            <a:r>
              <a:rPr lang="ar-DZ" sz="2800" b="1" dirty="0" err="1" smtClean="0">
                <a:ln w="50800">
                  <a:noFill/>
                </a:ln>
                <a:solidFill>
                  <a:schemeClr val="tx1"/>
                </a:solidFill>
                <a:latin typeface="Times New Roman" pitchFamily="18" charset="0"/>
                <a:cs typeface="Times New Roman" pitchFamily="18" charset="0"/>
              </a:rPr>
              <a:t>و</a:t>
            </a:r>
            <a:r>
              <a:rPr lang="ar-DZ" sz="2800" b="1" dirty="0" smtClean="0">
                <a:ln w="50800">
                  <a:noFill/>
                </a:ln>
                <a:solidFill>
                  <a:schemeClr val="tx1"/>
                </a:solidFill>
                <a:latin typeface="Times New Roman" pitchFamily="18" charset="0"/>
                <a:cs typeface="Times New Roman" pitchFamily="18" charset="0"/>
              </a:rPr>
              <a:t> بالتركيب، </a:t>
            </a:r>
            <a:r>
              <a:rPr lang="ar-DZ" sz="2800" b="1" dirty="0" err="1" smtClean="0">
                <a:ln w="50800">
                  <a:noFill/>
                </a:ln>
                <a:solidFill>
                  <a:schemeClr val="tx1"/>
                </a:solidFill>
                <a:latin typeface="Times New Roman" pitchFamily="18" charset="0"/>
                <a:cs typeface="Times New Roman" pitchFamily="18" charset="0"/>
              </a:rPr>
              <a:t>و</a:t>
            </a:r>
            <a:r>
              <a:rPr lang="ar-DZ" sz="2800" b="1" dirty="0" smtClean="0">
                <a:ln w="50800">
                  <a:noFill/>
                </a:ln>
                <a:solidFill>
                  <a:schemeClr val="tx1"/>
                </a:solidFill>
                <a:latin typeface="Times New Roman" pitchFamily="18" charset="0"/>
                <a:cs typeface="Times New Roman" pitchFamily="18" charset="0"/>
              </a:rPr>
              <a:t> تشغيل المحركات، والآلات، </a:t>
            </a:r>
            <a:r>
              <a:rPr lang="ar-DZ" sz="2800" b="1" dirty="0" err="1" smtClean="0">
                <a:ln w="50800">
                  <a:noFill/>
                </a:ln>
                <a:solidFill>
                  <a:schemeClr val="tx1"/>
                </a:solidFill>
                <a:latin typeface="Times New Roman" pitchFamily="18" charset="0"/>
                <a:cs typeface="Times New Roman" pitchFamily="18" charset="0"/>
              </a:rPr>
              <a:t>و</a:t>
            </a:r>
            <a:r>
              <a:rPr lang="ar-DZ" sz="2800" b="1" dirty="0" smtClean="0">
                <a:ln w="50800">
                  <a:noFill/>
                </a:ln>
                <a:solidFill>
                  <a:schemeClr val="tx1"/>
                </a:solidFill>
                <a:latin typeface="Times New Roman" pitchFamily="18" charset="0"/>
                <a:cs typeface="Times New Roman" pitchFamily="18" charset="0"/>
              </a:rPr>
              <a:t> عمليات التصنيع. وهي مهتمة بشكل خاص بالقوى والحركة. و هو علم يهتم بدراسة الطاقة بكافة صورها وتأثيرها على الأجسام. وهو تخصص واسع له علاقة بكل مجالات الحياة. فالهندسة الميكانيكية تتعلق مثلا بصناعة الفضاء، والطيران، وبالإنتاج، وتحويل الطاقة، وميكانيكا الأبنية، والنقل، وتكنولوجيا تكثيف الهواء والتبريد، وفي </a:t>
            </a:r>
            <a:r>
              <a:rPr lang="ar-DZ" sz="2800" b="1" dirty="0" err="1" smtClean="0">
                <a:ln w="50800">
                  <a:noFill/>
                </a:ln>
                <a:solidFill>
                  <a:schemeClr val="tx1"/>
                </a:solidFill>
                <a:latin typeface="Times New Roman" pitchFamily="18" charset="0"/>
                <a:cs typeface="Times New Roman" pitchFamily="18" charset="0"/>
              </a:rPr>
              <a:t>النمذجة</a:t>
            </a:r>
            <a:r>
              <a:rPr lang="ar-DZ" sz="2800" b="1" dirty="0" smtClean="0">
                <a:ln w="50800">
                  <a:noFill/>
                </a:ln>
                <a:solidFill>
                  <a:schemeClr val="tx1"/>
                </a:solidFill>
                <a:latin typeface="Times New Roman" pitchFamily="18" charset="0"/>
                <a:cs typeface="Times New Roman" pitchFamily="18" charset="0"/>
              </a:rPr>
              <a:t> والمحاكاة المعلوماتية.</a:t>
            </a:r>
            <a:endParaRPr lang="ar-DZ" sz="2800" b="1" dirty="0" smtClean="0">
              <a:ln w="50800">
                <a:noFill/>
              </a:ln>
              <a:solidFill>
                <a:sysClr val="windowText" lastClr="000000"/>
              </a:solidFill>
              <a:latin typeface="Times New Roman" pitchFamily="18" charset="0"/>
              <a:cs typeface="Times New Roman" pitchFamily="18" charset="0"/>
            </a:endParaRPr>
          </a:p>
          <a:p>
            <a:pPr algn="just" rtl="1">
              <a:lnSpc>
                <a:spcPct val="200000"/>
              </a:lnSpc>
            </a:pPr>
            <a:endParaRPr lang="ar-DZ" sz="2800" b="1" dirty="0">
              <a:ln w="50800">
                <a:noFill/>
              </a:ln>
              <a:solidFill>
                <a:sysClr val="windowText" lastClr="000000"/>
              </a:solidFill>
              <a:latin typeface="Times New Roman" pitchFamily="18" charset="0"/>
              <a:cs typeface="Times New Roman" pitchFamily="18" charset="0"/>
            </a:endParaRPr>
          </a:p>
        </p:txBody>
      </p:sp>
      <p:sp>
        <p:nvSpPr>
          <p:cNvPr id="38" name="TextBox 37"/>
          <p:cNvSpPr txBox="1"/>
          <p:nvPr/>
        </p:nvSpPr>
        <p:spPr>
          <a:xfrm>
            <a:off x="14068417" y="21261386"/>
            <a:ext cx="14859104" cy="74174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lnSpc>
                <a:spcPct val="200000"/>
              </a:lnSpc>
            </a:pPr>
            <a:r>
              <a:rPr lang="ar-DZ" sz="2800" b="1" dirty="0" smtClean="0">
                <a:ln w="50800">
                  <a:noFill/>
                </a:ln>
                <a:solidFill>
                  <a:srgbClr val="0070C0"/>
                </a:solidFill>
                <a:latin typeface="Times New Roman" pitchFamily="18" charset="0"/>
                <a:cs typeface="Times New Roman" pitchFamily="18" charset="0"/>
              </a:rPr>
              <a:t>الهدف منه:</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يسمح هذا التكوين المقترح في الطاقوية، بالتكيف في وقت وجيز مع مختلف المجالات المتعلقة بإنتاج الطاقة وتوليدها ونقلها وتحويلها واستخدامها. إن عمليات التكييف، الغاز الصناعي، التبريد، التدفئة، التكييف المنزلي، محطات توليد الطاقة الحرارية، الطاقة الشمسية، الهيدروليكية، الطاقة الحرارية الأرضية، </a:t>
            </a:r>
            <a:r>
              <a:rPr lang="ar-DZ" sz="2800" b="1" dirty="0" err="1" smtClean="0">
                <a:ln w="50800">
                  <a:noFill/>
                </a:ln>
                <a:solidFill>
                  <a:schemeClr val="tx1"/>
                </a:solidFill>
                <a:latin typeface="Times New Roman" pitchFamily="18" charset="0"/>
                <a:cs typeface="Times New Roman" pitchFamily="18" charset="0"/>
              </a:rPr>
              <a:t>توربينات</a:t>
            </a:r>
            <a:r>
              <a:rPr lang="ar-DZ" sz="2800" b="1" dirty="0" smtClean="0">
                <a:ln w="50800">
                  <a:noFill/>
                </a:ln>
                <a:solidFill>
                  <a:schemeClr val="tx1"/>
                </a:solidFill>
                <a:latin typeface="Times New Roman" pitchFamily="18" charset="0"/>
                <a:cs typeface="Times New Roman" pitchFamily="18" charset="0"/>
              </a:rPr>
              <a:t> الرياح، المحركات،… يتم استهدافها من خلال هذا التكوين.</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فبفضل التكوين القوي في الديناميكا الحرارية والديناميكا الحرارية التطبيقية، وعمليات نقل الحرارة، </a:t>
            </a:r>
            <a:r>
              <a:rPr lang="ar-DZ" sz="2800" b="1" dirty="0" err="1" smtClean="0">
                <a:ln w="50800">
                  <a:noFill/>
                </a:ln>
                <a:solidFill>
                  <a:schemeClr val="tx1"/>
                </a:solidFill>
                <a:latin typeface="Times New Roman" pitchFamily="18" charset="0"/>
                <a:cs typeface="Times New Roman" pitchFamily="18" charset="0"/>
              </a:rPr>
              <a:t>وميكانيك</a:t>
            </a:r>
            <a:r>
              <a:rPr lang="ar-DZ" sz="2800" b="1" dirty="0" smtClean="0">
                <a:ln w="50800">
                  <a:noFill/>
                </a:ln>
                <a:solidFill>
                  <a:schemeClr val="tx1"/>
                </a:solidFill>
                <a:latin typeface="Times New Roman" pitchFamily="18" charset="0"/>
                <a:cs typeface="Times New Roman" pitchFamily="18" charset="0"/>
              </a:rPr>
              <a:t> </a:t>
            </a:r>
            <a:r>
              <a:rPr lang="ar-DZ" sz="2800" b="1" dirty="0" err="1" smtClean="0">
                <a:ln w="50800">
                  <a:noFill/>
                </a:ln>
                <a:solidFill>
                  <a:schemeClr val="tx1"/>
                </a:solidFill>
                <a:latin typeface="Times New Roman" pitchFamily="18" charset="0"/>
                <a:cs typeface="Times New Roman" pitchFamily="18" charset="0"/>
              </a:rPr>
              <a:t>الموائع</a:t>
            </a:r>
            <a:r>
              <a:rPr lang="ar-DZ" sz="2800" b="1" dirty="0" smtClean="0">
                <a:ln w="50800">
                  <a:noFill/>
                </a:ln>
                <a:solidFill>
                  <a:schemeClr val="tx1"/>
                </a:solidFill>
                <a:latin typeface="Times New Roman" pitchFamily="18" charset="0"/>
                <a:cs typeface="Times New Roman" pitchFamily="18" charset="0"/>
              </a:rPr>
              <a:t>، </a:t>
            </a:r>
            <a:r>
              <a:rPr lang="ar-DZ" sz="2800" b="1" dirty="0" err="1" smtClean="0">
                <a:ln w="50800">
                  <a:noFill/>
                </a:ln>
                <a:solidFill>
                  <a:schemeClr val="tx1"/>
                </a:solidFill>
                <a:latin typeface="Times New Roman" pitchFamily="18" charset="0"/>
                <a:cs typeface="Times New Roman" pitchFamily="18" charset="0"/>
              </a:rPr>
              <a:t>التوربينات</a:t>
            </a:r>
            <a:r>
              <a:rPr lang="ar-DZ" sz="2800" b="1" dirty="0" smtClean="0">
                <a:ln w="50800">
                  <a:noFill/>
                </a:ln>
                <a:solidFill>
                  <a:schemeClr val="tx1"/>
                </a:solidFill>
                <a:latin typeface="Times New Roman" pitchFamily="18" charset="0"/>
                <a:cs typeface="Times New Roman" pitchFamily="18" charset="0"/>
              </a:rPr>
              <a:t>، والمحركات، والطاقة المتجددة، والهندسة التبريد وعلم المناخ، سيكون خريج هذا التخصص قادرًا على التكيف بسهولة وكذا على بناء المهارات في جميع المجالات المتعلقة بالطاقة.</a:t>
            </a:r>
          </a:p>
          <a:p>
            <a:pPr algn="just" rtl="1"/>
            <a:endParaRPr lang="ar-DZ" sz="2800" b="1" dirty="0" smtClean="0">
              <a:ln w="50800">
                <a:noFill/>
              </a:ln>
              <a:solidFill>
                <a:sysClr val="windowText" lastClr="000000"/>
              </a:solidFill>
              <a:latin typeface="Times New Roman" pitchFamily="18" charset="0"/>
              <a:cs typeface="Times New Roman" pitchFamily="18" charset="0"/>
            </a:endParaRPr>
          </a:p>
        </p:txBody>
      </p:sp>
      <p:sp>
        <p:nvSpPr>
          <p:cNvPr id="39" name="TextBox 38"/>
          <p:cNvSpPr txBox="1"/>
          <p:nvPr/>
        </p:nvSpPr>
        <p:spPr>
          <a:xfrm>
            <a:off x="14139855" y="29333880"/>
            <a:ext cx="14851346" cy="48320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ar-DZ" sz="2800" b="1" dirty="0" smtClean="0">
                <a:ln w="50800">
                  <a:noFill/>
                </a:ln>
                <a:solidFill>
                  <a:srgbClr val="0070C0"/>
                </a:solidFill>
                <a:latin typeface="Times New Roman" pitchFamily="18" charset="0"/>
                <a:cs typeface="Times New Roman" pitchFamily="18" charset="0"/>
              </a:rPr>
              <a:t>فرص العمل:</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يوفر هذا التكوين فرصًا حقيقية للتوظيف في العديد من القطاعات، وهي:</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   نقل جميع أنواع السوائل (الماء، الغاز، البترول، الماء المضغوط)</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  محطات توليد الطاقة، محطات توليد الطاقة الشمسية والهيدروليكية، محطات توليد الطاقة بالغاز والمحركات الحرارية.</a:t>
            </a:r>
          </a:p>
          <a:p>
            <a:pPr marL="708025" algn="just" rtl="1">
              <a:lnSpc>
                <a:spcPct val="200000"/>
              </a:lnSpc>
              <a:tabLst>
                <a:tab pos="24658638" algn="l"/>
              </a:tabLst>
            </a:pPr>
            <a:r>
              <a:rPr lang="ar-DZ" sz="2800" b="1" dirty="0" smtClean="0">
                <a:ln w="50800">
                  <a:noFill/>
                </a:ln>
                <a:solidFill>
                  <a:schemeClr val="tx1"/>
                </a:solidFill>
                <a:latin typeface="Times New Roman" pitchFamily="18" charset="0"/>
                <a:cs typeface="Times New Roman" pitchFamily="18" charset="0"/>
              </a:rPr>
              <a:t>•  التبريد، إنتاج، توزيع </a:t>
            </a:r>
            <a:r>
              <a:rPr lang="ar-DZ" sz="2800" b="1" dirty="0" err="1" smtClean="0">
                <a:ln w="50800">
                  <a:noFill/>
                </a:ln>
                <a:solidFill>
                  <a:schemeClr val="tx1"/>
                </a:solidFill>
                <a:latin typeface="Times New Roman" pitchFamily="18" charset="0"/>
                <a:cs typeface="Times New Roman" pitchFamily="18" charset="0"/>
              </a:rPr>
              <a:t>و</a:t>
            </a:r>
            <a:r>
              <a:rPr lang="ar-DZ" sz="2800" b="1" dirty="0" smtClean="0">
                <a:ln w="50800">
                  <a:noFill/>
                </a:ln>
                <a:solidFill>
                  <a:schemeClr val="tx1"/>
                </a:solidFill>
                <a:latin typeface="Times New Roman" pitchFamily="18" charset="0"/>
                <a:cs typeface="Times New Roman" pitchFamily="18" charset="0"/>
              </a:rPr>
              <a:t> تمييع الغاز الطبيعي ومشتقاته.</a:t>
            </a:r>
          </a:p>
          <a:p>
            <a:pPr marL="708025" algn="just" rtl="1">
              <a:lnSpc>
                <a:spcPct val="200000"/>
              </a:lnSpc>
              <a:tabLst>
                <a:tab pos="1062038" algn="l"/>
                <a:tab pos="24658638" algn="l"/>
              </a:tabLst>
            </a:pPr>
            <a:r>
              <a:rPr lang="ar-DZ" sz="2800" b="1" dirty="0" smtClean="0">
                <a:ln w="50800">
                  <a:noFill/>
                </a:ln>
                <a:solidFill>
                  <a:schemeClr val="tx1"/>
                </a:solidFill>
                <a:latin typeface="Times New Roman" pitchFamily="18" charset="0"/>
                <a:cs typeface="Times New Roman" pitchFamily="18" charset="0"/>
              </a:rPr>
              <a:t>•   تمييع الهواء ومكوناته للصناعة والطب.</a:t>
            </a:r>
          </a:p>
        </p:txBody>
      </p:sp>
      <p:pic>
        <p:nvPicPr>
          <p:cNvPr id="2" name="Picture 2"/>
          <p:cNvPicPr>
            <a:picLocks noChangeAspect="1" noChangeArrowheads="1"/>
          </p:cNvPicPr>
          <p:nvPr/>
        </p:nvPicPr>
        <p:blipFill>
          <a:blip r:embed="rId5"/>
          <a:srcRect/>
          <a:stretch>
            <a:fillRect/>
          </a:stretch>
        </p:blipFill>
        <p:spPr bwMode="auto">
          <a:xfrm>
            <a:off x="923825" y="15332032"/>
            <a:ext cx="7458665" cy="5400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21926597" y="15260594"/>
            <a:ext cx="5115600" cy="5040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923825" y="21618576"/>
            <a:ext cx="5412646" cy="54000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a:srcRect/>
          <a:stretch>
            <a:fillRect/>
          </a:stretch>
        </p:blipFill>
        <p:spPr bwMode="auto">
          <a:xfrm>
            <a:off x="1638205" y="35048920"/>
            <a:ext cx="6646154" cy="5400000"/>
          </a:xfrm>
          <a:prstGeom prst="rect">
            <a:avLst/>
          </a:prstGeom>
          <a:noFill/>
          <a:ln w="9525">
            <a:noFill/>
            <a:miter lim="800000"/>
            <a:headEnd/>
            <a:tailEnd/>
          </a:ln>
          <a:effectLst/>
        </p:spPr>
      </p:pic>
      <p:pic>
        <p:nvPicPr>
          <p:cNvPr id="1035" name="Picture 11" descr="C:\Users\User\Videos\Downloads\Djoubeir 31 aout\Présentation Doctorat\climatiseur-climatisation.jpg"/>
          <p:cNvPicPr>
            <a:picLocks noChangeAspect="1" noChangeArrowheads="1"/>
          </p:cNvPicPr>
          <p:nvPr/>
        </p:nvPicPr>
        <p:blipFill>
          <a:blip r:embed="rId9"/>
          <a:srcRect/>
          <a:stretch>
            <a:fillRect/>
          </a:stretch>
        </p:blipFill>
        <p:spPr bwMode="auto">
          <a:xfrm>
            <a:off x="7353245" y="21547138"/>
            <a:ext cx="5400000" cy="5400000"/>
          </a:xfrm>
          <a:prstGeom prst="rect">
            <a:avLst/>
          </a:prstGeom>
          <a:noFill/>
        </p:spPr>
      </p:pic>
      <p:pic>
        <p:nvPicPr>
          <p:cNvPr id="1037" name="Picture 13"/>
          <p:cNvPicPr>
            <a:picLocks noChangeAspect="1" noChangeArrowheads="1"/>
          </p:cNvPicPr>
          <p:nvPr/>
        </p:nvPicPr>
        <p:blipFill>
          <a:blip r:embed="rId10"/>
          <a:srcRect/>
          <a:stretch>
            <a:fillRect/>
          </a:stretch>
        </p:blipFill>
        <p:spPr bwMode="auto">
          <a:xfrm>
            <a:off x="10282203" y="15332032"/>
            <a:ext cx="8477250" cy="3609975"/>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1"/>
          <a:srcRect/>
          <a:stretch>
            <a:fillRect/>
          </a:stretch>
        </p:blipFill>
        <p:spPr bwMode="auto">
          <a:xfrm>
            <a:off x="8639129" y="35048920"/>
            <a:ext cx="3031169" cy="54000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2"/>
          <a:srcRect l="12664" t="38281" r="39019" b="18750"/>
          <a:stretch>
            <a:fillRect/>
          </a:stretch>
        </p:blipFill>
        <p:spPr bwMode="auto">
          <a:xfrm>
            <a:off x="1553905" y="28476624"/>
            <a:ext cx="10800000" cy="5400000"/>
          </a:xfrm>
          <a:prstGeom prst="rect">
            <a:avLst/>
          </a:prstGeom>
          <a:noFill/>
          <a:ln w="9525">
            <a:noFill/>
            <a:miter lim="800000"/>
            <a:headEnd/>
            <a:tailEnd/>
          </a:ln>
          <a:effectLst/>
        </p:spPr>
      </p:pic>
      <p:sp>
        <p:nvSpPr>
          <p:cNvPr id="26" name="ZoneTexte 25"/>
          <p:cNvSpPr txBox="1"/>
          <p:nvPr/>
        </p:nvSpPr>
        <p:spPr>
          <a:xfrm>
            <a:off x="22069473" y="20475568"/>
            <a:ext cx="4680000" cy="523220"/>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محرك ذو احتراق داخلي</a:t>
            </a:r>
            <a:endParaRPr lang="fr-FR" sz="2800" b="1" dirty="0">
              <a:latin typeface="Tahoma" pitchFamily="34" charset="0"/>
              <a:ea typeface="Tahoma" pitchFamily="34" charset="0"/>
              <a:cs typeface="Tahoma" pitchFamily="34" charset="0"/>
            </a:endParaRPr>
          </a:p>
        </p:txBody>
      </p:sp>
      <p:sp>
        <p:nvSpPr>
          <p:cNvPr id="28" name="ZoneTexte 27"/>
          <p:cNvSpPr txBox="1"/>
          <p:nvPr/>
        </p:nvSpPr>
        <p:spPr>
          <a:xfrm>
            <a:off x="11139459" y="19546874"/>
            <a:ext cx="4680000" cy="523220"/>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الطيران </a:t>
            </a:r>
            <a:r>
              <a:rPr lang="ar-DZ" sz="2800" b="1" dirty="0" err="1" smtClean="0">
                <a:latin typeface="Tahoma" pitchFamily="34" charset="0"/>
                <a:ea typeface="Tahoma" pitchFamily="34" charset="0"/>
                <a:cs typeface="Tahoma" pitchFamily="34" charset="0"/>
              </a:rPr>
              <a:t>و</a:t>
            </a:r>
            <a:r>
              <a:rPr lang="ar-DZ" sz="2800" b="1" dirty="0" smtClean="0">
                <a:latin typeface="Tahoma" pitchFamily="34" charset="0"/>
                <a:ea typeface="Tahoma" pitchFamily="34" charset="0"/>
                <a:cs typeface="Tahoma" pitchFamily="34" charset="0"/>
              </a:rPr>
              <a:t> الفضاء</a:t>
            </a:r>
            <a:endParaRPr lang="fr-FR" sz="2800" b="1" dirty="0">
              <a:latin typeface="Tahoma" pitchFamily="34" charset="0"/>
              <a:ea typeface="Tahoma" pitchFamily="34" charset="0"/>
              <a:cs typeface="Tahoma" pitchFamily="34" charset="0"/>
            </a:endParaRPr>
          </a:p>
        </p:txBody>
      </p:sp>
      <p:sp>
        <p:nvSpPr>
          <p:cNvPr id="29" name="ZoneTexte 28"/>
          <p:cNvSpPr txBox="1"/>
          <p:nvPr/>
        </p:nvSpPr>
        <p:spPr>
          <a:xfrm>
            <a:off x="1781081" y="20627968"/>
            <a:ext cx="4680000" cy="523220"/>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تربينات الغاز </a:t>
            </a:r>
            <a:r>
              <a:rPr lang="ar-DZ" sz="2800" b="1" dirty="0" err="1" smtClean="0">
                <a:latin typeface="Tahoma" pitchFamily="34" charset="0"/>
                <a:ea typeface="Tahoma" pitchFamily="34" charset="0"/>
                <a:cs typeface="Tahoma" pitchFamily="34" charset="0"/>
              </a:rPr>
              <a:t>و</a:t>
            </a:r>
            <a:r>
              <a:rPr lang="ar-DZ" sz="2800" b="1" dirty="0" smtClean="0">
                <a:latin typeface="Tahoma" pitchFamily="34" charset="0"/>
                <a:ea typeface="Tahoma" pitchFamily="34" charset="0"/>
                <a:cs typeface="Tahoma" pitchFamily="34" charset="0"/>
              </a:rPr>
              <a:t> البخار</a:t>
            </a:r>
            <a:endParaRPr lang="fr-FR" sz="2800" b="1" dirty="0">
              <a:latin typeface="Tahoma" pitchFamily="34" charset="0"/>
              <a:ea typeface="Tahoma" pitchFamily="34" charset="0"/>
              <a:cs typeface="Tahoma" pitchFamily="34" charset="0"/>
            </a:endParaRPr>
          </a:p>
        </p:txBody>
      </p:sp>
      <p:sp>
        <p:nvSpPr>
          <p:cNvPr id="30" name="ZoneTexte 29"/>
          <p:cNvSpPr txBox="1"/>
          <p:nvPr/>
        </p:nvSpPr>
        <p:spPr>
          <a:xfrm>
            <a:off x="7353245" y="27310462"/>
            <a:ext cx="4680000" cy="523220"/>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انضم التبريد والتكييف</a:t>
            </a:r>
            <a:endParaRPr lang="fr-FR" sz="2800" b="1" dirty="0">
              <a:latin typeface="Tahoma" pitchFamily="34" charset="0"/>
              <a:ea typeface="Tahoma" pitchFamily="34" charset="0"/>
              <a:cs typeface="Tahoma" pitchFamily="34" charset="0"/>
            </a:endParaRPr>
          </a:p>
        </p:txBody>
      </p:sp>
      <p:sp>
        <p:nvSpPr>
          <p:cNvPr id="31" name="ZoneTexte 30"/>
          <p:cNvSpPr txBox="1"/>
          <p:nvPr/>
        </p:nvSpPr>
        <p:spPr>
          <a:xfrm>
            <a:off x="709511" y="27310462"/>
            <a:ext cx="4680000" cy="523220"/>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التربينات الهيدروليكية</a:t>
            </a:r>
            <a:endParaRPr lang="fr-FR" sz="2800" b="1" dirty="0">
              <a:latin typeface="Tahoma" pitchFamily="34" charset="0"/>
              <a:ea typeface="Tahoma" pitchFamily="34" charset="0"/>
              <a:cs typeface="Tahoma" pitchFamily="34" charset="0"/>
            </a:endParaRPr>
          </a:p>
        </p:txBody>
      </p:sp>
      <p:sp>
        <p:nvSpPr>
          <p:cNvPr id="32" name="ZoneTexte 31"/>
          <p:cNvSpPr txBox="1"/>
          <p:nvPr/>
        </p:nvSpPr>
        <p:spPr>
          <a:xfrm>
            <a:off x="4495725" y="34166251"/>
            <a:ext cx="5004000" cy="954107"/>
          </a:xfrm>
          <a:prstGeom prst="rect">
            <a:avLst/>
          </a:prstGeom>
          <a:noFill/>
        </p:spPr>
        <p:txBody>
          <a:bodyPr wrap="square" rtlCol="0">
            <a:spAutoFit/>
          </a:bodyPr>
          <a:lstStyle/>
          <a:p>
            <a:pPr algn="r"/>
            <a:r>
              <a:rPr lang="ar-DZ" sz="2800" b="1" dirty="0" smtClean="0">
                <a:latin typeface="Tahoma" pitchFamily="34" charset="0"/>
                <a:ea typeface="Tahoma" pitchFamily="34" charset="0"/>
                <a:cs typeface="Tahoma" pitchFamily="34" charset="0"/>
              </a:rPr>
              <a:t>الطاقات النظيفة </a:t>
            </a:r>
            <a:r>
              <a:rPr lang="ar-DZ" sz="2800" b="1" dirty="0" err="1" smtClean="0">
                <a:latin typeface="Tahoma" pitchFamily="34" charset="0"/>
                <a:ea typeface="Tahoma" pitchFamily="34" charset="0"/>
                <a:cs typeface="Tahoma" pitchFamily="34" charset="0"/>
              </a:rPr>
              <a:t>و</a:t>
            </a:r>
            <a:r>
              <a:rPr lang="ar-DZ" sz="2800" b="1" dirty="0" smtClean="0">
                <a:latin typeface="Tahoma" pitchFamily="34" charset="0"/>
                <a:ea typeface="Tahoma" pitchFamily="34" charset="0"/>
                <a:cs typeface="Tahoma" pitchFamily="34" charset="0"/>
              </a:rPr>
              <a:t> المتجددة</a:t>
            </a:r>
            <a:endParaRPr lang="fr-FR" sz="2800" b="1" dirty="0">
              <a:latin typeface="Tahoma" pitchFamily="34" charset="0"/>
              <a:ea typeface="Tahoma" pitchFamily="34" charset="0"/>
              <a:cs typeface="Tahoma" pitchFamily="34" charset="0"/>
            </a:endParaRPr>
          </a:p>
        </p:txBody>
      </p:sp>
      <p:sp>
        <p:nvSpPr>
          <p:cNvPr id="35" name="ZoneTexte 34"/>
          <p:cNvSpPr txBox="1"/>
          <p:nvPr/>
        </p:nvSpPr>
        <p:spPr>
          <a:xfrm>
            <a:off x="4648125" y="41024299"/>
            <a:ext cx="5148000" cy="954107"/>
          </a:xfrm>
          <a:prstGeom prst="rect">
            <a:avLst/>
          </a:prstGeom>
          <a:noFill/>
        </p:spPr>
        <p:txBody>
          <a:bodyPr wrap="square" rtlCol="0">
            <a:spAutoFit/>
          </a:bodyPr>
          <a:lstStyle/>
          <a:p>
            <a:pPr algn="r"/>
            <a:r>
              <a:rPr lang="ar-DZ" sz="2800" b="1" dirty="0" err="1" smtClean="0">
                <a:latin typeface="Tahoma" pitchFamily="34" charset="0"/>
                <a:ea typeface="Tahoma" pitchFamily="34" charset="0"/>
                <a:cs typeface="Tahoma" pitchFamily="34" charset="0"/>
              </a:rPr>
              <a:t>النمذجة</a:t>
            </a:r>
            <a:r>
              <a:rPr lang="ar-DZ" sz="2800" b="1" dirty="0" smtClean="0">
                <a:latin typeface="Tahoma" pitchFamily="34" charset="0"/>
                <a:ea typeface="Tahoma" pitchFamily="34" charset="0"/>
                <a:cs typeface="Tahoma" pitchFamily="34" charset="0"/>
              </a:rPr>
              <a:t> والمحاكاة المعلوماتية</a:t>
            </a:r>
            <a:endParaRPr lang="fr-FR" sz="2800" b="1" dirty="0">
              <a:latin typeface="Tahoma" pitchFamily="34" charset="0"/>
              <a:ea typeface="Tahoma" pitchFamily="34" charset="0"/>
              <a:cs typeface="Tahoma" pitchFamily="34" charset="0"/>
            </a:endParaRPr>
          </a:p>
        </p:txBody>
      </p:sp>
      <p:pic>
        <p:nvPicPr>
          <p:cNvPr id="1041" name="Picture 17" descr="C:\Users\User\Desktop\10008699_srp.gif"/>
          <p:cNvPicPr>
            <a:picLocks noChangeAspect="1" noChangeArrowheads="1"/>
          </p:cNvPicPr>
          <p:nvPr/>
        </p:nvPicPr>
        <p:blipFill>
          <a:blip r:embed="rId13"/>
          <a:srcRect/>
          <a:stretch>
            <a:fillRect/>
          </a:stretch>
        </p:blipFill>
        <p:spPr bwMode="auto">
          <a:xfrm>
            <a:off x="13482291" y="35395437"/>
            <a:ext cx="5026263" cy="1795094"/>
          </a:xfrm>
          <a:prstGeom prst="rect">
            <a:avLst/>
          </a:prstGeom>
          <a:noFill/>
        </p:spPr>
      </p:pic>
      <p:pic>
        <p:nvPicPr>
          <p:cNvPr id="1042" name="Picture 18" descr="C:\Users\User\Desktop\rsz_pL2ltZy9jb21wYW5pZXNfbG9nby8=_imgNjVlODAxZDIwYmY3My5qcGc=_w100_h.jpg"/>
          <p:cNvPicPr>
            <a:picLocks noChangeAspect="1" noChangeArrowheads="1"/>
          </p:cNvPicPr>
          <p:nvPr/>
        </p:nvPicPr>
        <p:blipFill>
          <a:blip r:embed="rId14"/>
          <a:srcRect/>
          <a:stretch>
            <a:fillRect/>
          </a:stretch>
        </p:blipFill>
        <p:spPr bwMode="auto">
          <a:xfrm>
            <a:off x="18684631" y="34906044"/>
            <a:ext cx="3231394" cy="3231394"/>
          </a:xfrm>
          <a:prstGeom prst="rect">
            <a:avLst/>
          </a:prstGeom>
          <a:noFill/>
        </p:spPr>
      </p:pic>
      <p:pic>
        <p:nvPicPr>
          <p:cNvPr id="1043" name="Picture 19" descr="C:\Users\User\Desktop\Sans titre.png"/>
          <p:cNvPicPr>
            <a:picLocks noChangeAspect="1" noChangeArrowheads="1"/>
          </p:cNvPicPr>
          <p:nvPr/>
        </p:nvPicPr>
        <p:blipFill>
          <a:blip r:embed="rId15"/>
          <a:srcRect/>
          <a:stretch>
            <a:fillRect/>
          </a:stretch>
        </p:blipFill>
        <p:spPr bwMode="auto">
          <a:xfrm>
            <a:off x="21926598" y="34817745"/>
            <a:ext cx="2286016" cy="3319693"/>
          </a:xfrm>
          <a:prstGeom prst="rect">
            <a:avLst/>
          </a:prstGeom>
          <a:noFill/>
        </p:spPr>
      </p:pic>
      <p:pic>
        <p:nvPicPr>
          <p:cNvPr id="1044" name="Picture 20" descr="C:\Users\User\Desktop\Sans titre.png"/>
          <p:cNvPicPr>
            <a:picLocks noChangeAspect="1" noChangeArrowheads="1"/>
          </p:cNvPicPr>
          <p:nvPr/>
        </p:nvPicPr>
        <p:blipFill>
          <a:blip r:embed="rId16"/>
          <a:srcRect/>
          <a:stretch>
            <a:fillRect/>
          </a:stretch>
        </p:blipFill>
        <p:spPr bwMode="auto">
          <a:xfrm>
            <a:off x="24770421" y="35395437"/>
            <a:ext cx="1534737" cy="2160000"/>
          </a:xfrm>
          <a:prstGeom prst="rect">
            <a:avLst/>
          </a:prstGeom>
          <a:noFill/>
        </p:spPr>
      </p:pic>
      <p:pic>
        <p:nvPicPr>
          <p:cNvPr id="1045" name="Picture 21" descr="C:\Users\User\Desktop\Sans titre.png"/>
          <p:cNvPicPr>
            <a:picLocks noChangeAspect="1" noChangeArrowheads="1"/>
          </p:cNvPicPr>
          <p:nvPr/>
        </p:nvPicPr>
        <p:blipFill>
          <a:blip r:embed="rId17"/>
          <a:srcRect/>
          <a:stretch>
            <a:fillRect/>
          </a:stretch>
        </p:blipFill>
        <p:spPr bwMode="auto">
          <a:xfrm>
            <a:off x="26760579" y="34906044"/>
            <a:ext cx="1800000" cy="2483994"/>
          </a:xfrm>
          <a:prstGeom prst="rect">
            <a:avLst/>
          </a:prstGeom>
          <a:noFill/>
        </p:spPr>
      </p:pic>
      <p:pic>
        <p:nvPicPr>
          <p:cNvPr id="1046" name="Picture 22" descr="C:\Users\User\Desktop\Sans titre.jpg"/>
          <p:cNvPicPr>
            <a:picLocks noChangeAspect="1" noChangeArrowheads="1"/>
          </p:cNvPicPr>
          <p:nvPr/>
        </p:nvPicPr>
        <p:blipFill>
          <a:blip r:embed="rId18"/>
          <a:srcRect/>
          <a:stretch>
            <a:fillRect/>
          </a:stretch>
        </p:blipFill>
        <p:spPr bwMode="auto">
          <a:xfrm>
            <a:off x="13486187" y="38784902"/>
            <a:ext cx="1943100" cy="1828800"/>
          </a:xfrm>
          <a:prstGeom prst="rect">
            <a:avLst/>
          </a:prstGeom>
          <a:noFill/>
        </p:spPr>
      </p:pic>
      <p:pic>
        <p:nvPicPr>
          <p:cNvPr id="1047" name="Picture 23" descr="C:\Users\User\Desktop\Sans titre.jpg"/>
          <p:cNvPicPr>
            <a:picLocks noChangeAspect="1" noChangeArrowheads="1"/>
          </p:cNvPicPr>
          <p:nvPr/>
        </p:nvPicPr>
        <p:blipFill>
          <a:blip r:embed="rId19"/>
          <a:srcRect/>
          <a:stretch>
            <a:fillRect/>
          </a:stretch>
        </p:blipFill>
        <p:spPr bwMode="auto">
          <a:xfrm>
            <a:off x="16872126" y="38877790"/>
            <a:ext cx="1915508" cy="1800000"/>
          </a:xfrm>
          <a:prstGeom prst="rect">
            <a:avLst/>
          </a:prstGeom>
          <a:noFill/>
        </p:spPr>
      </p:pic>
      <p:pic>
        <p:nvPicPr>
          <p:cNvPr id="1049" name="Picture 25"/>
          <p:cNvPicPr>
            <a:picLocks noChangeAspect="1" noChangeArrowheads="1"/>
          </p:cNvPicPr>
          <p:nvPr/>
        </p:nvPicPr>
        <p:blipFill>
          <a:blip r:embed="rId20"/>
          <a:srcRect l="11017" t="17773" r="68668" b="74414"/>
          <a:stretch>
            <a:fillRect/>
          </a:stretch>
        </p:blipFill>
        <p:spPr bwMode="auto">
          <a:xfrm>
            <a:off x="22272921" y="39043738"/>
            <a:ext cx="6498962" cy="1405181"/>
          </a:xfrm>
          <a:prstGeom prst="rect">
            <a:avLst/>
          </a:prstGeom>
          <a:noFill/>
          <a:ln w="9525">
            <a:noFill/>
            <a:miter lim="800000"/>
            <a:headEnd/>
            <a:tailEnd/>
          </a:ln>
          <a:effectLst/>
        </p:spPr>
      </p:pic>
    </p:spTree>
    <p:extLst>
      <p:ext uri="{BB962C8B-B14F-4D97-AF65-F5344CB8AC3E}">
        <p14:creationId xmlns:p14="http://schemas.microsoft.com/office/powerpoint/2010/main" val="2549831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1853</TotalTime>
  <Words>372</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Georgia</vt:lpstr>
      <vt:lpstr>Segoe UI Symbol</vt:lpstr>
      <vt:lpstr>Symbol</vt:lpstr>
      <vt:lpstr>Tahoma</vt:lpstr>
      <vt:lpstr>Times New Roman</vt:lpstr>
      <vt:lpstr>Trebuchet MS</vt:lpstr>
      <vt:lpstr>Slipstream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barrages en terre :</dc:title>
  <dc:creator>ash</dc:creator>
  <cp:lastModifiedBy>GC-HYD</cp:lastModifiedBy>
  <cp:revision>42</cp:revision>
  <dcterms:created xsi:type="dcterms:W3CDTF">2024-02-29T16:53:40Z</dcterms:created>
  <dcterms:modified xsi:type="dcterms:W3CDTF">2024-05-02T10:09:49Z</dcterms:modified>
</cp:coreProperties>
</file>