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73" r:id="rId2"/>
    <p:sldId id="257" r:id="rId3"/>
    <p:sldId id="259" r:id="rId4"/>
    <p:sldId id="260" r:id="rId5"/>
    <p:sldId id="261" r:id="rId6"/>
    <p:sldId id="258"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8" name="عنوان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6400800" y="6355080"/>
            <a:ext cx="2286000" cy="365760"/>
          </a:xfrm>
        </p:spPr>
        <p:txBody>
          <a:bodyPr/>
          <a:lstStyle>
            <a:lvl1pPr>
              <a:defRPr sz="1400"/>
            </a:lvl1pPr>
          </a:lstStyle>
          <a:p>
            <a:fld id="{E5B8AE8E-AA53-42A9-9FE2-25266ECC4902}" type="datetimeFigureOut">
              <a:rPr lang="ar-SA" smtClean="0"/>
              <a:pPr/>
              <a:t>27/02/1442</a:t>
            </a:fld>
            <a:endParaRPr lang="ar-SA"/>
          </a:p>
        </p:txBody>
      </p:sp>
      <p:sp>
        <p:nvSpPr>
          <p:cNvPr id="17" name="عنصر نائب للتذييل 16"/>
          <p:cNvSpPr>
            <a:spLocks noGrp="1"/>
          </p:cNvSpPr>
          <p:nvPr>
            <p:ph type="ftr" sz="quarter" idx="11"/>
          </p:nvPr>
        </p:nvSpPr>
        <p:spPr>
          <a:xfrm>
            <a:off x="2898648" y="6355080"/>
            <a:ext cx="3474720" cy="365760"/>
          </a:xfrm>
        </p:spPr>
        <p:txBody>
          <a:bodyPr/>
          <a:lstStyle/>
          <a:p>
            <a:endParaRPr lang="ar-SA"/>
          </a:p>
        </p:txBody>
      </p:sp>
      <p:sp>
        <p:nvSpPr>
          <p:cNvPr id="29" name="عنصر نائب لرقم الشريحة 28"/>
          <p:cNvSpPr>
            <a:spLocks noGrp="1"/>
          </p:cNvSpPr>
          <p:nvPr>
            <p:ph type="sldNum" sz="quarter" idx="12"/>
          </p:nvPr>
        </p:nvSpPr>
        <p:spPr>
          <a:xfrm>
            <a:off x="1216152" y="6355080"/>
            <a:ext cx="1219200" cy="365760"/>
          </a:xfrm>
        </p:spPr>
        <p:txBody>
          <a:bodyPr/>
          <a:lstStyle/>
          <a:p>
            <a:fld id="{159C6313-E0F0-446B-8CF9-76A51F625A4D}" type="slidenum">
              <a:rPr lang="ar-SA" smtClean="0"/>
              <a:pPr/>
              <a:t>‹#›</a:t>
            </a:fld>
            <a:endParaRPr lang="ar-SA"/>
          </a:p>
        </p:txBody>
      </p:sp>
      <p:sp>
        <p:nvSpPr>
          <p:cNvPr id="21" name="مستطيل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مستطيل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مستطيل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مستطيل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E5B8AE8E-AA53-42A9-9FE2-25266ECC4902}" type="datetimeFigureOut">
              <a:rPr lang="ar-SA" smtClean="0"/>
              <a:pPr/>
              <a:t>27/02/1442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59C6313-E0F0-446B-8CF9-76A51F625A4D}"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E5B8AE8E-AA53-42A9-9FE2-25266ECC4902}" type="datetimeFigureOut">
              <a:rPr lang="ar-SA" smtClean="0"/>
              <a:pPr/>
              <a:t>27/02/1442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59C6313-E0F0-446B-8CF9-76A51F625A4D}" type="slidenum">
              <a:rPr lang="ar-SA" smtClean="0"/>
              <a:pPr/>
              <a:t>‹#›</a:t>
            </a:fld>
            <a:endParaRPr lang="ar-SA"/>
          </a:p>
        </p:txBody>
      </p:sp>
      <p:sp>
        <p:nvSpPr>
          <p:cNvPr id="7" name="رابط مستقيم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مثلث متساوي الساقين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رابط مستقيم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E5B8AE8E-AA53-42A9-9FE2-25266ECC4902}" type="datetimeFigureOut">
              <a:rPr lang="ar-SA" smtClean="0"/>
              <a:pPr/>
              <a:t>27/02/1442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59C6313-E0F0-446B-8CF9-76A51F625A4D}" type="slidenum">
              <a:rPr lang="ar-SA" smtClean="0"/>
              <a:pPr/>
              <a:t>‹#›</a:t>
            </a:fld>
            <a:endParaRPr lang="ar-SA"/>
          </a:p>
        </p:txBody>
      </p:sp>
      <p:sp>
        <p:nvSpPr>
          <p:cNvPr id="8" name="عنصر نائب للمحتوى 7"/>
          <p:cNvSpPr>
            <a:spLocks noGrp="1"/>
          </p:cNvSpPr>
          <p:nvPr>
            <p:ph sz="quarter" idx="1"/>
          </p:nvPr>
        </p:nvSpPr>
        <p:spPr>
          <a:xfrm>
            <a:off x="457200" y="1219200"/>
            <a:ext cx="8229600" cy="493776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a:xfrm>
            <a:off x="6400800" y="6355080"/>
            <a:ext cx="2286000" cy="365760"/>
          </a:xfrm>
        </p:spPr>
        <p:txBody>
          <a:bodyPr/>
          <a:lstStyle/>
          <a:p>
            <a:fld id="{E5B8AE8E-AA53-42A9-9FE2-25266ECC4902}" type="datetimeFigureOut">
              <a:rPr lang="ar-SA" smtClean="0"/>
              <a:pPr/>
              <a:t>27/02/1442</a:t>
            </a:fld>
            <a:endParaRPr lang="ar-SA"/>
          </a:p>
        </p:txBody>
      </p:sp>
      <p:sp>
        <p:nvSpPr>
          <p:cNvPr id="5" name="عنصر نائب للتذييل 4"/>
          <p:cNvSpPr>
            <a:spLocks noGrp="1"/>
          </p:cNvSpPr>
          <p:nvPr>
            <p:ph type="ftr" sz="quarter" idx="11"/>
          </p:nvPr>
        </p:nvSpPr>
        <p:spPr>
          <a:xfrm>
            <a:off x="2898648" y="6355080"/>
            <a:ext cx="3474720" cy="365760"/>
          </a:xfrm>
        </p:spPr>
        <p:txBody>
          <a:bodyPr/>
          <a:lstStyle/>
          <a:p>
            <a:endParaRPr lang="ar-SA"/>
          </a:p>
        </p:txBody>
      </p:sp>
      <p:sp>
        <p:nvSpPr>
          <p:cNvPr id="6" name="عنصر نائب لرقم الشريحة 5"/>
          <p:cNvSpPr>
            <a:spLocks noGrp="1"/>
          </p:cNvSpPr>
          <p:nvPr>
            <p:ph type="sldNum" sz="quarter" idx="12"/>
          </p:nvPr>
        </p:nvSpPr>
        <p:spPr>
          <a:xfrm>
            <a:off x="1069848" y="6355080"/>
            <a:ext cx="1520952" cy="365760"/>
          </a:xfrm>
        </p:spPr>
        <p:txBody>
          <a:bodyPr/>
          <a:lstStyle/>
          <a:p>
            <a:fld id="{159C6313-E0F0-446B-8CF9-76A51F625A4D}" type="slidenum">
              <a:rPr lang="ar-SA" smtClean="0"/>
              <a:pPr/>
              <a:t>‹#›</a:t>
            </a:fld>
            <a:endParaRPr lang="ar-SA"/>
          </a:p>
        </p:txBody>
      </p:sp>
      <p:sp>
        <p:nvSpPr>
          <p:cNvPr id="7" name="مستطيل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8229600" cy="914400"/>
          </a:xfrm>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E5B8AE8E-AA53-42A9-9FE2-25266ECC4902}" type="datetimeFigureOut">
              <a:rPr lang="ar-SA" smtClean="0"/>
              <a:pPr/>
              <a:t>27/02/1442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59C6313-E0F0-446B-8CF9-76A51F625A4D}" type="slidenum">
              <a:rPr lang="ar-SA" smtClean="0"/>
              <a:pPr/>
              <a:t>‹#›</a:t>
            </a:fld>
            <a:endParaRPr lang="ar-SA"/>
          </a:p>
        </p:txBody>
      </p:sp>
      <p:sp>
        <p:nvSpPr>
          <p:cNvPr id="9" name="عنصر نائب للمحتوى 8"/>
          <p:cNvSpPr>
            <a:spLocks noGrp="1"/>
          </p:cNvSpPr>
          <p:nvPr>
            <p:ph sz="quarter" idx="1"/>
          </p:nvPr>
        </p:nvSpPr>
        <p:spPr>
          <a:xfrm>
            <a:off x="457200" y="1219200"/>
            <a:ext cx="4041648" cy="493776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632198" y="1216152"/>
            <a:ext cx="4041648" cy="493776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8229600" cy="9144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E5B8AE8E-AA53-42A9-9FE2-25266ECC4902}" type="datetimeFigureOut">
              <a:rPr lang="ar-SA" smtClean="0"/>
              <a:pPr/>
              <a:t>27/02/1442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159C6313-E0F0-446B-8CF9-76A51F625A4D}" type="slidenum">
              <a:rPr lang="ar-SA" smtClean="0"/>
              <a:pPr/>
              <a:t>‹#›</a:t>
            </a:fld>
            <a:endParaRPr lang="ar-SA"/>
          </a:p>
        </p:txBody>
      </p:sp>
      <p:sp>
        <p:nvSpPr>
          <p:cNvPr id="11" name="عنصر نائب للمحتوى 10"/>
          <p:cNvSpPr>
            <a:spLocks noGrp="1"/>
          </p:cNvSpPr>
          <p:nvPr>
            <p:ph sz="quarter" idx="2"/>
          </p:nvPr>
        </p:nvSpPr>
        <p:spPr>
          <a:xfrm>
            <a:off x="457200" y="2133600"/>
            <a:ext cx="4038600" cy="4038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648200" y="2133600"/>
            <a:ext cx="4038600" cy="4038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8229600" cy="914400"/>
          </a:xfrm>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E5B8AE8E-AA53-42A9-9FE2-25266ECC4902}" type="datetimeFigureOut">
              <a:rPr lang="ar-SA" smtClean="0"/>
              <a:pPr/>
              <a:t>27/02/1442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159C6313-E0F0-446B-8CF9-76A51F625A4D}" type="slidenum">
              <a:rPr lang="ar-SA" smtClean="0"/>
              <a:pPr/>
              <a:t>‹#›</a:t>
            </a:fld>
            <a:endParaRPr lang="ar-SA"/>
          </a:p>
        </p:txBody>
      </p:sp>
      <p:sp>
        <p:nvSpPr>
          <p:cNvPr id="6" name="مثلث متساوي الساقين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5B8AE8E-AA53-42A9-9FE2-25266ECC4902}" type="datetimeFigureOut">
              <a:rPr lang="ar-SA" smtClean="0"/>
              <a:pPr/>
              <a:t>27/02/1442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159C6313-E0F0-446B-8CF9-76A51F625A4D}" type="slidenum">
              <a:rPr lang="ar-SA" smtClean="0"/>
              <a:pPr/>
              <a:t>‹#›</a:t>
            </a:fld>
            <a:endParaRPr lang="ar-SA"/>
          </a:p>
        </p:txBody>
      </p:sp>
      <p:sp>
        <p:nvSpPr>
          <p:cNvPr id="5" name="رابط مستقيم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مثلث متساوي الساقين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5B8AE8E-AA53-42A9-9FE2-25266ECC4902}" type="datetimeFigureOut">
              <a:rPr lang="ar-SA" smtClean="0"/>
              <a:pPr/>
              <a:t>27/02/1442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59C6313-E0F0-446B-8CF9-76A51F625A4D}" type="slidenum">
              <a:rPr lang="ar-SA" smtClean="0"/>
              <a:pPr/>
              <a:t>‹#›</a:t>
            </a:fld>
            <a:endParaRPr lang="ar-SA"/>
          </a:p>
        </p:txBody>
      </p:sp>
      <p:sp>
        <p:nvSpPr>
          <p:cNvPr id="8" name="رابط مستقيم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رابط مستقيم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مثلث متساوي الساقين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عنصر نائب للمحتوى 11"/>
          <p:cNvSpPr>
            <a:spLocks noGrp="1"/>
          </p:cNvSpPr>
          <p:nvPr>
            <p:ph sz="quarter" idx="1"/>
          </p:nvPr>
        </p:nvSpPr>
        <p:spPr>
          <a:xfrm>
            <a:off x="304800" y="304800"/>
            <a:ext cx="5715000" cy="5715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5B8AE8E-AA53-42A9-9FE2-25266ECC4902}" type="datetimeFigureOut">
              <a:rPr lang="ar-SA" smtClean="0"/>
              <a:pPr/>
              <a:t>27/02/1442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59C6313-E0F0-446B-8CF9-76A51F625A4D}" type="slidenum">
              <a:rPr lang="ar-SA" smtClean="0"/>
              <a:pPr/>
              <a:t>‹#›</a:t>
            </a:fld>
            <a:endParaRPr lang="ar-SA"/>
          </a:p>
        </p:txBody>
      </p:sp>
      <p:sp>
        <p:nvSpPr>
          <p:cNvPr id="8" name="رابط مستقيم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مثلث متساوي الساقين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457200" y="152400"/>
            <a:ext cx="8229600" cy="990600"/>
          </a:xfrm>
          <a:prstGeom prst="rect">
            <a:avLst/>
          </a:prstGeom>
        </p:spPr>
        <p:txBody>
          <a:bodyPr vert="horz" anchor="b" anchorCtr="0">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5B8AE8E-AA53-42A9-9FE2-25266ECC4902}" type="datetimeFigureOut">
              <a:rPr lang="ar-SA" smtClean="0"/>
              <a:pPr/>
              <a:t>27/02/1442</a:t>
            </a:fld>
            <a:endParaRPr lang="ar-SA"/>
          </a:p>
        </p:txBody>
      </p:sp>
      <p:sp>
        <p:nvSpPr>
          <p:cNvPr id="3" name="عنصر نائب للتذييل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ar-SA"/>
          </a:p>
        </p:txBody>
      </p:sp>
      <p:sp>
        <p:nvSpPr>
          <p:cNvPr id="23" name="عنصر نائب لرقم الشريحة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159C6313-E0F0-446B-8CF9-76A51F625A4D}" type="slidenum">
              <a:rPr lang="ar-SA" smtClean="0"/>
              <a:pPr/>
              <a:t>‹#›</a:t>
            </a:fld>
            <a:endParaRPr lang="ar-SA"/>
          </a:p>
        </p:txBody>
      </p:sp>
      <p:sp>
        <p:nvSpPr>
          <p:cNvPr id="28" name="رابط مستقيم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رابط مستقيم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مثلث متساوي الساقين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200" kern="120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r" rtl="1"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r" rtl="1"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r" rtl="1"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r" rtl="1"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r" rtl="1"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r" rtl="1"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r" rtl="1"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r" rtl="1"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3105835"/>
            <a:ext cx="4572000" cy="1323439"/>
          </a:xfrm>
          <a:prstGeom prst="rect">
            <a:avLst/>
          </a:prstGeom>
        </p:spPr>
        <p:txBody>
          <a:bodyPr>
            <a:spAutoFit/>
          </a:bodyPr>
          <a:lstStyle/>
          <a:p>
            <a:r>
              <a:rPr lang="ar-SA" sz="4000" dirty="0">
                <a:solidFill>
                  <a:srgbClr val="C00000"/>
                </a:solidFill>
                <a:cs typeface="Mudir MT" pitchFamily="2" charset="-78"/>
              </a:rPr>
              <a:t>القيمة الزمنية للنقود</a:t>
            </a:r>
            <a:br>
              <a:rPr lang="ar-SA" sz="4000" dirty="0">
                <a:solidFill>
                  <a:srgbClr val="C00000"/>
                </a:solidFill>
                <a:cs typeface="Mudir MT" pitchFamily="2" charset="-78"/>
              </a:rPr>
            </a:br>
            <a:r>
              <a:rPr lang="en-US" sz="4000" dirty="0">
                <a:solidFill>
                  <a:srgbClr val="C00000"/>
                </a:solidFill>
                <a:cs typeface="Mudir MT" pitchFamily="2" charset="-78"/>
              </a:rPr>
              <a:t>Time Value of Money</a:t>
            </a:r>
            <a:endParaRPr lang="en-GB" sz="4000" dirty="0">
              <a:solidFill>
                <a:srgbClr val="C00000"/>
              </a:solidFill>
            </a:endParaRPr>
          </a:p>
        </p:txBody>
      </p:sp>
    </p:spTree>
    <p:extLst>
      <p:ext uri="{BB962C8B-B14F-4D97-AF65-F5344CB8AC3E}">
        <p14:creationId xmlns:p14="http://schemas.microsoft.com/office/powerpoint/2010/main" val="164528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2910" y="214290"/>
            <a:ext cx="8229600" cy="785834"/>
          </a:xfrm>
        </p:spPr>
        <p:txBody>
          <a:bodyPr>
            <a:normAutofit/>
          </a:bodyPr>
          <a:lstStyle/>
          <a:p>
            <a:pPr algn="r"/>
            <a:r>
              <a:rPr lang="ar-SA" dirty="0" smtClean="0">
                <a:solidFill>
                  <a:schemeClr val="accent2"/>
                </a:solidFill>
              </a:rPr>
              <a:t>ثانيا . الفائدة المركبة : </a:t>
            </a:r>
            <a:endParaRPr lang="ar-SA" dirty="0">
              <a:solidFill>
                <a:schemeClr val="accent2"/>
              </a:solidFill>
            </a:endParaRPr>
          </a:p>
        </p:txBody>
      </p:sp>
      <p:sp>
        <p:nvSpPr>
          <p:cNvPr id="3" name="عنصر نائب للمحتوى 2"/>
          <p:cNvSpPr>
            <a:spLocks noGrp="1"/>
          </p:cNvSpPr>
          <p:nvPr>
            <p:ph sz="quarter" idx="1"/>
          </p:nvPr>
        </p:nvSpPr>
        <p:spPr/>
        <p:txBody>
          <a:bodyPr/>
          <a:lstStyle/>
          <a:p>
            <a:pPr algn="just">
              <a:lnSpc>
                <a:spcPct val="200000"/>
              </a:lnSpc>
            </a:pPr>
            <a:r>
              <a:rPr lang="ar-SA" dirty="0" smtClean="0"/>
              <a:t>الفائدة المحسوبة  على المبلغ  الأصلي </a:t>
            </a:r>
            <a:r>
              <a:rPr lang="ar-SA" dirty="0" err="1" smtClean="0"/>
              <a:t>و</a:t>
            </a:r>
            <a:r>
              <a:rPr lang="ar-SA" dirty="0" smtClean="0"/>
              <a:t> على الفائدة المحسوبة في نهاية كل فترة .</a:t>
            </a:r>
          </a:p>
          <a:p>
            <a:pPr algn="just">
              <a:lnSpc>
                <a:spcPct val="200000"/>
              </a:lnSpc>
            </a:pPr>
            <a:r>
              <a:rPr lang="ar-SA" dirty="0" smtClean="0"/>
              <a:t>الفائدة المحسوبة في الفترة الثانية ستكون على المبلغ الأصلي مضافا إلية ما حصل من فائدة عن الفترة الأولى .</a:t>
            </a:r>
          </a:p>
          <a:p>
            <a:pPr algn="just">
              <a:lnSpc>
                <a:spcPct val="200000"/>
              </a:lnSpc>
            </a:pPr>
            <a:endParaRPr lang="ar-SA" dirty="0" smtClean="0"/>
          </a:p>
          <a:p>
            <a:pPr algn="just">
              <a:lnSpc>
                <a:spcPct val="200000"/>
              </a:lnSpc>
            </a:pPr>
            <a:endParaRPr lang="ar-SA" dirty="0"/>
          </a:p>
        </p:txBody>
      </p:sp>
      <p:pic>
        <p:nvPicPr>
          <p:cNvPr id="5" name="صورة 4" descr="imagesRXCN70FA.jpg"/>
          <p:cNvPicPr>
            <a:picLocks noChangeAspect="1"/>
          </p:cNvPicPr>
          <p:nvPr/>
        </p:nvPicPr>
        <p:blipFill>
          <a:blip r:embed="rId2"/>
          <a:stretch>
            <a:fillRect/>
          </a:stretch>
        </p:blipFill>
        <p:spPr>
          <a:xfrm>
            <a:off x="214282" y="4143380"/>
            <a:ext cx="2762250" cy="16573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imagesBXOBIE9K.jpg"/>
          <p:cNvPicPr>
            <a:picLocks noChangeAspect="1"/>
          </p:cNvPicPr>
          <p:nvPr/>
        </p:nvPicPr>
        <p:blipFill>
          <a:blip r:embed="rId2"/>
          <a:srcRect b="13888"/>
          <a:stretch>
            <a:fillRect/>
          </a:stretch>
        </p:blipFill>
        <p:spPr>
          <a:xfrm>
            <a:off x="0" y="3571876"/>
            <a:ext cx="1771650" cy="2214578"/>
          </a:xfrm>
          <a:prstGeom prst="rect">
            <a:avLst/>
          </a:prstGeom>
        </p:spPr>
      </p:pic>
      <p:sp>
        <p:nvSpPr>
          <p:cNvPr id="3" name="عنصر نائب للمحتوى 2"/>
          <p:cNvSpPr>
            <a:spLocks noGrp="1"/>
          </p:cNvSpPr>
          <p:nvPr>
            <p:ph sz="quarter" idx="1"/>
          </p:nvPr>
        </p:nvSpPr>
        <p:spPr>
          <a:xfrm>
            <a:off x="214282" y="1219200"/>
            <a:ext cx="8715436" cy="4937760"/>
          </a:xfrm>
        </p:spPr>
        <p:txBody>
          <a:bodyPr>
            <a:normAutofit fontScale="92500" lnSpcReduction="20000"/>
          </a:bodyPr>
          <a:lstStyle/>
          <a:p>
            <a:pPr algn="just">
              <a:lnSpc>
                <a:spcPct val="150000"/>
              </a:lnSpc>
            </a:pPr>
            <a:r>
              <a:rPr lang="ar-SA" dirty="0" smtClean="0">
                <a:solidFill>
                  <a:schemeClr val="accent3"/>
                </a:solidFill>
              </a:rPr>
              <a:t>مثــال : </a:t>
            </a:r>
          </a:p>
          <a:p>
            <a:pPr algn="just">
              <a:lnSpc>
                <a:spcPct val="150000"/>
              </a:lnSpc>
            </a:pPr>
            <a:r>
              <a:rPr lang="ar-SA" dirty="0" smtClean="0">
                <a:solidFill>
                  <a:srgbClr val="0070C0"/>
                </a:solidFill>
              </a:rPr>
              <a:t>أذا كان لديك الآن 1000 ريال فكم سيصبح المبلغ الحالي بعد 3 سنوات أذا أودعتها في مصرف يدفع لك معدل فائدة مركبة مقدارها 8% سنويا </a:t>
            </a:r>
          </a:p>
          <a:p>
            <a:pPr algn="just">
              <a:lnSpc>
                <a:spcPct val="150000"/>
              </a:lnSpc>
            </a:pPr>
            <a:r>
              <a:rPr lang="ar-SA" dirty="0" smtClean="0"/>
              <a:t>مبلغ الفائدة في نهاية السنة الأولى = 1000 ×8% × 1 = 80 ريال </a:t>
            </a:r>
          </a:p>
          <a:p>
            <a:pPr algn="just">
              <a:lnSpc>
                <a:spcPct val="150000"/>
              </a:lnSpc>
            </a:pPr>
            <a:r>
              <a:rPr lang="ar-SA" dirty="0" smtClean="0"/>
              <a:t>مبلغ الفائدة في نهاية السنة الثانية = 1080 × 8% × 1 = 86.4 ريال </a:t>
            </a:r>
          </a:p>
          <a:p>
            <a:pPr algn="just">
              <a:lnSpc>
                <a:spcPct val="150000"/>
              </a:lnSpc>
            </a:pPr>
            <a:r>
              <a:rPr lang="ar-SA" dirty="0" smtClean="0"/>
              <a:t>مبلغ الفائدة في نهاية السنة الثالثة =1166.4 × 8% × 1 = 93.131 ريال</a:t>
            </a:r>
          </a:p>
          <a:p>
            <a:pPr algn="just">
              <a:lnSpc>
                <a:spcPct val="150000"/>
              </a:lnSpc>
            </a:pPr>
            <a:r>
              <a:rPr lang="ar-SA" dirty="0" smtClean="0"/>
              <a:t>المجموع                                                                         = 259.712 ريال</a:t>
            </a:r>
          </a:p>
          <a:p>
            <a:pPr algn="just">
              <a:lnSpc>
                <a:spcPct val="150000"/>
              </a:lnSpc>
            </a:pPr>
            <a:r>
              <a:rPr lang="ar-SA" dirty="0" smtClean="0"/>
              <a:t>المبلغ الكلي = 1259.712 ريال </a:t>
            </a:r>
            <a:endParaRPr lang="ar-SA" dirty="0"/>
          </a:p>
        </p:txBody>
      </p:sp>
      <p:sp>
        <p:nvSpPr>
          <p:cNvPr id="4" name="عنوان 1"/>
          <p:cNvSpPr>
            <a:spLocks noGrp="1"/>
          </p:cNvSpPr>
          <p:nvPr>
            <p:ph type="title"/>
          </p:nvPr>
        </p:nvSpPr>
        <p:spPr>
          <a:xfrm>
            <a:off x="642910" y="214290"/>
            <a:ext cx="8229600" cy="857272"/>
          </a:xfrm>
        </p:spPr>
        <p:txBody>
          <a:bodyPr>
            <a:normAutofit/>
          </a:bodyPr>
          <a:lstStyle/>
          <a:p>
            <a:pPr algn="r"/>
            <a:r>
              <a:rPr lang="ar-SA" dirty="0" smtClean="0">
                <a:solidFill>
                  <a:schemeClr val="accent2"/>
                </a:solidFill>
              </a:rPr>
              <a:t>ثانيا . الفائدة المركبة : </a:t>
            </a:r>
            <a:endParaRPr lang="ar-SA" dirty="0">
              <a:solidFill>
                <a:schemeClr val="accent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214282" y="1219200"/>
            <a:ext cx="8715436" cy="4937760"/>
          </a:xfrm>
        </p:spPr>
        <p:txBody>
          <a:bodyPr>
            <a:normAutofit lnSpcReduction="10000"/>
          </a:bodyPr>
          <a:lstStyle/>
          <a:p>
            <a:pPr>
              <a:lnSpc>
                <a:spcPct val="150000"/>
              </a:lnSpc>
            </a:pPr>
            <a:r>
              <a:rPr lang="ar-SA" dirty="0" smtClean="0">
                <a:cs typeface="Mudir MT" pitchFamily="2" charset="-78"/>
              </a:rPr>
              <a:t>القيمة المستقبلية لمبلغ = المبلغ الأساسي × معامل الفائدة المركبة</a:t>
            </a:r>
          </a:p>
          <a:p>
            <a:pPr>
              <a:lnSpc>
                <a:spcPct val="150000"/>
              </a:lnSpc>
            </a:pPr>
            <a:r>
              <a:rPr lang="en-US" dirty="0" smtClean="0">
                <a:cs typeface="Mudir MT" pitchFamily="2" charset="-78"/>
              </a:rPr>
              <a:t>FV = PV (1+ r )</a:t>
            </a:r>
            <a:r>
              <a:rPr lang="en-US" dirty="0" smtClean="0">
                <a:latin typeface="Arial"/>
                <a:cs typeface="Mudir MT" pitchFamily="2" charset="-78"/>
              </a:rPr>
              <a:t>ᶰ</a:t>
            </a:r>
            <a:endParaRPr lang="ar-SA" dirty="0" smtClean="0">
              <a:latin typeface="Arial"/>
              <a:cs typeface="Mudir MT" pitchFamily="2" charset="-78"/>
            </a:endParaRPr>
          </a:p>
          <a:p>
            <a:r>
              <a:rPr lang="ar-SA" dirty="0" smtClean="0">
                <a:solidFill>
                  <a:schemeClr val="accent3"/>
                </a:solidFill>
              </a:rPr>
              <a:t>مثـال :</a:t>
            </a:r>
          </a:p>
          <a:p>
            <a:pPr algn="just"/>
            <a:r>
              <a:rPr lang="ar-SA" dirty="0" smtClean="0">
                <a:solidFill>
                  <a:srgbClr val="0070C0"/>
                </a:solidFill>
              </a:rPr>
              <a:t>ما هي القيمة المستقبلية لمبلغ 5000 ريال قد أودعته في مصرف يدفع معدل فائدة سنوية مقدارها 10 % لمدة سنتين ؟</a:t>
            </a:r>
          </a:p>
          <a:p>
            <a:endParaRPr lang="ar-SA" dirty="0" smtClean="0"/>
          </a:p>
          <a:p>
            <a:pPr algn="ctr">
              <a:buNone/>
            </a:pPr>
            <a:r>
              <a:rPr lang="en-US" dirty="0" smtClean="0"/>
              <a:t>FV = PV ( 1 + r )</a:t>
            </a:r>
            <a:r>
              <a:rPr lang="en-US" dirty="0" smtClean="0">
                <a:latin typeface="Arial"/>
                <a:cs typeface="Arial"/>
              </a:rPr>
              <a:t>ᶰ</a:t>
            </a:r>
          </a:p>
          <a:p>
            <a:endParaRPr lang="en-US" dirty="0" smtClean="0">
              <a:latin typeface="Arial"/>
              <a:cs typeface="Arial"/>
            </a:endParaRPr>
          </a:p>
          <a:p>
            <a:pPr>
              <a:buNone/>
            </a:pPr>
            <a:r>
              <a:rPr lang="ar-SA" dirty="0" smtClean="0">
                <a:latin typeface="Arial"/>
                <a:cs typeface="Arial"/>
              </a:rPr>
              <a:t> </a:t>
            </a:r>
            <a:r>
              <a:rPr lang="ar-SA" sz="3000" dirty="0" smtClean="0">
                <a:latin typeface="Arial"/>
                <a:cs typeface="Arial"/>
              </a:rPr>
              <a:t>= 5000 × ( 1 + 0.10 )</a:t>
            </a:r>
            <a:r>
              <a:rPr lang="ar-SA" sz="3000" dirty="0" smtClean="0">
                <a:latin typeface="Angsana New"/>
                <a:cs typeface="Arial"/>
              </a:rPr>
              <a:t>² = 5000 × 1.21 </a:t>
            </a:r>
          </a:p>
          <a:p>
            <a:pPr>
              <a:buNone/>
            </a:pPr>
            <a:r>
              <a:rPr lang="ar-SA" sz="3000" dirty="0" smtClean="0">
                <a:latin typeface="Angsana New"/>
                <a:cs typeface="Arial"/>
              </a:rPr>
              <a:t>= 6050  ريال </a:t>
            </a:r>
            <a:endParaRPr lang="ar-SA" sz="3000" dirty="0" smtClean="0"/>
          </a:p>
          <a:p>
            <a:pPr>
              <a:lnSpc>
                <a:spcPct val="150000"/>
              </a:lnSpc>
            </a:pPr>
            <a:endParaRPr lang="en-US" dirty="0" smtClean="0">
              <a:latin typeface="Arial"/>
              <a:cs typeface="Mudir MT" pitchFamily="2" charset="-78"/>
            </a:endParaRPr>
          </a:p>
          <a:p>
            <a:pPr>
              <a:lnSpc>
                <a:spcPct val="150000"/>
              </a:lnSpc>
              <a:buNone/>
            </a:pPr>
            <a:endParaRPr lang="ar-SA" u="sng" dirty="0" smtClean="0">
              <a:solidFill>
                <a:schemeClr val="accent3"/>
              </a:solidFill>
              <a:latin typeface="Arial"/>
              <a:cs typeface="Mudir MT" pitchFamily="2" charset="-78"/>
            </a:endParaRPr>
          </a:p>
          <a:p>
            <a:pPr>
              <a:lnSpc>
                <a:spcPct val="150000"/>
              </a:lnSpc>
            </a:pPr>
            <a:endParaRPr lang="ar-SA" dirty="0">
              <a:cs typeface="Mudir MT" pitchFamily="2" charset="-78"/>
            </a:endParaRPr>
          </a:p>
        </p:txBody>
      </p:sp>
      <p:sp>
        <p:nvSpPr>
          <p:cNvPr id="4" name="عنوان 1"/>
          <p:cNvSpPr>
            <a:spLocks noGrp="1"/>
          </p:cNvSpPr>
          <p:nvPr>
            <p:ph type="title"/>
          </p:nvPr>
        </p:nvSpPr>
        <p:spPr/>
        <p:txBody>
          <a:bodyPr>
            <a:normAutofit/>
          </a:bodyPr>
          <a:lstStyle/>
          <a:p>
            <a:pPr algn="r"/>
            <a:r>
              <a:rPr lang="ar-SA" dirty="0" smtClean="0">
                <a:solidFill>
                  <a:schemeClr val="accent2"/>
                </a:solidFill>
              </a:rPr>
              <a:t>ثانيا . الفائدة المركبة : </a:t>
            </a:r>
            <a:endParaRPr lang="ar-SA" dirty="0">
              <a:solidFill>
                <a:schemeClr val="accent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accent2"/>
                </a:solidFill>
              </a:rPr>
              <a:t>ثالثا.القيمة المستقبلية لدفعات منتظمة </a:t>
            </a:r>
            <a:endParaRPr lang="ar-SA" dirty="0">
              <a:solidFill>
                <a:schemeClr val="accent2"/>
              </a:solidFill>
            </a:endParaRPr>
          </a:p>
        </p:txBody>
      </p:sp>
      <p:sp>
        <p:nvSpPr>
          <p:cNvPr id="3" name="عنصر نائب للمحتوى 2"/>
          <p:cNvSpPr>
            <a:spLocks noGrp="1"/>
          </p:cNvSpPr>
          <p:nvPr>
            <p:ph sz="quarter" idx="1"/>
          </p:nvPr>
        </p:nvSpPr>
        <p:spPr>
          <a:xfrm>
            <a:off x="214282" y="1219200"/>
            <a:ext cx="8715436" cy="4937760"/>
          </a:xfrm>
        </p:spPr>
        <p:txBody>
          <a:bodyPr>
            <a:normAutofit/>
          </a:bodyPr>
          <a:lstStyle/>
          <a:p>
            <a:pPr algn="l" rtl="0">
              <a:buNone/>
            </a:pPr>
            <a:r>
              <a:rPr lang="en-US" dirty="0" smtClean="0"/>
              <a:t> </a:t>
            </a:r>
          </a:p>
          <a:p>
            <a:pPr algn="l" rtl="0">
              <a:buNone/>
            </a:pPr>
            <a:r>
              <a:rPr lang="en-US" dirty="0" smtClean="0"/>
              <a:t>                            FVA = PMT [                ]</a:t>
            </a:r>
          </a:p>
          <a:p>
            <a:pPr algn="r">
              <a:buNone/>
            </a:pPr>
            <a:r>
              <a:rPr lang="ar-SA" dirty="0" smtClean="0"/>
              <a:t>مثال : </a:t>
            </a:r>
          </a:p>
          <a:p>
            <a:pPr algn="just">
              <a:lnSpc>
                <a:spcPct val="150000"/>
              </a:lnSpc>
              <a:buNone/>
            </a:pPr>
            <a:r>
              <a:rPr lang="ar-SA" sz="2000" dirty="0" smtClean="0"/>
              <a:t>   </a:t>
            </a:r>
            <a:r>
              <a:rPr lang="ar-SA" sz="2000" dirty="0" smtClean="0">
                <a:solidFill>
                  <a:srgbClr val="0070C0"/>
                </a:solidFill>
              </a:rPr>
              <a:t>  أفترض أن والدك  قد وضع خطة بمساعدة الذي يتعامل معه لتوفير تكاليف تعليمك بالجامعة </a:t>
            </a:r>
            <a:r>
              <a:rPr lang="ar-SA" sz="2000" dirty="0" err="1" smtClean="0">
                <a:solidFill>
                  <a:srgbClr val="0070C0"/>
                </a:solidFill>
              </a:rPr>
              <a:t>و</a:t>
            </a:r>
            <a:r>
              <a:rPr lang="ar-SA" sz="2000" dirty="0" smtClean="0">
                <a:solidFill>
                  <a:srgbClr val="0070C0"/>
                </a:solidFill>
              </a:rPr>
              <a:t> أنت الآن في سن الثالثة عشرة </a:t>
            </a:r>
            <a:r>
              <a:rPr lang="ar-SA" sz="2000" dirty="0" err="1" smtClean="0">
                <a:solidFill>
                  <a:srgbClr val="0070C0"/>
                </a:solidFill>
              </a:rPr>
              <a:t>و</a:t>
            </a:r>
            <a:r>
              <a:rPr lang="ar-SA" sz="2000" dirty="0" smtClean="0">
                <a:solidFill>
                  <a:srgbClr val="0070C0"/>
                </a:solidFill>
              </a:rPr>
              <a:t> ذلك بإيداع مبلغ مقداره 1200 ريال في نهاية كل سنة من السنوات الخمس القادمة قبل دخولك للجامعة أفترض أيضا أن البنك يعطي معدل فائدة على هذا النوع من حسابات التوفير مقدارها 11 % سنويا المطلوب حساب القيمة المستقبلية لهذه الدفعات </a:t>
            </a:r>
          </a:p>
          <a:p>
            <a:pPr algn="just" rtl="0">
              <a:lnSpc>
                <a:spcPct val="150000"/>
              </a:lnSpc>
              <a:buNone/>
            </a:pPr>
            <a:r>
              <a:rPr lang="en-US" sz="2000" dirty="0" smtClean="0"/>
              <a:t>FVA = 1200 [                      ]</a:t>
            </a:r>
          </a:p>
          <a:p>
            <a:pPr algn="just" rtl="0">
              <a:lnSpc>
                <a:spcPct val="150000"/>
              </a:lnSpc>
              <a:buNone/>
            </a:pPr>
            <a:r>
              <a:rPr lang="en-US" sz="2000" dirty="0" smtClean="0"/>
              <a:t>       = 1200 [ 6.228 ] </a:t>
            </a:r>
          </a:p>
          <a:p>
            <a:pPr algn="just" rtl="0">
              <a:lnSpc>
                <a:spcPct val="150000"/>
              </a:lnSpc>
              <a:buNone/>
            </a:pPr>
            <a:r>
              <a:rPr lang="en-US" sz="2000" dirty="0" smtClean="0"/>
              <a:t>      = 7473.4 </a:t>
            </a:r>
            <a:endParaRPr lang="ar-SA" sz="20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357686" y="1785926"/>
            <a:ext cx="1143008" cy="438150"/>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714480" y="4500570"/>
            <a:ext cx="1209675" cy="457200"/>
          </a:xfrm>
          <a:prstGeom prst="rect">
            <a:avLst/>
          </a:prstGeom>
          <a:noFill/>
        </p:spPr>
      </p:pic>
      <p:pic>
        <p:nvPicPr>
          <p:cNvPr id="9" name="صورة 8" descr="Time_is_money-29387.png"/>
          <p:cNvPicPr>
            <a:picLocks noChangeAspect="1"/>
          </p:cNvPicPr>
          <p:nvPr/>
        </p:nvPicPr>
        <p:blipFill>
          <a:blip r:embed="rId4"/>
          <a:stretch>
            <a:fillRect/>
          </a:stretch>
        </p:blipFill>
        <p:spPr>
          <a:xfrm>
            <a:off x="5214942" y="4500570"/>
            <a:ext cx="2857500" cy="12858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صورة 5" descr="time_is_money.jpg"/>
          <p:cNvPicPr>
            <a:picLocks noChangeAspect="1"/>
          </p:cNvPicPr>
          <p:nvPr/>
        </p:nvPicPr>
        <p:blipFill>
          <a:blip r:embed="rId2">
            <a:lum bright="70000" contrast="-70000"/>
          </a:blip>
          <a:stretch>
            <a:fillRect/>
          </a:stretch>
        </p:blipFill>
        <p:spPr>
          <a:xfrm>
            <a:off x="1857356" y="1295290"/>
            <a:ext cx="5429288" cy="4776916"/>
          </a:xfrm>
          <a:prstGeom prst="rect">
            <a:avLst/>
          </a:prstGeom>
        </p:spPr>
      </p:pic>
      <p:sp>
        <p:nvSpPr>
          <p:cNvPr id="2" name="عنوان 1"/>
          <p:cNvSpPr>
            <a:spLocks noGrp="1"/>
          </p:cNvSpPr>
          <p:nvPr>
            <p:ph type="title"/>
          </p:nvPr>
        </p:nvSpPr>
        <p:spPr>
          <a:xfrm>
            <a:off x="714348" y="214290"/>
            <a:ext cx="8229600" cy="785834"/>
          </a:xfrm>
        </p:spPr>
        <p:txBody>
          <a:bodyPr/>
          <a:lstStyle/>
          <a:p>
            <a:pPr algn="r"/>
            <a:r>
              <a:rPr lang="ar-SA" dirty="0" smtClean="0">
                <a:solidFill>
                  <a:schemeClr val="accent2"/>
                </a:solidFill>
              </a:rPr>
              <a:t>رابعا.القيمة الحالية لمبلغ (مستقبلي)</a:t>
            </a:r>
            <a:endParaRPr lang="ar-SA" dirty="0">
              <a:solidFill>
                <a:schemeClr val="accent2"/>
              </a:solidFill>
            </a:endParaRPr>
          </a:p>
        </p:txBody>
      </p:sp>
      <p:sp>
        <p:nvSpPr>
          <p:cNvPr id="3" name="عنصر نائب للمحتوى 2"/>
          <p:cNvSpPr>
            <a:spLocks noGrp="1"/>
          </p:cNvSpPr>
          <p:nvPr>
            <p:ph sz="quarter" idx="1"/>
          </p:nvPr>
        </p:nvSpPr>
        <p:spPr>
          <a:xfrm>
            <a:off x="214282" y="1219200"/>
            <a:ext cx="8572560" cy="4937760"/>
          </a:xfrm>
        </p:spPr>
        <p:txBody>
          <a:bodyPr/>
          <a:lstStyle/>
          <a:p>
            <a:pPr algn="just">
              <a:lnSpc>
                <a:spcPct val="150000"/>
              </a:lnSpc>
            </a:pPr>
            <a:r>
              <a:rPr lang="ar-SA" dirty="0" smtClean="0"/>
              <a:t>أذا عرض عليك أن تحتار بين مبلغين المبلغ الأول تستلمه الآن أما الأخر فتستلمه بعد عدة سنوات . فلا شك أنك بحاجة إلى طريقة تجعل قرارك صحيحا .</a:t>
            </a:r>
          </a:p>
          <a:p>
            <a:pPr algn="just">
              <a:lnSpc>
                <a:spcPct val="150000"/>
              </a:lnSpc>
            </a:pPr>
            <a:endParaRPr lang="ar-SA" dirty="0" smtClean="0"/>
          </a:p>
          <a:p>
            <a:pPr algn="ctr">
              <a:lnSpc>
                <a:spcPct val="150000"/>
              </a:lnSpc>
              <a:buNone/>
            </a:pPr>
            <a:r>
              <a:rPr lang="en-US" dirty="0" smtClean="0">
                <a:solidFill>
                  <a:srgbClr val="0070C0"/>
                </a:solidFill>
              </a:rPr>
              <a:t>PV = </a:t>
            </a:r>
            <a:endParaRPr lang="ar-SA" dirty="0" smtClean="0">
              <a:solidFill>
                <a:srgbClr val="0070C0"/>
              </a:solidFill>
            </a:endParaRPr>
          </a:p>
          <a:p>
            <a:pPr algn="ctr">
              <a:lnSpc>
                <a:spcPct val="150000"/>
              </a:lnSpc>
              <a:buNone/>
            </a:pPr>
            <a:r>
              <a:rPr lang="en-US" dirty="0" smtClean="0">
                <a:solidFill>
                  <a:srgbClr val="0070C0"/>
                </a:solidFill>
              </a:rPr>
              <a:t>                PV = Fv (1+ r)</a:t>
            </a:r>
            <a:r>
              <a:rPr lang="en-US" dirty="0" smtClean="0">
                <a:solidFill>
                  <a:srgbClr val="0070C0"/>
                </a:solidFill>
                <a:latin typeface="Arial"/>
                <a:cs typeface="Arial"/>
              </a:rPr>
              <a:t>- ᶰ</a:t>
            </a:r>
            <a:endParaRPr lang="ar-SA" dirty="0" smtClean="0">
              <a:solidFill>
                <a:srgbClr val="0070C0"/>
              </a:solidFill>
            </a:endParaRPr>
          </a:p>
          <a:p>
            <a:pPr algn="just">
              <a:lnSpc>
                <a:spcPct val="150000"/>
              </a:lnSpc>
            </a:pPr>
            <a:endParaRPr lang="ar-SA" dirty="0"/>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4097" name="Picture 1"/>
          <p:cNvPicPr>
            <a:picLocks noChangeAspect="1" noChangeArrowheads="1"/>
          </p:cNvPicPr>
          <p:nvPr/>
        </p:nvPicPr>
        <p:blipFill>
          <a:blip r:embed="rId3">
            <a:clrChange>
              <a:clrFrom>
                <a:srgbClr val="FFFFFF"/>
              </a:clrFrom>
              <a:clrTo>
                <a:srgbClr val="FFFFFF">
                  <a:alpha val="0"/>
                </a:srgbClr>
              </a:clrTo>
            </a:clrChange>
            <a:duotone>
              <a:prstClr val="black"/>
              <a:schemeClr val="accent5">
                <a:tint val="45000"/>
                <a:satMod val="400000"/>
              </a:schemeClr>
            </a:duotone>
          </a:blip>
          <a:srcRect/>
          <a:stretch>
            <a:fillRect/>
          </a:stretch>
        </p:blipFill>
        <p:spPr bwMode="auto">
          <a:xfrm>
            <a:off x="5000628" y="3714752"/>
            <a:ext cx="1571636" cy="743341"/>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accent2"/>
                </a:solidFill>
              </a:rPr>
              <a:t>رابعا.القيمة الحالية لمبلغ (مستقبلي)</a:t>
            </a:r>
            <a:endParaRPr lang="ar-SA" dirty="0"/>
          </a:p>
        </p:txBody>
      </p:sp>
      <p:sp>
        <p:nvSpPr>
          <p:cNvPr id="3" name="عنصر نائب للمحتوى 2"/>
          <p:cNvSpPr>
            <a:spLocks noGrp="1"/>
          </p:cNvSpPr>
          <p:nvPr>
            <p:ph sz="quarter" idx="1"/>
          </p:nvPr>
        </p:nvSpPr>
        <p:spPr>
          <a:xfrm>
            <a:off x="214282" y="1219200"/>
            <a:ext cx="8472518" cy="4937760"/>
          </a:xfrm>
        </p:spPr>
        <p:txBody>
          <a:bodyPr>
            <a:normAutofit fontScale="77500" lnSpcReduction="20000"/>
          </a:bodyPr>
          <a:lstStyle/>
          <a:p>
            <a:pPr algn="just">
              <a:lnSpc>
                <a:spcPct val="150000"/>
              </a:lnSpc>
            </a:pPr>
            <a:r>
              <a:rPr lang="ar-SA" dirty="0" smtClean="0">
                <a:solidFill>
                  <a:schemeClr val="accent3"/>
                </a:solidFill>
              </a:rPr>
              <a:t>مثـال : </a:t>
            </a:r>
          </a:p>
          <a:p>
            <a:pPr algn="just">
              <a:lnSpc>
                <a:spcPct val="150000"/>
              </a:lnSpc>
            </a:pPr>
            <a:r>
              <a:rPr lang="ar-SA" dirty="0" smtClean="0">
                <a:solidFill>
                  <a:srgbClr val="0070C0"/>
                </a:solidFill>
              </a:rPr>
              <a:t>أذا عرض عليك أن تستلم 75.13 ريال اليوم </a:t>
            </a:r>
            <a:r>
              <a:rPr lang="ar-SA" dirty="0" err="1" smtClean="0">
                <a:solidFill>
                  <a:srgbClr val="0070C0"/>
                </a:solidFill>
              </a:rPr>
              <a:t>و</a:t>
            </a:r>
            <a:r>
              <a:rPr lang="ar-SA" dirty="0" smtClean="0">
                <a:solidFill>
                  <a:srgbClr val="0070C0"/>
                </a:solidFill>
              </a:rPr>
              <a:t> عرض أيضا خيار أخر بدلا عنه أن تستلم 100 </a:t>
            </a:r>
            <a:r>
              <a:rPr lang="ar-SA" dirty="0" err="1" smtClean="0">
                <a:solidFill>
                  <a:srgbClr val="0070C0"/>
                </a:solidFill>
              </a:rPr>
              <a:t>و</a:t>
            </a:r>
            <a:r>
              <a:rPr lang="ar-SA" dirty="0" smtClean="0">
                <a:solidFill>
                  <a:srgbClr val="0070C0"/>
                </a:solidFill>
              </a:rPr>
              <a:t> لكن بعد 3 سنوات فماذا تختار . علما أن معدل الفائدة السائد هو 10 % بمعنى أيهما أكثر قيمة </a:t>
            </a:r>
            <a:r>
              <a:rPr lang="ar-SA" dirty="0" err="1" smtClean="0">
                <a:solidFill>
                  <a:srgbClr val="0070C0"/>
                </a:solidFill>
              </a:rPr>
              <a:t>لك</a:t>
            </a:r>
            <a:r>
              <a:rPr lang="ar-SA" dirty="0" smtClean="0">
                <a:solidFill>
                  <a:srgbClr val="0070C0"/>
                </a:solidFill>
              </a:rPr>
              <a:t> ؟ </a:t>
            </a:r>
          </a:p>
          <a:p>
            <a:pPr algn="just">
              <a:lnSpc>
                <a:spcPct val="150000"/>
              </a:lnSpc>
            </a:pPr>
            <a:r>
              <a:rPr lang="ar-SA" u="sng" dirty="0" smtClean="0">
                <a:solidFill>
                  <a:schemeClr val="accent3"/>
                </a:solidFill>
              </a:rPr>
              <a:t>الحل : </a:t>
            </a:r>
          </a:p>
          <a:p>
            <a:pPr algn="just">
              <a:lnSpc>
                <a:spcPct val="150000"/>
              </a:lnSpc>
            </a:pPr>
            <a:r>
              <a:rPr lang="ar-SA" dirty="0" smtClean="0"/>
              <a:t>بما انك ستتخذ قرارك اليوم </a:t>
            </a:r>
            <a:r>
              <a:rPr lang="ar-SA" dirty="0" err="1" smtClean="0"/>
              <a:t>و</a:t>
            </a:r>
            <a:r>
              <a:rPr lang="ar-SA" dirty="0" smtClean="0"/>
              <a:t> عليه فأنك بحاجة أن تعرف قيمة 100 ريال (التي ستستلمها بعد 3 سنوات ) اليوم ثم نجري المقارنة </a:t>
            </a:r>
            <a:r>
              <a:rPr lang="ar-SA" dirty="0" err="1" smtClean="0"/>
              <a:t>و</a:t>
            </a:r>
            <a:r>
              <a:rPr lang="ar-SA" dirty="0" smtClean="0"/>
              <a:t> هذا ما يعرف بالقيمة الحالية لمبلغ ستستلمه بالمستقبل </a:t>
            </a:r>
            <a:r>
              <a:rPr lang="ar-SA" dirty="0" err="1" smtClean="0"/>
              <a:t>و</a:t>
            </a:r>
            <a:r>
              <a:rPr lang="ar-SA" dirty="0" smtClean="0"/>
              <a:t> يحسب </a:t>
            </a:r>
            <a:r>
              <a:rPr lang="ar-SA" dirty="0" err="1" smtClean="0"/>
              <a:t>كالاتي</a:t>
            </a:r>
            <a:r>
              <a:rPr lang="ar-SA" dirty="0" smtClean="0"/>
              <a:t> ” </a:t>
            </a:r>
          </a:p>
          <a:p>
            <a:pPr algn="just">
              <a:lnSpc>
                <a:spcPct val="150000"/>
              </a:lnSpc>
            </a:pPr>
            <a:r>
              <a:rPr lang="en-US" dirty="0" smtClean="0"/>
              <a:t>PV = 100 ( 1 + 0.10 ) - </a:t>
            </a:r>
            <a:r>
              <a:rPr lang="en-US" dirty="0" smtClean="0">
                <a:latin typeface="Arial"/>
                <a:cs typeface="Arial"/>
              </a:rPr>
              <a:t>ᵌ</a:t>
            </a:r>
            <a:endParaRPr lang="ar-SA" dirty="0" smtClean="0">
              <a:latin typeface="Arial"/>
              <a:cs typeface="Arial"/>
            </a:endParaRPr>
          </a:p>
          <a:p>
            <a:pPr algn="just">
              <a:lnSpc>
                <a:spcPct val="150000"/>
              </a:lnSpc>
            </a:pPr>
            <a:endParaRPr lang="ar-SA" dirty="0" smtClean="0">
              <a:latin typeface="Arial"/>
              <a:cs typeface="Arial"/>
            </a:endParaRPr>
          </a:p>
          <a:p>
            <a:pPr algn="just">
              <a:lnSpc>
                <a:spcPct val="150000"/>
              </a:lnSpc>
            </a:pPr>
            <a:r>
              <a:rPr lang="en-US" dirty="0" smtClean="0">
                <a:latin typeface="Arial"/>
                <a:cs typeface="Arial"/>
              </a:rPr>
              <a:t>= 75.13 </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just">
              <a:lnSpc>
                <a:spcPct val="150000"/>
              </a:lnSpc>
            </a:pPr>
            <a:r>
              <a:rPr lang="ar-SA" dirty="0" smtClean="0"/>
              <a:t>مثـال :</a:t>
            </a:r>
          </a:p>
          <a:p>
            <a:pPr algn="just">
              <a:lnSpc>
                <a:spcPct val="150000"/>
              </a:lnSpc>
            </a:pPr>
            <a:r>
              <a:rPr lang="ar-SA" dirty="0" smtClean="0">
                <a:solidFill>
                  <a:srgbClr val="0070C0"/>
                </a:solidFill>
              </a:rPr>
              <a:t>يمكن حل المثال السابق بطريقة أخري </a:t>
            </a:r>
            <a:r>
              <a:rPr lang="ar-SA" dirty="0" err="1" smtClean="0">
                <a:solidFill>
                  <a:srgbClr val="0070C0"/>
                </a:solidFill>
              </a:rPr>
              <a:t>و</a:t>
            </a:r>
            <a:r>
              <a:rPr lang="ar-SA" dirty="0" smtClean="0">
                <a:solidFill>
                  <a:srgbClr val="0070C0"/>
                </a:solidFill>
              </a:rPr>
              <a:t> هي معرفة قيمة المبلغ (الذي عرض عليك </a:t>
            </a:r>
            <a:r>
              <a:rPr lang="ar-SA" dirty="0" err="1" smtClean="0">
                <a:solidFill>
                  <a:srgbClr val="0070C0"/>
                </a:solidFill>
              </a:rPr>
              <a:t>أستلامه</a:t>
            </a:r>
            <a:r>
              <a:rPr lang="ar-SA" dirty="0" smtClean="0">
                <a:solidFill>
                  <a:srgbClr val="0070C0"/>
                </a:solidFill>
              </a:rPr>
              <a:t> اليوم ) </a:t>
            </a:r>
            <a:r>
              <a:rPr lang="ar-SA" dirty="0" err="1" smtClean="0">
                <a:solidFill>
                  <a:srgbClr val="0070C0"/>
                </a:solidFill>
              </a:rPr>
              <a:t>و</a:t>
            </a:r>
            <a:r>
              <a:rPr lang="ar-SA" dirty="0" smtClean="0">
                <a:solidFill>
                  <a:srgbClr val="0070C0"/>
                </a:solidFill>
              </a:rPr>
              <a:t> البالغ 75.13 ريال بالمستقبل , أي معرفة قيمة هذا المبلغ بعد 3 سنوات </a:t>
            </a:r>
            <a:r>
              <a:rPr lang="ar-SA" dirty="0" err="1" smtClean="0">
                <a:solidFill>
                  <a:srgbClr val="0070C0"/>
                </a:solidFill>
              </a:rPr>
              <a:t>و</a:t>
            </a:r>
            <a:r>
              <a:rPr lang="ar-SA" dirty="0" smtClean="0">
                <a:solidFill>
                  <a:srgbClr val="0070C0"/>
                </a:solidFill>
              </a:rPr>
              <a:t> مقارنته مع المبلغ الأخر </a:t>
            </a:r>
            <a:r>
              <a:rPr lang="ar-SA" dirty="0" err="1" smtClean="0">
                <a:solidFill>
                  <a:srgbClr val="0070C0"/>
                </a:solidFill>
              </a:rPr>
              <a:t>و</a:t>
            </a:r>
            <a:r>
              <a:rPr lang="ar-SA" dirty="0" smtClean="0">
                <a:solidFill>
                  <a:srgbClr val="0070C0"/>
                </a:solidFill>
              </a:rPr>
              <a:t> هو 100 ريال </a:t>
            </a:r>
            <a:r>
              <a:rPr lang="ar-SA" dirty="0" err="1" smtClean="0">
                <a:solidFill>
                  <a:srgbClr val="0070C0"/>
                </a:solidFill>
              </a:rPr>
              <a:t>و</a:t>
            </a:r>
            <a:r>
              <a:rPr lang="ar-SA" dirty="0" smtClean="0">
                <a:solidFill>
                  <a:srgbClr val="0070C0"/>
                </a:solidFill>
              </a:rPr>
              <a:t> كالأتي : </a:t>
            </a:r>
          </a:p>
          <a:p>
            <a:pPr algn="just">
              <a:lnSpc>
                <a:spcPct val="150000"/>
              </a:lnSpc>
            </a:pPr>
            <a:r>
              <a:rPr lang="ar-SA" dirty="0" smtClean="0"/>
              <a:t> </a:t>
            </a:r>
            <a:r>
              <a:rPr lang="en-US" dirty="0" smtClean="0"/>
              <a:t>FV = 75.13 (  1 + 0.10 )</a:t>
            </a:r>
            <a:r>
              <a:rPr lang="en-US" dirty="0" smtClean="0">
                <a:latin typeface="Arial"/>
                <a:cs typeface="Arial"/>
              </a:rPr>
              <a:t>ᵌ</a:t>
            </a:r>
          </a:p>
          <a:p>
            <a:pPr algn="just">
              <a:lnSpc>
                <a:spcPct val="150000"/>
              </a:lnSpc>
            </a:pPr>
            <a:r>
              <a:rPr lang="en-US" dirty="0" smtClean="0">
                <a:latin typeface="Arial"/>
                <a:cs typeface="Arial"/>
              </a:rPr>
              <a:t>= 75.13 ( 1.331)</a:t>
            </a:r>
          </a:p>
          <a:p>
            <a:pPr algn="just">
              <a:lnSpc>
                <a:spcPct val="150000"/>
              </a:lnSpc>
            </a:pPr>
            <a:r>
              <a:rPr lang="en-US" dirty="0" smtClean="0">
                <a:latin typeface="Arial"/>
                <a:cs typeface="Arial"/>
              </a:rPr>
              <a:t>= 100 </a:t>
            </a:r>
          </a:p>
          <a:p>
            <a:pPr algn="just">
              <a:lnSpc>
                <a:spcPct val="150000"/>
              </a:lnSpc>
            </a:pPr>
            <a:endParaRPr lang="ar-SA" dirty="0" smtClean="0"/>
          </a:p>
          <a:p>
            <a:pPr algn="just">
              <a:lnSpc>
                <a:spcPct val="150000"/>
              </a:lnSpc>
            </a:pPr>
            <a:endParaRPr lang="ar-SA" dirty="0"/>
          </a:p>
        </p:txBody>
      </p:sp>
      <p:sp>
        <p:nvSpPr>
          <p:cNvPr id="4" name="عنوان 1"/>
          <p:cNvSpPr>
            <a:spLocks noGrp="1"/>
          </p:cNvSpPr>
          <p:nvPr>
            <p:ph type="title"/>
          </p:nvPr>
        </p:nvSpPr>
        <p:spPr/>
        <p:txBody>
          <a:bodyPr/>
          <a:lstStyle/>
          <a:p>
            <a:pPr algn="r"/>
            <a:r>
              <a:rPr lang="ar-SA" dirty="0" smtClean="0">
                <a:solidFill>
                  <a:schemeClr val="accent2"/>
                </a:solidFill>
              </a:rPr>
              <a:t>رابعا.القيمة الحالية لمبلغ (مستقبلي)</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صورة 5" descr="chap4f03_225448_lg.jpg"/>
          <p:cNvPicPr>
            <a:picLocks noChangeAspect="1"/>
          </p:cNvPicPr>
          <p:nvPr/>
        </p:nvPicPr>
        <p:blipFill>
          <a:blip r:embed="rId2">
            <a:lum bright="70000" contrast="-70000"/>
          </a:blip>
          <a:srcRect t="21154"/>
          <a:stretch>
            <a:fillRect/>
          </a:stretch>
        </p:blipFill>
        <p:spPr>
          <a:xfrm>
            <a:off x="1071538" y="1285860"/>
            <a:ext cx="7143800" cy="4212896"/>
          </a:xfrm>
          <a:prstGeom prst="rect">
            <a:avLst/>
          </a:prstGeom>
        </p:spPr>
      </p:pic>
      <p:sp>
        <p:nvSpPr>
          <p:cNvPr id="2" name="عنوان 1"/>
          <p:cNvSpPr>
            <a:spLocks noGrp="1"/>
          </p:cNvSpPr>
          <p:nvPr>
            <p:ph type="title"/>
          </p:nvPr>
        </p:nvSpPr>
        <p:spPr/>
        <p:txBody>
          <a:bodyPr/>
          <a:lstStyle/>
          <a:p>
            <a:pPr algn="r"/>
            <a:r>
              <a:rPr lang="ar-SA" dirty="0" smtClean="0">
                <a:solidFill>
                  <a:schemeClr val="accent2"/>
                </a:solidFill>
              </a:rPr>
              <a:t>خامسا . القيمة الحالية لدفعات  منتظمة </a:t>
            </a:r>
            <a:endParaRPr lang="ar-SA" dirty="0">
              <a:solidFill>
                <a:schemeClr val="accent2"/>
              </a:solidFill>
            </a:endParaRPr>
          </a:p>
        </p:txBody>
      </p:sp>
      <p:sp>
        <p:nvSpPr>
          <p:cNvPr id="3" name="عنصر نائب للمحتوى 2"/>
          <p:cNvSpPr>
            <a:spLocks noGrp="1"/>
          </p:cNvSpPr>
          <p:nvPr>
            <p:ph sz="quarter" idx="1"/>
          </p:nvPr>
        </p:nvSpPr>
        <p:spPr/>
        <p:txBody>
          <a:bodyPr/>
          <a:lstStyle/>
          <a:p>
            <a:endParaRPr lang="ar-SA" dirty="0" smtClean="0"/>
          </a:p>
          <a:p>
            <a:r>
              <a:rPr lang="ar-SA" dirty="0" smtClean="0"/>
              <a:t>قيمة مبالغ أو دفعات سيتم استلامها (أو دفعها ) بالمستقبل </a:t>
            </a:r>
          </a:p>
          <a:p>
            <a:pPr algn="l">
              <a:buNone/>
            </a:pPr>
            <a:endParaRPr lang="ar-SA" dirty="0" smtClean="0"/>
          </a:p>
          <a:p>
            <a:pPr algn="l">
              <a:buNone/>
            </a:pPr>
            <a:endParaRPr lang="ar-SA" dirty="0" smtClean="0"/>
          </a:p>
          <a:p>
            <a:pPr algn="ctr">
              <a:buNone/>
            </a:pPr>
            <a:r>
              <a:rPr lang="ar-SA" dirty="0" smtClean="0">
                <a:solidFill>
                  <a:srgbClr val="0070C0"/>
                </a:solidFill>
              </a:rPr>
              <a:t>    </a:t>
            </a:r>
            <a:r>
              <a:rPr lang="en-US" dirty="0" smtClean="0">
                <a:solidFill>
                  <a:srgbClr val="0070C0"/>
                </a:solidFill>
              </a:rPr>
              <a:t>]  </a:t>
            </a:r>
            <a:r>
              <a:rPr lang="ar-SA" dirty="0" smtClean="0">
                <a:solidFill>
                  <a:srgbClr val="0070C0"/>
                </a:solidFill>
              </a:rPr>
              <a:t>                   </a:t>
            </a:r>
            <a:r>
              <a:rPr lang="en-US" dirty="0" smtClean="0">
                <a:solidFill>
                  <a:srgbClr val="0070C0"/>
                </a:solidFill>
              </a:rPr>
              <a:t>PVA = PMT = [ </a:t>
            </a:r>
          </a:p>
          <a:p>
            <a:pPr algn="ctr">
              <a:buNone/>
            </a:pPr>
            <a:endParaRPr lang="en-US" dirty="0" smtClean="0"/>
          </a:p>
          <a:p>
            <a:pPr algn="ctr">
              <a:buNone/>
            </a:pPr>
            <a:endParaRPr lang="ar-SA"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2049"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857752" y="3143248"/>
            <a:ext cx="1009650" cy="4857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accent2"/>
                </a:solidFill>
              </a:rPr>
              <a:t>الأهداف </a:t>
            </a:r>
            <a:endParaRPr lang="ar-SA" dirty="0">
              <a:solidFill>
                <a:schemeClr val="accent2"/>
              </a:solidFill>
            </a:endParaRPr>
          </a:p>
        </p:txBody>
      </p:sp>
      <p:pic>
        <p:nvPicPr>
          <p:cNvPr id="4" name="عنصر نائب للمحتوى 3" descr="tvm-2-638.jpg"/>
          <p:cNvPicPr>
            <a:picLocks noGrp="1" noChangeAspect="1"/>
          </p:cNvPicPr>
          <p:nvPr>
            <p:ph sz="quarter" idx="1"/>
          </p:nvPr>
        </p:nvPicPr>
        <p:blipFill>
          <a:blip r:embed="rId2">
            <a:lum bright="70000" contrast="-70000"/>
          </a:blip>
          <a:stretch>
            <a:fillRect/>
          </a:stretch>
        </p:blipFill>
        <p:spPr>
          <a:xfrm>
            <a:off x="928662" y="1500174"/>
            <a:ext cx="7572428" cy="4562475"/>
          </a:xfrm>
        </p:spPr>
      </p:pic>
      <p:sp>
        <p:nvSpPr>
          <p:cNvPr id="6" name="مربع نص 5"/>
          <p:cNvSpPr txBox="1"/>
          <p:nvPr/>
        </p:nvSpPr>
        <p:spPr>
          <a:xfrm>
            <a:off x="1214414" y="928671"/>
            <a:ext cx="7072362" cy="5555367"/>
          </a:xfrm>
          <a:prstGeom prst="rect">
            <a:avLst/>
          </a:prstGeom>
          <a:noFill/>
        </p:spPr>
        <p:txBody>
          <a:bodyPr wrap="square" rtlCol="1">
            <a:spAutoFit/>
          </a:bodyPr>
          <a:lstStyle/>
          <a:p>
            <a:pPr>
              <a:lnSpc>
                <a:spcPct val="200000"/>
              </a:lnSpc>
            </a:pPr>
            <a:r>
              <a:rPr lang="ar-SA" sz="2000" dirty="0" smtClean="0"/>
              <a:t>1- خط الزمن للنقود . </a:t>
            </a:r>
          </a:p>
          <a:p>
            <a:pPr>
              <a:lnSpc>
                <a:spcPct val="200000"/>
              </a:lnSpc>
            </a:pPr>
            <a:r>
              <a:rPr lang="ar-SA" sz="2000" dirty="0" smtClean="0"/>
              <a:t>2- القيمة الزمنية للنقود. </a:t>
            </a:r>
          </a:p>
          <a:p>
            <a:pPr>
              <a:lnSpc>
                <a:spcPct val="200000"/>
              </a:lnSpc>
            </a:pPr>
            <a:r>
              <a:rPr lang="ar-SA" sz="2000" dirty="0" smtClean="0"/>
              <a:t>3- طرق حساب القيمة الزمنية للنقود. </a:t>
            </a:r>
          </a:p>
          <a:p>
            <a:pPr algn="ctr">
              <a:lnSpc>
                <a:spcPct val="200000"/>
              </a:lnSpc>
              <a:buFont typeface="Arial" pitchFamily="34" charset="0"/>
              <a:buChar char="•"/>
            </a:pPr>
            <a:r>
              <a:rPr lang="ar-SA" sz="2000" dirty="0" smtClean="0"/>
              <a:t> الفائدة البسيطة .</a:t>
            </a:r>
          </a:p>
          <a:p>
            <a:pPr algn="ctr">
              <a:lnSpc>
                <a:spcPct val="200000"/>
              </a:lnSpc>
              <a:buFont typeface="Arial" pitchFamily="34" charset="0"/>
              <a:buChar char="•"/>
            </a:pPr>
            <a:r>
              <a:rPr lang="ar-SA" sz="2000" dirty="0" smtClean="0"/>
              <a:t>الفائدة المركبة .</a:t>
            </a:r>
          </a:p>
          <a:p>
            <a:pPr algn="ctr">
              <a:lnSpc>
                <a:spcPct val="200000"/>
              </a:lnSpc>
              <a:buFont typeface="Arial" pitchFamily="34" charset="0"/>
              <a:buChar char="•"/>
            </a:pPr>
            <a:r>
              <a:rPr lang="ar-SA" sz="2000" dirty="0" smtClean="0"/>
              <a:t>القيمة المستقبلية لدفعات منتظمة . </a:t>
            </a:r>
          </a:p>
          <a:p>
            <a:pPr algn="ctr">
              <a:lnSpc>
                <a:spcPct val="200000"/>
              </a:lnSpc>
              <a:buFont typeface="Arial" pitchFamily="34" charset="0"/>
              <a:buChar char="•"/>
            </a:pPr>
            <a:r>
              <a:rPr lang="ar-SA" sz="2000" dirty="0" smtClean="0"/>
              <a:t>القيمة الحالية لمبلغ مستقبلي </a:t>
            </a:r>
          </a:p>
          <a:p>
            <a:pPr algn="ctr">
              <a:lnSpc>
                <a:spcPct val="200000"/>
              </a:lnSpc>
              <a:buFont typeface="Arial" pitchFamily="34" charset="0"/>
              <a:buChar char="•"/>
            </a:pPr>
            <a:r>
              <a:rPr lang="ar-SA" sz="2000" dirty="0" smtClean="0"/>
              <a:t>القيمة الحالية لدفعات منتظمة.</a:t>
            </a:r>
          </a:p>
          <a:p>
            <a:pPr>
              <a:lnSpc>
                <a:spcPct val="200000"/>
              </a:lnSpc>
            </a:pPr>
            <a:endParaRPr lang="ar-S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2910" y="214290"/>
            <a:ext cx="8229600" cy="857272"/>
          </a:xfrm>
        </p:spPr>
        <p:txBody>
          <a:bodyPr/>
          <a:lstStyle/>
          <a:p>
            <a:pPr algn="r"/>
            <a:r>
              <a:rPr lang="ar-SA" dirty="0" smtClean="0">
                <a:solidFill>
                  <a:schemeClr val="accent2"/>
                </a:solidFill>
              </a:rPr>
              <a:t>القيمة الزمنية للنقود </a:t>
            </a:r>
            <a:endParaRPr lang="ar-SA" dirty="0">
              <a:solidFill>
                <a:schemeClr val="accent2"/>
              </a:solidFill>
            </a:endParaRPr>
          </a:p>
        </p:txBody>
      </p:sp>
      <p:sp>
        <p:nvSpPr>
          <p:cNvPr id="3" name="عنصر نائب للمحتوى 2"/>
          <p:cNvSpPr>
            <a:spLocks noGrp="1"/>
          </p:cNvSpPr>
          <p:nvPr>
            <p:ph sz="quarter" idx="1"/>
          </p:nvPr>
        </p:nvSpPr>
        <p:spPr/>
        <p:txBody>
          <a:bodyPr/>
          <a:lstStyle/>
          <a:p>
            <a:pPr algn="just">
              <a:lnSpc>
                <a:spcPct val="200000"/>
              </a:lnSpc>
            </a:pPr>
            <a:r>
              <a:rPr lang="ar-SA" u="sng" dirty="0" smtClean="0">
                <a:solidFill>
                  <a:schemeClr val="accent3"/>
                </a:solidFill>
              </a:rPr>
              <a:t>مثـال :</a:t>
            </a:r>
          </a:p>
          <a:p>
            <a:pPr algn="just">
              <a:lnSpc>
                <a:spcPct val="200000"/>
              </a:lnSpc>
            </a:pPr>
            <a:r>
              <a:rPr lang="ar-SA" dirty="0" smtClean="0"/>
              <a:t>إذا ما كان هناك إمكانية للاختيار بين إستلام مبلغ 1000 (ألف ريال) اليوم أو إستلام نفس المبلغ بعد عام، أيهم تختار مع العلم إن معدل الفائدة 10%.</a:t>
            </a:r>
            <a:endParaRPr lang="ar-SA" dirty="0"/>
          </a:p>
        </p:txBody>
      </p:sp>
      <p:pic>
        <p:nvPicPr>
          <p:cNvPr id="4" name="صورة 3" descr="8182_8d0f037ce97cc1e0e9b1c14128fe30b9.jpg"/>
          <p:cNvPicPr>
            <a:picLocks noChangeAspect="1"/>
          </p:cNvPicPr>
          <p:nvPr/>
        </p:nvPicPr>
        <p:blipFill>
          <a:blip r:embed="rId2"/>
          <a:stretch>
            <a:fillRect/>
          </a:stretch>
        </p:blipFill>
        <p:spPr>
          <a:xfrm>
            <a:off x="642910" y="4000504"/>
            <a:ext cx="1928794" cy="192879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accent2"/>
                </a:solidFill>
              </a:rPr>
              <a:t>القيمة الزمنية للنقود </a:t>
            </a:r>
            <a:endParaRPr lang="ar-SA" dirty="0">
              <a:solidFill>
                <a:schemeClr val="accent2"/>
              </a:solidFill>
            </a:endParaRPr>
          </a:p>
        </p:txBody>
      </p:sp>
      <p:sp>
        <p:nvSpPr>
          <p:cNvPr id="4" name="عنصر نائب للنص 3"/>
          <p:cNvSpPr>
            <a:spLocks noGrp="1"/>
          </p:cNvSpPr>
          <p:nvPr>
            <p:ph type="body" idx="1"/>
          </p:nvPr>
        </p:nvSpPr>
        <p:spPr>
          <a:xfrm>
            <a:off x="457200" y="1142984"/>
            <a:ext cx="4040188" cy="685800"/>
          </a:xfrm>
        </p:spPr>
        <p:txBody>
          <a:bodyPr/>
          <a:lstStyle/>
          <a:p>
            <a:pPr algn="ctr"/>
            <a:r>
              <a:rPr lang="ar-SA" dirty="0" smtClean="0">
                <a:solidFill>
                  <a:schemeClr val="accent3"/>
                </a:solidFill>
              </a:rPr>
              <a:t>الحالة الثانية </a:t>
            </a:r>
            <a:endParaRPr lang="ar-SA" dirty="0">
              <a:solidFill>
                <a:schemeClr val="accent3"/>
              </a:solidFill>
            </a:endParaRPr>
          </a:p>
        </p:txBody>
      </p:sp>
      <p:sp>
        <p:nvSpPr>
          <p:cNvPr id="6" name="عنصر نائب للنص 5"/>
          <p:cNvSpPr>
            <a:spLocks noGrp="1"/>
          </p:cNvSpPr>
          <p:nvPr>
            <p:ph type="body" sz="half" idx="3"/>
          </p:nvPr>
        </p:nvSpPr>
        <p:spPr>
          <a:xfrm>
            <a:off x="4714876" y="1357298"/>
            <a:ext cx="4041775" cy="481026"/>
          </a:xfrm>
        </p:spPr>
        <p:txBody>
          <a:bodyPr/>
          <a:lstStyle/>
          <a:p>
            <a:pPr algn="ctr"/>
            <a:r>
              <a:rPr lang="ar-SA" dirty="0" smtClean="0">
                <a:solidFill>
                  <a:schemeClr val="accent3"/>
                </a:solidFill>
              </a:rPr>
              <a:t>الحالة الأولى </a:t>
            </a:r>
            <a:endParaRPr lang="ar-SA" dirty="0">
              <a:solidFill>
                <a:schemeClr val="accent3"/>
              </a:solidFill>
            </a:endParaRPr>
          </a:p>
        </p:txBody>
      </p:sp>
      <p:sp>
        <p:nvSpPr>
          <p:cNvPr id="5" name="عنصر نائب للمحتوى 4"/>
          <p:cNvSpPr>
            <a:spLocks noGrp="1"/>
          </p:cNvSpPr>
          <p:nvPr>
            <p:ph sz="quarter" idx="2"/>
          </p:nvPr>
        </p:nvSpPr>
        <p:spPr>
          <a:xfrm>
            <a:off x="457200" y="1928802"/>
            <a:ext cx="4038600" cy="4243398"/>
          </a:xfrm>
        </p:spPr>
        <p:style>
          <a:lnRef idx="2">
            <a:schemeClr val="dk1"/>
          </a:lnRef>
          <a:fillRef idx="1">
            <a:schemeClr val="lt1"/>
          </a:fillRef>
          <a:effectRef idx="0">
            <a:schemeClr val="dk1"/>
          </a:effectRef>
          <a:fontRef idx="minor">
            <a:schemeClr val="dk1"/>
          </a:fontRef>
        </p:style>
        <p:txBody>
          <a:bodyPr/>
          <a:lstStyle/>
          <a:p>
            <a:pPr algn="just">
              <a:lnSpc>
                <a:spcPct val="150000"/>
              </a:lnSpc>
            </a:pPr>
            <a:r>
              <a:rPr lang="ar-SA" dirty="0" smtClean="0"/>
              <a:t>عند إستلام مبلغ 1000 بعد عام من الآن فإننا أضعنا فرصة استثمار هذا المبلغ وبالتالي ستظل قيمة المبلغ كما هي.</a:t>
            </a:r>
            <a:endParaRPr lang="ar-SA" dirty="0"/>
          </a:p>
        </p:txBody>
      </p:sp>
      <p:sp>
        <p:nvSpPr>
          <p:cNvPr id="7" name="عنصر نائب للمحتوى 6"/>
          <p:cNvSpPr>
            <a:spLocks noGrp="1"/>
          </p:cNvSpPr>
          <p:nvPr>
            <p:ph sz="quarter" idx="4"/>
          </p:nvPr>
        </p:nvSpPr>
        <p:spPr>
          <a:xfrm>
            <a:off x="4648200" y="1928802"/>
            <a:ext cx="4281518" cy="4243398"/>
          </a:xfrm>
        </p:spPr>
        <p:style>
          <a:lnRef idx="2">
            <a:schemeClr val="dk1"/>
          </a:lnRef>
          <a:fillRef idx="1">
            <a:schemeClr val="lt1"/>
          </a:fillRef>
          <a:effectRef idx="0">
            <a:schemeClr val="dk1"/>
          </a:effectRef>
          <a:fontRef idx="minor">
            <a:schemeClr val="dk1"/>
          </a:fontRef>
        </p:style>
        <p:txBody>
          <a:bodyPr>
            <a:normAutofit fontScale="70000" lnSpcReduction="20000"/>
          </a:bodyPr>
          <a:lstStyle/>
          <a:p>
            <a:pPr algn="just">
              <a:lnSpc>
                <a:spcPct val="170000"/>
              </a:lnSpc>
            </a:pPr>
            <a:r>
              <a:rPr lang="ar-SA" dirty="0" smtClean="0"/>
              <a:t>في حالة إستلام مبلغ 1000 ريال ألان فإن ذلك يعني إمكانية استثمار هذا المبلغ في أحد الأنشطة والحصول على عائد الاستثمار والذي قُدر في هذه الحالة بنسبة 10% من أصل المبلغ المستثمر.</a:t>
            </a:r>
          </a:p>
          <a:p>
            <a:pPr algn="just">
              <a:lnSpc>
                <a:spcPct val="170000"/>
              </a:lnSpc>
            </a:pPr>
            <a:r>
              <a:rPr lang="ar-SA" u="sng" dirty="0" smtClean="0">
                <a:solidFill>
                  <a:schemeClr val="accent1"/>
                </a:solidFill>
              </a:rPr>
              <a:t>عائد الاستثمار لعام واحد </a:t>
            </a:r>
          </a:p>
          <a:p>
            <a:pPr algn="just">
              <a:lnSpc>
                <a:spcPct val="170000"/>
              </a:lnSpc>
            </a:pPr>
            <a:r>
              <a:rPr lang="ar-SA" dirty="0" smtClean="0"/>
              <a:t>= 1000 ريال * 10% = 100 ريال</a:t>
            </a:r>
            <a:br>
              <a:rPr lang="ar-SA" dirty="0" smtClean="0"/>
            </a:br>
            <a:r>
              <a:rPr lang="ar-SA" u="sng" dirty="0" smtClean="0"/>
              <a:t>جملة المبلغ في نهاية العام </a:t>
            </a:r>
          </a:p>
          <a:p>
            <a:pPr algn="just">
              <a:lnSpc>
                <a:spcPct val="170000"/>
              </a:lnSpc>
            </a:pPr>
            <a:r>
              <a:rPr lang="ar-SA" dirty="0" smtClean="0"/>
              <a:t>= 1000 + 100 = 1100 ريال </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صورة 6" descr="TimeValueMoney-01.png"/>
          <p:cNvPicPr>
            <a:picLocks noChangeAspect="1"/>
          </p:cNvPicPr>
          <p:nvPr/>
        </p:nvPicPr>
        <p:blipFill>
          <a:blip r:embed="rId2"/>
          <a:stretch>
            <a:fillRect/>
          </a:stretch>
        </p:blipFill>
        <p:spPr>
          <a:xfrm>
            <a:off x="500034" y="1500174"/>
            <a:ext cx="8215370" cy="4643470"/>
          </a:xfrm>
          <a:prstGeom prst="rect">
            <a:avLst/>
          </a:prstGeom>
        </p:spPr>
      </p:pic>
      <p:sp>
        <p:nvSpPr>
          <p:cNvPr id="8" name="عنوان 7"/>
          <p:cNvSpPr>
            <a:spLocks noGrp="1"/>
          </p:cNvSpPr>
          <p:nvPr>
            <p:ph type="title"/>
          </p:nvPr>
        </p:nvSpPr>
        <p:spPr>
          <a:xfrm>
            <a:off x="571472" y="285728"/>
            <a:ext cx="8229600" cy="857272"/>
          </a:xfrm>
        </p:spPr>
        <p:txBody>
          <a:bodyPr/>
          <a:lstStyle/>
          <a:p>
            <a:pPr algn="r"/>
            <a:r>
              <a:rPr lang="ar-SA" dirty="0" smtClean="0">
                <a:solidFill>
                  <a:schemeClr val="accent2"/>
                </a:solidFill>
              </a:rPr>
              <a:t>خط الزمن </a:t>
            </a:r>
            <a:r>
              <a:rPr lang="en-US" dirty="0" smtClean="0">
                <a:solidFill>
                  <a:schemeClr val="accent2"/>
                </a:solidFill>
              </a:rPr>
              <a:t>Time Lines </a:t>
            </a:r>
            <a:endParaRPr lang="ar-SA" dirty="0">
              <a:solidFill>
                <a:schemeClr val="accent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صورة 5" descr="hand-hold-money-time-to-compare-their-value-symbol-stock-vector-34607319.jpg"/>
          <p:cNvPicPr>
            <a:picLocks noChangeAspect="1"/>
          </p:cNvPicPr>
          <p:nvPr/>
        </p:nvPicPr>
        <p:blipFill>
          <a:blip r:embed="rId2">
            <a:lum bright="70000" contrast="-70000"/>
          </a:blip>
          <a:srcRect t="32291" b="6250"/>
          <a:stretch>
            <a:fillRect/>
          </a:stretch>
        </p:blipFill>
        <p:spPr>
          <a:xfrm>
            <a:off x="1428728" y="1285860"/>
            <a:ext cx="6413957" cy="4572032"/>
          </a:xfrm>
          <a:prstGeom prst="rect">
            <a:avLst/>
          </a:prstGeom>
        </p:spPr>
      </p:pic>
      <p:sp>
        <p:nvSpPr>
          <p:cNvPr id="4" name="عنوان 3"/>
          <p:cNvSpPr>
            <a:spLocks noGrp="1"/>
          </p:cNvSpPr>
          <p:nvPr>
            <p:ph type="title"/>
          </p:nvPr>
        </p:nvSpPr>
        <p:spPr>
          <a:xfrm>
            <a:off x="714348" y="285728"/>
            <a:ext cx="8229600" cy="785834"/>
          </a:xfrm>
        </p:spPr>
        <p:txBody>
          <a:bodyPr/>
          <a:lstStyle/>
          <a:p>
            <a:pPr algn="r"/>
            <a:r>
              <a:rPr lang="ar-SA" dirty="0" smtClean="0">
                <a:solidFill>
                  <a:schemeClr val="accent2"/>
                </a:solidFill>
              </a:rPr>
              <a:t>القيمة الزمنية للنقود </a:t>
            </a:r>
            <a:endParaRPr lang="ar-SA" dirty="0">
              <a:solidFill>
                <a:schemeClr val="accent2"/>
              </a:solidFill>
            </a:endParaRPr>
          </a:p>
        </p:txBody>
      </p:sp>
      <p:sp>
        <p:nvSpPr>
          <p:cNvPr id="5" name="عنصر نائب للمحتوى 4"/>
          <p:cNvSpPr>
            <a:spLocks noGrp="1"/>
          </p:cNvSpPr>
          <p:nvPr>
            <p:ph sz="quarter" idx="1"/>
          </p:nvPr>
        </p:nvSpPr>
        <p:spPr>
          <a:xfrm>
            <a:off x="457200" y="1219200"/>
            <a:ext cx="8401080" cy="4937760"/>
          </a:xfrm>
        </p:spPr>
        <p:txBody>
          <a:bodyPr>
            <a:normAutofit/>
          </a:bodyPr>
          <a:lstStyle/>
          <a:p>
            <a:pPr algn="just">
              <a:lnSpc>
                <a:spcPct val="150000"/>
              </a:lnSpc>
            </a:pPr>
            <a:r>
              <a:rPr lang="ar-SA" dirty="0" smtClean="0"/>
              <a:t>عائد استثمار الأموال لمدة زمنية محددة .</a:t>
            </a:r>
          </a:p>
          <a:p>
            <a:pPr algn="just">
              <a:lnSpc>
                <a:spcPct val="150000"/>
              </a:lnSpc>
            </a:pPr>
            <a:r>
              <a:rPr lang="ar-SA" dirty="0" smtClean="0">
                <a:solidFill>
                  <a:schemeClr val="accent3"/>
                </a:solidFill>
              </a:rPr>
              <a:t>مثال :</a:t>
            </a:r>
            <a:r>
              <a:rPr lang="ar-SA" dirty="0" smtClean="0"/>
              <a:t> </a:t>
            </a:r>
          </a:p>
          <a:p>
            <a:pPr algn="just">
              <a:lnSpc>
                <a:spcPct val="150000"/>
              </a:lnSpc>
            </a:pPr>
            <a:r>
              <a:rPr lang="ar-SA" dirty="0" smtClean="0"/>
              <a:t>فإن </a:t>
            </a:r>
            <a:r>
              <a:rPr lang="ar-SA" i="1" dirty="0" smtClean="0"/>
              <a:t>القيمة المستقبلية</a:t>
            </a:r>
            <a:r>
              <a:rPr lang="ar-SA" dirty="0" smtClean="0"/>
              <a:t> لمبلغ 100 ريال المستثمر لمدة عام بنسبة 5% هي 105 ريال .</a:t>
            </a:r>
          </a:p>
          <a:p>
            <a:pPr algn="just">
              <a:lnSpc>
                <a:spcPct val="150000"/>
              </a:lnSpc>
            </a:pPr>
            <a:r>
              <a:rPr lang="ar-SA" dirty="0" smtClean="0"/>
              <a:t>تكلفة اقتراض المال لمدة زمنية محددة .</a:t>
            </a:r>
          </a:p>
          <a:p>
            <a:pPr algn="ctr">
              <a:lnSpc>
                <a:spcPct val="150000"/>
              </a:lnSpc>
              <a:buNone/>
            </a:pPr>
            <a:endParaRPr lang="ar-SA" dirty="0" smtClean="0"/>
          </a:p>
          <a:p>
            <a:pPr algn="ctr">
              <a:lnSpc>
                <a:spcPct val="150000"/>
              </a:lnSpc>
              <a:buNone/>
            </a:pPr>
            <a:r>
              <a:rPr lang="ar-SA" dirty="0" smtClean="0">
                <a:solidFill>
                  <a:srgbClr val="0070C0"/>
                </a:solidFill>
              </a:rPr>
              <a:t>” إن قيمة الريال اليوم ذات قيمة أعلي من قيمته في المستقبل”</a:t>
            </a:r>
          </a:p>
          <a:p>
            <a:pPr algn="just">
              <a:lnSpc>
                <a:spcPct val="150000"/>
              </a:lnSpc>
            </a:pP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accent2"/>
                </a:solidFill>
              </a:rPr>
              <a:t>طرق حساب القيمة الزمنية للنقود</a:t>
            </a:r>
            <a:endParaRPr lang="ar-SA" dirty="0">
              <a:solidFill>
                <a:schemeClr val="accent2"/>
              </a:solidFill>
            </a:endParaRPr>
          </a:p>
        </p:txBody>
      </p:sp>
      <p:sp>
        <p:nvSpPr>
          <p:cNvPr id="3" name="عنصر نائب للمحتوى 2"/>
          <p:cNvSpPr>
            <a:spLocks noGrp="1"/>
          </p:cNvSpPr>
          <p:nvPr>
            <p:ph sz="quarter" idx="1"/>
          </p:nvPr>
        </p:nvSpPr>
        <p:spPr>
          <a:xfrm>
            <a:off x="457200" y="1219200"/>
            <a:ext cx="8472518" cy="4937760"/>
          </a:xfrm>
        </p:spPr>
        <p:txBody>
          <a:bodyPr/>
          <a:lstStyle/>
          <a:p>
            <a:pPr marL="514350" indent="-514350">
              <a:lnSpc>
                <a:spcPct val="200000"/>
              </a:lnSpc>
              <a:buFont typeface="+mj-lt"/>
              <a:buAutoNum type="arabicPeriod"/>
            </a:pPr>
            <a:r>
              <a:rPr lang="ar-SA" dirty="0" smtClean="0"/>
              <a:t>الفائدة البسيطة .</a:t>
            </a:r>
          </a:p>
          <a:p>
            <a:pPr marL="514350" indent="-514350">
              <a:lnSpc>
                <a:spcPct val="200000"/>
              </a:lnSpc>
              <a:buFont typeface="+mj-lt"/>
              <a:buAutoNum type="arabicPeriod"/>
            </a:pPr>
            <a:r>
              <a:rPr lang="ar-SA" dirty="0" smtClean="0"/>
              <a:t>الفائدة المركبة .</a:t>
            </a:r>
          </a:p>
          <a:p>
            <a:pPr marL="514350" indent="-514350">
              <a:lnSpc>
                <a:spcPct val="200000"/>
              </a:lnSpc>
              <a:buFont typeface="+mj-lt"/>
              <a:buAutoNum type="arabicPeriod"/>
            </a:pPr>
            <a:r>
              <a:rPr lang="ar-SA" dirty="0" smtClean="0"/>
              <a:t>القيمة المستقبلية لدفعات منتظمة .</a:t>
            </a:r>
          </a:p>
          <a:p>
            <a:pPr marL="514350" indent="-514350">
              <a:lnSpc>
                <a:spcPct val="200000"/>
              </a:lnSpc>
              <a:buFont typeface="+mj-lt"/>
              <a:buAutoNum type="arabicPeriod"/>
            </a:pPr>
            <a:r>
              <a:rPr lang="ar-SA" dirty="0" smtClean="0"/>
              <a:t>القيمة الحالية لمبلغ (مستقبلي) .</a:t>
            </a:r>
          </a:p>
          <a:p>
            <a:pPr marL="514350" indent="-514350">
              <a:lnSpc>
                <a:spcPct val="200000"/>
              </a:lnSpc>
              <a:buFont typeface="+mj-lt"/>
              <a:buAutoNum type="arabicPeriod"/>
            </a:pPr>
            <a:r>
              <a:rPr lang="ar-SA" dirty="0" smtClean="0"/>
              <a:t>القيمة الحالية لدفعات منتظمة .</a:t>
            </a:r>
          </a:p>
          <a:p>
            <a:pPr marL="514350" indent="-514350">
              <a:lnSpc>
                <a:spcPct val="200000"/>
              </a:lnSpc>
              <a:buFont typeface="+mj-lt"/>
              <a:buAutoNum type="arabicPeriod"/>
            </a:pPr>
            <a:endParaRPr lang="ar-SA" dirty="0" smtClean="0"/>
          </a:p>
        </p:txBody>
      </p:sp>
      <p:pic>
        <p:nvPicPr>
          <p:cNvPr id="4" name="صورة 3" descr="finance.jpg"/>
          <p:cNvPicPr>
            <a:picLocks noChangeAspect="1"/>
          </p:cNvPicPr>
          <p:nvPr/>
        </p:nvPicPr>
        <p:blipFill>
          <a:blip r:embed="rId2"/>
          <a:stretch>
            <a:fillRect/>
          </a:stretch>
        </p:blipFill>
        <p:spPr>
          <a:xfrm>
            <a:off x="714348" y="2000240"/>
            <a:ext cx="3235958" cy="288924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2910" y="214290"/>
            <a:ext cx="8229600" cy="785834"/>
          </a:xfrm>
        </p:spPr>
        <p:txBody>
          <a:bodyPr/>
          <a:lstStyle/>
          <a:p>
            <a:pPr algn="r"/>
            <a:r>
              <a:rPr lang="ar-SA" dirty="0" smtClean="0">
                <a:solidFill>
                  <a:schemeClr val="accent2"/>
                </a:solidFill>
              </a:rPr>
              <a:t>أولا . الفائدة البسيطة : </a:t>
            </a:r>
            <a:endParaRPr lang="ar-SA" dirty="0">
              <a:solidFill>
                <a:schemeClr val="accent2"/>
              </a:solidFill>
            </a:endParaRPr>
          </a:p>
        </p:txBody>
      </p:sp>
      <p:sp>
        <p:nvSpPr>
          <p:cNvPr id="3" name="عنصر نائب للمحتوى 2"/>
          <p:cNvSpPr>
            <a:spLocks noGrp="1"/>
          </p:cNvSpPr>
          <p:nvPr>
            <p:ph sz="quarter" idx="1"/>
          </p:nvPr>
        </p:nvSpPr>
        <p:spPr/>
        <p:txBody>
          <a:bodyPr>
            <a:normAutofit fontScale="92500"/>
          </a:bodyPr>
          <a:lstStyle/>
          <a:p>
            <a:pPr algn="just">
              <a:lnSpc>
                <a:spcPct val="200000"/>
              </a:lnSpc>
            </a:pPr>
            <a:r>
              <a:rPr lang="ar-SA" dirty="0" smtClean="0"/>
              <a:t>هي الفائدة التي يتم دفعها على المبلغ الأصلي المقترض .</a:t>
            </a:r>
          </a:p>
          <a:p>
            <a:pPr algn="just">
              <a:lnSpc>
                <a:spcPct val="200000"/>
              </a:lnSpc>
            </a:pPr>
            <a:r>
              <a:rPr lang="ar-SA" dirty="0" smtClean="0"/>
              <a:t>معدل (مبلغ) الفائدة فهو نسبة مئوية تحدد مبلغ الفائدة من المبلغ الأصلي.</a:t>
            </a:r>
          </a:p>
          <a:p>
            <a:pPr algn="just">
              <a:lnSpc>
                <a:spcPct val="200000"/>
              </a:lnSpc>
            </a:pPr>
            <a:r>
              <a:rPr lang="ar-SA" u="sng" dirty="0" smtClean="0">
                <a:solidFill>
                  <a:schemeClr val="accent3"/>
                </a:solidFill>
              </a:rPr>
              <a:t>معدل (مبلغ)  الفائدة </a:t>
            </a:r>
          </a:p>
          <a:p>
            <a:pPr algn="ctr">
              <a:lnSpc>
                <a:spcPct val="200000"/>
              </a:lnSpc>
              <a:buNone/>
            </a:pPr>
            <a:r>
              <a:rPr lang="ar-SA" dirty="0" smtClean="0"/>
              <a:t>=  المبلغ الأصلي × معدل الفائدة × الزمن </a:t>
            </a:r>
          </a:p>
          <a:p>
            <a:pPr algn="just">
              <a:lnSpc>
                <a:spcPct val="200000"/>
              </a:lnSpc>
            </a:pPr>
            <a:r>
              <a:rPr lang="ar-SA" u="sng" dirty="0" smtClean="0">
                <a:solidFill>
                  <a:schemeClr val="accent3"/>
                </a:solidFill>
              </a:rPr>
              <a:t>المبلغ الكلي </a:t>
            </a:r>
          </a:p>
          <a:p>
            <a:pPr>
              <a:lnSpc>
                <a:spcPct val="200000"/>
              </a:lnSpc>
              <a:buNone/>
            </a:pPr>
            <a:r>
              <a:rPr lang="ar-SA" dirty="0" smtClean="0"/>
              <a:t>                            = المبلغ الأصلي + مبلغ الفائدة </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chemeClr val="accent2"/>
                </a:solidFill>
              </a:rPr>
              <a:t>أولا . الفائدة البسيطة : </a:t>
            </a:r>
            <a:endParaRPr lang="ar-SA" dirty="0"/>
          </a:p>
        </p:txBody>
      </p:sp>
      <p:sp>
        <p:nvSpPr>
          <p:cNvPr id="3" name="عنصر نائب للمحتوى 2"/>
          <p:cNvSpPr>
            <a:spLocks noGrp="1"/>
          </p:cNvSpPr>
          <p:nvPr>
            <p:ph sz="quarter" idx="1"/>
          </p:nvPr>
        </p:nvSpPr>
        <p:spPr/>
        <p:txBody>
          <a:bodyPr/>
          <a:lstStyle/>
          <a:p>
            <a:pPr algn="just">
              <a:lnSpc>
                <a:spcPct val="150000"/>
              </a:lnSpc>
            </a:pPr>
            <a:r>
              <a:rPr lang="ar-SA" sz="2800" u="sng" dirty="0" smtClean="0">
                <a:solidFill>
                  <a:schemeClr val="accent3"/>
                </a:solidFill>
              </a:rPr>
              <a:t>مثال : </a:t>
            </a:r>
          </a:p>
          <a:p>
            <a:pPr algn="just">
              <a:lnSpc>
                <a:spcPct val="150000"/>
              </a:lnSpc>
            </a:pPr>
            <a:r>
              <a:rPr lang="ar-SA" dirty="0" smtClean="0"/>
              <a:t>أذا كان معك 100 ريال اليوم </a:t>
            </a:r>
            <a:r>
              <a:rPr lang="ar-SA" dirty="0" err="1" smtClean="0"/>
              <a:t>و</a:t>
            </a:r>
            <a:r>
              <a:rPr lang="ar-SA" dirty="0" smtClean="0"/>
              <a:t> أودعتها في مصرف  تجاري بمعدل فائدة بسيطة مقدارها  9% , ما هو مبلغ الفائدة المستحق لك بعد مرور سنة واحدة ؟ </a:t>
            </a:r>
          </a:p>
          <a:p>
            <a:pPr algn="just">
              <a:lnSpc>
                <a:spcPct val="150000"/>
              </a:lnSpc>
            </a:pPr>
            <a:r>
              <a:rPr lang="ar-SA" dirty="0" smtClean="0">
                <a:solidFill>
                  <a:srgbClr val="0070C0"/>
                </a:solidFill>
              </a:rPr>
              <a:t>مبلغ الفائدة </a:t>
            </a:r>
            <a:r>
              <a:rPr lang="ar-SA" dirty="0" smtClean="0"/>
              <a:t>= 100 × 9% × سنة واحدة  = 9 ريالات </a:t>
            </a:r>
          </a:p>
          <a:p>
            <a:pPr algn="just">
              <a:lnSpc>
                <a:spcPct val="150000"/>
              </a:lnSpc>
            </a:pPr>
            <a:r>
              <a:rPr lang="ar-SA" dirty="0" smtClean="0">
                <a:solidFill>
                  <a:srgbClr val="0070C0"/>
                </a:solidFill>
              </a:rPr>
              <a:t>المبلغ الكلي </a:t>
            </a:r>
            <a:r>
              <a:rPr lang="ar-SA" dirty="0" smtClean="0"/>
              <a:t>= 100 + 9 = 109 ريال </a:t>
            </a:r>
            <a:endParaRPr lang="ar-SA" dirty="0"/>
          </a:p>
        </p:txBody>
      </p:sp>
      <p:pic>
        <p:nvPicPr>
          <p:cNvPr id="4" name="صورة 3" descr="670px-Understand-Debits-and-Credits-Step-3.jpg"/>
          <p:cNvPicPr>
            <a:picLocks noChangeAspect="1"/>
          </p:cNvPicPr>
          <p:nvPr/>
        </p:nvPicPr>
        <p:blipFill>
          <a:blip r:embed="rId2"/>
          <a:stretch>
            <a:fillRect/>
          </a:stretch>
        </p:blipFill>
        <p:spPr>
          <a:xfrm>
            <a:off x="357158" y="3357562"/>
            <a:ext cx="2071670" cy="247967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صل">
  <a:themeElements>
    <a:clrScheme name="حركة">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مخصص 7">
      <a:majorFont>
        <a:latin typeface="Bookman Old Style"/>
        <a:ea typeface=""/>
        <a:cs typeface="Mudir MT"/>
      </a:majorFont>
      <a:minorFont>
        <a:latin typeface="Gill Sans MT"/>
        <a:ea typeface=""/>
        <a:cs typeface="Mudir MT"/>
      </a:minorFont>
    </a:fontScheme>
    <a:fmtScheme name="أصل">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206</TotalTime>
  <Words>873</Words>
  <Application>Microsoft Office PowerPoint</Application>
  <PresentationFormat>On-screen Show (4:3)</PresentationFormat>
  <Paragraphs>102</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Angsana New</vt:lpstr>
      <vt:lpstr>Arial</vt:lpstr>
      <vt:lpstr>Bookman Old Style</vt:lpstr>
      <vt:lpstr>Gill Sans MT</vt:lpstr>
      <vt:lpstr>Mudir MT</vt:lpstr>
      <vt:lpstr>Wingdings</vt:lpstr>
      <vt:lpstr>Wingdings 3</vt:lpstr>
      <vt:lpstr>أصل</vt:lpstr>
      <vt:lpstr>PowerPoint Presentation</vt:lpstr>
      <vt:lpstr>الأهداف </vt:lpstr>
      <vt:lpstr>القيمة الزمنية للنقود </vt:lpstr>
      <vt:lpstr>القيمة الزمنية للنقود </vt:lpstr>
      <vt:lpstr>خط الزمن Time Lines </vt:lpstr>
      <vt:lpstr>القيمة الزمنية للنقود </vt:lpstr>
      <vt:lpstr>طرق حساب القيمة الزمنية للنقود</vt:lpstr>
      <vt:lpstr>أولا . الفائدة البسيطة : </vt:lpstr>
      <vt:lpstr>أولا . الفائدة البسيطة : </vt:lpstr>
      <vt:lpstr>ثانيا . الفائدة المركبة : </vt:lpstr>
      <vt:lpstr>ثانيا . الفائدة المركبة : </vt:lpstr>
      <vt:lpstr>ثانيا . الفائدة المركبة : </vt:lpstr>
      <vt:lpstr>ثالثا.القيمة المستقبلية لدفعات منتظمة </vt:lpstr>
      <vt:lpstr>رابعا.القيمة الحالية لمبلغ (مستقبلي)</vt:lpstr>
      <vt:lpstr>رابعا.القيمة الحالية لمبلغ (مستقبلي)</vt:lpstr>
      <vt:lpstr>رابعا.القيمة الحالية لمبلغ (مستقبلي)</vt:lpstr>
      <vt:lpstr>خامسا . القيمة الحالية لدفعات  منتظمة </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القيمة الزمنية للنقود                                                   الفصل الخامس</dc:title>
  <dc:creator>Hind-Alajaji@hotmail.com</dc:creator>
  <cp:lastModifiedBy>HP</cp:lastModifiedBy>
  <cp:revision>23</cp:revision>
  <dcterms:created xsi:type="dcterms:W3CDTF">2015-03-27T08:27:28Z</dcterms:created>
  <dcterms:modified xsi:type="dcterms:W3CDTF">2020-10-14T04:45:53Z</dcterms:modified>
</cp:coreProperties>
</file>