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98" r:id="rId4"/>
    <p:sldId id="299" r:id="rId5"/>
    <p:sldId id="301" r:id="rId6"/>
    <p:sldId id="303" r:id="rId7"/>
    <p:sldId id="304" r:id="rId8"/>
    <p:sldId id="278"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37" autoAdjust="0"/>
  </p:normalViewPr>
  <p:slideViewPr>
    <p:cSldViewPr snapToGrid="0">
      <p:cViewPr varScale="1">
        <p:scale>
          <a:sx n="105" d="100"/>
          <a:sy n="105" d="100"/>
        </p:scale>
        <p:origin x="720" y="1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221257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32801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05821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427004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822406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36290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3371ED4-EF16-498B-A65D-FD5337A6D833}" type="datetimeFigureOut">
              <a:rPr lang="fr-FR" smtClean="0"/>
              <a:t>23/04/2024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12601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3371ED4-EF16-498B-A65D-FD5337A6D833}" type="datetimeFigureOut">
              <a:rPr lang="fr-FR" smtClean="0"/>
              <a:t>23/04/2024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22249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371ED4-EF16-498B-A65D-FD5337A6D833}" type="datetimeFigureOut">
              <a:rPr lang="fr-FR" smtClean="0"/>
              <a:t>23/04/2024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36384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0281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23/04/2024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24371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371ED4-EF16-498B-A65D-FD5337A6D833}" type="datetimeFigureOut">
              <a:rPr lang="fr-FR" smtClean="0"/>
              <a:t>23/04/2024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96BF4F-30F6-47B9-AA19-342ACE581A97}" type="slidenum">
              <a:rPr lang="fr-FR" smtClean="0"/>
              <a:t>‹N°›</a:t>
            </a:fld>
            <a:endParaRPr lang="fr-FR"/>
          </a:p>
        </p:txBody>
      </p:sp>
    </p:spTree>
    <p:extLst>
      <p:ext uri="{BB962C8B-B14F-4D97-AF65-F5344CB8AC3E}">
        <p14:creationId xmlns:p14="http://schemas.microsoft.com/office/powerpoint/2010/main" val="2356134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18" Type="http://schemas.openxmlformats.org/officeDocument/2006/relationships/image" Target="../media/image32.png"/><Relationship Id="rId3" Type="http://schemas.openxmlformats.org/officeDocument/2006/relationships/image" Target="../media/image17.png"/><Relationship Id="rId21" Type="http://schemas.openxmlformats.org/officeDocument/2006/relationships/image" Target="../media/image35.png"/><Relationship Id="rId7" Type="http://schemas.openxmlformats.org/officeDocument/2006/relationships/image" Target="../media/image21.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image" Target="../media/image1.png"/><Relationship Id="rId16" Type="http://schemas.openxmlformats.org/officeDocument/2006/relationships/image" Target="../media/image30.png"/><Relationship Id="rId20" Type="http://schemas.openxmlformats.org/officeDocument/2006/relationships/image" Target="../media/image34.png"/><Relationship Id="rId1" Type="http://schemas.openxmlformats.org/officeDocument/2006/relationships/slideLayout" Target="../slideLayouts/slideLayout1.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23" Type="http://schemas.openxmlformats.org/officeDocument/2006/relationships/image" Target="../media/image37.png"/><Relationship Id="rId10" Type="http://schemas.openxmlformats.org/officeDocument/2006/relationships/image" Target="../media/image24.png"/><Relationship Id="rId19" Type="http://schemas.openxmlformats.org/officeDocument/2006/relationships/image" Target="../media/image33.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 Id="rId22" Type="http://schemas.openxmlformats.org/officeDocument/2006/relationships/image" Target="../media/image36.png"/></Relationships>
</file>

<file path=ppt/slides/_rels/slide5.xml.rels><?xml version="1.0" encoding="UTF-8" standalone="yes"?>
<Relationships xmlns="http://schemas.openxmlformats.org/package/2006/relationships"><Relationship Id="rId8" Type="http://schemas.openxmlformats.org/officeDocument/2006/relationships/image" Target="../media/image42.png"/><Relationship Id="rId13" Type="http://schemas.openxmlformats.org/officeDocument/2006/relationships/image" Target="../media/image47.png"/><Relationship Id="rId18" Type="http://schemas.openxmlformats.org/officeDocument/2006/relationships/image" Target="../media/image52.png"/><Relationship Id="rId3" Type="http://schemas.openxmlformats.org/officeDocument/2006/relationships/image" Target="../media/image370.png"/><Relationship Id="rId7" Type="http://schemas.openxmlformats.org/officeDocument/2006/relationships/image" Target="../media/image41.png"/><Relationship Id="rId12" Type="http://schemas.openxmlformats.org/officeDocument/2006/relationships/image" Target="../media/image46.png"/><Relationship Id="rId17" Type="http://schemas.openxmlformats.org/officeDocument/2006/relationships/image" Target="../media/image51.png"/><Relationship Id="rId2" Type="http://schemas.openxmlformats.org/officeDocument/2006/relationships/image" Target="../media/image1.png"/><Relationship Id="rId16" Type="http://schemas.openxmlformats.org/officeDocument/2006/relationships/image" Target="../media/image50.png"/><Relationship Id="rId1" Type="http://schemas.openxmlformats.org/officeDocument/2006/relationships/slideLayout" Target="../slideLayouts/slideLayout1.xml"/><Relationship Id="rId6" Type="http://schemas.openxmlformats.org/officeDocument/2006/relationships/image" Target="../media/image40.png"/><Relationship Id="rId11" Type="http://schemas.openxmlformats.org/officeDocument/2006/relationships/image" Target="../media/image45.png"/><Relationship Id="rId5" Type="http://schemas.openxmlformats.org/officeDocument/2006/relationships/image" Target="../media/image39.png"/><Relationship Id="rId15" Type="http://schemas.openxmlformats.org/officeDocument/2006/relationships/image" Target="../media/image49.png"/><Relationship Id="rId10" Type="http://schemas.openxmlformats.org/officeDocument/2006/relationships/image" Target="../media/image44.png"/><Relationship Id="rId19" Type="http://schemas.openxmlformats.org/officeDocument/2006/relationships/image" Target="../media/image53.png"/><Relationship Id="rId4" Type="http://schemas.openxmlformats.org/officeDocument/2006/relationships/image" Target="../media/image38.png"/><Relationship Id="rId9" Type="http://schemas.openxmlformats.org/officeDocument/2006/relationships/image" Target="../media/image43.png"/><Relationship Id="rId14" Type="http://schemas.openxmlformats.org/officeDocument/2006/relationships/image" Target="../media/image48.png"/></Relationships>
</file>

<file path=ppt/slides/_rels/slide6.xml.rels><?xml version="1.0" encoding="UTF-8" standalone="yes"?>
<Relationships xmlns="http://schemas.openxmlformats.org/package/2006/relationships"><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2.png"/><Relationship Id="rId5" Type="http://schemas.openxmlformats.org/officeDocument/2006/relationships/image" Target="../media/image61.png"/><Relationship Id="rId4" Type="http://schemas.openxmlformats.org/officeDocument/2006/relationships/image" Target="../media/image60.png"/></Relationships>
</file>

<file path=ppt/slides/_rels/slide7.xml.rels><?xml version="1.0" encoding="UTF-8" standalone="yes"?>
<Relationships xmlns="http://schemas.openxmlformats.org/package/2006/relationships"><Relationship Id="rId8" Type="http://schemas.openxmlformats.org/officeDocument/2006/relationships/image" Target="../media/image64.png"/><Relationship Id="rId13" Type="http://schemas.openxmlformats.org/officeDocument/2006/relationships/image" Target="../media/image69.png"/><Relationship Id="rId3" Type="http://schemas.openxmlformats.org/officeDocument/2006/relationships/image" Target="../media/image54.png"/><Relationship Id="rId7" Type="http://schemas.openxmlformats.org/officeDocument/2006/relationships/image" Target="../media/image58.png"/><Relationship Id="rId12" Type="http://schemas.openxmlformats.org/officeDocument/2006/relationships/image" Target="../media/image68.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7.png"/><Relationship Id="rId11" Type="http://schemas.openxmlformats.org/officeDocument/2006/relationships/image" Target="../media/image67.png"/><Relationship Id="rId5" Type="http://schemas.openxmlformats.org/officeDocument/2006/relationships/image" Target="../media/image56.png"/><Relationship Id="rId15" Type="http://schemas.openxmlformats.org/officeDocument/2006/relationships/image" Target="../media/image71.png"/><Relationship Id="rId10" Type="http://schemas.openxmlformats.org/officeDocument/2006/relationships/image" Target="../media/image66.png"/><Relationship Id="rId4" Type="http://schemas.openxmlformats.org/officeDocument/2006/relationships/image" Target="../media/image55.png"/><Relationship Id="rId9" Type="http://schemas.openxmlformats.org/officeDocument/2006/relationships/image" Target="../media/image65.png"/><Relationship Id="rId14" Type="http://schemas.openxmlformats.org/officeDocument/2006/relationships/image" Target="../media/image70.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4" name="Rectangle 3"/>
          <p:cNvSpPr/>
          <p:nvPr/>
        </p:nvSpPr>
        <p:spPr>
          <a:xfrm>
            <a:off x="828367" y="3632033"/>
            <a:ext cx="11047105" cy="1446550"/>
          </a:xfrm>
          <a:prstGeom prst="rect">
            <a:avLst/>
          </a:prstGeom>
        </p:spPr>
        <p:txBody>
          <a:bodyPr wrap="square">
            <a:spAutoFit/>
          </a:bodyPr>
          <a:lstStyle/>
          <a:p>
            <a:pPr algn="ctr"/>
            <a:r>
              <a:rPr lang="fr-FR" sz="4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Relation entre les contraintes et les déformations et lois </a:t>
            </a:r>
            <a:r>
              <a:rPr lang="fr-FR" sz="44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de comportement</a:t>
            </a:r>
            <a:endParaRPr lang="fr-FR" sz="4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Rectangle 4"/>
          <p:cNvSpPr/>
          <p:nvPr/>
        </p:nvSpPr>
        <p:spPr>
          <a:xfrm>
            <a:off x="828367" y="2875623"/>
            <a:ext cx="3102077" cy="646331"/>
          </a:xfrm>
          <a:prstGeom prst="rect">
            <a:avLst/>
          </a:prstGeom>
        </p:spPr>
        <p:txBody>
          <a:bodyPr wrap="square">
            <a:spAutoFit/>
          </a:bodyPr>
          <a:lstStyle/>
          <a:p>
            <a:pPr algn="ctr"/>
            <a:r>
              <a:rPr lang="fr-FR"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CHAPITRE </a:t>
            </a:r>
            <a:r>
              <a:rPr lang="fr-FR" sz="36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IV</a:t>
            </a:r>
            <a:endParaRPr lang="fr-FR"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9" name="Image 8"/>
          <p:cNvPicPr/>
          <p:nvPr/>
        </p:nvPicPr>
        <p:blipFill>
          <a:blip r:embed="rId3" cstate="print">
            <a:extLst>
              <a:ext uri="{28A0092B-C50C-407E-A947-70E740481C1C}">
                <a14:useLocalDpi xmlns:a14="http://schemas.microsoft.com/office/drawing/2010/main" val="0"/>
              </a:ext>
            </a:extLst>
          </a:blip>
          <a:stretch>
            <a:fillRect/>
          </a:stretch>
        </p:blipFill>
        <p:spPr>
          <a:xfrm>
            <a:off x="1005347" y="144759"/>
            <a:ext cx="1057531" cy="1020363"/>
          </a:xfrm>
          <a:prstGeom prst="rect">
            <a:avLst/>
          </a:prstGeom>
        </p:spPr>
      </p:pic>
      <p:pic>
        <p:nvPicPr>
          <p:cNvPr id="10" name="Image 9"/>
          <p:cNvPicPr/>
          <p:nvPr/>
        </p:nvPicPr>
        <p:blipFill>
          <a:blip r:embed="rId3" cstate="print">
            <a:extLst>
              <a:ext uri="{28A0092B-C50C-407E-A947-70E740481C1C}">
                <a14:useLocalDpi xmlns:a14="http://schemas.microsoft.com/office/drawing/2010/main" val="0"/>
              </a:ext>
            </a:extLst>
          </a:blip>
          <a:stretch>
            <a:fillRect/>
          </a:stretch>
        </p:blipFill>
        <p:spPr>
          <a:xfrm>
            <a:off x="10817941" y="144758"/>
            <a:ext cx="1057531" cy="1020363"/>
          </a:xfrm>
          <a:prstGeom prst="rect">
            <a:avLst/>
          </a:prstGeom>
        </p:spPr>
      </p:pic>
      <p:sp>
        <p:nvSpPr>
          <p:cNvPr id="7" name="Rectangle 6"/>
          <p:cNvSpPr/>
          <p:nvPr/>
        </p:nvSpPr>
        <p:spPr>
          <a:xfrm>
            <a:off x="3392409" y="0"/>
            <a:ext cx="6096000" cy="923330"/>
          </a:xfrm>
          <a:prstGeom prst="rect">
            <a:avLst/>
          </a:prstGeom>
        </p:spPr>
        <p:txBody>
          <a:bodyPr>
            <a:spAutoFit/>
          </a:bodyPr>
          <a:lstStyle/>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République algérienne démocratique et populaire</a:t>
            </a:r>
          </a:p>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Ministère de l'enseignement supérieur</a:t>
            </a:r>
          </a:p>
          <a:p>
            <a:pPr algn="ctr">
              <a:spcAft>
                <a:spcPts val="0"/>
              </a:spcAft>
              <a:tabLst>
                <a:tab pos="2637155" algn="ctr"/>
                <a:tab pos="5274310" algn="r"/>
                <a:tab pos="2637155" algn="ctr"/>
              </a:tabLst>
            </a:pPr>
            <a:r>
              <a:rPr lang="fr-FR" dirty="0">
                <a:latin typeface="Calibri" panose="020F0502020204030204" pitchFamily="34" charset="0"/>
                <a:ea typeface="Calibri" panose="020F0502020204030204" pitchFamily="34" charset="0"/>
                <a:cs typeface="Arial" panose="020B0604020202020204" pitchFamily="34" charset="0"/>
              </a:rPr>
              <a:t>Université de </a:t>
            </a:r>
            <a:r>
              <a:rPr lang="fr-FR" dirty="0" err="1">
                <a:latin typeface="Calibri" panose="020F0502020204030204" pitchFamily="34" charset="0"/>
                <a:ea typeface="Calibri" panose="020F0502020204030204" pitchFamily="34" charset="0"/>
                <a:cs typeface="Arial" panose="020B0604020202020204" pitchFamily="34" charset="0"/>
              </a:rPr>
              <a:t>Abdelhafid</a:t>
            </a:r>
            <a:r>
              <a:rPr lang="fr-FR" dirty="0">
                <a:latin typeface="Calibri" panose="020F0502020204030204" pitchFamily="34" charset="0"/>
                <a:ea typeface="Calibri" panose="020F0502020204030204" pitchFamily="34" charset="0"/>
                <a:cs typeface="Arial" panose="020B0604020202020204" pitchFamily="34" charset="0"/>
              </a:rPr>
              <a:t> </a:t>
            </a:r>
            <a:r>
              <a:rPr lang="fr-FR" dirty="0" err="1">
                <a:latin typeface="Calibri" panose="020F0502020204030204" pitchFamily="34" charset="0"/>
                <a:ea typeface="Calibri" panose="020F0502020204030204" pitchFamily="34" charset="0"/>
                <a:cs typeface="Arial" panose="020B0604020202020204" pitchFamily="34" charset="0"/>
              </a:rPr>
              <a:t>Boussouf</a:t>
            </a:r>
            <a:r>
              <a:rPr lang="fr-FR" dirty="0">
                <a:latin typeface="Calibri" panose="020F0502020204030204" pitchFamily="34" charset="0"/>
                <a:ea typeface="Calibri" panose="020F0502020204030204" pitchFamily="34" charset="0"/>
                <a:cs typeface="Arial" panose="020B0604020202020204" pitchFamily="34" charset="0"/>
              </a:rPr>
              <a:t>-Mila</a:t>
            </a:r>
          </a:p>
        </p:txBody>
      </p:sp>
      <p:sp>
        <p:nvSpPr>
          <p:cNvPr id="8" name="Rectangle 7"/>
          <p:cNvSpPr/>
          <p:nvPr/>
        </p:nvSpPr>
        <p:spPr>
          <a:xfrm>
            <a:off x="1005347" y="1324830"/>
            <a:ext cx="10574593" cy="981423"/>
          </a:xfrm>
          <a:prstGeom prst="rect">
            <a:avLst/>
          </a:prstGeom>
        </p:spPr>
        <p:txBody>
          <a:bodyPr wrap="square">
            <a:spAutoFit/>
          </a:bodyPr>
          <a:lstStyle/>
          <a:p>
            <a:pPr>
              <a:lnSpc>
                <a:spcPct val="107000"/>
              </a:lnSpc>
              <a:spcAft>
                <a:spcPts val="0"/>
              </a:spcAft>
              <a:tabLst>
                <a:tab pos="1981200" algn="l"/>
                <a:tab pos="4048125" algn="l"/>
              </a:tabLst>
            </a:pPr>
            <a:r>
              <a:rPr lang="fr-FR" i="1" dirty="0">
                <a:latin typeface="Calibri" panose="020F0502020204030204" pitchFamily="34" charset="0"/>
                <a:ea typeface="Calibri" panose="020F0502020204030204" pitchFamily="34" charset="0"/>
                <a:cs typeface="Arial" panose="020B0604020202020204" pitchFamily="34" charset="0"/>
              </a:rPr>
              <a:t>Faculté de sciences et Technologies</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tabLst>
                <a:tab pos="1981200" algn="l"/>
              </a:tabLst>
            </a:pPr>
            <a:r>
              <a:rPr lang="fr-FR" i="1" dirty="0">
                <a:latin typeface="Calibri" panose="020F0502020204030204" pitchFamily="34" charset="0"/>
                <a:ea typeface="Calibri" panose="020F0502020204030204" pitchFamily="34" charset="0"/>
                <a:cs typeface="Arial" panose="020B0604020202020204" pitchFamily="34" charset="0"/>
              </a:rPr>
              <a:t>Département de sciences et techniques	 				</a:t>
            </a:r>
            <a:r>
              <a:rPr lang="fr-FR" i="1">
                <a:latin typeface="Calibri" panose="020F0502020204030204" pitchFamily="34" charset="0"/>
                <a:ea typeface="Calibri" panose="020F0502020204030204" pitchFamily="34" charset="0"/>
                <a:cs typeface="Arial" panose="020B0604020202020204" pitchFamily="34" charset="0"/>
              </a:rPr>
              <a:t>	Présenté </a:t>
            </a:r>
            <a:r>
              <a:rPr lang="fr-FR" i="1" dirty="0">
                <a:latin typeface="Calibri" panose="020F0502020204030204" pitchFamily="34" charset="0"/>
                <a:ea typeface="Calibri" panose="020F0502020204030204" pitchFamily="34" charset="0"/>
                <a:cs typeface="Arial" panose="020B0604020202020204" pitchFamily="34" charset="0"/>
              </a:rPr>
              <a:t>par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tabLst>
                <a:tab pos="1981200" algn="l"/>
              </a:tabLst>
            </a:pPr>
            <a:r>
              <a:rPr lang="fr-FR" i="1" dirty="0">
                <a:latin typeface="Calibri" panose="020F0502020204030204" pitchFamily="34" charset="0"/>
                <a:ea typeface="Calibri" panose="020F0502020204030204" pitchFamily="34" charset="0"/>
                <a:cs typeface="Arial" panose="020B0604020202020204" pitchFamily="34" charset="0"/>
              </a:rPr>
              <a:t>1er année Master-structures                                                                                                         Dr. BELGHIAT </a:t>
            </a:r>
            <a:r>
              <a:rPr lang="fr-FR" i="1" dirty="0" err="1">
                <a:latin typeface="Calibri" panose="020F0502020204030204" pitchFamily="34" charset="0"/>
                <a:ea typeface="Calibri" panose="020F0502020204030204" pitchFamily="34" charset="0"/>
                <a:cs typeface="Arial" panose="020B0604020202020204" pitchFamily="34" charset="0"/>
              </a:rPr>
              <a:t>Choayb</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p:nvSpPr>
        <p:spPr>
          <a:xfrm>
            <a:off x="4906591" y="5987534"/>
            <a:ext cx="3067635" cy="369332"/>
          </a:xfrm>
          <a:prstGeom prst="rect">
            <a:avLst/>
          </a:prstGeom>
        </p:spPr>
        <p:txBody>
          <a:bodyPr wrap="none">
            <a:spAutoFit/>
          </a:bodyPr>
          <a:lstStyle/>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Année universitaire </a:t>
            </a:r>
            <a:r>
              <a:rPr lang="fr-FR" dirty="0" smtClean="0">
                <a:latin typeface="Calibri" panose="020F0502020204030204" pitchFamily="34" charset="0"/>
                <a:ea typeface="Calibri" panose="020F0502020204030204" pitchFamily="34" charset="0"/>
                <a:cs typeface="Arial" panose="020B0604020202020204" pitchFamily="34" charset="0"/>
              </a:rPr>
              <a:t>2022-2023</a:t>
            </a:r>
            <a:endParaRPr lang="fr-F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51784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1393573" y="569249"/>
                <a:ext cx="10139662" cy="646331"/>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La théorie de l'élasticité est une simplification de l’étude </a:t>
                </a:r>
                <a:r>
                  <a:rPr lang="fr-FR" dirty="0">
                    <a:effectLst>
                      <a:outerShdw blurRad="38100" dist="38100" dir="2700000" algn="tl">
                        <a:srgbClr val="000000">
                          <a:alpha val="43137"/>
                        </a:srgbClr>
                      </a:outerShdw>
                    </a:effectLst>
                  </a:rPr>
                  <a:t>des matériaux solides dans </a:t>
                </a:r>
                <a:r>
                  <a:rPr lang="fr-FR" dirty="0" smtClean="0">
                    <a:effectLst>
                      <a:outerShdw blurRad="38100" dist="38100" dir="2700000" algn="tl">
                        <a:srgbClr val="000000">
                          <a:alpha val="43137"/>
                        </a:srgbClr>
                      </a:outerShdw>
                    </a:effectLst>
                  </a:rPr>
                  <a:t>laquelle, </a:t>
                </a:r>
                <a:r>
                  <a:rPr lang="fr-FR" dirty="0">
                    <a:effectLst>
                      <a:outerShdw blurRad="38100" dist="38100" dir="2700000" algn="tl">
                        <a:srgbClr val="000000">
                          <a:alpha val="43137"/>
                        </a:srgbClr>
                      </a:outerShdw>
                    </a:effectLst>
                  </a:rPr>
                  <a:t>on considère </a:t>
                </a:r>
                <a:r>
                  <a:rPr lang="fr-FR" dirty="0" smtClean="0">
                    <a:effectLst>
                      <a:outerShdw blurRad="38100" dist="38100" dir="2700000" algn="tl">
                        <a:srgbClr val="000000">
                          <a:alpha val="43137"/>
                        </a:srgbClr>
                      </a:outerShdw>
                    </a:effectLst>
                  </a:rPr>
                  <a:t>que les contraintes </a:t>
                </a:r>
                <a:r>
                  <a:rPr lang="fr-FR" dirty="0">
                    <a:effectLst>
                      <a:outerShdw blurRad="38100" dist="38100" dir="2700000" algn="tl">
                        <a:srgbClr val="000000">
                          <a:alpha val="43137"/>
                        </a:srgbClr>
                      </a:outerShdw>
                    </a:effectLst>
                  </a:rPr>
                  <a:t>et </a:t>
                </a:r>
                <a:r>
                  <a:rPr lang="fr-FR" dirty="0" smtClean="0">
                    <a:effectLst>
                      <a:outerShdw blurRad="38100" dist="38100" dir="2700000" algn="tl">
                        <a:srgbClr val="000000">
                          <a:alpha val="43137"/>
                        </a:srgbClr>
                      </a:outerShdw>
                    </a:effectLst>
                  </a:rPr>
                  <a:t>les déformations </a:t>
                </a:r>
                <a:r>
                  <a:rPr lang="fr-FR" dirty="0">
                    <a:effectLst>
                      <a:outerShdw blurRad="38100" dist="38100" dir="2700000" algn="tl">
                        <a:srgbClr val="000000">
                          <a:alpha val="43137"/>
                        </a:srgbClr>
                      </a:outerShdw>
                    </a:effectLst>
                  </a:rPr>
                  <a:t>sont liées par une relation </a:t>
                </a:r>
                <a:r>
                  <a:rPr lang="fr-FR" dirty="0" smtClean="0">
                    <a:effectLst>
                      <a:outerShdw blurRad="38100" dist="38100" dir="2700000" algn="tl">
                        <a:srgbClr val="000000">
                          <a:alpha val="43137"/>
                        </a:srgbClr>
                      </a:outerShdw>
                    </a:effectLst>
                  </a:rPr>
                  <a:t>linéaire (</a:t>
                </a:r>
                <a14:m>
                  <m:oMath xmlns:m="http://schemas.openxmlformats.org/officeDocument/2006/math">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oMath>
                </a14:m>
                <a:r>
                  <a:rPr lang="fr-FR" dirty="0" smtClean="0">
                    <a:effectLst>
                      <a:outerShdw blurRad="38100" dist="38100" dir="2700000" algn="tl">
                        <a:srgbClr val="000000">
                          <a:alpha val="43137"/>
                        </a:srgbClr>
                      </a:outerShdw>
                    </a:effectLst>
                  </a:rPr>
                  <a:t>).</a:t>
                </a:r>
                <a:endParaRPr lang="fr-FR" dirty="0">
                  <a:effectLst>
                    <a:outerShdw blurRad="38100" dist="38100" dir="2700000" algn="tl">
                      <a:srgbClr val="000000">
                        <a:alpha val="43137"/>
                      </a:srgbClr>
                    </a:outerShdw>
                  </a:effectLst>
                </a:endParaRPr>
              </a:p>
            </p:txBody>
          </p:sp>
        </mc:Choice>
        <mc:Fallback xmlns="">
          <p:sp>
            <p:nvSpPr>
              <p:cNvPr id="3" name="Rectangle 2"/>
              <p:cNvSpPr>
                <a:spLocks noRot="1" noChangeAspect="1" noMove="1" noResize="1" noEditPoints="1" noAdjustHandles="1" noChangeArrowheads="1" noChangeShapeType="1" noTextEdit="1"/>
              </p:cNvSpPr>
              <p:nvPr/>
            </p:nvSpPr>
            <p:spPr>
              <a:xfrm>
                <a:off x="1393573" y="569249"/>
                <a:ext cx="10139662" cy="646331"/>
              </a:xfrm>
              <a:prstGeom prst="rect">
                <a:avLst/>
              </a:prstGeom>
              <a:blipFill>
                <a:blip r:embed="rId3"/>
                <a:stretch>
                  <a:fillRect l="-601" t="-5660" r="-722" b="-18868"/>
                </a:stretch>
              </a:blipFill>
            </p:spPr>
            <p:txBody>
              <a:bodyPr/>
              <a:lstStyle/>
              <a:p>
                <a:r>
                  <a:rPr lang="en-US">
                    <a:noFill/>
                  </a:rPr>
                  <a:t> </a:t>
                </a:r>
              </a:p>
            </p:txBody>
          </p:sp>
        </mc:Fallback>
      </mc:AlternateContent>
      <p:sp>
        <p:nvSpPr>
          <p:cNvPr id="11" name="ZoneTexte 10"/>
          <p:cNvSpPr txBox="1"/>
          <p:nvPr/>
        </p:nvSpPr>
        <p:spPr>
          <a:xfrm>
            <a:off x="-13352" y="1259123"/>
            <a:ext cx="615553" cy="2193189"/>
          </a:xfrm>
          <a:prstGeom prst="rect">
            <a:avLst/>
          </a:prstGeom>
          <a:noFill/>
        </p:spPr>
        <p:txBody>
          <a:bodyPr vert="vert270" wrap="square" rtlCol="0">
            <a:spAutoFit/>
          </a:bodyPr>
          <a:lstStyle/>
          <a:p>
            <a:r>
              <a:rPr lang="fr-FR" sz="2800" b="1" u="sng" dirty="0">
                <a:solidFill>
                  <a:schemeClr val="bg1"/>
                </a:solidFill>
                <a:effectLst>
                  <a:outerShdw blurRad="38100" dist="38100" dir="2700000" algn="tl">
                    <a:srgbClr val="000000">
                      <a:alpha val="43137"/>
                    </a:srgbClr>
                  </a:outerShdw>
                </a:effectLst>
              </a:rPr>
              <a:t>Introduction</a:t>
            </a:r>
          </a:p>
        </p:txBody>
      </p:sp>
      <p:sp>
        <p:nvSpPr>
          <p:cNvPr id="24" name="Rectangle à coins arrondis 23"/>
          <p:cNvSpPr/>
          <p:nvPr/>
        </p:nvSpPr>
        <p:spPr>
          <a:xfrm>
            <a:off x="1091377" y="280214"/>
            <a:ext cx="10663084" cy="6344197"/>
          </a:xfrm>
          <a:prstGeom prst="roundRect">
            <a:avLst>
              <a:gd name="adj" fmla="val 1120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a14="http://schemas.microsoft.com/office/drawing/2010/main">
        <mc:Choice Requires="a14">
          <p:sp>
            <p:nvSpPr>
              <p:cNvPr id="9" name="Rectangle 8"/>
              <p:cNvSpPr/>
              <p:nvPr/>
            </p:nvSpPr>
            <p:spPr>
              <a:xfrm>
                <a:off x="1393573" y="1451668"/>
                <a:ext cx="6752899" cy="2886303"/>
              </a:xfrm>
              <a:prstGeom prst="rect">
                <a:avLst/>
              </a:prstGeom>
            </p:spPr>
            <p:txBody>
              <a:bodyPr wrap="square">
                <a:spAutoFit/>
              </a:bodyPr>
              <a:lstStyle/>
              <a:p>
                <a:pPr algn="just">
                  <a:lnSpc>
                    <a:spcPct val="120000"/>
                  </a:lnSpc>
                </a:pPr>
                <a:r>
                  <a:rPr lang="fr-FR" dirty="0" smtClean="0">
                    <a:effectLst>
                      <a:outerShdw blurRad="38100" dist="38100" dir="2700000" algn="tl">
                        <a:srgbClr val="000000">
                          <a:alpha val="43137"/>
                        </a:srgbClr>
                      </a:outerShdw>
                    </a:effectLst>
                  </a:rPr>
                  <a:t>Dans un test de traction simple, l’allongement qui se produit dans la direction du chargement (</a:t>
                </a:r>
                <a14:m>
                  <m:oMath xmlns:m="http://schemas.openxmlformats.org/officeDocument/2006/math">
                    <m:r>
                      <a:rPr lang="fr-FR" i="1" dirty="0" smtClean="0">
                        <a:effectLst>
                          <a:outerShdw blurRad="38100" dist="38100" dir="2700000" algn="tl">
                            <a:srgbClr val="000000">
                              <a:alpha val="43137"/>
                            </a:srgbClr>
                          </a:outerShdw>
                        </a:effectLst>
                        <a:latin typeface="Cambria Math" panose="02040503050406030204" pitchFamily="18" charset="0"/>
                      </a:rPr>
                      <m:t>𝑥</m:t>
                    </m:r>
                  </m:oMath>
                </a14:m>
                <a:r>
                  <a:rPr lang="fr-FR" dirty="0" smtClean="0">
                    <a:effectLst>
                      <a:outerShdw blurRad="38100" dist="38100" dir="2700000" algn="tl">
                        <a:srgbClr val="000000">
                          <a:alpha val="43137"/>
                        </a:srgbClr>
                      </a:outerShdw>
                    </a:effectLst>
                  </a:rPr>
                  <a:t>) est accompagné par un rétrécissement dans les deux autres directions (</a:t>
                </a:r>
                <a14:m>
                  <m:oMath xmlns:m="http://schemas.openxmlformats.org/officeDocument/2006/math">
                    <m:r>
                      <a:rPr lang="fr-FR" i="1" dirty="0" smtClean="0">
                        <a:effectLst>
                          <a:outerShdw blurRad="38100" dist="38100" dir="2700000" algn="tl">
                            <a:srgbClr val="000000">
                              <a:alpha val="43137"/>
                            </a:srgbClr>
                          </a:outerShdw>
                        </a:effectLst>
                        <a:latin typeface="Cambria Math" panose="02040503050406030204" pitchFamily="18" charset="0"/>
                      </a:rPr>
                      <m:t>𝑦</m:t>
                    </m:r>
                    <m:r>
                      <a:rPr lang="fr-FR" i="1" dirty="0" smtClean="0">
                        <a:effectLst>
                          <a:outerShdw blurRad="38100" dist="38100" dir="2700000" algn="tl">
                            <a:srgbClr val="000000">
                              <a:alpha val="43137"/>
                            </a:srgbClr>
                          </a:outerShdw>
                        </a:effectLst>
                        <a:latin typeface="Cambria Math" panose="02040503050406030204" pitchFamily="18" charset="0"/>
                      </a:rPr>
                      <m:t>, </m:t>
                    </m:r>
                    <m:r>
                      <a:rPr lang="fr-FR" i="1" dirty="0" smtClean="0">
                        <a:effectLst>
                          <a:outerShdw blurRad="38100" dist="38100" dir="2700000" algn="tl">
                            <a:srgbClr val="000000">
                              <a:alpha val="43137"/>
                            </a:srgbClr>
                          </a:outerShdw>
                        </a:effectLst>
                        <a:latin typeface="Cambria Math" panose="02040503050406030204" pitchFamily="18" charset="0"/>
                      </a:rPr>
                      <m:t>𝑧</m:t>
                    </m:r>
                  </m:oMath>
                </a14:m>
                <a:r>
                  <a:rPr lang="fr-FR" dirty="0" smtClean="0">
                    <a:effectLst>
                      <a:outerShdw blurRad="38100" dist="38100" dir="2700000" algn="tl">
                        <a:srgbClr val="000000">
                          <a:alpha val="43137"/>
                        </a:srgbClr>
                      </a:outerShdw>
                    </a:effectLst>
                  </a:rPr>
                  <a:t>). Il est approuvé par l’expérimentation que les déformation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oMath>
                </a14:m>
                <a:r>
                  <a:rPr lang="fr-FR" dirty="0" smtClean="0">
                    <a:effectLst>
                      <a:outerShdw blurRad="38100" dist="38100" dir="2700000" algn="tl">
                        <a:srgbClr val="000000">
                          <a:alpha val="43137"/>
                        </a:srgbClr>
                      </a:outerShdw>
                    </a:effectLst>
                  </a:rPr>
                  <a:t> et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oMath>
                </a14:m>
                <a:r>
                  <a:rPr lang="fr-FR" dirty="0" smtClean="0">
                    <a:effectLst>
                      <a:outerShdw blurRad="38100" dist="38100" dir="2700000" algn="tl">
                        <a:srgbClr val="000000">
                          <a:alpha val="43137"/>
                        </a:srgbClr>
                      </a:outerShdw>
                    </a:effectLst>
                  </a:rPr>
                  <a:t>) sont reliés proportionnellement à (</a:t>
                </a:r>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𝑥</m:t>
                        </m:r>
                      </m:sub>
                    </m:sSub>
                  </m:oMath>
                </a14:m>
                <a:r>
                  <a:rPr lang="fr-FR" dirty="0" smtClean="0">
                    <a:effectLst>
                      <a:outerShdw blurRad="38100" dist="38100" dir="2700000" algn="tl">
                        <a:srgbClr val="000000">
                          <a:alpha val="43137"/>
                        </a:srgbClr>
                      </a:outerShdw>
                    </a:effectLst>
                  </a:rPr>
                  <a:t>) par un constant qui dépond du matériau lui-même, et est noté comme coefficient du poisson (</a:t>
                </a:r>
                <a14:m>
                  <m:oMath xmlns:m="http://schemas.openxmlformats.org/officeDocument/2006/math">
                    <m:r>
                      <m:rPr>
                        <m:sty m:val="p"/>
                      </m:rPr>
                      <a:rPr lang="el-G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oMath>
                </a14:m>
                <a:r>
                  <a:rPr lang="fr-FR" dirty="0" smtClean="0">
                    <a:effectLst>
                      <a:outerShdw blurRad="38100" dist="38100" dir="2700000" algn="tl">
                        <a:srgbClr val="000000">
                          <a:alpha val="43137"/>
                        </a:srgbClr>
                      </a:outerShdw>
                    </a:effectLst>
                  </a:rPr>
                  <a:t>). Par conséquent, une seule contrainte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oMath>
                </a14:m>
                <a:r>
                  <a:rPr lang="fr-FR" dirty="0" smtClean="0">
                    <a:effectLst>
                      <a:outerShdw blurRad="38100" dist="38100" dir="2700000" algn="tl">
                        <a:srgbClr val="000000">
                          <a:alpha val="43137"/>
                        </a:srgbClr>
                      </a:outerShdw>
                    </a:effectLst>
                  </a:rPr>
                  <a:t>) engendre trois déformation :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r>
                      <a:rPr lang="en-US" b="0" i="0" smtClean="0">
                        <a:effectLst>
                          <a:outerShdw blurRad="38100" dist="38100" dir="2700000" algn="tl">
                            <a:srgbClr val="000000">
                              <a:alpha val="43137"/>
                            </a:srgbClr>
                          </a:outerShdw>
                        </a:effectLst>
                        <a:latin typeface="Cambria Math" panose="02040503050406030204" pitchFamily="18" charset="0"/>
                      </a:rPr>
                      <m:t>=</m:t>
                    </m:r>
                    <m:f>
                      <m:fPr>
                        <m:ctrlPr>
                          <a:rPr lang="fr-FR" i="1" dirty="0" smtClean="0">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num>
                      <m:den>
                        <m:r>
                          <a:rPr lang="en-US" b="0" i="1" dirty="0" smtClean="0">
                            <a:effectLst>
                              <a:outerShdw blurRad="38100" dist="38100" dir="2700000" algn="tl">
                                <a:srgbClr val="000000">
                                  <a:alpha val="43137"/>
                                </a:srgbClr>
                              </a:outerShdw>
                            </a:effectLst>
                            <a:latin typeface="Cambria Math" panose="02040503050406030204" pitchFamily="18" charset="0"/>
                          </a:rPr>
                          <m:t>𝐸</m:t>
                        </m:r>
                      </m:den>
                    </m:f>
                  </m:oMath>
                </a14:m>
                <a:r>
                  <a:rPr lang="fr-FR" dirty="0" smtClean="0">
                    <a:effectLst>
                      <a:outerShdw blurRad="38100" dist="38100" dir="2700000" algn="tl">
                        <a:srgbClr val="000000">
                          <a:alpha val="43137"/>
                        </a:srgbClr>
                      </a:outerShdw>
                    </a:effectLst>
                  </a:rPr>
                  <a:t> ;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r>
                      <a:rPr lang="en-US" b="0" i="1" smtClean="0">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r>
                      <a:rPr lang="en-US" b="0" i="1" smtClean="0">
                        <a:effectLst>
                          <a:outerShdw blurRad="38100" dist="38100" dir="2700000" algn="tl">
                            <a:srgbClr val="000000">
                              <a:alpha val="43137"/>
                            </a:srgbClr>
                          </a:outerShdw>
                        </a:effectLst>
                        <a:latin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f>
                      <m:fPr>
                        <m:ctrlPr>
                          <a:rPr lang="fr-FR" i="1" dirty="0">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num>
                      <m:den>
                        <m:r>
                          <a:rPr lang="en-US" i="1" dirty="0">
                            <a:effectLst>
                              <a:outerShdw blurRad="38100" dist="38100" dir="2700000" algn="tl">
                                <a:srgbClr val="000000">
                                  <a:alpha val="43137"/>
                                </a:srgbClr>
                              </a:outerShdw>
                            </a:effectLst>
                            <a:latin typeface="Cambria Math" panose="02040503050406030204" pitchFamily="18" charset="0"/>
                          </a:rPr>
                          <m:t>𝐸</m:t>
                        </m:r>
                      </m:den>
                    </m:f>
                  </m:oMath>
                </a14:m>
                <a:r>
                  <a:rPr lang="fr-FR" dirty="0" smtClean="0">
                    <a:effectLst>
                      <a:outerShdw blurRad="38100" dist="38100" dir="2700000" algn="tl">
                        <a:srgbClr val="000000">
                          <a:alpha val="43137"/>
                        </a:srgbClr>
                      </a:outerShdw>
                    </a:effectLst>
                  </a:rPr>
                  <a:t> )</a:t>
                </a:r>
                <a:endParaRPr lang="fr-FR" dirty="0">
                  <a:effectLst>
                    <a:outerShdw blurRad="38100" dist="38100" dir="2700000" algn="tl">
                      <a:srgbClr val="000000">
                        <a:alpha val="43137"/>
                      </a:srgbClr>
                    </a:outerShdw>
                  </a:effectLst>
                </a:endParaRPr>
              </a:p>
            </p:txBody>
          </p:sp>
        </mc:Choice>
        <mc:Fallback xmlns="">
          <p:sp>
            <p:nvSpPr>
              <p:cNvPr id="9" name="Rectangle 8"/>
              <p:cNvSpPr>
                <a:spLocks noRot="1" noChangeAspect="1" noMove="1" noResize="1" noEditPoints="1" noAdjustHandles="1" noChangeArrowheads="1" noChangeShapeType="1" noTextEdit="1"/>
              </p:cNvSpPr>
              <p:nvPr/>
            </p:nvSpPr>
            <p:spPr>
              <a:xfrm>
                <a:off x="1393573" y="1451668"/>
                <a:ext cx="6752899" cy="2886303"/>
              </a:xfrm>
              <a:prstGeom prst="rect">
                <a:avLst/>
              </a:prstGeom>
              <a:blipFill>
                <a:blip r:embed="rId4"/>
                <a:stretch>
                  <a:fillRect l="-903" r="-1174" b="-1477"/>
                </a:stretch>
              </a:blipFill>
            </p:spPr>
            <p:txBody>
              <a:bodyPr/>
              <a:lstStyle/>
              <a:p>
                <a:r>
                  <a:rPr lang="en-US">
                    <a:noFill/>
                  </a:rPr>
                  <a:t> </a:t>
                </a:r>
              </a:p>
            </p:txBody>
          </p:sp>
        </mc:Fallback>
      </mc:AlternateContent>
      <p:pic>
        <p:nvPicPr>
          <p:cNvPr id="4" name="Image 3"/>
          <p:cNvPicPr>
            <a:picLocks noChangeAspect="1"/>
          </p:cNvPicPr>
          <p:nvPr/>
        </p:nvPicPr>
        <p:blipFill>
          <a:blip r:embed="rId5"/>
          <a:stretch>
            <a:fillRect/>
          </a:stretch>
        </p:blipFill>
        <p:spPr>
          <a:xfrm>
            <a:off x="8382000" y="1791328"/>
            <a:ext cx="3278291" cy="2826760"/>
          </a:xfrm>
          <a:prstGeom prst="rect">
            <a:avLst/>
          </a:prstGeom>
        </p:spPr>
      </p:pic>
      <p:sp>
        <p:nvSpPr>
          <p:cNvPr id="12" name="Rectangle 11"/>
          <p:cNvSpPr/>
          <p:nvPr/>
        </p:nvSpPr>
        <p:spPr>
          <a:xfrm>
            <a:off x="1393573" y="4574059"/>
            <a:ext cx="10139662" cy="369332"/>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Le test précèdent peut s’écrire sous forme matricielle comme ce que suit:</a:t>
            </a:r>
            <a:endParaRPr lang="fr-FR"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13" name="Rectangle 12"/>
              <p:cNvSpPr/>
              <p:nvPr/>
            </p:nvSpPr>
            <p:spPr>
              <a:xfrm>
                <a:off x="2118068" y="5192728"/>
                <a:ext cx="2651954" cy="832151"/>
              </a:xfrm>
              <a:prstGeom prst="rect">
                <a:avLst/>
              </a:prstGeom>
            </p:spPr>
            <p:txBody>
              <a:bodyPr wrap="square">
                <a:spAutoFit/>
              </a:bodyPr>
              <a:lstStyle/>
              <a:p>
                <a:pPr algn="just"/>
                <a14:m>
                  <m:oMathPara xmlns:m="http://schemas.openxmlformats.org/officeDocument/2006/math">
                    <m:oMathParaPr>
                      <m:jc m:val="centerGroup"/>
                    </m:oMathParaPr>
                    <m:oMath xmlns:m="http://schemas.openxmlformats.org/officeDocument/2006/math">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b="0" i="1" smtClean="0">
                                    <a:effectLst>
                                      <a:outerShdw blurRad="38100" dist="38100" dir="2700000" algn="tl">
                                        <a:srgbClr val="000000">
                                          <a:alpha val="43137"/>
                                        </a:srgbClr>
                                      </a:outerShdw>
                                    </a:effectLst>
                                    <a:latin typeface="Cambria Math" panose="02040503050406030204" pitchFamily="18" charset="0"/>
                                  </a:rPr>
                                  <m:t>0</m:t>
                                </m:r>
                              </m:e>
                            </m:mr>
                            <m:mr>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b="0" i="1" smtClean="0">
                                    <a:effectLst>
                                      <a:outerShdw blurRad="38100" dist="38100" dir="2700000" algn="tl">
                                        <a:srgbClr val="000000">
                                          <a:alpha val="43137"/>
                                        </a:srgbClr>
                                      </a:outerShdw>
                                    </a:effectLst>
                                    <a:latin typeface="Cambria Math" panose="02040503050406030204" pitchFamily="18" charset="0"/>
                                  </a:rPr>
                                  <m:t>0</m:t>
                                </m:r>
                              </m:e>
                            </m:mr>
                            <m:mr>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b="0" i="1" smtClean="0">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13" name="Rectangle 12"/>
              <p:cNvSpPr>
                <a:spLocks noRot="1" noChangeAspect="1" noMove="1" noResize="1" noEditPoints="1" noAdjustHandles="1" noChangeArrowheads="1" noChangeShapeType="1" noTextEdit="1"/>
              </p:cNvSpPr>
              <p:nvPr/>
            </p:nvSpPr>
            <p:spPr>
              <a:xfrm>
                <a:off x="2118068" y="5192728"/>
                <a:ext cx="2651954" cy="832151"/>
              </a:xfrm>
              <a:prstGeom prst="rect">
                <a:avLst/>
              </a:prstGeom>
              <a:blipFill>
                <a:blip r:embed="rId6"/>
                <a:stretch>
                  <a:fillRect b="-735"/>
                </a:stretch>
              </a:blipFill>
            </p:spPr>
            <p:txBody>
              <a:bodyPr/>
              <a:lstStyle/>
              <a:p>
                <a:r>
                  <a:rPr lang="en-US">
                    <a:noFill/>
                  </a:rPr>
                  <a:t> </a:t>
                </a:r>
              </a:p>
            </p:txBody>
          </p:sp>
        </mc:Fallback>
      </mc:AlternateContent>
      <p:sp>
        <p:nvSpPr>
          <p:cNvPr id="14" name="Rectangle 13"/>
          <p:cNvSpPr/>
          <p:nvPr/>
        </p:nvSpPr>
        <p:spPr>
          <a:xfrm>
            <a:off x="2557355" y="6038613"/>
            <a:ext cx="2347154" cy="369332"/>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Tenseur de contraintes</a:t>
            </a:r>
            <a:endParaRPr lang="fr-FR" dirty="0">
              <a:effectLst>
                <a:outerShdw blurRad="38100" dist="38100" dir="2700000" algn="tl">
                  <a:srgbClr val="000000">
                    <a:alpha val="43137"/>
                  </a:srgbClr>
                </a:outerShdw>
              </a:effectLst>
            </a:endParaRPr>
          </a:p>
        </p:txBody>
      </p:sp>
      <p:sp>
        <p:nvSpPr>
          <p:cNvPr id="5" name="Rectangle 4"/>
          <p:cNvSpPr/>
          <p:nvPr/>
        </p:nvSpPr>
        <p:spPr>
          <a:xfrm>
            <a:off x="7068114" y="6051964"/>
            <a:ext cx="2522742" cy="369332"/>
          </a:xfrm>
          <a:prstGeom prst="rect">
            <a:avLst/>
          </a:prstGeom>
        </p:spPr>
        <p:txBody>
          <a:bodyPr wrap="none">
            <a:spAutoFit/>
          </a:bodyPr>
          <a:lstStyle/>
          <a:p>
            <a:r>
              <a:rPr lang="fr-FR" dirty="0">
                <a:effectLst>
                  <a:outerShdw blurRad="38100" dist="38100" dir="2700000" algn="tl">
                    <a:srgbClr val="000000">
                      <a:alpha val="43137"/>
                    </a:srgbClr>
                  </a:outerShdw>
                </a:effectLst>
              </a:rPr>
              <a:t>Tenseur de déformations</a:t>
            </a:r>
            <a:endParaRPr lang="en-US" dirty="0"/>
          </a:p>
        </p:txBody>
      </p:sp>
      <mc:AlternateContent xmlns:mc="http://schemas.openxmlformats.org/markup-compatibility/2006" xmlns:a14="http://schemas.microsoft.com/office/drawing/2010/main">
        <mc:Choice Requires="a14">
          <p:sp>
            <p:nvSpPr>
              <p:cNvPr id="6" name="Rectangle 5"/>
              <p:cNvSpPr/>
              <p:nvPr/>
            </p:nvSpPr>
            <p:spPr>
              <a:xfrm>
                <a:off x="6061749" y="5052177"/>
                <a:ext cx="4535472" cy="97270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a:effectLst>
                            <a:outerShdw blurRad="38100" dist="38100" dir="2700000" algn="tl">
                              <a:srgbClr val="000000">
                                <a:alpha val="43137"/>
                              </a:srgbClr>
                            </a:outerShdw>
                          </a:effectLst>
                          <a:latin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
                        <m:dPr>
                          <m:begChr m:val="["/>
                          <m:endChr m:val="]"/>
                          <m:ctrlPr>
                            <a:rPr lang="fr-FR" i="1">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𝑦</m:t>
                                    </m:r>
                                  </m:sub>
                                </m:sSub>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
                        </m:e>
                      </m:d>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1</m:t>
                          </m:r>
                        </m:num>
                        <m:den>
                          <m:r>
                            <a:rPr lang="en-US" i="1">
                              <a:effectLst>
                                <a:outerShdw blurRad="38100" dist="38100" dir="2700000" algn="tl">
                                  <a:srgbClr val="000000">
                                    <a:alpha val="43137"/>
                                  </a:srgbClr>
                                </a:outerShdw>
                              </a:effectLst>
                              <a:latin typeface="Cambria Math" panose="02040503050406030204" pitchFamily="18" charset="0"/>
                            </a:rPr>
                            <m:t>𝐸</m:t>
                          </m:r>
                        </m:den>
                      </m:f>
                      <m:d>
                        <m:dPr>
                          <m:begChr m:val="["/>
                          <m:endChr m:val="]"/>
                          <m:ctrlPr>
                            <a:rPr lang="fr-FR" i="1">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mr>
                          </m:m>
                        </m:e>
                      </m:d>
                    </m:oMath>
                  </m:oMathPara>
                </a14:m>
                <a:endParaRPr lang="en-US" dirty="0"/>
              </a:p>
            </p:txBody>
          </p:sp>
        </mc:Choice>
        <mc:Fallback xmlns="">
          <p:sp>
            <p:nvSpPr>
              <p:cNvPr id="6" name="Rectangle 5"/>
              <p:cNvSpPr>
                <a:spLocks noRot="1" noChangeAspect="1" noMove="1" noResize="1" noEditPoints="1" noAdjustHandles="1" noChangeArrowheads="1" noChangeShapeType="1" noTextEdit="1"/>
              </p:cNvSpPr>
              <p:nvPr/>
            </p:nvSpPr>
            <p:spPr>
              <a:xfrm>
                <a:off x="6061749" y="5052177"/>
                <a:ext cx="4535472" cy="972702"/>
              </a:xfrm>
              <a:prstGeom prst="rect">
                <a:avLst/>
              </a:prstGeom>
              <a:blipFill>
                <a:blip r:embed="rId7"/>
                <a:stretch>
                  <a:fillRect b="-1887"/>
                </a:stretch>
              </a:blipFill>
            </p:spPr>
            <p:txBody>
              <a:bodyPr/>
              <a:lstStyle/>
              <a:p>
                <a:r>
                  <a:rPr lang="en-US">
                    <a:noFill/>
                  </a:rPr>
                  <a:t> </a:t>
                </a:r>
              </a:p>
            </p:txBody>
          </p:sp>
        </mc:Fallback>
      </mc:AlternateContent>
    </p:spTree>
    <p:extLst>
      <p:ext uri="{BB962C8B-B14F-4D97-AF65-F5344CB8AC3E}">
        <p14:creationId xmlns:p14="http://schemas.microsoft.com/office/powerpoint/2010/main" val="1256113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Rectangle 2"/>
          <p:cNvSpPr/>
          <p:nvPr/>
        </p:nvSpPr>
        <p:spPr>
          <a:xfrm>
            <a:off x="1094766" y="490216"/>
            <a:ext cx="10737273" cy="646331"/>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L’application </a:t>
            </a:r>
            <a:r>
              <a:rPr lang="fr-FR" dirty="0">
                <a:effectLst>
                  <a:outerShdw blurRad="38100" dist="38100" dir="2700000" algn="tl">
                    <a:srgbClr val="000000">
                      <a:alpha val="43137"/>
                    </a:srgbClr>
                  </a:outerShdw>
                </a:effectLst>
              </a:rPr>
              <a:t>du principe de la superposition </a:t>
            </a:r>
            <a:r>
              <a:rPr lang="fr-FR" dirty="0" smtClean="0">
                <a:effectLst>
                  <a:outerShdw blurRad="38100" dist="38100" dir="2700000" algn="tl">
                    <a:srgbClr val="000000">
                      <a:alpha val="43137"/>
                    </a:srgbClr>
                  </a:outerShdw>
                </a:effectLst>
              </a:rPr>
              <a:t>sur trois tests de traction réalisés simultanément peut nous conduire à la formulation suivante:</a:t>
            </a:r>
            <a:endParaRPr lang="fr-FR" dirty="0">
              <a:effectLst>
                <a:outerShdw blurRad="38100" dist="38100" dir="2700000" algn="tl">
                  <a:srgbClr val="000000">
                    <a:alpha val="43137"/>
                  </a:srgbClr>
                </a:outerShdw>
              </a:effectLst>
            </a:endParaRPr>
          </a:p>
        </p:txBody>
      </p:sp>
      <p:sp>
        <p:nvSpPr>
          <p:cNvPr id="11" name="ZoneTexte 10"/>
          <p:cNvSpPr txBox="1"/>
          <p:nvPr/>
        </p:nvSpPr>
        <p:spPr>
          <a:xfrm>
            <a:off x="-117736" y="-240092"/>
            <a:ext cx="923330" cy="5940181"/>
          </a:xfrm>
          <a:prstGeom prst="rect">
            <a:avLst/>
          </a:prstGeom>
          <a:noFill/>
        </p:spPr>
        <p:txBody>
          <a:bodyPr vert="vert270" wrap="square" rtlCol="0">
            <a:spAutoFit/>
          </a:bodyPr>
          <a:lstStyle/>
          <a:p>
            <a:r>
              <a:rPr lang="fr-FR" sz="2400" b="1" u="sng" dirty="0" smtClean="0">
                <a:solidFill>
                  <a:schemeClr val="bg1"/>
                </a:solidFill>
                <a:effectLst>
                  <a:outerShdw blurRad="38100" dist="38100" dir="2700000" algn="tl">
                    <a:srgbClr val="000000">
                      <a:alpha val="43137"/>
                    </a:srgbClr>
                  </a:outerShdw>
                </a:effectLst>
              </a:rPr>
              <a:t>Superposition et loi de </a:t>
            </a:r>
            <a:r>
              <a:rPr lang="fr-FR" sz="2400" b="1" u="sng" dirty="0" err="1" smtClean="0">
                <a:solidFill>
                  <a:schemeClr val="bg1"/>
                </a:solidFill>
                <a:effectLst>
                  <a:outerShdw blurRad="38100" dist="38100" dir="2700000" algn="tl">
                    <a:srgbClr val="000000">
                      <a:alpha val="43137"/>
                    </a:srgbClr>
                  </a:outerShdw>
                </a:effectLst>
              </a:rPr>
              <a:t>Hook</a:t>
            </a:r>
            <a:r>
              <a:rPr lang="fr-FR" sz="2400" b="1" u="sng" dirty="0" smtClean="0">
                <a:solidFill>
                  <a:schemeClr val="bg1"/>
                </a:solidFill>
                <a:effectLst>
                  <a:outerShdw blurRad="38100" dist="38100" dir="2700000" algn="tl">
                    <a:srgbClr val="000000">
                      <a:alpha val="43137"/>
                    </a:srgbClr>
                  </a:outerShdw>
                </a:effectLst>
              </a:rPr>
              <a:t> dans le repère principal</a:t>
            </a:r>
            <a:endParaRPr lang="fr-FR" sz="2400" b="1" u="sng" dirty="0">
              <a:solidFill>
                <a:schemeClr val="bg1"/>
              </a:solidFill>
              <a:effectLst>
                <a:outerShdw blurRad="38100" dist="38100" dir="2700000" algn="tl">
                  <a:srgbClr val="000000">
                    <a:alpha val="43137"/>
                  </a:srgbClr>
                </a:outerShdw>
              </a:effectLst>
            </a:endParaRPr>
          </a:p>
        </p:txBody>
      </p:sp>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p:cNvPicPr>
            <a:picLocks noChangeAspect="1"/>
          </p:cNvPicPr>
          <p:nvPr/>
        </p:nvPicPr>
        <p:blipFill>
          <a:blip r:embed="rId3"/>
          <a:stretch>
            <a:fillRect/>
          </a:stretch>
        </p:blipFill>
        <p:spPr>
          <a:xfrm>
            <a:off x="3661128" y="924361"/>
            <a:ext cx="8093281" cy="2129486"/>
          </a:xfrm>
          <a:prstGeom prst="rect">
            <a:avLst/>
          </a:prstGeom>
        </p:spPr>
      </p:pic>
      <mc:AlternateContent xmlns:mc="http://schemas.openxmlformats.org/markup-compatibility/2006" xmlns:a14="http://schemas.microsoft.com/office/drawing/2010/main">
        <mc:Choice Requires="a14">
          <p:sp>
            <p:nvSpPr>
              <p:cNvPr id="15" name="Rectangle 14"/>
              <p:cNvSpPr/>
              <p:nvPr/>
            </p:nvSpPr>
            <p:spPr>
              <a:xfrm>
                <a:off x="1144449" y="1585090"/>
                <a:ext cx="2111036" cy="1200329"/>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En</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regardant</a:t>
                </a:r>
                <a:r>
                  <a:rPr lang="en-US" dirty="0" smtClean="0">
                    <a:effectLst>
                      <a:outerShdw blurRad="38100" dist="38100" dir="2700000" algn="tl">
                        <a:srgbClr val="000000">
                          <a:alpha val="43137"/>
                        </a:srgbClr>
                      </a:outerShdw>
                    </a:effectLst>
                  </a:rPr>
                  <a:t>  la </a:t>
                </a:r>
                <a:r>
                  <a:rPr lang="fr-FR" dirty="0" smtClean="0">
                    <a:effectLst>
                      <a:outerShdw blurRad="38100" dist="38100" dir="2700000" algn="tl">
                        <a:srgbClr val="000000">
                          <a:alpha val="43137"/>
                        </a:srgbClr>
                      </a:outerShdw>
                    </a:effectLst>
                  </a:rPr>
                  <a:t>déformation</a:t>
                </a:r>
                <a:r>
                  <a:rPr lang="en-US" dirty="0" smtClean="0">
                    <a:effectLst>
                      <a:outerShdw blurRad="38100" dist="38100" dir="2700000" algn="tl">
                        <a:srgbClr val="000000">
                          <a:alpha val="43137"/>
                        </a:srgbClr>
                      </a:outerShdw>
                    </a:effectLst>
                  </a:rPr>
                  <a:t> de </a:t>
                </a:r>
                <a:r>
                  <a:rPr lang="fr-FR" dirty="0" smtClean="0">
                    <a:effectLst>
                      <a:outerShdw blurRad="38100" dist="38100" dir="2700000" algn="tl">
                        <a:srgbClr val="000000">
                          <a:alpha val="43137"/>
                        </a:srgbClr>
                      </a:outerShdw>
                    </a:effectLst>
                  </a:rPr>
                  <a:t>l’élément</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dans</a:t>
                </a:r>
                <a:r>
                  <a:rPr lang="en-US" dirty="0" smtClean="0">
                    <a:effectLst>
                      <a:outerShdw blurRad="38100" dist="38100" dir="2700000" algn="tl">
                        <a:srgbClr val="000000">
                          <a:alpha val="43137"/>
                        </a:srgbClr>
                      </a:outerShdw>
                    </a:effectLst>
                  </a:rPr>
                  <a:t> le </a:t>
                </a:r>
                <a:r>
                  <a:rPr lang="fr-FR" dirty="0" smtClean="0">
                    <a:effectLst>
                      <a:outerShdw blurRad="38100" dist="38100" dir="2700000" algn="tl">
                        <a:srgbClr val="000000">
                          <a:alpha val="43137"/>
                        </a:srgbClr>
                      </a:outerShdw>
                    </a:effectLst>
                  </a:rPr>
                  <a:t>sens</a:t>
                </a:r>
                <a:r>
                  <a:rPr lang="en-US" dirty="0" smtClean="0">
                    <a:effectLst>
                      <a:outerShdw blurRad="38100" dist="38100" dir="2700000" algn="tl">
                        <a:srgbClr val="000000">
                          <a:alpha val="43137"/>
                        </a:srgbClr>
                      </a:outerShdw>
                    </a:effectLst>
                  </a:rPr>
                  <a:t> </a:t>
                </a:r>
                <a14:m>
                  <m:oMath xmlns:m="http://schemas.openxmlformats.org/officeDocument/2006/math">
                    <m:r>
                      <a:rPr lang="en-US" b="0" i="1" smtClean="0">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𝑥</m:t>
                    </m:r>
                    <m:r>
                      <a:rPr lang="en-US" b="0" i="1" smtClean="0">
                        <a:effectLst>
                          <a:outerShdw blurRad="38100" dist="38100" dir="2700000" algn="tl">
                            <a:srgbClr val="000000">
                              <a:alpha val="43137"/>
                            </a:srgbClr>
                          </a:outerShdw>
                        </a:effectLst>
                        <a:latin typeface="Cambria Math" panose="02040503050406030204" pitchFamily="18" charset="0"/>
                      </a:rPr>
                      <m:t>)</m:t>
                    </m:r>
                  </m:oMath>
                </a14:m>
                <a:r>
                  <a:rPr lang="fr-FR" dirty="0" smtClean="0">
                    <a:effectLst>
                      <a:outerShdw blurRad="38100" dist="38100" dir="2700000" algn="tl">
                        <a:srgbClr val="000000">
                          <a:alpha val="43137"/>
                        </a:srgbClr>
                      </a:outerShdw>
                    </a:effectLst>
                  </a:rPr>
                  <a:t>:</a:t>
                </a:r>
                <a:endParaRPr lang="fr-FR" dirty="0">
                  <a:effectLst>
                    <a:outerShdw blurRad="38100" dist="38100" dir="2700000" algn="tl">
                      <a:srgbClr val="000000">
                        <a:alpha val="43137"/>
                      </a:srgbClr>
                    </a:outerShdw>
                  </a:effectLst>
                </a:endParaRPr>
              </a:p>
            </p:txBody>
          </p:sp>
        </mc:Choice>
        <mc:Fallback xmlns="">
          <p:sp>
            <p:nvSpPr>
              <p:cNvPr id="15" name="Rectangle 14"/>
              <p:cNvSpPr>
                <a:spLocks noRot="1" noChangeAspect="1" noMove="1" noResize="1" noEditPoints="1" noAdjustHandles="1" noChangeArrowheads="1" noChangeShapeType="1" noTextEdit="1"/>
              </p:cNvSpPr>
              <p:nvPr/>
            </p:nvSpPr>
            <p:spPr>
              <a:xfrm>
                <a:off x="1144449" y="1585090"/>
                <a:ext cx="2111036" cy="1200329"/>
              </a:xfrm>
              <a:prstGeom prst="rect">
                <a:avLst/>
              </a:prstGeom>
              <a:blipFill>
                <a:blip r:embed="rId4"/>
                <a:stretch>
                  <a:fillRect l="-2601" t="-3046" r="-3757" b="-9137"/>
                </a:stretch>
              </a:blipFill>
            </p:spPr>
            <p:txBody>
              <a:bodyPr/>
              <a:lstStyle/>
              <a:p>
                <a:r>
                  <a:rPr lang="en-US">
                    <a:noFill/>
                  </a:rPr>
                  <a:t> </a:t>
                </a:r>
              </a:p>
            </p:txBody>
          </p:sp>
        </mc:Fallback>
      </mc:AlternateContent>
      <p:grpSp>
        <p:nvGrpSpPr>
          <p:cNvPr id="10" name="Groupe 9"/>
          <p:cNvGrpSpPr/>
          <p:nvPr/>
        </p:nvGrpSpPr>
        <p:grpSpPr>
          <a:xfrm>
            <a:off x="4496092" y="3080932"/>
            <a:ext cx="7170247" cy="606832"/>
            <a:chOff x="4558954" y="3150188"/>
            <a:chExt cx="7170247" cy="606832"/>
          </a:xfrm>
        </p:grpSpPr>
        <mc:AlternateContent xmlns:mc="http://schemas.openxmlformats.org/markup-compatibility/2006" xmlns:a14="http://schemas.microsoft.com/office/drawing/2010/main">
          <mc:Choice Requires="a14">
            <p:sp>
              <p:nvSpPr>
                <p:cNvPr id="7" name="Rectangle 6"/>
                <p:cNvSpPr/>
                <p:nvPr/>
              </p:nvSpPr>
              <p:spPr>
                <a:xfrm>
                  <a:off x="4558954" y="3274719"/>
                  <a:ext cx="45275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oMath>
                    </m:oMathPara>
                  </a14:m>
                  <a:endParaRPr lang="fr-FR" dirty="0"/>
                </a:p>
              </p:txBody>
            </p:sp>
          </mc:Choice>
          <mc:Fallback xmlns="">
            <p:sp>
              <p:nvSpPr>
                <p:cNvPr id="7" name="Rectangle 6"/>
                <p:cNvSpPr>
                  <a:spLocks noRot="1" noChangeAspect="1" noMove="1" noResize="1" noEditPoints="1" noAdjustHandles="1" noChangeArrowheads="1" noChangeShapeType="1" noTextEdit="1"/>
                </p:cNvSpPr>
                <p:nvPr/>
              </p:nvSpPr>
              <p:spPr>
                <a:xfrm>
                  <a:off x="4558954" y="3274719"/>
                  <a:ext cx="452752" cy="369332"/>
                </a:xfrm>
                <a:prstGeom prst="rect">
                  <a:avLst/>
                </a:prstGeom>
                <a:blipFill>
                  <a:blip r:embed="rId5"/>
                  <a:stretch>
                    <a:fillRect b="-3333"/>
                  </a:stretch>
                </a:blipFill>
              </p:spPr>
              <p:txBody>
                <a:bodyPr/>
                <a:lstStyle/>
                <a:p>
                  <a:r>
                    <a:rPr lang="en-US">
                      <a:noFill/>
                    </a:rPr>
                    <a:t> </a:t>
                  </a:r>
                </a:p>
              </p:txBody>
            </p:sp>
          </mc:Fallback>
        </mc:AlternateContent>
        <p:sp>
          <p:nvSpPr>
            <p:cNvPr id="8" name="Rectangle 7"/>
            <p:cNvSpPr/>
            <p:nvPr/>
          </p:nvSpPr>
          <p:spPr>
            <a:xfrm>
              <a:off x="5406895" y="3313609"/>
              <a:ext cx="352982" cy="369332"/>
            </a:xfrm>
            <a:prstGeom prst="rect">
              <a:avLst/>
            </a:prstGeom>
          </p:spPr>
          <p:txBody>
            <a:bodyPr wrap="none">
              <a:spAutoFit/>
            </a:bodyPr>
            <a:lstStyle/>
            <a:p>
              <a:r>
                <a:rPr lang="fr-FR" dirty="0"/>
                <a:t> =</a:t>
              </a:r>
            </a:p>
          </p:txBody>
        </p:sp>
        <mc:AlternateContent xmlns:mc="http://schemas.openxmlformats.org/markup-compatibility/2006" xmlns:a14="http://schemas.microsoft.com/office/drawing/2010/main">
          <mc:Choice Requires="a14">
            <p:sp>
              <p:nvSpPr>
                <p:cNvPr id="16" name="Rectangle 15"/>
                <p:cNvSpPr/>
                <p:nvPr/>
              </p:nvSpPr>
              <p:spPr>
                <a:xfrm>
                  <a:off x="5897579" y="3177898"/>
                  <a:ext cx="1201098" cy="5629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Sup>
                          <m:sSubSupPr>
                            <m:ctrlP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up>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sup>
                        </m:sSub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1" smtClean="0">
                            <a:effectLst>
                              <a:outerShdw blurRad="38100" dist="38100" dir="2700000" algn="tl">
                                <a:srgbClr val="000000">
                                  <a:alpha val="43137"/>
                                </a:srgbClr>
                              </a:outerShdw>
                            </a:effectLst>
                            <a:latin typeface="Cambria Math" panose="02040503050406030204" pitchFamily="18" charset="0"/>
                          </a:rPr>
                          <m:t>)</m:t>
                        </m:r>
                      </m:oMath>
                    </m:oMathPara>
                  </a14:m>
                  <a:endParaRPr lang="fr-FR" dirty="0"/>
                </a:p>
              </p:txBody>
            </p:sp>
          </mc:Choice>
          <mc:Fallback xmlns="">
            <p:sp>
              <p:nvSpPr>
                <p:cNvPr id="16" name="Rectangle 15"/>
                <p:cNvSpPr>
                  <a:spLocks noRot="1" noChangeAspect="1" noMove="1" noResize="1" noEditPoints="1" noAdjustHandles="1" noChangeArrowheads="1" noChangeShapeType="1" noTextEdit="1"/>
                </p:cNvSpPr>
                <p:nvPr/>
              </p:nvSpPr>
              <p:spPr>
                <a:xfrm>
                  <a:off x="5897579" y="3177898"/>
                  <a:ext cx="1201098" cy="562975"/>
                </a:xfrm>
                <a:prstGeom prst="rect">
                  <a:avLst/>
                </a:prstGeom>
                <a:blipFill>
                  <a:blip r:embed="rId6"/>
                  <a:stretch>
                    <a:fillRect/>
                  </a:stretch>
                </a:blipFill>
              </p:spPr>
              <p:txBody>
                <a:bodyPr/>
                <a:lstStyle/>
                <a:p>
                  <a:r>
                    <a:rPr lang="en-US">
                      <a:noFill/>
                    </a:rPr>
                    <a:t> </a:t>
                  </a:r>
                </a:p>
              </p:txBody>
            </p:sp>
          </mc:Fallback>
        </mc:AlternateContent>
        <p:sp>
          <p:nvSpPr>
            <p:cNvPr id="17" name="Rectangle 16"/>
            <p:cNvSpPr/>
            <p:nvPr/>
          </p:nvSpPr>
          <p:spPr>
            <a:xfrm>
              <a:off x="7235695" y="3285897"/>
              <a:ext cx="352982" cy="369332"/>
            </a:xfrm>
            <a:prstGeom prst="rect">
              <a:avLst/>
            </a:prstGeom>
          </p:spPr>
          <p:txBody>
            <a:bodyPr wrap="none">
              <a:spAutoFit/>
            </a:bodyPr>
            <a:lstStyle/>
            <a:p>
              <a:r>
                <a:rPr lang="fr-FR" dirty="0"/>
                <a:t> </a:t>
              </a:r>
              <a:r>
                <a:rPr lang="fr-FR" dirty="0" smtClean="0"/>
                <a:t>+</a:t>
              </a:r>
              <a:endParaRPr lang="fr-FR" dirty="0"/>
            </a:p>
          </p:txBody>
        </p:sp>
        <p:sp>
          <p:nvSpPr>
            <p:cNvPr id="18" name="Rectangle 17"/>
            <p:cNvSpPr/>
            <p:nvPr/>
          </p:nvSpPr>
          <p:spPr>
            <a:xfrm>
              <a:off x="9646387" y="3313607"/>
              <a:ext cx="352982" cy="369332"/>
            </a:xfrm>
            <a:prstGeom prst="rect">
              <a:avLst/>
            </a:prstGeom>
          </p:spPr>
          <p:txBody>
            <a:bodyPr wrap="none">
              <a:spAutoFit/>
            </a:bodyPr>
            <a:lstStyle/>
            <a:p>
              <a:r>
                <a:rPr lang="fr-FR" dirty="0"/>
                <a:t> </a:t>
              </a:r>
              <a:r>
                <a:rPr lang="fr-FR" dirty="0" smtClean="0"/>
                <a:t>+</a:t>
              </a:r>
              <a:endParaRPr lang="fr-FR" dirty="0"/>
            </a:p>
          </p:txBody>
        </p:sp>
        <mc:AlternateContent xmlns:mc="http://schemas.openxmlformats.org/markup-compatibility/2006" xmlns:a14="http://schemas.microsoft.com/office/drawing/2010/main">
          <mc:Choice Requires="a14">
            <p:sp>
              <p:nvSpPr>
                <p:cNvPr id="19" name="Rectangle 18"/>
                <p:cNvSpPr/>
                <p:nvPr/>
              </p:nvSpPr>
              <p:spPr>
                <a:xfrm>
                  <a:off x="7975763" y="3150188"/>
                  <a:ext cx="1565813" cy="57291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Sup>
                          <m:sSubSupPr>
                            <m:ctrlP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𝑦</m:t>
                            </m:r>
                          </m:sup>
                        </m:sSub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1" smtClean="0">
                            <a:effectLst>
                              <a:outerShdw blurRad="38100" dist="38100" dir="2700000" algn="tl">
                                <a:srgbClr val="000000">
                                  <a:alpha val="43137"/>
                                </a:srgbClr>
                              </a:outerShdw>
                            </a:effectLst>
                            <a:latin typeface="Cambria Math" panose="02040503050406030204" pitchFamily="18" charset="0"/>
                          </a:rPr>
                          <m:t>)</m:t>
                        </m:r>
                      </m:oMath>
                    </m:oMathPara>
                  </a14:m>
                  <a:endParaRPr lang="fr-FR" dirty="0"/>
                </a:p>
              </p:txBody>
            </p:sp>
          </mc:Choice>
          <mc:Fallback xmlns="">
            <p:sp>
              <p:nvSpPr>
                <p:cNvPr id="19" name="Rectangle 18"/>
                <p:cNvSpPr>
                  <a:spLocks noRot="1" noChangeAspect="1" noMove="1" noResize="1" noEditPoints="1" noAdjustHandles="1" noChangeArrowheads="1" noChangeShapeType="1" noTextEdit="1"/>
                </p:cNvSpPr>
                <p:nvPr/>
              </p:nvSpPr>
              <p:spPr>
                <a:xfrm>
                  <a:off x="7975763" y="3150188"/>
                  <a:ext cx="1565813" cy="572914"/>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p:cNvSpPr/>
                <p:nvPr/>
              </p:nvSpPr>
              <p:spPr>
                <a:xfrm>
                  <a:off x="10163388" y="3184106"/>
                  <a:ext cx="1565813" cy="57291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Sup>
                          <m:sSubSupPr>
                            <m:ctrlP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p>
                        </m:sSub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1" smtClean="0">
                            <a:effectLst>
                              <a:outerShdw blurRad="38100" dist="38100" dir="2700000" algn="tl">
                                <a:srgbClr val="000000">
                                  <a:alpha val="43137"/>
                                </a:srgbClr>
                              </a:outerShdw>
                            </a:effectLst>
                            <a:latin typeface="Cambria Math" panose="02040503050406030204" pitchFamily="18" charset="0"/>
                          </a:rPr>
                          <m:t>)</m:t>
                        </m:r>
                      </m:oMath>
                    </m:oMathPara>
                  </a14:m>
                  <a:endParaRPr lang="fr-FR" dirty="0"/>
                </a:p>
              </p:txBody>
            </p:sp>
          </mc:Choice>
          <mc:Fallback xmlns="">
            <p:sp>
              <p:nvSpPr>
                <p:cNvPr id="20" name="Rectangle 19"/>
                <p:cNvSpPr>
                  <a:spLocks noRot="1" noChangeAspect="1" noMove="1" noResize="1" noEditPoints="1" noAdjustHandles="1" noChangeArrowheads="1" noChangeShapeType="1" noTextEdit="1"/>
                </p:cNvSpPr>
                <p:nvPr/>
              </p:nvSpPr>
              <p:spPr>
                <a:xfrm>
                  <a:off x="10163388" y="3184106"/>
                  <a:ext cx="1565813" cy="572914"/>
                </a:xfrm>
                <a:prstGeom prst="rect">
                  <a:avLst/>
                </a:prstGeom>
                <a:blipFill>
                  <a:blip r:embed="rId8"/>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21" name="ZoneTexte 20"/>
              <p:cNvSpPr txBox="1"/>
              <p:nvPr/>
            </p:nvSpPr>
            <p:spPr>
              <a:xfrm>
                <a:off x="1144449" y="3765952"/>
                <a:ext cx="10687590" cy="646331"/>
              </a:xfrm>
              <a:prstGeom prst="rect">
                <a:avLst/>
              </a:prstGeom>
              <a:noFill/>
            </p:spPr>
            <p:txBody>
              <a:bodyPr wrap="square" rtlCol="0">
                <a:spAutoFit/>
              </a:bodyPr>
              <a:lstStyle/>
              <a:p>
                <a:pPr algn="just"/>
                <a:r>
                  <a:rPr lang="fr-FR" dirty="0" smtClean="0">
                    <a:effectLst>
                      <a:outerShdw blurRad="38100" dist="38100" dir="2700000" algn="tl">
                        <a:srgbClr val="000000">
                          <a:alpha val="43137"/>
                        </a:srgbClr>
                      </a:outerShdw>
                    </a:effectLst>
                  </a:rPr>
                  <a:t>Par la même analogie, on peut déduire les déformations dans les sens </a:t>
                </a:r>
                <a14:m>
                  <m:oMath xmlns:m="http://schemas.openxmlformats.org/officeDocument/2006/math">
                    <m:d>
                      <m:dPr>
                        <m:ctrlPr>
                          <a:rPr lang="en-US" b="0"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𝑦</m:t>
                        </m:r>
                        <m:r>
                          <a:rPr lang="en-US" b="0" i="1" smtClean="0">
                            <a:effectLst>
                              <a:outerShdw blurRad="38100" dist="38100" dir="2700000" algn="tl">
                                <a:srgbClr val="000000">
                                  <a:alpha val="43137"/>
                                </a:srgbClr>
                              </a:outerShdw>
                            </a:effectLst>
                            <a:latin typeface="Cambria Math" panose="02040503050406030204" pitchFamily="18" charset="0"/>
                          </a:rPr>
                          <m:t>, </m:t>
                        </m:r>
                        <m:r>
                          <a:rPr lang="en-US" b="0" i="1" smtClean="0">
                            <a:effectLst>
                              <a:outerShdw blurRad="38100" dist="38100" dir="2700000" algn="tl">
                                <a:srgbClr val="000000">
                                  <a:alpha val="43137"/>
                                </a:srgbClr>
                              </a:outerShdw>
                            </a:effectLst>
                            <a:latin typeface="Cambria Math" panose="02040503050406030204" pitchFamily="18" charset="0"/>
                          </a:rPr>
                          <m:t>𝑧</m:t>
                        </m:r>
                      </m:e>
                    </m:d>
                  </m:oMath>
                </a14:m>
                <a:r>
                  <a:rPr lang="fr-FR" dirty="0" smtClean="0">
                    <a:effectLst>
                      <a:outerShdw blurRad="38100" dist="38100" dir="2700000" algn="tl">
                        <a:srgbClr val="000000">
                          <a:alpha val="43137"/>
                        </a:srgbClr>
                      </a:outerShdw>
                    </a:effectLst>
                  </a:rPr>
                  <a:t> ce qui donne le tenseur de déformation suivant: </a:t>
                </a:r>
                <a:endParaRPr lang="fr-FR" dirty="0">
                  <a:effectLst>
                    <a:outerShdw blurRad="38100" dist="38100" dir="2700000" algn="tl">
                      <a:srgbClr val="000000">
                        <a:alpha val="43137"/>
                      </a:srgbClr>
                    </a:outerShdw>
                  </a:effectLst>
                </a:endParaRPr>
              </a:p>
            </p:txBody>
          </p:sp>
        </mc:Choice>
        <mc:Fallback xmlns="">
          <p:sp>
            <p:nvSpPr>
              <p:cNvPr id="21" name="ZoneTexte 20"/>
              <p:cNvSpPr txBox="1">
                <a:spLocks noRot="1" noChangeAspect="1" noMove="1" noResize="1" noEditPoints="1" noAdjustHandles="1" noChangeArrowheads="1" noChangeShapeType="1" noTextEdit="1"/>
              </p:cNvSpPr>
              <p:nvPr/>
            </p:nvSpPr>
            <p:spPr>
              <a:xfrm>
                <a:off x="1144449" y="3765952"/>
                <a:ext cx="10687590" cy="646331"/>
              </a:xfrm>
              <a:prstGeom prst="rect">
                <a:avLst/>
              </a:prstGeom>
              <a:blipFill>
                <a:blip r:embed="rId9"/>
                <a:stretch>
                  <a:fillRect l="-513" t="-5660" r="-742" b="-179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ectangle 21"/>
              <p:cNvSpPr/>
              <p:nvPr/>
            </p:nvSpPr>
            <p:spPr>
              <a:xfrm>
                <a:off x="1144449" y="4955394"/>
                <a:ext cx="1945020" cy="97270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
                        <m:dPr>
                          <m:begChr m:val="["/>
                          <m:endChr m:val="]"/>
                          <m:ctrlPr>
                            <a:rPr lang="fr-FR" i="1">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𝑦</m:t>
                                    </m:r>
                                  </m:sub>
                                </m:sSub>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
                        </m:e>
                      </m:d>
                    </m:oMath>
                  </m:oMathPara>
                </a14:m>
                <a:endParaRPr lang="fr-FR" dirty="0"/>
              </a:p>
            </p:txBody>
          </p:sp>
        </mc:Choice>
        <mc:Fallback xmlns="">
          <p:sp>
            <p:nvSpPr>
              <p:cNvPr id="22" name="Rectangle 21"/>
              <p:cNvSpPr>
                <a:spLocks noRot="1" noChangeAspect="1" noMove="1" noResize="1" noEditPoints="1" noAdjustHandles="1" noChangeArrowheads="1" noChangeShapeType="1" noTextEdit="1"/>
              </p:cNvSpPr>
              <p:nvPr/>
            </p:nvSpPr>
            <p:spPr>
              <a:xfrm>
                <a:off x="1144449" y="4955394"/>
                <a:ext cx="1945020" cy="972702"/>
              </a:xfrm>
              <a:prstGeom prst="rect">
                <a:avLst/>
              </a:prstGeom>
              <a:blipFill>
                <a:blip r:embed="rId10"/>
                <a:stretch>
                  <a:fillRect b="-1887"/>
                </a:stretch>
              </a:blipFill>
            </p:spPr>
            <p:txBody>
              <a:bodyPr/>
              <a:lstStyle/>
              <a:p>
                <a:r>
                  <a:rPr lang="en-US">
                    <a:noFill/>
                  </a:rPr>
                  <a:t> </a:t>
                </a:r>
              </a:p>
            </p:txBody>
          </p:sp>
        </mc:Fallback>
      </mc:AlternateContent>
      <p:sp>
        <p:nvSpPr>
          <p:cNvPr id="23" name="ZoneTexte 22"/>
          <p:cNvSpPr txBox="1"/>
          <p:nvPr/>
        </p:nvSpPr>
        <p:spPr>
          <a:xfrm>
            <a:off x="3225985" y="5257079"/>
            <a:ext cx="1455335"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Sachant que: </a:t>
            </a:r>
          </a:p>
        </p:txBody>
      </p:sp>
      <mc:AlternateContent xmlns:mc="http://schemas.openxmlformats.org/markup-compatibility/2006" xmlns:a14="http://schemas.microsoft.com/office/drawing/2010/main">
        <mc:Choice Requires="a14">
          <p:sp>
            <p:nvSpPr>
              <p:cNvPr id="26" name="ZoneTexte 25"/>
              <p:cNvSpPr txBox="1"/>
              <p:nvPr/>
            </p:nvSpPr>
            <p:spPr>
              <a:xfrm>
                <a:off x="4825020" y="4639153"/>
                <a:ext cx="2408480" cy="157568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latin typeface="Cambria Math" panose="02040503050406030204" pitchFamily="18" charset="0"/>
                            </a:rPr>
                          </m:ctrlPr>
                        </m:dPr>
                        <m:e>
                          <m:m>
                            <m:mPr>
                              <m:mcs>
                                <m:mc>
                                  <m:mcPr>
                                    <m:count m:val="1"/>
                                    <m:mcJc m:val="center"/>
                                  </m:mcPr>
                                </m:mc>
                              </m:mcs>
                              <m:ctrlPr>
                                <a:rPr lang="fr-FR" i="1" smtClean="0">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𝑥</m:t>
                                    </m:r>
                                  </m:sub>
                                </m:sSub>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r>
                                  <a:rPr lang="en-US" b="0" i="1" smtClean="0">
                                    <a:effectLst>
                                      <a:outerShdw blurRad="38100" dist="38100" dir="2700000" algn="tl">
                                        <a:srgbClr val="000000">
                                          <a:alpha val="43137"/>
                                        </a:srgbClr>
                                      </a:outerShdw>
                                    </a:effectLst>
                                    <a:latin typeface="Cambria Math" panose="02040503050406030204" pitchFamily="18" charset="0"/>
                                  </a:rPr>
                                  <m:t>)</m:t>
                                </m:r>
                                <m:r>
                                  <a:rPr lang="en-US" i="1" smtClean="0">
                                    <a:effectLst>
                                      <a:outerShdw blurRad="38100" dist="38100" dir="2700000" algn="tl">
                                        <a:srgbClr val="000000">
                                          <a:alpha val="43137"/>
                                        </a:srgbClr>
                                      </a:outerShdw>
                                    </a:effectLst>
                                    <a:latin typeface="Cambria Math" panose="02040503050406030204" pitchFamily="18" charset="0"/>
                                  </a:rPr>
                                  <m:t> </m:t>
                                </m:r>
                              </m:e>
                            </m:m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𝑥</m:t>
                                    </m:r>
                                  </m:sub>
                                </m:sSub>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𝑧</m:t>
                                    </m:r>
                                  </m:sub>
                                </m:sSub>
                                <m:r>
                                  <a:rPr lang="en-US" i="1">
                                    <a:effectLst>
                                      <a:outerShdw blurRad="38100" dist="38100" dir="2700000" algn="tl">
                                        <a:srgbClr val="000000">
                                          <a:alpha val="43137"/>
                                        </a:srgbClr>
                                      </a:outerShdw>
                                    </a:effectLst>
                                    <a:latin typeface="Cambria Math" panose="02040503050406030204" pitchFamily="18" charset="0"/>
                                  </a:rPr>
                                  <m:t>)</m:t>
                                </m:r>
                              </m:e>
                            </m:m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𝑥</m:t>
                                    </m:r>
                                  </m:sub>
                                </m:sSub>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r>
                                  <a:rPr lang="en-US" i="1">
                                    <a:effectLst>
                                      <a:outerShdw blurRad="38100" dist="38100" dir="2700000" algn="tl">
                                        <a:srgbClr val="000000">
                                          <a:alpha val="43137"/>
                                        </a:srgbClr>
                                      </a:outerShdw>
                                    </a:effectLst>
                                    <a:latin typeface="Cambria Math" panose="02040503050406030204" pitchFamily="18" charset="0"/>
                                  </a:rPr>
                                  <m:t>)</m:t>
                                </m:r>
                              </m:e>
                            </m:mr>
                          </m:m>
                        </m:e>
                      </m:d>
                    </m:oMath>
                  </m:oMathPara>
                </a14:m>
                <a:endParaRPr lang="fr-FR" dirty="0"/>
              </a:p>
            </p:txBody>
          </p:sp>
        </mc:Choice>
        <mc:Fallback xmlns="">
          <p:sp>
            <p:nvSpPr>
              <p:cNvPr id="26" name="ZoneTexte 25"/>
              <p:cNvSpPr txBox="1">
                <a:spLocks noRot="1" noChangeAspect="1" noMove="1" noResize="1" noEditPoints="1" noAdjustHandles="1" noChangeArrowheads="1" noChangeShapeType="1" noTextEdit="1"/>
              </p:cNvSpPr>
              <p:nvPr/>
            </p:nvSpPr>
            <p:spPr>
              <a:xfrm>
                <a:off x="4825020" y="4639153"/>
                <a:ext cx="2408480" cy="1575688"/>
              </a:xfrm>
              <a:prstGeom prst="rect">
                <a:avLst/>
              </a:prstGeom>
              <a:blipFill>
                <a:blip r:embed="rId11"/>
                <a:stretch>
                  <a:fillRect r="-1013" b="-3101"/>
                </a:stretch>
              </a:blipFill>
            </p:spPr>
            <p:txBody>
              <a:bodyPr/>
              <a:lstStyle/>
              <a:p>
                <a:r>
                  <a:rPr lang="fr-FR">
                    <a:noFill/>
                  </a:rPr>
                  <a:t> </a:t>
                </a:r>
              </a:p>
            </p:txBody>
          </p:sp>
        </mc:Fallback>
      </mc:AlternateContent>
      <p:sp>
        <p:nvSpPr>
          <p:cNvPr id="27" name="ZoneTexte 26"/>
          <p:cNvSpPr txBox="1"/>
          <p:nvPr/>
        </p:nvSpPr>
        <p:spPr>
          <a:xfrm>
            <a:off x="7492162" y="4592262"/>
            <a:ext cx="4312949" cy="1754326"/>
          </a:xfrm>
          <a:prstGeom prst="rect">
            <a:avLst/>
          </a:prstGeom>
          <a:noFill/>
        </p:spPr>
        <p:txBody>
          <a:bodyPr wrap="square" rtlCol="0">
            <a:spAutoFit/>
          </a:bodyPr>
          <a:lstStyle/>
          <a:p>
            <a:pPr algn="just">
              <a:lnSpc>
                <a:spcPct val="120000"/>
              </a:lnSpc>
            </a:pPr>
            <a:r>
              <a:rPr lang="fr-FR" dirty="0" smtClean="0">
                <a:effectLst>
                  <a:outerShdw blurRad="38100" dist="38100" dir="2700000" algn="tl">
                    <a:srgbClr val="000000">
                      <a:alpha val="43137"/>
                    </a:srgbClr>
                  </a:outerShdw>
                </a:effectLst>
              </a:rPr>
              <a:t>Ces équations qui traduisent la relation entre les contraintes et les déformations dans le repère principale sont appelés l’équation de </a:t>
            </a:r>
            <a:r>
              <a:rPr lang="fr-FR" dirty="0" err="1" smtClean="0">
                <a:effectLst>
                  <a:outerShdw blurRad="38100" dist="38100" dir="2700000" algn="tl">
                    <a:srgbClr val="000000">
                      <a:alpha val="43137"/>
                    </a:srgbClr>
                  </a:outerShdw>
                </a:effectLst>
              </a:rPr>
              <a:t>Hook</a:t>
            </a:r>
            <a:r>
              <a:rPr lang="fr-FR" dirty="0" smtClean="0">
                <a:effectLst>
                  <a:outerShdw blurRad="38100" dist="38100" dir="2700000" algn="tl">
                    <a:srgbClr val="000000">
                      <a:alpha val="43137"/>
                    </a:srgbClr>
                  </a:outerShdw>
                </a:effectLst>
              </a:rPr>
              <a:t> dans le repère principale.</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871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Rectangle 2"/>
          <p:cNvSpPr/>
          <p:nvPr/>
        </p:nvSpPr>
        <p:spPr>
          <a:xfrm>
            <a:off x="983926" y="281447"/>
            <a:ext cx="10737273" cy="646331"/>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Dans un repère quelconque, on réalise six tests avec une contrainte unique a chaque direction. Les six tenseurs de contraintes et leurs résultats ( Six tenseurs de déformation) sont superposés comme montré par la suite:</a:t>
            </a:r>
            <a:endParaRPr lang="fr-FR" dirty="0">
              <a:effectLst>
                <a:outerShdw blurRad="38100" dist="38100" dir="2700000" algn="tl">
                  <a:srgbClr val="000000">
                    <a:alpha val="43137"/>
                  </a:srgbClr>
                </a:outerShdw>
              </a:effectLst>
            </a:endParaRPr>
          </a:p>
        </p:txBody>
      </p:sp>
      <p:sp>
        <p:nvSpPr>
          <p:cNvPr id="11" name="ZoneTexte 10"/>
          <p:cNvSpPr txBox="1"/>
          <p:nvPr/>
        </p:nvSpPr>
        <p:spPr>
          <a:xfrm>
            <a:off x="-15009" y="538902"/>
            <a:ext cx="615553" cy="4114999"/>
          </a:xfrm>
          <a:prstGeom prst="rect">
            <a:avLst/>
          </a:prstGeom>
          <a:noFill/>
        </p:spPr>
        <p:txBody>
          <a:bodyPr vert="vert270" wrap="square" rtlCol="0">
            <a:spAutoFit/>
          </a:bodyPr>
          <a:lstStyle/>
          <a:p>
            <a:r>
              <a:rPr lang="fr-FR" sz="2800" b="1" u="sng" dirty="0" smtClean="0">
                <a:solidFill>
                  <a:schemeClr val="bg1"/>
                </a:solidFill>
                <a:effectLst>
                  <a:outerShdw blurRad="38100" dist="38100" dir="2700000" algn="tl">
                    <a:srgbClr val="000000">
                      <a:alpha val="43137"/>
                    </a:srgbClr>
                  </a:outerShdw>
                </a:effectLst>
              </a:rPr>
              <a:t>Loi de </a:t>
            </a:r>
            <a:r>
              <a:rPr lang="fr-FR" sz="2800" b="1" u="sng" dirty="0" err="1" smtClean="0">
                <a:solidFill>
                  <a:schemeClr val="bg1"/>
                </a:solidFill>
                <a:effectLst>
                  <a:outerShdw blurRad="38100" dist="38100" dir="2700000" algn="tl">
                    <a:srgbClr val="000000">
                      <a:alpha val="43137"/>
                    </a:srgbClr>
                  </a:outerShdw>
                </a:effectLst>
              </a:rPr>
              <a:t>Hook</a:t>
            </a:r>
            <a:r>
              <a:rPr lang="fr-FR" sz="2800" b="1" u="sng" dirty="0" smtClean="0">
                <a:solidFill>
                  <a:schemeClr val="bg1"/>
                </a:solidFill>
                <a:effectLst>
                  <a:outerShdw blurRad="38100" dist="38100" dir="2700000" algn="tl">
                    <a:srgbClr val="000000">
                      <a:alpha val="43137"/>
                    </a:srgbClr>
                  </a:outerShdw>
                </a:effectLst>
              </a:rPr>
              <a:t> Généralisée</a:t>
            </a:r>
            <a:endParaRPr lang="fr-FR" sz="2800" b="1" u="sng" dirty="0">
              <a:solidFill>
                <a:schemeClr val="bg1"/>
              </a:solidFill>
              <a:effectLst>
                <a:outerShdw blurRad="38100" dist="38100" dir="2700000" algn="tl">
                  <a:srgbClr val="000000">
                    <a:alpha val="43137"/>
                  </a:srgbClr>
                </a:outerShdw>
              </a:effectLst>
            </a:endParaRPr>
          </a:p>
        </p:txBody>
      </p:sp>
      <p:sp>
        <p:nvSpPr>
          <p:cNvPr id="24" name="Rectangle à coins arrondis 23"/>
          <p:cNvSpPr/>
          <p:nvPr/>
        </p:nvSpPr>
        <p:spPr>
          <a:xfrm>
            <a:off x="876426" y="180109"/>
            <a:ext cx="11121610" cy="6539346"/>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mc:AlternateContent xmlns:mc="http://schemas.openxmlformats.org/markup-compatibility/2006" xmlns:a14="http://schemas.microsoft.com/office/drawing/2010/main">
        <mc:Choice Requires="a14">
          <p:sp>
            <p:nvSpPr>
              <p:cNvPr id="26" name="ZoneTexte 25"/>
              <p:cNvSpPr txBox="1"/>
              <p:nvPr/>
            </p:nvSpPr>
            <p:spPr>
              <a:xfrm>
                <a:off x="1449760" y="3926085"/>
                <a:ext cx="2136739" cy="2780761"/>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m>
                                  <m:mPr>
                                    <m:mcs>
                                      <m:mc>
                                        <m:mcPr>
                                          <m:count m:val="1"/>
                                          <m:mcJc m:val="center"/>
                                        </m:mcPr>
                                      </m:mc>
                                    </m:mcs>
                                    <m:ctrlPr>
                                      <a:rPr lang="fr-FR" sz="1600" i="1">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i="1">
                                              <a:effectLst>
                                                <a:outerShdw blurRad="38100" dist="38100" dir="2700000" algn="tl">
                                                  <a:srgbClr val="000000">
                                                    <a:alpha val="43137"/>
                                                  </a:srgbClr>
                                                </a:outerShdw>
                                              </a:effectLst>
                                              <a:latin typeface="Cambria Math" panose="02040503050406030204" pitchFamily="18" charset="0"/>
                                            </a:rPr>
                                            <m:t>𝑥</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𝑥</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𝑦</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𝑧</m:t>
                                          </m:r>
                                        </m:sub>
                                      </m:sSub>
                                      <m:r>
                                        <a:rPr lang="en-US" sz="1600" i="1">
                                          <a:effectLst>
                                            <a:outerShdw blurRad="38100" dist="38100" dir="2700000" algn="tl">
                                              <a:srgbClr val="000000">
                                                <a:alpha val="43137"/>
                                              </a:srgbClr>
                                            </a:outerShdw>
                                          </a:effectLst>
                                          <a:latin typeface="Cambria Math" panose="02040503050406030204" pitchFamily="18" charset="0"/>
                                        </a:rPr>
                                        <m:t>) </m:t>
                                      </m:r>
                                    </m:e>
                                  </m:mr>
                                  <m:mr>
                                    <m:e>
                                      <m:sSub>
                                        <m:sSubPr>
                                          <m:ctrlPr>
                                            <a:rPr lang="fr-FR" sz="1600" i="1" smtClean="0">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i="1">
                                              <a:effectLst>
                                                <a:outerShdw blurRad="38100" dist="38100" dir="2700000" algn="tl">
                                                  <a:srgbClr val="000000">
                                                    <a:alpha val="43137"/>
                                                  </a:srgbClr>
                                                </a:outerShdw>
                                              </a:effectLst>
                                              <a:latin typeface="Cambria Math" panose="02040503050406030204" pitchFamily="18" charset="0"/>
                                            </a:rPr>
                                            <m:t>𝑦</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𝑦</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𝑥</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𝑧</m:t>
                                          </m:r>
                                        </m:sub>
                                      </m:sSub>
                                      <m:r>
                                        <a:rPr lang="en-US" sz="1600" i="1">
                                          <a:effectLst>
                                            <a:outerShdw blurRad="38100" dist="38100" dir="2700000" algn="tl">
                                              <a:srgbClr val="000000">
                                                <a:alpha val="43137"/>
                                              </a:srgbClr>
                                            </a:outerShdw>
                                          </a:effectLst>
                                          <a:latin typeface="Cambria Math" panose="02040503050406030204" pitchFamily="18" charset="0"/>
                                        </a:rPr>
                                        <m:t>)</m:t>
                                      </m:r>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i="1">
                                              <a:effectLst>
                                                <a:outerShdw blurRad="38100" dist="38100" dir="2700000" algn="tl">
                                                  <a:srgbClr val="000000">
                                                    <a:alpha val="43137"/>
                                                  </a:srgbClr>
                                                </a:outerShdw>
                                              </a:effectLst>
                                              <a:latin typeface="Cambria Math" panose="02040503050406030204" pitchFamily="18" charset="0"/>
                                            </a:rPr>
                                            <m:t>𝑧</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𝑧</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𝑥</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𝑦</m:t>
                                          </m:r>
                                        </m:sub>
                                      </m:sSub>
                                      <m:r>
                                        <a:rPr lang="en-US" sz="1600" i="1">
                                          <a:effectLst>
                                            <a:outerShdw blurRad="38100" dist="38100" dir="2700000" algn="tl">
                                              <a:srgbClr val="000000">
                                                <a:alpha val="43137"/>
                                              </a:srgbClr>
                                            </a:outerShdw>
                                          </a:effectLst>
                                          <a:latin typeface="Cambria Math" panose="02040503050406030204" pitchFamily="18" charset="0"/>
                                        </a:rPr>
                                        <m:t>)</m:t>
                                      </m:r>
                                    </m:e>
                                  </m:mr>
                                </m:m>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𝑥𝑦</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a:effectLst>
                                              <a:outerShdw blurRad="38100" dist="38100" dir="2700000" algn="tl">
                                                <a:srgbClr val="000000">
                                                  <a:alpha val="43137"/>
                                                </a:srgbClr>
                                              </a:outerShdw>
                                            </a:effectLst>
                                            <a:latin typeface="Cambria Math" panose="02040503050406030204" pitchFamily="18" charset="0"/>
                                          </a:rPr>
                                          <m:t>𝑥𝑦</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𝑦</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a:effectLst>
                                                    <a:outerShdw blurRad="38100" dist="38100" dir="2700000" algn="tl">
                                                      <a:srgbClr val="000000">
                                                        <a:alpha val="43137"/>
                                                      </a:srgbClr>
                                                    </a:outerShdw>
                                                  </a:effectLst>
                                                  <a:latin typeface="Cambria Math" panose="02040503050406030204" pitchFamily="18" charset="0"/>
                                                </a:rPr>
                                                <m:t>𝑦</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a:effectLst>
                                                    <a:outerShdw blurRad="38100" dist="38100" dir="2700000" algn="tl">
                                                      <a:srgbClr val="000000">
                                                        <a:alpha val="43137"/>
                                                      </a:srgbClr>
                                                    </a:outerShdw>
                                                  </a:effectLst>
                                                  <a:latin typeface="Cambria Math" panose="02040503050406030204" pitchFamily="18" charset="0"/>
                                                </a:rPr>
                                                <m:t>𝑥</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
                              </m:e>
                            </m:mr>
                          </m:m>
                        </m:e>
                      </m:d>
                    </m:oMath>
                  </m:oMathPara>
                </a14:m>
                <a:endParaRPr lang="fr-FR" dirty="0"/>
              </a:p>
            </p:txBody>
          </p:sp>
        </mc:Choice>
        <mc:Fallback xmlns="">
          <p:sp>
            <p:nvSpPr>
              <p:cNvPr id="26" name="ZoneTexte 25"/>
              <p:cNvSpPr txBox="1">
                <a:spLocks noRot="1" noChangeAspect="1" noMove="1" noResize="1" noEditPoints="1" noAdjustHandles="1" noChangeArrowheads="1" noChangeShapeType="1" noTextEdit="1"/>
              </p:cNvSpPr>
              <p:nvPr/>
            </p:nvSpPr>
            <p:spPr>
              <a:xfrm>
                <a:off x="1449760" y="3926085"/>
                <a:ext cx="2136739" cy="2780761"/>
              </a:xfrm>
              <a:prstGeom prst="rect">
                <a:avLst/>
              </a:prstGeom>
              <a:blipFill>
                <a:blip r:embed="rId3"/>
                <a:stretch>
                  <a:fillRect r="-1714" b="-2851"/>
                </a:stretch>
              </a:blipFill>
            </p:spPr>
            <p:txBody>
              <a:bodyPr/>
              <a:lstStyle/>
              <a:p>
                <a:r>
                  <a:rPr lang="fr-FR">
                    <a:noFill/>
                  </a:rPr>
                  <a:t> </a:t>
                </a:r>
              </a:p>
            </p:txBody>
          </p:sp>
        </mc:Fallback>
      </mc:AlternateContent>
      <p:grpSp>
        <p:nvGrpSpPr>
          <p:cNvPr id="14" name="Groupe 13"/>
          <p:cNvGrpSpPr/>
          <p:nvPr/>
        </p:nvGrpSpPr>
        <p:grpSpPr>
          <a:xfrm>
            <a:off x="862571" y="994026"/>
            <a:ext cx="11120390" cy="2104579"/>
            <a:chOff x="876426" y="1118721"/>
            <a:chExt cx="11120390" cy="2104579"/>
          </a:xfrm>
        </p:grpSpPr>
        <p:sp>
          <p:nvSpPr>
            <p:cNvPr id="9" name="Rectangle 8"/>
            <p:cNvSpPr/>
            <p:nvPr/>
          </p:nvSpPr>
          <p:spPr>
            <a:xfrm>
              <a:off x="2247554" y="1402532"/>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grpSp>
          <p:nvGrpSpPr>
            <p:cNvPr id="13" name="Groupe 12"/>
            <p:cNvGrpSpPr/>
            <p:nvPr/>
          </p:nvGrpSpPr>
          <p:grpSpPr>
            <a:xfrm>
              <a:off x="983926" y="1118721"/>
              <a:ext cx="11012890" cy="986728"/>
              <a:chOff x="1094766" y="1118721"/>
              <a:chExt cx="11012890" cy="986728"/>
            </a:xfrm>
          </p:grpSpPr>
          <mc:AlternateContent xmlns:mc="http://schemas.openxmlformats.org/markup-compatibility/2006" xmlns:a14="http://schemas.microsoft.com/office/drawing/2010/main">
            <mc:Choice Requires="a14">
              <p:sp>
                <p:nvSpPr>
                  <p:cNvPr id="5" name="Rectangle 4"/>
                  <p:cNvSpPr/>
                  <p:nvPr/>
                </p:nvSpPr>
                <p:spPr>
                  <a:xfrm>
                    <a:off x="1094766" y="1203023"/>
                    <a:ext cx="1372171" cy="83215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5" name="Rectangle 4"/>
                  <p:cNvSpPr>
                    <a:spLocks noRot="1" noChangeAspect="1" noMove="1" noResize="1" noEditPoints="1" noAdjustHandles="1" noChangeArrowheads="1" noChangeShapeType="1" noTextEdit="1"/>
                  </p:cNvSpPr>
                  <p:nvPr/>
                </p:nvSpPr>
                <p:spPr>
                  <a:xfrm>
                    <a:off x="1094766" y="1203023"/>
                    <a:ext cx="1372171" cy="832151"/>
                  </a:xfrm>
                  <a:prstGeom prst="rect">
                    <a:avLst/>
                  </a:prstGeom>
                  <a:blipFill>
                    <a:blip r:embed="rId4"/>
                    <a:stretch>
                      <a:fillRect b="-73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5" name="Rectangle 24"/>
                  <p:cNvSpPr/>
                  <p:nvPr/>
                </p:nvSpPr>
                <p:spPr>
                  <a:xfrm>
                    <a:off x="2482756" y="1188732"/>
                    <a:ext cx="1379800" cy="86312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r>
                                      <m:rPr>
                                        <m:brk m:alnAt="7"/>
                                      </m:rPr>
                                      <a:rPr lang="en-US" b="0" i="1" smtClean="0">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25" name="Rectangle 24"/>
                  <p:cNvSpPr>
                    <a:spLocks noRot="1" noChangeAspect="1" noMove="1" noResize="1" noEditPoints="1" noAdjustHandles="1" noChangeArrowheads="1" noChangeShapeType="1" noTextEdit="1"/>
                  </p:cNvSpPr>
                  <p:nvPr/>
                </p:nvSpPr>
                <p:spPr>
                  <a:xfrm>
                    <a:off x="2482756" y="1188732"/>
                    <a:ext cx="1379800" cy="863121"/>
                  </a:xfrm>
                  <a:prstGeom prst="rect">
                    <a:avLst/>
                  </a:prstGeom>
                  <a:blipFill>
                    <a:blip r:embed="rId5"/>
                    <a:stretch>
                      <a:fillRect b="-70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3885934" y="1187184"/>
                    <a:ext cx="1361783" cy="87023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e>
                                </m:mr>
                              </m:m>
                            </m:e>
                          </m:d>
                        </m:oMath>
                      </m:oMathPara>
                    </a14:m>
                    <a:endParaRPr lang="fr-FR" dirty="0">
                      <a:effectLst>
                        <a:outerShdw blurRad="38100" dist="38100" dir="2700000" algn="tl">
                          <a:srgbClr val="000000">
                            <a:alpha val="43137"/>
                          </a:srgbClr>
                        </a:outerShdw>
                      </a:effectLst>
                    </a:endParaRPr>
                  </a:p>
                </p:txBody>
              </p:sp>
            </mc:Choice>
            <mc:Fallback xmlns="">
              <p:sp>
                <p:nvSpPr>
                  <p:cNvPr id="28" name="Rectangle 27"/>
                  <p:cNvSpPr>
                    <a:spLocks noRot="1" noChangeAspect="1" noMove="1" noResize="1" noEditPoints="1" noAdjustHandles="1" noChangeArrowheads="1" noChangeShapeType="1" noTextEdit="1"/>
                  </p:cNvSpPr>
                  <p:nvPr/>
                </p:nvSpPr>
                <p:spPr>
                  <a:xfrm>
                    <a:off x="3885934" y="1187184"/>
                    <a:ext cx="1361783" cy="870238"/>
                  </a:xfrm>
                  <a:prstGeom prst="rect">
                    <a:avLst/>
                  </a:prstGeom>
                  <a:blipFill>
                    <a:blip r:embed="rId6"/>
                    <a:stretch>
                      <a:fillRect b="-139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6921162" y="1175781"/>
                    <a:ext cx="1628073" cy="878959"/>
                  </a:xfrm>
                  <a:prstGeom prst="rect">
                    <a:avLst/>
                  </a:prstGeom>
                </p:spPr>
                <p:txBody>
                  <a:bodyPr wrap="none">
                    <a:spAutoFit/>
                  </a:bodyPr>
                  <a:lstStyle/>
                  <a:p>
                    <a:pPr>
                      <a:spcBef>
                        <a:spcPts val="600"/>
                      </a:spcBef>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𝑥𝑧</m:t>
                                        </m:r>
                                      </m:sub>
                                    </m:sSub>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𝑥𝑧</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29" name="Rectangle 28"/>
                  <p:cNvSpPr>
                    <a:spLocks noRot="1" noChangeAspect="1" noMove="1" noResize="1" noEditPoints="1" noAdjustHandles="1" noChangeArrowheads="1" noChangeShapeType="1" noTextEdit="1"/>
                  </p:cNvSpPr>
                  <p:nvPr/>
                </p:nvSpPr>
                <p:spPr>
                  <a:xfrm>
                    <a:off x="6921162" y="1175781"/>
                    <a:ext cx="1628073" cy="878959"/>
                  </a:xfrm>
                  <a:prstGeom prst="rect">
                    <a:avLst/>
                  </a:prstGeom>
                  <a:blipFill>
                    <a:blip r:embed="rId7"/>
                    <a:stretch>
                      <a:fillRect b="-69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0" name="Rectangle 29"/>
                  <p:cNvSpPr/>
                  <p:nvPr/>
                </p:nvSpPr>
                <p:spPr>
                  <a:xfrm>
                    <a:off x="5256161" y="1132747"/>
                    <a:ext cx="1668469" cy="97270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smtClean="0">
                                      <a:effectLst>
                                        <a:outerShdw blurRad="38100" dist="38100" dir="2700000" algn="tl">
                                          <a:srgbClr val="000000">
                                            <a:alpha val="43137"/>
                                          </a:srgbClr>
                                        </a:outerShdw>
                                      </a:effectLst>
                                      <a:latin typeface="Cambria Math" panose="02040503050406030204" pitchFamily="18" charset="0"/>
                                    </a:rPr>
                                  </m:ctrlPr>
                                </m:mPr>
                                <m:mr>
                                  <m:e>
                                    <m:r>
                                      <a:rPr lang="en-US" b="0" i="1" smtClean="0">
                                        <a:effectLst>
                                          <a:outerShdw blurRad="38100" dist="38100" dir="2700000" algn="tl">
                                            <a:srgbClr val="000000">
                                              <a:alpha val="43137"/>
                                            </a:srgbClr>
                                          </a:outerShdw>
                                        </a:effectLst>
                                        <a:latin typeface="Cambria Math" panose="02040503050406030204" pitchFamily="18" charset="0"/>
                                      </a:rPr>
                                      <m:t>0</m:t>
                                    </m:r>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𝑥𝑦</m:t>
                                        </m:r>
                                      </m:sub>
                                    </m:sSub>
                                  </m:e>
                                  <m:e>
                                    <m:r>
                                      <a:rPr lang="en-US" i="1">
                                        <a:effectLst>
                                          <a:outerShdw blurRad="38100" dist="38100" dir="2700000" algn="tl">
                                            <a:srgbClr val="000000">
                                              <a:alpha val="43137"/>
                                            </a:srgbClr>
                                          </a:outerShdw>
                                        </a:effectLst>
                                        <a:latin typeface="Cambria Math" panose="02040503050406030204" pitchFamily="18" charset="0"/>
                                      </a:rPr>
                                      <m:t>0</m:t>
                                    </m:r>
                                  </m:e>
                                </m:mr>
                                <m:mr>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𝑥𝑦</m:t>
                                        </m:r>
                                      </m:sub>
                                    </m:sSub>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30" name="Rectangle 29"/>
                  <p:cNvSpPr>
                    <a:spLocks noRot="1" noChangeAspect="1" noMove="1" noResize="1" noEditPoints="1" noAdjustHandles="1" noChangeArrowheads="1" noChangeShapeType="1" noTextEdit="1"/>
                  </p:cNvSpPr>
                  <p:nvPr/>
                </p:nvSpPr>
                <p:spPr>
                  <a:xfrm>
                    <a:off x="5256161" y="1132747"/>
                    <a:ext cx="1668469" cy="972702"/>
                  </a:xfrm>
                  <a:prstGeom prst="rect">
                    <a:avLst/>
                  </a:prstGeom>
                  <a:blipFill>
                    <a:blip r:embed="rId8"/>
                    <a:stretch>
                      <a:fillRect b="-187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8545956" y="1118721"/>
                    <a:ext cx="1648464" cy="97270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r>
                                      <a:rPr lang="en-US" b="0" i="1" smtClean="0">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mr>
                                <m:mr>
                                  <m:e>
                                    <m:r>
                                      <a:rPr lang="en-US" i="1">
                                        <a:effectLst>
                                          <a:outerShdw blurRad="38100" dist="38100" dir="2700000" algn="tl">
                                            <a:srgbClr val="000000">
                                              <a:alpha val="43137"/>
                                            </a:srgbClr>
                                          </a:outerShdw>
                                        </a:effectLst>
                                        <a:latin typeface="Cambria Math" panose="02040503050406030204" pitchFamily="18" charset="0"/>
                                      </a:rPr>
                                      <m:t>0</m:t>
                                    </m:r>
                                  </m:e>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𝑦𝑧</m:t>
                                        </m:r>
                                      </m:sub>
                                    </m:sSub>
                                  </m:e>
                                </m:mr>
                                <m:mr>
                                  <m:e>
                                    <m:r>
                                      <a:rPr lang="en-US" i="1">
                                        <a:effectLst>
                                          <a:outerShdw blurRad="38100" dist="38100" dir="2700000" algn="tl">
                                            <a:srgbClr val="000000">
                                              <a:alpha val="43137"/>
                                            </a:srgbClr>
                                          </a:outerShdw>
                                        </a:effectLst>
                                        <a:latin typeface="Cambria Math" panose="02040503050406030204" pitchFamily="18" charset="0"/>
                                      </a:rPr>
                                      <m:t>0</m:t>
                                    </m:r>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𝑦𝑧</m:t>
                                        </m:r>
                                      </m:sub>
                                    </m:sSub>
                                  </m:e>
                                  <m:e>
                                    <m:r>
                                      <a:rPr lang="en-US"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dirty="0">
                      <a:effectLst>
                        <a:outerShdw blurRad="38100" dist="38100" dir="2700000" algn="tl">
                          <a:srgbClr val="000000">
                            <a:alpha val="43137"/>
                          </a:srgbClr>
                        </a:outerShdw>
                      </a:effectLst>
                    </a:endParaRPr>
                  </a:p>
                </p:txBody>
              </p:sp>
            </mc:Choice>
            <mc:Fallback xmlns="">
              <p:sp>
                <p:nvSpPr>
                  <p:cNvPr id="31" name="Rectangle 30"/>
                  <p:cNvSpPr>
                    <a:spLocks noRot="1" noChangeAspect="1" noMove="1" noResize="1" noEditPoints="1" noAdjustHandles="1" noChangeArrowheads="1" noChangeShapeType="1" noTextEdit="1"/>
                  </p:cNvSpPr>
                  <p:nvPr/>
                </p:nvSpPr>
                <p:spPr>
                  <a:xfrm>
                    <a:off x="8545956" y="1118721"/>
                    <a:ext cx="1648464" cy="972702"/>
                  </a:xfrm>
                  <a:prstGeom prst="rect">
                    <a:avLst/>
                  </a:prstGeom>
                  <a:blipFill>
                    <a:blip r:embed="rId9"/>
                    <a:stretch>
                      <a:fillRect b="-125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2" name="Rectangle 31"/>
                  <p:cNvSpPr/>
                  <p:nvPr/>
                </p:nvSpPr>
                <p:spPr>
                  <a:xfrm>
                    <a:off x="10255547" y="1174907"/>
                    <a:ext cx="1852109" cy="85472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𝑥</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𝑥𝑦</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𝑥𝑧</m:t>
                                        </m:r>
                                      </m:sub>
                                    </m:sSub>
                                  </m:e>
                                </m:mr>
                                <m:mr>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𝑥𝑦</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𝑦</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𝑦𝑧</m:t>
                                        </m:r>
                                      </m:sub>
                                    </m:sSub>
                                  </m:e>
                                </m:mr>
                                <m:mr>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𝑥𝑧</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b="0" i="1" smtClean="0">
                                            <a:effectLst>
                                              <a:outerShdw blurRad="38100" dist="38100" dir="2700000" algn="tl">
                                                <a:srgbClr val="000000">
                                                  <a:alpha val="43137"/>
                                                </a:srgbClr>
                                              </a:outerShdw>
                                            </a:effectLst>
                                            <a:latin typeface="Cambria Math" panose="02040503050406030204" pitchFamily="18" charset="0"/>
                                          </a:rPr>
                                          <m:t>𝑦𝑧</m:t>
                                        </m:r>
                                      </m:sub>
                                    </m:sSub>
                                  </m:e>
                                  <m:e>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𝑧</m:t>
                                        </m:r>
                                      </m:sub>
                                    </m:sSub>
                                  </m:e>
                                </m:mr>
                              </m:m>
                            </m:e>
                          </m:d>
                        </m:oMath>
                      </m:oMathPara>
                    </a14:m>
                    <a:endParaRPr lang="fr-FR" dirty="0">
                      <a:effectLst>
                        <a:outerShdw blurRad="38100" dist="38100" dir="2700000" algn="tl">
                          <a:srgbClr val="000000">
                            <a:alpha val="43137"/>
                          </a:srgbClr>
                        </a:outerShdw>
                      </a:effectLst>
                    </a:endParaRPr>
                  </a:p>
                </p:txBody>
              </p:sp>
            </mc:Choice>
            <mc:Fallback xmlns="">
              <p:sp>
                <p:nvSpPr>
                  <p:cNvPr id="32" name="Rectangle 31"/>
                  <p:cNvSpPr>
                    <a:spLocks noRot="1" noChangeAspect="1" noMove="1" noResize="1" noEditPoints="1" noAdjustHandles="1" noChangeArrowheads="1" noChangeShapeType="1" noTextEdit="1"/>
                  </p:cNvSpPr>
                  <p:nvPr/>
                </p:nvSpPr>
                <p:spPr>
                  <a:xfrm>
                    <a:off x="10255547" y="1174907"/>
                    <a:ext cx="1852109" cy="854721"/>
                  </a:xfrm>
                  <a:prstGeom prst="rect">
                    <a:avLst/>
                  </a:prstGeom>
                  <a:blipFill>
                    <a:blip r:embed="rId10"/>
                    <a:stretch>
                      <a:fillRect b="-1429"/>
                    </a:stretch>
                  </a:blipFill>
                </p:spPr>
                <p:txBody>
                  <a:bodyPr/>
                  <a:lstStyle/>
                  <a:p>
                    <a:r>
                      <a:rPr lang="fr-FR">
                        <a:noFill/>
                      </a:rPr>
                      <a:t> </a:t>
                    </a:r>
                  </a:p>
                </p:txBody>
              </p:sp>
            </mc:Fallback>
          </mc:AlternateContent>
          <p:sp>
            <p:nvSpPr>
              <p:cNvPr id="34" name="Rectangle 33"/>
              <p:cNvSpPr/>
              <p:nvPr/>
            </p:nvSpPr>
            <p:spPr>
              <a:xfrm>
                <a:off x="3712935" y="1402532"/>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35" name="Rectangle 34"/>
              <p:cNvSpPr/>
              <p:nvPr/>
            </p:nvSpPr>
            <p:spPr>
              <a:xfrm>
                <a:off x="5102675" y="1402532"/>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36" name="Rectangle 35"/>
              <p:cNvSpPr/>
              <p:nvPr/>
            </p:nvSpPr>
            <p:spPr>
              <a:xfrm>
                <a:off x="6773808" y="1402532"/>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37" name="Rectangle 36"/>
              <p:cNvSpPr/>
              <p:nvPr/>
            </p:nvSpPr>
            <p:spPr>
              <a:xfrm>
                <a:off x="8393406" y="1402532"/>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mc:AlternateContent xmlns:mc="http://schemas.openxmlformats.org/markup-compatibility/2006" xmlns:a14="http://schemas.microsoft.com/office/drawing/2010/main">
            <mc:Choice Requires="a14">
              <p:sp>
                <p:nvSpPr>
                  <p:cNvPr id="12" name="Rectangle 11"/>
                  <p:cNvSpPr/>
                  <p:nvPr/>
                </p:nvSpPr>
                <p:spPr>
                  <a:xfrm>
                    <a:off x="10008891" y="1395720"/>
                    <a:ext cx="41069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oMath>
                      </m:oMathPara>
                    </a14:m>
                    <a:endParaRPr lang="fr-FR" dirty="0">
                      <a:effectLst>
                        <a:outerShdw blurRad="38100" dist="38100" dir="2700000" algn="tl">
                          <a:srgbClr val="000000">
                            <a:alpha val="43137"/>
                          </a:srgbClr>
                        </a:outerShdw>
                      </a:effectLst>
                    </a:endParaRPr>
                  </a:p>
                </p:txBody>
              </p:sp>
            </mc:Choice>
            <mc:Fallback xmlns="">
              <p:sp>
                <p:nvSpPr>
                  <p:cNvPr id="12" name="Rectangle 11"/>
                  <p:cNvSpPr>
                    <a:spLocks noRot="1" noChangeAspect="1" noMove="1" noResize="1" noEditPoints="1" noAdjustHandles="1" noChangeArrowheads="1" noChangeShapeType="1" noTextEdit="1"/>
                  </p:cNvSpPr>
                  <p:nvPr/>
                </p:nvSpPr>
                <p:spPr>
                  <a:xfrm>
                    <a:off x="10008891" y="1395720"/>
                    <a:ext cx="410690" cy="369332"/>
                  </a:xfrm>
                  <a:prstGeom prst="rect">
                    <a:avLst/>
                  </a:prstGeom>
                  <a:blipFill>
                    <a:blip r:embed="rId11"/>
                    <a:stretch>
                      <a:fillRect/>
                    </a:stretch>
                  </a:blipFill>
                </p:spPr>
                <p:txBody>
                  <a:bodyPr/>
                  <a:lstStyle/>
                  <a:p>
                    <a:r>
                      <a:rPr lang="fr-FR">
                        <a:noFill/>
                      </a:rPr>
                      <a:t> </a:t>
                    </a:r>
                  </a:p>
                </p:txBody>
              </p:sp>
            </mc:Fallback>
          </mc:AlternateContent>
        </p:grpSp>
        <p:grpSp>
          <p:nvGrpSpPr>
            <p:cNvPr id="38" name="Groupe 37"/>
            <p:cNvGrpSpPr/>
            <p:nvPr/>
          </p:nvGrpSpPr>
          <p:grpSpPr>
            <a:xfrm>
              <a:off x="876426" y="2143453"/>
              <a:ext cx="11115845" cy="1079847"/>
              <a:chOff x="987266" y="1077921"/>
              <a:chExt cx="11115845" cy="1079847"/>
            </a:xfrm>
          </p:grpSpPr>
          <mc:AlternateContent xmlns:mc="http://schemas.openxmlformats.org/markup-compatibility/2006" xmlns:a14="http://schemas.microsoft.com/office/drawing/2010/main">
            <mc:Choice Requires="a14">
              <p:sp>
                <p:nvSpPr>
                  <p:cNvPr id="39" name="Rectangle 38"/>
                  <p:cNvSpPr/>
                  <p:nvPr/>
                </p:nvSpPr>
                <p:spPr>
                  <a:xfrm>
                    <a:off x="987266" y="1106359"/>
                    <a:ext cx="1510926" cy="10484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1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150" i="1">
                                      <a:effectLst>
                                        <a:outerShdw blurRad="38100" dist="38100" dir="2700000" algn="tl">
                                          <a:srgbClr val="000000">
                                            <a:alpha val="43137"/>
                                          </a:srgbClr>
                                        </a:outerShdw>
                                      </a:effectLst>
                                      <a:latin typeface="Cambria Math" panose="02040503050406030204" pitchFamily="18" charset="0"/>
                                    </a:rPr>
                                  </m:ctrlPr>
                                </m:mPr>
                                <m:mr>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i="1">
                                                <a:effectLst>
                                                  <a:outerShdw blurRad="38100" dist="38100" dir="2700000" algn="tl">
                                                    <a:srgbClr val="000000">
                                                      <a:alpha val="43137"/>
                                                    </a:srgbClr>
                                                  </a:outerShdw>
                                                </a:effectLst>
                                                <a:latin typeface="Cambria Math" panose="02040503050406030204" pitchFamily="18" charset="0"/>
                                              </a:rPr>
                                              <m:t>𝑥</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smtClean="0">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𝑥</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𝑥</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mr>
                              </m:m>
                            </m:e>
                          </m:d>
                        </m:oMath>
                      </m:oMathPara>
                    </a14:m>
                    <a:endParaRPr lang="fr-FR" sz="1150" dirty="0">
                      <a:effectLst>
                        <a:outerShdw blurRad="38100" dist="38100" dir="2700000" algn="tl">
                          <a:srgbClr val="000000">
                            <a:alpha val="43137"/>
                          </a:srgbClr>
                        </a:outerShdw>
                      </a:effectLst>
                    </a:endParaRPr>
                  </a:p>
                </p:txBody>
              </p:sp>
            </mc:Choice>
            <mc:Fallback xmlns="">
              <p:sp>
                <p:nvSpPr>
                  <p:cNvPr id="39" name="Rectangle 38"/>
                  <p:cNvSpPr>
                    <a:spLocks noRot="1" noChangeAspect="1" noMove="1" noResize="1" noEditPoints="1" noAdjustHandles="1" noChangeArrowheads="1" noChangeShapeType="1" noTextEdit="1"/>
                  </p:cNvSpPr>
                  <p:nvPr/>
                </p:nvSpPr>
                <p:spPr>
                  <a:xfrm>
                    <a:off x="987266" y="1106359"/>
                    <a:ext cx="1510926" cy="1048429"/>
                  </a:xfrm>
                  <a:prstGeom prst="rect">
                    <a:avLst/>
                  </a:prstGeom>
                  <a:blipFill>
                    <a:blip r:embed="rId12"/>
                    <a:stretch>
                      <a:fillRect b="-1163"/>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0" name="Rectangle 39"/>
                  <p:cNvSpPr/>
                  <p:nvPr/>
                </p:nvSpPr>
                <p:spPr>
                  <a:xfrm>
                    <a:off x="2441258" y="1095105"/>
                    <a:ext cx="1524585" cy="106266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1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150" i="1">
                                      <a:effectLst>
                                        <a:outerShdw blurRad="38100" dist="38100" dir="2700000" algn="tl">
                                          <a:srgbClr val="000000">
                                            <a:alpha val="43137"/>
                                          </a:srgbClr>
                                        </a:outerShdw>
                                      </a:effectLst>
                                      <a:latin typeface="Cambria Math" panose="02040503050406030204" pitchFamily="18" charset="0"/>
                                    </a:rPr>
                                  </m:ctrlPr>
                                </m:mPr>
                                <m:mr>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𝑦</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𝑦</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𝑦</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mr>
                              </m:m>
                            </m:e>
                          </m:d>
                        </m:oMath>
                      </m:oMathPara>
                    </a14:m>
                    <a:endParaRPr lang="fr-FR" sz="1150" dirty="0">
                      <a:effectLst>
                        <a:outerShdw blurRad="38100" dist="38100" dir="2700000" algn="tl">
                          <a:srgbClr val="000000">
                            <a:alpha val="43137"/>
                          </a:srgbClr>
                        </a:outerShdw>
                      </a:effectLst>
                    </a:endParaRPr>
                  </a:p>
                </p:txBody>
              </p:sp>
            </mc:Choice>
            <mc:Fallback xmlns="">
              <p:sp>
                <p:nvSpPr>
                  <p:cNvPr id="40" name="Rectangle 39"/>
                  <p:cNvSpPr>
                    <a:spLocks noRot="1" noChangeAspect="1" noMove="1" noResize="1" noEditPoints="1" noAdjustHandles="1" noChangeArrowheads="1" noChangeShapeType="1" noTextEdit="1"/>
                  </p:cNvSpPr>
                  <p:nvPr/>
                </p:nvSpPr>
                <p:spPr>
                  <a:xfrm>
                    <a:off x="2441258" y="1095105"/>
                    <a:ext cx="1524585" cy="1062663"/>
                  </a:xfrm>
                  <a:prstGeom prst="rect">
                    <a:avLst/>
                  </a:prstGeom>
                  <a:blipFill>
                    <a:blip r:embed="rId13"/>
                    <a:stretch>
                      <a:fillRect b="-114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1" name="Rectangle 40"/>
                  <p:cNvSpPr/>
                  <p:nvPr/>
                </p:nvSpPr>
                <p:spPr>
                  <a:xfrm>
                    <a:off x="4021929" y="1098921"/>
                    <a:ext cx="1490152" cy="10484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1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150" i="1">
                                      <a:effectLst>
                                        <a:outerShdw blurRad="38100" dist="38100" dir="2700000" algn="tl">
                                          <a:srgbClr val="000000">
                                            <a:alpha val="43137"/>
                                          </a:srgbClr>
                                        </a:outerShdw>
                                      </a:effectLst>
                                      <a:latin typeface="Cambria Math" panose="02040503050406030204" pitchFamily="18" charset="0"/>
                                    </a:rPr>
                                  </m:ctrlPr>
                                </m:mPr>
                                <m:mr>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en-US" sz="1150" i="1">
                                                <a:effectLst>
                                                  <a:outerShdw blurRad="38100" dist="38100" dir="2700000" algn="tl">
                                                    <a:srgbClr val="000000">
                                                      <a:alpha val="43137"/>
                                                    </a:srgbClr>
                                                  </a:outerShdw>
                                                </a:effectLst>
                                                <a:latin typeface="Cambria Math" panose="02040503050406030204" pitchFamily="18" charset="0"/>
                                              </a:rPr>
                                              <m:t>−</m:t>
                                            </m:r>
                                            <m:r>
                                              <m:rPr>
                                                <m:sty m:val="p"/>
                                              </m:rPr>
                                              <a:rPr lang="el-G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e>
                                    <m:r>
                                      <a:rPr lang="en-US" sz="1150" i="1">
                                        <a:effectLst>
                                          <a:outerShdw blurRad="38100" dist="38100" dir="2700000" algn="tl">
                                            <a:srgbClr val="000000">
                                              <a:alpha val="43137"/>
                                            </a:srgbClr>
                                          </a:outerShdw>
                                        </a:effectLst>
                                        <a:latin typeface="Cambria Math" panose="02040503050406030204" pitchFamily="18" charset="0"/>
                                      </a:rPr>
                                      <m:t>0</m:t>
                                    </m:r>
                                  </m:e>
                                </m:mr>
                                <m:mr>
                                  <m:e>
                                    <m:r>
                                      <a:rPr lang="en-US" sz="1150" i="1">
                                        <a:effectLst>
                                          <a:outerShdw blurRad="38100" dist="38100" dir="2700000" algn="tl">
                                            <a:srgbClr val="000000">
                                              <a:alpha val="43137"/>
                                            </a:srgbClr>
                                          </a:outerShdw>
                                        </a:effectLst>
                                        <a:latin typeface="Cambria Math" panose="02040503050406030204" pitchFamily="18" charset="0"/>
                                      </a:rPr>
                                      <m:t>0</m:t>
                                    </m:r>
                                  </m:e>
                                  <m:e>
                                    <m:r>
                                      <a:rPr lang="en-US" sz="1150" i="1">
                                        <a:effectLst>
                                          <a:outerShdw blurRad="38100" dist="38100" dir="2700000" algn="tl">
                                            <a:srgbClr val="000000">
                                              <a:alpha val="43137"/>
                                            </a:srgbClr>
                                          </a:outerShdw>
                                        </a:effectLst>
                                        <a:latin typeface="Cambria Math" panose="02040503050406030204" pitchFamily="18" charset="0"/>
                                      </a:rPr>
                                      <m:t>0</m:t>
                                    </m:r>
                                  </m:e>
                                  <m:e>
                                    <m:f>
                                      <m:fPr>
                                        <m:ctrlPr>
                                          <a:rPr lang="en-US" sz="1150" i="1">
                                            <a:effectLst>
                                              <a:outerShdw blurRad="38100" dist="38100" dir="2700000" algn="tl">
                                                <a:srgbClr val="000000">
                                                  <a:alpha val="43137"/>
                                                </a:srgbClr>
                                              </a:outerShdw>
                                            </a:effectLst>
                                            <a:latin typeface="Cambria Math" panose="02040503050406030204" pitchFamily="18" charset="0"/>
                                          </a:rPr>
                                        </m:ctrlPr>
                                      </m:fPr>
                                      <m:num>
                                        <m:sSub>
                                          <m:sSubPr>
                                            <m:ctrlPr>
                                              <a:rPr lang="fr-FR" sz="1150" i="1">
                                                <a:effectLst>
                                                  <a:outerShdw blurRad="38100" dist="38100" dir="2700000" algn="tl">
                                                    <a:srgbClr val="000000">
                                                      <a:alpha val="43137"/>
                                                    </a:srgbClr>
                                                  </a:outerShdw>
                                                </a:effectLst>
                                                <a:latin typeface="Cambria Math" panose="02040503050406030204" pitchFamily="18" charset="0"/>
                                              </a:rPr>
                                            </m:ctrlPr>
                                          </m:sSubPr>
                                          <m:e>
                                            <m:r>
                                              <a:rPr lang="fr-FR" sz="11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15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150" i="1">
                                            <a:effectLst>
                                              <a:outerShdw blurRad="38100" dist="38100" dir="2700000" algn="tl">
                                                <a:srgbClr val="000000">
                                                  <a:alpha val="43137"/>
                                                </a:srgbClr>
                                              </a:outerShdw>
                                            </a:effectLst>
                                            <a:latin typeface="Cambria Math" panose="02040503050406030204" pitchFamily="18" charset="0"/>
                                          </a:rPr>
                                          <m:t>𝐸</m:t>
                                        </m:r>
                                      </m:den>
                                    </m:f>
                                  </m:e>
                                </m:mr>
                              </m:m>
                            </m:e>
                          </m:d>
                        </m:oMath>
                      </m:oMathPara>
                    </a14:m>
                    <a:endParaRPr lang="fr-FR" sz="1150" dirty="0">
                      <a:effectLst>
                        <a:outerShdw blurRad="38100" dist="38100" dir="2700000" algn="tl">
                          <a:srgbClr val="000000">
                            <a:alpha val="43137"/>
                          </a:srgbClr>
                        </a:outerShdw>
                      </a:effectLst>
                    </a:endParaRPr>
                  </a:p>
                </p:txBody>
              </p:sp>
            </mc:Choice>
            <mc:Fallback xmlns="">
              <p:sp>
                <p:nvSpPr>
                  <p:cNvPr id="41" name="Rectangle 40"/>
                  <p:cNvSpPr>
                    <a:spLocks noRot="1" noChangeAspect="1" noMove="1" noResize="1" noEditPoints="1" noAdjustHandles="1" noChangeArrowheads="1" noChangeShapeType="1" noTextEdit="1"/>
                  </p:cNvSpPr>
                  <p:nvPr/>
                </p:nvSpPr>
                <p:spPr>
                  <a:xfrm>
                    <a:off x="4021929" y="1098921"/>
                    <a:ext cx="1490152" cy="1048429"/>
                  </a:xfrm>
                  <a:prstGeom prst="rect">
                    <a:avLst/>
                  </a:prstGeom>
                  <a:blipFill>
                    <a:blip r:embed="rId14"/>
                    <a:stretch>
                      <a:fillRect b="-1163"/>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2" name="Rectangle 41"/>
                  <p:cNvSpPr/>
                  <p:nvPr/>
                </p:nvSpPr>
                <p:spPr>
                  <a:xfrm>
                    <a:off x="7158606" y="1106359"/>
                    <a:ext cx="1278555" cy="1015534"/>
                  </a:xfrm>
                  <a:prstGeom prst="rect">
                    <a:avLst/>
                  </a:prstGeom>
                </p:spPr>
                <p:txBody>
                  <a:bodyPr wrap="none">
                    <a:spAutoFit/>
                  </a:bodyPr>
                  <a:lstStyle/>
                  <a:p>
                    <a:pPr>
                      <a:spcBef>
                        <a:spcPts val="600"/>
                      </a:spcBef>
                    </a:pPr>
                    <a14:m>
                      <m:oMathPara xmlns:m="http://schemas.openxmlformats.org/officeDocument/2006/math">
                        <m:oMathParaPr>
                          <m:jc m:val="centerGroup"/>
                        </m:oMathParaPr>
                        <m:oMath xmlns:m="http://schemas.openxmlformats.org/officeDocument/2006/math">
                          <m:d>
                            <m:dPr>
                              <m:begChr m:val="["/>
                              <m:endChr m:val="]"/>
                              <m:ctrlPr>
                                <a:rPr lang="fr-FR" sz="13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350" i="1">
                                      <a:effectLst>
                                        <a:outerShdw blurRad="38100" dist="38100" dir="2700000" algn="tl">
                                          <a:srgbClr val="000000">
                                            <a:alpha val="43137"/>
                                          </a:srgbClr>
                                        </a:outerShdw>
                                      </a:effectLst>
                                      <a:latin typeface="Cambria Math" panose="02040503050406030204" pitchFamily="18" charset="0"/>
                                    </a:rPr>
                                  </m:ctrlPr>
                                </m:mPr>
                                <m:mr>
                                  <m:e>
                                    <m:r>
                                      <a:rPr lang="en-US" sz="1350" b="0" i="1" smtClean="0">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i="1">
                                                <a:effectLst>
                                                  <a:outerShdw blurRad="38100" dist="38100" dir="2700000" algn="tl">
                                                    <a:srgbClr val="000000">
                                                      <a:alpha val="43137"/>
                                                    </a:srgbClr>
                                                  </a:outerShdw>
                                                </a:effectLst>
                                                <a:latin typeface="Cambria Math" panose="02040503050406030204" pitchFamily="18" charset="0"/>
                                              </a:rPr>
                                              <m:t>𝑥</m:t>
                                            </m:r>
                                            <m:r>
                                              <a:rPr lang="en-US" sz="135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mr>
                                <m:mr>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mr>
                                <m:mr>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i="1">
                                                <a:effectLst>
                                                  <a:outerShdw blurRad="38100" dist="38100" dir="2700000" algn="tl">
                                                    <a:srgbClr val="000000">
                                                      <a:alpha val="43137"/>
                                                    </a:srgbClr>
                                                  </a:outerShdw>
                                                </a:effectLst>
                                                <a:latin typeface="Cambria Math" panose="02040503050406030204" pitchFamily="18" charset="0"/>
                                              </a:rPr>
                                              <m:t>𝑥</m:t>
                                            </m:r>
                                            <m:r>
                                              <a:rPr lang="en-US" sz="1350" b="0" i="1" smtClean="0">
                                                <a:effectLst>
                                                  <a:outerShdw blurRad="38100" dist="38100" dir="2700000" algn="tl">
                                                    <a:srgbClr val="000000">
                                                      <a:alpha val="43137"/>
                                                    </a:srgbClr>
                                                  </a:outerShdw>
                                                </a:effectLst>
                                                <a:latin typeface="Cambria Math" panose="02040503050406030204" pitchFamily="18" charset="0"/>
                                              </a:rPr>
                                              <m:t>𝑧</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sz="1350" dirty="0">
                      <a:effectLst>
                        <a:outerShdw blurRad="38100" dist="38100" dir="2700000" algn="tl">
                          <a:srgbClr val="000000">
                            <a:alpha val="43137"/>
                          </a:srgbClr>
                        </a:outerShdw>
                      </a:effectLst>
                    </a:endParaRPr>
                  </a:p>
                </p:txBody>
              </p:sp>
            </mc:Choice>
            <mc:Fallback xmlns="">
              <p:sp>
                <p:nvSpPr>
                  <p:cNvPr id="42" name="Rectangle 41"/>
                  <p:cNvSpPr>
                    <a:spLocks noRot="1" noChangeAspect="1" noMove="1" noResize="1" noEditPoints="1" noAdjustHandles="1" noChangeArrowheads="1" noChangeShapeType="1" noTextEdit="1"/>
                  </p:cNvSpPr>
                  <p:nvPr/>
                </p:nvSpPr>
                <p:spPr>
                  <a:xfrm>
                    <a:off x="7158606" y="1106359"/>
                    <a:ext cx="1278555" cy="1015534"/>
                  </a:xfrm>
                  <a:prstGeom prst="rect">
                    <a:avLst/>
                  </a:prstGeom>
                  <a:blipFill>
                    <a:blip r:embed="rId15"/>
                    <a:stretch>
                      <a:fillRect b="-602"/>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3" name="Rectangle 42"/>
                  <p:cNvSpPr/>
                  <p:nvPr/>
                </p:nvSpPr>
                <p:spPr>
                  <a:xfrm>
                    <a:off x="5651597" y="1106359"/>
                    <a:ext cx="1278555" cy="101553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3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350" i="1" smtClean="0">
                                      <a:effectLst>
                                        <a:outerShdw blurRad="38100" dist="38100" dir="2700000" algn="tl">
                                          <a:srgbClr val="000000">
                                            <a:alpha val="43137"/>
                                          </a:srgbClr>
                                        </a:outerShdw>
                                      </a:effectLst>
                                      <a:latin typeface="Cambria Math" panose="02040503050406030204" pitchFamily="18" charset="0"/>
                                    </a:rPr>
                                  </m:ctrlPr>
                                </m:mPr>
                                <m:mr>
                                  <m:e>
                                    <m:r>
                                      <a:rPr lang="en-US" sz="1350" b="0" i="1" smtClean="0">
                                        <a:effectLst>
                                          <a:outerShdw blurRad="38100" dist="38100" dir="2700000" algn="tl">
                                            <a:srgbClr val="000000">
                                              <a:alpha val="43137"/>
                                            </a:srgbClr>
                                          </a:outerShdw>
                                        </a:effectLst>
                                        <a:latin typeface="Cambria Math" panose="02040503050406030204" pitchFamily="18" charset="0"/>
                                      </a:rPr>
                                      <m:t>0</m:t>
                                    </m:r>
                                  </m:e>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i="1">
                                                <a:effectLst>
                                                  <a:outerShdw blurRad="38100" dist="38100" dir="2700000" algn="tl">
                                                    <a:srgbClr val="000000">
                                                      <a:alpha val="43137"/>
                                                    </a:srgbClr>
                                                  </a:outerShdw>
                                                </a:effectLst>
                                                <a:latin typeface="Cambria Math" panose="02040503050406030204" pitchFamily="18" charset="0"/>
                                              </a:rPr>
                                              <m:t>𝑥𝑦</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e>
                                    <m:r>
                                      <a:rPr lang="en-US" sz="1350" i="1">
                                        <a:effectLst>
                                          <a:outerShdw blurRad="38100" dist="38100" dir="2700000" algn="tl">
                                            <a:srgbClr val="000000">
                                              <a:alpha val="43137"/>
                                            </a:srgbClr>
                                          </a:outerShdw>
                                        </a:effectLst>
                                        <a:latin typeface="Cambria Math" panose="02040503050406030204" pitchFamily="18" charset="0"/>
                                      </a:rPr>
                                      <m:t>0</m:t>
                                    </m:r>
                                  </m:e>
                                </m:mr>
                                <m:mr>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i="1">
                                                <a:effectLst>
                                                  <a:outerShdw blurRad="38100" dist="38100" dir="2700000" algn="tl">
                                                    <a:srgbClr val="000000">
                                                      <a:alpha val="43137"/>
                                                    </a:srgbClr>
                                                  </a:outerShdw>
                                                </a:effectLst>
                                                <a:latin typeface="Cambria Math" panose="02040503050406030204" pitchFamily="18" charset="0"/>
                                              </a:rPr>
                                              <m:t>𝑥𝑦</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mr>
                                <m:mr>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sz="1350" dirty="0">
                      <a:effectLst>
                        <a:outerShdw blurRad="38100" dist="38100" dir="2700000" algn="tl">
                          <a:srgbClr val="000000">
                            <a:alpha val="43137"/>
                          </a:srgbClr>
                        </a:outerShdw>
                      </a:effectLst>
                    </a:endParaRPr>
                  </a:p>
                </p:txBody>
              </p:sp>
            </mc:Choice>
            <mc:Fallback xmlns="">
              <p:sp>
                <p:nvSpPr>
                  <p:cNvPr id="43" name="Rectangle 42"/>
                  <p:cNvSpPr>
                    <a:spLocks noRot="1" noChangeAspect="1" noMove="1" noResize="1" noEditPoints="1" noAdjustHandles="1" noChangeArrowheads="1" noChangeShapeType="1" noTextEdit="1"/>
                  </p:cNvSpPr>
                  <p:nvPr/>
                </p:nvSpPr>
                <p:spPr>
                  <a:xfrm>
                    <a:off x="5651597" y="1106359"/>
                    <a:ext cx="1278555" cy="1015534"/>
                  </a:xfrm>
                  <a:prstGeom prst="rect">
                    <a:avLst/>
                  </a:prstGeom>
                  <a:blipFill>
                    <a:blip r:embed="rId16"/>
                    <a:stretch>
                      <a:fillRect b="-180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4" name="Rectangle 43"/>
                  <p:cNvSpPr/>
                  <p:nvPr/>
                </p:nvSpPr>
                <p:spPr>
                  <a:xfrm>
                    <a:off x="8730336" y="1106359"/>
                    <a:ext cx="1278555" cy="101553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3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350" i="1">
                                      <a:effectLst>
                                        <a:outerShdw blurRad="38100" dist="38100" dir="2700000" algn="tl">
                                          <a:srgbClr val="000000">
                                            <a:alpha val="43137"/>
                                          </a:srgbClr>
                                        </a:outerShdw>
                                      </a:effectLst>
                                      <a:latin typeface="Cambria Math" panose="02040503050406030204" pitchFamily="18" charset="0"/>
                                    </a:rPr>
                                  </m:ctrlPr>
                                </m:mPr>
                                <m:mr>
                                  <m:e>
                                    <m:r>
                                      <a:rPr lang="en-US" sz="1350" b="0" i="1" smtClean="0">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mr>
                                <m:mr>
                                  <m:e>
                                    <m:r>
                                      <a:rPr lang="en-US" sz="1350" i="1">
                                        <a:effectLst>
                                          <a:outerShdw blurRad="38100" dist="38100" dir="2700000" algn="tl">
                                            <a:srgbClr val="000000">
                                              <a:alpha val="43137"/>
                                            </a:srgbClr>
                                          </a:outerShdw>
                                        </a:effectLst>
                                        <a:latin typeface="Cambria Math" panose="02040503050406030204" pitchFamily="18" charset="0"/>
                                      </a:rPr>
                                      <m:t>0</m:t>
                                    </m:r>
                                  </m:e>
                                  <m:e>
                                    <m:r>
                                      <a:rPr lang="en-US" sz="1350" i="1">
                                        <a:effectLst>
                                          <a:outerShdw blurRad="38100" dist="38100" dir="2700000" algn="tl">
                                            <a:srgbClr val="000000">
                                              <a:alpha val="43137"/>
                                            </a:srgbClr>
                                          </a:outerShdw>
                                        </a:effectLst>
                                        <a:latin typeface="Cambria Math" panose="02040503050406030204" pitchFamily="18" charset="0"/>
                                      </a:rPr>
                                      <m:t>0</m:t>
                                    </m:r>
                                  </m:e>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b="0" i="1" smtClean="0">
                                                <a:effectLst>
                                                  <a:outerShdw blurRad="38100" dist="38100" dir="2700000" algn="tl">
                                                    <a:srgbClr val="000000">
                                                      <a:alpha val="43137"/>
                                                    </a:srgbClr>
                                                  </a:outerShdw>
                                                </a:effectLst>
                                                <a:latin typeface="Cambria Math" panose="02040503050406030204" pitchFamily="18" charset="0"/>
                                              </a:rPr>
                                              <m:t>𝑦𝑧</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mr>
                                <m:mr>
                                  <m:e>
                                    <m:r>
                                      <a:rPr lang="en-US" sz="1350" i="1">
                                        <a:effectLst>
                                          <a:outerShdw blurRad="38100" dist="38100" dir="2700000" algn="tl">
                                            <a:srgbClr val="000000">
                                              <a:alpha val="43137"/>
                                            </a:srgbClr>
                                          </a:outerShdw>
                                        </a:effectLst>
                                        <a:latin typeface="Cambria Math" panose="02040503050406030204" pitchFamily="18" charset="0"/>
                                      </a:rPr>
                                      <m:t>0</m:t>
                                    </m:r>
                                  </m:e>
                                  <m:e>
                                    <m:f>
                                      <m:fPr>
                                        <m:ctrlPr>
                                          <a:rPr lang="en-US" sz="1350" i="1">
                                            <a:effectLst>
                                              <a:outerShdw blurRad="38100" dist="38100" dir="2700000" algn="tl">
                                                <a:srgbClr val="000000">
                                                  <a:alpha val="43137"/>
                                                </a:srgbClr>
                                              </a:outerShdw>
                                            </a:effectLst>
                                            <a:latin typeface="Cambria Math" panose="02040503050406030204" pitchFamily="18" charset="0"/>
                                          </a:rPr>
                                        </m:ctrlPr>
                                      </m:fPr>
                                      <m:num>
                                        <m:sSub>
                                          <m:sSubPr>
                                            <m:ctrlPr>
                                              <a:rPr lang="en-US" sz="1350" i="1">
                                                <a:effectLst>
                                                  <a:outerShdw blurRad="38100" dist="38100" dir="2700000" algn="tl">
                                                    <a:srgbClr val="000000">
                                                      <a:alpha val="43137"/>
                                                    </a:srgbClr>
                                                  </a:outerShdw>
                                                </a:effectLst>
                                                <a:latin typeface="Cambria Math" panose="02040503050406030204" pitchFamily="18" charset="0"/>
                                              </a:rPr>
                                            </m:ctrlPr>
                                          </m:sSubPr>
                                          <m:e>
                                            <m:r>
                                              <a:rPr lang="en-US" sz="13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350" b="0" i="1" smtClean="0">
                                                <a:effectLst>
                                                  <a:outerShdw blurRad="38100" dist="38100" dir="2700000" algn="tl">
                                                    <a:srgbClr val="000000">
                                                      <a:alpha val="43137"/>
                                                    </a:srgbClr>
                                                  </a:outerShdw>
                                                </a:effectLst>
                                                <a:latin typeface="Cambria Math" panose="02040503050406030204" pitchFamily="18" charset="0"/>
                                              </a:rPr>
                                              <m:t>𝑦𝑧</m:t>
                                            </m:r>
                                          </m:sub>
                                        </m:sSub>
                                      </m:num>
                                      <m:den>
                                        <m:r>
                                          <a:rPr lang="en-US" sz="1350" i="1">
                                            <a:effectLst>
                                              <a:outerShdw blurRad="38100" dist="38100" dir="2700000" algn="tl">
                                                <a:srgbClr val="000000">
                                                  <a:alpha val="43137"/>
                                                </a:srgbClr>
                                              </a:outerShdw>
                                            </a:effectLst>
                                            <a:latin typeface="Cambria Math" panose="02040503050406030204" pitchFamily="18" charset="0"/>
                                          </a:rPr>
                                          <m:t>2</m:t>
                                        </m:r>
                                        <m:r>
                                          <a:rPr lang="en-US" sz="1350" i="1">
                                            <a:effectLst>
                                              <a:outerShdw blurRad="38100" dist="38100" dir="2700000" algn="tl">
                                                <a:srgbClr val="000000">
                                                  <a:alpha val="43137"/>
                                                </a:srgbClr>
                                              </a:outerShdw>
                                            </a:effectLst>
                                            <a:latin typeface="Cambria Math" panose="02040503050406030204" pitchFamily="18" charset="0"/>
                                          </a:rPr>
                                          <m:t>𝐺</m:t>
                                        </m:r>
                                      </m:den>
                                    </m:f>
                                  </m:e>
                                  <m:e>
                                    <m:r>
                                      <a:rPr lang="en-US" sz="1350" i="1">
                                        <a:effectLst>
                                          <a:outerShdw blurRad="38100" dist="38100" dir="2700000" algn="tl">
                                            <a:srgbClr val="000000">
                                              <a:alpha val="43137"/>
                                            </a:srgbClr>
                                          </a:outerShdw>
                                        </a:effectLst>
                                        <a:latin typeface="Cambria Math" panose="02040503050406030204" pitchFamily="18" charset="0"/>
                                      </a:rPr>
                                      <m:t>0</m:t>
                                    </m:r>
                                  </m:e>
                                </m:mr>
                              </m:m>
                            </m:e>
                          </m:d>
                        </m:oMath>
                      </m:oMathPara>
                    </a14:m>
                    <a:endParaRPr lang="fr-FR" sz="1350" dirty="0">
                      <a:effectLst>
                        <a:outerShdw blurRad="38100" dist="38100" dir="2700000" algn="tl">
                          <a:srgbClr val="000000">
                            <a:alpha val="43137"/>
                          </a:srgbClr>
                        </a:outerShdw>
                      </a:effectLst>
                    </a:endParaRPr>
                  </a:p>
                </p:txBody>
              </p:sp>
            </mc:Choice>
            <mc:Fallback xmlns="">
              <p:sp>
                <p:nvSpPr>
                  <p:cNvPr id="44" name="Rectangle 43"/>
                  <p:cNvSpPr>
                    <a:spLocks noRot="1" noChangeAspect="1" noMove="1" noResize="1" noEditPoints="1" noAdjustHandles="1" noChangeArrowheads="1" noChangeShapeType="1" noTextEdit="1"/>
                  </p:cNvSpPr>
                  <p:nvPr/>
                </p:nvSpPr>
                <p:spPr>
                  <a:xfrm>
                    <a:off x="8730336" y="1106359"/>
                    <a:ext cx="1278555" cy="1015534"/>
                  </a:xfrm>
                  <a:prstGeom prst="rect">
                    <a:avLst/>
                  </a:prstGeom>
                  <a:blipFill>
                    <a:blip r:embed="rId17"/>
                    <a:stretch>
                      <a:fillRect b="-180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5" name="Rectangle 44"/>
                  <p:cNvSpPr/>
                  <p:nvPr/>
                </p:nvSpPr>
                <p:spPr>
                  <a:xfrm>
                    <a:off x="10148345" y="1077921"/>
                    <a:ext cx="1954766" cy="107240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40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400" i="1">
                                      <a:effectLst>
                                        <a:outerShdw blurRad="38100" dist="38100" dir="2700000" algn="tl">
                                          <a:srgbClr val="000000">
                                            <a:alpha val="43137"/>
                                          </a:srgbClr>
                                        </a:outerShdw>
                                      </a:effectLst>
                                      <a:latin typeface="Cambria Math" panose="02040503050406030204" pitchFamily="18" charset="0"/>
                                    </a:rPr>
                                  </m:ctrlPr>
                                </m:mPr>
                                <m:mr>
                                  <m:e>
                                    <m:sSub>
                                      <m:sSubPr>
                                        <m:ctrlPr>
                                          <a:rPr lang="fr-FR" sz="1400" i="1">
                                            <a:effectLst>
                                              <a:outerShdw blurRad="38100" dist="38100" dir="2700000" algn="tl">
                                                <a:srgbClr val="000000">
                                                  <a:alpha val="43137"/>
                                                </a:srgbClr>
                                              </a:outerShdw>
                                            </a:effectLst>
                                            <a:latin typeface="Cambria Math" panose="02040503050406030204" pitchFamily="18" charset="0"/>
                                          </a:rPr>
                                        </m:ctrlPr>
                                      </m:sSubPr>
                                      <m:e>
                                        <m:r>
                                          <a:rPr lang="fr-FR" sz="14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400" i="1">
                                            <a:effectLst>
                                              <a:outerShdw blurRad="38100" dist="38100" dir="2700000" algn="tl">
                                                <a:srgbClr val="000000">
                                                  <a:alpha val="43137"/>
                                                </a:srgbClr>
                                              </a:outerShdw>
                                            </a:effectLst>
                                            <a:latin typeface="Cambria Math" panose="02040503050406030204" pitchFamily="18" charset="0"/>
                                          </a:rPr>
                                          <m:t>𝑥</m:t>
                                        </m:r>
                                      </m:sub>
                                    </m:sSub>
                                  </m:e>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𝑥𝑦</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𝑥𝑧</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mr>
                                <m:mr>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𝑥𝑦</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e>
                                    <m:sSub>
                                      <m:sSubPr>
                                        <m:ctrlPr>
                                          <a:rPr lang="en-US" sz="1400" i="1" smtClean="0">
                                            <a:effectLst>
                                              <a:outerShdw blurRad="38100" dist="38100" dir="2700000" algn="tl">
                                                <a:srgbClr val="000000">
                                                  <a:alpha val="43137"/>
                                                </a:srgbClr>
                                              </a:outerShdw>
                                            </a:effectLst>
                                            <a:latin typeface="Cambria Math" panose="02040503050406030204" pitchFamily="18" charset="0"/>
                                          </a:rPr>
                                        </m:ctrlPr>
                                      </m:sSubPr>
                                      <m:e>
                                        <m:r>
                                          <a:rPr lang="en-US" sz="14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400" b="0" i="1" smtClean="0">
                                            <a:effectLst>
                                              <a:outerShdw blurRad="38100" dist="38100" dir="2700000" algn="tl">
                                                <a:srgbClr val="000000">
                                                  <a:alpha val="43137"/>
                                                </a:srgbClr>
                                              </a:outerShdw>
                                            </a:effectLst>
                                            <a:latin typeface="Cambria Math" panose="02040503050406030204" pitchFamily="18" charset="0"/>
                                          </a:rPr>
                                          <m:t>𝑦</m:t>
                                        </m:r>
                                      </m:sub>
                                    </m:sSub>
                                  </m:e>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𝑦𝑧</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mr>
                                <m:mr>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𝑥𝑧</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e>
                                    <m:f>
                                      <m:fPr>
                                        <m:type m:val="skw"/>
                                        <m:ctrlPr>
                                          <a:rPr lang="en-US" sz="1400" i="1" smtClean="0">
                                            <a:effectLst>
                                              <a:outerShdw blurRad="38100" dist="38100" dir="2700000" algn="tl">
                                                <a:srgbClr val="000000">
                                                  <a:alpha val="43137"/>
                                                </a:srgbClr>
                                              </a:outerShdw>
                                            </a:effectLst>
                                            <a:latin typeface="Cambria Math" panose="02040503050406030204" pitchFamily="18" charset="0"/>
                                          </a:rPr>
                                        </m:ctrlPr>
                                      </m:fPr>
                                      <m:num>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400" i="1">
                                                <a:effectLst>
                                                  <a:outerShdw blurRad="38100" dist="38100" dir="2700000" algn="tl">
                                                    <a:srgbClr val="000000">
                                                      <a:alpha val="43137"/>
                                                    </a:srgbClr>
                                                  </a:outerShdw>
                                                </a:effectLst>
                                                <a:latin typeface="Cambria Math" panose="02040503050406030204" pitchFamily="18" charset="0"/>
                                              </a:rPr>
                                              <m:t>𝑦𝑧</m:t>
                                            </m:r>
                                          </m:sub>
                                        </m:sSub>
                                      </m:num>
                                      <m:den>
                                        <m:r>
                                          <a:rPr lang="en-US" sz="1400" b="0" i="1" smtClean="0">
                                            <a:effectLst>
                                              <a:outerShdw blurRad="38100" dist="38100" dir="2700000" algn="tl">
                                                <a:srgbClr val="000000">
                                                  <a:alpha val="43137"/>
                                                </a:srgbClr>
                                              </a:outerShdw>
                                            </a:effectLst>
                                            <a:latin typeface="Cambria Math" panose="02040503050406030204" pitchFamily="18" charset="0"/>
                                          </a:rPr>
                                          <m:t>2</m:t>
                                        </m:r>
                                      </m:den>
                                    </m:f>
                                  </m:e>
                                  <m:e>
                                    <m:sSub>
                                      <m:sSubPr>
                                        <m:ctrlPr>
                                          <a:rPr lang="en-US" sz="1400" i="1" smtClean="0">
                                            <a:effectLst>
                                              <a:outerShdw blurRad="38100" dist="38100" dir="2700000" algn="tl">
                                                <a:srgbClr val="000000">
                                                  <a:alpha val="43137"/>
                                                </a:srgbClr>
                                              </a:outerShdw>
                                            </a:effectLst>
                                            <a:latin typeface="Cambria Math" panose="02040503050406030204" pitchFamily="18" charset="0"/>
                                          </a:rPr>
                                        </m:ctrlPr>
                                      </m:sSubPr>
                                      <m:e>
                                        <m:r>
                                          <a:rPr lang="en-US" sz="14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400" b="0" i="1" smtClean="0">
                                            <a:effectLst>
                                              <a:outerShdw blurRad="38100" dist="38100" dir="2700000" algn="tl">
                                                <a:srgbClr val="000000">
                                                  <a:alpha val="43137"/>
                                                </a:srgbClr>
                                              </a:outerShdw>
                                            </a:effectLst>
                                            <a:latin typeface="Cambria Math" panose="02040503050406030204" pitchFamily="18" charset="0"/>
                                          </a:rPr>
                                          <m:t>𝑧</m:t>
                                        </m:r>
                                      </m:sub>
                                    </m:sSub>
                                  </m:e>
                                </m:mr>
                              </m:m>
                            </m:e>
                          </m:d>
                        </m:oMath>
                      </m:oMathPara>
                    </a14:m>
                    <a:endParaRPr lang="fr-FR" sz="1400" dirty="0">
                      <a:effectLst>
                        <a:outerShdw blurRad="38100" dist="38100" dir="2700000" algn="tl">
                          <a:srgbClr val="000000">
                            <a:alpha val="43137"/>
                          </a:srgbClr>
                        </a:outerShdw>
                      </a:effectLst>
                    </a:endParaRPr>
                  </a:p>
                </p:txBody>
              </p:sp>
            </mc:Choice>
            <mc:Fallback xmlns="">
              <p:sp>
                <p:nvSpPr>
                  <p:cNvPr id="45" name="Rectangle 44"/>
                  <p:cNvSpPr>
                    <a:spLocks noRot="1" noChangeAspect="1" noMove="1" noResize="1" noEditPoints="1" noAdjustHandles="1" noChangeArrowheads="1" noChangeShapeType="1" noTextEdit="1"/>
                  </p:cNvSpPr>
                  <p:nvPr/>
                </p:nvSpPr>
                <p:spPr>
                  <a:xfrm>
                    <a:off x="10148345" y="1077921"/>
                    <a:ext cx="1954766" cy="1072409"/>
                  </a:xfrm>
                  <a:prstGeom prst="rect">
                    <a:avLst/>
                  </a:prstGeom>
                  <a:blipFill>
                    <a:blip r:embed="rId18"/>
                    <a:stretch>
                      <a:fillRect b="-1705"/>
                    </a:stretch>
                  </a:blipFill>
                </p:spPr>
                <p:txBody>
                  <a:bodyPr/>
                  <a:lstStyle/>
                  <a:p>
                    <a:r>
                      <a:rPr lang="fr-FR">
                        <a:noFill/>
                      </a:rPr>
                      <a:t> </a:t>
                    </a:r>
                  </a:p>
                </p:txBody>
              </p:sp>
            </mc:Fallback>
          </mc:AlternateContent>
          <p:sp>
            <p:nvSpPr>
              <p:cNvPr id="46" name="Rectangle 45"/>
              <p:cNvSpPr/>
              <p:nvPr/>
            </p:nvSpPr>
            <p:spPr>
              <a:xfrm>
                <a:off x="3847845" y="1420689"/>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47" name="Rectangle 46"/>
              <p:cNvSpPr/>
              <p:nvPr/>
            </p:nvSpPr>
            <p:spPr>
              <a:xfrm>
                <a:off x="5401853" y="1426858"/>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48" name="Rectangle 47"/>
              <p:cNvSpPr/>
              <p:nvPr/>
            </p:nvSpPr>
            <p:spPr>
              <a:xfrm>
                <a:off x="6877365" y="1426858"/>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sp>
            <p:nvSpPr>
              <p:cNvPr id="49" name="Rectangle 48"/>
              <p:cNvSpPr/>
              <p:nvPr/>
            </p:nvSpPr>
            <p:spPr>
              <a:xfrm>
                <a:off x="8451304" y="1486921"/>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mc:AlternateContent xmlns:mc="http://schemas.openxmlformats.org/markup-compatibility/2006" xmlns:a14="http://schemas.microsoft.com/office/drawing/2010/main">
            <mc:Choice Requires="a14">
              <p:sp>
                <p:nvSpPr>
                  <p:cNvPr id="50" name="Rectangle 49"/>
                  <p:cNvSpPr/>
                  <p:nvPr/>
                </p:nvSpPr>
                <p:spPr>
                  <a:xfrm>
                    <a:off x="9847173" y="1457688"/>
                    <a:ext cx="41069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oMath>
                      </m:oMathPara>
                    </a14:m>
                    <a:endParaRPr lang="fr-FR" dirty="0">
                      <a:effectLst>
                        <a:outerShdw blurRad="38100" dist="38100" dir="2700000" algn="tl">
                          <a:srgbClr val="000000">
                            <a:alpha val="43137"/>
                          </a:srgbClr>
                        </a:outerShdw>
                      </a:effectLst>
                    </a:endParaRPr>
                  </a:p>
                </p:txBody>
              </p:sp>
            </mc:Choice>
            <mc:Fallback xmlns="">
              <p:sp>
                <p:nvSpPr>
                  <p:cNvPr id="50" name="Rectangle 49"/>
                  <p:cNvSpPr>
                    <a:spLocks noRot="1" noChangeAspect="1" noMove="1" noResize="1" noEditPoints="1" noAdjustHandles="1" noChangeArrowheads="1" noChangeShapeType="1" noTextEdit="1"/>
                  </p:cNvSpPr>
                  <p:nvPr/>
                </p:nvSpPr>
                <p:spPr>
                  <a:xfrm>
                    <a:off x="9847173" y="1457688"/>
                    <a:ext cx="410690" cy="369332"/>
                  </a:xfrm>
                  <a:prstGeom prst="rect">
                    <a:avLst/>
                  </a:prstGeom>
                  <a:blipFill>
                    <a:blip r:embed="rId19"/>
                    <a:stretch>
                      <a:fillRect/>
                    </a:stretch>
                  </a:blipFill>
                </p:spPr>
                <p:txBody>
                  <a:bodyPr/>
                  <a:lstStyle/>
                  <a:p>
                    <a:r>
                      <a:rPr lang="fr-FR">
                        <a:noFill/>
                      </a:rPr>
                      <a:t> </a:t>
                    </a:r>
                  </a:p>
                </p:txBody>
              </p:sp>
            </mc:Fallback>
          </mc:AlternateContent>
        </p:grpSp>
        <p:sp>
          <p:nvSpPr>
            <p:cNvPr id="51" name="Rectangle 50"/>
            <p:cNvSpPr/>
            <p:nvPr/>
          </p:nvSpPr>
          <p:spPr>
            <a:xfrm>
              <a:off x="2231903" y="2468064"/>
              <a:ext cx="300082" cy="369332"/>
            </a:xfrm>
            <a:prstGeom prst="rect">
              <a:avLst/>
            </a:prstGeom>
          </p:spPr>
          <p:txBody>
            <a:bodyPr wrap="none">
              <a:spAutoFit/>
            </a:bodyPr>
            <a:lstStyle/>
            <a:p>
              <a:r>
                <a:rPr lang="fr-FR" dirty="0">
                  <a:effectLst>
                    <a:outerShdw blurRad="38100" dist="38100" dir="2700000" algn="tl">
                      <a:srgbClr val="000000">
                        <a:alpha val="43137"/>
                      </a:srgbClr>
                    </a:outerShdw>
                  </a:effectLst>
                </a:rPr>
                <a:t>+</a:t>
              </a:r>
            </a:p>
          </p:txBody>
        </p:sp>
      </p:grpSp>
      <p:sp>
        <p:nvSpPr>
          <p:cNvPr id="53" name="ZoneTexte 52"/>
          <p:cNvSpPr txBox="1"/>
          <p:nvPr/>
        </p:nvSpPr>
        <p:spPr>
          <a:xfrm>
            <a:off x="983926" y="3206783"/>
            <a:ext cx="10848113" cy="757130"/>
          </a:xfrm>
          <a:prstGeom prst="rect">
            <a:avLst/>
          </a:prstGeom>
          <a:noFill/>
        </p:spPr>
        <p:txBody>
          <a:bodyPr wrap="square" rtlCol="0">
            <a:spAutoFit/>
          </a:bodyPr>
          <a:lstStyle/>
          <a:p>
            <a:pPr algn="just">
              <a:lnSpc>
                <a:spcPct val="120000"/>
              </a:lnSpc>
            </a:pPr>
            <a:r>
              <a:rPr lang="fr-FR" dirty="0" smtClean="0">
                <a:effectLst>
                  <a:outerShdw blurRad="38100" dist="38100" dir="2700000" algn="tl">
                    <a:srgbClr val="000000">
                      <a:alpha val="43137"/>
                    </a:srgbClr>
                  </a:outerShdw>
                </a:effectLst>
              </a:rPr>
              <a:t>Sous forme explicite on obtient après la superposition les formules </a:t>
            </a:r>
            <a:r>
              <a:rPr lang="fr-FR" dirty="0">
                <a:effectLst>
                  <a:outerShdw blurRad="38100" dist="38100" dir="2700000" algn="tl">
                    <a:srgbClr val="000000">
                      <a:alpha val="43137"/>
                    </a:srgbClr>
                  </a:outerShdw>
                </a:effectLst>
              </a:rPr>
              <a:t>ci après qui sont appelés loi de </a:t>
            </a:r>
            <a:r>
              <a:rPr lang="fr-FR" dirty="0" err="1">
                <a:effectLst>
                  <a:outerShdw blurRad="38100" dist="38100" dir="2700000" algn="tl">
                    <a:srgbClr val="000000">
                      <a:alpha val="43137"/>
                    </a:srgbClr>
                  </a:outerShdw>
                </a:effectLst>
              </a:rPr>
              <a:t>Hook</a:t>
            </a:r>
            <a:r>
              <a:rPr lang="fr-FR" dirty="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généralisée:</a:t>
            </a:r>
            <a:endParaRPr lang="fr-FR" dirty="0">
              <a:effectLst>
                <a:outerShdw blurRad="38100" dist="38100" dir="2700000" algn="tl">
                  <a:srgbClr val="000000">
                    <a:alpha val="43137"/>
                  </a:srgbClr>
                </a:outerShdw>
              </a:effectLst>
            </a:endParaRPr>
          </a:p>
        </p:txBody>
      </p:sp>
      <p:sp>
        <p:nvSpPr>
          <p:cNvPr id="55" name="Flèche droite 54"/>
          <p:cNvSpPr/>
          <p:nvPr/>
        </p:nvSpPr>
        <p:spPr>
          <a:xfrm>
            <a:off x="4422014" y="4402839"/>
            <a:ext cx="1209491" cy="1981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4068408" y="4738341"/>
            <a:ext cx="1942354" cy="1477328"/>
          </a:xfrm>
          <a:prstGeom prst="rect">
            <a:avLst/>
          </a:prstGeom>
          <a:noFill/>
        </p:spPr>
        <p:txBody>
          <a:bodyPr wrap="square" rtlCol="0">
            <a:spAutoFit/>
          </a:bodyPr>
          <a:lstStyle/>
          <a:p>
            <a:pPr algn="just"/>
            <a:r>
              <a:rPr lang="fr-FR" dirty="0" smtClean="0">
                <a:effectLst>
                  <a:outerShdw blurRad="38100" dist="38100" dir="2700000" algn="tl">
                    <a:srgbClr val="000000">
                      <a:alpha val="43137"/>
                    </a:srgbClr>
                  </a:outerShdw>
                </a:effectLst>
              </a:rPr>
              <a:t>Loi </a:t>
            </a:r>
            <a:r>
              <a:rPr lang="fr-FR" dirty="0">
                <a:effectLst>
                  <a:outerShdw blurRad="38100" dist="38100" dir="2700000" algn="tl">
                    <a:srgbClr val="000000">
                      <a:alpha val="43137"/>
                    </a:srgbClr>
                  </a:outerShdw>
                </a:effectLst>
              </a:rPr>
              <a:t>de </a:t>
            </a:r>
            <a:r>
              <a:rPr lang="fr-FR" dirty="0" err="1">
                <a:effectLst>
                  <a:outerShdw blurRad="38100" dist="38100" dir="2700000" algn="tl">
                    <a:srgbClr val="000000">
                      <a:alpha val="43137"/>
                    </a:srgbClr>
                  </a:outerShdw>
                </a:effectLst>
              </a:rPr>
              <a:t>Hook</a:t>
            </a:r>
            <a:r>
              <a:rPr lang="fr-FR" dirty="0">
                <a:effectLst>
                  <a:outerShdw blurRad="38100" dist="38100" dir="2700000" algn="tl">
                    <a:srgbClr val="000000">
                      <a:alpha val="43137"/>
                    </a:srgbClr>
                  </a:outerShdw>
                </a:effectLst>
              </a:rPr>
              <a:t> généralisée </a:t>
            </a:r>
            <a:r>
              <a:rPr lang="fr-FR" dirty="0" smtClean="0">
                <a:effectLst>
                  <a:outerShdw blurRad="38100" dist="38100" dir="2700000" algn="tl">
                    <a:srgbClr val="000000">
                      <a:alpha val="43137"/>
                    </a:srgbClr>
                  </a:outerShdw>
                </a:effectLst>
              </a:rPr>
              <a:t>sous forme indicielle (Cas des matériaux isotropes).</a:t>
            </a:r>
            <a:endParaRPr lang="fr-FR"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57" name="Rectangle 56"/>
              <p:cNvSpPr/>
              <p:nvPr/>
            </p:nvSpPr>
            <p:spPr>
              <a:xfrm>
                <a:off x="6188309" y="3879431"/>
                <a:ext cx="3315588"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sz="2000" i="1" smtClean="0">
                              <a:effectLst>
                                <a:outerShdw blurRad="38100" dist="38100" dir="2700000" algn="tl">
                                  <a:srgbClr val="000000">
                                    <a:alpha val="43137"/>
                                  </a:srgbClr>
                                </a:outerShdw>
                              </a:effectLst>
                              <a:latin typeface="Cambria Math" panose="02040503050406030204" pitchFamily="18" charset="0"/>
                            </a:rPr>
                          </m:ctrlPr>
                        </m:sSub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i="1">
                          <a:effectLst>
                            <a:outerShdw blurRad="38100" dist="38100" dir="2700000" algn="tl">
                              <a:srgbClr val="000000">
                                <a:alpha val="43137"/>
                              </a:srgbClr>
                            </a:outerShdw>
                          </a:effectLst>
                          <a:latin typeface="Cambria Math" panose="02040503050406030204" pitchFamily="18" charset="0"/>
                        </a:rPr>
                        <m:t>=</m:t>
                      </m:r>
                      <m:f>
                        <m:fPr>
                          <m:ctrlPr>
                            <a:rPr lang="en-US" sz="2000" i="1">
                              <a:effectLst>
                                <a:outerShdw blurRad="38100" dist="38100" dir="2700000" algn="tl">
                                  <a:srgbClr val="000000">
                                    <a:alpha val="43137"/>
                                  </a:srgbClr>
                                </a:outerShdw>
                              </a:effectLst>
                              <a:latin typeface="Cambria Math" panose="02040503050406030204" pitchFamily="18" charset="0"/>
                            </a:rPr>
                          </m:ctrlPr>
                        </m:fPr>
                        <m:num>
                          <m:r>
                            <a:rPr lang="en-US" sz="2000" b="0" i="1" smtClean="0">
                              <a:effectLst>
                                <a:outerShdw blurRad="38100" dist="38100" dir="2700000" algn="tl">
                                  <a:srgbClr val="000000">
                                    <a:alpha val="43137"/>
                                  </a:srgbClr>
                                </a:outerShdw>
                              </a:effectLst>
                              <a:latin typeface="Cambria Math" panose="02040503050406030204" pitchFamily="18" charset="0"/>
                            </a:rPr>
                            <m:t>1+</m:t>
                          </m:r>
                          <m:r>
                            <m:rPr>
                              <m:sty m:val="p"/>
                            </m:rPr>
                            <a:rPr lang="el-G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2000" i="1">
                              <a:effectLst>
                                <a:outerShdw blurRad="38100" dist="38100" dir="2700000" algn="tl">
                                  <a:srgbClr val="000000">
                                    <a:alpha val="43137"/>
                                  </a:srgbClr>
                                </a:outerShdw>
                              </a:effectLst>
                              <a:latin typeface="Cambria Math" panose="02040503050406030204" pitchFamily="18" charset="0"/>
                            </a:rPr>
                            <m:t>𝐸</m:t>
                          </m:r>
                        </m:den>
                      </m:f>
                      <m:sSub>
                        <m:sSubPr>
                          <m:ctrlPr>
                            <a:rPr lang="fr-FR" sz="2000" i="1">
                              <a:effectLst>
                                <a:outerShdw blurRad="38100" dist="38100" dir="2700000" algn="tl">
                                  <a:srgbClr val="000000">
                                    <a:alpha val="43137"/>
                                  </a:srgbClr>
                                </a:outerShdw>
                              </a:effectLst>
                              <a:latin typeface="Cambria Math" panose="02040503050406030204" pitchFamily="18" charset="0"/>
                            </a:rPr>
                          </m:ctrlPr>
                        </m:sSub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i="1">
                          <a:effectLst>
                            <a:outerShdw blurRad="38100" dist="38100" dir="2700000" algn="tl">
                              <a:srgbClr val="000000">
                                <a:alpha val="43137"/>
                              </a:srgbClr>
                            </a:outerShdw>
                          </a:effectLst>
                          <a:latin typeface="Cambria Math" panose="02040503050406030204" pitchFamily="18" charset="0"/>
                        </a:rPr>
                        <m:t>−</m:t>
                      </m:r>
                      <m:f>
                        <m:fPr>
                          <m:ctrlPr>
                            <a:rPr lang="en-US" sz="2000" i="1">
                              <a:effectLst>
                                <a:outerShdw blurRad="38100" dist="38100" dir="2700000" algn="tl">
                                  <a:srgbClr val="000000">
                                    <a:alpha val="43137"/>
                                  </a:srgbClr>
                                </a:outerShdw>
                              </a:effectLst>
                              <a:latin typeface="Cambria Math" panose="02040503050406030204" pitchFamily="18" charset="0"/>
                            </a:rPr>
                          </m:ctrlPr>
                        </m:fPr>
                        <m:num>
                          <m:r>
                            <m:rPr>
                              <m:sty m:val="p"/>
                            </m:rPr>
                            <a:rPr lang="el-G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2000" i="1">
                              <a:effectLst>
                                <a:outerShdw blurRad="38100" dist="38100" dir="2700000" algn="tl">
                                  <a:srgbClr val="000000">
                                    <a:alpha val="43137"/>
                                  </a:srgbClr>
                                </a:outerShdw>
                              </a:effectLst>
                              <a:latin typeface="Cambria Math" panose="02040503050406030204" pitchFamily="18" charset="0"/>
                            </a:rPr>
                            <m:t>𝐸</m:t>
                          </m:r>
                        </m:den>
                      </m:f>
                      <m:r>
                        <a:rPr lang="en-US" sz="2000" i="1">
                          <a:effectLst>
                            <a:outerShdw blurRad="38100" dist="38100" dir="2700000" algn="tl">
                              <a:srgbClr val="000000">
                                <a:alpha val="43137"/>
                              </a:srgbClr>
                            </a:outerShdw>
                          </a:effectLst>
                          <a:latin typeface="Cambria Math" panose="02040503050406030204" pitchFamily="18" charset="0"/>
                        </a:rPr>
                        <m:t>(</m:t>
                      </m:r>
                      <m:r>
                        <a:rPr lang="en-US" sz="2000" b="0" i="1" smtClean="0">
                          <a:effectLst>
                            <a:outerShdw blurRad="38100" dist="38100" dir="2700000" algn="tl">
                              <a:srgbClr val="000000">
                                <a:alpha val="43137"/>
                              </a:srgbClr>
                            </a:outerShdw>
                          </a:effectLst>
                          <a:latin typeface="Cambria Math" panose="02040503050406030204" pitchFamily="18" charset="0"/>
                        </a:rPr>
                        <m:t>𝑇𝑟</m:t>
                      </m:r>
                      <m:r>
                        <a:rPr lang="en-US" sz="20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sz="2000" i="1">
                          <a:effectLst>
                            <a:outerShdw blurRad="38100" dist="38100" dir="2700000" algn="tl">
                              <a:srgbClr val="000000">
                                <a:alpha val="43137"/>
                              </a:srgbClr>
                            </a:outerShdw>
                          </a:effectLst>
                          <a:latin typeface="Cambria Math" panose="02040503050406030204" pitchFamily="18" charset="0"/>
                        </a:rPr>
                        <m:t>)</m:t>
                      </m:r>
                      <m:sSub>
                        <m:sSubPr>
                          <m:ctrlPr>
                            <a:rPr lang="en-US" sz="2000" i="1" smtClean="0">
                              <a:effectLst>
                                <a:outerShdw blurRad="38100" dist="38100" dir="2700000" algn="tl">
                                  <a:srgbClr val="000000">
                                    <a:alpha val="43137"/>
                                  </a:srgbClr>
                                </a:outerShdw>
                              </a:effectLst>
                              <a:latin typeface="Cambria Math" panose="02040503050406030204" pitchFamily="18" charset="0"/>
                            </a:rPr>
                          </m:ctrlPr>
                        </m:sSubPr>
                        <m:e>
                          <m:r>
                            <a:rPr lang="en-US" sz="20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i="1">
                          <a:effectLst>
                            <a:outerShdw blurRad="38100" dist="38100" dir="2700000" algn="tl">
                              <a:srgbClr val="000000">
                                <a:alpha val="43137"/>
                              </a:srgbClr>
                            </a:outerShdw>
                          </a:effectLst>
                          <a:latin typeface="Cambria Math" panose="02040503050406030204" pitchFamily="18" charset="0"/>
                        </a:rPr>
                        <m:t> </m:t>
                      </m:r>
                    </m:oMath>
                  </m:oMathPara>
                </a14:m>
                <a:endParaRPr lang="fr-FR" sz="2000" dirty="0"/>
              </a:p>
            </p:txBody>
          </p:sp>
        </mc:Choice>
        <mc:Fallback xmlns="">
          <p:sp>
            <p:nvSpPr>
              <p:cNvPr id="57" name="Rectangle 56"/>
              <p:cNvSpPr>
                <a:spLocks noRot="1" noChangeAspect="1" noMove="1" noResize="1" noEditPoints="1" noAdjustHandles="1" noChangeArrowheads="1" noChangeShapeType="1" noTextEdit="1"/>
              </p:cNvSpPr>
              <p:nvPr/>
            </p:nvSpPr>
            <p:spPr>
              <a:xfrm>
                <a:off x="6188309" y="3879431"/>
                <a:ext cx="3315588" cy="668516"/>
              </a:xfrm>
              <a:prstGeom prst="rect">
                <a:avLst/>
              </a:prstGeom>
              <a:blipFill>
                <a:blip r:embed="rId20"/>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58" name="ZoneTexte 57"/>
              <p:cNvSpPr txBox="1"/>
              <p:nvPr/>
            </p:nvSpPr>
            <p:spPr>
              <a:xfrm>
                <a:off x="6188309" y="5434632"/>
                <a:ext cx="4106577" cy="1200329"/>
              </a:xfrm>
              <a:prstGeom prst="rect">
                <a:avLst/>
              </a:prstGeom>
              <a:noFill/>
            </p:spPr>
            <p:txBody>
              <a:bodyPr wrap="square" rtlCol="0">
                <a:spAutoFit/>
              </a:bodyPr>
              <a:lstStyle/>
              <a:p>
                <a:pPr algn="just"/>
                <a:r>
                  <a:rPr lang="fr-FR" dirty="0" smtClean="0">
                    <a:effectLst>
                      <a:outerShdw blurRad="38100" dist="38100" dir="2700000" algn="tl">
                        <a:srgbClr val="000000">
                          <a:alpha val="43137"/>
                        </a:srgbClr>
                      </a:outerShdw>
                    </a:effectLst>
                  </a:rPr>
                  <a:t>L’expérience montre que le module de cisaillement (</a:t>
                </a:r>
                <a14:m>
                  <m:oMath xmlns:m="http://schemas.openxmlformats.org/officeDocument/2006/math">
                    <m:r>
                      <a:rPr lang="fr-FR" i="1" dirty="0" smtClean="0">
                        <a:effectLst>
                          <a:outerShdw blurRad="38100" dist="38100" dir="2700000" algn="tl">
                            <a:srgbClr val="000000">
                              <a:alpha val="43137"/>
                            </a:srgbClr>
                          </a:outerShdw>
                        </a:effectLst>
                        <a:latin typeface="Cambria Math" panose="02040503050406030204" pitchFamily="18" charset="0"/>
                      </a:rPr>
                      <m:t>𝐺</m:t>
                    </m:r>
                  </m:oMath>
                </a14:m>
                <a:r>
                  <a:rPr lang="fr-FR" dirty="0" smtClean="0">
                    <a:effectLst>
                      <a:outerShdw blurRad="38100" dist="38100" dir="2700000" algn="tl">
                        <a:srgbClr val="000000">
                          <a:alpha val="43137"/>
                        </a:srgbClr>
                      </a:outerShdw>
                    </a:effectLst>
                  </a:rPr>
                  <a:t>) est relié au module de Young  (</a:t>
                </a:r>
                <a14:m>
                  <m:oMath xmlns:m="http://schemas.openxmlformats.org/officeDocument/2006/math">
                    <m:r>
                      <a:rPr lang="fr-FR" i="1" dirty="0" smtClean="0">
                        <a:effectLst>
                          <a:outerShdw blurRad="38100" dist="38100" dir="2700000" algn="tl">
                            <a:srgbClr val="000000">
                              <a:alpha val="43137"/>
                            </a:srgbClr>
                          </a:outerShdw>
                        </a:effectLst>
                        <a:latin typeface="Cambria Math" panose="02040503050406030204" pitchFamily="18" charset="0"/>
                      </a:rPr>
                      <m:t>𝐸</m:t>
                    </m:r>
                  </m:oMath>
                </a14:m>
                <a:r>
                  <a:rPr lang="fr-FR" dirty="0" smtClean="0">
                    <a:effectLst>
                      <a:outerShdw blurRad="38100" dist="38100" dir="2700000" algn="tl">
                        <a:srgbClr val="000000">
                          <a:alpha val="43137"/>
                        </a:srgbClr>
                      </a:outerShdw>
                    </a:effectLst>
                  </a:rPr>
                  <a:t>) et le coefficient de poisson (</a:t>
                </a:r>
                <a14:m>
                  <m:oMath xmlns:m="http://schemas.openxmlformats.org/officeDocument/2006/math">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oMath>
                </a14:m>
                <a:r>
                  <a:rPr lang="fr-FR" dirty="0" smtClean="0">
                    <a:effectLst>
                      <a:outerShdw blurRad="38100" dist="38100" dir="2700000" algn="tl">
                        <a:srgbClr val="000000">
                          <a:alpha val="43137"/>
                        </a:srgbClr>
                      </a:outerShdw>
                    </a:effectLst>
                  </a:rPr>
                  <a:t>) par la relation au dessous:</a:t>
                </a:r>
                <a:endParaRPr lang="fr-FR" dirty="0">
                  <a:effectLst>
                    <a:outerShdw blurRad="38100" dist="38100" dir="2700000" algn="tl">
                      <a:srgbClr val="000000">
                        <a:alpha val="43137"/>
                      </a:srgbClr>
                    </a:outerShdw>
                  </a:effectLst>
                </a:endParaRPr>
              </a:p>
            </p:txBody>
          </p:sp>
        </mc:Choice>
        <mc:Fallback xmlns="">
          <p:sp>
            <p:nvSpPr>
              <p:cNvPr id="58" name="ZoneTexte 57"/>
              <p:cNvSpPr txBox="1">
                <a:spLocks noRot="1" noChangeAspect="1" noMove="1" noResize="1" noEditPoints="1" noAdjustHandles="1" noChangeArrowheads="1" noChangeShapeType="1" noTextEdit="1"/>
              </p:cNvSpPr>
              <p:nvPr/>
            </p:nvSpPr>
            <p:spPr>
              <a:xfrm>
                <a:off x="6188309" y="5434632"/>
                <a:ext cx="4106577" cy="1200329"/>
              </a:xfrm>
              <a:prstGeom prst="rect">
                <a:avLst/>
              </a:prstGeom>
              <a:blipFill>
                <a:blip r:embed="rId21"/>
                <a:stretch>
                  <a:fillRect l="-1335" t="-3571" r="-1780" b="-9694"/>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59" name="ZoneTexte 58"/>
              <p:cNvSpPr txBox="1"/>
              <p:nvPr/>
            </p:nvSpPr>
            <p:spPr>
              <a:xfrm>
                <a:off x="10472433" y="5750936"/>
                <a:ext cx="1374287" cy="5677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𝐺</m:t>
                      </m:r>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𝐸</m:t>
                          </m:r>
                        </m:num>
                        <m:den>
                          <m:r>
                            <a:rPr lang="en-US" b="0" i="1" smtClean="0">
                              <a:latin typeface="Cambria Math" panose="02040503050406030204" pitchFamily="18" charset="0"/>
                              <a:ea typeface="Cambria Math" panose="02040503050406030204" pitchFamily="18" charset="0"/>
                            </a:rPr>
                            <m:t>2(1+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b="0" i="1" smtClean="0">
                              <a:latin typeface="Cambria Math" panose="02040503050406030204" pitchFamily="18" charset="0"/>
                              <a:ea typeface="Cambria Math" panose="02040503050406030204" pitchFamily="18" charset="0"/>
                            </a:rPr>
                            <m:t>)</m:t>
                          </m:r>
                        </m:den>
                      </m:f>
                    </m:oMath>
                  </m:oMathPara>
                </a14:m>
                <a:endParaRPr lang="fr-FR" dirty="0"/>
              </a:p>
            </p:txBody>
          </p:sp>
        </mc:Choice>
        <mc:Fallback xmlns="">
          <p:sp>
            <p:nvSpPr>
              <p:cNvPr id="59" name="ZoneTexte 58"/>
              <p:cNvSpPr txBox="1">
                <a:spLocks noRot="1" noChangeAspect="1" noMove="1" noResize="1" noEditPoints="1" noAdjustHandles="1" noChangeArrowheads="1" noChangeShapeType="1" noTextEdit="1"/>
              </p:cNvSpPr>
              <p:nvPr/>
            </p:nvSpPr>
            <p:spPr>
              <a:xfrm>
                <a:off x="10472433" y="5750936"/>
                <a:ext cx="1374287" cy="567720"/>
              </a:xfrm>
              <a:prstGeom prst="rect">
                <a:avLst/>
              </a:prstGeom>
              <a:blipFill>
                <a:blip r:embed="rId22"/>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54" name="Rectangle 53"/>
              <p:cNvSpPr/>
              <p:nvPr/>
            </p:nvSpPr>
            <p:spPr>
              <a:xfrm>
                <a:off x="8066452" y="4618938"/>
                <a:ext cx="4057521" cy="6737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sz="2000" i="1" smtClean="0">
                              <a:effectLst>
                                <a:outerShdw blurRad="38100" dist="38100" dir="2700000" algn="tl">
                                  <a:srgbClr val="000000">
                                    <a:alpha val="43137"/>
                                  </a:srgbClr>
                                </a:outerShdw>
                              </a:effectLst>
                              <a:latin typeface="Cambria Math" panose="02040503050406030204" pitchFamily="18" charset="0"/>
                            </a:rPr>
                          </m:ctrlPr>
                        </m:sSub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i="1">
                          <a:effectLst>
                            <a:outerShdw blurRad="38100" dist="38100" dir="2700000" algn="tl">
                              <a:srgbClr val="000000">
                                <a:alpha val="43137"/>
                              </a:srgbClr>
                            </a:outerShdw>
                          </a:effectLst>
                          <a:latin typeface="Cambria Math" panose="02040503050406030204" pitchFamily="18" charset="0"/>
                        </a:rPr>
                        <m:t>=</m:t>
                      </m:r>
                      <m:f>
                        <m:fPr>
                          <m:ctrlPr>
                            <a:rPr lang="en-US" sz="2000" i="1">
                              <a:effectLst>
                                <a:outerShdw blurRad="38100" dist="38100" dir="2700000" algn="tl">
                                  <a:srgbClr val="000000">
                                    <a:alpha val="43137"/>
                                  </a:srgbClr>
                                </a:outerShdw>
                              </a:effectLst>
                              <a:latin typeface="Cambria Math" panose="02040503050406030204" pitchFamily="18" charset="0"/>
                            </a:rPr>
                          </m:ctrlPr>
                        </m:fPr>
                        <m:num>
                          <m:r>
                            <a:rPr lang="en-US" sz="2000" i="1">
                              <a:effectLst>
                                <a:outerShdw blurRad="38100" dist="38100" dir="2700000" algn="tl">
                                  <a:srgbClr val="000000">
                                    <a:alpha val="43137"/>
                                  </a:srgbClr>
                                </a:outerShdw>
                              </a:effectLst>
                              <a:latin typeface="Cambria Math" panose="02040503050406030204" pitchFamily="18" charset="0"/>
                            </a:rPr>
                            <m:t>𝐸</m:t>
                          </m:r>
                        </m:num>
                        <m:den>
                          <m:r>
                            <a:rPr lang="en-US" sz="2000" i="1">
                              <a:effectLst>
                                <a:outerShdw blurRad="38100" dist="38100" dir="2700000" algn="tl">
                                  <a:srgbClr val="000000">
                                    <a:alpha val="43137"/>
                                  </a:srgbClr>
                                </a:outerShdw>
                              </a:effectLst>
                              <a:latin typeface="Cambria Math" panose="02040503050406030204" pitchFamily="18" charset="0"/>
                            </a:rPr>
                            <m:t>1+</m:t>
                          </m:r>
                          <m:r>
                            <m:rPr>
                              <m:sty m:val="p"/>
                            </m:rPr>
                            <a:rPr lang="el-G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r>
                        <a:rPr lang="fr-FR" sz="2000" b="0" i="1" smtClean="0">
                          <a:effectLst>
                            <a:outerShdw blurRad="38100" dist="38100" dir="2700000" algn="tl">
                              <a:srgbClr val="000000">
                                <a:alpha val="43137"/>
                              </a:srgbClr>
                            </a:outerShdw>
                          </a:effectLst>
                          <a:latin typeface="Cambria Math" panose="02040503050406030204" pitchFamily="18" charset="0"/>
                        </a:rPr>
                        <m:t>(</m:t>
                      </m:r>
                      <m:sSub>
                        <m:sSubPr>
                          <m:ctrlPr>
                            <a:rPr lang="fr-FR" sz="2000" i="1">
                              <a:effectLst>
                                <a:outerShdw blurRad="38100" dist="38100" dir="2700000" algn="tl">
                                  <a:srgbClr val="000000">
                                    <a:alpha val="43137"/>
                                  </a:srgbClr>
                                </a:outerShdw>
                              </a:effectLst>
                              <a:latin typeface="Cambria Math" panose="02040503050406030204" pitchFamily="18" charset="0"/>
                            </a:rPr>
                          </m:ctrlPr>
                        </m:sSub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fr-FR" sz="2000" b="0" i="1" smtClean="0">
                          <a:effectLst>
                            <a:outerShdw blurRad="38100" dist="38100" dir="2700000" algn="tl">
                              <a:srgbClr val="000000">
                                <a:alpha val="43137"/>
                              </a:srgbClr>
                            </a:outerShdw>
                          </a:effectLst>
                          <a:latin typeface="Cambria Math" panose="02040503050406030204" pitchFamily="18" charset="0"/>
                        </a:rPr>
                        <m:t>+</m:t>
                      </m:r>
                      <m:f>
                        <m:fPr>
                          <m:ctrlPr>
                            <a:rPr lang="en-US" sz="2000" i="1">
                              <a:effectLst>
                                <a:outerShdw blurRad="38100" dist="38100" dir="2700000" algn="tl">
                                  <a:srgbClr val="000000">
                                    <a:alpha val="43137"/>
                                  </a:srgbClr>
                                </a:outerShdw>
                              </a:effectLst>
                              <a:latin typeface="Cambria Math" panose="02040503050406030204" pitchFamily="18" charset="0"/>
                            </a:rPr>
                          </m:ctrlPr>
                        </m:fPr>
                        <m:num>
                          <m:r>
                            <m:rPr>
                              <m:sty m:val="p"/>
                            </m:rPr>
                            <a:rPr lang="el-G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fr-FR" sz="20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r>
                            <a:rPr lang="fr-FR" sz="2000" b="0" i="1" smtClean="0">
                              <a:effectLst>
                                <a:outerShdw blurRad="38100" dist="38100" dir="2700000" algn="tl">
                                  <a:srgbClr val="000000">
                                    <a:alpha val="43137"/>
                                  </a:srgbClr>
                                </a:outerShdw>
                              </a:effectLst>
                              <a:latin typeface="Cambria Math" panose="02040503050406030204" pitchFamily="18" charset="0"/>
                            </a:rPr>
                            <m:t>2</m:t>
                          </m:r>
                          <m:r>
                            <m:rPr>
                              <m:sty m:val="p"/>
                            </m:rPr>
                            <a:rPr lang="el-G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d>
                        <m:dPr>
                          <m:ctrlPr>
                            <a:rPr lang="en-US"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r>
                            <a:rPr lang="en-US" sz="2000" b="0" i="1" smtClean="0">
                              <a:effectLst>
                                <a:outerShdw blurRad="38100" dist="38100" dir="2700000" algn="tl">
                                  <a:srgbClr val="000000">
                                    <a:alpha val="43137"/>
                                  </a:srgbClr>
                                </a:outerShdw>
                              </a:effectLst>
                              <a:latin typeface="Cambria Math" panose="02040503050406030204" pitchFamily="18" charset="0"/>
                            </a:rPr>
                            <m:t>𝑇𝑟</m:t>
                          </m:r>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d>
                      <m:sSub>
                        <m:sSubPr>
                          <m:ctrlPr>
                            <a:rPr lang="en-US" sz="2000" i="1" smtClean="0">
                              <a:effectLst>
                                <a:outerShdw blurRad="38100" dist="38100" dir="2700000" algn="tl">
                                  <a:srgbClr val="000000">
                                    <a:alpha val="43137"/>
                                  </a:srgbClr>
                                </a:outerShdw>
                              </a:effectLst>
                              <a:latin typeface="Cambria Math" panose="02040503050406030204" pitchFamily="18" charset="0"/>
                            </a:rPr>
                          </m:ctrlPr>
                        </m:sSubPr>
                        <m:e>
                          <m:r>
                            <a:rPr lang="en-US" sz="20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b="0" i="1" smtClean="0">
                          <a:effectLst>
                            <a:outerShdw blurRad="38100" dist="38100" dir="2700000" algn="tl">
                              <a:srgbClr val="000000">
                                <a:alpha val="43137"/>
                              </a:srgbClr>
                            </a:outerShdw>
                          </a:effectLst>
                          <a:latin typeface="Cambria Math" panose="02040503050406030204" pitchFamily="18" charset="0"/>
                        </a:rPr>
                        <m:t>)</m:t>
                      </m:r>
                      <m:r>
                        <a:rPr lang="en-US" sz="2000" i="1">
                          <a:effectLst>
                            <a:outerShdw blurRad="38100" dist="38100" dir="2700000" algn="tl">
                              <a:srgbClr val="000000">
                                <a:alpha val="43137"/>
                              </a:srgbClr>
                            </a:outerShdw>
                          </a:effectLst>
                          <a:latin typeface="Cambria Math" panose="02040503050406030204" pitchFamily="18" charset="0"/>
                        </a:rPr>
                        <m:t> </m:t>
                      </m:r>
                    </m:oMath>
                  </m:oMathPara>
                </a14:m>
                <a:endParaRPr lang="fr-FR" sz="2000" dirty="0"/>
              </a:p>
            </p:txBody>
          </p:sp>
        </mc:Choice>
        <mc:Fallback xmlns="">
          <p:sp>
            <p:nvSpPr>
              <p:cNvPr id="54" name="Rectangle 53"/>
              <p:cNvSpPr>
                <a:spLocks noRot="1" noChangeAspect="1" noMove="1" noResize="1" noEditPoints="1" noAdjustHandles="1" noChangeArrowheads="1" noChangeShapeType="1" noTextEdit="1"/>
              </p:cNvSpPr>
              <p:nvPr/>
            </p:nvSpPr>
            <p:spPr>
              <a:xfrm>
                <a:off x="8066452" y="4618938"/>
                <a:ext cx="4057521" cy="673711"/>
              </a:xfrm>
              <a:prstGeom prst="rect">
                <a:avLst/>
              </a:prstGeom>
              <a:blipFill>
                <a:blip r:embed="rId23"/>
                <a:stretch>
                  <a:fillRect/>
                </a:stretch>
              </a:blipFill>
            </p:spPr>
            <p:txBody>
              <a:bodyPr/>
              <a:lstStyle/>
              <a:p>
                <a:r>
                  <a:rPr lang="fr-FR">
                    <a:noFill/>
                  </a:rPr>
                  <a:t> </a:t>
                </a:r>
              </a:p>
            </p:txBody>
          </p:sp>
        </mc:Fallback>
      </mc:AlternateContent>
      <p:sp>
        <p:nvSpPr>
          <p:cNvPr id="60" name="ZoneTexte 59"/>
          <p:cNvSpPr txBox="1"/>
          <p:nvPr/>
        </p:nvSpPr>
        <p:spPr>
          <a:xfrm>
            <a:off x="6188309" y="4809643"/>
            <a:ext cx="2844387" cy="369332"/>
          </a:xfrm>
          <a:prstGeom prst="rect">
            <a:avLst/>
          </a:prstGeom>
          <a:noFill/>
        </p:spPr>
        <p:txBody>
          <a:bodyPr wrap="square" rtlCol="0">
            <a:spAutoFit/>
          </a:bodyPr>
          <a:lstStyle/>
          <a:p>
            <a:pPr algn="just"/>
            <a:r>
              <a:rPr lang="fr-FR" dirty="0" smtClean="0">
                <a:effectLst>
                  <a:outerShdw blurRad="38100" dist="38100" dir="2700000" algn="tl">
                    <a:srgbClr val="000000">
                      <a:alpha val="43137"/>
                    </a:srgbClr>
                  </a:outerShdw>
                </a:effectLst>
              </a:rPr>
              <a:t>Son inverse donne:</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47200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983926" y="281447"/>
                <a:ext cx="10737273" cy="1776640"/>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La loi de </a:t>
                </a:r>
                <a:r>
                  <a:rPr lang="fr-FR" dirty="0" err="1" smtClean="0">
                    <a:effectLst>
                      <a:outerShdw blurRad="38100" dist="38100" dir="2700000" algn="tl">
                        <a:srgbClr val="000000">
                          <a:alpha val="43137"/>
                        </a:srgbClr>
                      </a:outerShdw>
                    </a:effectLst>
                  </a:rPr>
                  <a:t>Hook</a:t>
                </a:r>
                <a:r>
                  <a:rPr lang="fr-FR" dirty="0" smtClean="0">
                    <a:effectLst>
                      <a:outerShdw blurRad="38100" dist="38100" dir="2700000" algn="tl">
                        <a:srgbClr val="000000">
                          <a:alpha val="43137"/>
                        </a:srgbClr>
                      </a:outerShdw>
                    </a:effectLst>
                  </a:rPr>
                  <a:t> établie, dans un test uni axial, une relation linéaire entre la contrainte et la déformation de la forme (</a:t>
                </a:r>
                <a14:m>
                  <m:oMath xmlns:m="http://schemas.openxmlformats.org/officeDocument/2006/math">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oMath>
                </a14:m>
                <a:r>
                  <a:rPr lang="fr-FR" dirty="0" smtClean="0">
                    <a:effectLst>
                      <a:outerShdw blurRad="38100" dist="38100" dir="2700000" algn="tl">
                        <a:srgbClr val="000000">
                          <a:alpha val="43137"/>
                        </a:srgbClr>
                      </a:outerShdw>
                    </a:effectLst>
                  </a:rPr>
                  <a:t>). Dans l’élasticité tridimensionnelle, la contrainte et la déformation devient des tenseurs d’ordre 2 ainsi le module de Young devient un tenseur d’élasticité d’ordre 4 (Il contient 81 élément). Ce sont relient entre eux de la manière suivante:  </a:t>
                </a:r>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𝐶</m:t>
                        </m:r>
                      </m:e>
                      <m:sub>
                        <m:r>
                          <a:rPr lang="en-US" b="0" i="1" smtClean="0">
                            <a:effectLst>
                              <a:outerShdw blurRad="38100" dist="38100" dir="2700000" algn="tl">
                                <a:srgbClr val="000000">
                                  <a:alpha val="43137"/>
                                </a:srgbClr>
                              </a:outerShdw>
                            </a:effectLst>
                            <a:latin typeface="Cambria Math" panose="02040503050406030204" pitchFamily="18" charset="0"/>
                          </a:rPr>
                          <m:t>𝑖𝑗𝑘𝑙</m:t>
                        </m:r>
                      </m:sub>
                    </m:sSub>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𝑘𝑙</m:t>
                        </m:r>
                      </m:sub>
                    </m:sSub>
                  </m:oMath>
                </a14:m>
                <a:r>
                  <a:rPr lang="fr-FR" dirty="0" smtClean="0">
                    <a:effectLst>
                      <a:outerShdw blurRad="38100" dist="38100" dir="2700000" algn="tl">
                        <a:srgbClr val="000000">
                          <a:alpha val="43137"/>
                        </a:srgbClr>
                      </a:outerShdw>
                    </a:effectLst>
                  </a:rPr>
                  <a:t>. Grace à la symétrie des tenseur de contraintes et des déformations, les éléments du tenseur d’élasticité se réduisent à 21 élément. En conséquent de cette symétrie VOIGT a donné une représentation vectorielle simplificatrice dans laquelle les indices respectent ce qui suit:</a:t>
                </a:r>
              </a:p>
            </p:txBody>
          </p:sp>
        </mc:Choice>
        <mc:Fallback xmlns="">
          <p:sp>
            <p:nvSpPr>
              <p:cNvPr id="3" name="Rectangle 2"/>
              <p:cNvSpPr>
                <a:spLocks noRot="1" noChangeAspect="1" noMove="1" noResize="1" noEditPoints="1" noAdjustHandles="1" noChangeArrowheads="1" noChangeShapeType="1" noTextEdit="1"/>
              </p:cNvSpPr>
              <p:nvPr/>
            </p:nvSpPr>
            <p:spPr>
              <a:xfrm>
                <a:off x="983926" y="281447"/>
                <a:ext cx="10737273" cy="1776640"/>
              </a:xfrm>
              <a:prstGeom prst="rect">
                <a:avLst/>
              </a:prstGeom>
              <a:blipFill>
                <a:blip r:embed="rId3"/>
                <a:stretch>
                  <a:fillRect l="-511" t="-2055" r="-681" b="-5822"/>
                </a:stretch>
              </a:blipFill>
            </p:spPr>
            <p:txBody>
              <a:bodyPr/>
              <a:lstStyle/>
              <a:p>
                <a:r>
                  <a:rPr lang="fr-FR">
                    <a:noFill/>
                  </a:rPr>
                  <a:t> </a:t>
                </a:r>
              </a:p>
            </p:txBody>
          </p:sp>
        </mc:Fallback>
      </mc:AlternateContent>
      <p:sp>
        <p:nvSpPr>
          <p:cNvPr id="11" name="ZoneTexte 10"/>
          <p:cNvSpPr txBox="1"/>
          <p:nvPr/>
        </p:nvSpPr>
        <p:spPr>
          <a:xfrm>
            <a:off x="45591" y="0"/>
            <a:ext cx="553998" cy="5986589"/>
          </a:xfrm>
          <a:prstGeom prst="rect">
            <a:avLst/>
          </a:prstGeom>
          <a:noFill/>
        </p:spPr>
        <p:txBody>
          <a:bodyPr vert="vert270" wrap="square" rtlCol="0">
            <a:spAutoFit/>
          </a:bodyPr>
          <a:lstStyle/>
          <a:p>
            <a:r>
              <a:rPr lang="fr-FR" sz="2400" b="1" u="sng" dirty="0" smtClean="0">
                <a:solidFill>
                  <a:schemeClr val="bg1"/>
                </a:solidFill>
                <a:effectLst>
                  <a:outerShdw blurRad="38100" dist="38100" dir="2700000" algn="tl">
                    <a:srgbClr val="000000">
                      <a:alpha val="43137"/>
                    </a:srgbClr>
                  </a:outerShdw>
                </a:effectLst>
              </a:rPr>
              <a:t>Loi de </a:t>
            </a:r>
            <a:r>
              <a:rPr lang="fr-FR" sz="2400" b="1" u="sng" dirty="0" err="1" smtClean="0">
                <a:solidFill>
                  <a:schemeClr val="bg1"/>
                </a:solidFill>
                <a:effectLst>
                  <a:outerShdw blurRad="38100" dist="38100" dir="2700000" algn="tl">
                    <a:srgbClr val="000000">
                      <a:alpha val="43137"/>
                    </a:srgbClr>
                  </a:outerShdw>
                </a:effectLst>
              </a:rPr>
              <a:t>Hook</a:t>
            </a:r>
            <a:r>
              <a:rPr lang="fr-FR" sz="2400" b="1" u="sng" dirty="0" smtClean="0">
                <a:solidFill>
                  <a:schemeClr val="bg1"/>
                </a:solidFill>
                <a:effectLst>
                  <a:outerShdw blurRad="38100" dist="38100" dir="2700000" algn="tl">
                    <a:srgbClr val="000000">
                      <a:alpha val="43137"/>
                    </a:srgbClr>
                  </a:outerShdw>
                </a:effectLst>
              </a:rPr>
              <a:t> Généralisée et notation de VOIGT</a:t>
            </a:r>
            <a:endParaRPr lang="fr-FR" sz="2400" b="1" u="sng" dirty="0">
              <a:solidFill>
                <a:schemeClr val="bg1"/>
              </a:solidFill>
              <a:effectLst>
                <a:outerShdw blurRad="38100" dist="38100" dir="2700000" algn="tl">
                  <a:srgbClr val="000000">
                    <a:alpha val="43137"/>
                  </a:srgbClr>
                </a:outerShdw>
              </a:effectLst>
            </a:endParaRPr>
          </a:p>
        </p:txBody>
      </p:sp>
      <p:sp>
        <p:nvSpPr>
          <p:cNvPr id="24" name="Rectangle à coins arrondis 23"/>
          <p:cNvSpPr/>
          <p:nvPr/>
        </p:nvSpPr>
        <p:spPr>
          <a:xfrm>
            <a:off x="876426" y="180109"/>
            <a:ext cx="11204738" cy="6539346"/>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Groupe 5"/>
          <p:cNvGrpSpPr/>
          <p:nvPr/>
        </p:nvGrpSpPr>
        <p:grpSpPr>
          <a:xfrm>
            <a:off x="1732012" y="2126392"/>
            <a:ext cx="9241099" cy="303243"/>
            <a:chOff x="1528559" y="2348069"/>
            <a:chExt cx="9241099" cy="303243"/>
          </a:xfrm>
        </p:grpSpPr>
        <mc:AlternateContent xmlns:mc="http://schemas.openxmlformats.org/markup-compatibility/2006" xmlns:a14="http://schemas.microsoft.com/office/drawing/2010/main">
          <mc:Choice Requires="a14">
            <p:sp>
              <p:nvSpPr>
                <p:cNvPr id="4" name="ZoneTexte 3"/>
                <p:cNvSpPr txBox="1"/>
                <p:nvPr/>
              </p:nvSpPr>
              <p:spPr>
                <a:xfrm>
                  <a:off x="1528559" y="2374313"/>
                  <a:ext cx="95718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11 </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e>
                        </m:d>
                      </m:oMath>
                    </m:oMathPara>
                  </a14:m>
                  <a:endParaRPr lang="fr-FR" dirty="0">
                    <a:effectLst>
                      <a:outerShdw blurRad="38100" dist="38100" dir="2700000" algn="tl">
                        <a:srgbClr val="000000">
                          <a:alpha val="43137"/>
                        </a:srgbClr>
                      </a:outerShdw>
                    </a:effectLst>
                  </a:endParaRPr>
                </a:p>
              </p:txBody>
            </p:sp>
          </mc:Choice>
          <mc:Fallback xmlns="">
            <p:sp>
              <p:nvSpPr>
                <p:cNvPr id="4" name="ZoneTexte 3"/>
                <p:cNvSpPr txBox="1">
                  <a:spLocks noRot="1" noChangeAspect="1" noMove="1" noResize="1" noEditPoints="1" noAdjustHandles="1" noChangeArrowheads="1" noChangeShapeType="1" noTextEdit="1"/>
                </p:cNvSpPr>
                <p:nvPr/>
              </p:nvSpPr>
              <p:spPr>
                <a:xfrm>
                  <a:off x="1528559" y="2374313"/>
                  <a:ext cx="957185" cy="276999"/>
                </a:xfrm>
                <a:prstGeom prst="rect">
                  <a:avLst/>
                </a:prstGeom>
                <a:blipFill>
                  <a:blip r:embed="rId4"/>
                  <a:stretch>
                    <a:fillRect r="-637" b="-1521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52" name="ZoneTexte 51"/>
                <p:cNvSpPr txBox="1"/>
                <p:nvPr/>
              </p:nvSpPr>
              <p:spPr>
                <a:xfrm>
                  <a:off x="2689182" y="2374313"/>
                  <a:ext cx="95718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22 </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e>
                        </m:d>
                      </m:oMath>
                    </m:oMathPara>
                  </a14:m>
                  <a:endParaRPr lang="fr-FR" dirty="0">
                    <a:effectLst>
                      <a:outerShdw blurRad="38100" dist="38100" dir="2700000" algn="tl">
                        <a:srgbClr val="000000">
                          <a:alpha val="43137"/>
                        </a:srgbClr>
                      </a:outerShdw>
                    </a:effectLst>
                  </a:endParaRPr>
                </a:p>
              </p:txBody>
            </p:sp>
          </mc:Choice>
          <mc:Fallback xmlns="">
            <p:sp>
              <p:nvSpPr>
                <p:cNvPr id="52" name="ZoneTexte 51"/>
                <p:cNvSpPr txBox="1">
                  <a:spLocks noRot="1" noChangeAspect="1" noMove="1" noResize="1" noEditPoints="1" noAdjustHandles="1" noChangeArrowheads="1" noChangeShapeType="1" noTextEdit="1"/>
                </p:cNvSpPr>
                <p:nvPr/>
              </p:nvSpPr>
              <p:spPr>
                <a:xfrm>
                  <a:off x="2689182" y="2374313"/>
                  <a:ext cx="957185" cy="276999"/>
                </a:xfrm>
                <a:prstGeom prst="rect">
                  <a:avLst/>
                </a:prstGeom>
                <a:blipFill>
                  <a:blip r:embed="rId5"/>
                  <a:stretch>
                    <a:fillRect b="-1521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54" name="ZoneTexte 53"/>
                <p:cNvSpPr txBox="1"/>
                <p:nvPr/>
              </p:nvSpPr>
              <p:spPr>
                <a:xfrm>
                  <a:off x="4003963" y="2374313"/>
                  <a:ext cx="957185"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33 </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e>
                        </m:d>
                      </m:oMath>
                    </m:oMathPara>
                  </a14:m>
                  <a:endParaRPr lang="fr-FR" dirty="0">
                    <a:effectLst>
                      <a:outerShdw blurRad="38100" dist="38100" dir="2700000" algn="tl">
                        <a:srgbClr val="000000">
                          <a:alpha val="43137"/>
                        </a:srgbClr>
                      </a:outerShdw>
                    </a:effectLst>
                  </a:endParaRPr>
                </a:p>
              </p:txBody>
            </p:sp>
          </mc:Choice>
          <mc:Fallback xmlns="">
            <p:sp>
              <p:nvSpPr>
                <p:cNvPr id="54" name="ZoneTexte 53"/>
                <p:cNvSpPr txBox="1">
                  <a:spLocks noRot="1" noChangeAspect="1" noMove="1" noResize="1" noEditPoints="1" noAdjustHandles="1" noChangeArrowheads="1" noChangeShapeType="1" noTextEdit="1"/>
                </p:cNvSpPr>
                <p:nvPr/>
              </p:nvSpPr>
              <p:spPr>
                <a:xfrm>
                  <a:off x="4003963" y="2374313"/>
                  <a:ext cx="957185" cy="276999"/>
                </a:xfrm>
                <a:prstGeom prst="rect">
                  <a:avLst/>
                </a:prstGeom>
                <a:blipFill>
                  <a:blip r:embed="rId6"/>
                  <a:stretch>
                    <a:fillRect r="-637" b="-1521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0" name="ZoneTexte 59"/>
                <p:cNvSpPr txBox="1"/>
                <p:nvPr/>
              </p:nvSpPr>
              <p:spPr>
                <a:xfrm>
                  <a:off x="5318744" y="2374313"/>
                  <a:ext cx="157857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23 </m:t>
                            </m:r>
                            <m:r>
                              <a:rPr lang="en-US" b="0" i="1" smtClean="0">
                                <a:effectLst>
                                  <a:outerShdw blurRad="38100" dist="38100" dir="2700000" algn="tl">
                                    <a:srgbClr val="000000">
                                      <a:alpha val="43137"/>
                                    </a:srgbClr>
                                  </a:outerShdw>
                                </a:effectLst>
                                <a:latin typeface="Cambria Math" panose="02040503050406030204" pitchFamily="18" charset="0"/>
                              </a:rPr>
                              <m:t>𝑜𝑢</m:t>
                            </m:r>
                            <m:r>
                              <a:rPr lang="en-US" b="0" i="1" smtClean="0">
                                <a:effectLst>
                                  <a:outerShdw blurRad="38100" dist="38100" dir="2700000" algn="tl">
                                    <a:srgbClr val="000000">
                                      <a:alpha val="43137"/>
                                    </a:srgbClr>
                                  </a:outerShdw>
                                </a:effectLst>
                                <a:latin typeface="Cambria Math" panose="02040503050406030204" pitchFamily="18" charset="0"/>
                              </a:rPr>
                              <m:t> 32 →4</m:t>
                            </m:r>
                          </m:e>
                        </m:d>
                      </m:oMath>
                    </m:oMathPara>
                  </a14:m>
                  <a:endParaRPr lang="fr-FR" dirty="0">
                    <a:effectLst>
                      <a:outerShdw blurRad="38100" dist="38100" dir="2700000" algn="tl">
                        <a:srgbClr val="000000">
                          <a:alpha val="43137"/>
                        </a:srgbClr>
                      </a:outerShdw>
                    </a:effectLst>
                  </a:endParaRPr>
                </a:p>
              </p:txBody>
            </p:sp>
          </mc:Choice>
          <mc:Fallback xmlns="">
            <p:sp>
              <p:nvSpPr>
                <p:cNvPr id="60" name="ZoneTexte 59"/>
                <p:cNvSpPr txBox="1">
                  <a:spLocks noRot="1" noChangeAspect="1" noMove="1" noResize="1" noEditPoints="1" noAdjustHandles="1" noChangeArrowheads="1" noChangeShapeType="1" noTextEdit="1"/>
                </p:cNvSpPr>
                <p:nvPr/>
              </p:nvSpPr>
              <p:spPr>
                <a:xfrm>
                  <a:off x="5318744" y="2374313"/>
                  <a:ext cx="1578574" cy="276999"/>
                </a:xfrm>
                <a:prstGeom prst="rect">
                  <a:avLst/>
                </a:prstGeom>
                <a:blipFill>
                  <a:blip r:embed="rId7"/>
                  <a:stretch>
                    <a:fillRect r="-386" b="-1521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1" name="ZoneTexte 60"/>
                <p:cNvSpPr txBox="1"/>
                <p:nvPr/>
              </p:nvSpPr>
              <p:spPr>
                <a:xfrm>
                  <a:off x="7254914" y="2348069"/>
                  <a:ext cx="157857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13 </m:t>
                            </m:r>
                            <m:r>
                              <a:rPr lang="en-US" b="0" i="1" smtClean="0">
                                <a:effectLst>
                                  <a:outerShdw blurRad="38100" dist="38100" dir="2700000" algn="tl">
                                    <a:srgbClr val="000000">
                                      <a:alpha val="43137"/>
                                    </a:srgbClr>
                                  </a:outerShdw>
                                </a:effectLst>
                                <a:latin typeface="Cambria Math" panose="02040503050406030204" pitchFamily="18" charset="0"/>
                              </a:rPr>
                              <m:t>𝑜𝑢</m:t>
                            </m:r>
                            <m:r>
                              <a:rPr lang="en-US" b="0" i="1" smtClean="0">
                                <a:effectLst>
                                  <a:outerShdw blurRad="38100" dist="38100" dir="2700000" algn="tl">
                                    <a:srgbClr val="000000">
                                      <a:alpha val="43137"/>
                                    </a:srgbClr>
                                  </a:outerShdw>
                                </a:effectLst>
                                <a:latin typeface="Cambria Math" panose="02040503050406030204" pitchFamily="18" charset="0"/>
                              </a:rPr>
                              <m:t> 31 →5</m:t>
                            </m:r>
                          </m:e>
                        </m:d>
                      </m:oMath>
                    </m:oMathPara>
                  </a14:m>
                  <a:endParaRPr lang="fr-FR" dirty="0">
                    <a:effectLst>
                      <a:outerShdw blurRad="38100" dist="38100" dir="2700000" algn="tl">
                        <a:srgbClr val="000000">
                          <a:alpha val="43137"/>
                        </a:srgbClr>
                      </a:outerShdw>
                    </a:effectLst>
                  </a:endParaRPr>
                </a:p>
              </p:txBody>
            </p:sp>
          </mc:Choice>
          <mc:Fallback xmlns="">
            <p:sp>
              <p:nvSpPr>
                <p:cNvPr id="61" name="ZoneTexte 60"/>
                <p:cNvSpPr txBox="1">
                  <a:spLocks noRot="1" noChangeAspect="1" noMove="1" noResize="1" noEditPoints="1" noAdjustHandles="1" noChangeArrowheads="1" noChangeShapeType="1" noTextEdit="1"/>
                </p:cNvSpPr>
                <p:nvPr/>
              </p:nvSpPr>
              <p:spPr>
                <a:xfrm>
                  <a:off x="7254914" y="2348069"/>
                  <a:ext cx="1578574" cy="276999"/>
                </a:xfrm>
                <a:prstGeom prst="rect">
                  <a:avLst/>
                </a:prstGeom>
                <a:blipFill>
                  <a:blip r:embed="rId8"/>
                  <a:stretch>
                    <a:fillRect r="-772" b="-17778"/>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2" name="ZoneTexte 61"/>
                <p:cNvSpPr txBox="1"/>
                <p:nvPr/>
              </p:nvSpPr>
              <p:spPr>
                <a:xfrm>
                  <a:off x="9191084" y="2367017"/>
                  <a:ext cx="157857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rPr>
                              <m:t>12 </m:t>
                            </m:r>
                            <m:r>
                              <a:rPr lang="en-US" b="0" i="1" smtClean="0">
                                <a:effectLst>
                                  <a:outerShdw blurRad="38100" dist="38100" dir="2700000" algn="tl">
                                    <a:srgbClr val="000000">
                                      <a:alpha val="43137"/>
                                    </a:srgbClr>
                                  </a:outerShdw>
                                </a:effectLst>
                                <a:latin typeface="Cambria Math" panose="02040503050406030204" pitchFamily="18" charset="0"/>
                              </a:rPr>
                              <m:t>𝑜𝑢</m:t>
                            </m:r>
                            <m:r>
                              <a:rPr lang="en-US" b="0" i="1" smtClean="0">
                                <a:effectLst>
                                  <a:outerShdw blurRad="38100" dist="38100" dir="2700000" algn="tl">
                                    <a:srgbClr val="000000">
                                      <a:alpha val="43137"/>
                                    </a:srgbClr>
                                  </a:outerShdw>
                                </a:effectLst>
                                <a:latin typeface="Cambria Math" panose="02040503050406030204" pitchFamily="18" charset="0"/>
                              </a:rPr>
                              <m:t> 21 →6</m:t>
                            </m:r>
                          </m:e>
                        </m:d>
                      </m:oMath>
                    </m:oMathPara>
                  </a14:m>
                  <a:endParaRPr lang="fr-FR" dirty="0">
                    <a:effectLst>
                      <a:outerShdw blurRad="38100" dist="38100" dir="2700000" algn="tl">
                        <a:srgbClr val="000000">
                          <a:alpha val="43137"/>
                        </a:srgbClr>
                      </a:outerShdw>
                    </a:effectLst>
                  </a:endParaRPr>
                </a:p>
              </p:txBody>
            </p:sp>
          </mc:Choice>
          <mc:Fallback xmlns="">
            <p:sp>
              <p:nvSpPr>
                <p:cNvPr id="62" name="ZoneTexte 61"/>
                <p:cNvSpPr txBox="1">
                  <a:spLocks noRot="1" noChangeAspect="1" noMove="1" noResize="1" noEditPoints="1" noAdjustHandles="1" noChangeArrowheads="1" noChangeShapeType="1" noTextEdit="1"/>
                </p:cNvSpPr>
                <p:nvPr/>
              </p:nvSpPr>
              <p:spPr>
                <a:xfrm>
                  <a:off x="9191084" y="2367017"/>
                  <a:ext cx="1578574" cy="276999"/>
                </a:xfrm>
                <a:prstGeom prst="rect">
                  <a:avLst/>
                </a:prstGeom>
                <a:blipFill>
                  <a:blip r:embed="rId9"/>
                  <a:stretch>
                    <a:fillRect r="-386" b="-17778"/>
                  </a:stretch>
                </a:blipFill>
              </p:spPr>
              <p:txBody>
                <a:bodyPr/>
                <a:lstStyle/>
                <a:p>
                  <a:r>
                    <a:rPr lang="fr-FR">
                      <a:noFill/>
                    </a:rPr>
                    <a:t> </a:t>
                  </a:r>
                </a:p>
              </p:txBody>
            </p:sp>
          </mc:Fallback>
        </mc:AlternateContent>
      </p:grpSp>
      <p:grpSp>
        <p:nvGrpSpPr>
          <p:cNvPr id="21" name="Groupe 20"/>
          <p:cNvGrpSpPr/>
          <p:nvPr/>
        </p:nvGrpSpPr>
        <p:grpSpPr>
          <a:xfrm>
            <a:off x="6947265" y="4365270"/>
            <a:ext cx="4971072" cy="2313518"/>
            <a:chOff x="983926" y="2819689"/>
            <a:chExt cx="4971072" cy="2313518"/>
          </a:xfrm>
        </p:grpSpPr>
        <p:grpSp>
          <p:nvGrpSpPr>
            <p:cNvPr id="15" name="Groupe 14"/>
            <p:cNvGrpSpPr/>
            <p:nvPr/>
          </p:nvGrpSpPr>
          <p:grpSpPr>
            <a:xfrm>
              <a:off x="1051497" y="2819689"/>
              <a:ext cx="4650223" cy="2313518"/>
              <a:chOff x="5301084" y="4724942"/>
              <a:chExt cx="4890253" cy="2313518"/>
            </a:xfrm>
          </p:grpSpPr>
          <mc:AlternateContent xmlns:mc="http://schemas.openxmlformats.org/markup-compatibility/2006" xmlns:a14="http://schemas.microsoft.com/office/drawing/2010/main">
            <mc:Choice Requires="a14">
              <p:sp>
                <p:nvSpPr>
                  <p:cNvPr id="8" name="ZoneTexte 7"/>
                  <p:cNvSpPr txBox="1"/>
                  <p:nvPr/>
                </p:nvSpPr>
                <p:spPr>
                  <a:xfrm>
                    <a:off x="5301084" y="5101423"/>
                    <a:ext cx="801605" cy="1387046"/>
                  </a:xfrm>
                  <a:prstGeom prst="rect">
                    <a:avLst/>
                  </a:prstGeom>
                  <a:noFill/>
                </p:spPr>
                <p:txBody>
                  <a:bodyPr wrap="none" lIns="0" tIns="0" rIns="0" bIns="0" rtlCol="0">
                    <a:spAutoFit/>
                  </a:bodyPr>
                  <a:lstStyle/>
                  <a:p>
                    <a14:m>
                      <m:oMath xmlns:m="http://schemas.openxmlformats.org/officeDocument/2006/math">
                        <m:d>
                          <m:dPr>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i="1">
                                          <a:effectLst>
                                            <a:outerShdw blurRad="38100" dist="38100" dir="2700000" algn="tl">
                                              <a:srgbClr val="000000">
                                                <a:alpha val="43137"/>
                                              </a:srgbClr>
                                            </a:outerShdw>
                                          </a:effectLst>
                                          <a:latin typeface="Cambria Math" panose="02040503050406030204" pitchFamily="18" charset="0"/>
                                        </a:rPr>
                                        <m:t>𝑥</m:t>
                                      </m:r>
                                    </m:sub>
                                  </m:sSub>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rPr>
                                        <m:t>𝑦</m:t>
                                      </m:r>
                                    </m:sub>
                                  </m:sSub>
                                </m:e>
                              </m:mr>
                              <m:m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𝑦</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𝑥𝑦</m:t>
                                                  </m:r>
                                                </m:sub>
                                              </m:sSub>
                                            </m:e>
                                          </m:mr>
                                        </m:m>
                                      </m:e>
                                    </m:mr>
                                  </m:m>
                                </m:e>
                              </m:mr>
                            </m:m>
                          </m:e>
                        </m:d>
                      </m:oMath>
                    </a14:m>
                    <a:r>
                      <a:rPr lang="fr-FR" dirty="0" smtClean="0"/>
                      <a:t> =</a:t>
                    </a:r>
                    <a:endParaRPr lang="fr-FR" dirty="0"/>
                  </a:p>
                </p:txBody>
              </p:sp>
            </mc:Choice>
            <mc:Fallback xmlns="">
              <p:sp>
                <p:nvSpPr>
                  <p:cNvPr id="8" name="ZoneTexte 7"/>
                  <p:cNvSpPr txBox="1">
                    <a:spLocks noRot="1" noChangeAspect="1" noMove="1" noResize="1" noEditPoints="1" noAdjustHandles="1" noChangeArrowheads="1" noChangeShapeType="1" noTextEdit="1"/>
                  </p:cNvSpPr>
                  <p:nvPr/>
                </p:nvSpPr>
                <p:spPr>
                  <a:xfrm>
                    <a:off x="5301084" y="5101423"/>
                    <a:ext cx="801605" cy="1387046"/>
                  </a:xfrm>
                  <a:prstGeom prst="rect">
                    <a:avLst/>
                  </a:prstGeom>
                  <a:blipFill>
                    <a:blip r:embed="rId10"/>
                    <a:stretch>
                      <a:fillRect r="-17600" b="-3524"/>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3" name="ZoneTexte 62"/>
                  <p:cNvSpPr txBox="1"/>
                  <p:nvPr/>
                </p:nvSpPr>
                <p:spPr>
                  <a:xfrm>
                    <a:off x="9510701" y="5101423"/>
                    <a:ext cx="680636" cy="13821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𝑥</m:t>
                                        </m:r>
                                      </m:sub>
                                    </m:sSub>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𝑦</m:t>
                                        </m:r>
                                      </m:sub>
                                    </m:sSub>
                                  </m:e>
                                </m:mr>
                                <m:m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a:effectLst>
                                                    <a:outerShdw blurRad="38100" dist="38100" dir="2700000" algn="tl">
                                                      <a:srgbClr val="000000">
                                                        <a:alpha val="43137"/>
                                                      </a:srgbClr>
                                                    </a:outerShdw>
                                                  </a:effectLst>
                                                  <a:latin typeface="Cambria Math" panose="02040503050406030204" pitchFamily="18" charset="0"/>
                                                </a:rPr>
                                                <m:t>𝑦𝑧</m:t>
                                              </m:r>
                                            </m:sub>
                                          </m:sSub>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r>
                                                      <a:rPr lang="en-US" sz="1600" i="1">
                                                        <a:effectLst>
                                                          <a:outerShdw blurRad="38100" dist="38100" dir="2700000" algn="tl">
                                                            <a:srgbClr val="000000">
                                                              <a:alpha val="43137"/>
                                                            </a:srgbClr>
                                                          </a:outerShdw>
                                                        </a:effectLst>
                                                        <a:latin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r>
                                                      <a:rPr lang="en-US" sz="1600" i="1">
                                                        <a:effectLst>
                                                          <a:outerShdw blurRad="38100" dist="38100" dir="2700000" algn="tl">
                                                            <a:srgbClr val="000000">
                                                              <a:alpha val="43137"/>
                                                            </a:srgbClr>
                                                          </a:outerShdw>
                                                        </a:effectLst>
                                                        <a:latin typeface="Cambria Math" panose="02040503050406030204" pitchFamily="18" charset="0"/>
                                                      </a:rPr>
                                                      <m:t>𝑦</m:t>
                                                    </m:r>
                                                  </m:sub>
                                                </m:sSub>
                                              </m:e>
                                            </m:mr>
                                          </m:m>
                                        </m:e>
                                      </m:mr>
                                    </m:m>
                                  </m:e>
                                </m:mr>
                              </m:m>
                            </m:e>
                          </m:d>
                        </m:oMath>
                      </m:oMathPara>
                    </a14:m>
                    <a:endParaRPr lang="fr-FR" sz="1600" dirty="0"/>
                  </a:p>
                </p:txBody>
              </p:sp>
            </mc:Choice>
            <mc:Fallback xmlns="">
              <p:sp>
                <p:nvSpPr>
                  <p:cNvPr id="63" name="ZoneTexte 62"/>
                  <p:cNvSpPr txBox="1">
                    <a:spLocks noRot="1" noChangeAspect="1" noMove="1" noResize="1" noEditPoints="1" noAdjustHandles="1" noChangeArrowheads="1" noChangeShapeType="1" noTextEdit="1"/>
                  </p:cNvSpPr>
                  <p:nvPr/>
                </p:nvSpPr>
                <p:spPr>
                  <a:xfrm>
                    <a:off x="9510701" y="5101423"/>
                    <a:ext cx="680636" cy="1382110"/>
                  </a:xfrm>
                  <a:prstGeom prst="rect">
                    <a:avLst/>
                  </a:prstGeom>
                  <a:blipFill>
                    <a:blip r:embed="rId11"/>
                    <a:stretch>
                      <a:fillRect b="-5286"/>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0" name="Rectangle 9"/>
                  <p:cNvSpPr/>
                  <p:nvPr/>
                </p:nvSpPr>
                <p:spPr>
                  <a:xfrm>
                    <a:off x="6139647" y="4724942"/>
                    <a:ext cx="3389261" cy="23135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200" i="1" smtClean="0">
                                  <a:latin typeface="Cambria Math" panose="02040503050406030204" pitchFamily="18" charset="0"/>
                                </a:rPr>
                              </m:ctrlPr>
                            </m:dPr>
                            <m:e>
                              <m:m>
                                <m:mPr>
                                  <m:mcs>
                                    <m:mc>
                                      <m:mcPr>
                                        <m:count m:val="2"/>
                                        <m:mcJc m:val="center"/>
                                      </m:mcPr>
                                    </m:mc>
                                  </m:mcs>
                                  <m:ctrlPr>
                                    <a:rPr lang="fr-FR" sz="1200" i="1">
                                      <a:latin typeface="Cambria Math" panose="02040503050406030204" pitchFamily="18" charset="0"/>
                                    </a:rPr>
                                  </m:ctrlPr>
                                </m:mPr>
                                <m:mr>
                                  <m:e>
                                    <m:m>
                                      <m:mPr>
                                        <m:mcs>
                                          <m:mc>
                                            <m:mcPr>
                                              <m:count m:val="3"/>
                                              <m:mcJc m:val="center"/>
                                            </m:mcPr>
                                          </m:mc>
                                        </m:mcs>
                                        <m:ctrlPr>
                                          <a:rPr lang="fr-FR" sz="1200" i="1">
                                            <a:latin typeface="Cambria Math" panose="02040503050406030204" pitchFamily="18" charset="0"/>
                                          </a:rPr>
                                        </m:ctrlPr>
                                      </m:mPr>
                                      <m:mr>
                                        <m:e>
                                          <m:f>
                                            <m:fPr>
                                              <m:ctrlPr>
                                                <a:rPr lang="fr-FR" sz="1200" i="1" smtClean="0">
                                                  <a:latin typeface="Cambria Math" panose="02040503050406030204" pitchFamily="18" charset="0"/>
                                                </a:rPr>
                                              </m:ctrlPr>
                                            </m:fPr>
                                            <m:num>
                                              <m:r>
                                                <a:rPr lang="en-US" sz="1200" b="0" i="1" smtClean="0">
                                                  <a:latin typeface="Cambria Math" panose="02040503050406030204" pitchFamily="18" charset="0"/>
                                                </a:rPr>
                                                <m:t>1</m:t>
                                              </m:r>
                                            </m:num>
                                            <m:den>
                                              <m:r>
                                                <a:rPr lang="en-US" sz="1200" b="0" i="1" smtClean="0">
                                                  <a:latin typeface="Cambria Math" panose="02040503050406030204" pitchFamily="18" charset="0"/>
                                                </a:rPr>
                                                <m:t>𝐸</m:t>
                                              </m:r>
                                            </m:den>
                                          </m:f>
                                        </m:e>
                                        <m:e>
                                          <m:f>
                                            <m:fPr>
                                              <m:ctrlPr>
                                                <a:rPr lang="fr-FR" sz="1200" i="1">
                                                  <a:latin typeface="Cambria Math" panose="02040503050406030204" pitchFamily="18" charset="0"/>
                                                </a:rPr>
                                              </m:ctrlPr>
                                            </m:fPr>
                                            <m:num>
                                              <m:r>
                                                <a:rPr lang="en-US" sz="1200" b="0" i="1" smtClean="0">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e>
                                          <m:f>
                                            <m:fPr>
                                              <m:ctrlPr>
                                                <a:rPr lang="fr-FR" sz="1200" i="1">
                                                  <a:latin typeface="Cambria Math" panose="02040503050406030204" pitchFamily="18" charset="0"/>
                                                </a:rPr>
                                              </m:ctrlPr>
                                            </m:fPr>
                                            <m:num>
                                              <m:r>
                                                <a:rPr lang="en-US" sz="1200" i="1">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mr>
                                      <m:mr>
                                        <m:e>
                                          <m:f>
                                            <m:fPr>
                                              <m:ctrlPr>
                                                <a:rPr lang="fr-FR" sz="1200" i="1">
                                                  <a:latin typeface="Cambria Math" panose="02040503050406030204" pitchFamily="18" charset="0"/>
                                                </a:rPr>
                                              </m:ctrlPr>
                                            </m:fPr>
                                            <m:num>
                                              <m:r>
                                                <a:rPr lang="en-US" sz="1200" i="1">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e>
                                          <m:f>
                                            <m:fPr>
                                              <m:ctrlPr>
                                                <a:rPr lang="fr-FR" sz="1200" i="1">
                                                  <a:latin typeface="Cambria Math" panose="02040503050406030204" pitchFamily="18" charset="0"/>
                                                </a:rPr>
                                              </m:ctrlPr>
                                            </m:fPr>
                                            <m:num>
                                              <m:r>
                                                <a:rPr lang="en-US" sz="1200" i="1">
                                                  <a:latin typeface="Cambria Math" panose="02040503050406030204" pitchFamily="18" charset="0"/>
                                                </a:rPr>
                                                <m:t>1</m:t>
                                              </m:r>
                                            </m:num>
                                            <m:den>
                                              <m:r>
                                                <a:rPr lang="en-US" sz="1200" i="1">
                                                  <a:latin typeface="Cambria Math" panose="02040503050406030204" pitchFamily="18" charset="0"/>
                                                </a:rPr>
                                                <m:t>𝐸</m:t>
                                              </m:r>
                                            </m:den>
                                          </m:f>
                                        </m:e>
                                        <m:e>
                                          <m:f>
                                            <m:fPr>
                                              <m:ctrlPr>
                                                <a:rPr lang="fr-FR" sz="1200" i="1">
                                                  <a:latin typeface="Cambria Math" panose="02040503050406030204" pitchFamily="18" charset="0"/>
                                                </a:rPr>
                                              </m:ctrlPr>
                                            </m:fPr>
                                            <m:num>
                                              <m:r>
                                                <a:rPr lang="en-US" sz="1200" i="1">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mr>
                                      <m:mr>
                                        <m:e>
                                          <m:f>
                                            <m:fPr>
                                              <m:ctrlPr>
                                                <a:rPr lang="fr-FR" sz="1200" i="1">
                                                  <a:latin typeface="Cambria Math" panose="02040503050406030204" pitchFamily="18" charset="0"/>
                                                </a:rPr>
                                              </m:ctrlPr>
                                            </m:fPr>
                                            <m:num>
                                              <m:r>
                                                <a:rPr lang="en-US" sz="1200" i="1">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e>
                                          <m:f>
                                            <m:fPr>
                                              <m:ctrlPr>
                                                <a:rPr lang="fr-FR" sz="1200" i="1">
                                                  <a:latin typeface="Cambria Math" panose="02040503050406030204" pitchFamily="18" charset="0"/>
                                                </a:rPr>
                                              </m:ctrlPr>
                                            </m:fPr>
                                            <m:num>
                                              <m:r>
                                                <a:rPr lang="en-US" sz="1200" i="1">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200" i="1">
                                                  <a:latin typeface="Cambria Math" panose="02040503050406030204" pitchFamily="18" charset="0"/>
                                                </a:rPr>
                                                <m:t>𝐸</m:t>
                                              </m:r>
                                            </m:den>
                                          </m:f>
                                        </m:e>
                                        <m:e>
                                          <m:f>
                                            <m:fPr>
                                              <m:ctrlPr>
                                                <a:rPr lang="fr-FR" sz="1200" i="1">
                                                  <a:latin typeface="Cambria Math" panose="02040503050406030204" pitchFamily="18" charset="0"/>
                                                </a:rPr>
                                              </m:ctrlPr>
                                            </m:fPr>
                                            <m:num>
                                              <m:r>
                                                <a:rPr lang="en-US" sz="1200" i="1">
                                                  <a:latin typeface="Cambria Math" panose="02040503050406030204" pitchFamily="18" charset="0"/>
                                                </a:rPr>
                                                <m:t>1</m:t>
                                              </m:r>
                                            </m:num>
                                            <m:den>
                                              <m:r>
                                                <a:rPr lang="en-US" sz="1200" i="1">
                                                  <a:latin typeface="Cambria Math" panose="02040503050406030204" pitchFamily="18" charset="0"/>
                                                </a:rPr>
                                                <m:t>𝐸</m:t>
                                              </m:r>
                                            </m:den>
                                          </m:f>
                                        </m:e>
                                      </m:mr>
                                    </m:m>
                                  </m:e>
                                  <m:e>
                                    <m:m>
                                      <m:mPr>
                                        <m:mcs>
                                          <m:mc>
                                            <m:mcPr>
                                              <m:count m:val="3"/>
                                              <m:mcJc m:val="center"/>
                                            </m:mcPr>
                                          </m:mc>
                                        </m:mcs>
                                        <m:ctrlPr>
                                          <a:rPr lang="fr-FR" sz="1200" i="1">
                                            <a:latin typeface="Cambria Math" panose="02040503050406030204" pitchFamily="18" charset="0"/>
                                          </a:rPr>
                                        </m:ctrlPr>
                                      </m:mPr>
                                      <m:mr>
                                        <m:e>
                                          <m:r>
                                            <m:rPr>
                                              <m:brk m:alnAt="7"/>
                                            </m:rP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
                                  </m:e>
                                </m:mr>
                                <m:mr>
                                  <m:e>
                                    <m:m>
                                      <m:mPr>
                                        <m:mcs>
                                          <m:mc>
                                            <m:mcPr>
                                              <m:count m:val="3"/>
                                              <m:mcJc m:val="center"/>
                                            </m:mcPr>
                                          </m:mc>
                                        </m:mcs>
                                        <m:ctrlPr>
                                          <a:rPr lang="fr-FR" sz="1200" i="1">
                                            <a:latin typeface="Cambria Math" panose="02040503050406030204" pitchFamily="18" charset="0"/>
                                          </a:rPr>
                                        </m:ctrlPr>
                                      </m:mPr>
                                      <m:mr>
                                        <m:e>
                                          <m:r>
                                            <m:rPr>
                                              <m:brk m:alnAt="7"/>
                                            </m:rP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
                                  </m:e>
                                  <m:e>
                                    <m:m>
                                      <m:mPr>
                                        <m:mcs>
                                          <m:mc>
                                            <m:mcPr>
                                              <m:count m:val="3"/>
                                              <m:mcJc m:val="center"/>
                                            </m:mcPr>
                                          </m:mc>
                                        </m:mcs>
                                        <m:ctrlPr>
                                          <a:rPr lang="fr-FR" sz="1200" i="1">
                                            <a:latin typeface="Cambria Math" panose="02040503050406030204" pitchFamily="18" charset="0"/>
                                          </a:rPr>
                                        </m:ctrlPr>
                                      </m:mPr>
                                      <m:mr>
                                        <m:e>
                                          <m:f>
                                            <m:fPr>
                                              <m:ctrlPr>
                                                <a:rPr lang="fr-FR" sz="1200" i="1">
                                                  <a:latin typeface="Cambria Math" panose="02040503050406030204" pitchFamily="18" charset="0"/>
                                                </a:rPr>
                                              </m:ctrlPr>
                                            </m:fPr>
                                            <m:num>
                                              <m:r>
                                                <a:rPr lang="en-US" sz="1200" b="0" i="1" smtClean="0">
                                                  <a:latin typeface="Cambria Math" panose="02040503050406030204" pitchFamily="18" charset="0"/>
                                                </a:rPr>
                                                <m:t>2(1+</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i="1">
                                                  <a:latin typeface="Cambria Math" panose="02040503050406030204" pitchFamily="18" charset="0"/>
                                                </a:rPr>
                                                <m:t>𝐸</m:t>
                                              </m:r>
                                            </m:den>
                                          </m:f>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f>
                                            <m:fPr>
                                              <m:ctrlPr>
                                                <a:rPr lang="fr-FR" sz="1200" i="1">
                                                  <a:latin typeface="Cambria Math" panose="02040503050406030204" pitchFamily="18" charset="0"/>
                                                </a:rPr>
                                              </m:ctrlPr>
                                            </m:fPr>
                                            <m:num>
                                              <m:r>
                                                <a:rPr lang="en-US" sz="1200" i="1">
                                                  <a:latin typeface="Cambria Math" panose="02040503050406030204" pitchFamily="18" charset="0"/>
                                                </a:rPr>
                                                <m:t>2(1+</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i="1">
                                                  <a:latin typeface="Cambria Math" panose="02040503050406030204" pitchFamily="18" charset="0"/>
                                                </a:rPr>
                                                <m:t>𝐸</m:t>
                                              </m:r>
                                            </m:den>
                                          </m:f>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f>
                                            <m:fPr>
                                              <m:ctrlPr>
                                                <a:rPr lang="fr-FR" sz="1200" i="1">
                                                  <a:latin typeface="Cambria Math" panose="02040503050406030204" pitchFamily="18" charset="0"/>
                                                </a:rPr>
                                              </m:ctrlPr>
                                            </m:fPr>
                                            <m:num>
                                              <m:r>
                                                <a:rPr lang="en-US" sz="1200" i="1">
                                                  <a:latin typeface="Cambria Math" panose="02040503050406030204" pitchFamily="18" charset="0"/>
                                                </a:rPr>
                                                <m:t>2(1+</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i="1">
                                                  <a:latin typeface="Cambria Math" panose="02040503050406030204" pitchFamily="18" charset="0"/>
                                                </a:rPr>
                                                <m:t>𝐸</m:t>
                                              </m:r>
                                            </m:den>
                                          </m:f>
                                        </m:e>
                                      </m:mr>
                                    </m:m>
                                  </m:e>
                                </m:mr>
                              </m:m>
                            </m:e>
                          </m:d>
                        </m:oMath>
                      </m:oMathPara>
                    </a14:m>
                    <a:endParaRPr lang="fr-FR" sz="1200" dirty="0"/>
                  </a:p>
                </p:txBody>
              </p:sp>
            </mc:Choice>
            <mc:Fallback xmlns="">
              <p:sp>
                <p:nvSpPr>
                  <p:cNvPr id="10" name="Rectangle 9"/>
                  <p:cNvSpPr>
                    <a:spLocks noRot="1" noChangeAspect="1" noMove="1" noResize="1" noEditPoints="1" noAdjustHandles="1" noChangeArrowheads="1" noChangeShapeType="1" noTextEdit="1"/>
                  </p:cNvSpPr>
                  <p:nvPr/>
                </p:nvSpPr>
                <p:spPr>
                  <a:xfrm>
                    <a:off x="6139647" y="4724942"/>
                    <a:ext cx="3389261" cy="2313518"/>
                  </a:xfrm>
                  <a:prstGeom prst="rect">
                    <a:avLst/>
                  </a:prstGeom>
                  <a:blipFill>
                    <a:blip r:embed="rId12"/>
                    <a:stretch>
                      <a:fillRect r="-1894"/>
                    </a:stretch>
                  </a:blipFill>
                </p:spPr>
                <p:txBody>
                  <a:bodyPr/>
                  <a:lstStyle/>
                  <a:p>
                    <a:r>
                      <a:rPr lang="fr-FR">
                        <a:noFill/>
                      </a:rPr>
                      <a:t> </a:t>
                    </a:r>
                  </a:p>
                </p:txBody>
              </p:sp>
            </mc:Fallback>
          </mc:AlternateContent>
        </p:grpSp>
        <p:sp>
          <p:nvSpPr>
            <p:cNvPr id="20" name="Rectangle à coins arrondis 19"/>
            <p:cNvSpPr/>
            <p:nvPr/>
          </p:nvSpPr>
          <p:spPr>
            <a:xfrm>
              <a:off x="983926" y="2819689"/>
              <a:ext cx="4971072" cy="22554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3" name="Groupe 22"/>
          <p:cNvGrpSpPr/>
          <p:nvPr/>
        </p:nvGrpSpPr>
        <p:grpSpPr>
          <a:xfrm>
            <a:off x="1027271" y="2552119"/>
            <a:ext cx="6749825" cy="1711815"/>
            <a:chOff x="5164601" y="4912138"/>
            <a:chExt cx="6749825" cy="1711815"/>
          </a:xfrm>
        </p:grpSpPr>
        <p:grpSp>
          <p:nvGrpSpPr>
            <p:cNvPr id="19" name="Groupe 18"/>
            <p:cNvGrpSpPr/>
            <p:nvPr/>
          </p:nvGrpSpPr>
          <p:grpSpPr>
            <a:xfrm>
              <a:off x="5225431" y="4912138"/>
              <a:ext cx="6688995" cy="1711815"/>
              <a:chOff x="5414565" y="4638227"/>
              <a:chExt cx="6688995" cy="1711815"/>
            </a:xfrm>
          </p:grpSpPr>
          <p:grpSp>
            <p:nvGrpSpPr>
              <p:cNvPr id="64" name="Groupe 63"/>
              <p:cNvGrpSpPr/>
              <p:nvPr/>
            </p:nvGrpSpPr>
            <p:grpSpPr>
              <a:xfrm>
                <a:off x="5414565" y="4638227"/>
                <a:ext cx="6688995" cy="1711815"/>
                <a:chOff x="5061957" y="5116109"/>
                <a:chExt cx="5889049" cy="1711815"/>
              </a:xfrm>
            </p:grpSpPr>
            <mc:AlternateContent xmlns:mc="http://schemas.openxmlformats.org/markup-compatibility/2006" xmlns:a14="http://schemas.microsoft.com/office/drawing/2010/main">
              <mc:Choice Requires="a14">
                <p:sp>
                  <p:nvSpPr>
                    <p:cNvPr id="65" name="ZoneTexte 64"/>
                    <p:cNvSpPr txBox="1"/>
                    <p:nvPr/>
                  </p:nvSpPr>
                  <p:spPr>
                    <a:xfrm>
                      <a:off x="10310574" y="5190578"/>
                      <a:ext cx="640432" cy="138704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i="1">
                                              <a:effectLst>
                                                <a:outerShdw blurRad="38100" dist="38100" dir="2700000" algn="tl">
                                                  <a:srgbClr val="000000">
                                                    <a:alpha val="43137"/>
                                                  </a:srgbClr>
                                                </a:outerShdw>
                                              </a:effectLst>
                                              <a:latin typeface="Cambria Math" panose="02040503050406030204" pitchFamily="18" charset="0"/>
                                            </a:rPr>
                                            <m:t>𝑥</m:t>
                                          </m:r>
                                        </m:sub>
                                      </m:sSub>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rPr>
                                            <m:t>𝑦</m:t>
                                          </m:r>
                                        </m:sub>
                                      </m:sSub>
                                    </m:e>
                                  </m:mr>
                                  <m:m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𝑦</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m:t>
                                                      </m:r>
                                                      <m:r>
                                                        <a:rPr lang="en-US" sz="1600" b="0" i="1" smtClean="0">
                                                          <a:effectLst>
                                                            <a:outerShdw blurRad="38100" dist="38100" dir="2700000" algn="tl">
                                                              <a:srgbClr val="000000">
                                                                <a:alpha val="43137"/>
                                                              </a:srgbClr>
                                                            </a:outerShdw>
                                                          </a:effectLst>
                                                          <a:latin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a:effectLst>
                                                            <a:outerShdw blurRad="38100" dist="38100" dir="2700000" algn="tl">
                                                              <a:srgbClr val="000000">
                                                                <a:alpha val="43137"/>
                                                              </a:srgbClr>
                                                            </a:outerShdw>
                                                          </a:effectLst>
                                                          <a:latin typeface="Cambria Math" panose="02040503050406030204" pitchFamily="18" charset="0"/>
                                                        </a:rPr>
                                                        <m:t>𝑥𝑦</m:t>
                                                      </m:r>
                                                    </m:sub>
                                                  </m:sSub>
                                                </m:e>
                                              </m:mr>
                                            </m:m>
                                          </m:e>
                                        </m:mr>
                                      </m:m>
                                    </m:e>
                                  </m:mr>
                                </m:m>
                              </m:e>
                            </m:d>
                          </m:oMath>
                        </m:oMathPara>
                      </a14:m>
                      <a:endParaRPr lang="fr-FR" sz="1600" dirty="0"/>
                    </a:p>
                  </p:txBody>
                </p:sp>
              </mc:Choice>
              <mc:Fallback xmlns="">
                <p:sp>
                  <p:nvSpPr>
                    <p:cNvPr id="65" name="ZoneTexte 64"/>
                    <p:cNvSpPr txBox="1">
                      <a:spLocks noRot="1" noChangeAspect="1" noMove="1" noResize="1" noEditPoints="1" noAdjustHandles="1" noChangeArrowheads="1" noChangeShapeType="1" noTextEdit="1"/>
                    </p:cNvSpPr>
                    <p:nvPr/>
                  </p:nvSpPr>
                  <p:spPr>
                    <a:xfrm>
                      <a:off x="10310574" y="5190578"/>
                      <a:ext cx="640432" cy="1387046"/>
                    </a:xfrm>
                    <a:prstGeom prst="rect">
                      <a:avLst/>
                    </a:prstGeom>
                    <a:blipFill>
                      <a:blip r:embed="rId13"/>
                      <a:stretch>
                        <a:fillRect b="-572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6" name="ZoneTexte 65"/>
                    <p:cNvSpPr txBox="1"/>
                    <p:nvPr/>
                  </p:nvSpPr>
                  <p:spPr>
                    <a:xfrm>
                      <a:off x="5061957" y="5279093"/>
                      <a:ext cx="647228" cy="1382110"/>
                    </a:xfrm>
                    <a:prstGeom prst="rect">
                      <a:avLst/>
                    </a:prstGeom>
                    <a:noFill/>
                  </p:spPr>
                  <p:txBody>
                    <a:bodyPr wrap="none" lIns="0" tIns="0" rIns="0" bIns="0" rtlCol="0">
                      <a:spAutoFit/>
                    </a:bodyPr>
                    <a:lstStyle/>
                    <a:p>
                      <a14:m>
                        <m:oMath xmlns:m="http://schemas.openxmlformats.org/officeDocument/2006/math">
                          <m:d>
                            <m:dPr>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i="1">
                                            <a:effectLst>
                                              <a:outerShdw blurRad="38100" dist="38100" dir="2700000" algn="tl">
                                                <a:srgbClr val="000000">
                                                  <a:alpha val="43137"/>
                                                </a:srgbClr>
                                              </a:outerShdw>
                                            </a:effectLst>
                                            <a:latin typeface="Cambria Math" panose="02040503050406030204" pitchFamily="18" charset="0"/>
                                          </a:rPr>
                                          <m:t>𝑥</m:t>
                                        </m:r>
                                      </m:sub>
                                    </m:sSub>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𝑦</m:t>
                                        </m:r>
                                      </m:sub>
                                    </m:sSub>
                                  </m:e>
                                </m:mr>
                                <m:mr>
                                  <m:e>
                                    <m:m>
                                      <m:mPr>
                                        <m:mcs>
                                          <m:mc>
                                            <m:mcPr>
                                              <m:count m:val="1"/>
                                              <m:mcJc m:val="center"/>
                                            </m:mcPr>
                                          </m:mc>
                                        </m:mcs>
                                        <m:ctrlPr>
                                          <a:rPr lang="fr-FR" sz="1600" i="1" smtClean="0">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a:effectLst>
                                                    <a:outerShdw blurRad="38100" dist="38100" dir="2700000" algn="tl">
                                                      <a:srgbClr val="000000">
                                                        <a:alpha val="43137"/>
                                                      </a:srgbClr>
                                                    </a:outerShdw>
                                                  </a:effectLst>
                                                  <a:latin typeface="Cambria Math" panose="02040503050406030204" pitchFamily="18" charset="0"/>
                                                </a:rPr>
                                                <m:t>𝑦𝑧</m:t>
                                              </m:r>
                                            </m:sub>
                                          </m:sSub>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r>
                                                      <a:rPr lang="en-US" sz="1600" i="1">
                                                        <a:effectLst>
                                                          <a:outerShdw blurRad="38100" dist="38100" dir="2700000" algn="tl">
                                                            <a:srgbClr val="000000">
                                                              <a:alpha val="43137"/>
                                                            </a:srgbClr>
                                                          </a:outerShdw>
                                                        </a:effectLst>
                                                        <a:latin typeface="Cambria Math" panose="02040503050406030204" pitchFamily="18" charset="0"/>
                                                      </a:rPr>
                                                      <m:t>𝑧</m:t>
                                                    </m:r>
                                                  </m:sub>
                                                </m:sSub>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r>
                                                      <a:rPr lang="en-US" sz="1600" i="1">
                                                        <a:effectLst>
                                                          <a:outerShdw blurRad="38100" dist="38100" dir="2700000" algn="tl">
                                                            <a:srgbClr val="000000">
                                                              <a:alpha val="43137"/>
                                                            </a:srgbClr>
                                                          </a:outerShdw>
                                                        </a:effectLst>
                                                        <a:latin typeface="Cambria Math" panose="02040503050406030204" pitchFamily="18" charset="0"/>
                                                      </a:rPr>
                                                      <m:t>𝑦</m:t>
                                                    </m:r>
                                                  </m:sub>
                                                </m:sSub>
                                              </m:e>
                                            </m:mr>
                                          </m:m>
                                        </m:e>
                                      </m:mr>
                                    </m:m>
                                  </m:e>
                                </m:mr>
                              </m:m>
                            </m:e>
                          </m:d>
                        </m:oMath>
                      </a14:m>
                      <a:r>
                        <a:rPr lang="fr-FR" dirty="0" smtClean="0"/>
                        <a:t>=</a:t>
                      </a:r>
                      <a:endParaRPr lang="fr-FR" dirty="0"/>
                    </a:p>
                  </p:txBody>
                </p:sp>
              </mc:Choice>
              <mc:Fallback xmlns="">
                <p:sp>
                  <p:nvSpPr>
                    <p:cNvPr id="66" name="ZoneTexte 65"/>
                    <p:cNvSpPr txBox="1">
                      <a:spLocks noRot="1" noChangeAspect="1" noMove="1" noResize="1" noEditPoints="1" noAdjustHandles="1" noChangeArrowheads="1" noChangeShapeType="1" noTextEdit="1"/>
                    </p:cNvSpPr>
                    <p:nvPr/>
                  </p:nvSpPr>
                  <p:spPr>
                    <a:xfrm>
                      <a:off x="5061957" y="5279093"/>
                      <a:ext cx="647228" cy="1382110"/>
                    </a:xfrm>
                    <a:prstGeom prst="rect">
                      <a:avLst/>
                    </a:prstGeom>
                    <a:blipFill>
                      <a:blip r:embed="rId14"/>
                      <a:stretch>
                        <a:fillRect r="-16529" b="-3524"/>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7" name="Rectangle 66"/>
                    <p:cNvSpPr/>
                    <p:nvPr/>
                  </p:nvSpPr>
                  <p:spPr>
                    <a:xfrm>
                      <a:off x="7055134" y="5116109"/>
                      <a:ext cx="3338942" cy="171181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200" i="1" smtClean="0">
                                    <a:latin typeface="Cambria Math" panose="02040503050406030204" pitchFamily="18" charset="0"/>
                                  </a:rPr>
                                </m:ctrlPr>
                              </m:dPr>
                              <m:e>
                                <m:m>
                                  <m:mPr>
                                    <m:mcs>
                                      <m:mc>
                                        <m:mcPr>
                                          <m:count m:val="2"/>
                                          <m:mcJc m:val="center"/>
                                        </m:mcPr>
                                      </m:mc>
                                    </m:mcs>
                                    <m:ctrlPr>
                                      <a:rPr lang="fr-FR" sz="1200" i="1">
                                        <a:latin typeface="Cambria Math" panose="02040503050406030204" pitchFamily="18" charset="0"/>
                                      </a:rPr>
                                    </m:ctrlPr>
                                  </m:mPr>
                                  <m:mr>
                                    <m:e>
                                      <m:m>
                                        <m:mPr>
                                          <m:mcs>
                                            <m:mc>
                                              <m:mcPr>
                                                <m:count m:val="3"/>
                                                <m:mcJc m:val="center"/>
                                              </m:mcPr>
                                            </m:mc>
                                          </m:mcs>
                                          <m:ctrlPr>
                                            <a:rPr lang="fr-FR" sz="1200" i="1">
                                              <a:latin typeface="Cambria Math" panose="02040503050406030204" pitchFamily="18" charset="0"/>
                                            </a:rPr>
                                          </m:ctrlPr>
                                        </m:mPr>
                                        <m:mr>
                                          <m:e>
                                            <m:r>
                                              <a:rPr lang="en-US" sz="1200" i="1" smtClean="0">
                                                <a:latin typeface="Cambria Math" panose="02040503050406030204" pitchFamily="18" charset="0"/>
                                              </a:rPr>
                                              <m:t>1</m:t>
                                            </m:r>
                                            <m:r>
                                              <a:rPr lang="en-US" sz="1200" b="0" i="1" smtClean="0">
                                                <a:latin typeface="Cambria Math" panose="02040503050406030204" pitchFamily="18" charset="0"/>
                                              </a:rPr>
                                              <m:t>−</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mr>
                                        <m:mr>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a:rPr lang="en-US" sz="1200" i="1">
                                                <a:latin typeface="Cambria Math" panose="02040503050406030204" pitchFamily="18" charset="0"/>
                                              </a:rPr>
                                              <m:t>1−</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mr>
                                        <m:mr>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e>
                                            <m:r>
                                              <a:rPr lang="en-US" sz="1200" i="1">
                                                <a:latin typeface="Cambria Math" panose="02040503050406030204" pitchFamily="18" charset="0"/>
                                              </a:rPr>
                                              <m:t>1−</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mr>
                                      </m:m>
                                    </m:e>
                                    <m:e>
                                      <m:m>
                                        <m:mPr>
                                          <m:mcs>
                                            <m:mc>
                                              <m:mcPr>
                                                <m:count m:val="3"/>
                                                <m:mcJc m:val="center"/>
                                              </m:mcPr>
                                            </m:mc>
                                          </m:mcs>
                                          <m:ctrlPr>
                                            <a:rPr lang="fr-FR" sz="1200" i="1">
                                              <a:latin typeface="Cambria Math" panose="02040503050406030204" pitchFamily="18" charset="0"/>
                                            </a:rPr>
                                          </m:ctrlPr>
                                        </m:mPr>
                                        <m:mr>
                                          <m:e>
                                            <m:r>
                                              <m:rPr>
                                                <m:brk m:alnAt="7"/>
                                              </m:rP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
                                    </m:e>
                                  </m:mr>
                                  <m:mr>
                                    <m:e>
                                      <m:m>
                                        <m:mPr>
                                          <m:mcs>
                                            <m:mc>
                                              <m:mcPr>
                                                <m:count m:val="3"/>
                                                <m:mcJc m:val="center"/>
                                              </m:mcPr>
                                            </m:mc>
                                          </m:mcs>
                                          <m:ctrlPr>
                                            <a:rPr lang="fr-FR" sz="1200" i="1">
                                              <a:latin typeface="Cambria Math" panose="02040503050406030204" pitchFamily="18" charset="0"/>
                                            </a:rPr>
                                          </m:ctrlPr>
                                        </m:mPr>
                                        <m:mr>
                                          <m:e>
                                            <m:r>
                                              <m:rPr>
                                                <m:brk m:alnAt="7"/>
                                              </m:rP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
                                    </m:e>
                                    <m:e>
                                      <m:m>
                                        <m:mPr>
                                          <m:mcs>
                                            <m:mc>
                                              <m:mcPr>
                                                <m:count m:val="3"/>
                                                <m:mcJc m:val="center"/>
                                              </m:mcPr>
                                            </m:mc>
                                          </m:mcs>
                                          <m:ctrlPr>
                                            <a:rPr lang="fr-FR" sz="1200" i="1">
                                              <a:latin typeface="Cambria Math" panose="02040503050406030204" pitchFamily="18" charset="0"/>
                                            </a:rPr>
                                          </m:ctrlPr>
                                        </m:mPr>
                                        <m:mr>
                                          <m:e>
                                            <m:f>
                                              <m:fPr>
                                                <m:ctrlPr>
                                                  <a:rPr lang="fr-FR" sz="1200" i="1">
                                                    <a:latin typeface="Cambria Math" panose="02040503050406030204" pitchFamily="18" charset="0"/>
                                                  </a:rPr>
                                                </m:ctrlPr>
                                              </m:fPr>
                                              <m:num>
                                                <m:r>
                                                  <a:rPr lang="en-US" sz="1200" i="1">
                                                    <a:latin typeface="Cambria Math" panose="02040503050406030204" pitchFamily="18" charset="0"/>
                                                  </a:rPr>
                                                  <m:t>(1−2</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i="1">
                                                    <a:latin typeface="Cambria Math" panose="02040503050406030204" pitchFamily="18" charset="0"/>
                                                  </a:rPr>
                                                  <m:t>2</m:t>
                                                </m:r>
                                              </m:den>
                                            </m:f>
                                          </m:e>
                                          <m:e>
                                            <m:r>
                                              <a:rPr lang="en-US" sz="1200" b="0" i="1" smtClean="0">
                                                <a:latin typeface="Cambria Math" panose="02040503050406030204" pitchFamily="18" charset="0"/>
                                              </a:rPr>
                                              <m:t>0</m:t>
                                            </m:r>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f>
                                              <m:fPr>
                                                <m:ctrlPr>
                                                  <a:rPr lang="fr-FR" sz="1200" i="1">
                                                    <a:latin typeface="Cambria Math" panose="02040503050406030204" pitchFamily="18" charset="0"/>
                                                  </a:rPr>
                                                </m:ctrlPr>
                                              </m:fPr>
                                              <m:num>
                                                <m:r>
                                                  <a:rPr lang="en-US" sz="1200" i="1">
                                                    <a:latin typeface="Cambria Math" panose="02040503050406030204" pitchFamily="18" charset="0"/>
                                                  </a:rPr>
                                                  <m:t>(1</m:t>
                                                </m:r>
                                                <m:r>
                                                  <a:rPr lang="en-US" sz="1200" b="0" i="1" smtClean="0">
                                                    <a:latin typeface="Cambria Math" panose="02040503050406030204" pitchFamily="18" charset="0"/>
                                                  </a:rPr>
                                                  <m:t>−2</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b="0" i="1" smtClean="0">
                                                    <a:latin typeface="Cambria Math" panose="02040503050406030204" pitchFamily="18" charset="0"/>
                                                  </a:rPr>
                                                  <m:t>2</m:t>
                                                </m:r>
                                              </m:den>
                                            </m:f>
                                          </m:e>
                                          <m:e>
                                            <m:r>
                                              <a:rPr lang="en-US" sz="1200" b="0" i="1" smtClean="0">
                                                <a:latin typeface="Cambria Math" panose="02040503050406030204" pitchFamily="18" charset="0"/>
                                              </a:rPr>
                                              <m:t>0</m:t>
                                            </m:r>
                                          </m:e>
                                        </m:mr>
                                        <m:mr>
                                          <m:e>
                                            <m:r>
                                              <a:rPr lang="en-US" sz="1200" b="0" i="1" smtClean="0">
                                                <a:latin typeface="Cambria Math" panose="02040503050406030204" pitchFamily="18" charset="0"/>
                                              </a:rPr>
                                              <m:t>0</m:t>
                                            </m:r>
                                          </m:e>
                                          <m:e>
                                            <m:r>
                                              <a:rPr lang="en-US" sz="1200" b="0" i="1" smtClean="0">
                                                <a:latin typeface="Cambria Math" panose="02040503050406030204" pitchFamily="18" charset="0"/>
                                              </a:rPr>
                                              <m:t>0</m:t>
                                            </m:r>
                                          </m:e>
                                          <m:e>
                                            <m:f>
                                              <m:fPr>
                                                <m:ctrlPr>
                                                  <a:rPr lang="fr-FR" sz="1200" i="1">
                                                    <a:latin typeface="Cambria Math" panose="02040503050406030204" pitchFamily="18" charset="0"/>
                                                  </a:rPr>
                                                </m:ctrlPr>
                                              </m:fPr>
                                              <m:num>
                                                <m:r>
                                                  <a:rPr lang="en-US" sz="1200" i="1">
                                                    <a:latin typeface="Cambria Math" panose="02040503050406030204" pitchFamily="18" charset="0"/>
                                                  </a:rPr>
                                                  <m:t>(1−2</m:t>
                                                </m:r>
                                                <m:r>
                                                  <m:rPr>
                                                    <m:sty m:val="p"/>
                                                  </m:rPr>
                                                  <a:rPr lang="el-GR"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2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en-US" sz="1200" i="1">
                                                    <a:latin typeface="Cambria Math" panose="02040503050406030204" pitchFamily="18" charset="0"/>
                                                  </a:rPr>
                                                  <m:t>2</m:t>
                                                </m:r>
                                              </m:den>
                                            </m:f>
                                          </m:e>
                                        </m:mr>
                                      </m:m>
                                    </m:e>
                                  </m:mr>
                                </m:m>
                              </m:e>
                            </m:d>
                          </m:oMath>
                        </m:oMathPara>
                      </a14:m>
                      <a:endParaRPr lang="fr-FR" sz="1200" dirty="0"/>
                    </a:p>
                  </p:txBody>
                </p:sp>
              </mc:Choice>
              <mc:Fallback xmlns="">
                <p:sp>
                  <p:nvSpPr>
                    <p:cNvPr id="67" name="Rectangle 66"/>
                    <p:cNvSpPr>
                      <a:spLocks noRot="1" noChangeAspect="1" noMove="1" noResize="1" noEditPoints="1" noAdjustHandles="1" noChangeArrowheads="1" noChangeShapeType="1" noTextEdit="1"/>
                    </p:cNvSpPr>
                    <p:nvPr/>
                  </p:nvSpPr>
                  <p:spPr>
                    <a:xfrm>
                      <a:off x="7055134" y="5116109"/>
                      <a:ext cx="3338942" cy="1711815"/>
                    </a:xfrm>
                    <a:prstGeom prst="rect">
                      <a:avLst/>
                    </a:prstGeom>
                    <a:blipFill>
                      <a:blip r:embed="rId15"/>
                      <a:stretch>
                        <a:fillRect/>
                      </a:stretch>
                    </a:blipFill>
                  </p:spPr>
                  <p:txBody>
                    <a:bodyPr/>
                    <a:lstStyle/>
                    <a:p>
                      <a:r>
                        <a:rPr lang="fr-FR">
                          <a:noFill/>
                        </a:rPr>
                        <a:t> </a:t>
                      </a:r>
                    </a:p>
                  </p:txBody>
                </p:sp>
              </mc:Fallback>
            </mc:AlternateContent>
          </p:grpSp>
          <mc:AlternateContent xmlns:mc="http://schemas.openxmlformats.org/markup-compatibility/2006" xmlns:a14="http://schemas.microsoft.com/office/drawing/2010/main">
            <mc:Choice Requires="a14">
              <p:sp>
                <p:nvSpPr>
                  <p:cNvPr id="18" name="ZoneTexte 17"/>
                  <p:cNvSpPr txBox="1"/>
                  <p:nvPr/>
                </p:nvSpPr>
                <p:spPr>
                  <a:xfrm>
                    <a:off x="6172106" y="5238530"/>
                    <a:ext cx="1483996" cy="5046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r>
                                <a:rPr lang="en-US" sz="1600" b="0" i="1" smtClean="0">
                                  <a:latin typeface="Cambria Math" panose="02040503050406030204" pitchFamily="18" charset="0"/>
                                </a:rPr>
                                <m:t>𝐸</m:t>
                              </m:r>
                            </m:num>
                            <m:den>
                              <m:r>
                                <a:rPr lang="en-US" sz="1600" b="0" i="1" smtClean="0">
                                  <a:latin typeface="Cambria Math" panose="02040503050406030204" pitchFamily="18" charset="0"/>
                                </a:rPr>
                                <m:t>(</m:t>
                              </m:r>
                              <m:r>
                                <a:rPr lang="en-US" sz="1600" i="1">
                                  <a:latin typeface="Cambria Math" panose="02040503050406030204" pitchFamily="18" charset="0"/>
                                </a:rPr>
                                <m:t>1−</m:t>
                              </m:r>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n-US" sz="1600" i="1">
                                  <a:latin typeface="Cambria Math" panose="02040503050406030204" pitchFamily="18" charset="0"/>
                                </a:rPr>
                                <m:t>(1−2</m:t>
                              </m:r>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en>
                          </m:f>
                        </m:oMath>
                      </m:oMathPara>
                    </a14:m>
                    <a:endParaRPr lang="fr-FR" sz="1600" dirty="0"/>
                  </a:p>
                </p:txBody>
              </p:sp>
            </mc:Choice>
            <mc:Fallback xmlns="">
              <p:sp>
                <p:nvSpPr>
                  <p:cNvPr id="18" name="ZoneTexte 17"/>
                  <p:cNvSpPr txBox="1">
                    <a:spLocks noRot="1" noChangeAspect="1" noMove="1" noResize="1" noEditPoints="1" noAdjustHandles="1" noChangeArrowheads="1" noChangeShapeType="1" noTextEdit="1"/>
                  </p:cNvSpPr>
                  <p:nvPr/>
                </p:nvSpPr>
                <p:spPr>
                  <a:xfrm>
                    <a:off x="6172106" y="5238530"/>
                    <a:ext cx="1483996" cy="504690"/>
                  </a:xfrm>
                  <a:prstGeom prst="rect">
                    <a:avLst/>
                  </a:prstGeom>
                  <a:blipFill>
                    <a:blip r:embed="rId16"/>
                    <a:stretch>
                      <a:fillRect b="-7229"/>
                    </a:stretch>
                  </a:blipFill>
                </p:spPr>
                <p:txBody>
                  <a:bodyPr/>
                  <a:lstStyle/>
                  <a:p>
                    <a:r>
                      <a:rPr lang="fr-FR">
                        <a:noFill/>
                      </a:rPr>
                      <a:t> </a:t>
                    </a:r>
                  </a:p>
                </p:txBody>
              </p:sp>
            </mc:Fallback>
          </mc:AlternateContent>
        </p:grpSp>
        <p:sp>
          <p:nvSpPr>
            <p:cNvPr id="22" name="Rectangle à coins arrondis 21"/>
            <p:cNvSpPr/>
            <p:nvPr/>
          </p:nvSpPr>
          <p:spPr>
            <a:xfrm>
              <a:off x="5164601" y="4912138"/>
              <a:ext cx="6749825" cy="171181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mc:AlternateContent xmlns:mc="http://schemas.openxmlformats.org/markup-compatibility/2006" xmlns:a14="http://schemas.microsoft.com/office/drawing/2010/main">
        <mc:Choice Requires="a14">
          <p:sp>
            <p:nvSpPr>
              <p:cNvPr id="68" name="Rectangle 67"/>
              <p:cNvSpPr/>
              <p:nvPr/>
            </p:nvSpPr>
            <p:spPr>
              <a:xfrm>
                <a:off x="998769" y="4596531"/>
                <a:ext cx="5318581" cy="1200329"/>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Cette relation s’inverse pour donner les déformations en fonction des contraintes, sachant que  (</a:t>
                </a:r>
                <a14:m>
                  <m:oMath xmlns:m="http://schemas.openxmlformats.org/officeDocument/2006/math">
                    <m:r>
                      <a:rPr lang="en-US" i="1">
                        <a:effectLst>
                          <a:outerShdw blurRad="38100" dist="38100" dir="2700000" algn="tl">
                            <a:srgbClr val="000000">
                              <a:alpha val="43137"/>
                            </a:srgbClr>
                          </a:outerShdw>
                        </a:effectLst>
                        <a:latin typeface="Cambria Math" panose="02040503050406030204" pitchFamily="18" charset="0"/>
                      </a:rPr>
                      <m:t>𝐶</m:t>
                    </m:r>
                  </m:oMath>
                </a14:m>
                <a:r>
                  <a:rPr lang="fr-FR" dirty="0" smtClean="0">
                    <a:effectLst>
                      <a:outerShdw blurRad="38100" dist="38100" dir="2700000" algn="tl">
                        <a:srgbClr val="000000">
                          <a:alpha val="43137"/>
                        </a:srgbClr>
                      </a:outerShdw>
                    </a:effectLst>
                  </a:rPr>
                  <a:t>) et (</a:t>
                </a:r>
                <a14:m>
                  <m:oMath xmlns:m="http://schemas.openxmlformats.org/officeDocument/2006/math">
                    <m:r>
                      <a:rPr lang="en-US" i="1">
                        <a:effectLst>
                          <a:outerShdw blurRad="38100" dist="38100" dir="2700000" algn="tl">
                            <a:srgbClr val="000000">
                              <a:alpha val="43137"/>
                            </a:srgbClr>
                          </a:outerShdw>
                        </a:effectLst>
                        <a:latin typeface="Cambria Math" panose="02040503050406030204" pitchFamily="18" charset="0"/>
                      </a:rPr>
                      <m:t>𝑆</m:t>
                    </m:r>
                  </m:oMath>
                </a14:m>
                <a:r>
                  <a:rPr lang="fr-FR" dirty="0" smtClean="0">
                    <a:effectLst>
                      <a:outerShdw blurRad="38100" dist="38100" dir="2700000" algn="tl">
                        <a:srgbClr val="000000">
                          <a:alpha val="43137"/>
                        </a:srgbClr>
                      </a:outerShdw>
                    </a:effectLst>
                  </a:rPr>
                  <a:t>) représentent le tenseur d’élasticité et le tenseur de complaisance respectivement (rigidité et souplesse):</a:t>
                </a:r>
              </a:p>
            </p:txBody>
          </p:sp>
        </mc:Choice>
        <mc:Fallback xmlns="">
          <p:sp>
            <p:nvSpPr>
              <p:cNvPr id="68" name="Rectangle 67"/>
              <p:cNvSpPr>
                <a:spLocks noRot="1" noChangeAspect="1" noMove="1" noResize="1" noEditPoints="1" noAdjustHandles="1" noChangeArrowheads="1" noChangeShapeType="1" noTextEdit="1"/>
              </p:cNvSpPr>
              <p:nvPr/>
            </p:nvSpPr>
            <p:spPr>
              <a:xfrm>
                <a:off x="998769" y="4596531"/>
                <a:ext cx="5318581" cy="1200329"/>
              </a:xfrm>
              <a:prstGeom prst="rect">
                <a:avLst/>
              </a:prstGeom>
              <a:blipFill>
                <a:blip r:embed="rId17"/>
                <a:stretch>
                  <a:fillRect l="-1032" t="-3046" r="-1491" b="-913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3418154" y="4192948"/>
                <a:ext cx="1529393" cy="3916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𝐶</m:t>
                          </m:r>
                        </m:e>
                        <m:sub>
                          <m:r>
                            <a:rPr lang="en-US" i="1">
                              <a:effectLst>
                                <a:outerShdw blurRad="38100" dist="38100" dir="2700000" algn="tl">
                                  <a:srgbClr val="000000">
                                    <a:alpha val="43137"/>
                                  </a:srgbClr>
                                </a:outerShdw>
                              </a:effectLst>
                              <a:latin typeface="Cambria Math" panose="02040503050406030204" pitchFamily="18" charset="0"/>
                            </a:rPr>
                            <m:t>𝑖𝑗𝑘𝑙</m:t>
                          </m:r>
                        </m:sub>
                      </m:sSub>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𝑘𝑙</m:t>
                          </m:r>
                        </m:sub>
                      </m:sSub>
                    </m:oMath>
                  </m:oMathPara>
                </a14:m>
                <a:endParaRPr lang="fr-FR" dirty="0"/>
              </a:p>
            </p:txBody>
          </p:sp>
        </mc:Choice>
        <mc:Fallback xmlns="">
          <p:sp>
            <p:nvSpPr>
              <p:cNvPr id="27" name="Rectangle 26"/>
              <p:cNvSpPr>
                <a:spLocks noRot="1" noChangeAspect="1" noMove="1" noResize="1" noEditPoints="1" noAdjustHandles="1" noChangeArrowheads="1" noChangeShapeType="1" noTextEdit="1"/>
              </p:cNvSpPr>
              <p:nvPr/>
            </p:nvSpPr>
            <p:spPr>
              <a:xfrm>
                <a:off x="3418154" y="4192948"/>
                <a:ext cx="1529393" cy="391646"/>
              </a:xfrm>
              <a:prstGeom prst="rect">
                <a:avLst/>
              </a:prstGeom>
              <a:blipFill>
                <a:blip r:embed="rId18"/>
                <a:stretch>
                  <a:fillRect b="-1562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9" name="Rectangle 68"/>
              <p:cNvSpPr/>
              <p:nvPr/>
            </p:nvSpPr>
            <p:spPr>
              <a:xfrm>
                <a:off x="8665311" y="4001048"/>
                <a:ext cx="1516761" cy="3916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𝑆</m:t>
                          </m:r>
                        </m:e>
                        <m:sub>
                          <m:r>
                            <a:rPr lang="en-US" i="1">
                              <a:effectLst>
                                <a:outerShdw blurRad="38100" dist="38100" dir="2700000" algn="tl">
                                  <a:srgbClr val="000000">
                                    <a:alpha val="43137"/>
                                  </a:srgbClr>
                                </a:outerShdw>
                              </a:effectLst>
                              <a:latin typeface="Cambria Math" panose="02040503050406030204" pitchFamily="18" charset="0"/>
                            </a:rPr>
                            <m:t>𝑖𝑗𝑘𝑙</m:t>
                          </m:r>
                        </m:sub>
                      </m:sSub>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𝑘𝑙</m:t>
                          </m:r>
                        </m:sub>
                      </m:sSub>
                    </m:oMath>
                  </m:oMathPara>
                </a14:m>
                <a:endParaRPr lang="fr-FR" dirty="0"/>
              </a:p>
            </p:txBody>
          </p:sp>
        </mc:Choice>
        <mc:Fallback xmlns="">
          <p:sp>
            <p:nvSpPr>
              <p:cNvPr id="69" name="Rectangle 68"/>
              <p:cNvSpPr>
                <a:spLocks noRot="1" noChangeAspect="1" noMove="1" noResize="1" noEditPoints="1" noAdjustHandles="1" noChangeArrowheads="1" noChangeShapeType="1" noTextEdit="1"/>
              </p:cNvSpPr>
              <p:nvPr/>
            </p:nvSpPr>
            <p:spPr>
              <a:xfrm>
                <a:off x="8665311" y="4001048"/>
                <a:ext cx="1516761" cy="391646"/>
              </a:xfrm>
              <a:prstGeom prst="rect">
                <a:avLst/>
              </a:prstGeom>
              <a:blipFill>
                <a:blip r:embed="rId19"/>
                <a:stretch>
                  <a:fillRect b="-13846"/>
                </a:stretch>
              </a:blipFill>
            </p:spPr>
            <p:txBody>
              <a:bodyPr/>
              <a:lstStyle/>
              <a:p>
                <a:r>
                  <a:rPr lang="fr-FR">
                    <a:noFill/>
                  </a:rPr>
                  <a:t> </a:t>
                </a:r>
              </a:p>
            </p:txBody>
          </p:sp>
        </mc:Fallback>
      </mc:AlternateContent>
      <p:sp>
        <p:nvSpPr>
          <p:cNvPr id="33" name="Flèche angle droit à deux pointes 32"/>
          <p:cNvSpPr/>
          <p:nvPr/>
        </p:nvSpPr>
        <p:spPr>
          <a:xfrm rot="5400000">
            <a:off x="6201300" y="4378193"/>
            <a:ext cx="689659" cy="663813"/>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ZoneTexte 70"/>
          <p:cNvSpPr txBox="1"/>
          <p:nvPr/>
        </p:nvSpPr>
        <p:spPr>
          <a:xfrm>
            <a:off x="983926" y="6068749"/>
            <a:ext cx="5710061" cy="646331"/>
          </a:xfrm>
          <a:prstGeom prst="rect">
            <a:avLst/>
          </a:prstGeom>
          <a:noFill/>
        </p:spPr>
        <p:txBody>
          <a:bodyPr wrap="square" rtlCol="0">
            <a:spAutoFit/>
          </a:bodyPr>
          <a:lstStyle/>
          <a:p>
            <a:pPr algn="just"/>
            <a:r>
              <a:rPr lang="fr-FR" b="1" dirty="0" smtClean="0">
                <a:effectLst>
                  <a:outerShdw blurRad="38100" dist="38100" dir="2700000" algn="tl">
                    <a:srgbClr val="000000">
                      <a:alpha val="43137"/>
                    </a:srgbClr>
                  </a:outerShdw>
                </a:effectLst>
              </a:rPr>
              <a:t>Remarque:</a:t>
            </a:r>
            <a:r>
              <a:rPr lang="fr-FR" dirty="0" smtClean="0">
                <a:effectLst>
                  <a:outerShdw blurRad="38100" dist="38100" dir="2700000" algn="tl">
                    <a:srgbClr val="000000">
                      <a:alpha val="43137"/>
                    </a:srgbClr>
                  </a:outerShdw>
                </a:effectLst>
              </a:rPr>
              <a:t> en conditions isotropes, les 21 élément du tenseur d’élasticité se réduisent à 2 éléments.</a:t>
            </a:r>
            <a:endParaRPr lang="fr-FR" dirty="0">
              <a:effectLst>
                <a:outerShdw blurRad="38100" dist="38100" dir="2700000" algn="tl">
                  <a:srgbClr val="000000">
                    <a:alpha val="43137"/>
                  </a:srgbClr>
                </a:outerShdw>
              </a:effectLst>
            </a:endParaRPr>
          </a:p>
        </p:txBody>
      </p:sp>
      <p:sp>
        <p:nvSpPr>
          <p:cNvPr id="32" name="ZoneTexte 31"/>
          <p:cNvSpPr txBox="1"/>
          <p:nvPr/>
        </p:nvSpPr>
        <p:spPr>
          <a:xfrm>
            <a:off x="-34843" y="6002308"/>
            <a:ext cx="1149995"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Exemple 1</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38317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Rectangle 2"/>
          <p:cNvSpPr/>
          <p:nvPr/>
        </p:nvSpPr>
        <p:spPr>
          <a:xfrm>
            <a:off x="1110158" y="518602"/>
            <a:ext cx="10737273" cy="923330"/>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La température dans la gamme ambiante (de 0° à 60°) engendre proportionnellement la dilatation de matériau dans toutes les directions. Cette dilatation est isotrope ce qui donne des déformations axiales mais sans aucune distorsion.</a:t>
            </a:r>
          </a:p>
        </p:txBody>
      </p:sp>
      <p:sp>
        <p:nvSpPr>
          <p:cNvPr id="11" name="ZoneTexte 10"/>
          <p:cNvSpPr txBox="1"/>
          <p:nvPr/>
        </p:nvSpPr>
        <p:spPr>
          <a:xfrm>
            <a:off x="45480" y="980267"/>
            <a:ext cx="553998" cy="4074662"/>
          </a:xfrm>
          <a:prstGeom prst="rect">
            <a:avLst/>
          </a:prstGeom>
          <a:noFill/>
        </p:spPr>
        <p:txBody>
          <a:bodyPr vert="vert270" wrap="square" rtlCol="0">
            <a:spAutoFit/>
          </a:bodyPr>
          <a:lstStyle/>
          <a:p>
            <a:r>
              <a:rPr lang="fr-FR" sz="2400" b="1" u="sng" dirty="0">
                <a:solidFill>
                  <a:schemeClr val="bg1"/>
                </a:solidFill>
                <a:effectLst>
                  <a:outerShdw blurRad="38100" dist="38100" dir="2700000" algn="tl">
                    <a:srgbClr val="000000">
                      <a:alpha val="43137"/>
                    </a:srgbClr>
                  </a:outerShdw>
                </a:effectLst>
              </a:rPr>
              <a:t>Influence de la température</a:t>
            </a:r>
          </a:p>
        </p:txBody>
      </p:sp>
      <p:sp>
        <p:nvSpPr>
          <p:cNvPr id="24" name="Rectangle à coins arrondis 23"/>
          <p:cNvSpPr/>
          <p:nvPr/>
        </p:nvSpPr>
        <p:spPr>
          <a:xfrm>
            <a:off x="876426" y="180109"/>
            <a:ext cx="11204738" cy="6539346"/>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Rectangle 30"/>
          <p:cNvSpPr/>
          <p:nvPr/>
        </p:nvSpPr>
        <p:spPr>
          <a:xfrm>
            <a:off x="1110158" y="1780425"/>
            <a:ext cx="10737273" cy="923330"/>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La déformation engendrée par la température est proportionnelle a la température elle même. Le facteur de proportionnalité est appelé (Coefficient de dilatation thermique). Il est noté comme (</a:t>
            </a:r>
            <a:r>
              <a:rPr lang="el-GR" dirty="0" smtClean="0">
                <a:effectLst>
                  <a:outerShdw blurRad="38100" dist="38100" dir="2700000" algn="tl">
                    <a:srgbClr val="000000">
                      <a:alpha val="43137"/>
                    </a:srgbClr>
                  </a:outerShdw>
                </a:effectLst>
              </a:rPr>
              <a:t>α</a:t>
            </a:r>
            <a:r>
              <a:rPr lang="en-US" dirty="0" smtClean="0">
                <a:effectLst>
                  <a:outerShdw blurRad="38100" dist="38100" dir="2700000" algn="tl">
                    <a:srgbClr val="000000">
                      <a:alpha val="43137"/>
                    </a:srgbClr>
                  </a:outerShdw>
                </a:effectLst>
              </a:rPr>
              <a:t>) et </a:t>
            </a:r>
            <a:r>
              <a:rPr lang="fr-FR" dirty="0" smtClean="0">
                <a:effectLst>
                  <a:outerShdw blurRad="38100" dist="38100" dir="2700000" algn="tl">
                    <a:srgbClr val="000000">
                      <a:alpha val="43137"/>
                    </a:srgbClr>
                  </a:outerShdw>
                </a:effectLst>
              </a:rPr>
              <a:t>est</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indépendant</a:t>
            </a:r>
            <a:r>
              <a:rPr lang="en-US" dirty="0" smtClean="0">
                <a:effectLst>
                  <a:outerShdw blurRad="38100" dist="38100" dir="2700000" algn="tl">
                    <a:srgbClr val="000000">
                      <a:alpha val="43137"/>
                    </a:srgbClr>
                  </a:outerShdw>
                </a:effectLst>
              </a:rPr>
              <a:t> de la temperature </a:t>
            </a:r>
            <a:r>
              <a:rPr lang="fr-FR" dirty="0" smtClean="0">
                <a:effectLst>
                  <a:outerShdw blurRad="38100" dist="38100" dir="2700000" algn="tl">
                    <a:srgbClr val="000000">
                      <a:alpha val="43137"/>
                    </a:srgbClr>
                  </a:outerShdw>
                </a:effectLst>
              </a:rPr>
              <a:t>dans</a:t>
            </a:r>
            <a:r>
              <a:rPr lang="en-US" dirty="0" smtClean="0">
                <a:effectLst>
                  <a:outerShdw blurRad="38100" dist="38100" dir="2700000" algn="tl">
                    <a:srgbClr val="000000">
                      <a:alpha val="43137"/>
                    </a:srgbClr>
                  </a:outerShdw>
                </a:effectLst>
              </a:rPr>
              <a:t> la </a:t>
            </a:r>
            <a:r>
              <a:rPr lang="fr-FR" dirty="0" smtClean="0">
                <a:effectLst>
                  <a:outerShdw blurRad="38100" dist="38100" dir="2700000" algn="tl">
                    <a:srgbClr val="000000">
                      <a:alpha val="43137"/>
                    </a:srgbClr>
                  </a:outerShdw>
                </a:effectLst>
              </a:rPr>
              <a:t>gamme</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mentionnée</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ci-dessus.</a:t>
            </a:r>
          </a:p>
        </p:txBody>
      </p:sp>
      <p:grpSp>
        <p:nvGrpSpPr>
          <p:cNvPr id="5" name="Groupe 4"/>
          <p:cNvGrpSpPr/>
          <p:nvPr/>
        </p:nvGrpSpPr>
        <p:grpSpPr>
          <a:xfrm>
            <a:off x="4850885" y="2869513"/>
            <a:ext cx="3255818" cy="823815"/>
            <a:chOff x="3034146" y="3332018"/>
            <a:chExt cx="3255818" cy="823815"/>
          </a:xfrm>
        </p:grpSpPr>
        <mc:AlternateContent xmlns:mc="http://schemas.openxmlformats.org/markup-compatibility/2006" xmlns:a14="http://schemas.microsoft.com/office/drawing/2010/main">
          <mc:Choice Requires="a14">
            <p:sp>
              <p:nvSpPr>
                <p:cNvPr id="2" name="ZoneTexte 1"/>
                <p:cNvSpPr txBox="1"/>
                <p:nvPr/>
              </p:nvSpPr>
              <p:spPr>
                <a:xfrm>
                  <a:off x="3034146" y="3332018"/>
                  <a:ext cx="1527149" cy="82381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fr-FR" sz="2400" i="1" smtClean="0">
                                <a:latin typeface="Cambria Math" panose="02040503050406030204" pitchFamily="18" charset="0"/>
                              </a:rPr>
                            </m:ctrlPr>
                          </m:sSubSupPr>
                          <m:e>
                            <m:r>
                              <a:rPr lang="fr-FR" sz="2400" i="1" smtClean="0">
                                <a:latin typeface="Cambria Math" panose="02040503050406030204" pitchFamily="18" charset="0"/>
                                <a:ea typeface="Cambria Math" panose="02040503050406030204" pitchFamily="18" charset="0"/>
                              </a:rPr>
                              <m:t>𝜀</m:t>
                            </m:r>
                          </m:e>
                          <m:sub>
                            <m:r>
                              <a:rPr lang="en-US" sz="2400" b="0" i="1" smtClean="0">
                                <a:latin typeface="Cambria Math" panose="02040503050406030204" pitchFamily="18" charset="0"/>
                              </a:rPr>
                              <m:t>𝑖𝑗</m:t>
                            </m:r>
                          </m:sub>
                          <m:sup>
                            <m:r>
                              <a:rPr lang="en-US" sz="2400" b="0" i="1" smtClean="0">
                                <a:latin typeface="Cambria Math" panose="02040503050406030204" pitchFamily="18" charset="0"/>
                              </a:rPr>
                              <m:t>𝑇</m:t>
                            </m:r>
                          </m:sup>
                        </m:sSubSup>
                        <m:r>
                          <a:rPr lang="en-US" sz="2400" b="0" i="1" smtClean="0">
                            <a:latin typeface="Cambria Math" panose="02040503050406030204" pitchFamily="18" charset="0"/>
                          </a:rPr>
                          <m:t>=</m:t>
                        </m:r>
                        <m:d>
                          <m:dPr>
                            <m:begChr m:val="{"/>
                            <m:endChr m:val=""/>
                            <m:ctrlPr>
                              <a:rPr lang="fr-FR" sz="2400" i="1" smtClean="0">
                                <a:latin typeface="Cambria Math" panose="02040503050406030204" pitchFamily="18" charset="0"/>
                              </a:rPr>
                            </m:ctrlPr>
                          </m:dPr>
                          <m:e>
                            <m:m>
                              <m:mPr>
                                <m:mcs>
                                  <m:mc>
                                    <m:mcPr>
                                      <m:count m:val="1"/>
                                      <m:mcJc m:val="center"/>
                                    </m:mcPr>
                                  </m:mc>
                                </m:mcs>
                                <m:ctrlPr>
                                  <a:rPr lang="fr-FR" sz="2400" i="1" smtClean="0">
                                    <a:latin typeface="Cambria Math" panose="02040503050406030204" pitchFamily="18" charset="0"/>
                                  </a:rPr>
                                </m:ctrlPr>
                              </m:mPr>
                              <m:mr>
                                <m:e>
                                  <m:r>
                                    <m:rPr>
                                      <m:brk m:alnAt="7"/>
                                    </m:rPr>
                                    <a:rPr lang="fr-FR" sz="2400" i="1" smtClean="0">
                                      <a:latin typeface="Cambria Math" panose="02040503050406030204" pitchFamily="18" charset="0"/>
                                      <a:ea typeface="Cambria Math" panose="02040503050406030204" pitchFamily="18" charset="0"/>
                                    </a:rPr>
                                    <m:t>𝛼</m:t>
                                  </m:r>
                                  <m:r>
                                    <a:rPr lang="fr-FR"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𝑇</m:t>
                                  </m:r>
                                </m:e>
                              </m:mr>
                              <m:mr>
                                <m:e>
                                  <m:r>
                                    <a:rPr lang="en-US" sz="2400" b="0" i="1" smtClean="0">
                                      <a:latin typeface="Cambria Math" panose="02040503050406030204" pitchFamily="18" charset="0"/>
                                    </a:rPr>
                                    <m:t>0</m:t>
                                  </m:r>
                                </m:e>
                              </m:mr>
                            </m:m>
                          </m:e>
                        </m:d>
                      </m:oMath>
                    </m:oMathPara>
                  </a14:m>
                  <a:endParaRPr lang="fr-FR" sz="2400" dirty="0"/>
                </a:p>
              </p:txBody>
            </p:sp>
          </mc:Choice>
          <mc:Fallback xmlns="">
            <p:sp>
              <p:nvSpPr>
                <p:cNvPr id="2" name="ZoneTexte 1"/>
                <p:cNvSpPr txBox="1">
                  <a:spLocks noRot="1" noChangeAspect="1" noMove="1" noResize="1" noEditPoints="1" noAdjustHandles="1" noChangeArrowheads="1" noChangeShapeType="1" noTextEdit="1"/>
                </p:cNvSpPr>
                <p:nvPr/>
              </p:nvSpPr>
              <p:spPr>
                <a:xfrm>
                  <a:off x="3034146" y="3332018"/>
                  <a:ext cx="1527149" cy="823815"/>
                </a:xfrm>
                <a:prstGeom prst="rect">
                  <a:avLst/>
                </a:prstGeom>
                <a:blipFill>
                  <a:blip r:embed="rId3"/>
                  <a:stretch>
                    <a:fillRect/>
                  </a:stretch>
                </a:blipFill>
              </p:spPr>
              <p:txBody>
                <a:bodyPr/>
                <a:lstStyle/>
                <a:p>
                  <a:r>
                    <a:rPr lang="fr-FR">
                      <a:noFill/>
                    </a:rPr>
                    <a:t> </a:t>
                  </a:r>
                </a:p>
              </p:txBody>
            </p:sp>
          </mc:Fallback>
        </mc:AlternateContent>
        <p:sp>
          <p:nvSpPr>
            <p:cNvPr id="34" name="Rectangle 33"/>
            <p:cNvSpPr/>
            <p:nvPr/>
          </p:nvSpPr>
          <p:spPr>
            <a:xfrm>
              <a:off x="4753904" y="3437866"/>
              <a:ext cx="1536060" cy="369332"/>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Si   i = j</a:t>
              </a:r>
            </a:p>
          </p:txBody>
        </p:sp>
        <mc:AlternateContent xmlns:mc="http://schemas.openxmlformats.org/markup-compatibility/2006" xmlns:a14="http://schemas.microsoft.com/office/drawing/2010/main">
          <mc:Choice Requires="a14">
            <p:sp>
              <p:nvSpPr>
                <p:cNvPr id="35" name="Rectangle 34"/>
                <p:cNvSpPr/>
                <p:nvPr/>
              </p:nvSpPr>
              <p:spPr>
                <a:xfrm>
                  <a:off x="4753904" y="3771103"/>
                  <a:ext cx="1355952" cy="369332"/>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Si   i</a:t>
                  </a:r>
                  <a14:m>
                    <m:oMath xmlns:m="http://schemas.openxmlformats.org/officeDocument/2006/math">
                      <m:r>
                        <a:rPr lang="en-US" b="0" i="0"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fr-FR" i="1" dirty="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oMath>
                  </a14:m>
                  <a:r>
                    <a:rPr lang="fr-FR" dirty="0" smtClean="0">
                      <a:effectLst>
                        <a:outerShdw blurRad="38100" dist="38100" dir="2700000" algn="tl">
                          <a:srgbClr val="000000">
                            <a:alpha val="43137"/>
                          </a:srgbClr>
                        </a:outerShdw>
                      </a:effectLst>
                    </a:rPr>
                    <a:t> j</a:t>
                  </a:r>
                </a:p>
              </p:txBody>
            </p:sp>
          </mc:Choice>
          <mc:Fallback xmlns="">
            <p:sp>
              <p:nvSpPr>
                <p:cNvPr id="35" name="Rectangle 34"/>
                <p:cNvSpPr>
                  <a:spLocks noRot="1" noChangeAspect="1" noMove="1" noResize="1" noEditPoints="1" noAdjustHandles="1" noChangeArrowheads="1" noChangeShapeType="1" noTextEdit="1"/>
                </p:cNvSpPr>
                <p:nvPr/>
              </p:nvSpPr>
              <p:spPr>
                <a:xfrm>
                  <a:off x="4753904" y="3771103"/>
                  <a:ext cx="1355952" cy="369332"/>
                </a:xfrm>
                <a:prstGeom prst="rect">
                  <a:avLst/>
                </a:prstGeom>
                <a:blipFill>
                  <a:blip r:embed="rId4"/>
                  <a:stretch>
                    <a:fillRect l="-4054" t="-10000" b="-33333"/>
                  </a:stretch>
                </a:blipFill>
              </p:spPr>
              <p:txBody>
                <a:bodyPr/>
                <a:lstStyle/>
                <a:p>
                  <a:r>
                    <a:rPr lang="fr-FR">
                      <a:noFill/>
                    </a:rPr>
                    <a:t> </a:t>
                  </a:r>
                </a:p>
              </p:txBody>
            </p:sp>
          </mc:Fallback>
        </mc:AlternateContent>
      </p:grpSp>
      <mc:AlternateContent xmlns:mc="http://schemas.openxmlformats.org/markup-compatibility/2006" xmlns:a14="http://schemas.microsoft.com/office/drawing/2010/main">
        <mc:Choice Requires="a14">
          <p:sp>
            <p:nvSpPr>
              <p:cNvPr id="36" name="Rectangle 35"/>
              <p:cNvSpPr/>
              <p:nvPr/>
            </p:nvSpPr>
            <p:spPr>
              <a:xfrm>
                <a:off x="1110158" y="3964934"/>
                <a:ext cx="10737273" cy="1016176"/>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Dans le cas où l’effet de la température est à prendre en compte, le tenseur de déformation totale a considérer est déduire par la somme du tenseur de déformation mécanique (</a:t>
                </a:r>
                <a14:m>
                  <m:oMath xmlns:m="http://schemas.openxmlformats.org/officeDocument/2006/math">
                    <m:sSubSup>
                      <m:sSubSupPr>
                        <m:ctrlPr>
                          <a:rPr lang="fr-FR" i="1">
                            <a:latin typeface="Cambria Math" panose="02040503050406030204" pitchFamily="18" charset="0"/>
                          </a:rPr>
                        </m:ctrlPr>
                      </m:sSubSupPr>
                      <m:e>
                        <m:r>
                          <a:rPr lang="fr-FR" i="1">
                            <a:latin typeface="Cambria Math" panose="02040503050406030204" pitchFamily="18" charset="0"/>
                            <a:ea typeface="Cambria Math" panose="02040503050406030204" pitchFamily="18" charset="0"/>
                          </a:rPr>
                          <m:t>𝜀</m:t>
                        </m:r>
                      </m:e>
                      <m:sub>
                        <m:r>
                          <a:rPr lang="en-US" i="1">
                            <a:latin typeface="Cambria Math" panose="02040503050406030204" pitchFamily="18" charset="0"/>
                          </a:rPr>
                          <m:t>𝑖𝑗</m:t>
                        </m:r>
                      </m:sub>
                      <m:sup>
                        <m:r>
                          <a:rPr lang="en-US" b="0" i="1" smtClean="0">
                            <a:latin typeface="Cambria Math" panose="02040503050406030204" pitchFamily="18" charset="0"/>
                          </a:rPr>
                          <m:t>𝑀</m:t>
                        </m:r>
                      </m:sup>
                    </m:sSubSup>
                  </m:oMath>
                </a14:m>
                <a:r>
                  <a:rPr lang="fr-FR" dirty="0" smtClean="0">
                    <a:effectLst>
                      <a:outerShdw blurRad="38100" dist="38100" dir="2700000" algn="tl">
                        <a:srgbClr val="000000">
                          <a:alpha val="43137"/>
                        </a:srgbClr>
                      </a:outerShdw>
                    </a:effectLst>
                  </a:rPr>
                  <a:t>) et du tenseur de déformation thermique (</a:t>
                </a:r>
                <a14:m>
                  <m:oMath xmlns:m="http://schemas.openxmlformats.org/officeDocument/2006/math">
                    <m:sSubSup>
                      <m:sSubSupPr>
                        <m:ctrlPr>
                          <a:rPr lang="fr-FR" i="1">
                            <a:latin typeface="Cambria Math" panose="02040503050406030204" pitchFamily="18" charset="0"/>
                          </a:rPr>
                        </m:ctrlPr>
                      </m:sSubSupPr>
                      <m:e>
                        <m:r>
                          <a:rPr lang="fr-FR" i="1">
                            <a:latin typeface="Cambria Math" panose="02040503050406030204" pitchFamily="18" charset="0"/>
                            <a:ea typeface="Cambria Math" panose="02040503050406030204" pitchFamily="18" charset="0"/>
                          </a:rPr>
                          <m:t>𝜀</m:t>
                        </m:r>
                      </m:e>
                      <m:sub>
                        <m:r>
                          <a:rPr lang="en-US" i="1">
                            <a:latin typeface="Cambria Math" panose="02040503050406030204" pitchFamily="18" charset="0"/>
                          </a:rPr>
                          <m:t>𝑖𝑗</m:t>
                        </m:r>
                      </m:sub>
                      <m:sup>
                        <m:r>
                          <a:rPr lang="en-US" i="1">
                            <a:latin typeface="Cambria Math" panose="02040503050406030204" pitchFamily="18" charset="0"/>
                          </a:rPr>
                          <m:t>𝑇</m:t>
                        </m:r>
                      </m:sup>
                    </m:sSubSup>
                  </m:oMath>
                </a14:m>
                <a:r>
                  <a:rPr lang="fr-FR" dirty="0" smtClean="0">
                    <a:effectLst>
                      <a:outerShdw blurRad="38100" dist="38100" dir="2700000" algn="tl">
                        <a:srgbClr val="000000">
                          <a:alpha val="43137"/>
                        </a:srgbClr>
                      </a:outerShdw>
                    </a:effectLst>
                  </a:rPr>
                  <a:t>).</a:t>
                </a:r>
              </a:p>
            </p:txBody>
          </p:sp>
        </mc:Choice>
        <mc:Fallback xmlns="">
          <p:sp>
            <p:nvSpPr>
              <p:cNvPr id="36" name="Rectangle 35"/>
              <p:cNvSpPr>
                <a:spLocks noRot="1" noChangeAspect="1" noMove="1" noResize="1" noEditPoints="1" noAdjustHandles="1" noChangeArrowheads="1" noChangeShapeType="1" noTextEdit="1"/>
              </p:cNvSpPr>
              <p:nvPr/>
            </p:nvSpPr>
            <p:spPr>
              <a:xfrm>
                <a:off x="1110158" y="3964934"/>
                <a:ext cx="10737273" cy="1016176"/>
              </a:xfrm>
              <a:prstGeom prst="rect">
                <a:avLst/>
              </a:prstGeom>
              <a:blipFill>
                <a:blip r:embed="rId5"/>
                <a:stretch>
                  <a:fillRect l="-511" t="-3593" r="-738" b="-8982"/>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7" name="ZoneTexte 6"/>
              <p:cNvSpPr txBox="1"/>
              <p:nvPr/>
            </p:nvSpPr>
            <p:spPr>
              <a:xfrm>
                <a:off x="5541482" y="4920420"/>
                <a:ext cx="1457194" cy="359457"/>
              </a:xfrm>
              <a:prstGeom prst="rect">
                <a:avLst/>
              </a:prstGeom>
              <a:noFill/>
            </p:spPr>
            <p:txBody>
              <a:bodyPr wrap="none" lIns="0" tIns="0" rIns="0" bIns="0" rtlCol="0">
                <a:spAutoFit/>
              </a:bodyPr>
              <a:lstStyle/>
              <a:p>
                <a14:m>
                  <m:oMath xmlns:m="http://schemas.openxmlformats.org/officeDocument/2006/math">
                    <m:sSub>
                      <m:sSubPr>
                        <m:ctrlPr>
                          <a:rPr lang="fr-FR" sz="2000" i="1" smtClean="0">
                            <a:effectLst>
                              <a:outerShdw blurRad="38100" dist="38100" dir="2700000" algn="tl">
                                <a:srgbClr val="000000">
                                  <a:alpha val="43137"/>
                                </a:srgbClr>
                              </a:outerShdw>
                            </a:effectLst>
                            <a:latin typeface="Cambria Math" panose="02040503050406030204" pitchFamily="18" charset="0"/>
                          </a:rPr>
                        </m:ctrlPr>
                      </m:sSubPr>
                      <m:e>
                        <m:r>
                          <a:rPr lang="fr-FR" sz="20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2000" b="0" i="1" smtClean="0">
                            <a:effectLst>
                              <a:outerShdw blurRad="38100" dist="38100" dir="2700000" algn="tl">
                                <a:srgbClr val="000000">
                                  <a:alpha val="43137"/>
                                </a:srgbClr>
                              </a:outerShdw>
                            </a:effectLst>
                            <a:latin typeface="Cambria Math" panose="02040503050406030204" pitchFamily="18" charset="0"/>
                          </a:rPr>
                          <m:t>𝑖𝑗</m:t>
                        </m:r>
                      </m:sub>
                    </m:sSub>
                    <m:r>
                      <a:rPr lang="en-US" sz="2000" b="0" i="1" smtClean="0">
                        <a:effectLst>
                          <a:outerShdw blurRad="38100" dist="38100" dir="2700000" algn="tl">
                            <a:srgbClr val="000000">
                              <a:alpha val="43137"/>
                            </a:srgbClr>
                          </a:outerShdw>
                        </a:effectLst>
                        <a:latin typeface="Cambria Math" panose="02040503050406030204" pitchFamily="18" charset="0"/>
                      </a:rPr>
                      <m:t>=</m:t>
                    </m:r>
                    <m:sSubSup>
                      <m:sSubSupPr>
                        <m:ctrlPr>
                          <a:rPr lang="fr-FR" sz="2000" i="1">
                            <a:effectLst>
                              <a:outerShdw blurRad="38100" dist="38100" dir="2700000" algn="tl">
                                <a:srgbClr val="000000">
                                  <a:alpha val="43137"/>
                                </a:srgbClr>
                              </a:outerShdw>
                            </a:effectLst>
                            <a:latin typeface="Cambria Math" panose="02040503050406030204" pitchFamily="18" charset="0"/>
                          </a:rPr>
                        </m:ctrlPr>
                      </m:sSubSup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2000" i="1">
                            <a:effectLst>
                              <a:outerShdw blurRad="38100" dist="38100" dir="2700000" algn="tl">
                                <a:srgbClr val="000000">
                                  <a:alpha val="43137"/>
                                </a:srgbClr>
                              </a:outerShdw>
                            </a:effectLst>
                            <a:latin typeface="Cambria Math" panose="02040503050406030204" pitchFamily="18" charset="0"/>
                          </a:rPr>
                          <m:t>𝑖𝑗</m:t>
                        </m:r>
                      </m:sub>
                      <m:sup>
                        <m:r>
                          <a:rPr lang="en-US" sz="2000" i="1">
                            <a:effectLst>
                              <a:outerShdw blurRad="38100" dist="38100" dir="2700000" algn="tl">
                                <a:srgbClr val="000000">
                                  <a:alpha val="43137"/>
                                </a:srgbClr>
                              </a:outerShdw>
                            </a:effectLst>
                            <a:latin typeface="Cambria Math" panose="02040503050406030204" pitchFamily="18" charset="0"/>
                          </a:rPr>
                          <m:t>𝑀</m:t>
                        </m:r>
                      </m:sup>
                    </m:sSubSup>
                  </m:oMath>
                </a14:m>
                <a:r>
                  <a:rPr lang="fr-FR" sz="2000" dirty="0" smtClean="0">
                    <a:effectLst>
                      <a:outerShdw blurRad="38100" dist="38100" dir="2700000" algn="tl">
                        <a:srgbClr val="000000">
                          <a:alpha val="43137"/>
                        </a:srgbClr>
                      </a:outerShdw>
                    </a:effectLst>
                  </a:rPr>
                  <a:t> + </a:t>
                </a:r>
                <a14:m>
                  <m:oMath xmlns:m="http://schemas.openxmlformats.org/officeDocument/2006/math">
                    <m:sSubSup>
                      <m:sSubSupPr>
                        <m:ctrlPr>
                          <a:rPr lang="fr-FR" sz="2000" i="1">
                            <a:effectLst>
                              <a:outerShdw blurRad="38100" dist="38100" dir="2700000" algn="tl">
                                <a:srgbClr val="000000">
                                  <a:alpha val="43137"/>
                                </a:srgbClr>
                              </a:outerShdw>
                            </a:effectLst>
                            <a:latin typeface="Cambria Math" panose="02040503050406030204" pitchFamily="18" charset="0"/>
                          </a:rPr>
                        </m:ctrlPr>
                      </m:sSubSupPr>
                      <m:e>
                        <m:r>
                          <a:rPr lang="fr-FR" sz="20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2000" i="1">
                            <a:effectLst>
                              <a:outerShdw blurRad="38100" dist="38100" dir="2700000" algn="tl">
                                <a:srgbClr val="000000">
                                  <a:alpha val="43137"/>
                                </a:srgbClr>
                              </a:outerShdw>
                            </a:effectLst>
                            <a:latin typeface="Cambria Math" panose="02040503050406030204" pitchFamily="18" charset="0"/>
                          </a:rPr>
                          <m:t>𝑖𝑗</m:t>
                        </m:r>
                      </m:sub>
                      <m:sup>
                        <m:r>
                          <a:rPr lang="en-US" sz="2000" i="1">
                            <a:effectLst>
                              <a:outerShdw blurRad="38100" dist="38100" dir="2700000" algn="tl">
                                <a:srgbClr val="000000">
                                  <a:alpha val="43137"/>
                                </a:srgbClr>
                              </a:outerShdw>
                            </a:effectLst>
                            <a:latin typeface="Cambria Math" panose="02040503050406030204" pitchFamily="18" charset="0"/>
                          </a:rPr>
                          <m:t>𝑇</m:t>
                        </m:r>
                      </m:sup>
                    </m:sSubSup>
                  </m:oMath>
                </a14:m>
                <a:endParaRPr lang="fr-FR" sz="2000" dirty="0">
                  <a:effectLst>
                    <a:outerShdw blurRad="38100" dist="38100" dir="2700000" algn="tl">
                      <a:srgbClr val="000000">
                        <a:alpha val="43137"/>
                      </a:srgbClr>
                    </a:outerShdw>
                  </a:effectLst>
                </a:endParaRPr>
              </a:p>
            </p:txBody>
          </p:sp>
        </mc:Choice>
        <mc:Fallback xmlns="">
          <p:sp>
            <p:nvSpPr>
              <p:cNvPr id="7" name="ZoneTexte 6"/>
              <p:cNvSpPr txBox="1">
                <a:spLocks noRot="1" noChangeAspect="1" noMove="1" noResize="1" noEditPoints="1" noAdjustHandles="1" noChangeArrowheads="1" noChangeShapeType="1" noTextEdit="1"/>
              </p:cNvSpPr>
              <p:nvPr/>
            </p:nvSpPr>
            <p:spPr>
              <a:xfrm>
                <a:off x="5541482" y="4920420"/>
                <a:ext cx="1457194" cy="359457"/>
              </a:xfrm>
              <a:prstGeom prst="rect">
                <a:avLst/>
              </a:prstGeom>
              <a:blipFill>
                <a:blip r:embed="rId6"/>
                <a:stretch>
                  <a:fillRect l="-4603" t="-18644" r="-6276" b="-40678"/>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9" name="ZoneTexte 8"/>
              <p:cNvSpPr txBox="1"/>
              <p:nvPr/>
            </p:nvSpPr>
            <p:spPr>
              <a:xfrm>
                <a:off x="1110157" y="5474931"/>
                <a:ext cx="10737273" cy="923330"/>
              </a:xfrm>
              <a:prstGeom prst="rect">
                <a:avLst/>
              </a:prstGeom>
              <a:noFill/>
            </p:spPr>
            <p:txBody>
              <a:bodyPr wrap="square" rtlCol="0">
                <a:spAutoFit/>
              </a:bodyPr>
              <a:lstStyle/>
              <a:p>
                <a:r>
                  <a:rPr lang="fr-FR" b="1" dirty="0" smtClean="0">
                    <a:effectLst>
                      <a:outerShdw blurRad="38100" dist="38100" dir="2700000" algn="tl">
                        <a:srgbClr val="000000">
                          <a:alpha val="43137"/>
                        </a:srgbClr>
                      </a:outerShdw>
                    </a:effectLst>
                  </a:rPr>
                  <a:t>Remarques: </a:t>
                </a:r>
              </a:p>
              <a:p>
                <a:pPr marL="855663" indent="-222250">
                  <a:buFont typeface="Arial" panose="020B0604020202020204" pitchFamily="34" charset="0"/>
                  <a:buChar char="•"/>
                </a:pPr>
                <a:r>
                  <a:rPr lang="fr-FR" dirty="0" smtClean="0">
                    <a:effectLst>
                      <a:outerShdw blurRad="38100" dist="38100" dir="2700000" algn="tl">
                        <a:srgbClr val="000000">
                          <a:alpha val="43137"/>
                        </a:srgbClr>
                      </a:outerShdw>
                    </a:effectLst>
                  </a:rPr>
                  <a:t>Le coefficient de dilatation thermique de l’acier et du béton est égale à </a:t>
                </a:r>
                <a14:m>
                  <m:oMath xmlns:m="http://schemas.openxmlformats.org/officeDocument/2006/math">
                    <m:sSup>
                      <m:sSupPr>
                        <m:ctrlPr>
                          <a:rPr lang="fr-FR" i="1" smtClean="0">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12</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10</m:t>
                        </m:r>
                      </m:e>
                      <m:sup>
                        <m:r>
                          <a:rPr lang="en-US" b="0" i="1" smtClean="0">
                            <a:effectLst>
                              <a:outerShdw blurRad="38100" dist="38100" dir="2700000" algn="tl">
                                <a:srgbClr val="000000">
                                  <a:alpha val="43137"/>
                                </a:srgbClr>
                              </a:outerShdw>
                            </a:effectLst>
                            <a:latin typeface="Cambria Math" panose="02040503050406030204" pitchFamily="18" charset="0"/>
                          </a:rPr>
                          <m:t>−6</m:t>
                        </m:r>
                      </m:sup>
                    </m:sSup>
                    <m:sSup>
                      <m:sSupPr>
                        <m:ctrlPr>
                          <a:rPr lang="fr-FR" i="1">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 </m:t>
                        </m:r>
                        <m:r>
                          <a:rPr lang="en-US" b="0" i="1" smtClean="0">
                            <a:effectLst>
                              <a:outerShdw blurRad="38100" dist="38100" dir="2700000" algn="tl">
                                <a:srgbClr val="000000">
                                  <a:alpha val="43137"/>
                                </a:srgbClr>
                              </a:outerShdw>
                            </a:effectLst>
                            <a:latin typeface="Cambria Math" panose="02040503050406030204" pitchFamily="18" charset="0"/>
                          </a:rPr>
                          <m:t>𝑘</m:t>
                        </m:r>
                      </m:e>
                      <m:sup>
                        <m:r>
                          <a:rPr lang="en-US" b="0" i="1" smtClean="0">
                            <a:effectLst>
                              <a:outerShdw blurRad="38100" dist="38100" dir="2700000" algn="tl">
                                <a:srgbClr val="000000">
                                  <a:alpha val="43137"/>
                                </a:srgbClr>
                              </a:outerShdw>
                            </a:effectLst>
                            <a:latin typeface="Cambria Math" panose="02040503050406030204" pitchFamily="18" charset="0"/>
                          </a:rPr>
                          <m:t>−1</m:t>
                        </m:r>
                      </m:sup>
                    </m:sSup>
                  </m:oMath>
                </a14:m>
                <a:r>
                  <a:rPr lang="fr-FR" dirty="0" smtClean="0">
                    <a:effectLst>
                      <a:outerShdw blurRad="38100" dist="38100" dir="2700000" algn="tl">
                        <a:srgbClr val="000000">
                          <a:alpha val="43137"/>
                        </a:srgbClr>
                      </a:outerShdw>
                    </a:effectLst>
                  </a:rPr>
                  <a:t>.</a:t>
                </a:r>
              </a:p>
              <a:p>
                <a:pPr marL="855663" indent="-222250">
                  <a:buFont typeface="Arial" panose="020B0604020202020204" pitchFamily="34" charset="0"/>
                  <a:buChar char="•"/>
                </a:pPr>
                <a:r>
                  <a:rPr lang="fr-FR" dirty="0" smtClean="0">
                    <a:effectLst>
                      <a:outerShdw blurRad="38100" dist="38100" dir="2700000" algn="tl">
                        <a:srgbClr val="000000">
                          <a:alpha val="43137"/>
                        </a:srgbClr>
                      </a:outerShdw>
                    </a:effectLst>
                  </a:rPr>
                  <a:t>Dans les matériaux anisotropes le coefficient de dilatation thermique devient un tenseur d’ordre 2.</a:t>
                </a:r>
                <a:endParaRPr lang="fr-FR" dirty="0">
                  <a:effectLst>
                    <a:outerShdw blurRad="38100" dist="38100" dir="2700000" algn="tl">
                      <a:srgbClr val="000000">
                        <a:alpha val="43137"/>
                      </a:srgbClr>
                    </a:outerShdw>
                  </a:effectLst>
                </a:endParaRPr>
              </a:p>
            </p:txBody>
          </p:sp>
        </mc:Choice>
        <mc:Fallback xmlns="">
          <p:sp>
            <p:nvSpPr>
              <p:cNvPr id="9" name="ZoneTexte 8"/>
              <p:cNvSpPr txBox="1">
                <a:spLocks noRot="1" noChangeAspect="1" noMove="1" noResize="1" noEditPoints="1" noAdjustHandles="1" noChangeArrowheads="1" noChangeShapeType="1" noTextEdit="1"/>
              </p:cNvSpPr>
              <p:nvPr/>
            </p:nvSpPr>
            <p:spPr>
              <a:xfrm>
                <a:off x="1110157" y="5474931"/>
                <a:ext cx="10737273" cy="923330"/>
              </a:xfrm>
              <a:prstGeom prst="rect">
                <a:avLst/>
              </a:prstGeom>
              <a:blipFill>
                <a:blip r:embed="rId7"/>
                <a:stretch>
                  <a:fillRect l="-511" t="-3947" b="-11842"/>
                </a:stretch>
              </a:blipFill>
            </p:spPr>
            <p:txBody>
              <a:bodyPr/>
              <a:lstStyle/>
              <a:p>
                <a:r>
                  <a:rPr lang="fr-FR">
                    <a:noFill/>
                  </a:rPr>
                  <a:t> </a:t>
                </a:r>
              </a:p>
            </p:txBody>
          </p:sp>
        </mc:Fallback>
      </mc:AlternateContent>
      <p:sp>
        <p:nvSpPr>
          <p:cNvPr id="13" name="ZoneTexte 12"/>
          <p:cNvSpPr txBox="1"/>
          <p:nvPr/>
        </p:nvSpPr>
        <p:spPr>
          <a:xfrm>
            <a:off x="-34843" y="6002308"/>
            <a:ext cx="1149995"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Exemple 2</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82532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11" name="ZoneTexte 10"/>
          <p:cNvSpPr txBox="1"/>
          <p:nvPr/>
        </p:nvSpPr>
        <p:spPr>
          <a:xfrm>
            <a:off x="59199" y="563186"/>
            <a:ext cx="553998" cy="4074662"/>
          </a:xfrm>
          <a:prstGeom prst="rect">
            <a:avLst/>
          </a:prstGeom>
          <a:noFill/>
        </p:spPr>
        <p:txBody>
          <a:bodyPr vert="vert270" wrap="square" rtlCol="0">
            <a:spAutoFit/>
          </a:bodyPr>
          <a:lstStyle/>
          <a:p>
            <a:r>
              <a:rPr lang="fr-FR" sz="2400" b="1" u="sng" dirty="0">
                <a:solidFill>
                  <a:schemeClr val="bg1"/>
                </a:solidFill>
                <a:effectLst>
                  <a:outerShdw blurRad="38100" dist="38100" dir="2700000" algn="tl">
                    <a:srgbClr val="000000">
                      <a:alpha val="43137"/>
                    </a:srgbClr>
                  </a:outerShdw>
                </a:effectLst>
              </a:rPr>
              <a:t>Energie de déformation</a:t>
            </a:r>
          </a:p>
        </p:txBody>
      </p:sp>
      <p:sp>
        <p:nvSpPr>
          <p:cNvPr id="24" name="Rectangle à coins arrondis 23"/>
          <p:cNvSpPr/>
          <p:nvPr/>
        </p:nvSpPr>
        <p:spPr>
          <a:xfrm>
            <a:off x="876426" y="180109"/>
            <a:ext cx="11204738" cy="6539346"/>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AutoShape 2" descr="{\vec {\mathrm {F} }}"/>
          <p:cNvSpPr>
            <a:spLocks noChangeAspect="1" noChangeArrowheads="1"/>
          </p:cNvSpPr>
          <p:nvPr/>
        </p:nvSpPr>
        <p:spPr bwMode="auto">
          <a:xfrm>
            <a:off x="6667753" y="1288732"/>
            <a:ext cx="997966" cy="107378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 name="ZoneTexte 1"/>
          <p:cNvSpPr txBox="1"/>
          <p:nvPr/>
        </p:nvSpPr>
        <p:spPr>
          <a:xfrm>
            <a:off x="1194410" y="298182"/>
            <a:ext cx="10633587" cy="923330"/>
          </a:xfrm>
          <a:prstGeom prst="rect">
            <a:avLst/>
          </a:prstGeom>
          <a:noFill/>
        </p:spPr>
        <p:txBody>
          <a:bodyPr wrap="square" rtlCol="0">
            <a:spAutoFit/>
          </a:bodyPr>
          <a:lstStyle/>
          <a:p>
            <a:pPr lvl="0" algn="just"/>
            <a:r>
              <a:rPr lang="en-US" altLang="en-US" dirty="0">
                <a:effectLst>
                  <a:outerShdw blurRad="38100" dist="38100" dir="2700000" algn="tl">
                    <a:srgbClr val="000000">
                      <a:alpha val="43137"/>
                    </a:srgbClr>
                  </a:outerShdw>
                </a:effectLst>
              </a:rPr>
              <a:t>La </a:t>
            </a:r>
            <a:r>
              <a:rPr lang="fr-FR" altLang="en-US" dirty="0" smtClean="0">
                <a:effectLst>
                  <a:outerShdw blurRad="38100" dist="38100" dir="2700000" algn="tl">
                    <a:srgbClr val="000000">
                      <a:alpha val="43137"/>
                    </a:srgbClr>
                  </a:outerShdw>
                </a:effectLst>
              </a:rPr>
              <a:t>déformation d’un milieu nécessite l’application d’une force extérieur. Au niveau du point d’application de la charge le déplacement produit permet de calculer le travail de cette force. Ce qui de son tour conduit à ce qu’on appelle l'énergie de déformation.</a:t>
            </a:r>
            <a:r>
              <a:rPr lang="en-US" altLang="en-US" dirty="0" smtClean="0">
                <a:effectLst>
                  <a:outerShdw blurRad="38100" dist="38100" dir="2700000" algn="tl">
                    <a:srgbClr val="000000">
                      <a:alpha val="43137"/>
                    </a:srgbClr>
                  </a:outerShdw>
                </a:effectLst>
              </a:rPr>
              <a:t> </a:t>
            </a:r>
          </a:p>
        </p:txBody>
      </p:sp>
      <p:sp>
        <p:nvSpPr>
          <p:cNvPr id="7" name="ZoneTexte 6"/>
          <p:cNvSpPr txBox="1"/>
          <p:nvPr/>
        </p:nvSpPr>
        <p:spPr>
          <a:xfrm>
            <a:off x="1192204" y="1270511"/>
            <a:ext cx="8399800"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Prenant le cas le plus simple d’une barre sous traction simple, l’</a:t>
            </a:r>
            <a:r>
              <a:rPr lang="fr-FR" dirty="0">
                <a:effectLst>
                  <a:outerShdw blurRad="38100" dist="38100" dir="2700000" algn="tl">
                    <a:srgbClr val="000000">
                      <a:alpha val="43137"/>
                    </a:srgbClr>
                  </a:outerShdw>
                </a:effectLst>
              </a:rPr>
              <a:t>é</a:t>
            </a:r>
            <a:r>
              <a:rPr lang="fr-FR" dirty="0" smtClean="0">
                <a:effectLst>
                  <a:outerShdw blurRad="38100" dist="38100" dir="2700000" algn="tl">
                    <a:srgbClr val="000000">
                      <a:alpha val="43137"/>
                    </a:srgbClr>
                  </a:outerShdw>
                </a:effectLst>
              </a:rPr>
              <a:t>nergie est donnée par: </a:t>
            </a:r>
            <a:endParaRPr lang="fr-FR" dirty="0">
              <a:effectLst>
                <a:outerShdw blurRad="38100" dist="38100" dir="2700000" algn="tl">
                  <a:srgbClr val="000000">
                    <a:alpha val="43137"/>
                  </a:srgbClr>
                </a:outerShdw>
              </a:effectLst>
            </a:endParaRPr>
          </a:p>
        </p:txBody>
      </p:sp>
      <p:grpSp>
        <p:nvGrpSpPr>
          <p:cNvPr id="13" name="Groupe 12"/>
          <p:cNvGrpSpPr/>
          <p:nvPr/>
        </p:nvGrpSpPr>
        <p:grpSpPr>
          <a:xfrm>
            <a:off x="1370307" y="1611465"/>
            <a:ext cx="7630357" cy="640523"/>
            <a:chOff x="2643077" y="2068282"/>
            <a:chExt cx="7630357" cy="640523"/>
          </a:xfrm>
        </p:grpSpPr>
        <mc:AlternateContent xmlns:mc="http://schemas.openxmlformats.org/markup-compatibility/2006" xmlns:a14="http://schemas.microsoft.com/office/drawing/2010/main">
          <mc:Choice Requires="a14">
            <p:sp>
              <p:nvSpPr>
                <p:cNvPr id="8" name="Rectangle 7"/>
                <p:cNvSpPr/>
                <p:nvPr/>
              </p:nvSpPr>
              <p:spPr>
                <a:xfrm>
                  <a:off x="2643077" y="2068282"/>
                  <a:ext cx="128073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 </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2</m:t>
                            </m:r>
                          </m:den>
                        </m:f>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𝜎𝜀</m:t>
                        </m:r>
                      </m:oMath>
                    </m:oMathPara>
                  </a14:m>
                  <a:endParaRPr lang="fr-FR" dirty="0"/>
                </a:p>
              </p:txBody>
            </p:sp>
          </mc:Choice>
          <mc:Fallback xmlns="">
            <p:sp>
              <p:nvSpPr>
                <p:cNvPr id="8" name="Rectangle 7"/>
                <p:cNvSpPr>
                  <a:spLocks noRot="1" noChangeAspect="1" noMove="1" noResize="1" noEditPoints="1" noAdjustHandles="1" noChangeArrowheads="1" noChangeShapeType="1" noTextEdit="1"/>
                </p:cNvSpPr>
                <p:nvPr/>
              </p:nvSpPr>
              <p:spPr>
                <a:xfrm>
                  <a:off x="2643077" y="2068282"/>
                  <a:ext cx="1280735" cy="610936"/>
                </a:xfrm>
                <a:prstGeom prst="rect">
                  <a:avLst/>
                </a:prstGeom>
                <a:blipFill>
                  <a:blip r:embed="rId3"/>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8861060" y="2097869"/>
                  <a:ext cx="1412374"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 </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2</m:t>
                            </m:r>
                          </m:den>
                        </m:f>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sSup>
                          <m:sSupPr>
                            <m:ctrlP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p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p>
                        </m:sSup>
                      </m:oMath>
                    </m:oMathPara>
                  </a14:m>
                  <a:endParaRPr lang="fr-FR" dirty="0"/>
                </a:p>
              </p:txBody>
            </p:sp>
          </mc:Choice>
          <mc:Fallback xmlns="">
            <p:sp>
              <p:nvSpPr>
                <p:cNvPr id="12" name="Rectangle 11"/>
                <p:cNvSpPr>
                  <a:spLocks noRot="1" noChangeAspect="1" noMove="1" noResize="1" noEditPoints="1" noAdjustHandles="1" noChangeArrowheads="1" noChangeShapeType="1" noTextEdit="1"/>
                </p:cNvSpPr>
                <p:nvPr/>
              </p:nvSpPr>
              <p:spPr>
                <a:xfrm>
                  <a:off x="8861060" y="2097869"/>
                  <a:ext cx="1412374" cy="610936"/>
                </a:xfrm>
                <a:prstGeom prst="rect">
                  <a:avLst/>
                </a:prstGeom>
                <a:blipFill>
                  <a:blip r:embed="rId4"/>
                  <a:stretch>
                    <a:fillRect/>
                  </a:stretch>
                </a:blipFill>
              </p:spPr>
              <p:txBody>
                <a:bodyPr/>
                <a:lstStyle/>
                <a:p>
                  <a:r>
                    <a:rPr lang="fr-FR">
                      <a:noFill/>
                    </a:rPr>
                    <a:t> </a:t>
                  </a:r>
                </a:p>
              </p:txBody>
            </p:sp>
          </mc:Fallback>
        </mc:AlternateContent>
        <p:sp>
          <p:nvSpPr>
            <p:cNvPr id="9" name="Flèche droite 8"/>
            <p:cNvSpPr/>
            <p:nvPr/>
          </p:nvSpPr>
          <p:spPr>
            <a:xfrm>
              <a:off x="4291780" y="2359242"/>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5832624" y="2206896"/>
              <a:ext cx="1292341"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Loi de </a:t>
              </a:r>
              <a:r>
                <a:rPr lang="fr-FR" dirty="0" err="1" smtClean="0">
                  <a:effectLst>
                    <a:outerShdw blurRad="38100" dist="38100" dir="2700000" algn="tl">
                      <a:srgbClr val="000000">
                        <a:alpha val="43137"/>
                      </a:srgbClr>
                    </a:outerShdw>
                  </a:effectLst>
                </a:rPr>
                <a:t>Hook</a:t>
              </a:r>
              <a:endParaRPr lang="fr-FR" dirty="0">
                <a:effectLst>
                  <a:outerShdw blurRad="38100" dist="38100" dir="2700000" algn="tl">
                    <a:srgbClr val="000000">
                      <a:alpha val="43137"/>
                    </a:srgbClr>
                  </a:outerShdw>
                </a:effectLst>
              </a:endParaRPr>
            </a:p>
          </p:txBody>
        </p:sp>
        <p:sp>
          <p:nvSpPr>
            <p:cNvPr id="14" name="Flèche droite 13"/>
            <p:cNvSpPr/>
            <p:nvPr/>
          </p:nvSpPr>
          <p:spPr>
            <a:xfrm>
              <a:off x="7792066" y="2364162"/>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6" name="Groupe 15"/>
          <p:cNvGrpSpPr/>
          <p:nvPr/>
        </p:nvGrpSpPr>
        <p:grpSpPr>
          <a:xfrm>
            <a:off x="1351007" y="2579163"/>
            <a:ext cx="7649657" cy="640523"/>
            <a:chOff x="2643077" y="2068282"/>
            <a:chExt cx="7649657" cy="640523"/>
          </a:xfrm>
        </p:grpSpPr>
        <mc:AlternateContent xmlns:mc="http://schemas.openxmlformats.org/markup-compatibility/2006" xmlns:a14="http://schemas.microsoft.com/office/drawing/2010/main">
          <mc:Choice Requires="a14">
            <p:sp>
              <p:nvSpPr>
                <p:cNvPr id="17" name="Rectangle 16"/>
                <p:cNvSpPr/>
                <p:nvPr/>
              </p:nvSpPr>
              <p:spPr>
                <a:xfrm>
                  <a:off x="2643077" y="2068282"/>
                  <a:ext cx="128073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 </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2</m:t>
                            </m:r>
                          </m:den>
                        </m:f>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𝜏𝛾</m:t>
                        </m:r>
                      </m:oMath>
                    </m:oMathPara>
                  </a14:m>
                  <a:endParaRPr lang="fr-FR" dirty="0"/>
                </a:p>
              </p:txBody>
            </p:sp>
          </mc:Choice>
          <mc:Fallback xmlns="">
            <p:sp>
              <p:nvSpPr>
                <p:cNvPr id="17" name="Rectangle 16"/>
                <p:cNvSpPr>
                  <a:spLocks noRot="1" noChangeAspect="1" noMove="1" noResize="1" noEditPoints="1" noAdjustHandles="1" noChangeArrowheads="1" noChangeShapeType="1" noTextEdit="1"/>
                </p:cNvSpPr>
                <p:nvPr/>
              </p:nvSpPr>
              <p:spPr>
                <a:xfrm>
                  <a:off x="2643077" y="2068282"/>
                  <a:ext cx="1280735" cy="610936"/>
                </a:xfrm>
                <a:prstGeom prst="rect">
                  <a:avLst/>
                </a:prstGeom>
                <a:blipFill>
                  <a:blip r:embed="rId5"/>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8" name="Rectangle 17"/>
                <p:cNvSpPr/>
                <p:nvPr/>
              </p:nvSpPr>
              <p:spPr>
                <a:xfrm>
                  <a:off x="8861060" y="2097869"/>
                  <a:ext cx="1431674"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 </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2</m:t>
                            </m:r>
                          </m:den>
                        </m:f>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𝐺</m:t>
                        </m:r>
                        <m:sSup>
                          <m:sSupPr>
                            <m:ctrlP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p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p>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p>
                        </m:sSup>
                      </m:oMath>
                    </m:oMathPara>
                  </a14:m>
                  <a:endParaRPr lang="fr-FR" dirty="0"/>
                </a:p>
              </p:txBody>
            </p:sp>
          </mc:Choice>
          <mc:Fallback xmlns="">
            <p:sp>
              <p:nvSpPr>
                <p:cNvPr id="18" name="Rectangle 17"/>
                <p:cNvSpPr>
                  <a:spLocks noRot="1" noChangeAspect="1" noMove="1" noResize="1" noEditPoints="1" noAdjustHandles="1" noChangeArrowheads="1" noChangeShapeType="1" noTextEdit="1"/>
                </p:cNvSpPr>
                <p:nvPr/>
              </p:nvSpPr>
              <p:spPr>
                <a:xfrm>
                  <a:off x="8861060" y="2097869"/>
                  <a:ext cx="1431674" cy="610936"/>
                </a:xfrm>
                <a:prstGeom prst="rect">
                  <a:avLst/>
                </a:prstGeom>
                <a:blipFill>
                  <a:blip r:embed="rId6"/>
                  <a:stretch>
                    <a:fillRect/>
                  </a:stretch>
                </a:blipFill>
              </p:spPr>
              <p:txBody>
                <a:bodyPr/>
                <a:lstStyle/>
                <a:p>
                  <a:r>
                    <a:rPr lang="fr-FR">
                      <a:noFill/>
                    </a:rPr>
                    <a:t> </a:t>
                  </a:r>
                </a:p>
              </p:txBody>
            </p:sp>
          </mc:Fallback>
        </mc:AlternateContent>
        <p:sp>
          <p:nvSpPr>
            <p:cNvPr id="19" name="Flèche droite 18"/>
            <p:cNvSpPr/>
            <p:nvPr/>
          </p:nvSpPr>
          <p:spPr>
            <a:xfrm>
              <a:off x="4291780" y="2359242"/>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p:cNvSpPr txBox="1"/>
            <p:nvPr/>
          </p:nvSpPr>
          <p:spPr>
            <a:xfrm>
              <a:off x="5259542" y="2218671"/>
              <a:ext cx="2380267"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Module de cisaillement</a:t>
              </a:r>
              <a:endParaRPr lang="fr-FR" dirty="0">
                <a:effectLst>
                  <a:outerShdw blurRad="38100" dist="38100" dir="2700000" algn="tl">
                    <a:srgbClr val="000000">
                      <a:alpha val="43137"/>
                    </a:srgbClr>
                  </a:outerShdw>
                </a:effectLst>
              </a:endParaRPr>
            </a:p>
          </p:txBody>
        </p:sp>
        <p:sp>
          <p:nvSpPr>
            <p:cNvPr id="21" name="Flèche droite 20"/>
            <p:cNvSpPr/>
            <p:nvPr/>
          </p:nvSpPr>
          <p:spPr>
            <a:xfrm>
              <a:off x="7792066" y="2364162"/>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2" name="ZoneTexte 21"/>
          <p:cNvSpPr txBox="1"/>
          <p:nvPr/>
        </p:nvSpPr>
        <p:spPr>
          <a:xfrm>
            <a:off x="1192204" y="2211767"/>
            <a:ext cx="4179221"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Cas cisaillement, l’</a:t>
            </a:r>
            <a:r>
              <a:rPr lang="fr-FR" dirty="0">
                <a:effectLst>
                  <a:outerShdw blurRad="38100" dist="38100" dir="2700000" algn="tl">
                    <a:srgbClr val="000000">
                      <a:alpha val="43137"/>
                    </a:srgbClr>
                  </a:outerShdw>
                </a:effectLst>
              </a:rPr>
              <a:t>é</a:t>
            </a:r>
            <a:r>
              <a:rPr lang="fr-FR" dirty="0" smtClean="0">
                <a:effectLst>
                  <a:outerShdw blurRad="38100" dist="38100" dir="2700000" algn="tl">
                    <a:srgbClr val="000000">
                      <a:alpha val="43137"/>
                    </a:srgbClr>
                  </a:outerShdw>
                </a:effectLst>
              </a:rPr>
              <a:t>nergie est donnée par: </a:t>
            </a:r>
            <a:endParaRPr lang="fr-FR" dirty="0">
              <a:effectLst>
                <a:outerShdw blurRad="38100" dist="38100" dir="2700000" algn="tl">
                  <a:srgbClr val="000000">
                    <a:alpha val="43137"/>
                  </a:srgbClr>
                </a:outerShdw>
              </a:effectLst>
            </a:endParaRPr>
          </a:p>
        </p:txBody>
      </p:sp>
      <p:pic>
        <p:nvPicPr>
          <p:cNvPr id="15" name="Image 14"/>
          <p:cNvPicPr>
            <a:picLocks noChangeAspect="1"/>
          </p:cNvPicPr>
          <p:nvPr/>
        </p:nvPicPr>
        <p:blipFill>
          <a:blip r:embed="rId7"/>
          <a:stretch>
            <a:fillRect/>
          </a:stretch>
        </p:blipFill>
        <p:spPr>
          <a:xfrm>
            <a:off x="9609179" y="1434723"/>
            <a:ext cx="2471985" cy="1868904"/>
          </a:xfrm>
          <a:prstGeom prst="rect">
            <a:avLst/>
          </a:prstGeom>
        </p:spPr>
      </p:pic>
      <p:sp>
        <p:nvSpPr>
          <p:cNvPr id="23" name="Rectangle 22"/>
          <p:cNvSpPr/>
          <p:nvPr/>
        </p:nvSpPr>
        <p:spPr>
          <a:xfrm>
            <a:off x="1165632" y="3376134"/>
            <a:ext cx="11916696" cy="369332"/>
          </a:xfrm>
          <a:prstGeom prst="rect">
            <a:avLst/>
          </a:prstGeom>
        </p:spPr>
        <p:txBody>
          <a:bodyPr wrap="square">
            <a:spAutoFit/>
          </a:bodyPr>
          <a:lstStyle/>
          <a:p>
            <a:r>
              <a:rPr lang="fr-FR" dirty="0">
                <a:effectLst>
                  <a:outerShdw blurRad="38100" dist="38100" dir="2700000" algn="tl">
                    <a:srgbClr val="000000">
                      <a:alpha val="43137"/>
                    </a:srgbClr>
                  </a:outerShdw>
                </a:effectLst>
              </a:rPr>
              <a:t>De manière générale, l'énergie élastique par unité de </a:t>
            </a:r>
            <a:r>
              <a:rPr lang="fr-FR" dirty="0" smtClean="0">
                <a:effectLst>
                  <a:outerShdw blurRad="38100" dist="38100" dir="2700000" algn="tl">
                    <a:srgbClr val="000000">
                      <a:alpha val="43137"/>
                    </a:srgbClr>
                  </a:outerShdw>
                </a:effectLst>
              </a:rPr>
              <a:t>volume </a:t>
            </a:r>
            <a:r>
              <a:rPr lang="fr-FR" dirty="0">
                <a:effectLst>
                  <a:outerShdw blurRad="38100" dist="38100" dir="2700000" algn="tl">
                    <a:srgbClr val="000000">
                      <a:alpha val="43137"/>
                    </a:srgbClr>
                  </a:outerShdw>
                </a:effectLst>
              </a:rPr>
              <a:t>avec </a:t>
            </a:r>
            <a:r>
              <a:rPr lang="fr-FR" dirty="0" smtClean="0">
                <a:effectLst>
                  <a:outerShdw blurRad="38100" dist="38100" dir="2700000" algn="tl">
                    <a:srgbClr val="000000">
                      <a:alpha val="43137"/>
                    </a:srgbClr>
                  </a:outerShdw>
                </a:effectLst>
              </a:rPr>
              <a:t>la convention de sommation d’Einstein vaut:</a:t>
            </a:r>
            <a:endParaRPr lang="fr-FR" dirty="0">
              <a:effectLst>
                <a:outerShdw blurRad="38100" dist="38100" dir="2700000" algn="tl">
                  <a:srgbClr val="000000">
                    <a:alpha val="43137"/>
                  </a:srgbClr>
                </a:outerShdw>
              </a:effectLst>
            </a:endParaRPr>
          </a:p>
        </p:txBody>
      </p:sp>
      <p:grpSp>
        <p:nvGrpSpPr>
          <p:cNvPr id="38" name="Groupe 37"/>
          <p:cNvGrpSpPr/>
          <p:nvPr/>
        </p:nvGrpSpPr>
        <p:grpSpPr>
          <a:xfrm>
            <a:off x="1381531" y="3756263"/>
            <a:ext cx="9810100" cy="672743"/>
            <a:chOff x="1387552" y="4332380"/>
            <a:chExt cx="9810100" cy="672743"/>
          </a:xfrm>
        </p:grpSpPr>
        <mc:AlternateContent xmlns:mc="http://schemas.openxmlformats.org/markup-compatibility/2006" xmlns:a14="http://schemas.microsoft.com/office/drawing/2010/main">
          <mc:Choice Requires="a14">
            <p:sp>
              <p:nvSpPr>
                <p:cNvPr id="25" name="Rectangle 24"/>
                <p:cNvSpPr/>
                <p:nvPr/>
              </p:nvSpPr>
              <p:spPr>
                <a:xfrm>
                  <a:off x="1387552" y="4332380"/>
                  <a:ext cx="1559979"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𝑊</m:t>
                            </m:r>
                          </m:e>
                          <m:sub>
                            <m:r>
                              <a:rPr lang="en-US" i="1">
                                <a:effectLst>
                                  <a:outerShdw blurRad="38100" dist="38100" dir="2700000" algn="tl">
                                    <a:srgbClr val="000000">
                                      <a:alpha val="43137"/>
                                    </a:srgbClr>
                                  </a:outerShdw>
                                </a:effectLst>
                                <a:latin typeface="Cambria Math" panose="02040503050406030204" pitchFamily="18" charset="0"/>
                              </a:rPr>
                              <m:t>𝑒</m:t>
                            </m:r>
                          </m:sub>
                        </m:sSub>
                        <m:r>
                          <a:rPr lang="en-US" i="1">
                            <a:effectLst>
                              <a:outerShdw blurRad="38100" dist="38100" dir="2700000" algn="tl">
                                <a:srgbClr val="000000">
                                  <a:alpha val="43137"/>
                                </a:srgbClr>
                              </a:outerShdw>
                            </a:effectLst>
                            <a:latin typeface="Cambria Math" panose="02040503050406030204" pitchFamily="18" charset="0"/>
                          </a:rPr>
                          <m:t>= </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1</m:t>
                            </m:r>
                          </m:num>
                          <m:den>
                            <m:r>
                              <a:rPr lang="en-US" i="1">
                                <a:effectLst>
                                  <a:outerShdw blurRad="38100" dist="38100" dir="2700000" algn="tl">
                                    <a:srgbClr val="000000">
                                      <a:alpha val="43137"/>
                                    </a:srgbClr>
                                  </a:outerShdw>
                                </a:effectLst>
                                <a:latin typeface="Cambria Math" panose="02040503050406030204" pitchFamily="18" charset="0"/>
                              </a:rPr>
                              <m:t>2</m:t>
                            </m:r>
                          </m:den>
                        </m:f>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sSub>
                          <m:sSubPr>
                            <m:ctrlP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𝑖𝑗</m:t>
                            </m:r>
                          </m:sub>
                        </m:sSub>
                      </m:oMath>
                    </m:oMathPara>
                  </a14:m>
                  <a:endParaRPr lang="fr-FR" dirty="0"/>
                </a:p>
              </p:txBody>
            </p:sp>
          </mc:Choice>
          <mc:Fallback xmlns="">
            <p:sp>
              <p:nvSpPr>
                <p:cNvPr id="25" name="Rectangle 24"/>
                <p:cNvSpPr>
                  <a:spLocks noRot="1" noChangeAspect="1" noMove="1" noResize="1" noEditPoints="1" noAdjustHandles="1" noChangeArrowheads="1" noChangeShapeType="1" noTextEdit="1"/>
                </p:cNvSpPr>
                <p:nvPr/>
              </p:nvSpPr>
              <p:spPr>
                <a:xfrm>
                  <a:off x="1387552" y="4332380"/>
                  <a:ext cx="1559979" cy="610936"/>
                </a:xfrm>
                <a:prstGeom prst="rect">
                  <a:avLst/>
                </a:prstGeom>
                <a:blipFill>
                  <a:blip r:embed="rId8"/>
                  <a:stretch>
                    <a:fillRect/>
                  </a:stretch>
                </a:blipFill>
              </p:spPr>
              <p:txBody>
                <a:bodyPr/>
                <a:lstStyle/>
                <a:p>
                  <a:r>
                    <a:rPr lang="fr-FR">
                      <a:noFill/>
                    </a:rPr>
                    <a:t> </a:t>
                  </a:r>
                </a:p>
              </p:txBody>
            </p:sp>
          </mc:Fallback>
        </mc:AlternateContent>
        <p:sp>
          <p:nvSpPr>
            <p:cNvPr id="26" name="Rectangle 25"/>
            <p:cNvSpPr/>
            <p:nvPr/>
          </p:nvSpPr>
          <p:spPr>
            <a:xfrm>
              <a:off x="3910320" y="4473729"/>
              <a:ext cx="3906198" cy="369332"/>
            </a:xfrm>
            <a:prstGeom prst="rect">
              <a:avLst/>
            </a:prstGeom>
          </p:spPr>
          <p:txBody>
            <a:bodyPr wrap="none">
              <a:spAutoFit/>
            </a:bodyPr>
            <a:lstStyle/>
            <a:p>
              <a:r>
                <a:rPr lang="fr-FR" dirty="0">
                  <a:effectLst>
                    <a:outerShdw blurRad="38100" dist="38100" dir="2700000" algn="tl">
                      <a:srgbClr val="000000">
                        <a:alpha val="43137"/>
                      </a:srgbClr>
                    </a:outerShdw>
                  </a:effectLst>
                </a:rPr>
                <a:t>En utilisant les composantes principales</a:t>
              </a:r>
            </a:p>
          </p:txBody>
        </p:sp>
        <mc:AlternateContent xmlns:mc="http://schemas.openxmlformats.org/markup-compatibility/2006" xmlns:a14="http://schemas.microsoft.com/office/drawing/2010/main">
          <mc:Choice Requires="a14">
            <p:sp>
              <p:nvSpPr>
                <p:cNvPr id="27" name="Rectangle 26"/>
                <p:cNvSpPr/>
                <p:nvPr/>
              </p:nvSpPr>
              <p:spPr>
                <a:xfrm>
                  <a:off x="8079747" y="4394187"/>
                  <a:ext cx="3117905"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𝑊</m:t>
                            </m:r>
                          </m:e>
                          <m:sub>
                            <m:r>
                              <a:rPr lang="en-US" i="1">
                                <a:effectLst>
                                  <a:outerShdw blurRad="38100" dist="38100" dir="2700000" algn="tl">
                                    <a:srgbClr val="000000">
                                      <a:alpha val="43137"/>
                                    </a:srgbClr>
                                  </a:outerShdw>
                                </a:effectLst>
                                <a:latin typeface="Cambria Math" panose="02040503050406030204" pitchFamily="18" charset="0"/>
                              </a:rPr>
                              <m:t>𝑒</m:t>
                            </m:r>
                          </m:sub>
                        </m:sSub>
                        <m:r>
                          <a:rPr lang="en-US" i="1">
                            <a:effectLst>
                              <a:outerShdw blurRad="38100" dist="38100" dir="2700000" algn="tl">
                                <a:srgbClr val="000000">
                                  <a:alpha val="43137"/>
                                </a:srgbClr>
                              </a:outerShdw>
                            </a:effectLst>
                            <a:latin typeface="Cambria Math" panose="02040503050406030204" pitchFamily="18" charset="0"/>
                          </a:rPr>
                          <m:t>= </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1</m:t>
                            </m:r>
                          </m:num>
                          <m:den>
                            <m:r>
                              <a:rPr lang="en-US" i="1">
                                <a:effectLst>
                                  <a:outerShdw blurRad="38100" dist="38100" dir="2700000" algn="tl">
                                    <a:srgbClr val="000000">
                                      <a:alpha val="43137"/>
                                    </a:srgbClr>
                                  </a:outerShdw>
                                </a:effectLst>
                                <a:latin typeface="Cambria Math" panose="02040503050406030204" pitchFamily="18" charset="0"/>
                              </a:rPr>
                              <m:t>2</m:t>
                            </m:r>
                          </m:den>
                        </m:f>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sSub>
                          <m:sSubPr>
                            <m:ctrlP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sSub>
                          <m:sSub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sSub>
                          <m:sSub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oMath>
                    </m:oMathPara>
                  </a14:m>
                  <a:endParaRPr lang="fr-FR" dirty="0"/>
                </a:p>
              </p:txBody>
            </p:sp>
          </mc:Choice>
          <mc:Fallback xmlns="">
            <p:sp>
              <p:nvSpPr>
                <p:cNvPr id="27" name="Rectangle 26"/>
                <p:cNvSpPr>
                  <a:spLocks noRot="1" noChangeAspect="1" noMove="1" noResize="1" noEditPoints="1" noAdjustHandles="1" noChangeArrowheads="1" noChangeShapeType="1" noTextEdit="1"/>
                </p:cNvSpPr>
                <p:nvPr/>
              </p:nvSpPr>
              <p:spPr>
                <a:xfrm>
                  <a:off x="8079747" y="4394187"/>
                  <a:ext cx="3117905" cy="610936"/>
                </a:xfrm>
                <a:prstGeom prst="rect">
                  <a:avLst/>
                </a:prstGeom>
                <a:blipFill>
                  <a:blip r:embed="rId9"/>
                  <a:stretch>
                    <a:fillRect/>
                  </a:stretch>
                </a:blipFill>
              </p:spPr>
              <p:txBody>
                <a:bodyPr/>
                <a:lstStyle/>
                <a:p>
                  <a:r>
                    <a:rPr lang="fr-FR">
                      <a:noFill/>
                    </a:rPr>
                    <a:t> </a:t>
                  </a:r>
                </a:p>
              </p:txBody>
            </p:sp>
          </mc:Fallback>
        </mc:AlternateContent>
        <p:sp>
          <p:nvSpPr>
            <p:cNvPr id="28" name="Flèche droite 27"/>
            <p:cNvSpPr/>
            <p:nvPr/>
          </p:nvSpPr>
          <p:spPr>
            <a:xfrm>
              <a:off x="2999709" y="4655559"/>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9" name="Rectangle 28"/>
          <p:cNvSpPr/>
          <p:nvPr/>
        </p:nvSpPr>
        <p:spPr>
          <a:xfrm>
            <a:off x="1165632" y="4361521"/>
            <a:ext cx="8195833" cy="369332"/>
          </a:xfrm>
          <a:prstGeom prst="rect">
            <a:avLst/>
          </a:prstGeom>
        </p:spPr>
        <p:txBody>
          <a:bodyPr wrap="none">
            <a:spAutoFit/>
          </a:bodyPr>
          <a:lstStyle/>
          <a:p>
            <a:r>
              <a:rPr lang="fr-FR" dirty="0">
                <a:effectLst>
                  <a:outerShdw blurRad="38100" dist="38100" dir="2700000" algn="tl">
                    <a:srgbClr val="000000">
                      <a:alpha val="43137"/>
                    </a:srgbClr>
                  </a:outerShdw>
                </a:effectLst>
              </a:rPr>
              <a:t>En faisant intervenir la </a:t>
            </a:r>
            <a:r>
              <a:rPr lang="fr-FR" dirty="0" smtClean="0">
                <a:effectLst>
                  <a:outerShdw blurRad="38100" dist="38100" dir="2700000" algn="tl">
                    <a:srgbClr val="000000">
                      <a:alpha val="43137"/>
                    </a:srgbClr>
                  </a:outerShdw>
                </a:effectLst>
              </a:rPr>
              <a:t>loi de </a:t>
            </a:r>
            <a:r>
              <a:rPr lang="fr-FR" dirty="0" err="1" smtClean="0">
                <a:effectLst>
                  <a:outerShdw blurRad="38100" dist="38100" dir="2700000" algn="tl">
                    <a:srgbClr val="000000">
                      <a:alpha val="43137"/>
                    </a:srgbClr>
                  </a:outerShdw>
                </a:effectLst>
              </a:rPr>
              <a:t>Hook</a:t>
            </a:r>
            <a:r>
              <a:rPr lang="fr-FR" dirty="0" smtClean="0">
                <a:effectLst>
                  <a:outerShdw blurRad="38100" dist="38100" dir="2700000" algn="tl">
                    <a:srgbClr val="000000">
                      <a:alpha val="43137"/>
                    </a:srgbClr>
                  </a:outerShdw>
                </a:effectLst>
              </a:rPr>
              <a:t> </a:t>
            </a:r>
            <a:r>
              <a:rPr lang="fr-FR" dirty="0">
                <a:effectLst>
                  <a:outerShdw blurRad="38100" dist="38100" dir="2700000" algn="tl">
                    <a:srgbClr val="000000">
                      <a:alpha val="43137"/>
                    </a:srgbClr>
                  </a:outerShdw>
                </a:effectLst>
              </a:rPr>
              <a:t>généralisée pour un matériau isotrope, on obtient </a:t>
            </a:r>
          </a:p>
        </p:txBody>
      </p:sp>
      <p:grpSp>
        <p:nvGrpSpPr>
          <p:cNvPr id="34" name="Groupe 33"/>
          <p:cNvGrpSpPr/>
          <p:nvPr/>
        </p:nvGrpSpPr>
        <p:grpSpPr>
          <a:xfrm>
            <a:off x="1381531" y="4783689"/>
            <a:ext cx="9390963" cy="714683"/>
            <a:chOff x="1832508" y="5370559"/>
            <a:chExt cx="9390963" cy="714683"/>
          </a:xfrm>
        </p:grpSpPr>
        <mc:AlternateContent xmlns:mc="http://schemas.openxmlformats.org/markup-compatibility/2006" xmlns:a14="http://schemas.microsoft.com/office/drawing/2010/main">
          <mc:Choice Requires="a14">
            <p:sp>
              <p:nvSpPr>
                <p:cNvPr id="30" name="ZoneTexte 29"/>
                <p:cNvSpPr txBox="1"/>
                <p:nvPr/>
              </p:nvSpPr>
              <p:spPr>
                <a:xfrm>
                  <a:off x="1832508" y="5370559"/>
                  <a:ext cx="2738570" cy="71468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m:t>
                        </m:r>
                        <m:d>
                          <m:dPr>
                            <m:ctrlP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𝜆</m:t>
                                </m:r>
                              </m:num>
                              <m:den>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den>
                            </m:f>
                          </m:e>
                        </m:d>
                        <m:sSubSup>
                          <m:sSubSupPr>
                            <m:ctrlPr>
                              <a:rPr lang="en-US" b="0" i="1" smtClean="0">
                                <a:effectLst>
                                  <a:outerShdw blurRad="38100" dist="38100" dir="2700000" algn="tl">
                                    <a:srgbClr val="000000">
                                      <a:alpha val="43137"/>
                                    </a:srgbClr>
                                  </a:outerShdw>
                                </a:effectLst>
                                <a:latin typeface="Cambria Math" panose="02040503050406030204" pitchFamily="18" charset="0"/>
                              </a:rPr>
                            </m:ctrlPr>
                          </m:sSubSupPr>
                          <m:e>
                            <m:r>
                              <a:rPr lang="en-US" b="0" i="1" smtClean="0">
                                <a:effectLst>
                                  <a:outerShdw blurRad="38100" dist="38100" dir="2700000" algn="tl">
                                    <a:srgbClr val="000000">
                                      <a:alpha val="43137"/>
                                    </a:srgbClr>
                                  </a:outerShdw>
                                </a:effectLst>
                                <a:latin typeface="Cambria Math" panose="02040503050406030204" pitchFamily="18" charset="0"/>
                              </a:rPr>
                              <m:t>𝐼</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en-US" b="0" i="1" smtClean="0">
                                <a:effectLst>
                                  <a:outerShdw blurRad="38100" dist="38100" dir="2700000" algn="tl">
                                    <a:srgbClr val="000000">
                                      <a:alpha val="43137"/>
                                    </a:srgbClr>
                                  </a:outerShdw>
                                </a:effectLst>
                                <a:latin typeface="Cambria Math" panose="02040503050406030204" pitchFamily="18" charset="0"/>
                              </a:rPr>
                              <m:t>1</m:t>
                            </m:r>
                          </m:sub>
                          <m:sup>
                            <m:r>
                              <a:rPr lang="en-US" b="0" i="1" smtClean="0">
                                <a:effectLst>
                                  <a:outerShdw blurRad="38100" dist="38100" dir="2700000" algn="tl">
                                    <a:srgbClr val="000000">
                                      <a:alpha val="43137"/>
                                    </a:srgbClr>
                                  </a:outerShdw>
                                </a:effectLst>
                                <a:latin typeface="Cambria Math" panose="02040503050406030204" pitchFamily="18" charset="0"/>
                              </a:rPr>
                              <m:t>2</m:t>
                            </m:r>
                          </m:sup>
                        </m:sSubSup>
                        <m:r>
                          <a:rPr lang="en-US" b="0" i="1" smtClean="0">
                            <a:effectLst>
                              <a:outerShdw blurRad="38100" dist="38100" dir="2700000" algn="tl">
                                <a:srgbClr val="000000">
                                  <a:alpha val="43137"/>
                                </a:srgbClr>
                              </a:outerShdw>
                            </a:effectLst>
                            <a:latin typeface="Cambria Math" panose="02040503050406030204" pitchFamily="18" charset="0"/>
                          </a:rPr>
                          <m:t>−2</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sSub>
                          <m:sSub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𝐼</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oMath>
                    </m:oMathPara>
                  </a14:m>
                  <a:endParaRPr lang="fr-FR" dirty="0">
                    <a:effectLst>
                      <a:outerShdw blurRad="38100" dist="38100" dir="2700000" algn="tl">
                        <a:srgbClr val="000000">
                          <a:alpha val="43137"/>
                        </a:srgbClr>
                      </a:outerShdw>
                    </a:effectLst>
                  </a:endParaRPr>
                </a:p>
              </p:txBody>
            </p:sp>
          </mc:Choice>
          <mc:Fallback xmlns="">
            <p:sp>
              <p:nvSpPr>
                <p:cNvPr id="30" name="ZoneTexte 29"/>
                <p:cNvSpPr txBox="1">
                  <a:spLocks noRot="1" noChangeAspect="1" noMove="1" noResize="1" noEditPoints="1" noAdjustHandles="1" noChangeArrowheads="1" noChangeShapeType="1" noTextEdit="1"/>
                </p:cNvSpPr>
                <p:nvPr/>
              </p:nvSpPr>
              <p:spPr>
                <a:xfrm>
                  <a:off x="1832508" y="5370559"/>
                  <a:ext cx="2738570" cy="714683"/>
                </a:xfrm>
                <a:prstGeom prst="rect">
                  <a:avLst/>
                </a:prstGeom>
                <a:blipFill>
                  <a:blip r:embed="rId10"/>
                  <a:stretch>
                    <a:fillRect b="-85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1" name="ZoneTexte 30"/>
                <p:cNvSpPr txBox="1"/>
                <p:nvPr/>
              </p:nvSpPr>
              <p:spPr>
                <a:xfrm>
                  <a:off x="8931240" y="5423545"/>
                  <a:ext cx="2292231" cy="65614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𝑊</m:t>
                            </m:r>
                          </m:e>
                          <m:sub>
                            <m:r>
                              <a:rPr lang="en-US" b="0" i="1" smtClean="0">
                                <a:effectLst>
                                  <a:outerShdw blurRad="38100" dist="38100" dir="2700000" algn="tl">
                                    <a:srgbClr val="000000">
                                      <a:alpha val="43137"/>
                                    </a:srgbClr>
                                  </a:outerShdw>
                                </a:effectLst>
                                <a:latin typeface="Cambria Math" panose="02040503050406030204" pitchFamily="18" charset="0"/>
                              </a:rPr>
                              <m:t>𝑒</m:t>
                            </m:r>
                          </m:sub>
                        </m:sSub>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num>
                          <m:den>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den>
                        </m:f>
                        <m:sSubSup>
                          <m:sSubSupPr>
                            <m:ctrlPr>
                              <a:rPr lang="en-US" b="0" i="1" smtClean="0">
                                <a:effectLst>
                                  <a:outerShdw blurRad="38100" dist="38100" dir="2700000" algn="tl">
                                    <a:srgbClr val="000000">
                                      <a:alpha val="43137"/>
                                    </a:srgbClr>
                                  </a:outerShdw>
                                </a:effectLst>
                                <a:latin typeface="Cambria Math" panose="02040503050406030204" pitchFamily="18" charset="0"/>
                              </a:rPr>
                            </m:ctrlPr>
                          </m:sSubSupPr>
                          <m:e>
                            <m:r>
                              <a:rPr lang="en-US" b="0" i="1" smtClean="0">
                                <a:effectLst>
                                  <a:outerShdw blurRad="38100" dist="38100" dir="2700000" algn="tl">
                                    <a:srgbClr val="000000">
                                      <a:alpha val="43137"/>
                                    </a:srgbClr>
                                  </a:outerShdw>
                                </a:effectLst>
                                <a:latin typeface="Cambria Math" panose="02040503050406030204" pitchFamily="18" charset="0"/>
                              </a:rPr>
                              <m:t>𝐼</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b="0" i="1" smtClean="0">
                                <a:effectLst>
                                  <a:outerShdw blurRad="38100" dist="38100" dir="2700000" algn="tl">
                                    <a:srgbClr val="000000">
                                      <a:alpha val="43137"/>
                                    </a:srgbClr>
                                  </a:outerShdw>
                                </a:effectLst>
                                <a:latin typeface="Cambria Math" panose="02040503050406030204" pitchFamily="18" charset="0"/>
                              </a:rPr>
                              <m:t>1</m:t>
                            </m:r>
                          </m:sub>
                          <m:sup>
                            <m:r>
                              <a:rPr lang="en-US" b="0" i="1" smtClean="0">
                                <a:effectLst>
                                  <a:outerShdw blurRad="38100" dist="38100" dir="2700000" algn="tl">
                                    <a:srgbClr val="000000">
                                      <a:alpha val="43137"/>
                                    </a:srgbClr>
                                  </a:outerShdw>
                                </a:effectLst>
                                <a:latin typeface="Cambria Math" panose="02040503050406030204" pitchFamily="18" charset="0"/>
                              </a:rPr>
                              <m:t>2</m:t>
                            </m:r>
                          </m:sup>
                        </m:sSubSup>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2</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den>
                        </m:f>
                        <m:sSub>
                          <m:sSub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𝐼</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oMath>
                    </m:oMathPara>
                  </a14:m>
                  <a:endParaRPr lang="fr-FR" dirty="0">
                    <a:effectLst>
                      <a:outerShdw blurRad="38100" dist="38100" dir="2700000" algn="tl">
                        <a:srgbClr val="000000">
                          <a:alpha val="43137"/>
                        </a:srgbClr>
                      </a:outerShdw>
                    </a:effectLst>
                  </a:endParaRPr>
                </a:p>
              </p:txBody>
            </p:sp>
          </mc:Choice>
          <mc:Fallback xmlns="">
            <p:sp>
              <p:nvSpPr>
                <p:cNvPr id="31" name="ZoneTexte 30"/>
                <p:cNvSpPr txBox="1">
                  <a:spLocks noRot="1" noChangeAspect="1" noMove="1" noResize="1" noEditPoints="1" noAdjustHandles="1" noChangeArrowheads="1" noChangeShapeType="1" noTextEdit="1"/>
                </p:cNvSpPr>
                <p:nvPr/>
              </p:nvSpPr>
              <p:spPr>
                <a:xfrm>
                  <a:off x="8931240" y="5423545"/>
                  <a:ext cx="2292231" cy="656142"/>
                </a:xfrm>
                <a:prstGeom prst="rect">
                  <a:avLst/>
                </a:prstGeom>
                <a:blipFill>
                  <a:blip r:embed="rId11"/>
                  <a:stretch>
                    <a:fillRect/>
                  </a:stretch>
                </a:blipFill>
              </p:spPr>
              <p:txBody>
                <a:bodyPr/>
                <a:lstStyle/>
                <a:p>
                  <a:r>
                    <a:rPr lang="fr-FR">
                      <a:noFill/>
                    </a:rPr>
                    <a:t> </a:t>
                  </a:r>
                </a:p>
              </p:txBody>
            </p:sp>
          </mc:Fallback>
        </mc:AlternateContent>
        <p:sp>
          <p:nvSpPr>
            <p:cNvPr id="32" name="Rectangle 31"/>
            <p:cNvSpPr/>
            <p:nvPr/>
          </p:nvSpPr>
          <p:spPr>
            <a:xfrm>
              <a:off x="6132165" y="5557982"/>
              <a:ext cx="2589299" cy="369332"/>
            </a:xfrm>
            <a:prstGeom prst="rect">
              <a:avLst/>
            </a:prstGeom>
          </p:spPr>
          <p:txBody>
            <a:bodyPr wrap="none">
              <a:spAutoFit/>
            </a:bodyPr>
            <a:lstStyle/>
            <a:p>
              <a:r>
                <a:rPr lang="fr-FR" dirty="0">
                  <a:effectLst>
                    <a:outerShdw blurRad="38100" dist="38100" dir="2700000" algn="tl">
                      <a:srgbClr val="000000">
                        <a:alpha val="43137"/>
                      </a:srgbClr>
                    </a:outerShdw>
                  </a:effectLst>
                </a:rPr>
                <a:t>En </a:t>
              </a:r>
              <a:r>
                <a:rPr lang="fr-FR" dirty="0" smtClean="0">
                  <a:effectLst>
                    <a:outerShdw blurRad="38100" dist="38100" dir="2700000" algn="tl">
                      <a:srgbClr val="000000">
                        <a:alpha val="43137"/>
                      </a:srgbClr>
                    </a:outerShdw>
                  </a:effectLst>
                </a:rPr>
                <a:t>termes de contraintes:</a:t>
              </a:r>
              <a:endParaRPr lang="fr-FR" dirty="0">
                <a:effectLst>
                  <a:outerShdw blurRad="38100" dist="38100" dir="2700000" algn="tl">
                    <a:srgbClr val="000000">
                      <a:alpha val="43137"/>
                    </a:srgbClr>
                  </a:outerShdw>
                </a:effectLst>
              </a:endParaRPr>
            </a:p>
          </p:txBody>
        </p:sp>
        <p:sp>
          <p:nvSpPr>
            <p:cNvPr id="33" name="Flèche droite 32"/>
            <p:cNvSpPr/>
            <p:nvPr/>
          </p:nvSpPr>
          <p:spPr>
            <a:xfrm>
              <a:off x="4966160" y="5707607"/>
              <a:ext cx="734029" cy="88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effectLst>
                  <a:outerShdw blurRad="38100" dist="38100" dir="2700000" algn="tl">
                    <a:srgbClr val="000000">
                      <a:alpha val="43137"/>
                    </a:srgbClr>
                  </a:outerShdw>
                </a:effectLst>
              </a:endParaRPr>
            </a:p>
          </p:txBody>
        </p:sp>
      </p:grpSp>
      <p:grpSp>
        <p:nvGrpSpPr>
          <p:cNvPr id="39" name="Groupe 38"/>
          <p:cNvGrpSpPr/>
          <p:nvPr/>
        </p:nvGrpSpPr>
        <p:grpSpPr>
          <a:xfrm>
            <a:off x="1430699" y="5511800"/>
            <a:ext cx="7881451" cy="371894"/>
            <a:chOff x="1510989" y="6178722"/>
            <a:chExt cx="7881451" cy="371894"/>
          </a:xfrm>
        </p:grpSpPr>
        <mc:AlternateContent xmlns:mc="http://schemas.openxmlformats.org/markup-compatibility/2006" xmlns:a14="http://schemas.microsoft.com/office/drawing/2010/main">
          <mc:Choice Requires="a14">
            <p:sp>
              <p:nvSpPr>
                <p:cNvPr id="35" name="Rectangle 34"/>
                <p:cNvSpPr/>
                <p:nvPr/>
              </p:nvSpPr>
              <p:spPr>
                <a:xfrm>
                  <a:off x="1510989" y="6178722"/>
                  <a:ext cx="5000215" cy="369332"/>
                </a:xfrm>
                <a:prstGeom prst="rect">
                  <a:avLst/>
                </a:prstGeom>
              </p:spPr>
              <p:txBody>
                <a:bodyPr wrap="none">
                  <a:spAutoFit/>
                </a:bodyPr>
                <a:lstStyle/>
                <a:p>
                  <a14:m>
                    <m:oMath xmlns:m="http://schemas.openxmlformats.org/officeDocument/2006/math">
                      <m:sSub>
                        <m:sSubPr>
                          <m:ctrlP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𝐼</m:t>
                          </m:r>
                        </m:e>
                        <m:sub>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sub>
                      </m:sSub>
                    </m:oMath>
                  </a14:m>
                  <a:r>
                    <a:rPr lang="fr-FR" dirty="0" smtClean="0">
                      <a:effectLst>
                        <a:outerShdw blurRad="38100" dist="38100" dir="2700000" algn="tl">
                          <a:srgbClr val="000000">
                            <a:alpha val="43137"/>
                          </a:srgbClr>
                        </a:outerShdw>
                      </a:effectLst>
                    </a:rPr>
                    <a:t>,</a:t>
                  </a:r>
                  <a:r>
                    <a:rPr lang="en-US" dirty="0">
                      <a:effectLst>
                        <a:outerShdw blurRad="38100" dist="38100" dir="2700000" algn="tl">
                          <a:srgbClr val="000000">
                            <a:alpha val="43137"/>
                          </a:srgbClr>
                        </a:outerShdw>
                      </a:effectLst>
                      <a:ea typeface="Cambria Math" panose="02040503050406030204" pitchFamily="18" charset="0"/>
                    </a:rPr>
                    <a:t> </a:t>
                  </a:r>
                  <a14:m>
                    <m:oMath xmlns:m="http://schemas.openxmlformats.org/officeDocument/2006/math">
                      <m:sSub>
                        <m:sSubPr>
                          <m:ctrlP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𝐼</m:t>
                          </m:r>
                        </m:e>
                        <m:sub>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sub>
                      </m:sSub>
                    </m:oMath>
                  </a14:m>
                  <a:r>
                    <a:rPr lang="fr-FR" dirty="0" smtClean="0">
                      <a:effectLst>
                        <a:outerShdw blurRad="38100" dist="38100" dir="2700000" algn="tl">
                          <a:srgbClr val="000000">
                            <a:alpha val="43137"/>
                          </a:srgbClr>
                        </a:outerShdw>
                      </a:effectLst>
                    </a:rPr>
                    <a:t>: Invariants de déformations et de contraintes.</a:t>
                  </a:r>
                  <a:endParaRPr lang="fr-FR" dirty="0">
                    <a:effectLst>
                      <a:outerShdw blurRad="38100" dist="38100" dir="2700000" algn="tl">
                        <a:srgbClr val="000000">
                          <a:alpha val="43137"/>
                        </a:srgbClr>
                      </a:outerShdw>
                    </a:effectLst>
                  </a:endParaRPr>
                </a:p>
              </p:txBody>
            </p:sp>
          </mc:Choice>
          <mc:Fallback xmlns="">
            <p:sp>
              <p:nvSpPr>
                <p:cNvPr id="35" name="Rectangle 34"/>
                <p:cNvSpPr>
                  <a:spLocks noRot="1" noChangeAspect="1" noMove="1" noResize="1" noEditPoints="1" noAdjustHandles="1" noChangeArrowheads="1" noChangeShapeType="1" noTextEdit="1"/>
                </p:cNvSpPr>
                <p:nvPr/>
              </p:nvSpPr>
              <p:spPr>
                <a:xfrm>
                  <a:off x="1510989" y="6178722"/>
                  <a:ext cx="5000215" cy="369332"/>
                </a:xfrm>
                <a:prstGeom prst="rect">
                  <a:avLst/>
                </a:prstGeom>
                <a:blipFill>
                  <a:blip r:embed="rId12"/>
                  <a:stretch>
                    <a:fillRect t="-9836" r="-854" b="-31148"/>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7" name="Rectangle 36"/>
                <p:cNvSpPr/>
                <p:nvPr/>
              </p:nvSpPr>
              <p:spPr>
                <a:xfrm>
                  <a:off x="6687597" y="6181284"/>
                  <a:ext cx="2704843" cy="369332"/>
                </a:xfrm>
                <a:prstGeom prst="rect">
                  <a:avLst/>
                </a:prstGeom>
              </p:spPr>
              <p:txBody>
                <a:bodyPr wrap="none">
                  <a:spAutoFit/>
                </a:bodyPr>
                <a:lstStyle/>
                <a:p>
                  <a14:m>
                    <m:oMath xmlns:m="http://schemas.openxmlformats.org/officeDocument/2006/math">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𝜆</m:t>
                      </m:r>
                    </m:oMath>
                  </a14:m>
                  <a:r>
                    <a:rPr lang="fr-FR" dirty="0" smtClean="0">
                      <a:effectLst>
                        <a:outerShdw blurRad="38100" dist="38100" dir="2700000" algn="tl">
                          <a:srgbClr val="000000">
                            <a:alpha val="43137"/>
                          </a:srgbClr>
                        </a:outerShdw>
                      </a:effectLst>
                    </a:rPr>
                    <a:t> , </a:t>
                  </a:r>
                  <a14:m>
                    <m:oMath xmlns:m="http://schemas.openxmlformats.org/officeDocument/2006/math">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oMath>
                  </a14:m>
                  <a:r>
                    <a:rPr lang="fr-FR" dirty="0" smtClean="0">
                      <a:effectLst>
                        <a:outerShdw blurRad="38100" dist="38100" dir="2700000" algn="tl">
                          <a:srgbClr val="000000">
                            <a:alpha val="43137"/>
                          </a:srgbClr>
                        </a:outerShdw>
                      </a:effectLst>
                    </a:rPr>
                    <a:t>: coefficients de Lamé.</a:t>
                  </a:r>
                  <a:endParaRPr lang="fr-FR" dirty="0">
                    <a:effectLst>
                      <a:outerShdw blurRad="38100" dist="38100" dir="2700000" algn="tl">
                        <a:srgbClr val="000000">
                          <a:alpha val="43137"/>
                        </a:srgbClr>
                      </a:outerShdw>
                    </a:effectLst>
                  </a:endParaRPr>
                </a:p>
              </p:txBody>
            </p:sp>
          </mc:Choice>
          <mc:Fallback xmlns="">
            <p:sp>
              <p:nvSpPr>
                <p:cNvPr id="37" name="Rectangle 36"/>
                <p:cNvSpPr>
                  <a:spLocks noRot="1" noChangeAspect="1" noMove="1" noResize="1" noEditPoints="1" noAdjustHandles="1" noChangeArrowheads="1" noChangeShapeType="1" noTextEdit="1"/>
                </p:cNvSpPr>
                <p:nvPr/>
              </p:nvSpPr>
              <p:spPr>
                <a:xfrm>
                  <a:off x="6687597" y="6181284"/>
                  <a:ext cx="2704843" cy="369332"/>
                </a:xfrm>
                <a:prstGeom prst="rect">
                  <a:avLst/>
                </a:prstGeom>
                <a:blipFill>
                  <a:blip r:embed="rId13"/>
                  <a:stretch>
                    <a:fillRect t="-11667" r="-2252" b="-33333"/>
                  </a:stretch>
                </a:blipFill>
              </p:spPr>
              <p:txBody>
                <a:bodyPr/>
                <a:lstStyle/>
                <a:p>
                  <a:r>
                    <a:rPr lang="fr-FR">
                      <a:noFill/>
                    </a:rPr>
                    <a:t> </a:t>
                  </a:r>
                </a:p>
              </p:txBody>
            </p:sp>
          </mc:Fallback>
        </mc:AlternateContent>
      </p:grpSp>
      <p:grpSp>
        <p:nvGrpSpPr>
          <p:cNvPr id="42" name="Groupe 41"/>
          <p:cNvGrpSpPr/>
          <p:nvPr/>
        </p:nvGrpSpPr>
        <p:grpSpPr>
          <a:xfrm>
            <a:off x="2942768" y="5965058"/>
            <a:ext cx="6006333" cy="660052"/>
            <a:chOff x="2942768" y="5994554"/>
            <a:chExt cx="6006333" cy="660052"/>
          </a:xfrm>
        </p:grpSpPr>
        <mc:AlternateContent xmlns:mc="http://schemas.openxmlformats.org/markup-compatibility/2006" xmlns:a14="http://schemas.microsoft.com/office/drawing/2010/main">
          <mc:Choice Requires="a14">
            <p:sp>
              <p:nvSpPr>
                <p:cNvPr id="40" name="ZoneTexte 39"/>
                <p:cNvSpPr txBox="1"/>
                <p:nvPr/>
              </p:nvSpPr>
              <p:spPr>
                <a:xfrm>
                  <a:off x="2942768" y="6031804"/>
                  <a:ext cx="2049407" cy="5677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𝜆</m:t>
                        </m:r>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f>
                          <m:fPr>
                            <m:ctrlPr>
                              <a:rPr lang="fr-FR" i="1" smtClean="0">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num>
                          <m:den>
                            <m:r>
                              <a:rPr lang="fr-FR" b="0" i="1" smtClean="0">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fr-FR" b="0" i="1" smtClean="0">
                                <a:latin typeface="Cambria Math" panose="02040503050406030204" pitchFamily="18" charset="0"/>
                              </a:rPr>
                              <m:t>)(1−2</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fr-FR" b="0" i="1" smtClean="0">
                                <a:latin typeface="Cambria Math" panose="02040503050406030204" pitchFamily="18" charset="0"/>
                              </a:rPr>
                              <m:t>)</m:t>
                            </m:r>
                          </m:den>
                        </m:f>
                      </m:oMath>
                    </m:oMathPara>
                  </a14:m>
                  <a:endParaRPr lang="fr-FR" dirty="0"/>
                </a:p>
              </p:txBody>
            </p:sp>
          </mc:Choice>
          <mc:Fallback xmlns="">
            <p:sp>
              <p:nvSpPr>
                <p:cNvPr id="40" name="ZoneTexte 39"/>
                <p:cNvSpPr txBox="1">
                  <a:spLocks noRot="1" noChangeAspect="1" noMove="1" noResize="1" noEditPoints="1" noAdjustHandles="1" noChangeArrowheads="1" noChangeShapeType="1" noTextEdit="1"/>
                </p:cNvSpPr>
                <p:nvPr/>
              </p:nvSpPr>
              <p:spPr>
                <a:xfrm>
                  <a:off x="2942768" y="6031804"/>
                  <a:ext cx="2049407" cy="567720"/>
                </a:xfrm>
                <a:prstGeom prst="rect">
                  <a:avLst/>
                </a:prstGeom>
                <a:blipFill>
                  <a:blip r:embed="rId14"/>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1" name="Rectangle 40"/>
                <p:cNvSpPr/>
                <p:nvPr/>
              </p:nvSpPr>
              <p:spPr>
                <a:xfrm>
                  <a:off x="6970354" y="5994554"/>
                  <a:ext cx="1978747" cy="66005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𝐺</m:t>
                        </m:r>
                        <m:r>
                          <a:rPr lang="fr-FR" b="0" i="1" smtClean="0">
                            <a:latin typeface="Cambria Math" panose="02040503050406030204" pitchFamily="18" charset="0"/>
                          </a:rPr>
                          <m:t>=</m:t>
                        </m:r>
                        <m:f>
                          <m:fPr>
                            <m:ctrlPr>
                              <a:rPr lang="fr-FR" i="1" smtClean="0">
                                <a:latin typeface="Cambria Math" panose="02040503050406030204" pitchFamily="18" charset="0"/>
                              </a:rPr>
                            </m:ctrlPr>
                          </m:fPr>
                          <m:num>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𝐸</m:t>
                            </m:r>
                          </m:num>
                          <m:den>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r>
                              <a:rPr lang="fr-FR" i="1">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en>
                        </m:f>
                      </m:oMath>
                    </m:oMathPara>
                  </a14:m>
                  <a:endParaRPr lang="fr-FR" dirty="0"/>
                </a:p>
              </p:txBody>
            </p:sp>
          </mc:Choice>
          <mc:Fallback xmlns="">
            <p:sp>
              <p:nvSpPr>
                <p:cNvPr id="41" name="Rectangle 40"/>
                <p:cNvSpPr>
                  <a:spLocks noRot="1" noChangeAspect="1" noMove="1" noResize="1" noEditPoints="1" noAdjustHandles="1" noChangeArrowheads="1" noChangeShapeType="1" noTextEdit="1"/>
                </p:cNvSpPr>
                <p:nvPr/>
              </p:nvSpPr>
              <p:spPr>
                <a:xfrm>
                  <a:off x="6970354" y="5994554"/>
                  <a:ext cx="1978747" cy="660052"/>
                </a:xfrm>
                <a:prstGeom prst="rect">
                  <a:avLst/>
                </a:prstGeom>
                <a:blipFill>
                  <a:blip r:embed="rId15"/>
                  <a:stretch>
                    <a:fillRect/>
                  </a:stretch>
                </a:blipFill>
              </p:spPr>
              <p:txBody>
                <a:bodyPr/>
                <a:lstStyle/>
                <a:p>
                  <a:r>
                    <a:rPr lang="fr-FR">
                      <a:noFill/>
                    </a:rPr>
                    <a:t> </a:t>
                  </a:r>
                </a:p>
              </p:txBody>
            </p:sp>
          </mc:Fallback>
        </mc:AlternateContent>
      </p:grpSp>
      <p:sp>
        <p:nvSpPr>
          <p:cNvPr id="3" name="ZoneTexte 2"/>
          <p:cNvSpPr txBox="1"/>
          <p:nvPr/>
        </p:nvSpPr>
        <p:spPr>
          <a:xfrm>
            <a:off x="-34843" y="6002308"/>
            <a:ext cx="1149995" cy="369332"/>
          </a:xfrm>
          <a:prstGeom prst="rect">
            <a:avLst/>
          </a:prstGeom>
          <a:noFill/>
        </p:spPr>
        <p:txBody>
          <a:bodyPr wrap="none" rtlCol="0">
            <a:spAutoFit/>
          </a:bodyPr>
          <a:lstStyle/>
          <a:p>
            <a:r>
              <a:rPr lang="fr-FR" dirty="0" smtClean="0">
                <a:effectLst>
                  <a:outerShdw blurRad="38100" dist="38100" dir="2700000" algn="tl">
                    <a:srgbClr val="000000">
                      <a:alpha val="43137"/>
                    </a:srgbClr>
                  </a:outerShdw>
                </a:effectLst>
              </a:rPr>
              <a:t>Exemple 3</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9710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ZoneTexte 2"/>
          <p:cNvSpPr txBox="1"/>
          <p:nvPr/>
        </p:nvSpPr>
        <p:spPr>
          <a:xfrm>
            <a:off x="0" y="1329745"/>
            <a:ext cx="677108" cy="1959767"/>
          </a:xfrm>
          <a:prstGeom prst="rect">
            <a:avLst/>
          </a:prstGeom>
          <a:noFill/>
        </p:spPr>
        <p:txBody>
          <a:bodyPr vert="vert270" wrap="none" rtlCol="0">
            <a:spAutoFit/>
          </a:bodyPr>
          <a:lstStyle/>
          <a:p>
            <a:r>
              <a:rPr lang="fr-FR" sz="3200" b="1" dirty="0">
                <a:solidFill>
                  <a:schemeClr val="bg1"/>
                </a:solidFill>
                <a:effectLst>
                  <a:outerShdw blurRad="38100" dist="38100" dir="2700000" algn="tl">
                    <a:srgbClr val="000000">
                      <a:alpha val="43137"/>
                    </a:srgbClr>
                  </a:outerShdw>
                </a:effectLst>
              </a:rPr>
              <a:t>Références</a:t>
            </a:r>
          </a:p>
        </p:txBody>
      </p:sp>
      <p:sp>
        <p:nvSpPr>
          <p:cNvPr id="10" name="ZoneTexte 9"/>
          <p:cNvSpPr txBox="1"/>
          <p:nvPr/>
        </p:nvSpPr>
        <p:spPr>
          <a:xfrm>
            <a:off x="1460091" y="1120877"/>
            <a:ext cx="10028902" cy="646331"/>
          </a:xfrm>
          <a:prstGeom prst="rect">
            <a:avLst/>
          </a:prstGeom>
          <a:noFill/>
        </p:spPr>
        <p:txBody>
          <a:bodyPr wrap="square" rtlCol="0">
            <a:spAutoFit/>
          </a:bodyPr>
          <a:lstStyle/>
          <a:p>
            <a:pPr marL="285750" indent="-285750">
              <a:buFont typeface="Arial" panose="020B0604020202020204" pitchFamily="34" charset="0"/>
              <a:buChar char="•"/>
            </a:pPr>
            <a:r>
              <a:rPr lang="fr-FR" dirty="0">
                <a:effectLst>
                  <a:outerShdw blurRad="38100" dist="38100" dir="2700000" algn="tl">
                    <a:srgbClr val="000000">
                      <a:alpha val="43137"/>
                    </a:srgbClr>
                  </a:outerShdw>
                </a:effectLst>
              </a:rPr>
              <a:t>Mécanique des solides, Elasticité, A. ALLICHE, Maître de Conférences - Paris 6, Université pierre and marie curie la science à Paris</a:t>
            </a:r>
          </a:p>
        </p:txBody>
      </p:sp>
      <p:sp>
        <p:nvSpPr>
          <p:cNvPr id="11" name="ZoneTexte 10"/>
          <p:cNvSpPr txBox="1"/>
          <p:nvPr/>
        </p:nvSpPr>
        <p:spPr>
          <a:xfrm>
            <a:off x="1460090" y="2309628"/>
            <a:ext cx="10028903" cy="646331"/>
          </a:xfrm>
          <a:prstGeom prst="rect">
            <a:avLst/>
          </a:prstGeom>
          <a:noFill/>
        </p:spPr>
        <p:txBody>
          <a:bodyPr wrap="square" rtlCol="0">
            <a:spAutoFit/>
          </a:bodyPr>
          <a:lstStyle/>
          <a:p>
            <a:pPr marL="285750" indent="-285750">
              <a:buFont typeface="Arial" panose="020B0604020202020204" pitchFamily="34" charset="0"/>
              <a:buChar char="•"/>
            </a:pPr>
            <a:r>
              <a:rPr lang="fr-FR" dirty="0" err="1">
                <a:effectLst>
                  <a:outerShdw blurRad="38100" dist="38100" dir="2700000" algn="tl">
                    <a:srgbClr val="000000">
                      <a:alpha val="43137"/>
                    </a:srgbClr>
                  </a:outerShdw>
                </a:effectLst>
              </a:rPr>
              <a:t>Mecanique</a:t>
            </a:r>
            <a:r>
              <a:rPr lang="fr-FR" dirty="0">
                <a:effectLst>
                  <a:outerShdw blurRad="38100" dist="38100" dir="2700000" algn="tl">
                    <a:srgbClr val="000000">
                      <a:alpha val="43137"/>
                    </a:srgbClr>
                  </a:outerShdw>
                </a:effectLst>
              </a:rPr>
              <a:t> des milieux continus cours et applications, Dr. </a:t>
            </a:r>
            <a:r>
              <a:rPr lang="fr-FR" dirty="0" err="1">
                <a:effectLst>
                  <a:outerShdw blurRad="38100" dist="38100" dir="2700000" algn="tl">
                    <a:srgbClr val="000000">
                      <a:alpha val="43137"/>
                    </a:srgbClr>
                  </a:outerShdw>
                </a:effectLst>
              </a:rPr>
              <a:t>Deghboudj</a:t>
            </a:r>
            <a:r>
              <a:rPr lang="fr-FR" dirty="0">
                <a:effectLst>
                  <a:outerShdw blurRad="38100" dist="38100" dir="2700000" algn="tl">
                    <a:srgbClr val="000000">
                      <a:alpha val="43137"/>
                    </a:srgbClr>
                  </a:outerShdw>
                </a:effectLst>
              </a:rPr>
              <a:t> </a:t>
            </a:r>
            <a:r>
              <a:rPr lang="fr-FR" dirty="0" err="1">
                <a:effectLst>
                  <a:outerShdw blurRad="38100" dist="38100" dir="2700000" algn="tl">
                    <a:srgbClr val="000000">
                      <a:alpha val="43137"/>
                    </a:srgbClr>
                  </a:outerShdw>
                </a:effectLst>
              </a:rPr>
              <a:t>samir</a:t>
            </a:r>
            <a:r>
              <a:rPr lang="fr-FR" dirty="0">
                <a:effectLst>
                  <a:outerShdw blurRad="38100" dist="38100" dir="2700000" algn="tl">
                    <a:srgbClr val="000000">
                      <a:alpha val="43137"/>
                    </a:srgbClr>
                  </a:outerShdw>
                </a:effectLst>
              </a:rPr>
              <a:t>, Université Larbi </a:t>
            </a:r>
            <a:r>
              <a:rPr lang="fr-FR" dirty="0" err="1">
                <a:effectLst>
                  <a:outerShdw blurRad="38100" dist="38100" dir="2700000" algn="tl">
                    <a:srgbClr val="000000">
                      <a:alpha val="43137"/>
                    </a:srgbClr>
                  </a:outerShdw>
                </a:effectLst>
              </a:rPr>
              <a:t>Tébessi</a:t>
            </a:r>
            <a:r>
              <a:rPr lang="fr-FR" dirty="0">
                <a:effectLst>
                  <a:outerShdw blurRad="38100" dist="38100" dir="2700000" algn="tl">
                    <a:srgbClr val="000000">
                      <a:alpha val="43137"/>
                    </a:srgbClr>
                  </a:outerShdw>
                </a:effectLst>
              </a:rPr>
              <a:t> de Tébessa, 2016</a:t>
            </a:r>
          </a:p>
        </p:txBody>
      </p:sp>
    </p:spTree>
    <p:extLst>
      <p:ext uri="{BB962C8B-B14F-4D97-AF65-F5344CB8AC3E}">
        <p14:creationId xmlns:p14="http://schemas.microsoft.com/office/powerpoint/2010/main" val="15960208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8729</TotalTime>
  <Words>838</Words>
  <Application>Microsoft Office PowerPoint</Application>
  <PresentationFormat>Grand écran</PresentationFormat>
  <Paragraphs>126</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Cambria Math</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Hossem</dc:creator>
  <cp:lastModifiedBy>Windows User</cp:lastModifiedBy>
  <cp:revision>405</cp:revision>
  <dcterms:created xsi:type="dcterms:W3CDTF">2019-12-28T14:14:41Z</dcterms:created>
  <dcterms:modified xsi:type="dcterms:W3CDTF">2024-04-22T23:49:24Z</dcterms:modified>
</cp:coreProperties>
</file>