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6858000" cx="9144000"/>
  <p:notesSz cx="9144000" cy="6858000"/>
  <p:embeddedFontLst>
    <p:embeddedFont>
      <p:font typeface="Raleway"/>
      <p:regular r:id="rId41"/>
      <p:bold r:id="rId42"/>
      <p:italic r:id="rId43"/>
      <p:boldItalic r:id="rId44"/>
    </p:embeddedFont>
    <p:embeddedFont>
      <p:font typeface="Roboto Thin"/>
      <p:regular r:id="rId45"/>
      <p:bold r:id="rId46"/>
      <p:italic r:id="rId47"/>
      <p:boldItalic r:id="rId48"/>
    </p:embeddedFont>
    <p:embeddedFont>
      <p:font typeface="Roboto"/>
      <p:regular r:id="rId49"/>
      <p:bold r:id="rId50"/>
      <p:italic r:id="rId51"/>
      <p:boldItalic r:id="rId52"/>
    </p:embeddedFont>
    <p:embeddedFont>
      <p:font typeface="Roboto Medium"/>
      <p:regular r:id="rId53"/>
      <p:bold r:id="rId54"/>
      <p:italic r:id="rId55"/>
      <p:boldItalic r:id="rId56"/>
    </p:embeddedFont>
    <p:embeddedFont>
      <p:font typeface="Lato"/>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000000"/>
          </p15:clr>
        </p15:guide>
        <p15:guide id="2" pos="2160">
          <p15:clr>
            <a:srgbClr val="000000"/>
          </p15:clr>
        </p15:guide>
      </p15:sldGuideLst>
    </p:ext>
    <p:ext uri="GoogleSlidesCustomDataVersion2">
      <go:slidesCustomData xmlns:go="http://customooxmlschemas.google.com/" r:id="rId61" roundtripDataSignature="AMtx7mgXXmMips1K41CamA91sLhHY0tk0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Raleway-bold.fntdata"/><Relationship Id="rId41" Type="http://schemas.openxmlformats.org/officeDocument/2006/relationships/font" Target="fonts/Raleway-regular.fntdata"/><Relationship Id="rId44" Type="http://schemas.openxmlformats.org/officeDocument/2006/relationships/font" Target="fonts/Raleway-boldItalic.fntdata"/><Relationship Id="rId43" Type="http://schemas.openxmlformats.org/officeDocument/2006/relationships/font" Target="fonts/Raleway-italic.fntdata"/><Relationship Id="rId46" Type="http://schemas.openxmlformats.org/officeDocument/2006/relationships/font" Target="fonts/RobotoThin-bold.fntdata"/><Relationship Id="rId45" Type="http://schemas.openxmlformats.org/officeDocument/2006/relationships/font" Target="fonts/RobotoThin-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Thin-boldItalic.fntdata"/><Relationship Id="rId47" Type="http://schemas.openxmlformats.org/officeDocument/2006/relationships/font" Target="fonts/RobotoThin-italic.fntdata"/><Relationship Id="rId49" Type="http://schemas.openxmlformats.org/officeDocument/2006/relationships/font" Target="fonts/Roboto-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1" Type="http://customschemas.google.com/relationships/presentationmetadata" Target="meta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Lato-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italic.fntdata"/><Relationship Id="rId50" Type="http://schemas.openxmlformats.org/officeDocument/2006/relationships/font" Target="fonts/Roboto-bold.fntdata"/><Relationship Id="rId53" Type="http://schemas.openxmlformats.org/officeDocument/2006/relationships/font" Target="fonts/RobotoMedium-regular.fntdata"/><Relationship Id="rId52" Type="http://schemas.openxmlformats.org/officeDocument/2006/relationships/font" Target="fonts/Roboto-boldItalic.fntdata"/><Relationship Id="rId11" Type="http://schemas.openxmlformats.org/officeDocument/2006/relationships/slide" Target="slides/slide6.xml"/><Relationship Id="rId55" Type="http://schemas.openxmlformats.org/officeDocument/2006/relationships/font" Target="fonts/RobotoMedium-italic.fntdata"/><Relationship Id="rId10" Type="http://schemas.openxmlformats.org/officeDocument/2006/relationships/slide" Target="slides/slide5.xml"/><Relationship Id="rId54" Type="http://schemas.openxmlformats.org/officeDocument/2006/relationships/font" Target="fonts/RobotoMedium-bold.fntdata"/><Relationship Id="rId13" Type="http://schemas.openxmlformats.org/officeDocument/2006/relationships/slide" Target="slides/slide8.xml"/><Relationship Id="rId57" Type="http://schemas.openxmlformats.org/officeDocument/2006/relationships/font" Target="fonts/Lato-regular.fntdata"/><Relationship Id="rId12" Type="http://schemas.openxmlformats.org/officeDocument/2006/relationships/slide" Target="slides/slide7.xml"/><Relationship Id="rId56" Type="http://schemas.openxmlformats.org/officeDocument/2006/relationships/font" Target="fonts/RobotoMedium-boldItalic.fntdata"/><Relationship Id="rId15" Type="http://schemas.openxmlformats.org/officeDocument/2006/relationships/slide" Target="slides/slide10.xml"/><Relationship Id="rId59" Type="http://schemas.openxmlformats.org/officeDocument/2006/relationships/font" Target="fonts/Lato-italic.fntdata"/><Relationship Id="rId14" Type="http://schemas.openxmlformats.org/officeDocument/2006/relationships/slide" Target="slides/slide9.xml"/><Relationship Id="rId58" Type="http://schemas.openxmlformats.org/officeDocument/2006/relationships/font" Target="fonts/Lato-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914400" y="3257550"/>
            <a:ext cx="7315200" cy="30861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1: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9: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9: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0: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0: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1: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b7465dbf97_0_279: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b7465dbf97_0_279: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b7465dbf97_0_274: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b7465dbf97_0_274: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2: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2: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3: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3: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4: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4: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5: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5: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b7465dbf97_0_288: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b7465dbf97_0_288: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b7465dbf97_0_301: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b7465dbf97_0_301: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1- we can rigorous equipment size</a:t>
            </a:r>
            <a:endParaRPr/>
          </a:p>
          <a:p>
            <a:pPr indent="0" lvl="0" marL="0" rtl="0" algn="l">
              <a:spcBef>
                <a:spcPts val="0"/>
              </a:spcBef>
              <a:spcAft>
                <a:spcPts val="0"/>
              </a:spcAft>
              <a:buNone/>
            </a:pPr>
            <a:r>
              <a:rPr lang="en-US"/>
              <a:t>2- we can provide a detailed piping design </a:t>
            </a:r>
            <a:endParaRPr/>
          </a:p>
          <a:p>
            <a:pPr indent="0" lvl="0" marL="0" rtl="1" algn="r">
              <a:spcBef>
                <a:spcPts val="0"/>
              </a:spcBef>
              <a:spcAft>
                <a:spcPts val="0"/>
              </a:spcAft>
              <a:buNone/>
            </a:pPr>
            <a:r>
              <a:rPr lang="en-US"/>
              <a:t>3-نظام التحكم في عملية الاختبار</a:t>
            </a:r>
            <a:endParaRPr/>
          </a:p>
          <a:p>
            <a:pPr indent="0" lvl="0" marL="0" rtl="1" algn="r">
              <a:spcBef>
                <a:spcPts val="0"/>
              </a:spcBef>
              <a:spcAft>
                <a:spcPts val="0"/>
              </a:spcAft>
              <a:buNone/>
            </a:pPr>
            <a:r>
              <a:rPr lang="en-US"/>
              <a:t>4-التحقق من صحة سيناريوهات البدء المقترحة</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b7465dbf97_0_305: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b7465dbf97_0_305: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b7465dbf97_0_309: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b7465dbf97_0_309: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b7465dbf97_0_292: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b7465dbf97_0_292: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b7465dbf97_0_296: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b7465dbf97_0_296: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bb25c2b477_1_978: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bb25c2b477_1_978: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bb25c2b477_1_987: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bb25c2b477_1_987: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bb25c2b477_1_1057: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bb25c2b477_1_1057: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bb25c2b477_1_1069: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bb25c2b477_1_1069: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bb25c2b477_1_2730: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bb25c2b477_1_2730: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3: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bb25c2b477_1_3116: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2bb25c2b477_1_3116: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bb25c2b477_1_3128: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bb25c2b477_1_3128: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bb25c2b477_1_3142: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2bb25c2b477_1_3142: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bb25c2b477_1_3147: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2bb25c2b477_1_3147: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bb25c2b477_1_3159: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2bb25c2b477_1_3159: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bb25c2b477_1_3166: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bb25c2b477_1_3166: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a1272e9140_0_661: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a1272e9140_0_661: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4: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5: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5: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6: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6: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7: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7: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8: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8: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g2a1272e9140_0_570"/>
          <p:cNvSpPr/>
          <p:nvPr/>
        </p:nvSpPr>
        <p:spPr>
          <a:xfrm>
            <a:off x="0" y="0"/>
            <a:ext cx="9144000" cy="650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g2a1272e9140_0_570"/>
          <p:cNvGrpSpPr/>
          <p:nvPr/>
        </p:nvGrpSpPr>
        <p:grpSpPr>
          <a:xfrm>
            <a:off x="830392" y="1588427"/>
            <a:ext cx="745763" cy="61102"/>
            <a:chOff x="4580561" y="2589004"/>
            <a:chExt cx="1064464" cy="25200"/>
          </a:xfrm>
        </p:grpSpPr>
        <p:sp>
          <p:nvSpPr>
            <p:cNvPr id="12" name="Google Shape;12;g2a1272e9140_0_57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g2a1272e9140_0_57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g2a1272e9140_0_570"/>
          <p:cNvSpPr txBox="1"/>
          <p:nvPr>
            <p:ph type="ctrTitle"/>
          </p:nvPr>
        </p:nvSpPr>
        <p:spPr>
          <a:xfrm>
            <a:off x="729450" y="1763267"/>
            <a:ext cx="7688100" cy="2219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g2a1272e9140_0_570"/>
          <p:cNvSpPr txBox="1"/>
          <p:nvPr>
            <p:ph idx="1" type="subTitle"/>
          </p:nvPr>
        </p:nvSpPr>
        <p:spPr>
          <a:xfrm>
            <a:off x="729627" y="4230533"/>
            <a:ext cx="7688100" cy="7215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g2a1272e9140_0_570"/>
          <p:cNvSpPr txBox="1"/>
          <p:nvPr>
            <p:ph idx="12" type="sldNum"/>
          </p:nvPr>
        </p:nvSpPr>
        <p:spPr>
          <a:xfrm>
            <a:off x="8536302" y="6333134"/>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3" name="Shape 73"/>
        <p:cNvGrpSpPr/>
        <p:nvPr/>
      </p:nvGrpSpPr>
      <p:grpSpPr>
        <a:xfrm>
          <a:off x="0" y="0"/>
          <a:ext cx="0" cy="0"/>
          <a:chOff x="0" y="0"/>
          <a:chExt cx="0" cy="0"/>
        </a:xfrm>
      </p:grpSpPr>
      <p:grpSp>
        <p:nvGrpSpPr>
          <p:cNvPr id="74" name="Google Shape;74;g2a1272e9140_0_634"/>
          <p:cNvGrpSpPr/>
          <p:nvPr/>
        </p:nvGrpSpPr>
        <p:grpSpPr>
          <a:xfrm>
            <a:off x="830392" y="5558926"/>
            <a:ext cx="745763" cy="61102"/>
            <a:chOff x="4580561" y="2589004"/>
            <a:chExt cx="1064464" cy="25200"/>
          </a:xfrm>
        </p:grpSpPr>
        <p:sp>
          <p:nvSpPr>
            <p:cNvPr id="75" name="Google Shape;75;g2a1272e9140_0_63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a1272e9140_0_63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g2a1272e9140_0_634"/>
          <p:cNvSpPr txBox="1"/>
          <p:nvPr>
            <p:ph hasCustomPrompt="1" type="title"/>
          </p:nvPr>
        </p:nvSpPr>
        <p:spPr>
          <a:xfrm>
            <a:off x="729450" y="978600"/>
            <a:ext cx="7688400" cy="1659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g2a1272e9140_0_634"/>
          <p:cNvSpPr txBox="1"/>
          <p:nvPr>
            <p:ph idx="1" type="body"/>
          </p:nvPr>
        </p:nvSpPr>
        <p:spPr>
          <a:xfrm>
            <a:off x="729450" y="3030517"/>
            <a:ext cx="7688400" cy="2107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g2a1272e9140_0_634"/>
          <p:cNvSpPr txBox="1"/>
          <p:nvPr>
            <p:ph idx="12" type="sldNum"/>
          </p:nvPr>
        </p:nvSpPr>
        <p:spPr>
          <a:xfrm>
            <a:off x="8536302" y="6333134"/>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g2a1272e9140_0_641"/>
          <p:cNvSpPr txBox="1"/>
          <p:nvPr>
            <p:ph idx="12" type="sldNum"/>
          </p:nvPr>
        </p:nvSpPr>
        <p:spPr>
          <a:xfrm>
            <a:off x="8536302" y="6333134"/>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2" name="Shape 82"/>
        <p:cNvGrpSpPr/>
        <p:nvPr/>
      </p:nvGrpSpPr>
      <p:grpSpPr>
        <a:xfrm>
          <a:off x="0" y="0"/>
          <a:ext cx="0" cy="0"/>
          <a:chOff x="0" y="0"/>
          <a:chExt cx="0" cy="0"/>
        </a:xfrm>
      </p:grpSpPr>
      <p:sp>
        <p:nvSpPr>
          <p:cNvPr id="83" name="Google Shape;83;g2a1272e9140_0_643"/>
          <p:cNvSpPr txBox="1"/>
          <p:nvPr>
            <p:ph type="title"/>
          </p:nvPr>
        </p:nvSpPr>
        <p:spPr>
          <a:xfrm>
            <a:off x="1201318" y="190322"/>
            <a:ext cx="6741300" cy="12465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2800"/>
              <a:buNone/>
              <a:defRPr b="1" i="0" sz="4000">
                <a:solidFill>
                  <a:schemeClr val="dk1"/>
                </a:solidFill>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4" name="Google Shape;84;g2a1272e9140_0_643"/>
          <p:cNvSpPr txBox="1"/>
          <p:nvPr>
            <p:ph idx="1" type="body"/>
          </p:nvPr>
        </p:nvSpPr>
        <p:spPr>
          <a:xfrm>
            <a:off x="906576" y="1716404"/>
            <a:ext cx="7624500" cy="18549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300"/>
              <a:buNone/>
              <a:defRPr b="0" i="0" sz="2400">
                <a:solidFill>
                  <a:schemeClr val="dk1"/>
                </a:solidFill>
                <a:latin typeface="Calibri"/>
                <a:ea typeface="Calibri"/>
                <a:cs typeface="Calibri"/>
                <a:sym typeface="Calibri"/>
              </a:defRPr>
            </a:lvl1pPr>
            <a:lvl2pPr indent="-228600" lvl="1" marL="914400" rtl="0" algn="l">
              <a:spcBef>
                <a:spcPts val="1200"/>
              </a:spcBef>
              <a:spcAft>
                <a:spcPts val="0"/>
              </a:spcAft>
              <a:buSzPts val="1100"/>
              <a:buNone/>
              <a:defRPr/>
            </a:lvl2pPr>
            <a:lvl3pPr indent="-228600" lvl="2" marL="1371600" rtl="0" algn="l">
              <a:spcBef>
                <a:spcPts val="1200"/>
              </a:spcBef>
              <a:spcAft>
                <a:spcPts val="0"/>
              </a:spcAft>
              <a:buSzPts val="1100"/>
              <a:buNone/>
              <a:defRPr/>
            </a:lvl3pPr>
            <a:lvl4pPr indent="-228600" lvl="3" marL="1828800" rtl="0" algn="l">
              <a:spcBef>
                <a:spcPts val="1200"/>
              </a:spcBef>
              <a:spcAft>
                <a:spcPts val="0"/>
              </a:spcAft>
              <a:buSzPts val="1100"/>
              <a:buNone/>
              <a:defRPr/>
            </a:lvl4pPr>
            <a:lvl5pPr indent="-228600" lvl="4" marL="2286000" rtl="0" algn="l">
              <a:spcBef>
                <a:spcPts val="1200"/>
              </a:spcBef>
              <a:spcAft>
                <a:spcPts val="0"/>
              </a:spcAft>
              <a:buSzPts val="1100"/>
              <a:buNone/>
              <a:defRPr/>
            </a:lvl5pPr>
            <a:lvl6pPr indent="-228600" lvl="5" marL="2743200" rtl="0" algn="l">
              <a:spcBef>
                <a:spcPts val="1200"/>
              </a:spcBef>
              <a:spcAft>
                <a:spcPts val="0"/>
              </a:spcAft>
              <a:buSzPts val="1100"/>
              <a:buNone/>
              <a:defRPr/>
            </a:lvl6pPr>
            <a:lvl7pPr indent="-228600" lvl="6" marL="3200400" rtl="0" algn="l">
              <a:spcBef>
                <a:spcPts val="1200"/>
              </a:spcBef>
              <a:spcAft>
                <a:spcPts val="0"/>
              </a:spcAft>
              <a:buSzPts val="1100"/>
              <a:buNone/>
              <a:defRPr/>
            </a:lvl7pPr>
            <a:lvl8pPr indent="-228600" lvl="7" marL="3657600" rtl="0" algn="l">
              <a:spcBef>
                <a:spcPts val="1200"/>
              </a:spcBef>
              <a:spcAft>
                <a:spcPts val="0"/>
              </a:spcAft>
              <a:buSzPts val="1100"/>
              <a:buNone/>
              <a:defRPr/>
            </a:lvl8pPr>
            <a:lvl9pPr indent="-228600" lvl="8" marL="4114800" rtl="0" algn="l">
              <a:spcBef>
                <a:spcPts val="1200"/>
              </a:spcBef>
              <a:spcAft>
                <a:spcPts val="1200"/>
              </a:spcAft>
              <a:buSzPts val="1100"/>
              <a:buNone/>
              <a:defRPr/>
            </a:lvl9pPr>
          </a:lstStyle>
          <a:p/>
        </p:txBody>
      </p:sp>
      <p:sp>
        <p:nvSpPr>
          <p:cNvPr id="85" name="Google Shape;85;g2a1272e9140_0_643"/>
          <p:cNvSpPr txBox="1"/>
          <p:nvPr>
            <p:ph idx="11" type="ftr"/>
          </p:nvPr>
        </p:nvSpPr>
        <p:spPr>
          <a:xfrm>
            <a:off x="3108960" y="6377940"/>
            <a:ext cx="2926200" cy="3429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6" name="Google Shape;86;g2a1272e9140_0_643"/>
          <p:cNvSpPr txBox="1"/>
          <p:nvPr>
            <p:ph idx="10" type="dt"/>
          </p:nvPr>
        </p:nvSpPr>
        <p:spPr>
          <a:xfrm>
            <a:off x="457200" y="6377940"/>
            <a:ext cx="2103000" cy="3429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7" name="Google Shape;87;g2a1272e9140_0_643"/>
          <p:cNvSpPr txBox="1"/>
          <p:nvPr>
            <p:ph idx="12" type="sldNum"/>
          </p:nvPr>
        </p:nvSpPr>
        <p:spPr>
          <a:xfrm>
            <a:off x="6583680" y="6377940"/>
            <a:ext cx="2103000" cy="1539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solidFill>
                <a:schemeClr val="accent1"/>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88" name="Shape 88"/>
        <p:cNvGrpSpPr/>
        <p:nvPr/>
      </p:nvGrpSpPr>
      <p:grpSpPr>
        <a:xfrm>
          <a:off x="0" y="0"/>
          <a:ext cx="0" cy="0"/>
          <a:chOff x="0" y="0"/>
          <a:chExt cx="0" cy="0"/>
        </a:xfrm>
      </p:grpSpPr>
      <p:sp>
        <p:nvSpPr>
          <p:cNvPr id="89" name="Google Shape;89;g2a1272e9140_0_649"/>
          <p:cNvSpPr txBox="1"/>
          <p:nvPr>
            <p:ph idx="11" type="ftr"/>
          </p:nvPr>
        </p:nvSpPr>
        <p:spPr>
          <a:xfrm>
            <a:off x="3108960" y="6377940"/>
            <a:ext cx="2926200" cy="3429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0" name="Google Shape;90;g2a1272e9140_0_649"/>
          <p:cNvSpPr txBox="1"/>
          <p:nvPr>
            <p:ph idx="10" type="dt"/>
          </p:nvPr>
        </p:nvSpPr>
        <p:spPr>
          <a:xfrm>
            <a:off x="457200" y="6377940"/>
            <a:ext cx="2103000" cy="3429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1" name="Google Shape;91;g2a1272e9140_0_649"/>
          <p:cNvSpPr txBox="1"/>
          <p:nvPr>
            <p:ph idx="12" type="sldNum"/>
          </p:nvPr>
        </p:nvSpPr>
        <p:spPr>
          <a:xfrm>
            <a:off x="6583680" y="6377940"/>
            <a:ext cx="2103000" cy="1539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solidFill>
                <a:schemeClr val="accent1"/>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92" name="Shape 92"/>
        <p:cNvGrpSpPr/>
        <p:nvPr/>
      </p:nvGrpSpPr>
      <p:grpSpPr>
        <a:xfrm>
          <a:off x="0" y="0"/>
          <a:ext cx="0" cy="0"/>
          <a:chOff x="0" y="0"/>
          <a:chExt cx="0" cy="0"/>
        </a:xfrm>
      </p:grpSpPr>
      <p:sp>
        <p:nvSpPr>
          <p:cNvPr id="93" name="Google Shape;93;g2a1272e9140_0_653"/>
          <p:cNvSpPr txBox="1"/>
          <p:nvPr>
            <p:ph type="title"/>
          </p:nvPr>
        </p:nvSpPr>
        <p:spPr>
          <a:xfrm>
            <a:off x="1201318" y="190322"/>
            <a:ext cx="6741300" cy="12465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2800"/>
              <a:buNone/>
              <a:defRPr b="1" i="0" sz="4000">
                <a:solidFill>
                  <a:schemeClr val="dk1"/>
                </a:solidFill>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4" name="Google Shape;94;g2a1272e9140_0_653"/>
          <p:cNvSpPr txBox="1"/>
          <p:nvPr>
            <p:ph idx="11" type="ftr"/>
          </p:nvPr>
        </p:nvSpPr>
        <p:spPr>
          <a:xfrm>
            <a:off x="3108960" y="6377940"/>
            <a:ext cx="2926200" cy="3429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5" name="Google Shape;95;g2a1272e9140_0_653"/>
          <p:cNvSpPr txBox="1"/>
          <p:nvPr>
            <p:ph idx="10" type="dt"/>
          </p:nvPr>
        </p:nvSpPr>
        <p:spPr>
          <a:xfrm>
            <a:off x="457200" y="6377940"/>
            <a:ext cx="2103000" cy="3429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6" name="Google Shape;96;g2a1272e9140_0_653"/>
          <p:cNvSpPr txBox="1"/>
          <p:nvPr>
            <p:ph idx="12" type="sldNum"/>
          </p:nvPr>
        </p:nvSpPr>
        <p:spPr>
          <a:xfrm>
            <a:off x="6583680" y="6377940"/>
            <a:ext cx="2103000" cy="1539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solidFill>
                <a:schemeClr val="accent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grpSp>
        <p:nvGrpSpPr>
          <p:cNvPr id="18" name="Google Shape;18;g2a1272e9140_0_578"/>
          <p:cNvGrpSpPr/>
          <p:nvPr/>
        </p:nvGrpSpPr>
        <p:grpSpPr>
          <a:xfrm>
            <a:off x="830392" y="1588427"/>
            <a:ext cx="745763" cy="61102"/>
            <a:chOff x="4580561" y="2589004"/>
            <a:chExt cx="1064464" cy="25200"/>
          </a:xfrm>
        </p:grpSpPr>
        <p:sp>
          <p:nvSpPr>
            <p:cNvPr id="19" name="Google Shape;19;g2a1272e9140_0_57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g2a1272e9140_0_57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g2a1272e9140_0_578"/>
          <p:cNvSpPr txBox="1"/>
          <p:nvPr>
            <p:ph type="title"/>
          </p:nvPr>
        </p:nvSpPr>
        <p:spPr>
          <a:xfrm>
            <a:off x="729450" y="1763267"/>
            <a:ext cx="7688400" cy="202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g2a1272e9140_0_578"/>
          <p:cNvSpPr txBox="1"/>
          <p:nvPr>
            <p:ph idx="12" type="sldNum"/>
          </p:nvPr>
        </p:nvSpPr>
        <p:spPr>
          <a:xfrm>
            <a:off x="8536302" y="6333134"/>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g2a1272e9140_0_584"/>
          <p:cNvSpPr/>
          <p:nvPr/>
        </p:nvSpPr>
        <p:spPr>
          <a:xfrm>
            <a:off x="0" y="0"/>
            <a:ext cx="9144000" cy="65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g2a1272e9140_0_584"/>
          <p:cNvGrpSpPr/>
          <p:nvPr/>
        </p:nvGrpSpPr>
        <p:grpSpPr>
          <a:xfrm>
            <a:off x="830392" y="1588427"/>
            <a:ext cx="745763" cy="61102"/>
            <a:chOff x="4580561" y="2589004"/>
            <a:chExt cx="1064464" cy="25200"/>
          </a:xfrm>
        </p:grpSpPr>
        <p:sp>
          <p:nvSpPr>
            <p:cNvPr id="26" name="Google Shape;26;g2a1272e9140_0_58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g2a1272e9140_0_58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g2a1272e9140_0_584"/>
          <p:cNvSpPr txBox="1"/>
          <p:nvPr>
            <p:ph type="title"/>
          </p:nvPr>
        </p:nvSpPr>
        <p:spPr>
          <a:xfrm>
            <a:off x="729450" y="1758200"/>
            <a:ext cx="7688700" cy="7137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g2a1272e9140_0_584"/>
          <p:cNvSpPr txBox="1"/>
          <p:nvPr>
            <p:ph idx="1" type="body"/>
          </p:nvPr>
        </p:nvSpPr>
        <p:spPr>
          <a:xfrm>
            <a:off x="729450" y="2771833"/>
            <a:ext cx="7688700" cy="30147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g2a1272e9140_0_584"/>
          <p:cNvSpPr txBox="1"/>
          <p:nvPr>
            <p:ph idx="12" type="sldNum"/>
          </p:nvPr>
        </p:nvSpPr>
        <p:spPr>
          <a:xfrm>
            <a:off x="8536302" y="6333134"/>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g2a1272e9140_0_592"/>
          <p:cNvSpPr/>
          <p:nvPr/>
        </p:nvSpPr>
        <p:spPr>
          <a:xfrm>
            <a:off x="0" y="0"/>
            <a:ext cx="9144000" cy="65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g2a1272e9140_0_592"/>
          <p:cNvGrpSpPr/>
          <p:nvPr/>
        </p:nvGrpSpPr>
        <p:grpSpPr>
          <a:xfrm>
            <a:off x="830392" y="1588427"/>
            <a:ext cx="745763" cy="61102"/>
            <a:chOff x="4580561" y="2589004"/>
            <a:chExt cx="1064464" cy="25200"/>
          </a:xfrm>
        </p:grpSpPr>
        <p:sp>
          <p:nvSpPr>
            <p:cNvPr id="34" name="Google Shape;34;g2a1272e9140_0_59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g2a1272e9140_0_59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g2a1272e9140_0_592"/>
          <p:cNvSpPr txBox="1"/>
          <p:nvPr>
            <p:ph type="title"/>
          </p:nvPr>
        </p:nvSpPr>
        <p:spPr>
          <a:xfrm>
            <a:off x="729450" y="1758200"/>
            <a:ext cx="7688400" cy="7137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g2a1272e9140_0_592"/>
          <p:cNvSpPr txBox="1"/>
          <p:nvPr>
            <p:ph idx="1" type="body"/>
          </p:nvPr>
        </p:nvSpPr>
        <p:spPr>
          <a:xfrm>
            <a:off x="729325" y="2771833"/>
            <a:ext cx="3774300" cy="30147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g2a1272e9140_0_592"/>
          <p:cNvSpPr txBox="1"/>
          <p:nvPr>
            <p:ph idx="2" type="body"/>
          </p:nvPr>
        </p:nvSpPr>
        <p:spPr>
          <a:xfrm>
            <a:off x="4643604" y="2771833"/>
            <a:ext cx="3774300" cy="30147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g2a1272e9140_0_592"/>
          <p:cNvSpPr txBox="1"/>
          <p:nvPr>
            <p:ph idx="12" type="sldNum"/>
          </p:nvPr>
        </p:nvSpPr>
        <p:spPr>
          <a:xfrm>
            <a:off x="8536302" y="6333134"/>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g2a1272e9140_0_601"/>
          <p:cNvSpPr/>
          <p:nvPr/>
        </p:nvSpPr>
        <p:spPr>
          <a:xfrm>
            <a:off x="0" y="0"/>
            <a:ext cx="9144000" cy="65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g2a1272e9140_0_601"/>
          <p:cNvGrpSpPr/>
          <p:nvPr/>
        </p:nvGrpSpPr>
        <p:grpSpPr>
          <a:xfrm>
            <a:off x="830392" y="1588427"/>
            <a:ext cx="745763" cy="61102"/>
            <a:chOff x="4580561" y="2589004"/>
            <a:chExt cx="1064464" cy="25200"/>
          </a:xfrm>
        </p:grpSpPr>
        <p:sp>
          <p:nvSpPr>
            <p:cNvPr id="43" name="Google Shape;43;g2a1272e9140_0_60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2a1272e9140_0_60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g2a1272e9140_0_601"/>
          <p:cNvSpPr txBox="1"/>
          <p:nvPr>
            <p:ph type="title"/>
          </p:nvPr>
        </p:nvSpPr>
        <p:spPr>
          <a:xfrm>
            <a:off x="729450" y="1758200"/>
            <a:ext cx="7688400" cy="7137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g2a1272e9140_0_601"/>
          <p:cNvSpPr txBox="1"/>
          <p:nvPr>
            <p:ph idx="12" type="sldNum"/>
          </p:nvPr>
        </p:nvSpPr>
        <p:spPr>
          <a:xfrm>
            <a:off x="8536302" y="6333134"/>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g2a1272e9140_0_608"/>
          <p:cNvSpPr/>
          <p:nvPr/>
        </p:nvSpPr>
        <p:spPr>
          <a:xfrm>
            <a:off x="0" y="0"/>
            <a:ext cx="9144000" cy="65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g2a1272e9140_0_608"/>
          <p:cNvGrpSpPr/>
          <p:nvPr/>
        </p:nvGrpSpPr>
        <p:grpSpPr>
          <a:xfrm>
            <a:off x="830392" y="1588427"/>
            <a:ext cx="745763" cy="61102"/>
            <a:chOff x="4580561" y="2589004"/>
            <a:chExt cx="1064464" cy="25200"/>
          </a:xfrm>
        </p:grpSpPr>
        <p:sp>
          <p:nvSpPr>
            <p:cNvPr id="50" name="Google Shape;50;g2a1272e9140_0_60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a1272e9140_0_60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g2a1272e9140_0_608"/>
          <p:cNvSpPr txBox="1"/>
          <p:nvPr>
            <p:ph type="title"/>
          </p:nvPr>
        </p:nvSpPr>
        <p:spPr>
          <a:xfrm>
            <a:off x="730000" y="1758200"/>
            <a:ext cx="3300900" cy="18420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g2a1272e9140_0_608"/>
          <p:cNvSpPr txBox="1"/>
          <p:nvPr>
            <p:ph idx="1" type="body"/>
          </p:nvPr>
        </p:nvSpPr>
        <p:spPr>
          <a:xfrm>
            <a:off x="721225" y="3708967"/>
            <a:ext cx="3300900" cy="2130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g2a1272e9140_0_608"/>
          <p:cNvSpPr txBox="1"/>
          <p:nvPr>
            <p:ph idx="12" type="sldNum"/>
          </p:nvPr>
        </p:nvSpPr>
        <p:spPr>
          <a:xfrm>
            <a:off x="8536302" y="6333134"/>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5" name="Shape 55"/>
        <p:cNvGrpSpPr/>
        <p:nvPr/>
      </p:nvGrpSpPr>
      <p:grpSpPr>
        <a:xfrm>
          <a:off x="0" y="0"/>
          <a:ext cx="0" cy="0"/>
          <a:chOff x="0" y="0"/>
          <a:chExt cx="0" cy="0"/>
        </a:xfrm>
      </p:grpSpPr>
      <p:grpSp>
        <p:nvGrpSpPr>
          <p:cNvPr id="56" name="Google Shape;56;g2a1272e9140_0_616"/>
          <p:cNvGrpSpPr/>
          <p:nvPr/>
        </p:nvGrpSpPr>
        <p:grpSpPr>
          <a:xfrm>
            <a:off x="830392" y="5558926"/>
            <a:ext cx="745763" cy="61102"/>
            <a:chOff x="4580561" y="2589004"/>
            <a:chExt cx="1064464" cy="25200"/>
          </a:xfrm>
        </p:grpSpPr>
        <p:sp>
          <p:nvSpPr>
            <p:cNvPr id="57" name="Google Shape;57;g2a1272e9140_0_616"/>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a1272e9140_0_616"/>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g2a1272e9140_0_616"/>
          <p:cNvSpPr txBox="1"/>
          <p:nvPr>
            <p:ph type="title"/>
          </p:nvPr>
        </p:nvSpPr>
        <p:spPr>
          <a:xfrm>
            <a:off x="729450" y="1152400"/>
            <a:ext cx="7021200" cy="39801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g2a1272e9140_0_616"/>
          <p:cNvSpPr txBox="1"/>
          <p:nvPr>
            <p:ph idx="12" type="sldNum"/>
          </p:nvPr>
        </p:nvSpPr>
        <p:spPr>
          <a:xfrm>
            <a:off x="8536302" y="6333134"/>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g2a1272e9140_0_622"/>
          <p:cNvSpPr/>
          <p:nvPr/>
        </p:nvSpPr>
        <p:spPr>
          <a:xfrm>
            <a:off x="0" y="0"/>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g2a1272e9140_0_622"/>
          <p:cNvGrpSpPr/>
          <p:nvPr/>
        </p:nvGrpSpPr>
        <p:grpSpPr>
          <a:xfrm>
            <a:off x="830392" y="1588427"/>
            <a:ext cx="745763" cy="61102"/>
            <a:chOff x="4580561" y="2589004"/>
            <a:chExt cx="1064464" cy="25200"/>
          </a:xfrm>
        </p:grpSpPr>
        <p:sp>
          <p:nvSpPr>
            <p:cNvPr id="64" name="Google Shape;64;g2a1272e9140_0_62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a1272e9140_0_62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g2a1272e9140_0_622"/>
          <p:cNvSpPr txBox="1"/>
          <p:nvPr>
            <p:ph type="title"/>
          </p:nvPr>
        </p:nvSpPr>
        <p:spPr>
          <a:xfrm>
            <a:off x="730000" y="1758200"/>
            <a:ext cx="3300900" cy="22497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g2a1272e9140_0_622"/>
          <p:cNvSpPr txBox="1"/>
          <p:nvPr>
            <p:ph idx="1" type="subTitle"/>
          </p:nvPr>
        </p:nvSpPr>
        <p:spPr>
          <a:xfrm>
            <a:off x="724950" y="4215367"/>
            <a:ext cx="3300900" cy="10119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g2a1272e9140_0_622"/>
          <p:cNvSpPr txBox="1"/>
          <p:nvPr>
            <p:ph idx="2" type="body"/>
          </p:nvPr>
        </p:nvSpPr>
        <p:spPr>
          <a:xfrm>
            <a:off x="5174225" y="1803500"/>
            <a:ext cx="3374400" cy="4034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g2a1272e9140_0_622"/>
          <p:cNvSpPr txBox="1"/>
          <p:nvPr>
            <p:ph idx="12" type="sldNum"/>
          </p:nvPr>
        </p:nvSpPr>
        <p:spPr>
          <a:xfrm>
            <a:off x="8536302" y="6333134"/>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g2a1272e9140_0_631"/>
          <p:cNvSpPr txBox="1"/>
          <p:nvPr>
            <p:ph idx="1" type="body"/>
          </p:nvPr>
        </p:nvSpPr>
        <p:spPr>
          <a:xfrm>
            <a:off x="724950" y="5830068"/>
            <a:ext cx="7697400" cy="614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g2a1272e9140_0_631"/>
          <p:cNvSpPr txBox="1"/>
          <p:nvPr>
            <p:ph idx="12" type="sldNum"/>
          </p:nvPr>
        </p:nvSpPr>
        <p:spPr>
          <a:xfrm>
            <a:off x="8536302" y="6333134"/>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accent4"/>
        </a:solidFill>
      </p:bgPr>
    </p:bg>
    <p:spTree>
      <p:nvGrpSpPr>
        <p:cNvPr id="5" name="Shape 5"/>
        <p:cNvGrpSpPr/>
        <p:nvPr/>
      </p:nvGrpSpPr>
      <p:grpSpPr>
        <a:xfrm>
          <a:off x="0" y="0"/>
          <a:ext cx="0" cy="0"/>
          <a:chOff x="0" y="0"/>
          <a:chExt cx="0" cy="0"/>
        </a:xfrm>
      </p:grpSpPr>
      <p:sp>
        <p:nvSpPr>
          <p:cNvPr id="6" name="Google Shape;6;g2a1272e9140_0_56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g2a1272e9140_0_566"/>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g2a1272e9140_0_566"/>
          <p:cNvSpPr txBox="1"/>
          <p:nvPr>
            <p:ph idx="12" type="sldNum"/>
          </p:nvPr>
        </p:nvSpPr>
        <p:spPr>
          <a:xfrm>
            <a:off x="8536302" y="6333134"/>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1.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36.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31.png"/><Relationship Id="rId4" Type="http://schemas.openxmlformats.org/officeDocument/2006/relationships/image" Target="../media/image45.png"/><Relationship Id="rId5"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16.png"/><Relationship Id="rId5"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16.png"/></Relationships>
</file>

<file path=ppt/slides/_rels/slide27.xml.rels><?xml version="1.0" encoding="UTF-8" standalone="yes"?><Relationships xmlns="http://schemas.openxmlformats.org/package/2006/relationships"><Relationship Id="rId10" Type="http://schemas.openxmlformats.org/officeDocument/2006/relationships/image" Target="../media/image30.png"/><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16.png"/><Relationship Id="rId4" Type="http://schemas.openxmlformats.org/officeDocument/2006/relationships/image" Target="../media/image40.png"/><Relationship Id="rId9" Type="http://schemas.openxmlformats.org/officeDocument/2006/relationships/image" Target="../media/image37.png"/><Relationship Id="rId5" Type="http://schemas.openxmlformats.org/officeDocument/2006/relationships/image" Target="../media/image25.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16.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39.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39.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43.png"/><Relationship Id="rId4" Type="http://schemas.openxmlformats.org/officeDocument/2006/relationships/image" Target="../media/image52.png"/><Relationship Id="rId5"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38.png"/><Relationship Id="rId4" Type="http://schemas.openxmlformats.org/officeDocument/2006/relationships/image" Target="../media/image47.png"/><Relationship Id="rId5"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53.png"/><Relationship Id="rId4" Type="http://schemas.openxmlformats.org/officeDocument/2006/relationships/image" Target="../media/image49.png"/><Relationship Id="rId5" Type="http://schemas.openxmlformats.org/officeDocument/2006/relationships/image" Target="../media/image42.png"/><Relationship Id="rId6"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50.png"/><Relationship Id="rId4" Type="http://schemas.openxmlformats.org/officeDocument/2006/relationships/image" Target="../media/image54.png"/><Relationship Id="rId5" Type="http://schemas.openxmlformats.org/officeDocument/2006/relationships/image" Target="../media/image51.png"/><Relationship Id="rId6"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accent4"/>
        </a:solidFill>
      </p:bgPr>
    </p:bg>
    <p:spTree>
      <p:nvGrpSpPr>
        <p:cNvPr id="100" name="Shape 100"/>
        <p:cNvGrpSpPr/>
        <p:nvPr/>
      </p:nvGrpSpPr>
      <p:grpSpPr>
        <a:xfrm>
          <a:off x="0" y="0"/>
          <a:ext cx="0" cy="0"/>
          <a:chOff x="0" y="0"/>
          <a:chExt cx="0" cy="0"/>
        </a:xfrm>
      </p:grpSpPr>
      <p:sp>
        <p:nvSpPr>
          <p:cNvPr id="101" name="Google Shape;101;p1"/>
          <p:cNvSpPr txBox="1"/>
          <p:nvPr>
            <p:ph type="title"/>
          </p:nvPr>
        </p:nvSpPr>
        <p:spPr>
          <a:xfrm>
            <a:off x="1013256" y="1509471"/>
            <a:ext cx="6717000" cy="1861200"/>
          </a:xfrm>
          <a:prstGeom prst="rect">
            <a:avLst/>
          </a:prstGeom>
          <a:noFill/>
          <a:ln>
            <a:noFill/>
          </a:ln>
        </p:spPr>
        <p:txBody>
          <a:bodyPr anchorCtr="0" anchor="t" bIns="0" lIns="0" spcFirstLastPara="1" rIns="0" wrap="square" tIns="13950">
            <a:spAutoFit/>
          </a:bodyPr>
          <a:lstStyle/>
          <a:p>
            <a:pPr indent="0" lvl="0" marL="12700" rtl="0" algn="ctr">
              <a:lnSpc>
                <a:spcPct val="100000"/>
              </a:lnSpc>
              <a:spcBef>
                <a:spcPts val="0"/>
              </a:spcBef>
              <a:spcAft>
                <a:spcPts val="0"/>
              </a:spcAft>
              <a:buNone/>
            </a:pPr>
            <a:r>
              <a:rPr lang="en-US"/>
              <a:t>Process Simulation in Chemical Engineering</a:t>
            </a:r>
            <a:endParaRPr/>
          </a:p>
          <a:p>
            <a:pPr indent="0" lvl="0" marL="12700" rtl="0" algn="ctr">
              <a:lnSpc>
                <a:spcPct val="100000"/>
              </a:lnSpc>
              <a:spcBef>
                <a:spcPts val="0"/>
              </a:spcBef>
              <a:spcAft>
                <a:spcPts val="0"/>
              </a:spcAft>
              <a:buNone/>
            </a:pPr>
            <a:r>
              <a:rPr lang="en-US"/>
              <a:t>HysysAspen ,  Aspen+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accent4"/>
        </a:solidFill>
      </p:bgPr>
    </p:bg>
    <p:spTree>
      <p:nvGrpSpPr>
        <p:cNvPr id="164" name="Shape 164"/>
        <p:cNvGrpSpPr/>
        <p:nvPr/>
      </p:nvGrpSpPr>
      <p:grpSpPr>
        <a:xfrm>
          <a:off x="0" y="0"/>
          <a:ext cx="0" cy="0"/>
          <a:chOff x="0" y="0"/>
          <a:chExt cx="0" cy="0"/>
        </a:xfrm>
      </p:grpSpPr>
      <p:pic>
        <p:nvPicPr>
          <p:cNvPr id="165" name="Google Shape;165;p9"/>
          <p:cNvPicPr preferRelativeResize="0"/>
          <p:nvPr/>
        </p:nvPicPr>
        <p:blipFill>
          <a:blip r:embed="rId3">
            <a:alphaModFix/>
          </a:blip>
          <a:stretch>
            <a:fillRect/>
          </a:stretch>
        </p:blipFill>
        <p:spPr>
          <a:xfrm>
            <a:off x="116025" y="-21825"/>
            <a:ext cx="3524250" cy="1152525"/>
          </a:xfrm>
          <a:prstGeom prst="rect">
            <a:avLst/>
          </a:prstGeom>
          <a:noFill/>
          <a:ln>
            <a:noFill/>
          </a:ln>
        </p:spPr>
      </p:pic>
      <p:pic>
        <p:nvPicPr>
          <p:cNvPr id="166" name="Google Shape;166;p9"/>
          <p:cNvPicPr preferRelativeResize="0"/>
          <p:nvPr/>
        </p:nvPicPr>
        <p:blipFill>
          <a:blip r:embed="rId4">
            <a:alphaModFix/>
          </a:blip>
          <a:stretch>
            <a:fillRect/>
          </a:stretch>
        </p:blipFill>
        <p:spPr>
          <a:xfrm>
            <a:off x="152400" y="1143000"/>
            <a:ext cx="8839201" cy="3838476"/>
          </a:xfrm>
          <a:prstGeom prst="rect">
            <a:avLst/>
          </a:prstGeom>
          <a:noFill/>
          <a:ln>
            <a:noFill/>
          </a:ln>
        </p:spPr>
      </p:pic>
      <p:pic>
        <p:nvPicPr>
          <p:cNvPr id="167" name="Google Shape;167;p9"/>
          <p:cNvPicPr preferRelativeResize="0"/>
          <p:nvPr/>
        </p:nvPicPr>
        <p:blipFill>
          <a:blip r:embed="rId5">
            <a:alphaModFix/>
          </a:blip>
          <a:stretch>
            <a:fillRect/>
          </a:stretch>
        </p:blipFill>
        <p:spPr>
          <a:xfrm>
            <a:off x="3924924" y="0"/>
            <a:ext cx="5219861" cy="442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accent4"/>
        </a:solidFill>
      </p:bgPr>
    </p:bg>
    <p:spTree>
      <p:nvGrpSpPr>
        <p:cNvPr id="171" name="Shape 171"/>
        <p:cNvGrpSpPr/>
        <p:nvPr/>
      </p:nvGrpSpPr>
      <p:grpSpPr>
        <a:xfrm>
          <a:off x="0" y="0"/>
          <a:ext cx="0" cy="0"/>
          <a:chOff x="0" y="0"/>
          <a:chExt cx="0" cy="0"/>
        </a:xfrm>
      </p:grpSpPr>
      <p:pic>
        <p:nvPicPr>
          <p:cNvPr id="172" name="Google Shape;172;p10"/>
          <p:cNvPicPr preferRelativeResize="0"/>
          <p:nvPr/>
        </p:nvPicPr>
        <p:blipFill>
          <a:blip r:embed="rId3">
            <a:alphaModFix/>
          </a:blip>
          <a:stretch>
            <a:fillRect/>
          </a:stretch>
        </p:blipFill>
        <p:spPr>
          <a:xfrm>
            <a:off x="152400" y="152400"/>
            <a:ext cx="8839201" cy="3285700"/>
          </a:xfrm>
          <a:prstGeom prst="rect">
            <a:avLst/>
          </a:prstGeom>
          <a:noFill/>
          <a:ln>
            <a:noFill/>
          </a:ln>
        </p:spPr>
      </p:pic>
      <p:pic>
        <p:nvPicPr>
          <p:cNvPr id="173" name="Google Shape;173;p10"/>
          <p:cNvPicPr preferRelativeResize="0"/>
          <p:nvPr/>
        </p:nvPicPr>
        <p:blipFill>
          <a:blip r:embed="rId4">
            <a:alphaModFix/>
          </a:blip>
          <a:stretch>
            <a:fillRect/>
          </a:stretch>
        </p:blipFill>
        <p:spPr>
          <a:xfrm>
            <a:off x="152400" y="3514300"/>
            <a:ext cx="8839199" cy="3024325"/>
          </a:xfrm>
          <a:prstGeom prst="rect">
            <a:avLst/>
          </a:prstGeom>
          <a:noFill/>
          <a:ln>
            <a:noFill/>
          </a:ln>
        </p:spPr>
      </p:pic>
      <p:pic>
        <p:nvPicPr>
          <p:cNvPr id="174" name="Google Shape;174;p10"/>
          <p:cNvPicPr preferRelativeResize="0"/>
          <p:nvPr/>
        </p:nvPicPr>
        <p:blipFill>
          <a:blip r:embed="rId5">
            <a:alphaModFix/>
          </a:blip>
          <a:stretch>
            <a:fillRect/>
          </a:stretch>
        </p:blipFill>
        <p:spPr>
          <a:xfrm>
            <a:off x="1828799" y="152400"/>
            <a:ext cx="5219861" cy="442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accent4"/>
        </a:solidFill>
      </p:bgPr>
    </p:bg>
    <p:spTree>
      <p:nvGrpSpPr>
        <p:cNvPr id="178" name="Shape 178"/>
        <p:cNvGrpSpPr/>
        <p:nvPr/>
      </p:nvGrpSpPr>
      <p:grpSpPr>
        <a:xfrm>
          <a:off x="0" y="0"/>
          <a:ext cx="0" cy="0"/>
          <a:chOff x="0" y="0"/>
          <a:chExt cx="0" cy="0"/>
        </a:xfrm>
      </p:grpSpPr>
      <p:pic>
        <p:nvPicPr>
          <p:cNvPr id="179" name="Google Shape;179;p11"/>
          <p:cNvPicPr preferRelativeResize="0"/>
          <p:nvPr/>
        </p:nvPicPr>
        <p:blipFill>
          <a:blip r:embed="rId3">
            <a:alphaModFix/>
          </a:blip>
          <a:stretch>
            <a:fillRect/>
          </a:stretch>
        </p:blipFill>
        <p:spPr>
          <a:xfrm>
            <a:off x="152400" y="1752600"/>
            <a:ext cx="8839201" cy="3142827"/>
          </a:xfrm>
          <a:prstGeom prst="rect">
            <a:avLst/>
          </a:prstGeom>
          <a:noFill/>
          <a:ln>
            <a:noFill/>
          </a:ln>
        </p:spPr>
      </p:pic>
      <p:pic>
        <p:nvPicPr>
          <p:cNvPr id="180" name="Google Shape;180;p11"/>
          <p:cNvPicPr preferRelativeResize="0"/>
          <p:nvPr/>
        </p:nvPicPr>
        <p:blipFill>
          <a:blip r:embed="rId4">
            <a:alphaModFix/>
          </a:blip>
          <a:stretch>
            <a:fillRect/>
          </a:stretch>
        </p:blipFill>
        <p:spPr>
          <a:xfrm>
            <a:off x="-1" y="0"/>
            <a:ext cx="5219861" cy="442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2b7465dbf97_0_279"/>
          <p:cNvSpPr txBox="1"/>
          <p:nvPr>
            <p:ph type="title"/>
          </p:nvPr>
        </p:nvSpPr>
        <p:spPr>
          <a:xfrm>
            <a:off x="1201318" y="190322"/>
            <a:ext cx="6741300" cy="615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pic>
        <p:nvPicPr>
          <p:cNvPr id="186" name="Google Shape;186;g2b7465dbf97_0_279"/>
          <p:cNvPicPr preferRelativeResize="0"/>
          <p:nvPr/>
        </p:nvPicPr>
        <p:blipFill>
          <a:blip r:embed="rId3">
            <a:alphaModFix/>
          </a:blip>
          <a:stretch>
            <a:fillRect/>
          </a:stretch>
        </p:blipFill>
        <p:spPr>
          <a:xfrm>
            <a:off x="3425" y="1644125"/>
            <a:ext cx="9064375" cy="3344475"/>
          </a:xfrm>
          <a:prstGeom prst="rect">
            <a:avLst/>
          </a:prstGeom>
          <a:noFill/>
          <a:ln>
            <a:noFill/>
          </a:ln>
        </p:spPr>
      </p:pic>
      <p:pic>
        <p:nvPicPr>
          <p:cNvPr id="187" name="Google Shape;187;g2b7465dbf97_0_279"/>
          <p:cNvPicPr preferRelativeResize="0"/>
          <p:nvPr/>
        </p:nvPicPr>
        <p:blipFill>
          <a:blip r:embed="rId4">
            <a:alphaModFix/>
          </a:blip>
          <a:stretch>
            <a:fillRect/>
          </a:stretch>
        </p:blipFill>
        <p:spPr>
          <a:xfrm>
            <a:off x="-1" y="0"/>
            <a:ext cx="5219861" cy="442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g2b7465dbf97_0_274"/>
          <p:cNvPicPr preferRelativeResize="0"/>
          <p:nvPr/>
        </p:nvPicPr>
        <p:blipFill>
          <a:blip r:embed="rId3">
            <a:alphaModFix/>
          </a:blip>
          <a:stretch>
            <a:fillRect/>
          </a:stretch>
        </p:blipFill>
        <p:spPr>
          <a:xfrm>
            <a:off x="152400" y="958322"/>
            <a:ext cx="8839199" cy="3968943"/>
          </a:xfrm>
          <a:prstGeom prst="rect">
            <a:avLst/>
          </a:prstGeom>
          <a:noFill/>
          <a:ln>
            <a:noFill/>
          </a:ln>
        </p:spPr>
      </p:pic>
      <p:pic>
        <p:nvPicPr>
          <p:cNvPr id="193" name="Google Shape;193;g2b7465dbf97_0_274"/>
          <p:cNvPicPr preferRelativeResize="0"/>
          <p:nvPr/>
        </p:nvPicPr>
        <p:blipFill>
          <a:blip r:embed="rId4">
            <a:alphaModFix/>
          </a:blip>
          <a:stretch>
            <a:fillRect/>
          </a:stretch>
        </p:blipFill>
        <p:spPr>
          <a:xfrm>
            <a:off x="-1" y="0"/>
            <a:ext cx="5219861" cy="442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accent4"/>
        </a:solidFill>
      </p:bgPr>
    </p:bg>
    <p:spTree>
      <p:nvGrpSpPr>
        <p:cNvPr id="197" name="Shape 197"/>
        <p:cNvGrpSpPr/>
        <p:nvPr/>
      </p:nvGrpSpPr>
      <p:grpSpPr>
        <a:xfrm>
          <a:off x="0" y="0"/>
          <a:ext cx="0" cy="0"/>
          <a:chOff x="0" y="0"/>
          <a:chExt cx="0" cy="0"/>
        </a:xfrm>
      </p:grpSpPr>
      <p:pic>
        <p:nvPicPr>
          <p:cNvPr id="198" name="Google Shape;198;p12"/>
          <p:cNvPicPr preferRelativeResize="0"/>
          <p:nvPr/>
        </p:nvPicPr>
        <p:blipFill>
          <a:blip r:embed="rId3">
            <a:alphaModFix/>
          </a:blip>
          <a:stretch>
            <a:fillRect/>
          </a:stretch>
        </p:blipFill>
        <p:spPr>
          <a:xfrm>
            <a:off x="76200" y="1828800"/>
            <a:ext cx="8839198" cy="3200156"/>
          </a:xfrm>
          <a:prstGeom prst="rect">
            <a:avLst/>
          </a:prstGeom>
          <a:noFill/>
          <a:ln>
            <a:noFill/>
          </a:ln>
        </p:spPr>
      </p:pic>
      <p:pic>
        <p:nvPicPr>
          <p:cNvPr id="199" name="Google Shape;199;p12"/>
          <p:cNvPicPr preferRelativeResize="0"/>
          <p:nvPr/>
        </p:nvPicPr>
        <p:blipFill>
          <a:blip r:embed="rId4">
            <a:alphaModFix/>
          </a:blip>
          <a:stretch>
            <a:fillRect/>
          </a:stretch>
        </p:blipFill>
        <p:spPr>
          <a:xfrm>
            <a:off x="-1" y="0"/>
            <a:ext cx="5219861" cy="442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accent4"/>
        </a:solidFill>
      </p:bgPr>
    </p:bg>
    <p:spTree>
      <p:nvGrpSpPr>
        <p:cNvPr id="203" name="Shape 203"/>
        <p:cNvGrpSpPr/>
        <p:nvPr/>
      </p:nvGrpSpPr>
      <p:grpSpPr>
        <a:xfrm>
          <a:off x="0" y="0"/>
          <a:ext cx="0" cy="0"/>
          <a:chOff x="0" y="0"/>
          <a:chExt cx="0" cy="0"/>
        </a:xfrm>
      </p:grpSpPr>
      <p:pic>
        <p:nvPicPr>
          <p:cNvPr id="204" name="Google Shape;204;p13"/>
          <p:cNvPicPr preferRelativeResize="0"/>
          <p:nvPr/>
        </p:nvPicPr>
        <p:blipFill>
          <a:blip r:embed="rId3">
            <a:alphaModFix/>
          </a:blip>
          <a:stretch>
            <a:fillRect/>
          </a:stretch>
        </p:blipFill>
        <p:spPr>
          <a:xfrm>
            <a:off x="152400" y="1905000"/>
            <a:ext cx="8839198" cy="3280675"/>
          </a:xfrm>
          <a:prstGeom prst="rect">
            <a:avLst/>
          </a:prstGeom>
          <a:noFill/>
          <a:ln>
            <a:noFill/>
          </a:ln>
        </p:spPr>
      </p:pic>
      <p:pic>
        <p:nvPicPr>
          <p:cNvPr id="205" name="Google Shape;205;p13"/>
          <p:cNvPicPr preferRelativeResize="0"/>
          <p:nvPr/>
        </p:nvPicPr>
        <p:blipFill>
          <a:blip r:embed="rId4">
            <a:alphaModFix/>
          </a:blip>
          <a:stretch>
            <a:fillRect/>
          </a:stretch>
        </p:blipFill>
        <p:spPr>
          <a:xfrm>
            <a:off x="-1" y="0"/>
            <a:ext cx="5219861" cy="442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accent4"/>
        </a:solidFill>
      </p:bgPr>
    </p:bg>
    <p:spTree>
      <p:nvGrpSpPr>
        <p:cNvPr id="209" name="Shape 209"/>
        <p:cNvGrpSpPr/>
        <p:nvPr/>
      </p:nvGrpSpPr>
      <p:grpSpPr>
        <a:xfrm>
          <a:off x="0" y="0"/>
          <a:ext cx="0" cy="0"/>
          <a:chOff x="0" y="0"/>
          <a:chExt cx="0" cy="0"/>
        </a:xfrm>
      </p:grpSpPr>
      <p:pic>
        <p:nvPicPr>
          <p:cNvPr id="210" name="Google Shape;210;p14"/>
          <p:cNvPicPr preferRelativeResize="0"/>
          <p:nvPr/>
        </p:nvPicPr>
        <p:blipFill>
          <a:blip r:embed="rId3">
            <a:alphaModFix/>
          </a:blip>
          <a:stretch>
            <a:fillRect/>
          </a:stretch>
        </p:blipFill>
        <p:spPr>
          <a:xfrm>
            <a:off x="152400" y="1676400"/>
            <a:ext cx="8839201" cy="3400265"/>
          </a:xfrm>
          <a:prstGeom prst="rect">
            <a:avLst/>
          </a:prstGeom>
          <a:noFill/>
          <a:ln>
            <a:noFill/>
          </a:ln>
        </p:spPr>
      </p:pic>
      <p:pic>
        <p:nvPicPr>
          <p:cNvPr id="211" name="Google Shape;211;p14"/>
          <p:cNvPicPr preferRelativeResize="0"/>
          <p:nvPr/>
        </p:nvPicPr>
        <p:blipFill>
          <a:blip r:embed="rId4">
            <a:alphaModFix/>
          </a:blip>
          <a:stretch>
            <a:fillRect/>
          </a:stretch>
        </p:blipFill>
        <p:spPr>
          <a:xfrm>
            <a:off x="0" y="0"/>
            <a:ext cx="5966086" cy="457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accent4"/>
        </a:solidFill>
      </p:bgPr>
    </p:bg>
    <p:spTree>
      <p:nvGrpSpPr>
        <p:cNvPr id="215" name="Shape 215"/>
        <p:cNvGrpSpPr/>
        <p:nvPr/>
      </p:nvGrpSpPr>
      <p:grpSpPr>
        <a:xfrm>
          <a:off x="0" y="0"/>
          <a:ext cx="0" cy="0"/>
          <a:chOff x="0" y="0"/>
          <a:chExt cx="0" cy="0"/>
        </a:xfrm>
      </p:grpSpPr>
      <p:pic>
        <p:nvPicPr>
          <p:cNvPr id="216" name="Google Shape;216;p15"/>
          <p:cNvPicPr preferRelativeResize="0"/>
          <p:nvPr/>
        </p:nvPicPr>
        <p:blipFill>
          <a:blip r:embed="rId3">
            <a:alphaModFix/>
          </a:blip>
          <a:stretch>
            <a:fillRect/>
          </a:stretch>
        </p:blipFill>
        <p:spPr>
          <a:xfrm>
            <a:off x="838200" y="533400"/>
            <a:ext cx="6867525" cy="5562600"/>
          </a:xfrm>
          <a:prstGeom prst="rect">
            <a:avLst/>
          </a:prstGeom>
          <a:noFill/>
          <a:ln>
            <a:noFill/>
          </a:ln>
        </p:spPr>
      </p:pic>
      <p:pic>
        <p:nvPicPr>
          <p:cNvPr id="217" name="Google Shape;217;p15"/>
          <p:cNvPicPr preferRelativeResize="0"/>
          <p:nvPr/>
        </p:nvPicPr>
        <p:blipFill>
          <a:blip r:embed="rId4">
            <a:alphaModFix/>
          </a:blip>
          <a:stretch>
            <a:fillRect/>
          </a:stretch>
        </p:blipFill>
        <p:spPr>
          <a:xfrm>
            <a:off x="0" y="0"/>
            <a:ext cx="5966086" cy="457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g2b7465dbf97_0_288"/>
          <p:cNvPicPr preferRelativeResize="0"/>
          <p:nvPr/>
        </p:nvPicPr>
        <p:blipFill>
          <a:blip r:embed="rId3">
            <a:alphaModFix/>
          </a:blip>
          <a:stretch>
            <a:fillRect/>
          </a:stretch>
        </p:blipFill>
        <p:spPr>
          <a:xfrm>
            <a:off x="0" y="1447800"/>
            <a:ext cx="9143999" cy="4427875"/>
          </a:xfrm>
          <a:prstGeom prst="rect">
            <a:avLst/>
          </a:prstGeom>
          <a:noFill/>
          <a:ln>
            <a:noFill/>
          </a:ln>
        </p:spPr>
      </p:pic>
      <p:pic>
        <p:nvPicPr>
          <p:cNvPr id="223" name="Google Shape;223;g2b7465dbf97_0_288"/>
          <p:cNvPicPr preferRelativeResize="0"/>
          <p:nvPr/>
        </p:nvPicPr>
        <p:blipFill>
          <a:blip r:embed="rId4">
            <a:alphaModFix/>
          </a:blip>
          <a:stretch>
            <a:fillRect/>
          </a:stretch>
        </p:blipFill>
        <p:spPr>
          <a:xfrm>
            <a:off x="0" y="0"/>
            <a:ext cx="5966086" cy="457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accent4"/>
        </a:solidFill>
      </p:bgPr>
    </p:bg>
    <p:spTree>
      <p:nvGrpSpPr>
        <p:cNvPr id="105" name="Shape 105"/>
        <p:cNvGrpSpPr/>
        <p:nvPr/>
      </p:nvGrpSpPr>
      <p:grpSpPr>
        <a:xfrm>
          <a:off x="0" y="0"/>
          <a:ext cx="0" cy="0"/>
          <a:chOff x="0" y="0"/>
          <a:chExt cx="0" cy="0"/>
        </a:xfrm>
      </p:grpSpPr>
      <p:sp>
        <p:nvSpPr>
          <p:cNvPr id="106" name="Google Shape;106;p2"/>
          <p:cNvSpPr txBox="1"/>
          <p:nvPr>
            <p:ph type="title"/>
          </p:nvPr>
        </p:nvSpPr>
        <p:spPr>
          <a:xfrm>
            <a:off x="1200601" y="495375"/>
            <a:ext cx="6221400" cy="1245600"/>
          </a:xfrm>
          <a:prstGeom prst="rect">
            <a:avLst/>
          </a:prstGeom>
          <a:noFill/>
          <a:ln>
            <a:noFill/>
          </a:ln>
        </p:spPr>
        <p:txBody>
          <a:bodyPr anchorCtr="0" anchor="t" bIns="0" lIns="0" spcFirstLastPara="1" rIns="0" wrap="square" tIns="13950">
            <a:spAutoFit/>
          </a:bodyPr>
          <a:lstStyle/>
          <a:p>
            <a:pPr indent="0" lvl="0" marL="12700" rtl="0" algn="ctr">
              <a:lnSpc>
                <a:spcPct val="100000"/>
              </a:lnSpc>
              <a:spcBef>
                <a:spcPts val="0"/>
              </a:spcBef>
              <a:spcAft>
                <a:spcPts val="0"/>
              </a:spcAft>
              <a:buNone/>
            </a:pPr>
            <a:r>
              <a:rPr lang="en-US"/>
              <a:t>Courses Index :</a:t>
            </a:r>
            <a:endParaRPr/>
          </a:p>
          <a:p>
            <a:pPr indent="0" lvl="0" marL="12700" rtl="0" algn="l">
              <a:lnSpc>
                <a:spcPct val="100000"/>
              </a:lnSpc>
              <a:spcBef>
                <a:spcPts val="0"/>
              </a:spcBef>
              <a:spcAft>
                <a:spcPts val="0"/>
              </a:spcAft>
              <a:buNone/>
            </a:pPr>
            <a:r>
              <a:t/>
            </a:r>
            <a:endParaRPr/>
          </a:p>
        </p:txBody>
      </p:sp>
      <p:sp>
        <p:nvSpPr>
          <p:cNvPr id="107" name="Google Shape;107;p2"/>
          <p:cNvSpPr txBox="1"/>
          <p:nvPr/>
        </p:nvSpPr>
        <p:spPr>
          <a:xfrm>
            <a:off x="69325" y="1882050"/>
            <a:ext cx="8998500" cy="3093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2800"/>
              <a:t>Chapter 1:   “ processes  simulation and modeling”         </a:t>
            </a:r>
            <a:endParaRPr b="1" sz="2800"/>
          </a:p>
          <a:p>
            <a:pPr indent="0" lvl="0" marL="0" rtl="0" algn="l">
              <a:lnSpc>
                <a:spcPct val="115000"/>
              </a:lnSpc>
              <a:spcBef>
                <a:spcPts val="0"/>
              </a:spcBef>
              <a:spcAft>
                <a:spcPts val="0"/>
              </a:spcAft>
              <a:buNone/>
            </a:pPr>
            <a:r>
              <a:rPr b="1" lang="en-US" sz="2800"/>
              <a:t>  (2 </a:t>
            </a:r>
            <a:r>
              <a:rPr b="1" lang="en-US" sz="2800"/>
              <a:t>weeks)</a:t>
            </a:r>
            <a:endParaRPr b="1" sz="2800"/>
          </a:p>
          <a:p>
            <a:pPr indent="0" lvl="0" marL="0" rtl="0" algn="l">
              <a:lnSpc>
                <a:spcPct val="115000"/>
              </a:lnSpc>
              <a:spcBef>
                <a:spcPts val="0"/>
              </a:spcBef>
              <a:spcAft>
                <a:spcPts val="0"/>
              </a:spcAft>
              <a:buNone/>
            </a:pPr>
            <a:r>
              <a:rPr lang="en-US" sz="2800"/>
              <a:t>1- Introduction of processes  simulation, Mathematical modeling</a:t>
            </a:r>
            <a:endParaRPr sz="2800"/>
          </a:p>
          <a:p>
            <a:pPr indent="0" lvl="0" marL="0" rtl="0" algn="l">
              <a:lnSpc>
                <a:spcPct val="115000"/>
              </a:lnSpc>
              <a:spcBef>
                <a:spcPts val="0"/>
              </a:spcBef>
              <a:spcAft>
                <a:spcPts val="0"/>
              </a:spcAft>
              <a:buNone/>
            </a:pPr>
            <a:r>
              <a:rPr lang="en-US" sz="2800"/>
              <a:t>2- Commercial simulators </a:t>
            </a:r>
            <a:endParaRPr sz="2800"/>
          </a:p>
          <a:p>
            <a:pPr indent="0" lvl="0" marL="0" rtl="0" algn="l">
              <a:lnSpc>
                <a:spcPct val="115000"/>
              </a:lnSpc>
              <a:spcBef>
                <a:spcPts val="0"/>
              </a:spcBef>
              <a:spcAft>
                <a:spcPts val="0"/>
              </a:spcAft>
              <a:buNone/>
            </a:pPr>
            <a:r>
              <a:rPr lang="en-US" sz="2800"/>
              <a:t>3-  presentation of HYSYS, Aspen.</a:t>
            </a:r>
            <a:endParaRPr sz="2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g2b7465dbf97_0_301"/>
          <p:cNvPicPr preferRelativeResize="0"/>
          <p:nvPr/>
        </p:nvPicPr>
        <p:blipFill>
          <a:blip r:embed="rId3">
            <a:alphaModFix/>
          </a:blip>
          <a:stretch>
            <a:fillRect/>
          </a:stretch>
        </p:blipFill>
        <p:spPr>
          <a:xfrm>
            <a:off x="152400" y="914400"/>
            <a:ext cx="8839200" cy="4295950"/>
          </a:xfrm>
          <a:prstGeom prst="rect">
            <a:avLst/>
          </a:prstGeom>
          <a:noFill/>
          <a:ln>
            <a:noFill/>
          </a:ln>
        </p:spPr>
      </p:pic>
      <p:pic>
        <p:nvPicPr>
          <p:cNvPr id="229" name="Google Shape;229;g2b7465dbf97_0_301"/>
          <p:cNvPicPr preferRelativeResize="0"/>
          <p:nvPr/>
        </p:nvPicPr>
        <p:blipFill>
          <a:blip r:embed="rId4">
            <a:alphaModFix/>
          </a:blip>
          <a:stretch>
            <a:fillRect/>
          </a:stretch>
        </p:blipFill>
        <p:spPr>
          <a:xfrm>
            <a:off x="0" y="0"/>
            <a:ext cx="5966086" cy="457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g2b7465dbf97_0_305"/>
          <p:cNvPicPr preferRelativeResize="0"/>
          <p:nvPr/>
        </p:nvPicPr>
        <p:blipFill>
          <a:blip r:embed="rId3">
            <a:alphaModFix/>
          </a:blip>
          <a:stretch>
            <a:fillRect/>
          </a:stretch>
        </p:blipFill>
        <p:spPr>
          <a:xfrm>
            <a:off x="152400" y="1219200"/>
            <a:ext cx="8839198" cy="4294586"/>
          </a:xfrm>
          <a:prstGeom prst="rect">
            <a:avLst/>
          </a:prstGeom>
          <a:noFill/>
          <a:ln>
            <a:noFill/>
          </a:ln>
        </p:spPr>
      </p:pic>
      <p:pic>
        <p:nvPicPr>
          <p:cNvPr id="235" name="Google Shape;235;g2b7465dbf97_0_305"/>
          <p:cNvPicPr preferRelativeResize="0"/>
          <p:nvPr/>
        </p:nvPicPr>
        <p:blipFill>
          <a:blip r:embed="rId4">
            <a:alphaModFix/>
          </a:blip>
          <a:stretch>
            <a:fillRect/>
          </a:stretch>
        </p:blipFill>
        <p:spPr>
          <a:xfrm>
            <a:off x="0" y="0"/>
            <a:ext cx="5966086" cy="457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g2b7465dbf97_0_309"/>
          <p:cNvPicPr preferRelativeResize="0"/>
          <p:nvPr/>
        </p:nvPicPr>
        <p:blipFill>
          <a:blip r:embed="rId3">
            <a:alphaModFix/>
          </a:blip>
          <a:stretch>
            <a:fillRect/>
          </a:stretch>
        </p:blipFill>
        <p:spPr>
          <a:xfrm>
            <a:off x="152400" y="1371600"/>
            <a:ext cx="8839197" cy="4231757"/>
          </a:xfrm>
          <a:prstGeom prst="rect">
            <a:avLst/>
          </a:prstGeom>
          <a:noFill/>
          <a:ln>
            <a:noFill/>
          </a:ln>
        </p:spPr>
      </p:pic>
      <p:pic>
        <p:nvPicPr>
          <p:cNvPr id="241" name="Google Shape;241;g2b7465dbf97_0_309"/>
          <p:cNvPicPr preferRelativeResize="0"/>
          <p:nvPr/>
        </p:nvPicPr>
        <p:blipFill>
          <a:blip r:embed="rId4">
            <a:alphaModFix/>
          </a:blip>
          <a:stretch>
            <a:fillRect/>
          </a:stretch>
        </p:blipFill>
        <p:spPr>
          <a:xfrm>
            <a:off x="0" y="0"/>
            <a:ext cx="5966086" cy="457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g2b7465dbf97_0_292"/>
          <p:cNvPicPr preferRelativeResize="0"/>
          <p:nvPr/>
        </p:nvPicPr>
        <p:blipFill>
          <a:blip r:embed="rId3">
            <a:alphaModFix/>
          </a:blip>
          <a:stretch>
            <a:fillRect/>
          </a:stretch>
        </p:blipFill>
        <p:spPr>
          <a:xfrm>
            <a:off x="152400" y="1219200"/>
            <a:ext cx="8839200" cy="4295950"/>
          </a:xfrm>
          <a:prstGeom prst="rect">
            <a:avLst/>
          </a:prstGeom>
          <a:noFill/>
          <a:ln>
            <a:noFill/>
          </a:ln>
        </p:spPr>
      </p:pic>
      <p:pic>
        <p:nvPicPr>
          <p:cNvPr id="247" name="Google Shape;247;g2b7465dbf97_0_292"/>
          <p:cNvPicPr preferRelativeResize="0"/>
          <p:nvPr/>
        </p:nvPicPr>
        <p:blipFill>
          <a:blip r:embed="rId4">
            <a:alphaModFix/>
          </a:blip>
          <a:stretch>
            <a:fillRect/>
          </a:stretch>
        </p:blipFill>
        <p:spPr>
          <a:xfrm>
            <a:off x="0" y="1206088"/>
            <a:ext cx="9143999" cy="4445824"/>
          </a:xfrm>
          <a:prstGeom prst="rect">
            <a:avLst/>
          </a:prstGeom>
          <a:noFill/>
          <a:ln>
            <a:noFill/>
          </a:ln>
        </p:spPr>
      </p:pic>
      <p:pic>
        <p:nvPicPr>
          <p:cNvPr id="248" name="Google Shape;248;g2b7465dbf97_0_292"/>
          <p:cNvPicPr preferRelativeResize="0"/>
          <p:nvPr/>
        </p:nvPicPr>
        <p:blipFill>
          <a:blip r:embed="rId5">
            <a:alphaModFix/>
          </a:blip>
          <a:stretch>
            <a:fillRect/>
          </a:stretch>
        </p:blipFill>
        <p:spPr>
          <a:xfrm>
            <a:off x="0" y="0"/>
            <a:ext cx="5966086" cy="457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g2b7465dbf97_0_296"/>
          <p:cNvPicPr preferRelativeResize="0"/>
          <p:nvPr/>
        </p:nvPicPr>
        <p:blipFill>
          <a:blip r:embed="rId3">
            <a:alphaModFix/>
          </a:blip>
          <a:stretch>
            <a:fillRect/>
          </a:stretch>
        </p:blipFill>
        <p:spPr>
          <a:xfrm>
            <a:off x="152400" y="152400"/>
            <a:ext cx="8629650" cy="828675"/>
          </a:xfrm>
          <a:prstGeom prst="rect">
            <a:avLst/>
          </a:prstGeom>
          <a:noFill/>
          <a:ln>
            <a:noFill/>
          </a:ln>
        </p:spPr>
      </p:pic>
      <p:sp>
        <p:nvSpPr>
          <p:cNvPr id="254" name="Google Shape;254;g2b7465dbf97_0_296"/>
          <p:cNvSpPr/>
          <p:nvPr/>
        </p:nvSpPr>
        <p:spPr>
          <a:xfrm>
            <a:off x="5784717" y="2971693"/>
            <a:ext cx="3305700" cy="669000"/>
          </a:xfrm>
          <a:prstGeom prst="chevron">
            <a:avLst>
              <a:gd fmla="val 50000" name="adj"/>
            </a:avLst>
          </a:prstGeom>
          <a:solidFill>
            <a:srgbClr val="50505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Roboto"/>
                <a:ea typeface="Roboto"/>
                <a:cs typeface="Roboto"/>
                <a:sym typeface="Roboto"/>
              </a:rPr>
              <a:t>Flowsheet Solver </a:t>
            </a:r>
            <a:endParaRPr>
              <a:solidFill>
                <a:srgbClr val="FFFFFF"/>
              </a:solidFill>
              <a:latin typeface="Roboto"/>
              <a:ea typeface="Roboto"/>
              <a:cs typeface="Roboto"/>
              <a:sym typeface="Roboto"/>
            </a:endParaRPr>
          </a:p>
        </p:txBody>
      </p:sp>
      <p:sp>
        <p:nvSpPr>
          <p:cNvPr id="255" name="Google Shape;255;g2b7465dbf97_0_296"/>
          <p:cNvSpPr/>
          <p:nvPr/>
        </p:nvSpPr>
        <p:spPr>
          <a:xfrm>
            <a:off x="0" y="1066907"/>
            <a:ext cx="3546900" cy="669000"/>
          </a:xfrm>
          <a:prstGeom prst="homePlate">
            <a:avLst>
              <a:gd fmla="val 50000" name="adj"/>
            </a:avLst>
          </a:prstGeom>
          <a:solidFill>
            <a:srgbClr val="2F2F2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Roboto"/>
                <a:ea typeface="Roboto"/>
                <a:cs typeface="Roboto"/>
                <a:sym typeface="Roboto"/>
              </a:rPr>
              <a:t>Basic Information Libraries </a:t>
            </a:r>
            <a:endParaRPr>
              <a:solidFill>
                <a:srgbClr val="FFFFFF"/>
              </a:solidFill>
              <a:latin typeface="Roboto"/>
              <a:ea typeface="Roboto"/>
              <a:cs typeface="Roboto"/>
              <a:sym typeface="Roboto"/>
            </a:endParaRPr>
          </a:p>
        </p:txBody>
      </p:sp>
      <p:sp>
        <p:nvSpPr>
          <p:cNvPr id="256" name="Google Shape;256;g2b7465dbf97_0_296"/>
          <p:cNvSpPr/>
          <p:nvPr/>
        </p:nvSpPr>
        <p:spPr>
          <a:xfrm>
            <a:off x="3172804" y="1752493"/>
            <a:ext cx="3305700" cy="669000"/>
          </a:xfrm>
          <a:prstGeom prst="chevron">
            <a:avLst>
              <a:gd fmla="val 50000" name="adj"/>
            </a:avLst>
          </a:prstGeom>
          <a:solidFill>
            <a:srgbClr val="4141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Roboto"/>
                <a:ea typeface="Roboto"/>
                <a:cs typeface="Roboto"/>
                <a:sym typeface="Roboto"/>
              </a:rPr>
              <a:t>Flowsheet </a:t>
            </a:r>
            <a:r>
              <a:rPr lang="en-US">
                <a:solidFill>
                  <a:srgbClr val="FFFFFF"/>
                </a:solidFill>
                <a:latin typeface="Roboto"/>
                <a:ea typeface="Roboto"/>
                <a:cs typeface="Roboto"/>
                <a:sym typeface="Roboto"/>
              </a:rPr>
              <a:t>Construction</a:t>
            </a:r>
            <a:r>
              <a:rPr lang="en-US">
                <a:solidFill>
                  <a:srgbClr val="FFFFFF"/>
                </a:solidFill>
                <a:latin typeface="Roboto"/>
                <a:ea typeface="Roboto"/>
                <a:cs typeface="Roboto"/>
                <a:sym typeface="Roboto"/>
              </a:rPr>
              <a:t> </a:t>
            </a:r>
            <a:endParaRPr>
              <a:solidFill>
                <a:srgbClr val="FFFFFF"/>
              </a:solidFill>
              <a:latin typeface="Roboto"/>
              <a:ea typeface="Roboto"/>
              <a:cs typeface="Roboto"/>
              <a:sym typeface="Roboto"/>
            </a:endParaRPr>
          </a:p>
        </p:txBody>
      </p:sp>
      <p:pic>
        <p:nvPicPr>
          <p:cNvPr id="257" name="Google Shape;257;g2b7465dbf97_0_296"/>
          <p:cNvPicPr preferRelativeResize="0"/>
          <p:nvPr/>
        </p:nvPicPr>
        <p:blipFill>
          <a:blip r:embed="rId4">
            <a:alphaModFix/>
          </a:blip>
          <a:stretch>
            <a:fillRect/>
          </a:stretch>
        </p:blipFill>
        <p:spPr>
          <a:xfrm>
            <a:off x="0" y="1719222"/>
            <a:ext cx="2381250" cy="2200275"/>
          </a:xfrm>
          <a:prstGeom prst="rect">
            <a:avLst/>
          </a:prstGeom>
          <a:noFill/>
          <a:ln>
            <a:noFill/>
          </a:ln>
        </p:spPr>
      </p:pic>
      <p:pic>
        <p:nvPicPr>
          <p:cNvPr id="258" name="Google Shape;258;g2b7465dbf97_0_296"/>
          <p:cNvPicPr preferRelativeResize="0"/>
          <p:nvPr/>
        </p:nvPicPr>
        <p:blipFill>
          <a:blip r:embed="rId5">
            <a:alphaModFix/>
          </a:blip>
          <a:stretch>
            <a:fillRect/>
          </a:stretch>
        </p:blipFill>
        <p:spPr>
          <a:xfrm>
            <a:off x="3190765" y="2378925"/>
            <a:ext cx="2463751" cy="2200275"/>
          </a:xfrm>
          <a:prstGeom prst="rect">
            <a:avLst/>
          </a:prstGeom>
          <a:noFill/>
          <a:ln>
            <a:noFill/>
          </a:ln>
        </p:spPr>
      </p:pic>
      <p:pic>
        <p:nvPicPr>
          <p:cNvPr id="259" name="Google Shape;259;g2b7465dbf97_0_296"/>
          <p:cNvPicPr preferRelativeResize="0"/>
          <p:nvPr/>
        </p:nvPicPr>
        <p:blipFill>
          <a:blip r:embed="rId6">
            <a:alphaModFix/>
          </a:blip>
          <a:stretch>
            <a:fillRect/>
          </a:stretch>
        </p:blipFill>
        <p:spPr>
          <a:xfrm>
            <a:off x="5959324" y="3644936"/>
            <a:ext cx="2827725" cy="25736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g2bb25c2b477_1_978"/>
          <p:cNvPicPr preferRelativeResize="0"/>
          <p:nvPr/>
        </p:nvPicPr>
        <p:blipFill>
          <a:blip r:embed="rId3">
            <a:alphaModFix/>
          </a:blip>
          <a:stretch>
            <a:fillRect/>
          </a:stretch>
        </p:blipFill>
        <p:spPr>
          <a:xfrm>
            <a:off x="381000" y="1066800"/>
            <a:ext cx="7886700" cy="1581150"/>
          </a:xfrm>
          <a:prstGeom prst="rect">
            <a:avLst/>
          </a:prstGeom>
          <a:noFill/>
          <a:ln>
            <a:noFill/>
          </a:ln>
        </p:spPr>
      </p:pic>
      <p:pic>
        <p:nvPicPr>
          <p:cNvPr id="265" name="Google Shape;265;g2bb25c2b477_1_978"/>
          <p:cNvPicPr preferRelativeResize="0"/>
          <p:nvPr/>
        </p:nvPicPr>
        <p:blipFill>
          <a:blip r:embed="rId4">
            <a:alphaModFix/>
          </a:blip>
          <a:stretch>
            <a:fillRect/>
          </a:stretch>
        </p:blipFill>
        <p:spPr>
          <a:xfrm>
            <a:off x="152400" y="152400"/>
            <a:ext cx="8629650" cy="828675"/>
          </a:xfrm>
          <a:prstGeom prst="rect">
            <a:avLst/>
          </a:prstGeom>
          <a:noFill/>
          <a:ln>
            <a:noFill/>
          </a:ln>
        </p:spPr>
      </p:pic>
      <p:pic>
        <p:nvPicPr>
          <p:cNvPr id="266" name="Google Shape;266;g2bb25c2b477_1_978"/>
          <p:cNvPicPr preferRelativeResize="0"/>
          <p:nvPr/>
        </p:nvPicPr>
        <p:blipFill>
          <a:blip r:embed="rId4">
            <a:alphaModFix/>
          </a:blip>
          <a:stretch>
            <a:fillRect/>
          </a:stretch>
        </p:blipFill>
        <p:spPr>
          <a:xfrm>
            <a:off x="238125" y="0"/>
            <a:ext cx="8629650" cy="828675"/>
          </a:xfrm>
          <a:prstGeom prst="rect">
            <a:avLst/>
          </a:prstGeom>
          <a:noFill/>
          <a:ln>
            <a:noFill/>
          </a:ln>
        </p:spPr>
      </p:pic>
      <p:pic>
        <p:nvPicPr>
          <p:cNvPr id="267" name="Google Shape;267;g2bb25c2b477_1_978"/>
          <p:cNvPicPr preferRelativeResize="0"/>
          <p:nvPr/>
        </p:nvPicPr>
        <p:blipFill>
          <a:blip r:embed="rId5">
            <a:alphaModFix/>
          </a:blip>
          <a:stretch>
            <a:fillRect/>
          </a:stretch>
        </p:blipFill>
        <p:spPr>
          <a:xfrm>
            <a:off x="242888" y="3170625"/>
            <a:ext cx="8315325" cy="1981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g2bb25c2b477_1_987"/>
          <p:cNvPicPr preferRelativeResize="0"/>
          <p:nvPr/>
        </p:nvPicPr>
        <p:blipFill>
          <a:blip r:embed="rId3">
            <a:alphaModFix/>
          </a:blip>
          <a:stretch>
            <a:fillRect/>
          </a:stretch>
        </p:blipFill>
        <p:spPr>
          <a:xfrm>
            <a:off x="238125" y="0"/>
            <a:ext cx="8629650" cy="828675"/>
          </a:xfrm>
          <a:prstGeom prst="rect">
            <a:avLst/>
          </a:prstGeom>
          <a:noFill/>
          <a:ln>
            <a:noFill/>
          </a:ln>
        </p:spPr>
      </p:pic>
      <p:sp>
        <p:nvSpPr>
          <p:cNvPr id="273" name="Google Shape;273;g2bb25c2b477_1_987"/>
          <p:cNvSpPr/>
          <p:nvPr/>
        </p:nvSpPr>
        <p:spPr>
          <a:xfrm>
            <a:off x="238050" y="1003775"/>
            <a:ext cx="8629800" cy="3801300"/>
          </a:xfrm>
          <a:prstGeom prst="roundRect">
            <a:avLst>
              <a:gd fmla="val 16667" name="adj"/>
            </a:avLst>
          </a:prstGeom>
          <a:gradFill>
            <a:gsLst>
              <a:gs pos="0">
                <a:srgbClr val="BFBFBF"/>
              </a:gs>
              <a:gs pos="100000">
                <a:srgbClr val="737373"/>
              </a:gs>
            </a:gsLst>
            <a:lin ang="5400012" scaled="0"/>
          </a:gra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3300">
                <a:solidFill>
                  <a:schemeClr val="dk2"/>
                </a:solidFill>
                <a:latin typeface="Lato"/>
                <a:ea typeface="Lato"/>
                <a:cs typeface="Lato"/>
                <a:sym typeface="Lato"/>
              </a:rPr>
              <a:t>Sequential Modular approach: </a:t>
            </a:r>
            <a:endParaRPr b="1" sz="3300">
              <a:solidFill>
                <a:schemeClr val="dk2"/>
              </a:solidFill>
              <a:latin typeface="Lato"/>
              <a:ea typeface="Lato"/>
              <a:cs typeface="Lato"/>
              <a:sym typeface="Lato"/>
            </a:endParaRPr>
          </a:p>
          <a:p>
            <a:pPr indent="0" lvl="0" marL="0" rtl="0" algn="l">
              <a:spcBef>
                <a:spcPts val="0"/>
              </a:spcBef>
              <a:spcAft>
                <a:spcPts val="0"/>
              </a:spcAft>
              <a:buNone/>
            </a:pPr>
            <a:r>
              <a:rPr b="1" lang="en-US" sz="3300">
                <a:solidFill>
                  <a:schemeClr val="dk2"/>
                </a:solidFill>
                <a:latin typeface="Lato"/>
                <a:ea typeface="Lato"/>
                <a:cs typeface="Lato"/>
                <a:sym typeface="Lato"/>
              </a:rPr>
              <a:t>Inside each block is embedded the model equation, which attempted to solve if sufficient information is available from user input and/or upstream/downstream blocks.</a:t>
            </a:r>
            <a:endParaRPr b="1" sz="2300">
              <a:solidFill>
                <a:schemeClr val="dk2"/>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g2bb25c2b477_1_1057"/>
          <p:cNvPicPr preferRelativeResize="0"/>
          <p:nvPr/>
        </p:nvPicPr>
        <p:blipFill>
          <a:blip r:embed="rId3">
            <a:alphaModFix/>
          </a:blip>
          <a:stretch>
            <a:fillRect/>
          </a:stretch>
        </p:blipFill>
        <p:spPr>
          <a:xfrm>
            <a:off x="238125" y="0"/>
            <a:ext cx="8629650" cy="828675"/>
          </a:xfrm>
          <a:prstGeom prst="rect">
            <a:avLst/>
          </a:prstGeom>
          <a:noFill/>
          <a:ln>
            <a:noFill/>
          </a:ln>
        </p:spPr>
      </p:pic>
      <p:pic>
        <p:nvPicPr>
          <p:cNvPr id="279" name="Google Shape;279;g2bb25c2b477_1_1057"/>
          <p:cNvPicPr preferRelativeResize="0"/>
          <p:nvPr/>
        </p:nvPicPr>
        <p:blipFill>
          <a:blip r:embed="rId4">
            <a:alphaModFix/>
          </a:blip>
          <a:stretch>
            <a:fillRect/>
          </a:stretch>
        </p:blipFill>
        <p:spPr>
          <a:xfrm>
            <a:off x="762000" y="981075"/>
            <a:ext cx="6962775" cy="781050"/>
          </a:xfrm>
          <a:prstGeom prst="rect">
            <a:avLst/>
          </a:prstGeom>
          <a:noFill/>
          <a:ln>
            <a:noFill/>
          </a:ln>
        </p:spPr>
      </p:pic>
      <p:pic>
        <p:nvPicPr>
          <p:cNvPr id="280" name="Google Shape;280;g2bb25c2b477_1_1057"/>
          <p:cNvPicPr preferRelativeResize="0"/>
          <p:nvPr/>
        </p:nvPicPr>
        <p:blipFill>
          <a:blip r:embed="rId5">
            <a:alphaModFix/>
          </a:blip>
          <a:stretch>
            <a:fillRect/>
          </a:stretch>
        </p:blipFill>
        <p:spPr>
          <a:xfrm>
            <a:off x="368153" y="2223521"/>
            <a:ext cx="1771650" cy="800100"/>
          </a:xfrm>
          <a:prstGeom prst="rect">
            <a:avLst/>
          </a:prstGeom>
          <a:noFill/>
          <a:ln>
            <a:noFill/>
          </a:ln>
        </p:spPr>
      </p:pic>
      <p:pic>
        <p:nvPicPr>
          <p:cNvPr id="281" name="Google Shape;281;g2bb25c2b477_1_1057"/>
          <p:cNvPicPr preferRelativeResize="0"/>
          <p:nvPr/>
        </p:nvPicPr>
        <p:blipFill>
          <a:blip r:embed="rId6">
            <a:alphaModFix/>
          </a:blip>
          <a:stretch>
            <a:fillRect/>
          </a:stretch>
        </p:blipFill>
        <p:spPr>
          <a:xfrm>
            <a:off x="3430661" y="2247113"/>
            <a:ext cx="1714500" cy="790575"/>
          </a:xfrm>
          <a:prstGeom prst="rect">
            <a:avLst/>
          </a:prstGeom>
          <a:noFill/>
          <a:ln>
            <a:noFill/>
          </a:ln>
        </p:spPr>
      </p:pic>
      <p:pic>
        <p:nvPicPr>
          <p:cNvPr id="282" name="Google Shape;282;g2bb25c2b477_1_1057"/>
          <p:cNvPicPr preferRelativeResize="0"/>
          <p:nvPr/>
        </p:nvPicPr>
        <p:blipFill>
          <a:blip r:embed="rId7">
            <a:alphaModFix/>
          </a:blip>
          <a:stretch>
            <a:fillRect/>
          </a:stretch>
        </p:blipFill>
        <p:spPr>
          <a:xfrm>
            <a:off x="5269610" y="4324175"/>
            <a:ext cx="1419225" cy="1771650"/>
          </a:xfrm>
          <a:prstGeom prst="rect">
            <a:avLst/>
          </a:prstGeom>
          <a:noFill/>
          <a:ln>
            <a:noFill/>
          </a:ln>
        </p:spPr>
      </p:pic>
      <p:pic>
        <p:nvPicPr>
          <p:cNvPr id="283" name="Google Shape;283;g2bb25c2b477_1_1057"/>
          <p:cNvPicPr preferRelativeResize="0"/>
          <p:nvPr/>
        </p:nvPicPr>
        <p:blipFill>
          <a:blip r:embed="rId8">
            <a:alphaModFix/>
          </a:blip>
          <a:stretch>
            <a:fillRect/>
          </a:stretch>
        </p:blipFill>
        <p:spPr>
          <a:xfrm>
            <a:off x="6704672" y="4833761"/>
            <a:ext cx="1771650" cy="752475"/>
          </a:xfrm>
          <a:prstGeom prst="rect">
            <a:avLst/>
          </a:prstGeom>
          <a:noFill/>
          <a:ln>
            <a:noFill/>
          </a:ln>
        </p:spPr>
      </p:pic>
      <p:pic>
        <p:nvPicPr>
          <p:cNvPr id="284" name="Google Shape;284;g2bb25c2b477_1_1057"/>
          <p:cNvPicPr preferRelativeResize="0"/>
          <p:nvPr/>
        </p:nvPicPr>
        <p:blipFill>
          <a:blip r:embed="rId9">
            <a:alphaModFix/>
          </a:blip>
          <a:stretch>
            <a:fillRect/>
          </a:stretch>
        </p:blipFill>
        <p:spPr>
          <a:xfrm>
            <a:off x="3532860" y="4809938"/>
            <a:ext cx="1752600" cy="800100"/>
          </a:xfrm>
          <a:prstGeom prst="rect">
            <a:avLst/>
          </a:prstGeom>
          <a:noFill/>
          <a:ln>
            <a:noFill/>
          </a:ln>
        </p:spPr>
      </p:pic>
      <p:pic>
        <p:nvPicPr>
          <p:cNvPr id="285" name="Google Shape;285;g2bb25c2b477_1_1057"/>
          <p:cNvPicPr preferRelativeResize="0"/>
          <p:nvPr/>
        </p:nvPicPr>
        <p:blipFill>
          <a:blip r:embed="rId7">
            <a:alphaModFix/>
          </a:blip>
          <a:stretch>
            <a:fillRect/>
          </a:stretch>
        </p:blipFill>
        <p:spPr>
          <a:xfrm>
            <a:off x="5156112" y="1822487"/>
            <a:ext cx="1419225" cy="1771650"/>
          </a:xfrm>
          <a:prstGeom prst="rect">
            <a:avLst/>
          </a:prstGeom>
          <a:noFill/>
          <a:ln>
            <a:noFill/>
          </a:ln>
        </p:spPr>
      </p:pic>
      <p:pic>
        <p:nvPicPr>
          <p:cNvPr id="286" name="Google Shape;286;g2bb25c2b477_1_1057"/>
          <p:cNvPicPr preferRelativeResize="0"/>
          <p:nvPr/>
        </p:nvPicPr>
        <p:blipFill>
          <a:blip r:embed="rId10">
            <a:alphaModFix/>
          </a:blip>
          <a:stretch>
            <a:fillRect/>
          </a:stretch>
        </p:blipFill>
        <p:spPr>
          <a:xfrm>
            <a:off x="2131774" y="1762125"/>
            <a:ext cx="1344451" cy="1771650"/>
          </a:xfrm>
          <a:prstGeom prst="rect">
            <a:avLst/>
          </a:prstGeom>
          <a:noFill/>
          <a:ln>
            <a:noFill/>
          </a:ln>
        </p:spPr>
      </p:pic>
      <p:pic>
        <p:nvPicPr>
          <p:cNvPr id="287" name="Google Shape;287;g2bb25c2b477_1_1057"/>
          <p:cNvPicPr preferRelativeResize="0"/>
          <p:nvPr/>
        </p:nvPicPr>
        <p:blipFill>
          <a:blip r:embed="rId10">
            <a:alphaModFix/>
          </a:blip>
          <a:stretch>
            <a:fillRect/>
          </a:stretch>
        </p:blipFill>
        <p:spPr>
          <a:xfrm>
            <a:off x="2210966" y="4352925"/>
            <a:ext cx="1344451" cy="1771650"/>
          </a:xfrm>
          <a:prstGeom prst="rect">
            <a:avLst/>
          </a:prstGeom>
          <a:noFill/>
          <a:ln>
            <a:noFill/>
          </a:ln>
        </p:spPr>
      </p:pic>
      <p:pic>
        <p:nvPicPr>
          <p:cNvPr id="288" name="Google Shape;288;g2bb25c2b477_1_1057"/>
          <p:cNvPicPr preferRelativeResize="0"/>
          <p:nvPr/>
        </p:nvPicPr>
        <p:blipFill>
          <a:blip r:embed="rId8">
            <a:alphaModFix/>
          </a:blip>
          <a:stretch>
            <a:fillRect/>
          </a:stretch>
        </p:blipFill>
        <p:spPr>
          <a:xfrm>
            <a:off x="6559485" y="2247713"/>
            <a:ext cx="1771650" cy="752475"/>
          </a:xfrm>
          <a:prstGeom prst="rect">
            <a:avLst/>
          </a:prstGeom>
          <a:noFill/>
          <a:ln>
            <a:noFill/>
          </a:ln>
        </p:spPr>
      </p:pic>
      <p:pic>
        <p:nvPicPr>
          <p:cNvPr id="289" name="Google Shape;289;g2bb25c2b477_1_1057"/>
          <p:cNvPicPr preferRelativeResize="0"/>
          <p:nvPr/>
        </p:nvPicPr>
        <p:blipFill>
          <a:blip r:embed="rId5">
            <a:alphaModFix/>
          </a:blip>
          <a:stretch>
            <a:fillRect/>
          </a:stretch>
        </p:blipFill>
        <p:spPr>
          <a:xfrm>
            <a:off x="444353" y="4814321"/>
            <a:ext cx="1771650" cy="800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g2bb25c2b477_1_1069"/>
          <p:cNvPicPr preferRelativeResize="0"/>
          <p:nvPr/>
        </p:nvPicPr>
        <p:blipFill>
          <a:blip r:embed="rId3">
            <a:alphaModFix/>
          </a:blip>
          <a:stretch>
            <a:fillRect/>
          </a:stretch>
        </p:blipFill>
        <p:spPr>
          <a:xfrm>
            <a:off x="238125" y="0"/>
            <a:ext cx="8629650" cy="828675"/>
          </a:xfrm>
          <a:prstGeom prst="rect">
            <a:avLst/>
          </a:prstGeom>
          <a:noFill/>
          <a:ln>
            <a:noFill/>
          </a:ln>
        </p:spPr>
      </p:pic>
      <p:pic>
        <p:nvPicPr>
          <p:cNvPr id="295" name="Google Shape;295;g2bb25c2b477_1_1069"/>
          <p:cNvPicPr preferRelativeResize="0"/>
          <p:nvPr/>
        </p:nvPicPr>
        <p:blipFill>
          <a:blip r:embed="rId4">
            <a:alphaModFix/>
          </a:blip>
          <a:stretch>
            <a:fillRect/>
          </a:stretch>
        </p:blipFill>
        <p:spPr>
          <a:xfrm>
            <a:off x="1066800" y="828675"/>
            <a:ext cx="6619875" cy="1135275"/>
          </a:xfrm>
          <a:prstGeom prst="rect">
            <a:avLst/>
          </a:prstGeom>
          <a:noFill/>
          <a:ln>
            <a:noFill/>
          </a:ln>
        </p:spPr>
      </p:pic>
      <p:grpSp>
        <p:nvGrpSpPr>
          <p:cNvPr id="296" name="Google Shape;296;g2bb25c2b477_1_1069"/>
          <p:cNvGrpSpPr/>
          <p:nvPr/>
        </p:nvGrpSpPr>
        <p:grpSpPr>
          <a:xfrm>
            <a:off x="1487416" y="5705741"/>
            <a:ext cx="6938658" cy="1087772"/>
            <a:chOff x="1593000" y="2322568"/>
            <a:chExt cx="5957975" cy="643500"/>
          </a:xfrm>
        </p:grpSpPr>
        <p:sp>
          <p:nvSpPr>
            <p:cNvPr id="297" name="Google Shape;297;g2bb25c2b477_1_1069"/>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bb25c2b477_1_1069"/>
            <p:cNvSpPr/>
            <p:nvPr/>
          </p:nvSpPr>
          <p:spPr>
            <a:xfrm flipH="1">
              <a:off x="2283025" y="2322575"/>
              <a:ext cx="1844400" cy="642600"/>
            </a:xfrm>
            <a:prstGeom prst="rect">
              <a:avLst/>
            </a:prstGeom>
            <a:solidFill>
              <a:srgbClr val="A729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bb25c2b477_1_1069"/>
            <p:cNvSpPr/>
            <p:nvPr/>
          </p:nvSpPr>
          <p:spPr>
            <a:xfrm rot="-5400000">
              <a:off x="3501574" y="1934671"/>
              <a:ext cx="643356" cy="1419149"/>
            </a:xfrm>
            <a:prstGeom prst="flowChartOffpageConnector">
              <a:avLst/>
            </a:prstGeom>
            <a:solidFill>
              <a:srgbClr val="A729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bb25c2b477_1_1069"/>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1000">
                  <a:solidFill>
                    <a:srgbClr val="FFFFFF"/>
                  </a:solidFill>
                  <a:latin typeface="Roboto Medium"/>
                  <a:ea typeface="Roboto Medium"/>
                  <a:cs typeface="Roboto Medium"/>
                  <a:sym typeface="Roboto Medium"/>
                </a:rPr>
                <a:t>VMGSim</a:t>
              </a:r>
              <a:endParaRPr sz="1000">
                <a:solidFill>
                  <a:srgbClr val="FFFFFF"/>
                </a:solidFill>
                <a:latin typeface="Roboto Medium"/>
                <a:ea typeface="Roboto Medium"/>
                <a:cs typeface="Roboto Medium"/>
                <a:sym typeface="Roboto Medium"/>
              </a:endParaRPr>
            </a:p>
            <a:p>
              <a:pPr indent="0" lvl="0" marL="0" rtl="0" algn="l">
                <a:lnSpc>
                  <a:spcPct val="115000"/>
                </a:lnSpc>
                <a:spcBef>
                  <a:spcPts val="0"/>
                </a:spcBef>
                <a:spcAft>
                  <a:spcPts val="0"/>
                </a:spcAft>
                <a:buNone/>
              </a:pPr>
              <a:r>
                <a:rPr lang="en-US" sz="1000">
                  <a:solidFill>
                    <a:srgbClr val="FFFFFF"/>
                  </a:solidFill>
                  <a:latin typeface="Roboto Medium"/>
                  <a:ea typeface="Roboto Medium"/>
                  <a:cs typeface="Roboto Medium"/>
                  <a:sym typeface="Roboto Medium"/>
                </a:rPr>
                <a:t>(Virtual Materials Group)</a:t>
              </a:r>
              <a:endParaRPr sz="1000">
                <a:solidFill>
                  <a:srgbClr val="FFFFFF"/>
                </a:solidFill>
                <a:latin typeface="Roboto Medium"/>
                <a:ea typeface="Roboto Medium"/>
                <a:cs typeface="Roboto Medium"/>
                <a:sym typeface="Roboto Medium"/>
              </a:endParaRPr>
            </a:p>
          </p:txBody>
        </p:sp>
        <p:sp>
          <p:nvSpPr>
            <p:cNvPr id="301" name="Google Shape;301;g2bb25c2b477_1_1069"/>
            <p:cNvSpPr/>
            <p:nvPr/>
          </p:nvSpPr>
          <p:spPr>
            <a:xfrm>
              <a:off x="1593000" y="2322568"/>
              <a:ext cx="690000" cy="642300"/>
            </a:xfrm>
            <a:prstGeom prst="rect">
              <a:avLst/>
            </a:prstGeom>
            <a:solidFill>
              <a:srgbClr val="B02B20"/>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bb25c2b477_1_1069"/>
            <p:cNvSpPr/>
            <p:nvPr/>
          </p:nvSpPr>
          <p:spPr>
            <a:xfrm>
              <a:off x="1593000" y="2322575"/>
              <a:ext cx="690000" cy="642600"/>
            </a:xfrm>
            <a:prstGeom prst="rect">
              <a:avLst/>
            </a:prstGeom>
            <a:solidFill>
              <a:srgbClr val="BE2F2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600">
                  <a:solidFill>
                    <a:srgbClr val="FFFFFF"/>
                  </a:solidFill>
                  <a:latin typeface="Roboto Thin"/>
                  <a:ea typeface="Roboto Thin"/>
                  <a:cs typeface="Roboto Thin"/>
                  <a:sym typeface="Roboto Thin"/>
                </a:rPr>
                <a:t>05</a:t>
              </a:r>
              <a:endParaRPr sz="2600">
                <a:solidFill>
                  <a:srgbClr val="FFFFFF"/>
                </a:solidFill>
                <a:latin typeface="Roboto Thin"/>
                <a:ea typeface="Roboto Thin"/>
                <a:cs typeface="Roboto Thin"/>
                <a:sym typeface="Roboto Thin"/>
              </a:endParaRPr>
            </a:p>
          </p:txBody>
        </p:sp>
        <p:sp>
          <p:nvSpPr>
            <p:cNvPr id="303" name="Google Shape;303;g2bb25c2b477_1_1069"/>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279400" lvl="0" marL="457200" rtl="0" algn="l">
                <a:lnSpc>
                  <a:spcPct val="115000"/>
                </a:lnSpc>
                <a:spcBef>
                  <a:spcPts val="0"/>
                </a:spcBef>
                <a:spcAft>
                  <a:spcPts val="0"/>
                </a:spcAft>
                <a:buClr>
                  <a:srgbClr val="A7291E"/>
                </a:buClr>
                <a:buSzPts val="800"/>
                <a:buFont typeface="Roboto"/>
                <a:buChar char="●"/>
              </a:pPr>
              <a:r>
                <a:rPr lang="en-US" sz="1200">
                  <a:solidFill>
                    <a:srgbClr val="ECECEC"/>
                  </a:solidFill>
                  <a:highlight>
                    <a:srgbClr val="212121"/>
                  </a:highlight>
                  <a:latin typeface="Roboto"/>
                  <a:ea typeface="Roboto"/>
                  <a:cs typeface="Roboto"/>
                  <a:sym typeface="Roboto"/>
                </a:rPr>
                <a:t>Chemical Reaction Modeling</a:t>
              </a:r>
              <a:endParaRPr sz="800">
                <a:solidFill>
                  <a:srgbClr val="A7291E"/>
                </a:solidFill>
                <a:latin typeface="Roboto"/>
                <a:ea typeface="Roboto"/>
                <a:cs typeface="Roboto"/>
                <a:sym typeface="Roboto"/>
              </a:endParaRPr>
            </a:p>
            <a:p>
              <a:pPr indent="-279400" lvl="0" marL="457200" marR="50800" rtl="0" algn="just">
                <a:lnSpc>
                  <a:spcPct val="115000"/>
                </a:lnSpc>
                <a:spcBef>
                  <a:spcPts val="0"/>
                </a:spcBef>
                <a:spcAft>
                  <a:spcPts val="0"/>
                </a:spcAft>
                <a:buClr>
                  <a:srgbClr val="A7291E"/>
                </a:buClr>
                <a:buSzPts val="800"/>
                <a:buFont typeface="Roboto"/>
                <a:buChar char="●"/>
              </a:pPr>
              <a:r>
                <a:rPr lang="en-US" sz="1150">
                  <a:solidFill>
                    <a:srgbClr val="212529"/>
                  </a:solidFill>
                  <a:latin typeface="Trebuchet MS"/>
                  <a:ea typeface="Trebuchet MS"/>
                  <a:cs typeface="Trebuchet MS"/>
                  <a:sym typeface="Trebuchet MS"/>
                </a:rPr>
                <a:t>Heat and Mass Balance Calculations</a:t>
              </a:r>
              <a:endParaRPr sz="800">
                <a:solidFill>
                  <a:srgbClr val="A7291E"/>
                </a:solidFill>
                <a:latin typeface="Roboto"/>
                <a:ea typeface="Roboto"/>
                <a:cs typeface="Roboto"/>
                <a:sym typeface="Roboto"/>
              </a:endParaRPr>
            </a:p>
            <a:p>
              <a:pPr indent="-279400" lvl="0" marL="457200" marR="50800" rtl="0" algn="just">
                <a:lnSpc>
                  <a:spcPct val="115000"/>
                </a:lnSpc>
                <a:spcBef>
                  <a:spcPts val="0"/>
                </a:spcBef>
                <a:spcAft>
                  <a:spcPts val="0"/>
                </a:spcAft>
                <a:buClr>
                  <a:srgbClr val="A7291E"/>
                </a:buClr>
                <a:buSzPts val="800"/>
                <a:buFont typeface="Roboto"/>
                <a:buChar char="●"/>
              </a:pPr>
              <a:r>
                <a:rPr lang="en-US" sz="1150">
                  <a:solidFill>
                    <a:srgbClr val="212529"/>
                  </a:solidFill>
                  <a:latin typeface="Trebuchet MS"/>
                  <a:ea typeface="Trebuchet MS"/>
                  <a:cs typeface="Trebuchet MS"/>
                  <a:sym typeface="Trebuchet MS"/>
                </a:rPr>
                <a:t>Integration</a:t>
              </a:r>
              <a:endParaRPr sz="800">
                <a:solidFill>
                  <a:srgbClr val="A7291E"/>
                </a:solidFill>
                <a:latin typeface="Roboto"/>
                <a:ea typeface="Roboto"/>
                <a:cs typeface="Roboto"/>
                <a:sym typeface="Roboto"/>
              </a:endParaRPr>
            </a:p>
          </p:txBody>
        </p:sp>
      </p:grpSp>
      <p:grpSp>
        <p:nvGrpSpPr>
          <p:cNvPr id="304" name="Google Shape;304;g2bb25c2b477_1_1069"/>
          <p:cNvGrpSpPr/>
          <p:nvPr/>
        </p:nvGrpSpPr>
        <p:grpSpPr>
          <a:xfrm>
            <a:off x="1106453" y="4630133"/>
            <a:ext cx="6742045" cy="1163942"/>
            <a:chOff x="1593000" y="2322568"/>
            <a:chExt cx="5957975" cy="688560"/>
          </a:xfrm>
        </p:grpSpPr>
        <p:sp>
          <p:nvSpPr>
            <p:cNvPr id="305" name="Google Shape;305;g2bb25c2b477_1_1069"/>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bb25c2b477_1_1069"/>
            <p:cNvSpPr/>
            <p:nvPr/>
          </p:nvSpPr>
          <p:spPr>
            <a:xfrm flipH="1">
              <a:off x="2283025" y="2322575"/>
              <a:ext cx="1844400" cy="642600"/>
            </a:xfrm>
            <a:prstGeom prst="rect">
              <a:avLst/>
            </a:prstGeom>
            <a:solidFill>
              <a:srgbClr val="A729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bb25c2b477_1_1069"/>
            <p:cNvSpPr/>
            <p:nvPr/>
          </p:nvSpPr>
          <p:spPr>
            <a:xfrm rot="-5400000">
              <a:off x="3501574" y="1934671"/>
              <a:ext cx="643356" cy="1419149"/>
            </a:xfrm>
            <a:prstGeom prst="flowChartOffpageConnector">
              <a:avLst/>
            </a:prstGeom>
            <a:solidFill>
              <a:srgbClr val="A729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bb25c2b477_1_1069"/>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1000">
                  <a:solidFill>
                    <a:srgbClr val="FFFFFF"/>
                  </a:solidFill>
                  <a:latin typeface="Roboto Medium"/>
                  <a:ea typeface="Roboto Medium"/>
                  <a:cs typeface="Roboto Medium"/>
                  <a:sym typeface="Roboto Medium"/>
                </a:rPr>
                <a:t>CHEMCAD </a:t>
              </a:r>
              <a:endParaRPr sz="1000">
                <a:solidFill>
                  <a:srgbClr val="FFFFFF"/>
                </a:solidFill>
                <a:latin typeface="Roboto Medium"/>
                <a:ea typeface="Roboto Medium"/>
                <a:cs typeface="Roboto Medium"/>
                <a:sym typeface="Roboto Medium"/>
              </a:endParaRPr>
            </a:p>
            <a:p>
              <a:pPr indent="0" lvl="0" marL="0" rtl="0" algn="l">
                <a:lnSpc>
                  <a:spcPct val="115000"/>
                </a:lnSpc>
                <a:spcBef>
                  <a:spcPts val="0"/>
                </a:spcBef>
                <a:spcAft>
                  <a:spcPts val="0"/>
                </a:spcAft>
                <a:buNone/>
              </a:pPr>
              <a:r>
                <a:rPr lang="en-US" sz="1000">
                  <a:solidFill>
                    <a:srgbClr val="FFFFFF"/>
                  </a:solidFill>
                  <a:latin typeface="Roboto Medium"/>
                  <a:ea typeface="Roboto Medium"/>
                  <a:cs typeface="Roboto Medium"/>
                  <a:sym typeface="Roboto Medium"/>
                </a:rPr>
                <a:t>(Chemstations )</a:t>
              </a:r>
              <a:endParaRPr sz="1000">
                <a:solidFill>
                  <a:srgbClr val="FFFFFF"/>
                </a:solidFill>
                <a:latin typeface="Roboto Medium"/>
                <a:ea typeface="Roboto Medium"/>
                <a:cs typeface="Roboto Medium"/>
                <a:sym typeface="Roboto Medium"/>
              </a:endParaRPr>
            </a:p>
          </p:txBody>
        </p:sp>
        <p:sp>
          <p:nvSpPr>
            <p:cNvPr id="309" name="Google Shape;309;g2bb25c2b477_1_1069"/>
            <p:cNvSpPr/>
            <p:nvPr/>
          </p:nvSpPr>
          <p:spPr>
            <a:xfrm>
              <a:off x="1593000" y="2322568"/>
              <a:ext cx="690000" cy="642300"/>
            </a:xfrm>
            <a:prstGeom prst="rect">
              <a:avLst/>
            </a:prstGeom>
            <a:solidFill>
              <a:srgbClr val="B02B20"/>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bb25c2b477_1_1069"/>
            <p:cNvSpPr/>
            <p:nvPr/>
          </p:nvSpPr>
          <p:spPr>
            <a:xfrm>
              <a:off x="1593000" y="2322575"/>
              <a:ext cx="690000" cy="642600"/>
            </a:xfrm>
            <a:prstGeom prst="rect">
              <a:avLst/>
            </a:prstGeom>
            <a:solidFill>
              <a:srgbClr val="BE2F2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600">
                  <a:solidFill>
                    <a:srgbClr val="FFFFFF"/>
                  </a:solidFill>
                  <a:latin typeface="Roboto Thin"/>
                  <a:ea typeface="Roboto Thin"/>
                  <a:cs typeface="Roboto Thin"/>
                  <a:sym typeface="Roboto Thin"/>
                </a:rPr>
                <a:t>04</a:t>
              </a:r>
              <a:endParaRPr sz="2600">
                <a:solidFill>
                  <a:srgbClr val="FFFFFF"/>
                </a:solidFill>
                <a:latin typeface="Roboto Thin"/>
                <a:ea typeface="Roboto Thin"/>
                <a:cs typeface="Roboto Thin"/>
                <a:sym typeface="Roboto Thin"/>
              </a:endParaRPr>
            </a:p>
          </p:txBody>
        </p:sp>
        <p:sp>
          <p:nvSpPr>
            <p:cNvPr id="311" name="Google Shape;311;g2bb25c2b477_1_1069"/>
            <p:cNvSpPr/>
            <p:nvPr/>
          </p:nvSpPr>
          <p:spPr>
            <a:xfrm>
              <a:off x="4325370" y="2368828"/>
              <a:ext cx="2971200" cy="642300"/>
            </a:xfrm>
            <a:prstGeom prst="rect">
              <a:avLst/>
            </a:prstGeom>
            <a:noFill/>
            <a:ln>
              <a:noFill/>
            </a:ln>
          </p:spPr>
          <p:txBody>
            <a:bodyPr anchorCtr="0" anchor="ctr" bIns="91425" lIns="91425" spcFirstLastPara="1" rIns="91425" wrap="square" tIns="91425">
              <a:noAutofit/>
            </a:bodyPr>
            <a:lstStyle/>
            <a:p>
              <a:pPr indent="-279400" lvl="0" marL="457200" rtl="0" algn="l">
                <a:lnSpc>
                  <a:spcPct val="115000"/>
                </a:lnSpc>
                <a:spcBef>
                  <a:spcPts val="0"/>
                </a:spcBef>
                <a:spcAft>
                  <a:spcPts val="0"/>
                </a:spcAft>
                <a:buClr>
                  <a:srgbClr val="A7291E"/>
                </a:buClr>
                <a:buSzPts val="800"/>
                <a:buFont typeface="Roboto"/>
                <a:buChar char="●"/>
              </a:pPr>
              <a:r>
                <a:rPr lang="en-US" sz="1200">
                  <a:solidFill>
                    <a:srgbClr val="ECECEC"/>
                  </a:solidFill>
                  <a:highlight>
                    <a:srgbClr val="212121"/>
                  </a:highlight>
                  <a:latin typeface="Roboto"/>
                  <a:ea typeface="Roboto"/>
                  <a:cs typeface="Roboto"/>
                  <a:sym typeface="Roboto"/>
                </a:rPr>
                <a:t>Thermodynamic Analysis</a:t>
              </a:r>
              <a:endParaRPr sz="800">
                <a:solidFill>
                  <a:srgbClr val="A7291E"/>
                </a:solidFill>
                <a:latin typeface="Roboto"/>
                <a:ea typeface="Roboto"/>
                <a:cs typeface="Roboto"/>
                <a:sym typeface="Roboto"/>
              </a:endParaRPr>
            </a:p>
            <a:p>
              <a:pPr indent="-279400" lvl="0" marL="457200" marR="50800" rtl="0" algn="just">
                <a:lnSpc>
                  <a:spcPct val="115000"/>
                </a:lnSpc>
                <a:spcBef>
                  <a:spcPts val="0"/>
                </a:spcBef>
                <a:spcAft>
                  <a:spcPts val="0"/>
                </a:spcAft>
                <a:buClr>
                  <a:srgbClr val="A7291E"/>
                </a:buClr>
                <a:buSzPts val="800"/>
                <a:buFont typeface="Roboto"/>
                <a:buChar char="●"/>
              </a:pPr>
              <a:r>
                <a:rPr lang="en-US" sz="1150">
                  <a:solidFill>
                    <a:srgbClr val="212529"/>
                  </a:solidFill>
                  <a:latin typeface="Trebuchet MS"/>
                  <a:ea typeface="Trebuchet MS"/>
                  <a:cs typeface="Trebuchet MS"/>
                  <a:sym typeface="Trebuchet MS"/>
                </a:rPr>
                <a:t>Heat and Mass Balance Calculations:</a:t>
              </a:r>
              <a:endParaRPr sz="800">
                <a:solidFill>
                  <a:srgbClr val="A7291E"/>
                </a:solidFill>
                <a:latin typeface="Roboto"/>
                <a:ea typeface="Roboto"/>
                <a:cs typeface="Roboto"/>
                <a:sym typeface="Roboto"/>
              </a:endParaRPr>
            </a:p>
            <a:p>
              <a:pPr indent="-279400" lvl="0" marL="457200" marR="50800" rtl="0" algn="just">
                <a:lnSpc>
                  <a:spcPct val="115000"/>
                </a:lnSpc>
                <a:spcBef>
                  <a:spcPts val="0"/>
                </a:spcBef>
                <a:spcAft>
                  <a:spcPts val="0"/>
                </a:spcAft>
                <a:buClr>
                  <a:srgbClr val="A7291E"/>
                </a:buClr>
                <a:buSzPts val="800"/>
                <a:buFont typeface="Roboto"/>
                <a:buChar char="●"/>
              </a:pPr>
              <a:r>
                <a:rPr lang="en-US" sz="1150">
                  <a:solidFill>
                    <a:srgbClr val="212529"/>
                  </a:solidFill>
                  <a:latin typeface="Trebuchet MS"/>
                  <a:ea typeface="Trebuchet MS"/>
                  <a:cs typeface="Trebuchet MS"/>
                  <a:sym typeface="Trebuchet MS"/>
                </a:rPr>
                <a:t>Chemical Reaction Modeling</a:t>
              </a:r>
              <a:endParaRPr sz="800">
                <a:solidFill>
                  <a:srgbClr val="A7291E"/>
                </a:solidFill>
                <a:latin typeface="Roboto"/>
                <a:ea typeface="Roboto"/>
                <a:cs typeface="Roboto"/>
                <a:sym typeface="Roboto"/>
              </a:endParaRPr>
            </a:p>
          </p:txBody>
        </p:sp>
      </p:grpSp>
      <p:grpSp>
        <p:nvGrpSpPr>
          <p:cNvPr id="312" name="Google Shape;312;g2bb25c2b477_1_1069"/>
          <p:cNvGrpSpPr/>
          <p:nvPr/>
        </p:nvGrpSpPr>
        <p:grpSpPr>
          <a:xfrm>
            <a:off x="754808" y="3707391"/>
            <a:ext cx="6619906" cy="1087772"/>
            <a:chOff x="1593000" y="2322568"/>
            <a:chExt cx="5957975" cy="643500"/>
          </a:xfrm>
        </p:grpSpPr>
        <p:sp>
          <p:nvSpPr>
            <p:cNvPr id="313" name="Google Shape;313;g2bb25c2b477_1_1069"/>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bb25c2b477_1_1069"/>
            <p:cNvSpPr/>
            <p:nvPr/>
          </p:nvSpPr>
          <p:spPr>
            <a:xfrm flipH="1">
              <a:off x="2283025" y="2322575"/>
              <a:ext cx="1844400" cy="642600"/>
            </a:xfrm>
            <a:prstGeom prst="rect">
              <a:avLst/>
            </a:prstGeom>
            <a:solidFill>
              <a:srgbClr val="A729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bb25c2b477_1_1069"/>
            <p:cNvSpPr/>
            <p:nvPr/>
          </p:nvSpPr>
          <p:spPr>
            <a:xfrm rot="-5400000">
              <a:off x="3501574" y="1934671"/>
              <a:ext cx="643356" cy="1419149"/>
            </a:xfrm>
            <a:prstGeom prst="flowChartOffpageConnector">
              <a:avLst/>
            </a:prstGeom>
            <a:solidFill>
              <a:srgbClr val="A729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bb25c2b477_1_1069"/>
            <p:cNvSpPr/>
            <p:nvPr/>
          </p:nvSpPr>
          <p:spPr>
            <a:xfrm>
              <a:off x="2342625" y="2422112"/>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1000">
                  <a:solidFill>
                    <a:srgbClr val="FFFFFF"/>
                  </a:solidFill>
                  <a:latin typeface="Roboto Medium"/>
                  <a:ea typeface="Roboto Medium"/>
                  <a:cs typeface="Roboto Medium"/>
                  <a:sym typeface="Roboto Medium"/>
                </a:rPr>
                <a:t>UniSim </a:t>
              </a:r>
              <a:endParaRPr sz="1000">
                <a:solidFill>
                  <a:srgbClr val="FFFFFF"/>
                </a:solidFill>
                <a:latin typeface="Roboto Medium"/>
                <a:ea typeface="Roboto Medium"/>
                <a:cs typeface="Roboto Medium"/>
                <a:sym typeface="Roboto Medium"/>
              </a:endParaRPr>
            </a:p>
            <a:p>
              <a:pPr indent="0" lvl="0" marL="0" rtl="0" algn="l">
                <a:lnSpc>
                  <a:spcPct val="115000"/>
                </a:lnSpc>
                <a:spcBef>
                  <a:spcPts val="0"/>
                </a:spcBef>
                <a:spcAft>
                  <a:spcPts val="0"/>
                </a:spcAft>
                <a:buNone/>
              </a:pPr>
              <a:r>
                <a:rPr lang="en-US" sz="1000">
                  <a:solidFill>
                    <a:srgbClr val="FFFFFF"/>
                  </a:solidFill>
                  <a:latin typeface="Roboto Medium"/>
                  <a:ea typeface="Roboto Medium"/>
                  <a:cs typeface="Roboto Medium"/>
                  <a:sym typeface="Roboto Medium"/>
                </a:rPr>
                <a:t>(Honeywell) </a:t>
              </a:r>
              <a:endParaRPr sz="1000">
                <a:solidFill>
                  <a:srgbClr val="FFFFFF"/>
                </a:solidFill>
                <a:latin typeface="Roboto Medium"/>
                <a:ea typeface="Roboto Medium"/>
                <a:cs typeface="Roboto Medium"/>
                <a:sym typeface="Roboto Medium"/>
              </a:endParaRPr>
            </a:p>
          </p:txBody>
        </p:sp>
        <p:sp>
          <p:nvSpPr>
            <p:cNvPr id="317" name="Google Shape;317;g2bb25c2b477_1_1069"/>
            <p:cNvSpPr/>
            <p:nvPr/>
          </p:nvSpPr>
          <p:spPr>
            <a:xfrm>
              <a:off x="1593000" y="2322568"/>
              <a:ext cx="690000" cy="642300"/>
            </a:xfrm>
            <a:prstGeom prst="rect">
              <a:avLst/>
            </a:prstGeom>
            <a:solidFill>
              <a:srgbClr val="B02B20"/>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bb25c2b477_1_1069"/>
            <p:cNvSpPr/>
            <p:nvPr/>
          </p:nvSpPr>
          <p:spPr>
            <a:xfrm>
              <a:off x="1593000" y="2322575"/>
              <a:ext cx="690000" cy="642600"/>
            </a:xfrm>
            <a:prstGeom prst="rect">
              <a:avLst/>
            </a:prstGeom>
            <a:solidFill>
              <a:srgbClr val="BE2F2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600">
                  <a:solidFill>
                    <a:srgbClr val="FFFFFF"/>
                  </a:solidFill>
                  <a:latin typeface="Roboto Thin"/>
                  <a:ea typeface="Roboto Thin"/>
                  <a:cs typeface="Roboto Thin"/>
                  <a:sym typeface="Roboto Thin"/>
                </a:rPr>
                <a:t>03</a:t>
              </a:r>
              <a:endParaRPr sz="2600">
                <a:solidFill>
                  <a:srgbClr val="FFFFFF"/>
                </a:solidFill>
                <a:latin typeface="Roboto Thin"/>
                <a:ea typeface="Roboto Thin"/>
                <a:cs typeface="Roboto Thin"/>
                <a:sym typeface="Roboto Thin"/>
              </a:endParaRPr>
            </a:p>
          </p:txBody>
        </p:sp>
        <p:sp>
          <p:nvSpPr>
            <p:cNvPr id="319" name="Google Shape;319;g2bb25c2b477_1_1069"/>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279400" lvl="0" marL="457200" marR="50800" rtl="0" algn="just">
                <a:lnSpc>
                  <a:spcPct val="115000"/>
                </a:lnSpc>
                <a:spcBef>
                  <a:spcPts val="1100"/>
                </a:spcBef>
                <a:spcAft>
                  <a:spcPts val="0"/>
                </a:spcAft>
                <a:buClr>
                  <a:srgbClr val="A7291E"/>
                </a:buClr>
                <a:buSzPts val="800"/>
                <a:buFont typeface="Roboto"/>
                <a:buChar char="●"/>
              </a:pPr>
              <a:r>
                <a:rPr lang="en-US" sz="1150">
                  <a:solidFill>
                    <a:srgbClr val="212529"/>
                  </a:solidFill>
                  <a:latin typeface="Trebuchet MS"/>
                  <a:ea typeface="Trebuchet MS"/>
                  <a:cs typeface="Trebuchet MS"/>
                  <a:sym typeface="Trebuchet MS"/>
                </a:rPr>
                <a:t>Plant Performance Monitoring</a:t>
              </a:r>
              <a:endParaRPr sz="800">
                <a:solidFill>
                  <a:srgbClr val="A7291E"/>
                </a:solidFill>
                <a:latin typeface="Roboto"/>
                <a:ea typeface="Roboto"/>
                <a:cs typeface="Roboto"/>
                <a:sym typeface="Roboto"/>
              </a:endParaRPr>
            </a:p>
            <a:p>
              <a:pPr indent="-279400" lvl="0" marL="457200" marR="50800" rtl="0" algn="just">
                <a:lnSpc>
                  <a:spcPct val="115000"/>
                </a:lnSpc>
                <a:spcBef>
                  <a:spcPts val="0"/>
                </a:spcBef>
                <a:spcAft>
                  <a:spcPts val="0"/>
                </a:spcAft>
                <a:buClr>
                  <a:srgbClr val="A7291E"/>
                </a:buClr>
                <a:buSzPts val="800"/>
                <a:buFont typeface="Roboto"/>
                <a:buChar char="●"/>
              </a:pPr>
              <a:r>
                <a:rPr lang="en-US" sz="1150">
                  <a:solidFill>
                    <a:srgbClr val="212529"/>
                  </a:solidFill>
                  <a:latin typeface="Trebuchet MS"/>
                  <a:ea typeface="Trebuchet MS"/>
                  <a:cs typeface="Trebuchet MS"/>
                  <a:sym typeface="Trebuchet MS"/>
                </a:rPr>
                <a:t>Customization</a:t>
              </a:r>
              <a:endParaRPr sz="800">
                <a:solidFill>
                  <a:srgbClr val="A7291E"/>
                </a:solidFill>
                <a:latin typeface="Roboto"/>
                <a:ea typeface="Roboto"/>
                <a:cs typeface="Roboto"/>
                <a:sym typeface="Roboto"/>
              </a:endParaRPr>
            </a:p>
            <a:p>
              <a:pPr indent="-279400" lvl="0" marL="457200" rtl="0" algn="l">
                <a:lnSpc>
                  <a:spcPct val="115000"/>
                </a:lnSpc>
                <a:spcBef>
                  <a:spcPts val="0"/>
                </a:spcBef>
                <a:spcAft>
                  <a:spcPts val="0"/>
                </a:spcAft>
                <a:buClr>
                  <a:srgbClr val="A7291E"/>
                </a:buClr>
                <a:buSzPts val="800"/>
                <a:buFont typeface="Roboto"/>
                <a:buChar char="●"/>
              </a:pPr>
              <a:r>
                <a:rPr lang="en-US" sz="1150">
                  <a:solidFill>
                    <a:srgbClr val="212529"/>
                  </a:solidFill>
                  <a:latin typeface="Trebuchet MS"/>
                  <a:ea typeface="Trebuchet MS"/>
                  <a:cs typeface="Trebuchet MS"/>
                  <a:sym typeface="Trebuchet MS"/>
                </a:rPr>
                <a:t>Process Optimization</a:t>
              </a:r>
              <a:r>
                <a:rPr lang="en-US" sz="800">
                  <a:solidFill>
                    <a:srgbClr val="A7291E"/>
                  </a:solidFill>
                  <a:latin typeface="Roboto"/>
                  <a:ea typeface="Roboto"/>
                  <a:cs typeface="Roboto"/>
                  <a:sym typeface="Roboto"/>
                </a:rPr>
                <a:t> </a:t>
              </a:r>
              <a:endParaRPr sz="800">
                <a:solidFill>
                  <a:srgbClr val="A7291E"/>
                </a:solidFill>
                <a:latin typeface="Roboto"/>
                <a:ea typeface="Roboto"/>
                <a:cs typeface="Roboto"/>
                <a:sym typeface="Roboto"/>
              </a:endParaRPr>
            </a:p>
          </p:txBody>
        </p:sp>
      </p:grpSp>
      <p:grpSp>
        <p:nvGrpSpPr>
          <p:cNvPr id="320" name="Google Shape;320;g2bb25c2b477_1_1069"/>
          <p:cNvGrpSpPr/>
          <p:nvPr/>
        </p:nvGrpSpPr>
        <p:grpSpPr>
          <a:xfrm>
            <a:off x="420731" y="2811826"/>
            <a:ext cx="6548410" cy="971932"/>
            <a:chOff x="1593000" y="2322568"/>
            <a:chExt cx="5957975" cy="648128"/>
          </a:xfrm>
        </p:grpSpPr>
        <p:sp>
          <p:nvSpPr>
            <p:cNvPr id="321" name="Google Shape;321;g2bb25c2b477_1_1069"/>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bb25c2b477_1_1069"/>
            <p:cNvSpPr/>
            <p:nvPr/>
          </p:nvSpPr>
          <p:spPr>
            <a:xfrm flipH="1">
              <a:off x="2283025" y="2322575"/>
              <a:ext cx="1844400" cy="642600"/>
            </a:xfrm>
            <a:prstGeom prst="rect">
              <a:avLst/>
            </a:prstGeom>
            <a:solidFill>
              <a:srgbClr val="A729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bb25c2b477_1_1069"/>
            <p:cNvSpPr/>
            <p:nvPr/>
          </p:nvSpPr>
          <p:spPr>
            <a:xfrm rot="-5400000">
              <a:off x="3501574" y="1934671"/>
              <a:ext cx="643356" cy="1419149"/>
            </a:xfrm>
            <a:prstGeom prst="flowChartOffpageConnector">
              <a:avLst/>
            </a:prstGeom>
            <a:solidFill>
              <a:srgbClr val="A729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bb25c2b477_1_1069"/>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1000">
                  <a:solidFill>
                    <a:srgbClr val="FFFFFF"/>
                  </a:solidFill>
                  <a:latin typeface="Roboto Medium"/>
                  <a:ea typeface="Roboto Medium"/>
                  <a:cs typeface="Roboto Medium"/>
                  <a:sym typeface="Roboto Medium"/>
                </a:rPr>
                <a:t>PRO/II and DYNSIM </a:t>
              </a:r>
              <a:endParaRPr sz="1000">
                <a:solidFill>
                  <a:srgbClr val="FFFFFF"/>
                </a:solidFill>
                <a:latin typeface="Roboto Medium"/>
                <a:ea typeface="Roboto Medium"/>
                <a:cs typeface="Roboto Medium"/>
                <a:sym typeface="Roboto Medium"/>
              </a:endParaRPr>
            </a:p>
            <a:p>
              <a:pPr indent="0" lvl="0" marL="0" rtl="0" algn="l">
                <a:lnSpc>
                  <a:spcPct val="115000"/>
                </a:lnSpc>
                <a:spcBef>
                  <a:spcPts val="0"/>
                </a:spcBef>
                <a:spcAft>
                  <a:spcPts val="0"/>
                </a:spcAft>
                <a:buNone/>
              </a:pPr>
              <a:r>
                <a:rPr lang="en-US" sz="1000">
                  <a:solidFill>
                    <a:srgbClr val="FFFFFF"/>
                  </a:solidFill>
                  <a:latin typeface="Roboto Medium"/>
                  <a:ea typeface="Roboto Medium"/>
                  <a:cs typeface="Roboto Medium"/>
                  <a:sym typeface="Roboto Medium"/>
                </a:rPr>
                <a:t>(SimSci) </a:t>
              </a:r>
              <a:endParaRPr sz="1000">
                <a:solidFill>
                  <a:srgbClr val="FFFFFF"/>
                </a:solidFill>
                <a:latin typeface="Roboto Medium"/>
                <a:ea typeface="Roboto Medium"/>
                <a:cs typeface="Roboto Medium"/>
                <a:sym typeface="Roboto Medium"/>
              </a:endParaRPr>
            </a:p>
          </p:txBody>
        </p:sp>
        <p:sp>
          <p:nvSpPr>
            <p:cNvPr id="325" name="Google Shape;325;g2bb25c2b477_1_1069"/>
            <p:cNvSpPr/>
            <p:nvPr/>
          </p:nvSpPr>
          <p:spPr>
            <a:xfrm>
              <a:off x="1593000" y="2322568"/>
              <a:ext cx="690000" cy="642300"/>
            </a:xfrm>
            <a:prstGeom prst="rect">
              <a:avLst/>
            </a:prstGeom>
            <a:solidFill>
              <a:srgbClr val="B02B20"/>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bb25c2b477_1_1069"/>
            <p:cNvSpPr/>
            <p:nvPr/>
          </p:nvSpPr>
          <p:spPr>
            <a:xfrm>
              <a:off x="1593000" y="2322575"/>
              <a:ext cx="690000" cy="642600"/>
            </a:xfrm>
            <a:prstGeom prst="rect">
              <a:avLst/>
            </a:prstGeom>
            <a:solidFill>
              <a:srgbClr val="BE2F2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600">
                  <a:solidFill>
                    <a:srgbClr val="FFFFFF"/>
                  </a:solidFill>
                  <a:latin typeface="Roboto Thin"/>
                  <a:ea typeface="Roboto Thin"/>
                  <a:cs typeface="Roboto Thin"/>
                  <a:sym typeface="Roboto Thin"/>
                </a:rPr>
                <a:t>02</a:t>
              </a:r>
              <a:endParaRPr sz="2600">
                <a:solidFill>
                  <a:srgbClr val="FFFFFF"/>
                </a:solidFill>
                <a:latin typeface="Roboto Thin"/>
                <a:ea typeface="Roboto Thin"/>
                <a:cs typeface="Roboto Thin"/>
                <a:sym typeface="Roboto Thin"/>
              </a:endParaRPr>
            </a:p>
          </p:txBody>
        </p:sp>
        <p:sp>
          <p:nvSpPr>
            <p:cNvPr id="327" name="Google Shape;327;g2bb25c2b477_1_1069"/>
            <p:cNvSpPr/>
            <p:nvPr/>
          </p:nvSpPr>
          <p:spPr>
            <a:xfrm>
              <a:off x="4387850" y="2328396"/>
              <a:ext cx="2971200" cy="642300"/>
            </a:xfrm>
            <a:prstGeom prst="rect">
              <a:avLst/>
            </a:prstGeom>
            <a:noFill/>
            <a:ln>
              <a:noFill/>
            </a:ln>
          </p:spPr>
          <p:txBody>
            <a:bodyPr anchorCtr="0" anchor="ctr" bIns="91425" lIns="91425" spcFirstLastPara="1" rIns="91425" wrap="square" tIns="91425">
              <a:noAutofit/>
            </a:bodyPr>
            <a:lstStyle/>
            <a:p>
              <a:pPr indent="-279400" lvl="0" marL="457200" rtl="0" algn="l">
                <a:lnSpc>
                  <a:spcPct val="115000"/>
                </a:lnSpc>
                <a:spcBef>
                  <a:spcPts val="0"/>
                </a:spcBef>
                <a:spcAft>
                  <a:spcPts val="0"/>
                </a:spcAft>
                <a:buClr>
                  <a:srgbClr val="A7291E"/>
                </a:buClr>
                <a:buSzPts val="800"/>
                <a:buFont typeface="Roboto"/>
                <a:buChar char="●"/>
              </a:pPr>
              <a:r>
                <a:rPr lang="en-US" sz="1200">
                  <a:solidFill>
                    <a:srgbClr val="ECECEC"/>
                  </a:solidFill>
                  <a:highlight>
                    <a:srgbClr val="212121"/>
                  </a:highlight>
                  <a:latin typeface="Roboto"/>
                  <a:ea typeface="Roboto"/>
                  <a:cs typeface="Roboto"/>
                  <a:sym typeface="Roboto"/>
                </a:rPr>
                <a:t>Dynamic Simulation</a:t>
              </a:r>
              <a:endParaRPr sz="800">
                <a:solidFill>
                  <a:srgbClr val="A7291E"/>
                </a:solidFill>
                <a:latin typeface="Roboto"/>
                <a:ea typeface="Roboto"/>
                <a:cs typeface="Roboto"/>
                <a:sym typeface="Roboto"/>
              </a:endParaRPr>
            </a:p>
            <a:p>
              <a:pPr indent="-279400" lvl="0" marL="457200" marR="50800" rtl="0" algn="just">
                <a:lnSpc>
                  <a:spcPct val="115000"/>
                </a:lnSpc>
                <a:spcBef>
                  <a:spcPts val="0"/>
                </a:spcBef>
                <a:spcAft>
                  <a:spcPts val="0"/>
                </a:spcAft>
                <a:buClr>
                  <a:srgbClr val="A7291E"/>
                </a:buClr>
                <a:buSzPts val="800"/>
                <a:buFont typeface="Roboto"/>
                <a:buChar char="●"/>
              </a:pPr>
              <a:r>
                <a:rPr lang="en-US" sz="1150">
                  <a:solidFill>
                    <a:srgbClr val="212529"/>
                  </a:solidFill>
                  <a:latin typeface="Trebuchet MS"/>
                  <a:ea typeface="Trebuchet MS"/>
                  <a:cs typeface="Trebuchet MS"/>
                  <a:sym typeface="Trebuchet MS"/>
                </a:rPr>
                <a:t>Visualization and Analysis</a:t>
              </a:r>
              <a:endParaRPr sz="800">
                <a:solidFill>
                  <a:srgbClr val="A7291E"/>
                </a:solidFill>
                <a:latin typeface="Roboto"/>
                <a:ea typeface="Roboto"/>
                <a:cs typeface="Roboto"/>
                <a:sym typeface="Roboto"/>
              </a:endParaRPr>
            </a:p>
            <a:p>
              <a:pPr indent="-279400" lvl="0" marL="457200" marR="50800" rtl="0" algn="just">
                <a:lnSpc>
                  <a:spcPct val="115000"/>
                </a:lnSpc>
                <a:spcBef>
                  <a:spcPts val="0"/>
                </a:spcBef>
                <a:spcAft>
                  <a:spcPts val="0"/>
                </a:spcAft>
                <a:buClr>
                  <a:srgbClr val="A7291E"/>
                </a:buClr>
                <a:buSzPts val="800"/>
                <a:buFont typeface="Roboto"/>
                <a:buChar char="●"/>
              </a:pPr>
              <a:r>
                <a:rPr lang="en-US" sz="1150">
                  <a:solidFill>
                    <a:srgbClr val="212529"/>
                  </a:solidFill>
                  <a:latin typeface="Trebuchet MS"/>
                  <a:ea typeface="Trebuchet MS"/>
                  <a:cs typeface="Trebuchet MS"/>
                  <a:sym typeface="Trebuchet MS"/>
                </a:rPr>
                <a:t>Real-Time Optimization (RTO)</a:t>
              </a:r>
              <a:endParaRPr sz="800">
                <a:solidFill>
                  <a:srgbClr val="A7291E"/>
                </a:solidFill>
                <a:latin typeface="Roboto"/>
                <a:ea typeface="Roboto"/>
                <a:cs typeface="Roboto"/>
                <a:sym typeface="Roboto"/>
              </a:endParaRPr>
            </a:p>
          </p:txBody>
        </p:sp>
      </p:grpSp>
      <p:grpSp>
        <p:nvGrpSpPr>
          <p:cNvPr id="328" name="Google Shape;328;g2bb25c2b477_1_1069"/>
          <p:cNvGrpSpPr/>
          <p:nvPr/>
        </p:nvGrpSpPr>
        <p:grpSpPr>
          <a:xfrm>
            <a:off x="39796" y="1867288"/>
            <a:ext cx="6548410" cy="971942"/>
            <a:chOff x="1593000" y="2322568"/>
            <a:chExt cx="5957975" cy="643500"/>
          </a:xfrm>
        </p:grpSpPr>
        <p:sp>
          <p:nvSpPr>
            <p:cNvPr id="329" name="Google Shape;329;g2bb25c2b477_1_1069"/>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bb25c2b477_1_1069"/>
            <p:cNvSpPr/>
            <p:nvPr/>
          </p:nvSpPr>
          <p:spPr>
            <a:xfrm flipH="1">
              <a:off x="2283025" y="2322575"/>
              <a:ext cx="1844400" cy="642600"/>
            </a:xfrm>
            <a:prstGeom prst="rect">
              <a:avLst/>
            </a:prstGeom>
            <a:solidFill>
              <a:srgbClr val="A729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bb25c2b477_1_1069"/>
            <p:cNvSpPr/>
            <p:nvPr/>
          </p:nvSpPr>
          <p:spPr>
            <a:xfrm rot="-5400000">
              <a:off x="3501574" y="1934671"/>
              <a:ext cx="643356" cy="1419149"/>
            </a:xfrm>
            <a:prstGeom prst="flowChartOffpageConnector">
              <a:avLst/>
            </a:prstGeom>
            <a:solidFill>
              <a:srgbClr val="A729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bb25c2b477_1_1069"/>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1000">
                  <a:solidFill>
                    <a:srgbClr val="FFFFFF"/>
                  </a:solidFill>
                  <a:latin typeface="Roboto Medium"/>
                  <a:ea typeface="Roboto Medium"/>
                  <a:cs typeface="Roboto Medium"/>
                  <a:sym typeface="Roboto Medium"/>
                </a:rPr>
                <a:t>Aspen HYSYS PLUS</a:t>
              </a:r>
              <a:endParaRPr sz="1000">
                <a:solidFill>
                  <a:srgbClr val="FFFFFF"/>
                </a:solidFill>
                <a:latin typeface="Roboto Medium"/>
                <a:ea typeface="Roboto Medium"/>
                <a:cs typeface="Roboto Medium"/>
                <a:sym typeface="Roboto Medium"/>
              </a:endParaRPr>
            </a:p>
            <a:p>
              <a:pPr indent="0" lvl="0" marL="0" rtl="0" algn="l">
                <a:lnSpc>
                  <a:spcPct val="115000"/>
                </a:lnSpc>
                <a:spcBef>
                  <a:spcPts val="0"/>
                </a:spcBef>
                <a:spcAft>
                  <a:spcPts val="0"/>
                </a:spcAft>
                <a:buNone/>
              </a:pPr>
              <a:r>
                <a:rPr lang="en-US" sz="1000">
                  <a:solidFill>
                    <a:srgbClr val="FFFFFF"/>
                  </a:solidFill>
                  <a:latin typeface="Roboto Medium"/>
                  <a:ea typeface="Roboto Medium"/>
                  <a:cs typeface="Roboto Medium"/>
                  <a:sym typeface="Roboto Medium"/>
                </a:rPr>
                <a:t>(AspenTech)</a:t>
              </a:r>
              <a:endParaRPr sz="1000">
                <a:solidFill>
                  <a:srgbClr val="FFFFFF"/>
                </a:solidFill>
                <a:latin typeface="Roboto Medium"/>
                <a:ea typeface="Roboto Medium"/>
                <a:cs typeface="Roboto Medium"/>
                <a:sym typeface="Roboto Medium"/>
              </a:endParaRPr>
            </a:p>
          </p:txBody>
        </p:sp>
        <p:sp>
          <p:nvSpPr>
            <p:cNvPr id="333" name="Google Shape;333;g2bb25c2b477_1_1069"/>
            <p:cNvSpPr/>
            <p:nvPr/>
          </p:nvSpPr>
          <p:spPr>
            <a:xfrm>
              <a:off x="1593000" y="2322568"/>
              <a:ext cx="690000" cy="642300"/>
            </a:xfrm>
            <a:prstGeom prst="rect">
              <a:avLst/>
            </a:prstGeom>
            <a:solidFill>
              <a:srgbClr val="B02B20"/>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bb25c2b477_1_1069"/>
            <p:cNvSpPr/>
            <p:nvPr/>
          </p:nvSpPr>
          <p:spPr>
            <a:xfrm>
              <a:off x="1593000" y="2322575"/>
              <a:ext cx="690000" cy="642600"/>
            </a:xfrm>
            <a:prstGeom prst="rect">
              <a:avLst/>
            </a:prstGeom>
            <a:solidFill>
              <a:srgbClr val="BE2F2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600">
                  <a:solidFill>
                    <a:srgbClr val="FFFFFF"/>
                  </a:solidFill>
                  <a:latin typeface="Roboto Thin"/>
                  <a:ea typeface="Roboto Thin"/>
                  <a:cs typeface="Roboto Thin"/>
                  <a:sym typeface="Roboto Thin"/>
                </a:rPr>
                <a:t>01</a:t>
              </a:r>
              <a:endParaRPr sz="2600">
                <a:solidFill>
                  <a:srgbClr val="FFFFFF"/>
                </a:solidFill>
                <a:latin typeface="Roboto Thin"/>
                <a:ea typeface="Roboto Thin"/>
                <a:cs typeface="Roboto Thin"/>
                <a:sym typeface="Roboto Thin"/>
              </a:endParaRPr>
            </a:p>
          </p:txBody>
        </p:sp>
        <p:sp>
          <p:nvSpPr>
            <p:cNvPr id="335" name="Google Shape;335;g2bb25c2b477_1_1069"/>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279400" lvl="0" marL="457200" marR="50800" rtl="0" algn="just">
                <a:lnSpc>
                  <a:spcPct val="115000"/>
                </a:lnSpc>
                <a:spcBef>
                  <a:spcPts val="1100"/>
                </a:spcBef>
                <a:spcAft>
                  <a:spcPts val="0"/>
                </a:spcAft>
                <a:buClr>
                  <a:srgbClr val="A7291E"/>
                </a:buClr>
                <a:buSzPts val="800"/>
                <a:buFont typeface="Roboto"/>
                <a:buChar char="●"/>
              </a:pPr>
              <a:r>
                <a:rPr lang="en-US" sz="1200">
                  <a:solidFill>
                    <a:srgbClr val="ECECEC"/>
                  </a:solidFill>
                  <a:highlight>
                    <a:srgbClr val="212121"/>
                  </a:highlight>
                  <a:latin typeface="Roboto"/>
                  <a:ea typeface="Roboto"/>
                  <a:cs typeface="Roboto"/>
                  <a:sym typeface="Roboto"/>
                </a:rPr>
                <a:t>Comprehensive Process Modeling</a:t>
              </a:r>
              <a:endParaRPr sz="800">
                <a:solidFill>
                  <a:srgbClr val="A7291E"/>
                </a:solidFill>
                <a:latin typeface="Roboto"/>
                <a:ea typeface="Roboto"/>
                <a:cs typeface="Roboto"/>
                <a:sym typeface="Roboto"/>
              </a:endParaRPr>
            </a:p>
            <a:p>
              <a:pPr indent="-279400" lvl="0" marL="457200" marR="50800" rtl="0" algn="just">
                <a:lnSpc>
                  <a:spcPct val="115000"/>
                </a:lnSpc>
                <a:spcBef>
                  <a:spcPts val="0"/>
                </a:spcBef>
                <a:spcAft>
                  <a:spcPts val="0"/>
                </a:spcAft>
                <a:buClr>
                  <a:srgbClr val="A7291E"/>
                </a:buClr>
                <a:buSzPts val="800"/>
                <a:buFont typeface="Roboto"/>
                <a:buChar char="●"/>
              </a:pPr>
              <a:r>
                <a:rPr lang="en-US" sz="1150">
                  <a:solidFill>
                    <a:srgbClr val="212529"/>
                  </a:solidFill>
                  <a:latin typeface="Trebuchet MS"/>
                  <a:ea typeface="Trebuchet MS"/>
                  <a:cs typeface="Trebuchet MS"/>
                  <a:sym typeface="Trebuchet MS"/>
                </a:rPr>
                <a:t>Dynamic Simulation</a:t>
              </a:r>
              <a:endParaRPr sz="800">
                <a:solidFill>
                  <a:srgbClr val="A7291E"/>
                </a:solidFill>
                <a:latin typeface="Roboto"/>
                <a:ea typeface="Roboto"/>
                <a:cs typeface="Roboto"/>
                <a:sym typeface="Roboto"/>
              </a:endParaRPr>
            </a:p>
            <a:p>
              <a:pPr indent="-279400" lvl="0" marL="457200" marR="50800" rtl="0" algn="just">
                <a:lnSpc>
                  <a:spcPct val="115000"/>
                </a:lnSpc>
                <a:spcBef>
                  <a:spcPts val="0"/>
                </a:spcBef>
                <a:spcAft>
                  <a:spcPts val="0"/>
                </a:spcAft>
                <a:buClr>
                  <a:srgbClr val="A7291E"/>
                </a:buClr>
                <a:buSzPts val="800"/>
                <a:buFont typeface="Roboto"/>
                <a:buChar char="●"/>
              </a:pPr>
              <a:r>
                <a:rPr lang="en-US" sz="1150">
                  <a:solidFill>
                    <a:srgbClr val="212529"/>
                  </a:solidFill>
                  <a:latin typeface="Trebuchet MS"/>
                  <a:ea typeface="Trebuchet MS"/>
                  <a:cs typeface="Trebuchet MS"/>
                  <a:sym typeface="Trebuchet MS"/>
                </a:rPr>
                <a:t>User-Friendly Interface</a:t>
              </a:r>
              <a:endParaRPr sz="800">
                <a:solidFill>
                  <a:srgbClr val="A7291E"/>
                </a:solidFill>
                <a:latin typeface="Roboto"/>
                <a:ea typeface="Roboto"/>
                <a:cs typeface="Roboto"/>
                <a:sym typeface="Roboto"/>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grpSp>
        <p:nvGrpSpPr>
          <p:cNvPr id="340" name="Google Shape;340;g2bb25c2b477_1_2730"/>
          <p:cNvGrpSpPr/>
          <p:nvPr/>
        </p:nvGrpSpPr>
        <p:grpSpPr>
          <a:xfrm>
            <a:off x="265371" y="758636"/>
            <a:ext cx="4448273" cy="4418895"/>
            <a:chOff x="3071457" y="2013875"/>
            <a:chExt cx="1944600" cy="1569600"/>
          </a:xfrm>
        </p:grpSpPr>
        <p:sp>
          <p:nvSpPr>
            <p:cNvPr id="341" name="Google Shape;341;g2bb25c2b477_1_2730"/>
            <p:cNvSpPr/>
            <p:nvPr/>
          </p:nvSpPr>
          <p:spPr>
            <a:xfrm flipH="1" rot="10800000">
              <a:off x="3071457" y="2013875"/>
              <a:ext cx="1944600" cy="1569600"/>
            </a:xfrm>
            <a:prstGeom prst="round2DiagRect">
              <a:avLst>
                <a:gd fmla="val 0" name="adj1"/>
                <a:gd fmla="val 17764" name="adj2"/>
              </a:avLst>
            </a:prstGeom>
            <a:solidFill>
              <a:srgbClr val="0D5C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bb25c2b477_1_2730"/>
            <p:cNvSpPr txBox="1"/>
            <p:nvPr/>
          </p:nvSpPr>
          <p:spPr>
            <a:xfrm>
              <a:off x="3317907" y="2149496"/>
              <a:ext cx="1451700" cy="2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200">
                  <a:solidFill>
                    <a:srgbClr val="FFFFFF"/>
                  </a:solidFill>
                  <a:latin typeface="Roboto"/>
                  <a:ea typeface="Roboto"/>
                  <a:cs typeface="Roboto"/>
                  <a:sym typeface="Roboto"/>
                </a:rPr>
                <a:t>Steady State </a:t>
              </a:r>
              <a:endParaRPr b="1" sz="3200">
                <a:solidFill>
                  <a:srgbClr val="FFFFFF"/>
                </a:solidFill>
                <a:latin typeface="Roboto"/>
                <a:ea typeface="Roboto"/>
                <a:cs typeface="Roboto"/>
                <a:sym typeface="Roboto"/>
              </a:endParaRPr>
            </a:p>
            <a:p>
              <a:pPr indent="0" lvl="0" marL="0" rtl="0" algn="l">
                <a:spcBef>
                  <a:spcPts val="0"/>
                </a:spcBef>
                <a:spcAft>
                  <a:spcPts val="0"/>
                </a:spcAft>
                <a:buNone/>
              </a:pPr>
              <a:r>
                <a:rPr b="1" lang="en-US" sz="3200">
                  <a:solidFill>
                    <a:srgbClr val="FFFFFF"/>
                  </a:solidFill>
                  <a:latin typeface="Roboto"/>
                  <a:ea typeface="Roboto"/>
                  <a:cs typeface="Roboto"/>
                  <a:sym typeface="Roboto"/>
                </a:rPr>
                <a:t>Assume stable and average conditions without considering time </a:t>
              </a:r>
              <a:r>
                <a:rPr b="1" lang="en-US" sz="3200">
                  <a:solidFill>
                    <a:srgbClr val="FFFFFF"/>
                  </a:solidFill>
                  <a:latin typeface="Roboto"/>
                  <a:ea typeface="Roboto"/>
                  <a:cs typeface="Roboto"/>
                  <a:sym typeface="Roboto"/>
                </a:rPr>
                <a:t>dependencies</a:t>
              </a:r>
              <a:r>
                <a:rPr b="1" lang="en-US" sz="3200">
                  <a:solidFill>
                    <a:srgbClr val="FFFFFF"/>
                  </a:solidFill>
                  <a:latin typeface="Roboto"/>
                  <a:ea typeface="Roboto"/>
                  <a:cs typeface="Roboto"/>
                  <a:sym typeface="Roboto"/>
                </a:rPr>
                <a:t>.  </a:t>
              </a:r>
              <a:endParaRPr b="1" sz="3200">
                <a:solidFill>
                  <a:srgbClr val="FFFFFF"/>
                </a:solidFill>
                <a:latin typeface="Roboto"/>
                <a:ea typeface="Roboto"/>
                <a:cs typeface="Roboto"/>
                <a:sym typeface="Roboto"/>
              </a:endParaRPr>
            </a:p>
          </p:txBody>
        </p:sp>
      </p:grpSp>
      <p:grpSp>
        <p:nvGrpSpPr>
          <p:cNvPr id="343" name="Google Shape;343;g2bb25c2b477_1_2730"/>
          <p:cNvGrpSpPr/>
          <p:nvPr/>
        </p:nvGrpSpPr>
        <p:grpSpPr>
          <a:xfrm>
            <a:off x="4713857" y="1893354"/>
            <a:ext cx="4251063" cy="4427271"/>
            <a:chOff x="5015950" y="821927"/>
            <a:chExt cx="3948600" cy="4427271"/>
          </a:xfrm>
        </p:grpSpPr>
        <p:sp>
          <p:nvSpPr>
            <p:cNvPr id="344" name="Google Shape;344;g2bb25c2b477_1_2730"/>
            <p:cNvSpPr/>
            <p:nvPr/>
          </p:nvSpPr>
          <p:spPr>
            <a:xfrm>
              <a:off x="5015950" y="830198"/>
              <a:ext cx="3948600" cy="4419000"/>
            </a:xfrm>
            <a:prstGeom prst="round2DiagRect">
              <a:avLst>
                <a:gd fmla="val 0" name="adj1"/>
                <a:gd fmla="val 17764" name="adj2"/>
              </a:avLst>
            </a:prstGeom>
            <a:solidFill>
              <a:srgbClr val="0942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45" name="Google Shape;345;g2bb25c2b477_1_2730"/>
            <p:cNvSpPr txBox="1"/>
            <p:nvPr/>
          </p:nvSpPr>
          <p:spPr>
            <a:xfrm>
              <a:off x="5450203" y="821927"/>
              <a:ext cx="3080100" cy="62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200">
                  <a:solidFill>
                    <a:schemeClr val="lt1"/>
                  </a:solidFill>
                  <a:latin typeface="Roboto"/>
                  <a:ea typeface="Roboto"/>
                  <a:cs typeface="Roboto"/>
                  <a:sym typeface="Roboto"/>
                </a:rPr>
                <a:t>Dynamic </a:t>
              </a:r>
              <a:r>
                <a:rPr b="1" lang="en-US" sz="3200">
                  <a:solidFill>
                    <a:schemeClr val="lt1"/>
                  </a:solidFill>
                  <a:latin typeface="Roboto"/>
                  <a:ea typeface="Roboto"/>
                  <a:cs typeface="Roboto"/>
                  <a:sym typeface="Roboto"/>
                </a:rPr>
                <a:t> State</a:t>
              </a:r>
              <a:endParaRPr b="1" sz="3200">
                <a:solidFill>
                  <a:schemeClr val="lt1"/>
                </a:solidFill>
                <a:latin typeface="Roboto"/>
                <a:ea typeface="Roboto"/>
                <a:cs typeface="Roboto"/>
                <a:sym typeface="Roboto"/>
              </a:endParaRPr>
            </a:p>
            <a:p>
              <a:pPr indent="0" lvl="0" marL="0" rtl="0" algn="l">
                <a:spcBef>
                  <a:spcPts val="0"/>
                </a:spcBef>
                <a:spcAft>
                  <a:spcPts val="0"/>
                </a:spcAft>
                <a:buNone/>
              </a:pPr>
              <a:r>
                <a:rPr b="1" lang="en-US" sz="3200">
                  <a:solidFill>
                    <a:schemeClr val="lt1"/>
                  </a:solidFill>
                  <a:latin typeface="Roboto"/>
                  <a:ea typeface="Roboto"/>
                  <a:cs typeface="Roboto"/>
                  <a:sym typeface="Roboto"/>
                </a:rPr>
                <a:t>Time is a variable in the process, each snapshot resembling one different steady state. </a:t>
              </a:r>
              <a:endParaRPr sz="1100">
                <a:solidFill>
                  <a:srgbClr val="FFFFFF"/>
                </a:solidFill>
                <a:latin typeface="Roboto"/>
                <a:ea typeface="Roboto"/>
                <a:cs typeface="Roboto"/>
                <a:sym typeface="Roboto"/>
              </a:endParaRPr>
            </a:p>
          </p:txBody>
        </p:sp>
      </p:grpSp>
      <p:pic>
        <p:nvPicPr>
          <p:cNvPr id="346" name="Google Shape;346;g2bb25c2b477_1_2730"/>
          <p:cNvPicPr preferRelativeResize="0"/>
          <p:nvPr/>
        </p:nvPicPr>
        <p:blipFill>
          <a:blip r:embed="rId3">
            <a:alphaModFix/>
          </a:blip>
          <a:stretch>
            <a:fillRect/>
          </a:stretch>
        </p:blipFill>
        <p:spPr>
          <a:xfrm>
            <a:off x="681038" y="105150"/>
            <a:ext cx="7781925" cy="476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accent4"/>
        </a:solidFill>
      </p:bgPr>
    </p:bg>
    <p:spTree>
      <p:nvGrpSpPr>
        <p:cNvPr id="111" name="Shape 111"/>
        <p:cNvGrpSpPr/>
        <p:nvPr/>
      </p:nvGrpSpPr>
      <p:grpSpPr>
        <a:xfrm>
          <a:off x="0" y="0"/>
          <a:ext cx="0" cy="0"/>
          <a:chOff x="0" y="0"/>
          <a:chExt cx="0" cy="0"/>
        </a:xfrm>
      </p:grpSpPr>
      <p:sp>
        <p:nvSpPr>
          <p:cNvPr id="112" name="Google Shape;112;p3"/>
          <p:cNvSpPr txBox="1"/>
          <p:nvPr/>
        </p:nvSpPr>
        <p:spPr>
          <a:xfrm>
            <a:off x="362225" y="1055250"/>
            <a:ext cx="8107800" cy="5390700"/>
          </a:xfrm>
          <a:prstGeom prst="rect">
            <a:avLst/>
          </a:prstGeom>
          <a:noFill/>
          <a:ln>
            <a:noFill/>
          </a:ln>
        </p:spPr>
        <p:txBody>
          <a:bodyPr anchorCtr="0" anchor="t" bIns="0" lIns="0" spcFirstLastPara="1" rIns="0" wrap="square" tIns="52050">
            <a:spAutoFit/>
          </a:bodyPr>
          <a:lstStyle/>
          <a:p>
            <a:pPr indent="0" lvl="0" marL="0" rtl="0" algn="just">
              <a:lnSpc>
                <a:spcPct val="115000"/>
              </a:lnSpc>
              <a:spcBef>
                <a:spcPts val="0"/>
              </a:spcBef>
              <a:spcAft>
                <a:spcPts val="0"/>
              </a:spcAft>
              <a:buNone/>
            </a:pPr>
            <a:r>
              <a:rPr b="1" lang="en-US" sz="3400">
                <a:latin typeface="Calibri"/>
                <a:ea typeface="Calibri"/>
                <a:cs typeface="Calibri"/>
                <a:sym typeface="Calibri"/>
              </a:rPr>
              <a:t>Unless the user-designer has some knowledge of what specific computer program can accomplish, on what specific heat transfer equations and concepts the program is based, on which of these concepts has been incorporated into program “ The user designer can be flying blind regarding the results  </a:t>
            </a:r>
            <a:endParaRPr b="1" sz="3400">
              <a:latin typeface="Calibri"/>
              <a:ea typeface="Calibri"/>
              <a:cs typeface="Calibri"/>
              <a:sym typeface="Calibri"/>
            </a:endParaRPr>
          </a:p>
          <a:p>
            <a:pPr indent="0" lvl="0" marL="0" rtl="0" algn="just">
              <a:lnSpc>
                <a:spcPct val="115000"/>
              </a:lnSpc>
              <a:spcBef>
                <a:spcPts val="0"/>
              </a:spcBef>
              <a:spcAft>
                <a:spcPts val="0"/>
              </a:spcAft>
              <a:buNone/>
            </a:pPr>
            <a:r>
              <a:t/>
            </a:r>
            <a:endParaRPr b="1" sz="3400">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grpSp>
        <p:nvGrpSpPr>
          <p:cNvPr id="351" name="Google Shape;351;g2bb25c2b477_1_3116"/>
          <p:cNvGrpSpPr/>
          <p:nvPr/>
        </p:nvGrpSpPr>
        <p:grpSpPr>
          <a:xfrm>
            <a:off x="20320" y="660635"/>
            <a:ext cx="6473272" cy="1947614"/>
            <a:chOff x="3071312" y="2149501"/>
            <a:chExt cx="1944743" cy="1275535"/>
          </a:xfrm>
        </p:grpSpPr>
        <p:sp>
          <p:nvSpPr>
            <p:cNvPr id="352" name="Google Shape;352;g2bb25c2b477_1_3116"/>
            <p:cNvSpPr/>
            <p:nvPr/>
          </p:nvSpPr>
          <p:spPr>
            <a:xfrm flipH="1" rot="10800000">
              <a:off x="3071455" y="2163536"/>
              <a:ext cx="1944600" cy="1261500"/>
            </a:xfrm>
            <a:prstGeom prst="round2DiagRect">
              <a:avLst>
                <a:gd fmla="val 0" name="adj1"/>
                <a:gd fmla="val 17764" name="adj2"/>
              </a:avLst>
            </a:prstGeom>
            <a:solidFill>
              <a:srgbClr val="0D5C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bb25c2b477_1_3116"/>
            <p:cNvSpPr txBox="1"/>
            <p:nvPr/>
          </p:nvSpPr>
          <p:spPr>
            <a:xfrm>
              <a:off x="3071312" y="2149501"/>
              <a:ext cx="1944600" cy="2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rgbClr val="FFFFFF"/>
                  </a:solidFill>
                  <a:latin typeface="Roboto"/>
                  <a:ea typeface="Roboto"/>
                  <a:cs typeface="Roboto"/>
                  <a:sym typeface="Roboto"/>
                </a:rPr>
                <a:t>-there is no accumulation or holdup </a:t>
              </a:r>
              <a:r>
                <a:rPr b="1" lang="en-US" sz="2400">
                  <a:solidFill>
                    <a:srgbClr val="FFFFFF"/>
                  </a:solidFill>
                  <a:latin typeface="Roboto"/>
                  <a:ea typeface="Roboto"/>
                  <a:cs typeface="Roboto"/>
                  <a:sym typeface="Roboto"/>
                </a:rPr>
                <a:t>factor.</a:t>
              </a:r>
              <a:endParaRPr b="1" sz="2400">
                <a:solidFill>
                  <a:srgbClr val="FFFFFF"/>
                </a:solidFill>
                <a:latin typeface="Roboto"/>
                <a:ea typeface="Roboto"/>
                <a:cs typeface="Roboto"/>
                <a:sym typeface="Roboto"/>
              </a:endParaRPr>
            </a:p>
            <a:p>
              <a:pPr indent="0" lvl="0" marL="0" rtl="0" algn="l">
                <a:spcBef>
                  <a:spcPts val="0"/>
                </a:spcBef>
                <a:spcAft>
                  <a:spcPts val="0"/>
                </a:spcAft>
                <a:buNone/>
              </a:pPr>
              <a:r>
                <a:rPr b="1" lang="en-US" sz="2400">
                  <a:solidFill>
                    <a:srgbClr val="FFFFFF"/>
                  </a:solidFill>
                  <a:latin typeface="Roboto"/>
                  <a:ea typeface="Roboto"/>
                  <a:cs typeface="Roboto"/>
                  <a:sym typeface="Roboto"/>
                </a:rPr>
                <a:t>-Equipment sizes in general not needed.</a:t>
              </a:r>
              <a:endParaRPr b="1" sz="2400">
                <a:solidFill>
                  <a:srgbClr val="FFFFFF"/>
                </a:solidFill>
                <a:latin typeface="Roboto"/>
                <a:ea typeface="Roboto"/>
                <a:cs typeface="Roboto"/>
                <a:sym typeface="Roboto"/>
              </a:endParaRPr>
            </a:p>
            <a:p>
              <a:pPr indent="0" lvl="0" marL="0" rtl="0" algn="l">
                <a:spcBef>
                  <a:spcPts val="0"/>
                </a:spcBef>
                <a:spcAft>
                  <a:spcPts val="0"/>
                </a:spcAft>
                <a:buNone/>
              </a:pPr>
              <a:r>
                <a:rPr b="1" lang="en-US" sz="2400">
                  <a:solidFill>
                    <a:srgbClr val="FFFFFF"/>
                  </a:solidFill>
                  <a:latin typeface="Roboto"/>
                  <a:ea typeface="Roboto"/>
                  <a:cs typeface="Roboto"/>
                  <a:sym typeface="Roboto"/>
                </a:rPr>
                <a:t>-Amount of information required is small to medium.</a:t>
              </a:r>
              <a:endParaRPr b="1" sz="2400">
                <a:solidFill>
                  <a:srgbClr val="FFFFFF"/>
                </a:solidFill>
                <a:latin typeface="Roboto"/>
                <a:ea typeface="Roboto"/>
                <a:cs typeface="Roboto"/>
                <a:sym typeface="Roboto"/>
              </a:endParaRPr>
            </a:p>
          </p:txBody>
        </p:sp>
      </p:grpSp>
      <p:grpSp>
        <p:nvGrpSpPr>
          <p:cNvPr id="354" name="Google Shape;354;g2bb25c2b477_1_3116"/>
          <p:cNvGrpSpPr/>
          <p:nvPr/>
        </p:nvGrpSpPr>
        <p:grpSpPr>
          <a:xfrm>
            <a:off x="3158487" y="2210461"/>
            <a:ext cx="6035040" cy="2130897"/>
            <a:chOff x="5165520" y="821927"/>
            <a:chExt cx="3948600" cy="3740385"/>
          </a:xfrm>
        </p:grpSpPr>
        <p:sp>
          <p:nvSpPr>
            <p:cNvPr id="355" name="Google Shape;355;g2bb25c2b477_1_3116"/>
            <p:cNvSpPr/>
            <p:nvPr/>
          </p:nvSpPr>
          <p:spPr>
            <a:xfrm>
              <a:off x="5165520" y="852812"/>
              <a:ext cx="3948600" cy="3709500"/>
            </a:xfrm>
            <a:prstGeom prst="round2DiagRect">
              <a:avLst>
                <a:gd fmla="val 0" name="adj1"/>
                <a:gd fmla="val 17764" name="adj2"/>
              </a:avLst>
            </a:prstGeom>
            <a:solidFill>
              <a:srgbClr val="0942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56" name="Google Shape;356;g2bb25c2b477_1_3116"/>
            <p:cNvSpPr txBox="1"/>
            <p:nvPr/>
          </p:nvSpPr>
          <p:spPr>
            <a:xfrm>
              <a:off x="5450203" y="821927"/>
              <a:ext cx="3080100" cy="62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chemeClr val="lt1"/>
                  </a:solidFill>
                  <a:latin typeface="Roboto"/>
                  <a:ea typeface="Roboto"/>
                  <a:cs typeface="Roboto"/>
                  <a:sym typeface="Roboto"/>
                </a:rPr>
                <a:t>-Consider holdup and accumulation </a:t>
              </a:r>
              <a:endParaRPr b="1" sz="2400">
                <a:solidFill>
                  <a:schemeClr val="lt1"/>
                </a:solidFill>
                <a:latin typeface="Roboto"/>
                <a:ea typeface="Roboto"/>
                <a:cs typeface="Roboto"/>
                <a:sym typeface="Roboto"/>
              </a:endParaRPr>
            </a:p>
            <a:p>
              <a:pPr indent="0" lvl="0" marL="0" rtl="0" algn="l">
                <a:spcBef>
                  <a:spcPts val="0"/>
                </a:spcBef>
                <a:spcAft>
                  <a:spcPts val="0"/>
                </a:spcAft>
                <a:buNone/>
              </a:pPr>
              <a:r>
                <a:rPr b="1" lang="en-US" sz="2400">
                  <a:solidFill>
                    <a:schemeClr val="lt1"/>
                  </a:solidFill>
                  <a:latin typeface="Roboto"/>
                  <a:ea typeface="Roboto"/>
                  <a:cs typeface="Roboto"/>
                  <a:sym typeface="Roboto"/>
                </a:rPr>
                <a:t>-</a:t>
              </a:r>
              <a:r>
                <a:rPr b="1" lang="en-US" sz="2400">
                  <a:solidFill>
                    <a:schemeClr val="lt1"/>
                  </a:solidFill>
                  <a:latin typeface="Roboto"/>
                  <a:ea typeface="Roboto"/>
                  <a:cs typeface="Roboto"/>
                  <a:sym typeface="Roboto"/>
                </a:rPr>
                <a:t> Equipment sizes needed </a:t>
              </a:r>
              <a:endParaRPr b="1" sz="2400">
                <a:solidFill>
                  <a:schemeClr val="lt1"/>
                </a:solidFill>
                <a:latin typeface="Roboto"/>
                <a:ea typeface="Roboto"/>
                <a:cs typeface="Roboto"/>
                <a:sym typeface="Roboto"/>
              </a:endParaRPr>
            </a:p>
            <a:p>
              <a:pPr indent="0" lvl="0" marL="0" rtl="0" algn="l">
                <a:spcBef>
                  <a:spcPts val="0"/>
                </a:spcBef>
                <a:spcAft>
                  <a:spcPts val="0"/>
                </a:spcAft>
                <a:buNone/>
              </a:pPr>
              <a:r>
                <a:rPr b="1" lang="en-US" sz="2400">
                  <a:solidFill>
                    <a:schemeClr val="lt1"/>
                  </a:solidFill>
                  <a:latin typeface="Roboto"/>
                  <a:ea typeface="Roboto"/>
                  <a:cs typeface="Roboto"/>
                  <a:sym typeface="Roboto"/>
                </a:rPr>
                <a:t>-Amount of information required is medium to large.</a:t>
              </a:r>
              <a:endParaRPr b="1" sz="2400">
                <a:solidFill>
                  <a:schemeClr val="lt1"/>
                </a:solidFill>
                <a:latin typeface="Roboto"/>
                <a:ea typeface="Roboto"/>
                <a:cs typeface="Roboto"/>
                <a:sym typeface="Roboto"/>
              </a:endParaRPr>
            </a:p>
          </p:txBody>
        </p:sp>
      </p:grpSp>
      <p:pic>
        <p:nvPicPr>
          <p:cNvPr id="357" name="Google Shape;357;g2bb25c2b477_1_3116"/>
          <p:cNvPicPr preferRelativeResize="0"/>
          <p:nvPr/>
        </p:nvPicPr>
        <p:blipFill>
          <a:blip r:embed="rId3">
            <a:alphaModFix/>
          </a:blip>
          <a:stretch>
            <a:fillRect/>
          </a:stretch>
        </p:blipFill>
        <p:spPr>
          <a:xfrm>
            <a:off x="833438" y="28950"/>
            <a:ext cx="7781925" cy="476250"/>
          </a:xfrm>
          <a:prstGeom prst="rect">
            <a:avLst/>
          </a:prstGeom>
          <a:noFill/>
          <a:ln>
            <a:noFill/>
          </a:ln>
        </p:spPr>
      </p:pic>
      <p:pic>
        <p:nvPicPr>
          <p:cNvPr id="358" name="Google Shape;358;g2bb25c2b477_1_3116"/>
          <p:cNvPicPr preferRelativeResize="0"/>
          <p:nvPr/>
        </p:nvPicPr>
        <p:blipFill>
          <a:blip r:embed="rId4">
            <a:alphaModFix/>
          </a:blip>
          <a:stretch>
            <a:fillRect/>
          </a:stretch>
        </p:blipFill>
        <p:spPr>
          <a:xfrm>
            <a:off x="152400" y="4238625"/>
            <a:ext cx="5939709" cy="25431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g2bb25c2b477_1_3128"/>
          <p:cNvPicPr preferRelativeResize="0"/>
          <p:nvPr/>
        </p:nvPicPr>
        <p:blipFill>
          <a:blip r:embed="rId3">
            <a:alphaModFix/>
          </a:blip>
          <a:stretch>
            <a:fillRect/>
          </a:stretch>
        </p:blipFill>
        <p:spPr>
          <a:xfrm>
            <a:off x="604838" y="257550"/>
            <a:ext cx="7781925" cy="476250"/>
          </a:xfrm>
          <a:prstGeom prst="rect">
            <a:avLst/>
          </a:prstGeom>
          <a:noFill/>
          <a:ln>
            <a:noFill/>
          </a:ln>
        </p:spPr>
      </p:pic>
      <p:grpSp>
        <p:nvGrpSpPr>
          <p:cNvPr id="364" name="Google Shape;364;g2bb25c2b477_1_3128"/>
          <p:cNvGrpSpPr/>
          <p:nvPr/>
        </p:nvGrpSpPr>
        <p:grpSpPr>
          <a:xfrm>
            <a:off x="4083215" y="2328151"/>
            <a:ext cx="5052521" cy="4371917"/>
            <a:chOff x="4303290" y="1676962"/>
            <a:chExt cx="1854000" cy="1854000"/>
          </a:xfrm>
        </p:grpSpPr>
        <p:sp>
          <p:nvSpPr>
            <p:cNvPr id="365" name="Google Shape;365;g2bb25c2b477_1_3128"/>
            <p:cNvSpPr/>
            <p:nvPr/>
          </p:nvSpPr>
          <p:spPr>
            <a:xfrm>
              <a:off x="4303290" y="1676962"/>
              <a:ext cx="1854000" cy="1854000"/>
            </a:xfrm>
            <a:prstGeom prst="ellipse">
              <a:avLst/>
            </a:prstGeom>
            <a:solidFill>
              <a:srgbClr val="0E9453"/>
            </a:solidFill>
            <a:ln cap="flat" cmpd="sng" w="28575">
              <a:solidFill>
                <a:srgbClr val="65F0A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bb25c2b477_1_3128"/>
            <p:cNvSpPr txBox="1"/>
            <p:nvPr/>
          </p:nvSpPr>
          <p:spPr>
            <a:xfrm>
              <a:off x="4692713" y="2173114"/>
              <a:ext cx="1392900" cy="804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2100">
                  <a:solidFill>
                    <a:srgbClr val="FFFFFF"/>
                  </a:solidFill>
                  <a:latin typeface="Roboto"/>
                  <a:ea typeface="Roboto"/>
                  <a:cs typeface="Roboto"/>
                  <a:sym typeface="Roboto"/>
                </a:rPr>
                <a:t>-Design /analysis of control schemes </a:t>
              </a:r>
              <a:endParaRPr sz="21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rPr lang="en-US" sz="2100">
                  <a:solidFill>
                    <a:srgbClr val="FFFFFF"/>
                  </a:solidFill>
                  <a:latin typeface="Roboto"/>
                  <a:ea typeface="Roboto"/>
                  <a:cs typeface="Roboto"/>
                  <a:sym typeface="Roboto"/>
                </a:rPr>
                <a:t>-Operator Training.</a:t>
              </a:r>
              <a:endParaRPr sz="21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rPr lang="en-US" sz="2100">
                  <a:solidFill>
                    <a:srgbClr val="FFFFFF"/>
                  </a:solidFill>
                  <a:latin typeface="Roboto"/>
                  <a:ea typeface="Roboto"/>
                  <a:cs typeface="Roboto"/>
                  <a:sym typeface="Roboto"/>
                </a:rPr>
                <a:t>-Hazard and safety studies.</a:t>
              </a:r>
              <a:endParaRPr sz="21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rPr lang="en-US" sz="2100">
                  <a:solidFill>
                    <a:srgbClr val="FFFFFF"/>
                  </a:solidFill>
                  <a:latin typeface="Roboto"/>
                  <a:ea typeface="Roboto"/>
                  <a:cs typeface="Roboto"/>
                  <a:sym typeface="Roboto"/>
                </a:rPr>
                <a:t>-Design/analysis of startup </a:t>
              </a:r>
              <a:r>
                <a:rPr lang="en-US" sz="2100">
                  <a:solidFill>
                    <a:srgbClr val="FFFFFF"/>
                  </a:solidFill>
                  <a:latin typeface="Roboto"/>
                  <a:ea typeface="Roboto"/>
                  <a:cs typeface="Roboto"/>
                  <a:sym typeface="Roboto"/>
                </a:rPr>
                <a:t>&amp; shutdown</a:t>
              </a:r>
              <a:r>
                <a:rPr lang="en-US" sz="2100">
                  <a:solidFill>
                    <a:srgbClr val="FFFFFF"/>
                  </a:solidFill>
                  <a:latin typeface="Roboto"/>
                  <a:ea typeface="Roboto"/>
                  <a:cs typeface="Roboto"/>
                  <a:sym typeface="Roboto"/>
                </a:rPr>
                <a:t> </a:t>
              </a:r>
              <a:endParaRPr sz="21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t/>
              </a:r>
              <a:endParaRPr sz="1100">
                <a:solidFill>
                  <a:srgbClr val="FFFFFF"/>
                </a:solidFill>
                <a:latin typeface="Roboto"/>
                <a:ea typeface="Roboto"/>
                <a:cs typeface="Roboto"/>
                <a:sym typeface="Roboto"/>
              </a:endParaRPr>
            </a:p>
          </p:txBody>
        </p:sp>
      </p:grpSp>
      <p:grpSp>
        <p:nvGrpSpPr>
          <p:cNvPr id="367" name="Google Shape;367;g2bb25c2b477_1_3128"/>
          <p:cNvGrpSpPr/>
          <p:nvPr/>
        </p:nvGrpSpPr>
        <p:grpSpPr>
          <a:xfrm>
            <a:off x="-18703" y="1217877"/>
            <a:ext cx="5163575" cy="4720284"/>
            <a:chOff x="2986712" y="1676962"/>
            <a:chExt cx="1854000" cy="1854000"/>
          </a:xfrm>
        </p:grpSpPr>
        <p:sp>
          <p:nvSpPr>
            <p:cNvPr id="368" name="Google Shape;368;g2bb25c2b477_1_3128"/>
            <p:cNvSpPr/>
            <p:nvPr/>
          </p:nvSpPr>
          <p:spPr>
            <a:xfrm>
              <a:off x="2986712" y="1676962"/>
              <a:ext cx="1854000" cy="1854000"/>
            </a:xfrm>
            <a:prstGeom prst="ellipse">
              <a:avLst/>
            </a:prstGeom>
            <a:solidFill>
              <a:srgbClr val="0B7743"/>
            </a:solidFill>
            <a:ln cap="flat" cmpd="sng" w="28575">
              <a:solidFill>
                <a:srgbClr val="65F0A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bb25c2b477_1_3128"/>
            <p:cNvSpPr txBox="1"/>
            <p:nvPr/>
          </p:nvSpPr>
          <p:spPr>
            <a:xfrm>
              <a:off x="3134188" y="2455615"/>
              <a:ext cx="1075200" cy="521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2000">
                  <a:solidFill>
                    <a:srgbClr val="FFFFFF"/>
                  </a:solidFill>
                  <a:latin typeface="Roboto"/>
                  <a:ea typeface="Roboto"/>
                  <a:cs typeface="Roboto"/>
                  <a:sym typeface="Roboto"/>
                </a:rPr>
                <a:t>-Finishing process design.</a:t>
              </a:r>
              <a:endParaRPr sz="20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rPr lang="en-US" sz="2000">
                  <a:solidFill>
                    <a:srgbClr val="FFFFFF"/>
                  </a:solidFill>
                  <a:latin typeface="Roboto"/>
                  <a:ea typeface="Roboto"/>
                  <a:cs typeface="Roboto"/>
                  <a:sym typeface="Roboto"/>
                </a:rPr>
                <a:t>-process analysis.</a:t>
              </a:r>
              <a:endParaRPr sz="20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rPr lang="en-US" sz="2000">
                  <a:solidFill>
                    <a:srgbClr val="FFFFFF"/>
                  </a:solidFill>
                  <a:latin typeface="Roboto"/>
                  <a:ea typeface="Roboto"/>
                  <a:cs typeface="Roboto"/>
                  <a:sym typeface="Roboto"/>
                </a:rPr>
                <a:t>-process optimization and the economics of </a:t>
              </a:r>
              <a:r>
                <a:rPr lang="en-US" sz="2000">
                  <a:solidFill>
                    <a:srgbClr val="FFFFFF"/>
                  </a:solidFill>
                  <a:latin typeface="Roboto"/>
                  <a:ea typeface="Roboto"/>
                  <a:cs typeface="Roboto"/>
                  <a:sym typeface="Roboto"/>
                </a:rPr>
                <a:t>the</a:t>
              </a:r>
              <a:r>
                <a:rPr lang="en-US" sz="2000">
                  <a:solidFill>
                    <a:srgbClr val="FFFFFF"/>
                  </a:solidFill>
                  <a:latin typeface="Roboto"/>
                  <a:ea typeface="Roboto"/>
                  <a:cs typeface="Roboto"/>
                  <a:sym typeface="Roboto"/>
                </a:rPr>
                <a:t> overall process.</a:t>
              </a:r>
              <a:endParaRPr sz="2000">
                <a:solidFill>
                  <a:srgbClr val="FFFFFF"/>
                </a:solidFill>
                <a:latin typeface="Roboto"/>
                <a:ea typeface="Roboto"/>
                <a:cs typeface="Roboto"/>
                <a:sym typeface="Roboto"/>
              </a:endParaRPr>
            </a:p>
          </p:txBody>
        </p:sp>
      </p:grpSp>
      <p:pic>
        <p:nvPicPr>
          <p:cNvPr id="370" name="Google Shape;370;g2bb25c2b477_1_3128"/>
          <p:cNvPicPr preferRelativeResize="0"/>
          <p:nvPr/>
        </p:nvPicPr>
        <p:blipFill>
          <a:blip r:embed="rId4">
            <a:alphaModFix/>
          </a:blip>
          <a:stretch>
            <a:fillRect/>
          </a:stretch>
        </p:blipFill>
        <p:spPr>
          <a:xfrm>
            <a:off x="4702513" y="1114800"/>
            <a:ext cx="2826400" cy="706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g2bb25c2b477_1_3142"/>
          <p:cNvPicPr preferRelativeResize="0"/>
          <p:nvPr/>
        </p:nvPicPr>
        <p:blipFill>
          <a:blip r:embed="rId3">
            <a:alphaModFix/>
          </a:blip>
          <a:stretch>
            <a:fillRect/>
          </a:stretch>
        </p:blipFill>
        <p:spPr>
          <a:xfrm>
            <a:off x="609600" y="1600200"/>
            <a:ext cx="8505825" cy="2085975"/>
          </a:xfrm>
          <a:prstGeom prst="rect">
            <a:avLst/>
          </a:prstGeom>
          <a:noFill/>
          <a:ln>
            <a:noFill/>
          </a:ln>
        </p:spPr>
      </p:pic>
      <p:pic>
        <p:nvPicPr>
          <p:cNvPr id="376" name="Google Shape;376;g2bb25c2b477_1_3142"/>
          <p:cNvPicPr preferRelativeResize="0"/>
          <p:nvPr/>
        </p:nvPicPr>
        <p:blipFill rotWithShape="1">
          <a:blip r:embed="rId4">
            <a:alphaModFix/>
          </a:blip>
          <a:srcRect b="0" l="0" r="0" t="0"/>
          <a:stretch/>
        </p:blipFill>
        <p:spPr>
          <a:xfrm>
            <a:off x="76200" y="4524375"/>
            <a:ext cx="8429625" cy="1647825"/>
          </a:xfrm>
          <a:prstGeom prst="rect">
            <a:avLst/>
          </a:prstGeom>
          <a:noFill/>
          <a:ln>
            <a:noFill/>
          </a:ln>
        </p:spPr>
      </p:pic>
      <p:pic>
        <p:nvPicPr>
          <p:cNvPr id="377" name="Google Shape;377;g2bb25c2b477_1_3142"/>
          <p:cNvPicPr preferRelativeResize="0"/>
          <p:nvPr/>
        </p:nvPicPr>
        <p:blipFill>
          <a:blip r:embed="rId5">
            <a:alphaModFix/>
          </a:blip>
          <a:stretch>
            <a:fillRect/>
          </a:stretch>
        </p:blipFill>
        <p:spPr>
          <a:xfrm>
            <a:off x="604838" y="257550"/>
            <a:ext cx="7781925" cy="4762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g2bb25c2b477_1_3147"/>
          <p:cNvPicPr preferRelativeResize="0"/>
          <p:nvPr/>
        </p:nvPicPr>
        <p:blipFill>
          <a:blip r:embed="rId3">
            <a:alphaModFix/>
          </a:blip>
          <a:stretch>
            <a:fillRect/>
          </a:stretch>
        </p:blipFill>
        <p:spPr>
          <a:xfrm>
            <a:off x="152400" y="152400"/>
            <a:ext cx="3562350" cy="476250"/>
          </a:xfrm>
          <a:prstGeom prst="rect">
            <a:avLst/>
          </a:prstGeom>
          <a:noFill/>
          <a:ln>
            <a:noFill/>
          </a:ln>
        </p:spPr>
      </p:pic>
      <p:pic>
        <p:nvPicPr>
          <p:cNvPr id="383" name="Google Shape;383;g2bb25c2b477_1_3147"/>
          <p:cNvPicPr preferRelativeResize="0"/>
          <p:nvPr/>
        </p:nvPicPr>
        <p:blipFill>
          <a:blip r:embed="rId4">
            <a:alphaModFix/>
          </a:blip>
          <a:stretch>
            <a:fillRect/>
          </a:stretch>
        </p:blipFill>
        <p:spPr>
          <a:xfrm>
            <a:off x="0" y="1466850"/>
            <a:ext cx="7829550" cy="2009775"/>
          </a:xfrm>
          <a:prstGeom prst="rect">
            <a:avLst/>
          </a:prstGeom>
          <a:noFill/>
          <a:ln>
            <a:noFill/>
          </a:ln>
        </p:spPr>
      </p:pic>
      <p:pic>
        <p:nvPicPr>
          <p:cNvPr id="384" name="Google Shape;384;g2bb25c2b477_1_3147"/>
          <p:cNvPicPr preferRelativeResize="0"/>
          <p:nvPr/>
        </p:nvPicPr>
        <p:blipFill>
          <a:blip r:embed="rId5">
            <a:alphaModFix/>
          </a:blip>
          <a:stretch>
            <a:fillRect/>
          </a:stretch>
        </p:blipFill>
        <p:spPr>
          <a:xfrm>
            <a:off x="914400" y="3705225"/>
            <a:ext cx="8220075" cy="1676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id="389" name="Google Shape;389;g2bb25c2b477_1_3159"/>
          <p:cNvPicPr preferRelativeResize="0"/>
          <p:nvPr/>
        </p:nvPicPr>
        <p:blipFill>
          <a:blip r:embed="rId3">
            <a:alphaModFix/>
          </a:blip>
          <a:stretch>
            <a:fillRect/>
          </a:stretch>
        </p:blipFill>
        <p:spPr>
          <a:xfrm>
            <a:off x="1223963" y="4857750"/>
            <a:ext cx="7915275" cy="2019300"/>
          </a:xfrm>
          <a:prstGeom prst="rect">
            <a:avLst/>
          </a:prstGeom>
          <a:noFill/>
          <a:ln>
            <a:noFill/>
          </a:ln>
        </p:spPr>
      </p:pic>
      <p:pic>
        <p:nvPicPr>
          <p:cNvPr id="390" name="Google Shape;390;g2bb25c2b477_1_3159"/>
          <p:cNvPicPr preferRelativeResize="0"/>
          <p:nvPr/>
        </p:nvPicPr>
        <p:blipFill>
          <a:blip r:embed="rId4">
            <a:alphaModFix/>
          </a:blip>
          <a:stretch>
            <a:fillRect/>
          </a:stretch>
        </p:blipFill>
        <p:spPr>
          <a:xfrm>
            <a:off x="-28575" y="3009900"/>
            <a:ext cx="7981950" cy="1447800"/>
          </a:xfrm>
          <a:prstGeom prst="rect">
            <a:avLst/>
          </a:prstGeom>
          <a:noFill/>
          <a:ln>
            <a:noFill/>
          </a:ln>
        </p:spPr>
      </p:pic>
      <p:pic>
        <p:nvPicPr>
          <p:cNvPr id="391" name="Google Shape;391;g2bb25c2b477_1_3159"/>
          <p:cNvPicPr preferRelativeResize="0"/>
          <p:nvPr/>
        </p:nvPicPr>
        <p:blipFill>
          <a:blip r:embed="rId5">
            <a:alphaModFix/>
          </a:blip>
          <a:stretch>
            <a:fillRect/>
          </a:stretch>
        </p:blipFill>
        <p:spPr>
          <a:xfrm>
            <a:off x="3277325" y="695600"/>
            <a:ext cx="5826972" cy="1933575"/>
          </a:xfrm>
          <a:prstGeom prst="rect">
            <a:avLst/>
          </a:prstGeom>
          <a:noFill/>
          <a:ln>
            <a:noFill/>
          </a:ln>
        </p:spPr>
      </p:pic>
      <p:pic>
        <p:nvPicPr>
          <p:cNvPr id="392" name="Google Shape;392;g2bb25c2b477_1_3159"/>
          <p:cNvPicPr preferRelativeResize="0"/>
          <p:nvPr/>
        </p:nvPicPr>
        <p:blipFill>
          <a:blip r:embed="rId6">
            <a:alphaModFix/>
          </a:blip>
          <a:stretch>
            <a:fillRect/>
          </a:stretch>
        </p:blipFill>
        <p:spPr>
          <a:xfrm>
            <a:off x="152400" y="152400"/>
            <a:ext cx="3562350" cy="4762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g2bb25c2b477_1_3166"/>
          <p:cNvPicPr preferRelativeResize="0"/>
          <p:nvPr/>
        </p:nvPicPr>
        <p:blipFill>
          <a:blip r:embed="rId3">
            <a:alphaModFix/>
          </a:blip>
          <a:stretch>
            <a:fillRect/>
          </a:stretch>
        </p:blipFill>
        <p:spPr>
          <a:xfrm>
            <a:off x="-56050" y="5023463"/>
            <a:ext cx="7696200" cy="1295400"/>
          </a:xfrm>
          <a:prstGeom prst="rect">
            <a:avLst/>
          </a:prstGeom>
          <a:noFill/>
          <a:ln>
            <a:noFill/>
          </a:ln>
        </p:spPr>
      </p:pic>
      <p:pic>
        <p:nvPicPr>
          <p:cNvPr id="398" name="Google Shape;398;g2bb25c2b477_1_3166"/>
          <p:cNvPicPr preferRelativeResize="0"/>
          <p:nvPr/>
        </p:nvPicPr>
        <p:blipFill>
          <a:blip r:embed="rId4">
            <a:alphaModFix/>
          </a:blip>
          <a:stretch>
            <a:fillRect/>
          </a:stretch>
        </p:blipFill>
        <p:spPr>
          <a:xfrm>
            <a:off x="1391738" y="2762826"/>
            <a:ext cx="7800975" cy="1819275"/>
          </a:xfrm>
          <a:prstGeom prst="rect">
            <a:avLst/>
          </a:prstGeom>
          <a:noFill/>
          <a:ln>
            <a:noFill/>
          </a:ln>
        </p:spPr>
      </p:pic>
      <p:pic>
        <p:nvPicPr>
          <p:cNvPr id="399" name="Google Shape;399;g2bb25c2b477_1_3166"/>
          <p:cNvPicPr preferRelativeResize="0"/>
          <p:nvPr/>
        </p:nvPicPr>
        <p:blipFill>
          <a:blip r:embed="rId5">
            <a:alphaModFix/>
          </a:blip>
          <a:stretch>
            <a:fillRect/>
          </a:stretch>
        </p:blipFill>
        <p:spPr>
          <a:xfrm>
            <a:off x="-71437" y="1052513"/>
            <a:ext cx="7915275" cy="1552575"/>
          </a:xfrm>
          <a:prstGeom prst="rect">
            <a:avLst/>
          </a:prstGeom>
          <a:noFill/>
          <a:ln>
            <a:noFill/>
          </a:ln>
        </p:spPr>
      </p:pic>
      <p:pic>
        <p:nvPicPr>
          <p:cNvPr id="400" name="Google Shape;400;g2bb25c2b477_1_3166"/>
          <p:cNvPicPr preferRelativeResize="0"/>
          <p:nvPr/>
        </p:nvPicPr>
        <p:blipFill>
          <a:blip r:embed="rId6">
            <a:alphaModFix/>
          </a:blip>
          <a:stretch>
            <a:fillRect/>
          </a:stretch>
        </p:blipFill>
        <p:spPr>
          <a:xfrm>
            <a:off x="152400" y="152400"/>
            <a:ext cx="3562350" cy="476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g2a1272e9140_0_661"/>
          <p:cNvSpPr txBox="1"/>
          <p:nvPr/>
        </p:nvSpPr>
        <p:spPr>
          <a:xfrm>
            <a:off x="327450" y="685800"/>
            <a:ext cx="8640900" cy="4302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3300"/>
              <a:t>What's</a:t>
            </a:r>
            <a:r>
              <a:rPr b="1" lang="en-US" sz="3300"/>
              <a:t> a modeling ?</a:t>
            </a:r>
            <a:endParaRPr b="1" sz="3300"/>
          </a:p>
          <a:p>
            <a:pPr indent="0" lvl="0" marL="0" rtl="1" algn="r">
              <a:lnSpc>
                <a:spcPct val="115000"/>
              </a:lnSpc>
              <a:spcBef>
                <a:spcPts val="0"/>
              </a:spcBef>
              <a:spcAft>
                <a:spcPts val="0"/>
              </a:spcAft>
              <a:buNone/>
            </a:pPr>
            <a:r>
              <a:t/>
            </a:r>
            <a:endParaRPr sz="4100"/>
          </a:p>
          <a:p>
            <a:pPr indent="0" lvl="0" marL="0" rtl="0" algn="l">
              <a:lnSpc>
                <a:spcPct val="115000"/>
              </a:lnSpc>
              <a:spcBef>
                <a:spcPts val="0"/>
              </a:spcBef>
              <a:spcAft>
                <a:spcPts val="0"/>
              </a:spcAft>
              <a:buNone/>
            </a:pPr>
            <a:r>
              <a:rPr lang="en-US" sz="4100"/>
              <a:t>Modeling : is the act of building (create) a model which represents a system of interest with its all or subset of properties.</a:t>
            </a:r>
            <a:endParaRPr sz="41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accent4"/>
        </a:solidFill>
      </p:bgPr>
    </p:bg>
    <p:spTree>
      <p:nvGrpSpPr>
        <p:cNvPr id="121" name="Shape 121"/>
        <p:cNvGrpSpPr/>
        <p:nvPr/>
      </p:nvGrpSpPr>
      <p:grpSpPr>
        <a:xfrm>
          <a:off x="0" y="0"/>
          <a:ext cx="0" cy="0"/>
          <a:chOff x="0" y="0"/>
          <a:chExt cx="0" cy="0"/>
        </a:xfrm>
      </p:grpSpPr>
      <p:pic>
        <p:nvPicPr>
          <p:cNvPr id="122" name="Google Shape;122;p4"/>
          <p:cNvPicPr preferRelativeResize="0"/>
          <p:nvPr/>
        </p:nvPicPr>
        <p:blipFill>
          <a:blip r:embed="rId3">
            <a:alphaModFix/>
          </a:blip>
          <a:stretch>
            <a:fillRect/>
          </a:stretch>
        </p:blipFill>
        <p:spPr>
          <a:xfrm>
            <a:off x="152400" y="152400"/>
            <a:ext cx="8839201" cy="3923523"/>
          </a:xfrm>
          <a:prstGeom prst="rect">
            <a:avLst/>
          </a:prstGeom>
          <a:noFill/>
          <a:ln>
            <a:noFill/>
          </a:ln>
        </p:spPr>
      </p:pic>
      <p:sp>
        <p:nvSpPr>
          <p:cNvPr id="123" name="Google Shape;123;p4"/>
          <p:cNvSpPr txBox="1"/>
          <p:nvPr/>
        </p:nvSpPr>
        <p:spPr>
          <a:xfrm>
            <a:off x="304850" y="4620500"/>
            <a:ext cx="8839200" cy="156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000">
                <a:solidFill>
                  <a:schemeClr val="accent1"/>
                </a:solidFill>
                <a:latin typeface="Lato"/>
                <a:ea typeface="Lato"/>
                <a:cs typeface="Lato"/>
                <a:sym typeface="Lato"/>
              </a:rPr>
              <a:t>There are two types of model</a:t>
            </a:r>
            <a:endParaRPr b="1" sz="3000">
              <a:solidFill>
                <a:schemeClr val="accent1"/>
              </a:solidFill>
              <a:latin typeface="Lato"/>
              <a:ea typeface="Lato"/>
              <a:cs typeface="Lato"/>
              <a:sym typeface="Lato"/>
            </a:endParaRPr>
          </a:p>
          <a:p>
            <a:pPr indent="0" lvl="0" marL="0" rtl="0" algn="l">
              <a:spcBef>
                <a:spcPts val="0"/>
              </a:spcBef>
              <a:spcAft>
                <a:spcPts val="0"/>
              </a:spcAft>
              <a:buNone/>
            </a:pPr>
            <a:r>
              <a:rPr b="1" lang="en-US" sz="3000">
                <a:solidFill>
                  <a:schemeClr val="accent1"/>
                </a:solidFill>
                <a:latin typeface="Lato"/>
                <a:ea typeface="Lato"/>
                <a:cs typeface="Lato"/>
                <a:sym typeface="Lato"/>
              </a:rPr>
              <a:t>1- physical model</a:t>
            </a:r>
            <a:endParaRPr b="1" sz="3000">
              <a:solidFill>
                <a:schemeClr val="accent1"/>
              </a:solidFill>
              <a:latin typeface="Lato"/>
              <a:ea typeface="Lato"/>
              <a:cs typeface="Lato"/>
              <a:sym typeface="Lato"/>
            </a:endParaRPr>
          </a:p>
          <a:p>
            <a:pPr indent="0" lvl="0" marL="0" rtl="0" algn="l">
              <a:spcBef>
                <a:spcPts val="0"/>
              </a:spcBef>
              <a:spcAft>
                <a:spcPts val="0"/>
              </a:spcAft>
              <a:buNone/>
            </a:pPr>
            <a:r>
              <a:rPr b="1" lang="en-US" sz="3000">
                <a:solidFill>
                  <a:schemeClr val="accent1"/>
                </a:solidFill>
                <a:latin typeface="Lato"/>
                <a:ea typeface="Lato"/>
                <a:cs typeface="Lato"/>
                <a:sym typeface="Lato"/>
              </a:rPr>
              <a:t>2-Mathematical model</a:t>
            </a:r>
            <a:endParaRPr b="1" sz="3000">
              <a:solidFill>
                <a:schemeClr val="accent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accent4"/>
        </a:solidFill>
      </p:bgPr>
    </p:bg>
    <p:spTree>
      <p:nvGrpSpPr>
        <p:cNvPr id="127" name="Shape 127"/>
        <p:cNvGrpSpPr/>
        <p:nvPr/>
      </p:nvGrpSpPr>
      <p:grpSpPr>
        <a:xfrm>
          <a:off x="0" y="0"/>
          <a:ext cx="0" cy="0"/>
          <a:chOff x="0" y="0"/>
          <a:chExt cx="0" cy="0"/>
        </a:xfrm>
      </p:grpSpPr>
      <p:sp>
        <p:nvSpPr>
          <p:cNvPr id="128" name="Google Shape;128;p5"/>
          <p:cNvSpPr txBox="1"/>
          <p:nvPr/>
        </p:nvSpPr>
        <p:spPr>
          <a:xfrm>
            <a:off x="764844" y="187197"/>
            <a:ext cx="7934400" cy="563700"/>
          </a:xfrm>
          <a:prstGeom prst="rect">
            <a:avLst/>
          </a:prstGeom>
          <a:noFill/>
          <a:ln>
            <a:noFill/>
          </a:ln>
        </p:spPr>
        <p:txBody>
          <a:bodyPr anchorCtr="0" anchor="t" bIns="0" lIns="0" spcFirstLastPara="1" rIns="0" wrap="square" tIns="100950">
            <a:spAutoFit/>
          </a:bodyPr>
          <a:lstStyle/>
          <a:p>
            <a:pPr indent="-344805" lvl="0" marL="356870" marR="0" rtl="0" algn="l">
              <a:lnSpc>
                <a:spcPct val="100000"/>
              </a:lnSpc>
              <a:spcBef>
                <a:spcPts val="25"/>
              </a:spcBef>
              <a:spcAft>
                <a:spcPts val="0"/>
              </a:spcAft>
              <a:buSzPts val="3000"/>
              <a:buFont typeface="Arial"/>
              <a:buChar char="•"/>
            </a:pPr>
            <a:r>
              <a:rPr lang="en-US" sz="3000">
                <a:solidFill>
                  <a:srgbClr val="FF0000"/>
                </a:solidFill>
                <a:latin typeface="Calibri"/>
                <a:ea typeface="Calibri"/>
                <a:cs typeface="Calibri"/>
                <a:sym typeface="Calibri"/>
              </a:rPr>
              <a:t>Digital Model (Mathematical Model) </a:t>
            </a:r>
            <a:endParaRPr b="0" i="0" sz="3000" u="none" cap="none" strike="noStrike">
              <a:latin typeface="Calibri"/>
              <a:ea typeface="Calibri"/>
              <a:cs typeface="Calibri"/>
              <a:sym typeface="Calibri"/>
            </a:endParaRPr>
          </a:p>
        </p:txBody>
      </p:sp>
      <p:pic>
        <p:nvPicPr>
          <p:cNvPr id="129" name="Google Shape;129;p5"/>
          <p:cNvPicPr preferRelativeResize="0"/>
          <p:nvPr/>
        </p:nvPicPr>
        <p:blipFill>
          <a:blip r:embed="rId3">
            <a:alphaModFix/>
          </a:blip>
          <a:stretch>
            <a:fillRect/>
          </a:stretch>
        </p:blipFill>
        <p:spPr>
          <a:xfrm>
            <a:off x="0" y="1002792"/>
            <a:ext cx="9144000" cy="515721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accent4"/>
        </a:solidFill>
      </p:bgPr>
    </p:bg>
    <p:spTree>
      <p:nvGrpSpPr>
        <p:cNvPr id="133" name="Shape 133"/>
        <p:cNvGrpSpPr/>
        <p:nvPr/>
      </p:nvGrpSpPr>
      <p:grpSpPr>
        <a:xfrm>
          <a:off x="0" y="0"/>
          <a:ext cx="0" cy="0"/>
          <a:chOff x="0" y="0"/>
          <a:chExt cx="0" cy="0"/>
        </a:xfrm>
      </p:grpSpPr>
      <p:sp>
        <p:nvSpPr>
          <p:cNvPr id="134" name="Google Shape;134;p6"/>
          <p:cNvSpPr txBox="1"/>
          <p:nvPr>
            <p:ph type="title"/>
          </p:nvPr>
        </p:nvSpPr>
        <p:spPr>
          <a:xfrm>
            <a:off x="841050" y="83900"/>
            <a:ext cx="6803700" cy="520200"/>
          </a:xfrm>
          <a:prstGeom prst="rect">
            <a:avLst/>
          </a:prstGeom>
          <a:noFill/>
          <a:ln>
            <a:noFill/>
          </a:ln>
        </p:spPr>
        <p:txBody>
          <a:bodyPr anchorCtr="0" anchor="t" bIns="0" lIns="0" spcFirstLastPara="1" rIns="0" wrap="square" tIns="12050">
            <a:spAutoFit/>
          </a:bodyPr>
          <a:lstStyle/>
          <a:p>
            <a:pPr indent="-363855" lvl="0" marL="356870" rtl="0" algn="l">
              <a:spcBef>
                <a:spcPts val="25"/>
              </a:spcBef>
              <a:spcAft>
                <a:spcPts val="0"/>
              </a:spcAft>
              <a:buClr>
                <a:srgbClr val="000000"/>
              </a:buClr>
              <a:buSzPts val="3300"/>
              <a:buFont typeface="Arial"/>
              <a:buChar char="•"/>
            </a:pPr>
            <a:r>
              <a:rPr lang="en-US" sz="3300">
                <a:solidFill>
                  <a:srgbClr val="FF0000"/>
                </a:solidFill>
              </a:rPr>
              <a:t>Digital Model (Mathematical Model) </a:t>
            </a:r>
            <a:endParaRPr sz="4700">
              <a:solidFill>
                <a:srgbClr val="C00000"/>
              </a:solidFill>
            </a:endParaRPr>
          </a:p>
        </p:txBody>
      </p:sp>
      <p:pic>
        <p:nvPicPr>
          <p:cNvPr id="135" name="Google Shape;135;p6"/>
          <p:cNvPicPr preferRelativeResize="0"/>
          <p:nvPr/>
        </p:nvPicPr>
        <p:blipFill>
          <a:blip r:embed="rId3">
            <a:alphaModFix/>
          </a:blip>
          <a:stretch>
            <a:fillRect/>
          </a:stretch>
        </p:blipFill>
        <p:spPr>
          <a:xfrm>
            <a:off x="0" y="710300"/>
            <a:ext cx="9296401" cy="41041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accent4"/>
        </a:solidFill>
      </p:bgPr>
    </p:bg>
    <p:spTree>
      <p:nvGrpSpPr>
        <p:cNvPr id="139" name="Shape 139"/>
        <p:cNvGrpSpPr/>
        <p:nvPr/>
      </p:nvGrpSpPr>
      <p:grpSpPr>
        <a:xfrm>
          <a:off x="0" y="0"/>
          <a:ext cx="0" cy="0"/>
          <a:chOff x="0" y="0"/>
          <a:chExt cx="0" cy="0"/>
        </a:xfrm>
      </p:grpSpPr>
      <p:pic>
        <p:nvPicPr>
          <p:cNvPr id="140" name="Google Shape;140;p7"/>
          <p:cNvPicPr preferRelativeResize="0"/>
          <p:nvPr/>
        </p:nvPicPr>
        <p:blipFill>
          <a:blip r:embed="rId3">
            <a:alphaModFix/>
          </a:blip>
          <a:stretch>
            <a:fillRect/>
          </a:stretch>
        </p:blipFill>
        <p:spPr>
          <a:xfrm>
            <a:off x="0" y="53600"/>
            <a:ext cx="9144000" cy="47549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accent4"/>
        </a:solidFill>
      </p:bgPr>
    </p:bg>
    <p:spTree>
      <p:nvGrpSpPr>
        <p:cNvPr id="144" name="Shape 144"/>
        <p:cNvGrpSpPr/>
        <p:nvPr/>
      </p:nvGrpSpPr>
      <p:grpSpPr>
        <a:xfrm>
          <a:off x="0" y="0"/>
          <a:ext cx="0" cy="0"/>
          <a:chOff x="0" y="0"/>
          <a:chExt cx="0" cy="0"/>
        </a:xfrm>
      </p:grpSpPr>
      <p:pic>
        <p:nvPicPr>
          <p:cNvPr id="145" name="Google Shape;145;p8"/>
          <p:cNvPicPr preferRelativeResize="0"/>
          <p:nvPr/>
        </p:nvPicPr>
        <p:blipFill>
          <a:blip r:embed="rId3">
            <a:alphaModFix/>
          </a:blip>
          <a:stretch>
            <a:fillRect/>
          </a:stretch>
        </p:blipFill>
        <p:spPr>
          <a:xfrm>
            <a:off x="1334800" y="264975"/>
            <a:ext cx="6838950" cy="1514475"/>
          </a:xfrm>
          <a:prstGeom prst="rect">
            <a:avLst/>
          </a:prstGeom>
          <a:noFill/>
          <a:ln>
            <a:noFill/>
          </a:ln>
        </p:spPr>
      </p:pic>
      <p:sp>
        <p:nvSpPr>
          <p:cNvPr id="146" name="Google Shape;146;p8"/>
          <p:cNvSpPr/>
          <p:nvPr/>
        </p:nvSpPr>
        <p:spPr>
          <a:xfrm>
            <a:off x="3802943" y="1843499"/>
            <a:ext cx="1538100" cy="442500"/>
          </a:xfrm>
          <a:prstGeom prst="roundRect">
            <a:avLst>
              <a:gd fmla="val 50000" name="adj"/>
            </a:avLst>
          </a:prstGeom>
          <a:solidFill>
            <a:srgbClr val="0942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FFFFF"/>
                </a:solidFill>
                <a:latin typeface="Roboto"/>
                <a:ea typeface="Roboto"/>
                <a:cs typeface="Roboto"/>
                <a:sym typeface="Roboto"/>
              </a:rPr>
              <a:t>Feed</a:t>
            </a:r>
            <a:endParaRPr>
              <a:solidFill>
                <a:srgbClr val="FFFFFF"/>
              </a:solidFill>
            </a:endParaRPr>
          </a:p>
        </p:txBody>
      </p:sp>
      <p:sp>
        <p:nvSpPr>
          <p:cNvPr id="147" name="Google Shape;147;p8"/>
          <p:cNvSpPr/>
          <p:nvPr/>
        </p:nvSpPr>
        <p:spPr>
          <a:xfrm>
            <a:off x="5573240" y="2667000"/>
            <a:ext cx="1538100" cy="442500"/>
          </a:xfrm>
          <a:prstGeom prst="roundRect">
            <a:avLst>
              <a:gd fmla="val 50000" name="adj"/>
            </a:avLst>
          </a:prstGeom>
          <a:solidFill>
            <a:srgbClr val="0D5C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000">
                <a:solidFill>
                  <a:srgbClr val="FFFFFF"/>
                </a:solidFill>
                <a:latin typeface="Roboto"/>
                <a:ea typeface="Roboto"/>
                <a:cs typeface="Roboto"/>
                <a:sym typeface="Roboto"/>
              </a:rPr>
              <a:t>Liquid </a:t>
            </a:r>
            <a:endParaRPr>
              <a:solidFill>
                <a:srgbClr val="FFFFFF"/>
              </a:solidFill>
            </a:endParaRPr>
          </a:p>
        </p:txBody>
      </p:sp>
      <p:sp>
        <p:nvSpPr>
          <p:cNvPr id="148" name="Google Shape;148;p8"/>
          <p:cNvSpPr/>
          <p:nvPr/>
        </p:nvSpPr>
        <p:spPr>
          <a:xfrm>
            <a:off x="2032647" y="2667000"/>
            <a:ext cx="1538100" cy="442500"/>
          </a:xfrm>
          <a:prstGeom prst="roundRect">
            <a:avLst>
              <a:gd fmla="val 50000" name="adj"/>
            </a:avLst>
          </a:prstGeom>
          <a:solidFill>
            <a:srgbClr val="0D5CD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FFFFF"/>
                </a:solidFill>
                <a:latin typeface="Roboto"/>
                <a:ea typeface="Roboto"/>
                <a:cs typeface="Roboto"/>
                <a:sym typeface="Roboto"/>
              </a:rPr>
              <a:t>Vapor </a:t>
            </a:r>
            <a:endParaRPr>
              <a:solidFill>
                <a:srgbClr val="FFFFFF"/>
              </a:solidFill>
            </a:endParaRPr>
          </a:p>
        </p:txBody>
      </p:sp>
      <p:sp>
        <p:nvSpPr>
          <p:cNvPr id="149" name="Google Shape;149;p8"/>
          <p:cNvSpPr/>
          <p:nvPr/>
        </p:nvSpPr>
        <p:spPr>
          <a:xfrm>
            <a:off x="1187400" y="3490501"/>
            <a:ext cx="1538100" cy="442500"/>
          </a:xfrm>
          <a:prstGeom prst="roundRect">
            <a:avLst>
              <a:gd fmla="val 50000" name="adj"/>
            </a:avLst>
          </a:prstGeom>
          <a:solidFill>
            <a:srgbClr val="307A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FFFFF"/>
                </a:solidFill>
                <a:latin typeface="Roboto"/>
                <a:ea typeface="Roboto"/>
                <a:cs typeface="Roboto"/>
                <a:sym typeface="Roboto"/>
              </a:rPr>
              <a:t>Volum </a:t>
            </a:r>
            <a:endParaRPr>
              <a:solidFill>
                <a:srgbClr val="FFFFFF"/>
              </a:solidFill>
            </a:endParaRPr>
          </a:p>
        </p:txBody>
      </p:sp>
      <p:sp>
        <p:nvSpPr>
          <p:cNvPr id="150" name="Google Shape;150;p8"/>
          <p:cNvSpPr/>
          <p:nvPr/>
        </p:nvSpPr>
        <p:spPr>
          <a:xfrm>
            <a:off x="2877893" y="3414301"/>
            <a:ext cx="1538100" cy="442500"/>
          </a:xfrm>
          <a:prstGeom prst="roundRect">
            <a:avLst>
              <a:gd fmla="val 50000" name="adj"/>
            </a:avLst>
          </a:prstGeom>
          <a:solidFill>
            <a:srgbClr val="307A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FFFFF"/>
                </a:solidFill>
                <a:latin typeface="Roboto"/>
                <a:ea typeface="Roboto"/>
                <a:cs typeface="Roboto"/>
                <a:sym typeface="Roboto"/>
              </a:rPr>
              <a:t>Y molar </a:t>
            </a:r>
            <a:endParaRPr>
              <a:solidFill>
                <a:srgbClr val="FFFFFF"/>
              </a:solidFill>
            </a:endParaRPr>
          </a:p>
        </p:txBody>
      </p:sp>
      <p:sp>
        <p:nvSpPr>
          <p:cNvPr id="151" name="Google Shape;151;p8"/>
          <p:cNvSpPr/>
          <p:nvPr/>
        </p:nvSpPr>
        <p:spPr>
          <a:xfrm>
            <a:off x="4728000" y="3490501"/>
            <a:ext cx="1538100" cy="442500"/>
          </a:xfrm>
          <a:prstGeom prst="roundRect">
            <a:avLst>
              <a:gd fmla="val 50000" name="adj"/>
            </a:avLst>
          </a:prstGeom>
          <a:solidFill>
            <a:srgbClr val="307A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000">
                <a:solidFill>
                  <a:srgbClr val="FFFFFF"/>
                </a:solidFill>
                <a:latin typeface="Roboto"/>
                <a:ea typeface="Roboto"/>
                <a:cs typeface="Roboto"/>
                <a:sym typeface="Roboto"/>
              </a:rPr>
              <a:t>L</a:t>
            </a:r>
            <a:endParaRPr>
              <a:solidFill>
                <a:srgbClr val="FFFFFF"/>
              </a:solidFill>
            </a:endParaRPr>
          </a:p>
        </p:txBody>
      </p:sp>
      <p:sp>
        <p:nvSpPr>
          <p:cNvPr id="152" name="Google Shape;152;p8"/>
          <p:cNvSpPr/>
          <p:nvPr/>
        </p:nvSpPr>
        <p:spPr>
          <a:xfrm>
            <a:off x="6418493" y="3490501"/>
            <a:ext cx="1538100" cy="442500"/>
          </a:xfrm>
          <a:prstGeom prst="roundRect">
            <a:avLst>
              <a:gd fmla="val 50000" name="adj"/>
            </a:avLst>
          </a:prstGeom>
          <a:solidFill>
            <a:srgbClr val="307A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FFFFF"/>
                </a:solidFill>
                <a:latin typeface="Roboto"/>
                <a:ea typeface="Roboto"/>
                <a:cs typeface="Roboto"/>
                <a:sym typeface="Roboto"/>
              </a:rPr>
              <a:t>X</a:t>
            </a:r>
            <a:endParaRPr>
              <a:solidFill>
                <a:srgbClr val="FFFFFF"/>
              </a:solidFill>
            </a:endParaRPr>
          </a:p>
        </p:txBody>
      </p:sp>
      <p:cxnSp>
        <p:nvCxnSpPr>
          <p:cNvPr id="153" name="Google Shape;153;p8"/>
          <p:cNvCxnSpPr>
            <a:stCxn id="146" idx="2"/>
            <a:endCxn id="147" idx="0"/>
          </p:cNvCxnSpPr>
          <p:nvPr/>
        </p:nvCxnSpPr>
        <p:spPr>
          <a:xfrm flipH="1" rot="-5400000">
            <a:off x="5266643" y="1591349"/>
            <a:ext cx="381000" cy="17703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154" name="Google Shape;154;p8"/>
          <p:cNvCxnSpPr>
            <a:stCxn id="148" idx="0"/>
            <a:endCxn id="146" idx="2"/>
          </p:cNvCxnSpPr>
          <p:nvPr/>
        </p:nvCxnSpPr>
        <p:spPr>
          <a:xfrm rot="-5400000">
            <a:off x="3496347" y="1591350"/>
            <a:ext cx="381000" cy="17703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155" name="Google Shape;155;p8"/>
          <p:cNvCxnSpPr>
            <a:stCxn id="148" idx="2"/>
            <a:endCxn id="150" idx="0"/>
          </p:cNvCxnSpPr>
          <p:nvPr/>
        </p:nvCxnSpPr>
        <p:spPr>
          <a:xfrm flipH="1" rot="-5400000">
            <a:off x="3071847" y="2839350"/>
            <a:ext cx="304800" cy="8451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156" name="Google Shape;156;p8"/>
          <p:cNvCxnSpPr>
            <a:stCxn id="149" idx="0"/>
            <a:endCxn id="148" idx="2"/>
          </p:cNvCxnSpPr>
          <p:nvPr/>
        </p:nvCxnSpPr>
        <p:spPr>
          <a:xfrm rot="-5400000">
            <a:off x="2188500" y="2877451"/>
            <a:ext cx="381000" cy="8451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157" name="Google Shape;157;p8"/>
          <p:cNvCxnSpPr>
            <a:stCxn id="147" idx="2"/>
            <a:endCxn id="152" idx="0"/>
          </p:cNvCxnSpPr>
          <p:nvPr/>
        </p:nvCxnSpPr>
        <p:spPr>
          <a:xfrm flipH="1" rot="-5400000">
            <a:off x="6574490" y="2877300"/>
            <a:ext cx="381000" cy="8454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158" name="Google Shape;158;p8"/>
          <p:cNvCxnSpPr>
            <a:stCxn id="151" idx="0"/>
            <a:endCxn id="147" idx="2"/>
          </p:cNvCxnSpPr>
          <p:nvPr/>
        </p:nvCxnSpPr>
        <p:spPr>
          <a:xfrm rot="-5400000">
            <a:off x="5729100" y="2877451"/>
            <a:ext cx="381000" cy="845100"/>
          </a:xfrm>
          <a:prstGeom prst="bentConnector3">
            <a:avLst>
              <a:gd fmla="val 50000" name="adj1"/>
            </a:avLst>
          </a:prstGeom>
          <a:noFill/>
          <a:ln cap="flat" cmpd="sng" w="9525">
            <a:solidFill>
              <a:srgbClr val="C2C2C2"/>
            </a:solidFill>
            <a:prstDash val="solid"/>
            <a:round/>
            <a:headEnd len="sm" w="sm" type="none"/>
            <a:tailEnd len="sm" w="sm" type="none"/>
          </a:ln>
        </p:spPr>
      </p:cxnSp>
      <p:pic>
        <p:nvPicPr>
          <p:cNvPr id="159" name="Google Shape;159;p8"/>
          <p:cNvPicPr preferRelativeResize="0"/>
          <p:nvPr/>
        </p:nvPicPr>
        <p:blipFill>
          <a:blip r:embed="rId4">
            <a:alphaModFix/>
          </a:blip>
          <a:stretch>
            <a:fillRect/>
          </a:stretch>
        </p:blipFill>
        <p:spPr>
          <a:xfrm>
            <a:off x="1163225" y="3983025"/>
            <a:ext cx="6686550" cy="2657475"/>
          </a:xfrm>
          <a:prstGeom prst="rect">
            <a:avLst/>
          </a:prstGeom>
          <a:noFill/>
          <a:ln>
            <a:noFill/>
          </a:ln>
        </p:spPr>
      </p:pic>
      <p:pic>
        <p:nvPicPr>
          <p:cNvPr id="160" name="Google Shape;160;p8"/>
          <p:cNvPicPr preferRelativeResize="0"/>
          <p:nvPr/>
        </p:nvPicPr>
        <p:blipFill>
          <a:blip r:embed="rId5">
            <a:alphaModFix/>
          </a:blip>
          <a:stretch>
            <a:fillRect/>
          </a:stretch>
        </p:blipFill>
        <p:spPr>
          <a:xfrm>
            <a:off x="-1" y="0"/>
            <a:ext cx="5219861" cy="442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2023-12-01T15:06:02Z</dcterms:created>
  <dc:creator>SAMSUNG</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2015-10-09T00:00:00Z</vt:filetime>
  </property>
  <property fmtid="{D5CDD505-2E9C-101B-9397-08002B2CF9AE}" pid="3" name="Creator">
    <vt:lpwstr>Microsoft® Office PowerPoint® 2007</vt:lpwstr>
  </property>
  <property fmtid="{D5CDD505-2E9C-101B-9397-08002B2CF9AE}" pid="4" name="LastSaved">
    <vt:filetime>2023-12-01T00:00:00Z</vt:filetime>
  </property>
</Properties>
</file>