
<file path=[Content_Types].xml><?xml version="1.0" encoding="utf-8"?>
<Types xmlns="http://schemas.openxmlformats.org/package/2006/content-types">
  <Default Extension="jpeg" ContentType="image/jpeg"/>
  <Default Extension="JPG" ContentType="image/.jpg"/>
  <Default Extension="png" ContentType="image/pn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ms-powerpoint.presentation.macroEnabled.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6" d="100"/>
          <a:sy n="66" d="100"/>
        </p:scale>
        <p:origin x="81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194C2F35-5B6B-4C01-99A7-F4D0E6A22975}" type="datetimeFigureOut">
              <a:rPr lang="en-CA" smtClean="0"/>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13ACFC29-3BCD-4B55-BC5D-4FBAB08E7F5F}" type="slidenum">
              <a:rPr lang="en-CA" smtClean="0"/>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CA"/>
          </a:p>
        </p:txBody>
      </p:sp>
      <p:sp>
        <p:nvSpPr>
          <p:cNvPr id="4" name="Date Placeholder 3"/>
          <p:cNvSpPr>
            <a:spLocks noGrp="1"/>
          </p:cNvSpPr>
          <p:nvPr>
            <p:ph type="dt" sz="half" idx="10"/>
          </p:nvPr>
        </p:nvSpPr>
        <p:spPr/>
        <p:txBody>
          <a:bodyPr/>
          <a:lstStyle/>
          <a:p>
            <a:fld id="{194C2F35-5B6B-4C01-99A7-F4D0E6A22975}" type="datetimeFigureOut">
              <a:rPr lang="en-CA" smtClean="0"/>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13ACFC29-3BCD-4B55-BC5D-4FBAB08E7F5F}" type="slidenum">
              <a:rPr lang="en-CA" smtClean="0"/>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194C2F35-5B6B-4C01-99A7-F4D0E6A22975}" type="datetimeFigureOut">
              <a:rPr lang="en-CA" smtClean="0"/>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13ACFC29-3BCD-4B55-BC5D-4FBAB08E7F5F}" type="slidenum">
              <a:rPr lang="en-CA" smtClean="0"/>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CA"/>
          </a:p>
        </p:txBody>
      </p:sp>
      <p:sp>
        <p:nvSpPr>
          <p:cNvPr id="5" name="Date Placeholder 4"/>
          <p:cNvSpPr>
            <a:spLocks noGrp="1"/>
          </p:cNvSpPr>
          <p:nvPr>
            <p:ph type="dt" sz="half" idx="10"/>
          </p:nvPr>
        </p:nvSpPr>
        <p:spPr/>
        <p:txBody>
          <a:bodyPr/>
          <a:lstStyle/>
          <a:p>
            <a:fld id="{194C2F35-5B6B-4C01-99A7-F4D0E6A22975}" type="datetimeFigureOut">
              <a:rPr lang="en-CA" smtClean="0"/>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13ACFC29-3BCD-4B55-BC5D-4FBAB08E7F5F}" type="slidenum">
              <a:rPr lang="en-CA" smtClean="0"/>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CA"/>
          </a:p>
        </p:txBody>
      </p:sp>
      <p:sp>
        <p:nvSpPr>
          <p:cNvPr id="7" name="Date Placeholder 6"/>
          <p:cNvSpPr>
            <a:spLocks noGrp="1"/>
          </p:cNvSpPr>
          <p:nvPr>
            <p:ph type="dt" sz="half" idx="10"/>
          </p:nvPr>
        </p:nvSpPr>
        <p:spPr/>
        <p:txBody>
          <a:bodyPr/>
          <a:lstStyle/>
          <a:p>
            <a:fld id="{194C2F35-5B6B-4C01-99A7-F4D0E6A22975}" type="datetimeFigureOut">
              <a:rPr lang="en-CA" smtClean="0"/>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13ACFC29-3BCD-4B55-BC5D-4FBAB08E7F5F}" type="slidenum">
              <a:rPr lang="en-CA" smtClean="0"/>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194C2F35-5B6B-4C01-99A7-F4D0E6A22975}" type="datetimeFigureOut">
              <a:rPr lang="en-CA" smtClean="0"/>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13ACFC29-3BCD-4B55-BC5D-4FBAB08E7F5F}" type="slidenum">
              <a:rPr lang="en-CA" smtClean="0"/>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4C2F35-5B6B-4C01-99A7-F4D0E6A22975}" type="datetimeFigureOut">
              <a:rPr lang="en-CA" smtClean="0"/>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13ACFC29-3BCD-4B55-BC5D-4FBAB08E7F5F}" type="slidenum">
              <a:rPr lang="en-CA" smtClean="0"/>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194C2F35-5B6B-4C01-99A7-F4D0E6A22975}" type="datetimeFigureOut">
              <a:rPr lang="en-CA" smtClean="0"/>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13ACFC29-3BCD-4B55-BC5D-4FBAB08E7F5F}" type="slidenum">
              <a:rPr lang="en-CA" smtClean="0"/>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194C2F35-5B6B-4C01-99A7-F4D0E6A22975}" type="datetimeFigureOut">
              <a:rPr lang="en-CA" smtClean="0"/>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13ACFC29-3BCD-4B55-BC5D-4FBAB08E7F5F}" type="slidenum">
              <a:rPr lang="en-CA" smtClean="0"/>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CA"/>
          </a:p>
        </p:txBody>
      </p:sp>
      <p:sp>
        <p:nvSpPr>
          <p:cNvPr id="4" name="Date Placeholder 3"/>
          <p:cNvSpPr>
            <a:spLocks noGrp="1"/>
          </p:cNvSpPr>
          <p:nvPr>
            <p:ph type="dt" sz="half" idx="10"/>
          </p:nvPr>
        </p:nvSpPr>
        <p:spPr/>
        <p:txBody>
          <a:bodyPr/>
          <a:lstStyle/>
          <a:p>
            <a:fld id="{194C2F35-5B6B-4C01-99A7-F4D0E6A22975}" type="datetimeFigureOut">
              <a:rPr lang="en-CA" smtClean="0"/>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13ACFC29-3BCD-4B55-BC5D-4FBAB08E7F5F}" type="slidenum">
              <a:rPr lang="en-CA" smtClean="0"/>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CA"/>
          </a:p>
        </p:txBody>
      </p:sp>
      <p:sp>
        <p:nvSpPr>
          <p:cNvPr id="4" name="Date Placeholder 3"/>
          <p:cNvSpPr>
            <a:spLocks noGrp="1"/>
          </p:cNvSpPr>
          <p:nvPr>
            <p:ph type="dt" sz="half" idx="10"/>
          </p:nvPr>
        </p:nvSpPr>
        <p:spPr/>
        <p:txBody>
          <a:bodyPr/>
          <a:lstStyle/>
          <a:p>
            <a:fld id="{194C2F35-5B6B-4C01-99A7-F4D0E6A22975}" type="datetimeFigureOut">
              <a:rPr lang="en-CA" smtClean="0"/>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13ACFC29-3BCD-4B55-BC5D-4FBAB08E7F5F}" type="slidenum">
              <a:rPr lang="en-CA" smtClean="0"/>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4C2F35-5B6B-4C01-99A7-F4D0E6A22975}" type="datetimeFigureOut">
              <a:rPr lang="en-CA" smtClean="0"/>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ACFC29-3BCD-4B55-BC5D-4FBAB08E7F5F}" type="slidenum">
              <a:rPr lang="en-CA" smtClean="0"/>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2.wdp"/><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2.png"/><Relationship Id="rId1"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4.jpeg"/><Relationship Id="rId1" Type="http://schemas.openxmlformats.org/officeDocument/2006/relationships/image" Target="../media/image13.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5.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78114" y="1214438"/>
            <a:ext cx="10435771" cy="2387600"/>
          </a:xfrm>
        </p:spPr>
        <p:txBody>
          <a:bodyPr/>
          <a:lstStyle/>
          <a:p>
            <a:r>
              <a:rPr lang="fr-FR" b="1" i="1" dirty="0">
                <a:latin typeface="Algerian" panose="04020705040A02060702" pitchFamily="82" charset="0"/>
              </a:rPr>
              <a:t>The American Revolution</a:t>
            </a:r>
            <a:endParaRPr lang="en-CA" b="1" i="1" dirty="0">
              <a:latin typeface="Algerian" panose="04020705040A02060702" pitchFamily="82" charset="0"/>
            </a:endParaRPr>
          </a:p>
        </p:txBody>
      </p:sp>
      <p:sp>
        <p:nvSpPr>
          <p:cNvPr id="3" name="Subtitle 2"/>
          <p:cNvSpPr>
            <a:spLocks noGrp="1"/>
          </p:cNvSpPr>
          <p:nvPr>
            <p:ph type="subTitle" idx="1"/>
          </p:nvPr>
        </p:nvSpPr>
        <p:spPr/>
        <p:txBody>
          <a:bodyPr/>
          <a:lstStyle/>
          <a:p>
            <a:r>
              <a:rPr lang="fr-FR" dirty="0">
                <a:latin typeface="Arial Black" panose="020B0A04020102020204" pitchFamily="34" charset="0"/>
              </a:rPr>
              <a:t>Causes</a:t>
            </a:r>
            <a:endParaRPr lang="en-CA" dirty="0">
              <a:latin typeface="Arial Black" panose="020B0A04020102020204" pitchFamily="34" charset="0"/>
            </a:endParaRPr>
          </a:p>
        </p:txBody>
      </p:sp>
      <p:pic>
        <p:nvPicPr>
          <p:cNvPr id="5" name="Picture 4"/>
          <p:cNvPicPr>
            <a:picLocks noChangeAspect="1"/>
          </p:cNvPicPr>
          <p:nvPr/>
        </p:nvPicPr>
        <p:blipFill>
          <a:blip r:embed="rId1">
            <a:alphaModFix amt="35000"/>
            <a:extLst>
              <a:ext uri="{BEBA8EAE-BF5A-486C-A8C5-ECC9F3942E4B}">
                <a14:imgProps xmlns:a14="http://schemas.microsoft.com/office/drawing/2010/main">
                  <a14:imgLayer r:embed="rId2">
                    <a14:imgEffect>
                      <a14:artisticCrisscrossEtching trans="75000"/>
                    </a14:imgEffect>
                  </a14:imgLayer>
                </a14:imgProps>
              </a:ext>
              <a:ext uri="{28A0092B-C50C-407E-A947-70E740481C1C}">
                <a14:useLocalDpi xmlns:a14="http://schemas.microsoft.com/office/drawing/2010/main" val="0"/>
              </a:ext>
            </a:extLst>
          </a:blip>
          <a:stretch>
            <a:fillRect/>
          </a:stretch>
        </p:blipFill>
        <p:spPr>
          <a:xfrm>
            <a:off x="0" y="-72571"/>
            <a:ext cx="12192000" cy="683351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1"/>
          <a:stretch>
            <a:fillRect/>
          </a:stretch>
        </p:blipFill>
        <p:spPr>
          <a:xfrm>
            <a:off x="1062467" y="329713"/>
            <a:ext cx="6206266" cy="1176630"/>
          </a:xfrm>
          <a:prstGeom prst="rect">
            <a:avLst/>
          </a:prstGeom>
        </p:spPr>
      </p:pic>
      <p:sp>
        <p:nvSpPr>
          <p:cNvPr id="15" name="TextBox 14"/>
          <p:cNvSpPr txBox="1"/>
          <p:nvPr/>
        </p:nvSpPr>
        <p:spPr>
          <a:xfrm>
            <a:off x="1030514" y="1506343"/>
            <a:ext cx="10099019" cy="6063198"/>
          </a:xfrm>
          <a:prstGeom prst="rect">
            <a:avLst/>
          </a:prstGeom>
          <a:noFill/>
        </p:spPr>
        <p:txBody>
          <a:bodyPr wrap="square">
            <a:spAutoFit/>
          </a:bodyPr>
          <a:lstStyle/>
          <a:p>
            <a:pPr algn="l"/>
            <a:r>
              <a:rPr lang="en-CA" sz="4400" b="0" i="0" dirty="0">
                <a:solidFill>
                  <a:srgbClr val="222222"/>
                </a:solidFill>
                <a:effectLst/>
                <a:latin typeface="Aldhabi" panose="01000000000000000000" pitchFamily="2" charset="-78"/>
                <a:cs typeface="Aldhabi" panose="01000000000000000000" pitchFamily="2" charset="-78"/>
              </a:rPr>
              <a:t>       The American Revolution, spanning from 1765 to 1783, marked the pivotal moment when thirteen British colonies in North America rebelled against British rule, leading to the formation of the United States of America. Fueled by grievances over taxation without representation and a desire for greater autonomy, the Revolution reshaped the political landscape and laid the foundation for modern principles of democracy and individual rights.</a:t>
            </a:r>
            <a:br>
              <a:rPr lang="en-CA" sz="4400" b="0" i="0" dirty="0">
                <a:solidFill>
                  <a:srgbClr val="222222"/>
                </a:solidFill>
                <a:effectLst/>
                <a:latin typeface="Aldhabi" panose="01000000000000000000" pitchFamily="2" charset="-78"/>
                <a:cs typeface="Aldhabi" panose="01000000000000000000" pitchFamily="2" charset="-78"/>
              </a:rPr>
            </a:br>
            <a:endParaRPr lang="en-CA" sz="4400" b="0" i="0" dirty="0">
              <a:solidFill>
                <a:srgbClr val="222222"/>
              </a:solidFill>
              <a:effectLst/>
              <a:latin typeface="Aldhabi" panose="01000000000000000000" pitchFamily="2" charset="-78"/>
              <a:cs typeface="Aldhabi" panose="01000000000000000000" pitchFamily="2" charset="-78"/>
            </a:endParaRPr>
          </a:p>
          <a:p>
            <a:br>
              <a:rPr lang="en-CA" dirty="0"/>
            </a:br>
            <a:r>
              <a:rPr lang="en-CA" dirty="0"/>
              <a:t> </a:t>
            </a: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171" y="147411"/>
            <a:ext cx="6433457" cy="1086304"/>
          </a:xfrm>
          <a:gradFill flip="none" rotWithShape="1">
            <a:gsLst>
              <a:gs pos="0">
                <a:schemeClr val="accent2">
                  <a:lumMod val="40000"/>
                  <a:lumOff val="60000"/>
                  <a:shade val="30000"/>
                  <a:satMod val="115000"/>
                </a:schemeClr>
              </a:gs>
              <a:gs pos="50000">
                <a:schemeClr val="accent2">
                  <a:lumMod val="40000"/>
                  <a:lumOff val="60000"/>
                  <a:shade val="67500"/>
                  <a:satMod val="115000"/>
                </a:schemeClr>
              </a:gs>
              <a:gs pos="100000">
                <a:schemeClr val="accent2">
                  <a:lumMod val="40000"/>
                  <a:lumOff val="60000"/>
                  <a:shade val="100000"/>
                  <a:satMod val="115000"/>
                </a:schemeClr>
              </a:gs>
            </a:gsLst>
            <a:lin ang="13500000" scaled="1"/>
            <a:tileRect/>
          </a:gradFill>
        </p:spPr>
        <p:txBody>
          <a:bodyPr>
            <a:normAutofit/>
          </a:bodyPr>
          <a:lstStyle/>
          <a:p>
            <a:pPr algn="ctr"/>
            <a:r>
              <a:rPr lang="fr-FR" sz="4800" b="1" dirty="0">
                <a:latin typeface="Aldhabi" panose="01000000000000000000" pitchFamily="2" charset="-78"/>
                <a:cs typeface="Aldhabi" panose="01000000000000000000" pitchFamily="2" charset="-78"/>
              </a:rPr>
              <a:t>Causes of the American Revolution</a:t>
            </a:r>
            <a:r>
              <a:rPr lang="ar-DZ" sz="4800" b="1" dirty="0">
                <a:latin typeface="Aldhabi" panose="01000000000000000000" pitchFamily="2" charset="-78"/>
                <a:cs typeface="Aldhabi" panose="01000000000000000000" pitchFamily="2" charset="-78"/>
              </a:rPr>
              <a:t>:</a:t>
            </a:r>
            <a:endParaRPr lang="en-CA" sz="4800" b="1" dirty="0">
              <a:latin typeface="Aldhabi" panose="01000000000000000000" pitchFamily="2" charset="-78"/>
              <a:cs typeface="Aldhabi" panose="01000000000000000000" pitchFamily="2" charset="-78"/>
            </a:endParaRPr>
          </a:p>
        </p:txBody>
      </p:sp>
      <p:sp>
        <p:nvSpPr>
          <p:cNvPr id="5" name="TextBox 4"/>
          <p:cNvSpPr txBox="1"/>
          <p:nvPr/>
        </p:nvSpPr>
        <p:spPr>
          <a:xfrm>
            <a:off x="304799" y="1233715"/>
            <a:ext cx="11393715" cy="3539430"/>
          </a:xfrm>
          <a:prstGeom prst="rect">
            <a:avLst/>
          </a:prstGeom>
          <a:noFill/>
        </p:spPr>
        <p:txBody>
          <a:bodyPr wrap="square">
            <a:spAutoFit/>
          </a:bodyPr>
          <a:lstStyle/>
          <a:p>
            <a:r>
              <a:rPr lang="ar-DZ" sz="4000" b="1"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1</a:t>
            </a:r>
            <a:r>
              <a:rPr lang="fr-FR" sz="4000" b="1"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 </a:t>
            </a:r>
            <a:r>
              <a:rPr lang="en-CA" sz="4000" b="1"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Taxation without representation</a:t>
            </a:r>
            <a:r>
              <a:rPr lang="ar-DZ" sz="4000" b="1"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 </a:t>
            </a:r>
            <a:r>
              <a:rPr lang="en-CA" sz="4000" dirty="0">
                <a:solidFill>
                  <a:schemeClr val="accent2">
                    <a:lumMod val="75000"/>
                  </a:schemeClr>
                </a:solidFill>
                <a:latin typeface="Aldhabi" panose="01000000000000000000" pitchFamily="2" charset="-78"/>
                <a:cs typeface="Aldhabi" panose="01000000000000000000" pitchFamily="2" charset="-78"/>
              </a:rPr>
              <a:t> </a:t>
            </a:r>
            <a:r>
              <a:rPr lang="en-CA" sz="3600" dirty="0">
                <a:latin typeface="Aldhabi" panose="01000000000000000000" pitchFamily="2" charset="-78"/>
                <a:cs typeface="Aldhabi" panose="01000000000000000000" pitchFamily="2" charset="-78"/>
              </a:rPr>
              <a:t>was a pivotal cause of the American Revolution, reflecting the profound discontent among the American colonists over their lack of political representation in the British Parliament, coupled with the imposition of various taxes by the British government</a:t>
            </a:r>
            <a:r>
              <a:rPr lang="en-CA" sz="4000" dirty="0">
                <a:latin typeface="Aldhabi" panose="01000000000000000000" pitchFamily="2" charset="-78"/>
                <a:cs typeface="Aldhabi" panose="01000000000000000000" pitchFamily="2" charset="-78"/>
              </a:rPr>
              <a:t>.</a:t>
            </a:r>
            <a:endParaRPr lang="en-CA" sz="4000" dirty="0">
              <a:latin typeface="Aldhabi" panose="01000000000000000000" pitchFamily="2" charset="-78"/>
              <a:cs typeface="Aldhabi" panose="01000000000000000000" pitchFamily="2" charset="-78"/>
            </a:endParaRPr>
          </a:p>
          <a:p>
            <a:br>
              <a:rPr lang="en-CA" sz="3600" dirty="0">
                <a:latin typeface="Aldhabi" panose="01000000000000000000" pitchFamily="2" charset="-78"/>
                <a:cs typeface="Aldhabi" panose="01000000000000000000" pitchFamily="2" charset="-78"/>
              </a:rPr>
            </a:br>
            <a:endParaRPr lang="en-CA" sz="3600" dirty="0">
              <a:latin typeface="Aldhabi" panose="01000000000000000000" pitchFamily="2" charset="-78"/>
              <a:cs typeface="Aldhabi" panose="01000000000000000000" pitchFamily="2" charset="-78"/>
            </a:endParaRPr>
          </a:p>
        </p:txBody>
      </p:sp>
      <p:sp>
        <p:nvSpPr>
          <p:cNvPr id="9" name="TextBox 8"/>
          <p:cNvSpPr txBox="1"/>
          <p:nvPr/>
        </p:nvSpPr>
        <p:spPr>
          <a:xfrm>
            <a:off x="304799" y="3571465"/>
            <a:ext cx="11074400" cy="2923877"/>
          </a:xfrm>
          <a:prstGeom prst="rect">
            <a:avLst/>
          </a:prstGeom>
          <a:noFill/>
        </p:spPr>
        <p:txBody>
          <a:bodyPr wrap="square">
            <a:spAutoFit/>
          </a:bodyPr>
          <a:lstStyle/>
          <a:p>
            <a:pPr lvl="1"/>
            <a:r>
              <a:rPr lang="en-CA" sz="4000" b="1" dirty="0">
                <a:latin typeface="Aldhabi" panose="01000000000000000000" pitchFamily="2" charset="-78"/>
                <a:cs typeface="Aldhabi" panose="01000000000000000000" pitchFamily="2" charset="-78"/>
              </a:rPr>
              <a:t>1-1: Origins of Discontent:</a:t>
            </a:r>
            <a:endParaRPr lang="en-CA" sz="4000" b="1" dirty="0">
              <a:latin typeface="Aldhabi" panose="01000000000000000000" pitchFamily="2" charset="-78"/>
              <a:cs typeface="Aldhabi" panose="01000000000000000000" pitchFamily="2" charset="-78"/>
            </a:endParaRPr>
          </a:p>
          <a:p>
            <a:r>
              <a:rPr lang="en-CA" sz="3600" dirty="0">
                <a:latin typeface="Aldhabi" panose="01000000000000000000" pitchFamily="2" charset="-78"/>
                <a:cs typeface="Aldhabi" panose="01000000000000000000" pitchFamily="2" charset="-78"/>
              </a:rPr>
              <a:t>   - The British government, facing financial burdens after the French and Indian War, sought to recover costs by taxing the American colonies.</a:t>
            </a:r>
            <a:endParaRPr lang="en-CA" sz="3600" dirty="0">
              <a:latin typeface="Aldhabi" panose="01000000000000000000" pitchFamily="2" charset="-78"/>
              <a:cs typeface="Aldhabi" panose="01000000000000000000" pitchFamily="2" charset="-78"/>
            </a:endParaRPr>
          </a:p>
          <a:p>
            <a:r>
              <a:rPr lang="en-CA" sz="3600" dirty="0">
                <a:latin typeface="Aldhabi" panose="01000000000000000000" pitchFamily="2" charset="-78"/>
                <a:cs typeface="Aldhabi" panose="01000000000000000000" pitchFamily="2" charset="-78"/>
              </a:rPr>
              <a:t>   - The Sugar Act (1764) and Stamp Act (1765) were among the first direct taxes, intensifying colonial opposition.</a:t>
            </a:r>
            <a:endParaRPr lang="en-CA" sz="3600" dirty="0">
              <a:latin typeface="Aldhabi" panose="01000000000000000000" pitchFamily="2" charset="-78"/>
              <a:cs typeface="Aldhabi" panose="01000000000000000000"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37028" y="0"/>
            <a:ext cx="10929258" cy="2923877"/>
          </a:xfrm>
          <a:prstGeom prst="rect">
            <a:avLst/>
          </a:prstGeom>
          <a:noFill/>
        </p:spPr>
        <p:txBody>
          <a:bodyPr wrap="square">
            <a:spAutoFit/>
          </a:bodyPr>
          <a:lstStyle/>
          <a:p>
            <a:r>
              <a:rPr lang="en-CA" sz="4000" b="1" dirty="0">
                <a:latin typeface="Aldhabi" panose="01000000000000000000" pitchFamily="2" charset="-78"/>
                <a:cs typeface="Aldhabi" panose="01000000000000000000" pitchFamily="2" charset="-78"/>
              </a:rPr>
              <a:t>1- 2: No Parliamentary Representation:</a:t>
            </a:r>
            <a:endParaRPr lang="en-CA" sz="4000" b="1" dirty="0">
              <a:latin typeface="Aldhabi" panose="01000000000000000000" pitchFamily="2" charset="-78"/>
              <a:cs typeface="Aldhabi" panose="01000000000000000000" pitchFamily="2" charset="-78"/>
            </a:endParaRPr>
          </a:p>
          <a:p>
            <a:r>
              <a:rPr lang="en-CA" sz="3600" dirty="0">
                <a:latin typeface="Aldhabi" panose="01000000000000000000" pitchFamily="2" charset="-78"/>
                <a:cs typeface="Aldhabi" panose="01000000000000000000" pitchFamily="2" charset="-78"/>
              </a:rPr>
              <a:t>   - Colonists argued that since they had no elected representatives in the British Parliament, imposing taxes on them violated the principle of "no taxation without representation."</a:t>
            </a:r>
            <a:endParaRPr lang="en-CA" sz="3600" dirty="0">
              <a:latin typeface="Aldhabi" panose="01000000000000000000" pitchFamily="2" charset="-78"/>
              <a:cs typeface="Aldhabi" panose="01000000000000000000" pitchFamily="2" charset="-78"/>
            </a:endParaRPr>
          </a:p>
          <a:p>
            <a:r>
              <a:rPr lang="en-CA" sz="3600" dirty="0">
                <a:latin typeface="Aldhabi" panose="01000000000000000000" pitchFamily="2" charset="-78"/>
                <a:cs typeface="Aldhabi" panose="01000000000000000000" pitchFamily="2" charset="-78"/>
              </a:rPr>
              <a:t>   - The cry symbolized the colonists' demand for a voice in decisions affecting their lives.</a:t>
            </a:r>
            <a:endParaRPr lang="en-CA" sz="3600" dirty="0">
              <a:latin typeface="Aldhabi" panose="01000000000000000000" pitchFamily="2" charset="-78"/>
              <a:cs typeface="Aldhabi" panose="01000000000000000000" pitchFamily="2" charset="-78"/>
            </a:endParaRPr>
          </a:p>
        </p:txBody>
      </p:sp>
      <p:pic>
        <p:nvPicPr>
          <p:cNvPr id="3" name="Picture 2"/>
          <p:cNvPicPr>
            <a:picLocks noChangeAspect="1"/>
          </p:cNvPicPr>
          <p:nvPr/>
        </p:nvPicPr>
        <p:blipFill rotWithShape="1">
          <a:blip r:embed="rId1">
            <a:extLst>
              <a:ext uri="{28A0092B-C50C-407E-A947-70E740481C1C}">
                <a14:useLocalDpi xmlns:a14="http://schemas.microsoft.com/office/drawing/2010/main" val="0"/>
              </a:ext>
            </a:extLst>
          </a:blip>
          <a:srcRect l="15397" t="7581" r="16508" b="7693"/>
          <a:stretch>
            <a:fillRect/>
          </a:stretch>
        </p:blipFill>
        <p:spPr>
          <a:xfrm>
            <a:off x="2583543" y="2923877"/>
            <a:ext cx="6952343" cy="3752694"/>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51542" y="174172"/>
            <a:ext cx="10609944" cy="3539430"/>
          </a:xfrm>
          <a:prstGeom prst="rect">
            <a:avLst/>
          </a:prstGeom>
          <a:noFill/>
        </p:spPr>
        <p:txBody>
          <a:bodyPr wrap="square">
            <a:spAutoFit/>
          </a:bodyPr>
          <a:lstStyle/>
          <a:p>
            <a:pPr algn="l"/>
            <a:r>
              <a:rPr lang="en-CA" sz="4000" b="1" i="0"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2-The Boston Massacre </a:t>
            </a:r>
            <a:r>
              <a:rPr lang="ar-DZ" sz="4000" b="1" i="0"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a:t>
            </a:r>
            <a:r>
              <a:rPr lang="en-CA" sz="4000" b="1" i="0"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  </a:t>
            </a:r>
            <a:r>
              <a:rPr lang="en-CA" sz="3600" b="0" i="0" dirty="0">
                <a:solidFill>
                  <a:srgbClr val="222222"/>
                </a:solidFill>
                <a:effectLst/>
                <a:latin typeface="Aldhabi" panose="01000000000000000000" pitchFamily="2" charset="-78"/>
                <a:cs typeface="Aldhabi" panose="01000000000000000000" pitchFamily="2" charset="-78"/>
              </a:rPr>
              <a:t>occurred on March 5, 1770, in Boston, Massachusetts. Tensions between American </a:t>
            </a:r>
            <a:r>
              <a:rPr lang="en-CA" sz="4000" dirty="0">
                <a:solidFill>
                  <a:srgbClr val="222222"/>
                </a:solidFill>
                <a:latin typeface="Aldhabi" panose="01000000000000000000" pitchFamily="2" charset="-78"/>
                <a:cs typeface="Aldhabi" panose="01000000000000000000" pitchFamily="2" charset="-78"/>
              </a:rPr>
              <a:t>colonists</a:t>
            </a:r>
            <a:r>
              <a:rPr lang="en-CA" sz="3600" b="0" i="0" dirty="0">
                <a:solidFill>
                  <a:srgbClr val="222222"/>
                </a:solidFill>
                <a:effectLst/>
                <a:latin typeface="Aldhabi" panose="01000000000000000000" pitchFamily="2" charset="-78"/>
                <a:cs typeface="Aldhabi" panose="01000000000000000000" pitchFamily="2" charset="-78"/>
              </a:rPr>
              <a:t> and British soldiers stationed in the city escalated, leading to a confrontation. British soldiers fired into a crowd, killing five colonists. This event heightened anti-British sentiments and played a role in the lead-up to the American Revolution.</a:t>
            </a:r>
            <a:endParaRPr lang="en-CA" sz="3600" b="0" i="0" dirty="0">
              <a:solidFill>
                <a:srgbClr val="222222"/>
              </a:solidFill>
              <a:effectLst/>
              <a:latin typeface="Aldhabi" panose="01000000000000000000" pitchFamily="2" charset="-78"/>
              <a:cs typeface="Aldhabi" panose="01000000000000000000" pitchFamily="2" charset="-78"/>
            </a:endParaRPr>
          </a:p>
          <a:p>
            <a:br>
              <a:rPr lang="en-CA" dirty="0"/>
            </a:br>
            <a:endParaRPr lang="en-CA" dirty="0"/>
          </a:p>
        </p:txBody>
      </p:sp>
      <p:pic>
        <p:nvPicPr>
          <p:cNvPr id="7" name="Picture 6"/>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4695371" y="2714171"/>
            <a:ext cx="6582229" cy="383902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58799" y="448944"/>
            <a:ext cx="10842173" cy="5693866"/>
          </a:xfrm>
          <a:prstGeom prst="rect">
            <a:avLst/>
          </a:prstGeom>
          <a:noFill/>
        </p:spPr>
        <p:txBody>
          <a:bodyPr wrap="square">
            <a:spAutoFit/>
          </a:bodyPr>
          <a:lstStyle/>
          <a:p>
            <a:r>
              <a:rPr lang="en-CA" sz="4000" b="1"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3- Trade restrictions </a:t>
            </a:r>
            <a:r>
              <a:rPr lang="ar-DZ" sz="4000" b="1"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a:t>
            </a:r>
            <a:r>
              <a:rPr lang="en-CA" sz="4000" b="1"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 </a:t>
            </a:r>
            <a:r>
              <a:rPr lang="en-CA" sz="3600" dirty="0">
                <a:latin typeface="Aldhabi" panose="01000000000000000000" pitchFamily="2" charset="-78"/>
                <a:cs typeface="Aldhabi" panose="01000000000000000000" pitchFamily="2" charset="-78"/>
              </a:rPr>
              <a:t>were a significant cause of the American Revolution. The British government imposed a series of laws and regulations that limited the ability of the American colonies to trade with other countries and restricted their economic autonomy. These restrictions included measures such as the Navigation Acts, which required that all colonial trade be conducted on British ships and that certain goods only be exported to England.</a:t>
            </a:r>
            <a:endParaRPr lang="en-CA" sz="3600" dirty="0">
              <a:latin typeface="Aldhabi" panose="01000000000000000000" pitchFamily="2" charset="-78"/>
              <a:cs typeface="Aldhabi" panose="01000000000000000000" pitchFamily="2" charset="-78"/>
            </a:endParaRPr>
          </a:p>
          <a:p>
            <a:r>
              <a:rPr lang="en-CA" sz="3600" dirty="0">
                <a:latin typeface="Aldhabi" panose="01000000000000000000" pitchFamily="2" charset="-78"/>
                <a:cs typeface="Aldhabi" panose="01000000000000000000" pitchFamily="2" charset="-78"/>
              </a:rPr>
              <a:t>       The colonies were also subjected to heavy taxation by the British government, further limiting their economic freedom. The Stamp Act, Sugar Act, and Townshend Acts were all examples of taxes imposed on the colonies by the British Parliament, leading to widespread discontent and resistance among the colonists.</a:t>
            </a:r>
            <a:endParaRPr lang="en-CA" sz="3600" dirty="0">
              <a:latin typeface="Aldhabi" panose="01000000000000000000" pitchFamily="2" charset="-78"/>
              <a:cs typeface="Aldhabi" panose="01000000000000000000"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42685" y="138223"/>
            <a:ext cx="11306629" cy="2862322"/>
          </a:xfrm>
          <a:prstGeom prst="rect">
            <a:avLst/>
          </a:prstGeom>
          <a:noFill/>
        </p:spPr>
        <p:txBody>
          <a:bodyPr wrap="square">
            <a:spAutoFit/>
          </a:bodyPr>
          <a:lstStyle/>
          <a:p>
            <a:r>
              <a:rPr lang="en-CA" sz="3600" dirty="0">
                <a:latin typeface="Aldhabi" panose="01000000000000000000" pitchFamily="2" charset="-78"/>
                <a:cs typeface="Aldhabi" panose="01000000000000000000" pitchFamily="2" charset="-78"/>
              </a:rPr>
              <a:t>These trade restrictions and taxes were seen as unfair and exploitative by many colonists, who felt that they were being denied the benefits of free trade and economic self-determination. This economic oppression fueled the growing resentment and desire for independence among the American colonists, ultimately leading to the outbreak of the American Revolution in 1775.</a:t>
            </a:r>
            <a:endParaRPr lang="en-CA" sz="3600" dirty="0">
              <a:latin typeface="Aldhabi" panose="01000000000000000000" pitchFamily="2" charset="-78"/>
              <a:cs typeface="Aldhabi" panose="01000000000000000000" pitchFamily="2" charset="-78"/>
            </a:endParaRPr>
          </a:p>
        </p:txBody>
      </p:sp>
      <p:pic>
        <p:nvPicPr>
          <p:cNvPr id="7" name="Picture 6"/>
          <p:cNvPicPr>
            <a:picLocks noChangeAspect="1"/>
          </p:cNvPicPr>
          <p:nvPr/>
        </p:nvPicPr>
        <p:blipFill rotWithShape="1">
          <a:blip r:embed="rId1">
            <a:extLst>
              <a:ext uri="{28A0092B-C50C-407E-A947-70E740481C1C}">
                <a14:useLocalDpi xmlns:a14="http://schemas.microsoft.com/office/drawing/2010/main" val="0"/>
              </a:ext>
            </a:extLst>
          </a:blip>
          <a:srcRect t="3642" r="2583"/>
          <a:stretch>
            <a:fillRect/>
          </a:stretch>
        </p:blipFill>
        <p:spPr>
          <a:xfrm>
            <a:off x="4209143" y="2496457"/>
            <a:ext cx="7663544" cy="4223320"/>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49943" y="348342"/>
            <a:ext cx="11292114" cy="5693866"/>
          </a:xfrm>
          <a:prstGeom prst="rect">
            <a:avLst/>
          </a:prstGeom>
          <a:noFill/>
        </p:spPr>
        <p:txBody>
          <a:bodyPr wrap="square">
            <a:spAutoFit/>
          </a:bodyPr>
          <a:lstStyle/>
          <a:p>
            <a:r>
              <a:rPr lang="en-CA" sz="4000" b="1"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4-The Boston Tea</a:t>
            </a:r>
            <a:r>
              <a:rPr lang="ar-DZ" sz="4000" b="1"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 </a:t>
            </a:r>
            <a:r>
              <a:rPr lang="en-CA" sz="4000" b="1"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Party </a:t>
            </a:r>
            <a:r>
              <a:rPr lang="ar-DZ" sz="3600" b="1"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a:t>
            </a:r>
            <a:r>
              <a:rPr lang="en-CA" sz="3600" b="1"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 </a:t>
            </a:r>
            <a:r>
              <a:rPr lang="en-CA" sz="3600" dirty="0">
                <a:latin typeface="Aldhabi" panose="01000000000000000000" pitchFamily="2" charset="-78"/>
                <a:cs typeface="Aldhabi" panose="01000000000000000000" pitchFamily="2" charset="-78"/>
              </a:rPr>
              <a:t>was a key event that contributed to the outbreak of the American Revolution. It took place on December 16, 1773, in Boston, Massachusetts. The British government had passed the Tea Act earlier that year, granting the British East India Company a monopoly on the tea trade in the American colonies and allowing them to sell tea directly to the colonies without paying taxes that were imposed on colonial merchants. This move was seen as an attempt to prop up the financially struggling East India Company and reinforce British control over the colonies.. They dumped 342 chests of tea into Boston Harbor as a defiant act of rebellion. This event heightened tensions between the American colonists and the British government, leading to punitive measures and ultimately contributing to the outbreak of the American Revolutionary War.</a:t>
            </a:r>
            <a:endParaRPr lang="en-CA" sz="3600" dirty="0">
              <a:latin typeface="Aldhabi" panose="01000000000000000000" pitchFamily="2" charset="-78"/>
              <a:cs typeface="Aldhabi" panose="01000000000000000000"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33827" y="0"/>
            <a:ext cx="11858173" cy="3477875"/>
          </a:xfrm>
          <a:prstGeom prst="rect">
            <a:avLst/>
          </a:prstGeom>
          <a:noFill/>
        </p:spPr>
        <p:txBody>
          <a:bodyPr wrap="square">
            <a:spAutoFit/>
          </a:bodyPr>
          <a:lstStyle/>
          <a:p>
            <a:r>
              <a:rPr lang="en-CA" sz="4000" b="1"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5- The Intolerable Acts</a:t>
            </a:r>
            <a:r>
              <a:rPr lang="ar-DZ" sz="4000" b="1"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 </a:t>
            </a:r>
            <a:r>
              <a:rPr lang="fr-FR" sz="4000" b="1"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 </a:t>
            </a:r>
            <a:r>
              <a:rPr lang="en-CA" sz="3600" dirty="0">
                <a:latin typeface="Aldhabi" panose="01000000000000000000" pitchFamily="2" charset="-78"/>
                <a:cs typeface="Aldhabi" panose="01000000000000000000" pitchFamily="2" charset="-78"/>
              </a:rPr>
              <a:t>also known as the Coercive Acts, were a series of laws passed by the British Parliament in 1774 as a response to the Boston Tea Party. The acts were meant to punish the Massachusetts colonists for their defiance. They included the Boston Port Act, Massachusetts Government Act, Administration of Justice Act, and the Quartering Act. These measures tightened British control over the colonies and contributed to the growing discontent that eventually led to the American Revolution.</a:t>
            </a:r>
            <a:endParaRPr lang="en-CA" sz="3600" dirty="0">
              <a:latin typeface="Aldhabi" panose="01000000000000000000" pitchFamily="2" charset="-78"/>
              <a:cs typeface="Aldhabi" panose="01000000000000000000" pitchFamily="2" charset="-78"/>
            </a:endParaRPr>
          </a:p>
        </p:txBody>
      </p:sp>
      <p:pic>
        <p:nvPicPr>
          <p:cNvPr id="7" name="Picture 6"/>
          <p:cNvPicPr>
            <a:picLocks noChangeAspect="1"/>
          </p:cNvPicPr>
          <p:nvPr/>
        </p:nvPicPr>
        <p:blipFill rotWithShape="1">
          <a:blip r:embed="rId1">
            <a:extLst>
              <a:ext uri="{28A0092B-C50C-407E-A947-70E740481C1C}">
                <a14:useLocalDpi xmlns:a14="http://schemas.microsoft.com/office/drawing/2010/main" val="0"/>
              </a:ext>
            </a:extLst>
          </a:blip>
          <a:srcRect l="2739" t="5024" r="4392" b="3686"/>
          <a:stretch>
            <a:fillRect/>
          </a:stretch>
        </p:blipFill>
        <p:spPr>
          <a:xfrm>
            <a:off x="6262913" y="2902858"/>
            <a:ext cx="4644573" cy="3773714"/>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35429" y="348343"/>
            <a:ext cx="11074400" cy="1815882"/>
          </a:xfrm>
          <a:prstGeom prst="rect">
            <a:avLst/>
          </a:prstGeom>
          <a:noFill/>
        </p:spPr>
        <p:txBody>
          <a:bodyPr wrap="square">
            <a:spAutoFit/>
          </a:bodyPr>
          <a:lstStyle/>
          <a:p>
            <a:r>
              <a:rPr lang="en-CA" sz="4000" b="1"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6-Lexington and Concord</a:t>
            </a:r>
            <a:r>
              <a:rPr lang="ar-DZ" sz="4000" b="1"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a:t>
            </a:r>
            <a:r>
              <a:rPr lang="en-CA" sz="4000" b="1"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  </a:t>
            </a:r>
            <a:r>
              <a:rPr lang="en-CA" sz="3600" dirty="0">
                <a:latin typeface="Aldhabi" panose="01000000000000000000" pitchFamily="2" charset="-78"/>
                <a:cs typeface="Aldhabi" panose="01000000000000000000" pitchFamily="2" charset="-78"/>
              </a:rPr>
              <a:t>located in Massachusetts, played a pivotal role in the American Revolution. On April 19, 1775, tensions between American colonists and British troops escalated, leading to the first battles of the Revolutionary War.</a:t>
            </a:r>
            <a:endParaRPr lang="en-CA" sz="3600" dirty="0">
              <a:latin typeface="Aldhabi" panose="01000000000000000000" pitchFamily="2" charset="-78"/>
              <a:cs typeface="Aldhabi" panose="01000000000000000000" pitchFamily="2" charset="-78"/>
            </a:endParaRPr>
          </a:p>
        </p:txBody>
      </p:sp>
      <p:sp>
        <p:nvSpPr>
          <p:cNvPr id="7" name="TextBox 6"/>
          <p:cNvSpPr txBox="1"/>
          <p:nvPr/>
        </p:nvSpPr>
        <p:spPr>
          <a:xfrm>
            <a:off x="682171" y="2294853"/>
            <a:ext cx="9942286" cy="3970318"/>
          </a:xfrm>
          <a:prstGeom prst="rect">
            <a:avLst/>
          </a:prstGeom>
          <a:noFill/>
        </p:spPr>
        <p:txBody>
          <a:bodyPr wrap="square">
            <a:spAutoFit/>
          </a:bodyPr>
          <a:lstStyle/>
          <a:p>
            <a:r>
              <a:rPr lang="en-CA" sz="3600" b="1" dirty="0">
                <a:latin typeface="Aldhabi" panose="01000000000000000000" pitchFamily="2" charset="-78"/>
                <a:cs typeface="Aldhabi" panose="01000000000000000000" pitchFamily="2" charset="-78"/>
              </a:rPr>
              <a:t>6-1/ Lexington:</a:t>
            </a:r>
            <a:endParaRPr lang="en-CA" sz="3600" b="1" dirty="0">
              <a:latin typeface="Aldhabi" panose="01000000000000000000" pitchFamily="2" charset="-78"/>
              <a:cs typeface="Aldhabi" panose="01000000000000000000" pitchFamily="2" charset="-78"/>
            </a:endParaRPr>
          </a:p>
          <a:p>
            <a:r>
              <a:rPr lang="en-CA" sz="3600" dirty="0">
                <a:latin typeface="Aldhabi" panose="01000000000000000000" pitchFamily="2" charset="-78"/>
                <a:cs typeface="Aldhabi" panose="01000000000000000000" pitchFamily="2" charset="-78"/>
              </a:rPr>
              <a:t>   - Date: April 19, 1775.</a:t>
            </a:r>
            <a:endParaRPr lang="en-CA" sz="3600" dirty="0">
              <a:latin typeface="Aldhabi" panose="01000000000000000000" pitchFamily="2" charset="-78"/>
              <a:cs typeface="Aldhabi" panose="01000000000000000000" pitchFamily="2" charset="-78"/>
            </a:endParaRPr>
          </a:p>
          <a:p>
            <a:r>
              <a:rPr lang="en-CA" sz="3600" dirty="0">
                <a:latin typeface="Aldhabi" panose="01000000000000000000" pitchFamily="2" charset="-78"/>
                <a:cs typeface="Aldhabi" panose="01000000000000000000" pitchFamily="2" charset="-78"/>
              </a:rPr>
              <a:t>   - Events: British troops, under General Thomas Gage, aimed to seize colonial arms and arrest rebel leaders. In Lexington, they encountered a small group of colonial militia known as minutemen. The confrontation resulted in the "shot heard 'round the world," but the exact details remain disputed. The British quickly overpowered the colonists, leaving several dead and wounded.</a:t>
            </a:r>
            <a:endParaRPr lang="en-CA" sz="3600" dirty="0">
              <a:latin typeface="Aldhabi" panose="01000000000000000000" pitchFamily="2" charset="-78"/>
              <a:cs typeface="Aldhabi" panose="01000000000000000000"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20914" y="61132"/>
            <a:ext cx="10900229" cy="3416320"/>
          </a:xfrm>
          <a:prstGeom prst="rect">
            <a:avLst/>
          </a:prstGeom>
          <a:noFill/>
        </p:spPr>
        <p:txBody>
          <a:bodyPr wrap="square">
            <a:spAutoFit/>
          </a:bodyPr>
          <a:lstStyle/>
          <a:p>
            <a:r>
              <a:rPr lang="en-CA" sz="3600" b="1" dirty="0">
                <a:latin typeface="Aldhabi" panose="01000000000000000000" pitchFamily="2" charset="-78"/>
                <a:cs typeface="Aldhabi" panose="01000000000000000000" pitchFamily="2" charset="-78"/>
              </a:rPr>
              <a:t>6-2/ Concord:</a:t>
            </a:r>
            <a:endParaRPr lang="en-CA" sz="3600" b="1" dirty="0">
              <a:latin typeface="Aldhabi" panose="01000000000000000000" pitchFamily="2" charset="-78"/>
              <a:cs typeface="Aldhabi" panose="01000000000000000000" pitchFamily="2" charset="-78"/>
            </a:endParaRPr>
          </a:p>
          <a:p>
            <a:r>
              <a:rPr lang="en-CA" sz="3600" dirty="0">
                <a:latin typeface="Aldhabi" panose="01000000000000000000" pitchFamily="2" charset="-78"/>
                <a:cs typeface="Aldhabi" panose="01000000000000000000" pitchFamily="2" charset="-78"/>
              </a:rPr>
              <a:t>   - Date: Same day as Lexington, April 19, 1775.</a:t>
            </a:r>
            <a:endParaRPr lang="en-CA" sz="3600" dirty="0">
              <a:latin typeface="Aldhabi" panose="01000000000000000000" pitchFamily="2" charset="-78"/>
              <a:cs typeface="Aldhabi" panose="01000000000000000000" pitchFamily="2" charset="-78"/>
            </a:endParaRPr>
          </a:p>
          <a:p>
            <a:r>
              <a:rPr lang="en-CA" sz="3600" dirty="0">
                <a:latin typeface="Aldhabi" panose="01000000000000000000" pitchFamily="2" charset="-78"/>
                <a:cs typeface="Aldhabi" panose="01000000000000000000" pitchFamily="2" charset="-78"/>
              </a:rPr>
              <a:t>   - Events: After Lexington, the British continued to Concord, where colonial militia had stored military supplies. As the British searched for these supplies, more American militia assembled. The Battle of Concord ensued, with the colonists successfully resisting British forces. The British retreated, facing continuous skirmishes along</a:t>
            </a:r>
            <a:endParaRPr lang="en-CA" sz="3600" dirty="0">
              <a:latin typeface="Aldhabi" panose="01000000000000000000" pitchFamily="2" charset="-78"/>
              <a:cs typeface="Aldhabi" panose="01000000000000000000" pitchFamily="2" charset="-78"/>
            </a:endParaRPr>
          </a:p>
        </p:txBody>
      </p:sp>
      <p:sp>
        <p:nvSpPr>
          <p:cNvPr id="2" name="TextBox 1"/>
          <p:cNvSpPr txBox="1"/>
          <p:nvPr/>
        </p:nvSpPr>
        <p:spPr>
          <a:xfrm>
            <a:off x="420914" y="3448700"/>
            <a:ext cx="11176000" cy="3416320"/>
          </a:xfrm>
          <a:prstGeom prst="rect">
            <a:avLst/>
          </a:prstGeom>
          <a:noFill/>
        </p:spPr>
        <p:txBody>
          <a:bodyPr wrap="square">
            <a:spAutoFit/>
          </a:bodyPr>
          <a:lstStyle/>
          <a:p>
            <a:r>
              <a:rPr lang="en-CA" sz="3600" b="1" dirty="0">
                <a:latin typeface="Aldhabi" panose="01000000000000000000" pitchFamily="2" charset="-78"/>
                <a:cs typeface="Aldhabi" panose="01000000000000000000" pitchFamily="2" charset="-78"/>
              </a:rPr>
              <a:t>6-3. Significance:</a:t>
            </a:r>
            <a:endParaRPr lang="en-CA" sz="3600" b="1" dirty="0">
              <a:latin typeface="Aldhabi" panose="01000000000000000000" pitchFamily="2" charset="-78"/>
              <a:cs typeface="Aldhabi" panose="01000000000000000000" pitchFamily="2" charset="-78"/>
            </a:endParaRPr>
          </a:p>
          <a:p>
            <a:r>
              <a:rPr lang="en-CA" sz="3600" dirty="0">
                <a:latin typeface="Aldhabi" panose="01000000000000000000" pitchFamily="2" charset="-78"/>
                <a:cs typeface="Aldhabi" panose="01000000000000000000" pitchFamily="2" charset="-78"/>
              </a:rPr>
              <a:t>   - The battles of Lexington and Concord were a catalyst for the American Revolutionary War, marking the start of armed conflict between the American colonies and British forces.</a:t>
            </a:r>
            <a:endParaRPr lang="en-CA" sz="3600" dirty="0">
              <a:latin typeface="Aldhabi" panose="01000000000000000000" pitchFamily="2" charset="-78"/>
              <a:cs typeface="Aldhabi" panose="01000000000000000000" pitchFamily="2" charset="-78"/>
            </a:endParaRPr>
          </a:p>
          <a:p>
            <a:r>
              <a:rPr lang="en-CA" sz="3600" dirty="0">
                <a:latin typeface="Aldhabi" panose="01000000000000000000" pitchFamily="2" charset="-78"/>
                <a:cs typeface="Aldhabi" panose="01000000000000000000" pitchFamily="2" charset="-78"/>
              </a:rPr>
              <a:t>   - Paul Revere's famous midnight ride warned of the British approach, contributing to the colonial readiness.</a:t>
            </a:r>
            <a:endParaRPr lang="en-CA" sz="3600" dirty="0">
              <a:latin typeface="Aldhabi" panose="01000000000000000000" pitchFamily="2" charset="-78"/>
              <a:cs typeface="Aldhabi" panose="01000000000000000000" pitchFamily="2" charset="-78"/>
            </a:endParaRPr>
          </a:p>
          <a:p>
            <a:r>
              <a:rPr lang="en-CA" sz="3600" dirty="0">
                <a:latin typeface="Aldhabi" panose="01000000000000000000" pitchFamily="2" charset="-78"/>
                <a:cs typeface="Aldhabi" panose="01000000000000000000" pitchFamily="2" charset="-78"/>
              </a:rPr>
              <a:t>   </a:t>
            </a:r>
            <a:endParaRPr lang="en-CA" sz="3600" dirty="0">
              <a:latin typeface="Aldhabi" panose="01000000000000000000" pitchFamily="2" charset="-78"/>
              <a:cs typeface="Aldhabi" panose="01000000000000000000"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12800" y="349293"/>
            <a:ext cx="9144000" cy="1200329"/>
          </a:xfrm>
          <a:prstGeom prst="rect">
            <a:avLst/>
          </a:prstGeom>
          <a:noFill/>
        </p:spPr>
        <p:txBody>
          <a:bodyPr wrap="square">
            <a:spAutoFit/>
          </a:bodyPr>
          <a:lstStyle/>
          <a:p>
            <a:r>
              <a:rPr kumimoji="0" lang="en-CA" sz="3600" b="0" i="0" u="none" strike="noStrike" kern="1200" cap="none" spc="0" normalizeH="0" baseline="0" noProof="0" dirty="0">
                <a:ln>
                  <a:noFill/>
                </a:ln>
                <a:solidFill>
                  <a:prstClr val="black"/>
                </a:solidFill>
                <a:effectLst/>
                <a:uLnTx/>
                <a:uFillTx/>
                <a:latin typeface="Aldhabi" panose="01000000000000000000" pitchFamily="2" charset="-78"/>
                <a:ea typeface="+mn-ea"/>
                <a:cs typeface="Aldhabi" panose="01000000000000000000" pitchFamily="2" charset="-78"/>
              </a:rPr>
              <a:t>- The events heightened tensions and eventually led to the formal Declaration of Independence in 1776.</a:t>
            </a:r>
            <a:endParaRPr lang="en-CA" dirty="0"/>
          </a:p>
        </p:txBody>
      </p:sp>
      <p:pic>
        <p:nvPicPr>
          <p:cNvPr id="7" name="Picture 6"/>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309586" y="1999753"/>
            <a:ext cx="6616700" cy="450895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17713" y="0"/>
            <a:ext cx="11422745" cy="4031873"/>
          </a:xfrm>
          <a:prstGeom prst="rect">
            <a:avLst/>
          </a:prstGeom>
          <a:noFill/>
        </p:spPr>
        <p:txBody>
          <a:bodyPr wrap="square">
            <a:spAutoFit/>
          </a:bodyPr>
          <a:lstStyle/>
          <a:p>
            <a:r>
              <a:rPr lang="en-CA" sz="3600" b="1"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7-The First Continental Congress</a:t>
            </a:r>
            <a:r>
              <a:rPr lang="ar-DZ" sz="3600" b="1"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a:t>
            </a:r>
            <a:r>
              <a:rPr lang="en-CA" sz="4000" b="1" dirty="0">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 </a:t>
            </a:r>
            <a:r>
              <a:rPr lang="en-CA" sz="3600" dirty="0">
                <a:latin typeface="Aldhabi" panose="01000000000000000000" pitchFamily="2" charset="-78"/>
                <a:cs typeface="Aldhabi" panose="01000000000000000000" pitchFamily="2" charset="-78"/>
              </a:rPr>
              <a:t>was a meeting of delegates from twelve of the thirteen British colonies in 1774, held in response to British punitive measures. The Congress aimed to address grievances against the British government and seek a peaceful resolution to growing tensions. Delegates drafted the Declaration and Resolves, outlining objections to British policies, and established the Continental Association, calling for a boycott of British goods. This Congress marked a significant step toward colonial unity and resistance to British authority, setting the stage for further actions that led to the American Revolutionary War.</a:t>
            </a:r>
            <a:endParaRPr lang="en-CA" sz="3600" dirty="0">
              <a:latin typeface="Aldhabi" panose="01000000000000000000" pitchFamily="2" charset="-78"/>
              <a:cs typeface="Aldhabi" panose="01000000000000000000" pitchFamily="2" charset="-78"/>
            </a:endParaRPr>
          </a:p>
        </p:txBody>
      </p:sp>
      <p:pic>
        <p:nvPicPr>
          <p:cNvPr id="7" name="Picture 6"/>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438400" y="4031873"/>
            <a:ext cx="7010400" cy="271727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49942" y="101600"/>
            <a:ext cx="11292116" cy="4524315"/>
          </a:xfrm>
          <a:prstGeom prst="rect">
            <a:avLst/>
          </a:prstGeom>
          <a:noFill/>
        </p:spPr>
        <p:txBody>
          <a:bodyPr wrap="square">
            <a:spAutoFit/>
          </a:bodyPr>
          <a:lstStyle/>
          <a:p>
            <a:r>
              <a:rPr lang="en-CA" sz="3600" b="1"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8-Foreign support</a:t>
            </a:r>
            <a:r>
              <a:rPr lang="ar-DZ" sz="3600" b="1"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a:t>
            </a:r>
            <a:r>
              <a:rPr lang="en-CA" sz="3600" b="1"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 </a:t>
            </a:r>
            <a:r>
              <a:rPr lang="en-CA" sz="3600" dirty="0">
                <a:latin typeface="Aldhabi" panose="01000000000000000000" pitchFamily="2" charset="-78"/>
                <a:cs typeface="Aldhabi" panose="01000000000000000000" pitchFamily="2" charset="-78"/>
              </a:rPr>
              <a:t>particularly from France, was a crucial factor in the success of the American Revolution. Motivated by a desire to weaken Britain, France provided military assistance, financial aid, and naval support to the American colonies. This support played a significant role in key battles, such as the Battle of Yorktown, and alleviated the financial strain on the revolutionaries. Other foreign powers, including Spain and the Netherlands, also contributed to weakening Britain's position. Overall, foreign support was instrumental in tipping the balance in favor of the American colonists and leading to their successful bid for independence.</a:t>
            </a:r>
            <a:endParaRPr lang="en-CA" sz="3600" dirty="0">
              <a:latin typeface="Aldhabi" panose="01000000000000000000" pitchFamily="2" charset="-78"/>
              <a:cs typeface="Aldhabi" panose="01000000000000000000" pitchFamily="2" charset="-78"/>
            </a:endParaRPr>
          </a:p>
        </p:txBody>
      </p:sp>
      <p:pic>
        <p:nvPicPr>
          <p:cNvPr id="7" name="Picture 6"/>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4368800" y="4005943"/>
            <a:ext cx="4383314" cy="285205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70114" y="61429"/>
            <a:ext cx="11451770" cy="2308324"/>
          </a:xfrm>
          <a:prstGeom prst="rect">
            <a:avLst/>
          </a:prstGeom>
          <a:noFill/>
        </p:spPr>
        <p:txBody>
          <a:bodyPr wrap="square">
            <a:spAutoFit/>
          </a:bodyPr>
          <a:lstStyle/>
          <a:p>
            <a:r>
              <a:rPr lang="en-CA" sz="3600" b="1"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9-The Declaration of Independence</a:t>
            </a:r>
            <a:r>
              <a:rPr lang="ar-DZ" sz="3600" b="1"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a:t>
            </a:r>
            <a:r>
              <a:rPr lang="fr-FR" sz="3600" b="1"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 </a:t>
            </a:r>
            <a:r>
              <a:rPr lang="en-CA" sz="3600" dirty="0">
                <a:latin typeface="Aldhabi" panose="01000000000000000000" pitchFamily="2" charset="-78"/>
                <a:cs typeface="Aldhabi" panose="01000000000000000000" pitchFamily="2" charset="-78"/>
              </a:rPr>
              <a:t>adopted on July 4, 1776, was a formal statement by the Continental Congress, declaring the thirteen American colonies as independent states, no longer part of the British Empire. The document, primarily authored by Thomas Jefferson, outlined the reasons for seeking independence and asserted the inherent rights of individuals.</a:t>
            </a:r>
            <a:endParaRPr lang="en-CA" sz="3600" dirty="0">
              <a:latin typeface="Aldhabi" panose="01000000000000000000" pitchFamily="2" charset="-78"/>
              <a:cs typeface="Aldhabi" panose="01000000000000000000" pitchFamily="2" charset="-78"/>
            </a:endParaRPr>
          </a:p>
        </p:txBody>
      </p:sp>
      <p:sp>
        <p:nvSpPr>
          <p:cNvPr id="9" name="TextBox 8"/>
          <p:cNvSpPr txBox="1"/>
          <p:nvPr/>
        </p:nvSpPr>
        <p:spPr>
          <a:xfrm>
            <a:off x="544286" y="2369753"/>
            <a:ext cx="6611257" cy="646331"/>
          </a:xfrm>
          <a:prstGeom prst="rect">
            <a:avLst/>
          </a:prstGeom>
          <a:noFill/>
        </p:spPr>
        <p:txBody>
          <a:bodyPr wrap="square">
            <a:spAutoFit/>
          </a:bodyPr>
          <a:lstStyle/>
          <a:p>
            <a:r>
              <a:rPr lang="en-CA" sz="3600" u="sng"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 Key points about the Declaration of Independence:</a:t>
            </a:r>
            <a:endParaRPr lang="en-CA" sz="3600" u="sng"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endParaRPr>
          </a:p>
        </p:txBody>
      </p:sp>
      <p:sp>
        <p:nvSpPr>
          <p:cNvPr id="11" name="TextBox 10"/>
          <p:cNvSpPr txBox="1"/>
          <p:nvPr/>
        </p:nvSpPr>
        <p:spPr>
          <a:xfrm>
            <a:off x="116113" y="3121039"/>
            <a:ext cx="11705771" cy="3416320"/>
          </a:xfrm>
          <a:prstGeom prst="rect">
            <a:avLst/>
          </a:prstGeom>
          <a:noFill/>
        </p:spPr>
        <p:txBody>
          <a:bodyPr wrap="square">
            <a:spAutoFit/>
          </a:bodyPr>
          <a:lstStyle/>
          <a:p>
            <a:r>
              <a:rPr lang="en-CA" sz="3600" dirty="0">
                <a:latin typeface="Aldhabi" panose="01000000000000000000" pitchFamily="2" charset="-78"/>
                <a:cs typeface="Aldhabi" panose="01000000000000000000" pitchFamily="2" charset="-78"/>
              </a:rPr>
              <a:t>- </a:t>
            </a:r>
            <a:r>
              <a:rPr lang="en-CA" sz="3600" b="1" dirty="0">
                <a:latin typeface="Aldhabi" panose="01000000000000000000" pitchFamily="2" charset="-78"/>
                <a:cs typeface="Aldhabi" panose="01000000000000000000" pitchFamily="2" charset="-78"/>
              </a:rPr>
              <a:t>Authorship</a:t>
            </a:r>
            <a:r>
              <a:rPr lang="en-CA" sz="3600" dirty="0">
                <a:latin typeface="Aldhabi" panose="01000000000000000000" pitchFamily="2" charset="-78"/>
                <a:cs typeface="Aldhabi" panose="01000000000000000000" pitchFamily="2" charset="-78"/>
              </a:rPr>
              <a:t>: Thomas Jefferson was the primary author, with input from John Adams, Benjamin Franklin, Roger Sherman, and Robert R. Livingston.</a:t>
            </a:r>
            <a:endParaRPr lang="en-CA" sz="3600" dirty="0">
              <a:latin typeface="Aldhabi" panose="01000000000000000000" pitchFamily="2" charset="-78"/>
              <a:cs typeface="Aldhabi" panose="01000000000000000000" pitchFamily="2" charset="-78"/>
            </a:endParaRPr>
          </a:p>
          <a:p>
            <a:endParaRPr lang="en-CA" sz="3600" dirty="0">
              <a:latin typeface="Aldhabi" panose="01000000000000000000" pitchFamily="2" charset="-78"/>
              <a:cs typeface="Aldhabi" panose="01000000000000000000" pitchFamily="2" charset="-78"/>
            </a:endParaRPr>
          </a:p>
          <a:p>
            <a:r>
              <a:rPr lang="en-CA" sz="3600" dirty="0">
                <a:latin typeface="Aldhabi" panose="01000000000000000000" pitchFamily="2" charset="-78"/>
                <a:cs typeface="Aldhabi" panose="01000000000000000000" pitchFamily="2" charset="-78"/>
              </a:rPr>
              <a:t>-</a:t>
            </a:r>
            <a:r>
              <a:rPr lang="en-CA" sz="3600" b="1" dirty="0">
                <a:latin typeface="Aldhabi" panose="01000000000000000000" pitchFamily="2" charset="-78"/>
                <a:cs typeface="Aldhabi" panose="01000000000000000000" pitchFamily="2" charset="-78"/>
              </a:rPr>
              <a:t>Structure</a:t>
            </a:r>
            <a:r>
              <a:rPr lang="en-CA" sz="3600" dirty="0">
                <a:latin typeface="Aldhabi" panose="01000000000000000000" pitchFamily="2" charset="-78"/>
                <a:cs typeface="Aldhabi" panose="01000000000000000000" pitchFamily="2" charset="-78"/>
              </a:rPr>
              <a:t>: The document begins with the famous preamble, stating "We hold these truths to be self-evident, that all men are created equal, that they are endowed by their Creator with certain unalienable Rights, that among these are Life, Liberty and the pursuit of Happiness."</a:t>
            </a:r>
            <a:endParaRPr lang="en-CA" sz="3600" dirty="0">
              <a:latin typeface="Aldhabi" panose="01000000000000000000" pitchFamily="2" charset="-78"/>
              <a:cs typeface="Aldhabi" panose="01000000000000000000"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351974" y="316815"/>
            <a:ext cx="10432143" cy="1200329"/>
          </a:xfrm>
          <a:prstGeom prst="rect">
            <a:avLst/>
          </a:prstGeom>
          <a:noFill/>
        </p:spPr>
        <p:txBody>
          <a:bodyPr wrap="square">
            <a:spAutoFit/>
          </a:bodyPr>
          <a:lstStyle/>
          <a:p>
            <a:r>
              <a:rPr lang="en-CA" sz="3600" dirty="0">
                <a:latin typeface="Aldhabi" panose="01000000000000000000" pitchFamily="2" charset="-78"/>
                <a:cs typeface="Aldhabi" panose="01000000000000000000" pitchFamily="2" charset="-78"/>
              </a:rPr>
              <a:t>-</a:t>
            </a:r>
            <a:r>
              <a:rPr lang="en-CA" sz="3600" b="1" dirty="0">
                <a:latin typeface="Aldhabi" panose="01000000000000000000" pitchFamily="2" charset="-78"/>
                <a:cs typeface="Aldhabi" panose="01000000000000000000" pitchFamily="2" charset="-78"/>
              </a:rPr>
              <a:t>Grievances</a:t>
            </a:r>
            <a:r>
              <a:rPr lang="en-CA" sz="3600" dirty="0">
                <a:latin typeface="Aldhabi" panose="01000000000000000000" pitchFamily="2" charset="-78"/>
                <a:cs typeface="Aldhabi" panose="01000000000000000000" pitchFamily="2" charset="-78"/>
              </a:rPr>
              <a:t>: The Declaration listed specific grievances against King George III, blaming him for violating the colonists' rights and abusing his power.</a:t>
            </a:r>
            <a:endParaRPr lang="en-CA" sz="3600" dirty="0">
              <a:latin typeface="Aldhabi" panose="01000000000000000000" pitchFamily="2" charset="-78"/>
              <a:cs typeface="Aldhabi" panose="01000000000000000000" pitchFamily="2" charset="-78"/>
            </a:endParaRPr>
          </a:p>
        </p:txBody>
      </p:sp>
      <p:pic>
        <p:nvPicPr>
          <p:cNvPr id="13" name="Picture 12"/>
          <p:cNvPicPr>
            <a:picLocks noChangeAspect="1"/>
          </p:cNvPicPr>
          <p:nvPr/>
        </p:nvPicPr>
        <p:blipFill>
          <a:blip r:embed="rId1"/>
          <a:stretch>
            <a:fillRect/>
          </a:stretch>
        </p:blipFill>
        <p:spPr>
          <a:xfrm>
            <a:off x="197003" y="1910964"/>
            <a:ext cx="10742083" cy="1518036"/>
          </a:xfrm>
          <a:prstGeom prst="rect">
            <a:avLst/>
          </a:prstGeom>
        </p:spPr>
      </p:pic>
      <p:pic>
        <p:nvPicPr>
          <p:cNvPr id="14" name="Picture 13"/>
          <p:cNvPicPr>
            <a:picLocks noChangeAspect="1"/>
          </p:cNvPicPr>
          <p:nvPr/>
        </p:nvPicPr>
        <p:blipFill>
          <a:blip r:embed="rId2"/>
          <a:stretch>
            <a:fillRect/>
          </a:stretch>
        </p:blipFill>
        <p:spPr>
          <a:xfrm>
            <a:off x="197003" y="3429000"/>
            <a:ext cx="11711431" cy="206062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64457" y="204151"/>
            <a:ext cx="11727543" cy="2308324"/>
          </a:xfrm>
          <a:prstGeom prst="rect">
            <a:avLst/>
          </a:prstGeom>
          <a:noFill/>
        </p:spPr>
        <p:txBody>
          <a:bodyPr wrap="square">
            <a:spAutoFit/>
          </a:bodyPr>
          <a:lstStyle/>
          <a:p>
            <a:r>
              <a:rPr lang="en-CA" dirty="0"/>
              <a:t>-</a:t>
            </a:r>
            <a:r>
              <a:rPr lang="en-CA" sz="3600" b="1" dirty="0">
                <a:latin typeface="Aldhabi" panose="01000000000000000000" pitchFamily="2" charset="-78"/>
                <a:cs typeface="Aldhabi" panose="01000000000000000000" pitchFamily="2" charset="-78"/>
              </a:rPr>
              <a:t>Legacy</a:t>
            </a:r>
            <a:r>
              <a:rPr lang="en-CA" sz="3600" dirty="0">
                <a:latin typeface="Aldhabi" panose="01000000000000000000" pitchFamily="2" charset="-78"/>
                <a:cs typeface="Aldhabi" panose="01000000000000000000" pitchFamily="2" charset="-78"/>
              </a:rPr>
              <a:t>: The Declaration of Independence is a foundational document in American history, influencing democratic principles and serving as a symbol of the nation's commitment to individual rights and self-governance. The Fourth of July is celebrated annually in the United States as Independence Day, commemorating the adoption of the Declaration</a:t>
            </a:r>
            <a:r>
              <a:rPr lang="en-CA" dirty="0"/>
              <a:t>.</a:t>
            </a:r>
            <a:endParaRPr lang="en-CA" dirty="0"/>
          </a:p>
        </p:txBody>
      </p:sp>
      <p:pic>
        <p:nvPicPr>
          <p:cNvPr id="7" name="Picture 6"/>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274535" y="2697615"/>
            <a:ext cx="3152321" cy="3746727"/>
          </a:xfrm>
          <a:prstGeom prst="rect">
            <a:avLst/>
          </a:prstGeom>
        </p:spPr>
      </p:pic>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07646" y="2634342"/>
            <a:ext cx="5715000" cy="3810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fill="hold"/>
                                        <p:tgtEl>
                                          <p:spTgt spid="11"/>
                                        </p:tgtEl>
                                        <p:attrNameLst>
                                          <p:attrName>ppt_x</p:attrName>
                                        </p:attrNameLst>
                                      </p:cBhvr>
                                      <p:tavLst>
                                        <p:tav tm="0">
                                          <p:val>
                                            <p:strVal val="#ppt_x"/>
                                          </p:val>
                                        </p:tav>
                                        <p:tav tm="100000">
                                          <p:val>
                                            <p:strVal val="#ppt_x"/>
                                          </p:val>
                                        </p:tav>
                                      </p:tavLst>
                                    </p:anim>
                                    <p:anim calcmode="lin" valueType="num">
                                      <p:cBhvr additive="base">
                                        <p:cTn id="1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61257" y="232227"/>
            <a:ext cx="11669485" cy="3416320"/>
          </a:xfrm>
          <a:prstGeom prst="rect">
            <a:avLst/>
          </a:prstGeom>
          <a:noFill/>
        </p:spPr>
        <p:txBody>
          <a:bodyPr wrap="square">
            <a:spAutoFit/>
          </a:bodyPr>
          <a:lstStyle/>
          <a:p>
            <a:pPr algn="l"/>
            <a:r>
              <a:rPr lang="en-CA" sz="3600" b="1" i="0"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10-Common Sense </a:t>
            </a:r>
            <a:r>
              <a:rPr lang="ar-DZ" sz="3600" b="1" i="0"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a:t>
            </a:r>
            <a:r>
              <a:rPr lang="fr-FR" sz="3600" b="1" i="0" dirty="0">
                <a:solidFill>
                  <a:schemeClr val="accent2">
                    <a:lumMod val="75000"/>
                  </a:schemeClr>
                </a:solidFill>
                <a:effectLst>
                  <a:outerShdw blurRad="38100" dist="38100" dir="2700000" algn="tl">
                    <a:srgbClr val="000000">
                      <a:alpha val="43137"/>
                    </a:srgbClr>
                  </a:outerShdw>
                </a:effectLst>
                <a:latin typeface="Aldhabi" panose="01000000000000000000" pitchFamily="2" charset="-78"/>
                <a:cs typeface="Aldhabi" panose="01000000000000000000" pitchFamily="2" charset="-78"/>
              </a:rPr>
              <a:t> </a:t>
            </a:r>
            <a:r>
              <a:rPr lang="en-CA" sz="3600" b="0" i="0" dirty="0">
                <a:solidFill>
                  <a:srgbClr val="222222"/>
                </a:solidFill>
                <a:effectLst/>
                <a:latin typeface="Aldhabi" panose="01000000000000000000" pitchFamily="2" charset="-78"/>
                <a:cs typeface="Aldhabi" panose="01000000000000000000" pitchFamily="2" charset="-78"/>
              </a:rPr>
              <a:t>was a pamphlet written by Thomas Paine in 1776 that played a significant role in shaping public opinion and accelerating the momentum for American independence. The pamphlet was widely circulated and had a profound impact on the colonists' attitudes toward British rule. Paine's persuasive and straightforward writing style made complex political ideas accessible to a broad audience, and his arguments resonated with many colonists.</a:t>
            </a:r>
            <a:endParaRPr lang="en-CA" sz="3600" b="0" i="0" dirty="0">
              <a:solidFill>
                <a:srgbClr val="222222"/>
              </a:solidFill>
              <a:effectLst/>
              <a:latin typeface="Aldhabi" panose="01000000000000000000" pitchFamily="2" charset="-78"/>
              <a:cs typeface="Aldhabi" panose="01000000000000000000" pitchFamily="2" charset="-78"/>
            </a:endParaRPr>
          </a:p>
          <a:p>
            <a:pPr algn="l"/>
            <a:r>
              <a:rPr lang="en-CA" sz="3600" b="0" i="0" dirty="0">
                <a:solidFill>
                  <a:srgbClr val="222222"/>
                </a:solidFill>
                <a:effectLst/>
                <a:latin typeface="Aldhabi" panose="01000000000000000000" pitchFamily="2" charset="-78"/>
                <a:cs typeface="Aldhabi" panose="01000000000000000000" pitchFamily="2" charset="-78"/>
              </a:rPr>
              <a:t> </a:t>
            </a:r>
            <a:endParaRPr lang="en-CA" sz="3600" b="0" i="0" dirty="0">
              <a:solidFill>
                <a:srgbClr val="222222"/>
              </a:solidFill>
              <a:effectLst/>
              <a:latin typeface="Aldhabi" panose="01000000000000000000" pitchFamily="2" charset="-78"/>
              <a:cs typeface="Aldhabi" panose="01000000000000000000" pitchFamily="2" charset="-78"/>
            </a:endParaRPr>
          </a:p>
        </p:txBody>
      </p:sp>
      <p:sp>
        <p:nvSpPr>
          <p:cNvPr id="9" name="TextBox 8"/>
          <p:cNvSpPr txBox="1"/>
          <p:nvPr/>
        </p:nvSpPr>
        <p:spPr>
          <a:xfrm>
            <a:off x="261257" y="3107853"/>
            <a:ext cx="11742059" cy="3416320"/>
          </a:xfrm>
          <a:prstGeom prst="rect">
            <a:avLst/>
          </a:prstGeom>
          <a:noFill/>
        </p:spPr>
        <p:txBody>
          <a:bodyPr wrap="square">
            <a:spAutoFit/>
          </a:bodyPr>
          <a:lstStyle/>
          <a:p>
            <a:r>
              <a:rPr lang="en-CA" sz="3600" dirty="0">
                <a:latin typeface="Aldhabi" panose="01000000000000000000" pitchFamily="2" charset="-78"/>
                <a:cs typeface="Aldhabi" panose="01000000000000000000" pitchFamily="2" charset="-78"/>
              </a:rPr>
              <a:t>         In "Common Sense" Paine passionately argued for the need for American independence from British rule. He criticized the idea of hereditary monarchy and argued that it was absurd for a small island like Britain to rule over a vast continent like North America.  Paine also emphasized the natural rights of individuals and the concept of popular sovereignty, asserting that the American colonies should govern themselves rather than be subject to a distant and unrepresentative British Parliament.</a:t>
            </a:r>
            <a:endParaRPr lang="en-CA" sz="3600" dirty="0">
              <a:latin typeface="Aldhabi" panose="01000000000000000000" pitchFamily="2" charset="-78"/>
              <a:cs typeface="Aldhabi" panose="01000000000000000000"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66056" y="297880"/>
            <a:ext cx="10755087" cy="2862322"/>
          </a:xfrm>
          <a:prstGeom prst="rect">
            <a:avLst/>
          </a:prstGeom>
          <a:noFill/>
        </p:spPr>
        <p:txBody>
          <a:bodyPr wrap="square">
            <a:spAutoFit/>
          </a:bodyPr>
          <a:lstStyle/>
          <a:p>
            <a:r>
              <a:rPr lang="en-CA" sz="3600" dirty="0">
                <a:latin typeface="Aldhabi" panose="01000000000000000000" pitchFamily="2" charset="-78"/>
                <a:cs typeface="Aldhabi" panose="01000000000000000000" pitchFamily="2" charset="-78"/>
              </a:rPr>
              <a:t>Paine's pamphlet had a galvanizing effect on public opinion, swaying many colonists who had been on the fence about independence. It helped to shift the focus from merely seeking redress for grievances to advocating for full separation from Britain. "Common Sense" contributed to the growing sentiment for independence, and its widespread influence helped to mobilize support for the American Revolutionary War.</a:t>
            </a:r>
            <a:endParaRPr lang="en-CA" sz="3600" dirty="0">
              <a:latin typeface="Aldhabi" panose="01000000000000000000" pitchFamily="2" charset="-78"/>
              <a:cs typeface="Aldhabi" panose="01000000000000000000" pitchFamily="2" charset="-78"/>
            </a:endParaRPr>
          </a:p>
        </p:txBody>
      </p:sp>
      <p:pic>
        <p:nvPicPr>
          <p:cNvPr id="7" name="Picture 6"/>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844800" y="3160202"/>
            <a:ext cx="6270171" cy="3429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30086" y="408669"/>
            <a:ext cx="4285343" cy="1013732"/>
          </a:xfrm>
          <a:gradFill flip="none" rotWithShape="1">
            <a:gsLst>
              <a:gs pos="0">
                <a:schemeClr val="accent2">
                  <a:lumMod val="40000"/>
                  <a:lumOff val="60000"/>
                  <a:shade val="30000"/>
                  <a:satMod val="115000"/>
                </a:schemeClr>
              </a:gs>
              <a:gs pos="50000">
                <a:schemeClr val="accent2">
                  <a:lumMod val="40000"/>
                  <a:lumOff val="60000"/>
                  <a:shade val="67500"/>
                  <a:satMod val="115000"/>
                </a:schemeClr>
              </a:gs>
              <a:gs pos="100000">
                <a:schemeClr val="accent2">
                  <a:lumMod val="40000"/>
                  <a:lumOff val="60000"/>
                  <a:shade val="100000"/>
                  <a:satMod val="115000"/>
                </a:schemeClr>
              </a:gs>
            </a:gsLst>
            <a:lin ang="13500000" scaled="1"/>
            <a:tileRect/>
          </a:gradFill>
        </p:spPr>
        <p:txBody>
          <a:bodyPr/>
          <a:lstStyle/>
          <a:p>
            <a:pPr algn="ctr"/>
            <a:r>
              <a:rPr lang="fr-FR" b="1" dirty="0">
                <a:effectLst>
                  <a:outerShdw blurRad="38100" dist="38100" dir="2700000" algn="tl">
                    <a:srgbClr val="000000">
                      <a:alpha val="43137"/>
                    </a:srgbClr>
                  </a:outerShdw>
                </a:effectLst>
              </a:rPr>
              <a:t>Conclusion </a:t>
            </a:r>
            <a:r>
              <a:rPr lang="ar-DZ" b="1" dirty="0">
                <a:effectLst>
                  <a:outerShdw blurRad="38100" dist="38100" dir="2700000" algn="tl">
                    <a:srgbClr val="000000">
                      <a:alpha val="43137"/>
                    </a:srgbClr>
                  </a:outerShdw>
                </a:effectLst>
              </a:rPr>
              <a:t>:</a:t>
            </a:r>
            <a:endParaRPr lang="en-CA" b="1" dirty="0">
              <a:effectLst>
                <a:outerShdw blurRad="38100" dist="38100" dir="2700000" algn="tl">
                  <a:srgbClr val="000000">
                    <a:alpha val="43137"/>
                  </a:srgbClr>
                </a:outerShdw>
              </a:effectLst>
            </a:endParaRPr>
          </a:p>
        </p:txBody>
      </p:sp>
      <p:sp>
        <p:nvSpPr>
          <p:cNvPr id="5" name="TextBox 4"/>
          <p:cNvSpPr txBox="1"/>
          <p:nvPr/>
        </p:nvSpPr>
        <p:spPr>
          <a:xfrm>
            <a:off x="791028" y="1577716"/>
            <a:ext cx="10609944" cy="5016758"/>
          </a:xfrm>
          <a:prstGeom prst="rect">
            <a:avLst/>
          </a:prstGeom>
          <a:noFill/>
        </p:spPr>
        <p:txBody>
          <a:bodyPr wrap="square">
            <a:spAutoFit/>
          </a:bodyPr>
          <a:lstStyle/>
          <a:p>
            <a:r>
              <a:rPr lang="en-CA" sz="4000" dirty="0">
                <a:latin typeface="Aldhabi" panose="01000000000000000000" pitchFamily="2" charset="-78"/>
                <a:cs typeface="Aldhabi" panose="01000000000000000000" pitchFamily="2" charset="-78"/>
              </a:rPr>
              <a:t>    In conclusion, the American Revolution stands as a watershed moment in history, representing the triumph of the ideals of freedom, democracy, and self-determination over the tyranny of colonial rule. Through the courage and sacrifice of countless individuals, the thirteen colonies successfully asserted their sovereignty and paved the way for the establishment of the United States of America. The legacy of the Revolution continues to shape the principles and values upon which the nation was founded, serving as a reminder of the enduring importance of liberty and the pursuit of justice.</a:t>
            </a:r>
            <a:endParaRPr lang="en-CA" sz="4000" dirty="0">
              <a:latin typeface="Aldhabi" panose="01000000000000000000" pitchFamily="2" charset="-78"/>
              <a:cs typeface="Aldhabi" panose="01000000000000000000"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10338</Words>
  <Application>WPS Presentation</Application>
  <PresentationFormat>Widescreen</PresentationFormat>
  <Paragraphs>76</Paragraphs>
  <Slides>20</Slides>
  <Notes>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20</vt:i4>
      </vt:variant>
    </vt:vector>
  </HeadingPairs>
  <TitlesOfParts>
    <vt:vector size="32" baseType="lpstr">
      <vt:lpstr>Arial</vt:lpstr>
      <vt:lpstr>SimSun</vt:lpstr>
      <vt:lpstr>Wingdings</vt:lpstr>
      <vt:lpstr>Algerian</vt:lpstr>
      <vt:lpstr>Arial Black</vt:lpstr>
      <vt:lpstr>Aldhabi</vt:lpstr>
      <vt:lpstr>Microsoft YaHei</vt:lpstr>
      <vt:lpstr>Arial Unicode MS</vt:lpstr>
      <vt:lpstr>Calibri Light</vt:lpstr>
      <vt:lpstr>Calibri</vt:lpstr>
      <vt:lpstr>Times New Roman</vt:lpstr>
      <vt:lpstr>Office Theme</vt:lpstr>
      <vt:lpstr>The American Revolution</vt:lpstr>
      <vt:lpstr>PowerPoint 演示文稿</vt:lpstr>
      <vt:lpstr>Causes of the American Revolution:</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Conclusion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American Revolution</dc:title>
  <dc:creator>zakaria16@fellala.com</dc:creator>
  <cp:lastModifiedBy>messaouda boudjerida</cp:lastModifiedBy>
  <cp:revision>40</cp:revision>
  <dcterms:created xsi:type="dcterms:W3CDTF">2024-02-02T16:06:00Z</dcterms:created>
  <dcterms:modified xsi:type="dcterms:W3CDTF">2024-10-25T12:57:51Z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98C18D356C5045A6ACF890EFF025783C_13</vt:lpwstr>
  </property>
  <property fmtid="{D5CDD505-2E9C-101B-9397-08002B2CF9AE}" pid="3" name="KSOProductBuildVer">
    <vt:lpwstr>1036-12.2.0.18283</vt:lpwstr>
  </property>
</Properties>
</file>