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82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3" r:id="rId27"/>
    <p:sldId id="281" r:id="rId2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4660"/>
  </p:normalViewPr>
  <p:slideViewPr>
    <p:cSldViewPr>
      <p:cViewPr varScale="1">
        <p:scale>
          <a:sx n="106" d="100"/>
          <a:sy n="106" d="100"/>
        </p:scale>
        <p:origin x="168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FC40E-E33C-4649-8D6C-95DE03262099}" type="datetimeFigureOut">
              <a:rPr lang="fr-FR" smtClean="0"/>
              <a:t>16/10/2024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4550A2-8743-4DF8-AA7F-2F9F71342C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713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550A2-8743-4DF8-AA7F-2F9F71342C74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987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16/10/2024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620688"/>
            <a:ext cx="7772400" cy="1470025"/>
          </a:xfrm>
        </p:spPr>
        <p:txBody>
          <a:bodyPr>
            <a:noAutofit/>
          </a:bodyPr>
          <a:lstStyle/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Centre Universitaire Abdelhafidh Boussouf-MILA</a:t>
            </a:r>
            <a:br>
              <a:rPr lang="fr-FR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Département de GM-ELM</a:t>
            </a:r>
            <a:br>
              <a:rPr lang="fr-FR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fr-FR" sz="2400" baseline="30000" dirty="0" smtClean="0">
                <a:latin typeface="Times New Roman" pitchFamily="18" charset="0"/>
                <a:cs typeface="Times New Roman" pitchFamily="18" charset="0"/>
              </a:rPr>
              <a:t>re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 Année Master ELM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1640" y="2924944"/>
            <a:ext cx="6400800" cy="1343000"/>
          </a:xfrm>
        </p:spPr>
        <p:txBody>
          <a:bodyPr/>
          <a:lstStyle/>
          <a:p>
            <a:r>
              <a:rPr lang="fr-FR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Réseaux électriques Industriels</a:t>
            </a:r>
            <a:endParaRPr lang="fr-FR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1043608" y="6381328"/>
            <a:ext cx="6400800" cy="36004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Année Universitaire: </a:t>
            </a:r>
            <a:r>
              <a:rPr lang="fr-FR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2024-2025                 </a:t>
            </a:r>
            <a:r>
              <a:rPr lang="fr-FR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Dr. HIMOUR Kamal</a:t>
            </a:r>
            <a:endParaRPr lang="fr-FR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2" descr="Résultat d’images pour Schéma Armoire Électriqu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4" descr="Résultat d’images pour Schéma Armoire Électriqu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6" descr="Résultat d’images pour Schéma Armoire Électriqu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8" descr="Résultat d’images pour Schéma Armoire Électrique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0" descr="Résultat d’images pour Schéma Armoire Électrique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-17704" y="6381126"/>
            <a:ext cx="9144000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>
            <a:off x="1872296" y="2852936"/>
            <a:ext cx="536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1659632" y="4293096"/>
            <a:ext cx="58247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1619672" y="2564904"/>
            <a:ext cx="58247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1850040" y="4077072"/>
            <a:ext cx="536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0" y="0"/>
            <a:ext cx="612775" cy="6858000"/>
          </a:xfrm>
          <a:prstGeom prst="rect">
            <a:avLst/>
          </a:prstGeom>
          <a:gradFill flip="none" rotWithShape="1">
            <a:gsLst>
              <a:gs pos="0">
                <a:srgbClr val="002060">
                  <a:tint val="66000"/>
                  <a:satMod val="160000"/>
                </a:srgbClr>
              </a:gs>
              <a:gs pos="5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196752"/>
            <a:ext cx="1252537" cy="124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37" y="1196752"/>
            <a:ext cx="1252537" cy="124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821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1. Domaines de tension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460375" y="1859341"/>
            <a:ext cx="821608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latin typeface="Mongolian Baiti" pitchFamily="66" charset="0"/>
                <a:cs typeface="Mongolian Baiti" pitchFamily="66" charset="0"/>
              </a:rPr>
              <a:t>Les domaines de tension sont définit par le type du courant </a:t>
            </a:r>
            <a:r>
              <a:rPr lang="fr-FR" sz="2000" b="1" dirty="0">
                <a:latin typeface="Mongolian Baiti" pitchFamily="66" charset="0"/>
                <a:cs typeface="Mongolian Baiti" pitchFamily="66" charset="0"/>
              </a:rPr>
              <a:t>alternatif </a:t>
            </a:r>
            <a:r>
              <a:rPr lang="fr-FR" sz="2000" dirty="0">
                <a:latin typeface="Mongolian Baiti" pitchFamily="66" charset="0"/>
                <a:cs typeface="Mongolian Baiti" pitchFamily="66" charset="0"/>
              </a:rPr>
              <a:t>ou </a:t>
            </a:r>
            <a:r>
              <a:rPr lang="fr-FR" sz="2000" b="1" dirty="0">
                <a:latin typeface="Mongolian Baiti" pitchFamily="66" charset="0"/>
                <a:cs typeface="Mongolian Baiti" pitchFamily="66" charset="0"/>
              </a:rPr>
              <a:t>continu</a:t>
            </a:r>
            <a:r>
              <a:rPr lang="fr-FR" sz="2000" dirty="0">
                <a:latin typeface="Mongolian Baiti" pitchFamily="66" charset="0"/>
                <a:cs typeface="Mongolian Baiti" pitchFamily="66" charset="0"/>
              </a:rPr>
              <a:t>, par le </a:t>
            </a:r>
            <a:r>
              <a:rPr lang="fr-FR" sz="2000" dirty="0" smtClean="0">
                <a:latin typeface="Mongolian Baiti" pitchFamily="66" charset="0"/>
                <a:cs typeface="Mongolian Baiti" pitchFamily="66" charset="0"/>
              </a:rPr>
              <a:t>type de </a:t>
            </a:r>
            <a:r>
              <a:rPr lang="fr-FR" sz="2000" dirty="0">
                <a:latin typeface="Mongolian Baiti" pitchFamily="66" charset="0"/>
                <a:cs typeface="Mongolian Baiti" pitchFamily="66" charset="0"/>
              </a:rPr>
              <a:t>tension </a:t>
            </a:r>
            <a:r>
              <a:rPr lang="fr-FR" sz="2000" b="1" dirty="0">
                <a:latin typeface="Mongolian Baiti" pitchFamily="66" charset="0"/>
                <a:cs typeface="Mongolian Baiti" pitchFamily="66" charset="0"/>
              </a:rPr>
              <a:t>haute </a:t>
            </a:r>
            <a:r>
              <a:rPr lang="fr-FR" sz="2000" dirty="0">
                <a:latin typeface="Mongolian Baiti" pitchFamily="66" charset="0"/>
                <a:cs typeface="Mongolian Baiti" pitchFamily="66" charset="0"/>
              </a:rPr>
              <a:t>et </a:t>
            </a:r>
            <a:r>
              <a:rPr lang="fr-FR" sz="2000" b="1" dirty="0">
                <a:latin typeface="Mongolian Baiti" pitchFamily="66" charset="0"/>
                <a:cs typeface="Mongolian Baiti" pitchFamily="66" charset="0"/>
              </a:rPr>
              <a:t>basse</a:t>
            </a:r>
            <a:r>
              <a:rPr lang="fr-FR" sz="2000" dirty="0">
                <a:latin typeface="Mongolian Baiti" pitchFamily="66" charset="0"/>
                <a:cs typeface="Mongolian Baiti" pitchFamily="66" charset="0"/>
              </a:rPr>
              <a:t>, </a:t>
            </a:r>
            <a:endParaRPr lang="fr-FR" sz="2000" dirty="0" smtClean="0">
              <a:latin typeface="Mongolian Baiti" pitchFamily="66" charset="0"/>
              <a:cs typeface="Mongolian Baiti" pitchFamily="66" charset="0"/>
            </a:endParaRPr>
          </a:p>
          <a:p>
            <a:r>
              <a:rPr lang="fr-FR" sz="2000" dirty="0" smtClean="0">
                <a:latin typeface="Mongolian Baiti" pitchFamily="66" charset="0"/>
                <a:cs typeface="Mongolian Baiti" pitchFamily="66" charset="0"/>
              </a:rPr>
              <a:t>Le </a:t>
            </a:r>
            <a:r>
              <a:rPr lang="fr-FR" sz="2000" dirty="0">
                <a:latin typeface="Mongolian Baiti" pitchFamily="66" charset="0"/>
                <a:cs typeface="Mongolian Baiti" pitchFamily="66" charset="0"/>
              </a:rPr>
              <a:t>domaine de tension </a:t>
            </a:r>
            <a:r>
              <a:rPr lang="fr-FR" sz="2000" dirty="0" smtClean="0">
                <a:latin typeface="Mongolian Baiti" pitchFamily="66" charset="0"/>
                <a:cs typeface="Mongolian Baiti" pitchFamily="66" charset="0"/>
              </a:rPr>
              <a:t>est important </a:t>
            </a:r>
            <a:r>
              <a:rPr lang="fr-FR" sz="2000" dirty="0">
                <a:latin typeface="Mongolian Baiti" pitchFamily="66" charset="0"/>
                <a:cs typeface="Mongolian Baiti" pitchFamily="66" charset="0"/>
              </a:rPr>
              <a:t>en matière d'habilitation électrique, puisqu'il conditionne les champs </a:t>
            </a:r>
            <a:r>
              <a:rPr lang="fr-FR" sz="2000" dirty="0" smtClean="0">
                <a:latin typeface="Mongolian Baiti" pitchFamily="66" charset="0"/>
                <a:cs typeface="Mongolian Baiti" pitchFamily="66" charset="0"/>
              </a:rPr>
              <a:t>d'intervention du </a:t>
            </a:r>
            <a:r>
              <a:rPr lang="fr-FR" sz="2000" dirty="0">
                <a:latin typeface="Mongolian Baiti" pitchFamily="66" charset="0"/>
                <a:cs typeface="Mongolian Baiti" pitchFamily="66" charset="0"/>
              </a:rPr>
              <a:t>personnel selon le niveau d'habilitation obtenu </a:t>
            </a:r>
            <a:br>
              <a:rPr lang="fr-FR" sz="2000" dirty="0">
                <a:latin typeface="Mongolian Baiti" pitchFamily="66" charset="0"/>
                <a:cs typeface="Mongolian Baiti" pitchFamily="66" charset="0"/>
              </a:rPr>
            </a:br>
            <a:endParaRPr lang="fr-FR" sz="2000" dirty="0">
              <a:latin typeface="Mongolian Baiti" pitchFamily="66" charset="0"/>
              <a:cs typeface="Mongolian Baiti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501008"/>
            <a:ext cx="6789699" cy="19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116453" y="5434186"/>
            <a:ext cx="53640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Mongolian Baiti" pitchFamily="66" charset="0"/>
                <a:cs typeface="Mongolian Baiti" pitchFamily="66" charset="0"/>
              </a:rPr>
              <a:t>En Algérie les niveaux de tensions utilisés sont :</a:t>
            </a:r>
            <a:br>
              <a:rPr lang="fr-FR" dirty="0">
                <a:latin typeface="Mongolian Baiti" pitchFamily="66" charset="0"/>
                <a:cs typeface="Mongolian Baiti" pitchFamily="66" charset="0"/>
              </a:rPr>
            </a:br>
            <a:r>
              <a:rPr lang="fr-FR" b="1" dirty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HTB: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60kV, 90kV, 150kV, 220kV, 400kV.</a:t>
            </a:r>
            <a:br>
              <a:rPr lang="fr-FR" dirty="0">
                <a:latin typeface="Mongolian Baiti" pitchFamily="66" charset="0"/>
                <a:cs typeface="Mongolian Baiti" pitchFamily="66" charset="0"/>
              </a:rPr>
            </a:br>
            <a:r>
              <a:rPr lang="fr-FR" b="1" dirty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HTA :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30kV aérien, 30kV et 10kV souterrain.</a:t>
            </a:r>
            <a:br>
              <a:rPr lang="fr-FR" dirty="0">
                <a:latin typeface="Mongolian Baiti" pitchFamily="66" charset="0"/>
                <a:cs typeface="Mongolian Baiti" pitchFamily="66" charset="0"/>
              </a:rPr>
            </a:br>
            <a:r>
              <a:rPr lang="fr-FR" b="1" dirty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BT :380V 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73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2. Conditions d’environnement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60374" y="1628800"/>
            <a:ext cx="85761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latin typeface="Mongolian Baiti" pitchFamily="66" charset="0"/>
                <a:cs typeface="Mongolian Baiti" pitchFamily="66" charset="0"/>
              </a:rPr>
              <a:t>Les caractéristiques des équipements et des matériels sont données dans des conditions</a:t>
            </a:r>
            <a:br>
              <a:rPr lang="fr-FR" b="1" dirty="0">
                <a:latin typeface="Mongolian Baiti" pitchFamily="66" charset="0"/>
                <a:cs typeface="Mongolian Baiti" pitchFamily="66" charset="0"/>
              </a:rPr>
            </a:br>
            <a:r>
              <a:rPr lang="fr-FR" b="1" dirty="0">
                <a:latin typeface="Mongolian Baiti" pitchFamily="66" charset="0"/>
                <a:cs typeface="Mongolian Baiti" pitchFamily="66" charset="0"/>
              </a:rPr>
              <a:t>environnementales standard. 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579079" y="2931135"/>
            <a:ext cx="7952267" cy="3462251"/>
            <a:chOff x="-250380" y="3179650"/>
            <a:chExt cx="8778149" cy="3462251"/>
          </a:xfrm>
        </p:grpSpPr>
        <p:sp>
          <p:nvSpPr>
            <p:cNvPr id="20" name="Ellipse 19"/>
            <p:cNvSpPr/>
            <p:nvPr/>
          </p:nvSpPr>
          <p:spPr>
            <a:xfrm>
              <a:off x="2203847" y="3790407"/>
              <a:ext cx="2800201" cy="129477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 smtClean="0">
                  <a:latin typeface="Mongolian Baiti" pitchFamily="66" charset="0"/>
                  <a:cs typeface="Mongolian Baiti" pitchFamily="66" charset="0"/>
                </a:rPr>
                <a:t>Conditions d’environnement</a:t>
              </a:r>
              <a:endParaRPr lang="fr-FR" b="1" dirty="0">
                <a:latin typeface="Mongolian Baiti" pitchFamily="66" charset="0"/>
                <a:cs typeface="Mongolian Baiti" pitchFamily="66" charset="0"/>
              </a:endParaRPr>
            </a:p>
          </p:txBody>
        </p:sp>
        <p:cxnSp>
          <p:nvCxnSpPr>
            <p:cNvPr id="52" name="Connecteur droit avec flèche 51"/>
            <p:cNvCxnSpPr/>
            <p:nvPr/>
          </p:nvCxnSpPr>
          <p:spPr>
            <a:xfrm flipH="1" flipV="1">
              <a:off x="2593975" y="3492788"/>
              <a:ext cx="465857" cy="29705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e 2"/>
            <p:cNvGrpSpPr/>
            <p:nvPr/>
          </p:nvGrpSpPr>
          <p:grpSpPr>
            <a:xfrm>
              <a:off x="-250380" y="3179650"/>
              <a:ext cx="8778149" cy="3462251"/>
              <a:chOff x="-250380" y="3179650"/>
              <a:chExt cx="8778149" cy="3462251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4815342" y="5681494"/>
                <a:ext cx="3465003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dirty="0">
                    <a:latin typeface="Mongolian Baiti" pitchFamily="66" charset="0"/>
                    <a:cs typeface="Mongolian Baiti" pitchFamily="66" charset="0"/>
                  </a:rPr>
                  <a:t>L’existence d’un risque d'explosion en présence de gaz ou de produits inflammables 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5922337" y="4109813"/>
                <a:ext cx="235800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dirty="0">
                    <a:latin typeface="Mongolian Baiti" pitchFamily="66" charset="0"/>
                    <a:cs typeface="Mongolian Baiti" pitchFamily="66" charset="0"/>
                  </a:rPr>
                  <a:t>Les risques de séisme 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54302" y="4381466"/>
                <a:ext cx="129627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dirty="0">
                    <a:latin typeface="Mongolian Baiti" pitchFamily="66" charset="0"/>
                    <a:cs typeface="Mongolian Baiti" pitchFamily="66" charset="0"/>
                  </a:rPr>
                  <a:t>L'altitude 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5177371" y="4963844"/>
                <a:ext cx="335039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dirty="0">
                    <a:latin typeface="Mongolian Baiti" pitchFamily="66" charset="0"/>
                    <a:cs typeface="Mongolian Baiti" pitchFamily="66" charset="0"/>
                  </a:rPr>
                  <a:t>Les températures moyennes et maximales </a:t>
                </a: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98239" y="5258784"/>
                <a:ext cx="239181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dirty="0">
                    <a:latin typeface="Mongolian Baiti" pitchFamily="66" charset="0"/>
                    <a:cs typeface="Mongolian Baiti" pitchFamily="66" charset="0"/>
                  </a:rPr>
                  <a:t>La résistivité du sol </a:t>
                </a: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148064" y="3308122"/>
                <a:ext cx="258484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dirty="0">
                    <a:latin typeface="Mongolian Baiti" pitchFamily="66" charset="0"/>
                    <a:cs typeface="Mongolian Baiti" pitchFamily="66" charset="0"/>
                  </a:rPr>
                  <a:t>La présence de givre, de vent et de neige 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-250380" y="3179650"/>
                <a:ext cx="3456048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dirty="0">
                    <a:latin typeface="Mongolian Baiti" pitchFamily="66" charset="0"/>
                    <a:cs typeface="Mongolian Baiti" pitchFamily="66" charset="0"/>
                  </a:rPr>
                  <a:t>La pollution atmosphérique (poussière, corrosion, taux d'humidité) ; </a:t>
                </a: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-82153" y="5718571"/>
                <a:ext cx="3743774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dirty="0">
                    <a:latin typeface="Mongolian Baiti" pitchFamily="66" charset="0"/>
                    <a:cs typeface="Mongolian Baiti" pitchFamily="66" charset="0"/>
                  </a:rPr>
                  <a:t>Les réglementations sur les sites (établissement recevant du public, immeuble </a:t>
                </a:r>
                <a:r>
                  <a:rPr lang="fr-FR" dirty="0" smtClean="0">
                    <a:latin typeface="Mongolian Baiti" pitchFamily="66" charset="0"/>
                    <a:cs typeface="Mongolian Baiti" pitchFamily="66" charset="0"/>
                  </a:rPr>
                  <a:t>de grande </a:t>
                </a:r>
                <a:r>
                  <a:rPr lang="fr-FR" dirty="0">
                    <a:latin typeface="Mongolian Baiti" pitchFamily="66" charset="0"/>
                    <a:cs typeface="Mongolian Baiti" pitchFamily="66" charset="0"/>
                  </a:rPr>
                  <a:t>hauteur, ...). </a:t>
                </a:r>
              </a:p>
            </p:txBody>
          </p:sp>
          <p:cxnSp>
            <p:nvCxnSpPr>
              <p:cNvPr id="22" name="Connecteur droit avec flèche 21"/>
              <p:cNvCxnSpPr>
                <a:stCxn id="20" idx="7"/>
              </p:cNvCxnSpPr>
              <p:nvPr/>
            </p:nvCxnSpPr>
            <p:spPr>
              <a:xfrm flipV="1">
                <a:off x="4593968" y="3526212"/>
                <a:ext cx="427193" cy="45381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avec flèche 25"/>
              <p:cNvCxnSpPr/>
              <p:nvPr/>
            </p:nvCxnSpPr>
            <p:spPr>
              <a:xfrm flipH="1">
                <a:off x="1483767" y="4566132"/>
                <a:ext cx="72008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avec flèche 27"/>
              <p:cNvCxnSpPr/>
              <p:nvPr/>
            </p:nvCxnSpPr>
            <p:spPr>
              <a:xfrm flipH="1">
                <a:off x="2286001" y="4972526"/>
                <a:ext cx="413791" cy="36933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avec flèche 29"/>
              <p:cNvCxnSpPr>
                <a:stCxn id="20" idx="4"/>
              </p:cNvCxnSpPr>
              <p:nvPr/>
            </p:nvCxnSpPr>
            <p:spPr>
              <a:xfrm flipH="1">
                <a:off x="2843812" y="5085184"/>
                <a:ext cx="760136" cy="79208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5" name="Connecteur droit avec flèche 1024"/>
              <p:cNvCxnSpPr>
                <a:stCxn id="20" idx="6"/>
                <a:endCxn id="13" idx="1"/>
              </p:cNvCxnSpPr>
              <p:nvPr/>
            </p:nvCxnSpPr>
            <p:spPr>
              <a:xfrm flipV="1">
                <a:off x="5004048" y="4294479"/>
                <a:ext cx="918289" cy="14331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0" name="Connecteur droit avec flèche 1029"/>
              <p:cNvCxnSpPr/>
              <p:nvPr/>
            </p:nvCxnSpPr>
            <p:spPr>
              <a:xfrm>
                <a:off x="4879975" y="4725144"/>
                <a:ext cx="510136" cy="309432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Connecteur droit avec flèche 56"/>
              <p:cNvCxnSpPr/>
              <p:nvPr/>
            </p:nvCxnSpPr>
            <p:spPr>
              <a:xfrm>
                <a:off x="3995936" y="5085184"/>
                <a:ext cx="884039" cy="63338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1512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5" y="14847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>
                <a:latin typeface="Mongolian Baiti" pitchFamily="66" charset="0"/>
                <a:cs typeface="Mongolian Baiti" pitchFamily="66" charset="0"/>
              </a:rPr>
              <a:t>3.1 Définitions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0375" y="1988840"/>
            <a:ext cx="8216081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b="1" i="1" dirty="0">
                <a:latin typeface="Mongolian Baiti" pitchFamily="66" charset="0"/>
                <a:cs typeface="Mongolian Baiti" pitchFamily="66" charset="0"/>
              </a:rPr>
              <a:t>Conducteur</a:t>
            </a:r>
            <a:br>
              <a:rPr lang="fr-FR" b="1" i="1" dirty="0">
                <a:latin typeface="Mongolian Baiti" pitchFamily="66" charset="0"/>
                <a:cs typeface="Mongolian Baiti" pitchFamily="66" charset="0"/>
              </a:rPr>
            </a:br>
            <a:r>
              <a:rPr lang="fr-FR" dirty="0">
                <a:latin typeface="Mongolian Baiti" pitchFamily="66" charset="0"/>
                <a:cs typeface="Mongolian Baiti" pitchFamily="66" charset="0"/>
              </a:rPr>
              <a:t>Un conducteur comprend une simple âme métallique avec ou sans enveloppe isolante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7076" y="2996952"/>
            <a:ext cx="8199380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b="1" i="1" dirty="0">
                <a:latin typeface="Mongolian Baiti" pitchFamily="66" charset="0"/>
                <a:cs typeface="Mongolian Baiti" pitchFamily="66" charset="0"/>
              </a:rPr>
              <a:t>Câble</a:t>
            </a:r>
            <a:br>
              <a:rPr lang="fr-FR" b="1" i="1" dirty="0">
                <a:latin typeface="Mongolian Baiti" pitchFamily="66" charset="0"/>
                <a:cs typeface="Mongolian Baiti" pitchFamily="66" charset="0"/>
              </a:rPr>
            </a:br>
            <a:r>
              <a:rPr lang="fr-FR" dirty="0">
                <a:latin typeface="Mongolian Baiti" pitchFamily="66" charset="0"/>
                <a:cs typeface="Mongolian Baiti" pitchFamily="66" charset="0"/>
              </a:rPr>
              <a:t>Un câble est constitué d'un certain nombre de conducteurs, électriquement séparés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mais mécaniquement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solidaires, généralement enrobés dans une gaine protectrice souple </a:t>
            </a:r>
          </a:p>
        </p:txBody>
      </p:sp>
      <p:sp>
        <p:nvSpPr>
          <p:cNvPr id="3" name="AutoShape 2" descr="Les conducteurs et les câbles utilisés dans une installation électrique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86"/>
          <a:stretch/>
        </p:blipFill>
        <p:spPr bwMode="auto">
          <a:xfrm>
            <a:off x="139009" y="4197282"/>
            <a:ext cx="4577007" cy="202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18"/>
          <a:stretch/>
        </p:blipFill>
        <p:spPr bwMode="auto">
          <a:xfrm>
            <a:off x="3995936" y="4202962"/>
            <a:ext cx="5067300" cy="2120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732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5" y="14847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>
                <a:latin typeface="Mongolian Baiti" pitchFamily="66" charset="0"/>
                <a:cs typeface="Mongolian Baiti" pitchFamily="66" charset="0"/>
              </a:rPr>
              <a:t>3.1 Définitions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66930" y="1848822"/>
            <a:ext cx="2736304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b="1" i="1" dirty="0">
                <a:latin typeface="Mongolian Baiti" pitchFamily="66" charset="0"/>
                <a:cs typeface="Mongolian Baiti" pitchFamily="66" charset="0"/>
              </a:rPr>
              <a:t>Repérage des conducteurs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511420" y="2348880"/>
            <a:ext cx="8398503" cy="923330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fr-FR" b="1" dirty="0">
                <a:latin typeface="Mongolian Baiti" pitchFamily="66" charset="0"/>
                <a:cs typeface="Mongolian Baiti" pitchFamily="66" charset="0"/>
              </a:rPr>
              <a:t>Règle 1</a:t>
            </a:r>
            <a:br>
              <a:rPr lang="fr-FR" b="1" dirty="0">
                <a:latin typeface="Mongolian Baiti" pitchFamily="66" charset="0"/>
                <a:cs typeface="Mongolian Baiti" pitchFamily="66" charset="0"/>
              </a:rPr>
            </a:br>
            <a:r>
              <a:rPr lang="fr-FR" dirty="0">
                <a:latin typeface="Mongolian Baiti" pitchFamily="66" charset="0"/>
                <a:cs typeface="Mongolian Baiti" pitchFamily="66" charset="0"/>
              </a:rPr>
              <a:t>La double coloration vert-et-jaune est exclusivement réservée au conducteur de protection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PE et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PEN.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427" y="3356992"/>
            <a:ext cx="8407496" cy="1477328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fr-FR" b="1" dirty="0">
                <a:latin typeface="Mongolian Baiti" pitchFamily="66" charset="0"/>
                <a:cs typeface="Mongolian Baiti" pitchFamily="66" charset="0"/>
              </a:rPr>
              <a:t>Règle 2</a:t>
            </a:r>
            <a:br>
              <a:rPr lang="fr-FR" b="1" dirty="0">
                <a:latin typeface="Mongolian Baiti" pitchFamily="66" charset="0"/>
                <a:cs typeface="Mongolian Baiti" pitchFamily="66" charset="0"/>
              </a:rPr>
            </a:br>
            <a:r>
              <a:rPr lang="fr-FR" dirty="0">
                <a:latin typeface="Mongolian Baiti" pitchFamily="66" charset="0"/>
                <a:cs typeface="Mongolian Baiti" pitchFamily="66" charset="0"/>
              </a:rPr>
              <a:t>Lorsqu'un circuit comporte un conducteur neutre, celui-ci doit être repéré en </a:t>
            </a:r>
            <a:r>
              <a:rPr lang="fr-FR" b="1" dirty="0">
                <a:solidFill>
                  <a:schemeClr val="tx2"/>
                </a:solidFill>
                <a:latin typeface="Mongolian Baiti" pitchFamily="66" charset="0"/>
                <a:cs typeface="Mongolian Baiti" pitchFamily="66" charset="0"/>
              </a:rPr>
              <a:t>bleu clair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(ou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par le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chiffre</a:t>
            </a:r>
            <a:r>
              <a:rPr lang="fr-FR" b="1" dirty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1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 pour les câbles à plus de 5 conducteurs).</a:t>
            </a:r>
            <a:br>
              <a:rPr lang="fr-FR" dirty="0">
                <a:latin typeface="Mongolian Baiti" pitchFamily="66" charset="0"/>
                <a:cs typeface="Mongolian Baiti" pitchFamily="66" charset="0"/>
              </a:rPr>
            </a:br>
            <a:r>
              <a:rPr lang="fr-FR" dirty="0">
                <a:latin typeface="Mongolian Baiti" pitchFamily="66" charset="0"/>
                <a:cs typeface="Mongolian Baiti" pitchFamily="66" charset="0"/>
              </a:rPr>
              <a:t>Lorsqu'un circuit ne comporte pas de neutre, le conducteur bleu clair peut être utilisé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comme conducteur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de phase s'il est intégré à un câble à plus d'un conducteur.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11420" y="4906328"/>
            <a:ext cx="8398503" cy="1754326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fr-FR" b="1" dirty="0">
                <a:latin typeface="Mongolian Baiti" pitchFamily="66" charset="0"/>
                <a:cs typeface="Mongolian Baiti" pitchFamily="66" charset="0"/>
              </a:rPr>
              <a:t>Règle 3</a:t>
            </a:r>
            <a:br>
              <a:rPr lang="fr-FR" b="1" dirty="0">
                <a:latin typeface="Mongolian Baiti" pitchFamily="66" charset="0"/>
                <a:cs typeface="Mongolian Baiti" pitchFamily="66" charset="0"/>
              </a:rPr>
            </a:br>
            <a:r>
              <a:rPr lang="fr-FR" dirty="0">
                <a:latin typeface="Mongolian Baiti" pitchFamily="66" charset="0"/>
                <a:cs typeface="Mongolian Baiti" pitchFamily="66" charset="0"/>
              </a:rPr>
              <a:t>Les conducteurs de phase peuvent être repérés par toute couleur sauf :</a:t>
            </a:r>
            <a:br>
              <a:rPr lang="fr-FR" dirty="0">
                <a:latin typeface="Mongolian Baiti" pitchFamily="66" charset="0"/>
                <a:cs typeface="Mongolian Baiti" pitchFamily="66" charset="0"/>
              </a:rPr>
            </a:br>
            <a:r>
              <a:rPr lang="fr-FR" dirty="0">
                <a:latin typeface="Mongolian Baiti" pitchFamily="66" charset="0"/>
                <a:cs typeface="Mongolian Baiti" pitchFamily="66" charset="0"/>
              </a:rPr>
              <a:t>▪ Vert-et-jaune (voir règle 1).</a:t>
            </a:r>
            <a:br>
              <a:rPr lang="fr-FR" dirty="0">
                <a:latin typeface="Mongolian Baiti" pitchFamily="66" charset="0"/>
                <a:cs typeface="Mongolian Baiti" pitchFamily="66" charset="0"/>
              </a:rPr>
            </a:br>
            <a:r>
              <a:rPr lang="fr-FR" dirty="0">
                <a:latin typeface="Mongolian Baiti" pitchFamily="66" charset="0"/>
                <a:cs typeface="Mongolian Baiti" pitchFamily="66" charset="0"/>
              </a:rPr>
              <a:t>▪ Bleu clair (voir règle 2).</a:t>
            </a:r>
            <a:br>
              <a:rPr lang="fr-FR" dirty="0">
                <a:latin typeface="Mongolian Baiti" pitchFamily="66" charset="0"/>
                <a:cs typeface="Mongolian Baiti" pitchFamily="66" charset="0"/>
              </a:rPr>
            </a:br>
            <a:r>
              <a:rPr lang="fr-FR" dirty="0">
                <a:latin typeface="Mongolian Baiti" pitchFamily="66" charset="0"/>
                <a:cs typeface="Mongolian Baiti" pitchFamily="66" charset="0"/>
              </a:rPr>
              <a:t>Généralement les conducteurs dans un câble sont identifiés, soit par leur couleur, soit par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des chiffres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2569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5" y="14847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>
                <a:latin typeface="Mongolian Baiti" pitchFamily="66" charset="0"/>
                <a:cs typeface="Mongolian Baiti" pitchFamily="66" charset="0"/>
              </a:rPr>
              <a:t>3.1 Définitions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66930" y="1848822"/>
            <a:ext cx="2736304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b="1" i="1" dirty="0">
                <a:latin typeface="Mongolian Baiti" pitchFamily="66" charset="0"/>
                <a:cs typeface="Mongolian Baiti" pitchFamily="66" charset="0"/>
              </a:rPr>
              <a:t>Repérage des conducteurs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 </a:t>
            </a:r>
          </a:p>
        </p:txBody>
      </p:sp>
      <p:pic>
        <p:nvPicPr>
          <p:cNvPr id="2052" name="Picture 4" descr="schema electrique: code couleur fil electrique | Schéma électrique,  Electrique, Électricité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19"/>
          <a:stretch/>
        </p:blipFill>
        <p:spPr bwMode="auto">
          <a:xfrm>
            <a:off x="768421" y="2492896"/>
            <a:ext cx="6936705" cy="399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39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5" y="14847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3.2.  Les canalisations électriques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 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60374" y="1988840"/>
            <a:ext cx="82880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Mongolian Baiti" pitchFamily="66" charset="0"/>
                <a:cs typeface="Mongolian Baiti" pitchFamily="66" charset="0"/>
              </a:rPr>
              <a:t>Les canalisations électriques sont composées de </a:t>
            </a:r>
            <a:r>
              <a:rPr lang="fr-FR" b="1" dirty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conducteurs ou de câbles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et de </a:t>
            </a:r>
            <a:r>
              <a:rPr lang="fr-FR" b="1" dirty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dispositifs </a:t>
            </a:r>
            <a:r>
              <a:rPr lang="fr-FR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de protection </a:t>
            </a:r>
            <a:r>
              <a:rPr lang="fr-FR" b="1" dirty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mécanique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(tels que conduits,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goulottes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).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3140968"/>
            <a:ext cx="4211339" cy="311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SYSTÈME DE CANALIS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832" y="3140968"/>
            <a:ext cx="3764647" cy="311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06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5" y="14847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3.2.  Les canalisations électriques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 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2828" y="2276872"/>
            <a:ext cx="808362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>
                <a:latin typeface="Mongolian Baiti" pitchFamily="66" charset="0"/>
                <a:cs typeface="Mongolian Baiti" pitchFamily="66" charset="0"/>
              </a:rPr>
              <a:t>Ce sont </a:t>
            </a:r>
            <a:r>
              <a:rPr lang="fr-FR" sz="2000" dirty="0" smtClean="0">
                <a:latin typeface="Mongolian Baiti" pitchFamily="66" charset="0"/>
                <a:cs typeface="Mongolian Baiti" pitchFamily="66" charset="0"/>
              </a:rPr>
              <a:t>caractérisées généralement </a:t>
            </a:r>
            <a:r>
              <a:rPr lang="fr-FR" sz="2000" dirty="0">
                <a:latin typeface="Mongolian Baiti" pitchFamily="66" charset="0"/>
                <a:cs typeface="Mongolian Baiti" pitchFamily="66" charset="0"/>
              </a:rPr>
              <a:t>par l’ensemble de trois éléments </a:t>
            </a:r>
            <a:r>
              <a:rPr lang="fr-FR" sz="2000" dirty="0" smtClean="0">
                <a:latin typeface="Mongolian Baiti" pitchFamily="66" charset="0"/>
                <a:cs typeface="Mongolian Baiti" pitchFamily="66" charset="0"/>
              </a:rPr>
              <a:t>:</a:t>
            </a:r>
            <a:r>
              <a:rPr lang="fr-FR" sz="2000" dirty="0">
                <a:latin typeface="Mongolian Baiti" pitchFamily="66" charset="0"/>
                <a:cs typeface="Mongolian Baiti" pitchFamily="66" charset="0"/>
              </a:rPr>
              <a:t/>
            </a:r>
            <a:br>
              <a:rPr lang="fr-FR" sz="2000" dirty="0">
                <a:latin typeface="Mongolian Baiti" pitchFamily="66" charset="0"/>
                <a:cs typeface="Mongolian Baiti" pitchFamily="66" charset="0"/>
              </a:rPr>
            </a:br>
            <a:endParaRPr lang="fr-FR" sz="2000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fr-FR" sz="2000" dirty="0" smtClean="0">
                <a:latin typeface="Mongolian Baiti" pitchFamily="66" charset="0"/>
                <a:cs typeface="Mongolian Baiti" pitchFamily="66" charset="0"/>
              </a:rPr>
              <a:t>Des </a:t>
            </a:r>
            <a:r>
              <a:rPr lang="fr-FR" sz="2000" dirty="0">
                <a:latin typeface="Mongolian Baiti" pitchFamily="66" charset="0"/>
                <a:cs typeface="Mongolian Baiti" pitchFamily="66" charset="0"/>
              </a:rPr>
              <a:t>conducteurs ou un câble qui assure la transmission de l’énergie électrique ; </a:t>
            </a:r>
            <a:endParaRPr lang="fr-FR" sz="2000" dirty="0" smtClean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fr-FR" sz="2000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fr-FR" sz="2000" dirty="0" smtClean="0">
                <a:latin typeface="Mongolian Baiti" pitchFamily="66" charset="0"/>
                <a:cs typeface="Mongolian Baiti" pitchFamily="66" charset="0"/>
              </a:rPr>
              <a:t>Des </a:t>
            </a:r>
            <a:r>
              <a:rPr lang="fr-FR" sz="2000" dirty="0">
                <a:latin typeface="Mongolian Baiti" pitchFamily="66" charset="0"/>
                <a:cs typeface="Mongolian Baiti" pitchFamily="66" charset="0"/>
              </a:rPr>
              <a:t>conduits, chemins de câbles, moulures, goulottes, caniveaux qui assurent </a:t>
            </a:r>
            <a:r>
              <a:rPr lang="fr-FR" sz="2000" dirty="0" smtClean="0">
                <a:latin typeface="Mongolian Baiti" pitchFamily="66" charset="0"/>
                <a:cs typeface="Mongolian Baiti" pitchFamily="66" charset="0"/>
              </a:rPr>
              <a:t>la protection </a:t>
            </a:r>
            <a:r>
              <a:rPr lang="fr-FR" sz="2000" dirty="0">
                <a:latin typeface="Mongolian Baiti" pitchFamily="66" charset="0"/>
                <a:cs typeface="Mongolian Baiti" pitchFamily="66" charset="0"/>
              </a:rPr>
              <a:t>mécanique </a:t>
            </a:r>
            <a:r>
              <a:rPr lang="fr-FR" sz="2000" dirty="0" smtClean="0">
                <a:latin typeface="Mongolian Baiti" pitchFamily="66" charset="0"/>
                <a:cs typeface="Mongolian Baiti" pitchFamily="66" charset="0"/>
              </a:rPr>
              <a:t>;</a:t>
            </a:r>
            <a:endParaRPr lang="fr-FR" sz="2000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q"/>
            </a:pPr>
            <a:endParaRPr lang="fr-FR" sz="2000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fr-FR" sz="2000" dirty="0" smtClean="0">
                <a:latin typeface="Mongolian Baiti" pitchFamily="66" charset="0"/>
                <a:cs typeface="Mongolian Baiti" pitchFamily="66" charset="0"/>
              </a:rPr>
              <a:t>Des </a:t>
            </a:r>
            <a:r>
              <a:rPr lang="fr-FR" sz="2000" dirty="0">
                <a:latin typeface="Mongolian Baiti" pitchFamily="66" charset="0"/>
                <a:cs typeface="Mongolian Baiti" pitchFamily="66" charset="0"/>
              </a:rPr>
              <a:t>modes de fixation ou de pose qui prennent en compte le montage de la</a:t>
            </a:r>
            <a:br>
              <a:rPr lang="fr-FR" sz="2000" dirty="0">
                <a:latin typeface="Mongolian Baiti" pitchFamily="66" charset="0"/>
                <a:cs typeface="Mongolian Baiti" pitchFamily="66" charset="0"/>
              </a:rPr>
            </a:br>
            <a:r>
              <a:rPr lang="fr-FR" sz="2000" dirty="0">
                <a:latin typeface="Mongolian Baiti" pitchFamily="66" charset="0"/>
                <a:cs typeface="Mongolian Baiti" pitchFamily="66" charset="0"/>
              </a:rPr>
              <a:t>canalisation, sur les parois, dans le sol, en l’air, ou dans l’eau. </a:t>
            </a:r>
            <a:br>
              <a:rPr lang="fr-FR" sz="2000" dirty="0">
                <a:latin typeface="Mongolian Baiti" pitchFamily="66" charset="0"/>
                <a:cs typeface="Mongolian Baiti" pitchFamily="66" charset="0"/>
              </a:rPr>
            </a:b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90701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5" y="14847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3.2.  Les canalisations électriques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 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718045" y="1882194"/>
            <a:ext cx="208823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Les Conduites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2045" y="2420888"/>
            <a:ext cx="8376865" cy="1754326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FR" dirty="0">
                <a:latin typeface="Mongolian Baiti" pitchFamily="66" charset="0"/>
                <a:cs typeface="Mongolian Baiti" pitchFamily="66" charset="0"/>
              </a:rPr>
              <a:t>Un conduit est un </a:t>
            </a:r>
            <a:r>
              <a:rPr lang="fr-FR" b="1" dirty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matériel de pose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constitué d’éléments </a:t>
            </a:r>
            <a:r>
              <a:rPr lang="fr-FR" b="1" dirty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tubulaires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, non ouvrants et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conférant à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des conducteurs isolés, des câbles unipolaires ou multipolaires, une protection qui s’ajoute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à l’isolation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du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câble.</a:t>
            </a:r>
          </a:p>
          <a:p>
            <a:pPr marL="285750" indent="-285750">
              <a:buFont typeface="Wingdings" pitchFamily="2" charset="2"/>
              <a:buChar char="§"/>
            </a:pPr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Peut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être posé en apparent,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en encastré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, dans les vides de construction et dans les caniveaux fermés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365104"/>
            <a:ext cx="3672408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106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5" y="14847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3.2.  Les canalisations électriques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 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718045" y="1882194"/>
            <a:ext cx="208823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Les Conduites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6176" y="2492896"/>
            <a:ext cx="817429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Mongolian Baiti" pitchFamily="66" charset="0"/>
                <a:cs typeface="Mongolian Baiti" pitchFamily="66" charset="0"/>
              </a:rPr>
              <a:t>Les conduits sont faits de différents matériaux qui garantissent des qualités suivantes :</a:t>
            </a:r>
            <a:br>
              <a:rPr lang="fr-FR" dirty="0">
                <a:latin typeface="Mongolian Baiti" pitchFamily="66" charset="0"/>
                <a:cs typeface="Mongolian Baiti" pitchFamily="66" charset="0"/>
              </a:rPr>
            </a:br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Un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bon comportement à l’écrasement ou de choc à l’aide d’une bonne résistance</a:t>
            </a:r>
            <a:br>
              <a:rPr lang="fr-FR" dirty="0">
                <a:latin typeface="Mongolian Baiti" pitchFamily="66" charset="0"/>
                <a:cs typeface="Mongolian Baiti" pitchFamily="66" charset="0"/>
              </a:rPr>
            </a:b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mécanique.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D’étanchéité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à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l’eau.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Résistance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aux températures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élevées.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Non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propagation de la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flamme.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Protection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contre les condensations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internes.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Facilité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la mise en œuvre. </a:t>
            </a:r>
            <a:br>
              <a:rPr lang="fr-FR" dirty="0">
                <a:latin typeface="Mongolian Baiti" pitchFamily="66" charset="0"/>
                <a:cs typeface="Mongolian Baiti" pitchFamily="66" charset="0"/>
              </a:rPr>
            </a:b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17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5" y="14847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3.2.  Les canalisations électriques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 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718045" y="1882194"/>
            <a:ext cx="208823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Les goulottes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2045" y="2394580"/>
            <a:ext cx="8288089" cy="646331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fr-FR" dirty="0">
                <a:latin typeface="Mongolian Baiti" pitchFamily="66" charset="0"/>
                <a:cs typeface="Mongolian Baiti" pitchFamily="66" charset="0"/>
              </a:rPr>
              <a:t>Enveloppe étanche avec couvercle amovible conçu pour protéger complètement les</a:t>
            </a:r>
            <a:br>
              <a:rPr lang="fr-FR" dirty="0">
                <a:latin typeface="Mongolian Baiti" pitchFamily="66" charset="0"/>
                <a:cs typeface="Mongolian Baiti" pitchFamily="66" charset="0"/>
              </a:rPr>
            </a:br>
            <a:r>
              <a:rPr lang="fr-FR" dirty="0">
                <a:latin typeface="Mongolian Baiti" pitchFamily="66" charset="0"/>
                <a:cs typeface="Mongolian Baiti" pitchFamily="66" charset="0"/>
              </a:rPr>
              <a:t>conducteurs isolés ou les câbles utilisés pour alimenter des circuits ou des équipements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61" y="3429000"/>
            <a:ext cx="4320480" cy="307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Goulotte électrique pour câble et fil | Mur,sol &amp; plafo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277" y="3389518"/>
            <a:ext cx="3150099" cy="3150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65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5" y="14847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3.2.  Les canalisations électriques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 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03848" y="1913034"/>
            <a:ext cx="208823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Chemin de câbles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6149" y="2510918"/>
            <a:ext cx="8070307" cy="646331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Un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chemin de câbles (ou tablettes) est un support de câbles constitué d’une base continue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et de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rebords, et ne comportant pas de couvercle. Il peut être perforé ou non,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91" y="3414599"/>
            <a:ext cx="4790740" cy="3387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Epaisseur :1.0 mm : Chemin de câbles à bord droit 24x437 ep:1.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831" y="3414599"/>
            <a:ext cx="3754472" cy="3443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883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5" y="14847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3.3.  Les modes de pose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" y="1854116"/>
            <a:ext cx="8988424" cy="4046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87286" y="5900334"/>
            <a:ext cx="6696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+ : Admis.</a:t>
            </a:r>
            <a:br>
              <a:rPr lang="fr-FR" dirty="0"/>
            </a:br>
            <a:r>
              <a:rPr lang="fr-FR" dirty="0"/>
              <a:t>– : Non admis.</a:t>
            </a:r>
            <a:br>
              <a:rPr lang="fr-FR" dirty="0"/>
            </a:br>
            <a:r>
              <a:rPr lang="fr-FR" dirty="0"/>
              <a:t>0 : Non applicable, ou non utilisé en pratique. </a:t>
            </a:r>
          </a:p>
        </p:txBody>
      </p:sp>
    </p:spTree>
    <p:extLst>
      <p:ext uri="{BB962C8B-B14F-4D97-AF65-F5344CB8AC3E}">
        <p14:creationId xmlns:p14="http://schemas.microsoft.com/office/powerpoint/2010/main" val="145148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5" y="14847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3.4.  Exemple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91" y="2094384"/>
            <a:ext cx="8771937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75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5" y="14847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3.4.  Exemple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"/>
          <a:stretch/>
        </p:blipFill>
        <p:spPr bwMode="auto">
          <a:xfrm>
            <a:off x="307975" y="1854116"/>
            <a:ext cx="8836057" cy="4959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220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5" y="14847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3.4.  Exemple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83" y="1879133"/>
            <a:ext cx="8794105" cy="2583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59019"/>
            <a:ext cx="8656513" cy="2540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976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4" y="1484784"/>
            <a:ext cx="77403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3.5.  Les perturbations dans les réseaux électriques industriels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3347864" y="3284984"/>
            <a:ext cx="2736304" cy="136815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Perturbations dans les RE</a:t>
            </a:r>
            <a:endParaRPr lang="fr-FR" b="1" dirty="0">
              <a:solidFill>
                <a:schemeClr val="tx1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4" name="Ellipse 3"/>
          <p:cNvSpPr/>
          <p:nvPr/>
        </p:nvSpPr>
        <p:spPr>
          <a:xfrm>
            <a:off x="216020" y="2276872"/>
            <a:ext cx="3131844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atin typeface="Mongolian Baiti" pitchFamily="66" charset="0"/>
                <a:cs typeface="Mongolian Baiti" pitchFamily="66" charset="0"/>
              </a:rPr>
              <a:t>Les variations de l'amplitude de tension </a:t>
            </a:r>
          </a:p>
        </p:txBody>
      </p:sp>
      <p:sp>
        <p:nvSpPr>
          <p:cNvPr id="14" name="Ellipse 13"/>
          <p:cNvSpPr/>
          <p:nvPr/>
        </p:nvSpPr>
        <p:spPr>
          <a:xfrm>
            <a:off x="244079" y="4695835"/>
            <a:ext cx="3131844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latin typeface="Mongolian Baiti" pitchFamily="66" charset="0"/>
                <a:cs typeface="Mongolian Baiti" pitchFamily="66" charset="0"/>
              </a:rPr>
              <a:t>Les </a:t>
            </a:r>
            <a:r>
              <a:rPr lang="fr-FR" sz="1600" dirty="0">
                <a:latin typeface="Mongolian Baiti" pitchFamily="66" charset="0"/>
                <a:cs typeface="Mongolian Baiti" pitchFamily="66" charset="0"/>
              </a:rPr>
              <a:t>modifications de la forme d'onde </a:t>
            </a:r>
          </a:p>
        </p:txBody>
      </p:sp>
      <p:sp>
        <p:nvSpPr>
          <p:cNvPr id="15" name="Ellipse 14"/>
          <p:cNvSpPr/>
          <p:nvPr/>
        </p:nvSpPr>
        <p:spPr>
          <a:xfrm>
            <a:off x="5436096" y="2243403"/>
            <a:ext cx="3131844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latin typeface="Mongolian Baiti" pitchFamily="66" charset="0"/>
                <a:cs typeface="Mongolian Baiti" pitchFamily="66" charset="0"/>
              </a:rPr>
              <a:t>Les </a:t>
            </a:r>
            <a:r>
              <a:rPr lang="fr-FR" sz="1600" dirty="0">
                <a:latin typeface="Mongolian Baiti" pitchFamily="66" charset="0"/>
                <a:cs typeface="Mongolian Baiti" pitchFamily="66" charset="0"/>
              </a:rPr>
              <a:t>dissymétries</a:t>
            </a:r>
            <a:br>
              <a:rPr lang="fr-FR" sz="1600" dirty="0">
                <a:latin typeface="Mongolian Baiti" pitchFamily="66" charset="0"/>
                <a:cs typeface="Mongolian Baiti" pitchFamily="66" charset="0"/>
              </a:rPr>
            </a:br>
            <a:r>
              <a:rPr lang="fr-FR" sz="1600" dirty="0">
                <a:latin typeface="Mongolian Baiti" pitchFamily="66" charset="0"/>
                <a:cs typeface="Mongolian Baiti" pitchFamily="66" charset="0"/>
              </a:rPr>
              <a:t>du système triphasé </a:t>
            </a:r>
          </a:p>
        </p:txBody>
      </p:sp>
      <p:sp>
        <p:nvSpPr>
          <p:cNvPr id="16" name="Ellipse 15"/>
          <p:cNvSpPr/>
          <p:nvPr/>
        </p:nvSpPr>
        <p:spPr>
          <a:xfrm>
            <a:off x="5652120" y="4869160"/>
            <a:ext cx="3131844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atin typeface="Mongolian Baiti" pitchFamily="66" charset="0"/>
                <a:cs typeface="Mongolian Baiti" pitchFamily="66" charset="0"/>
              </a:rPr>
              <a:t>les fluctuations de la fréquence autour de 50 Hz </a:t>
            </a:r>
          </a:p>
        </p:txBody>
      </p:sp>
      <p:cxnSp>
        <p:nvCxnSpPr>
          <p:cNvPr id="13" name="Connecteur droit avec flèche 12"/>
          <p:cNvCxnSpPr>
            <a:stCxn id="3" idx="1"/>
            <a:endCxn id="4" idx="4"/>
          </p:cNvCxnSpPr>
          <p:nvPr/>
        </p:nvCxnSpPr>
        <p:spPr>
          <a:xfrm flipH="1" flipV="1">
            <a:off x="1781942" y="2996952"/>
            <a:ext cx="1966644" cy="48839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stCxn id="3" idx="3"/>
          </p:cNvCxnSpPr>
          <p:nvPr/>
        </p:nvCxnSpPr>
        <p:spPr>
          <a:xfrm flipH="1">
            <a:off x="1873897" y="4452775"/>
            <a:ext cx="1874689" cy="2081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>
            <a:stCxn id="3" idx="7"/>
            <a:endCxn id="15" idx="4"/>
          </p:cNvCxnSpPr>
          <p:nvPr/>
        </p:nvCxnSpPr>
        <p:spPr>
          <a:xfrm flipV="1">
            <a:off x="5683446" y="2963483"/>
            <a:ext cx="1318572" cy="5218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>
            <a:stCxn id="3" idx="5"/>
            <a:endCxn id="16" idx="0"/>
          </p:cNvCxnSpPr>
          <p:nvPr/>
        </p:nvCxnSpPr>
        <p:spPr>
          <a:xfrm>
            <a:off x="5683446" y="4452775"/>
            <a:ext cx="1534596" cy="4163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172" name="Picture 4" descr="Analyse réseau électrique - M-CO, expertise et conseil dans la prévention  et la sécurité industriel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70" y="3365724"/>
            <a:ext cx="2494047" cy="108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Le transformateur d'isolement - LOKELECT ENGINEERI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94" y="5486368"/>
            <a:ext cx="2404147" cy="118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POWER QUALITY. Les déséquilibres de tension | IREM - Made in Ital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274700"/>
            <a:ext cx="2411760" cy="1185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III. Modulation de fréquence - Claude Giménè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778" y="5960704"/>
            <a:ext cx="1718322" cy="897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40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4" y="1484784"/>
            <a:ext cx="77403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3.5.  Les perturbations dans les réseaux électriques industriels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2555776" y="2060848"/>
            <a:ext cx="3816424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Variation de fréquence</a:t>
            </a:r>
            <a:endParaRPr lang="fr-FR" b="1" dirty="0">
              <a:solidFill>
                <a:schemeClr val="tx1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78766" y="2779264"/>
            <a:ext cx="4185222" cy="369332"/>
          </a:xfrm>
          <a:prstGeom prst="rect">
            <a:avLst/>
          </a:prstGeom>
          <a:solidFill>
            <a:srgbClr val="00B0F0"/>
          </a:solidFill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b="1" i="1" dirty="0">
                <a:latin typeface="Mongolian Baiti" pitchFamily="66" charset="0"/>
                <a:cs typeface="Mongolian Baiti" pitchFamily="66" charset="0"/>
              </a:rPr>
              <a:t>Présence du réseau de distribution public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792" y="3164681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sont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rares et ne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sont rencontrées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que dans des circonstances particulières telles que les défauts graves sur le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réseau de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production ou de transport. </a:t>
            </a:r>
            <a:endParaRPr lang="fr-FR" dirty="0" smtClean="0">
              <a:latin typeface="Mongolian Baiti" pitchFamily="66" charset="0"/>
              <a:cs typeface="Mongolian Baiti" pitchFamily="66" charset="0"/>
            </a:endParaRPr>
          </a:p>
          <a:p>
            <a:endParaRPr lang="fr-FR" dirty="0" smtClean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Surtout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lorsqu'il n'y a pas d'équilibre entre la production et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la consommation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d'énergie électrique, ce type d'interférence se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produit.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La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variation de fréquence n'excède pas 1 Hz autour de la fréquence nominale (50 ou 60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Hz) dans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la plupart des réseaux publics.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32040" y="2774017"/>
            <a:ext cx="3759632" cy="369332"/>
          </a:xfrm>
          <a:prstGeom prst="rect">
            <a:avLst/>
          </a:prstGeom>
          <a:solidFill>
            <a:srgbClr val="00B0F0"/>
          </a:solidFill>
          <a:ln w="28575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fr-FR" b="1" i="1" dirty="0">
                <a:latin typeface="Mongolian Baiti" pitchFamily="66" charset="0"/>
                <a:cs typeface="Mongolian Baiti" pitchFamily="66" charset="0"/>
              </a:rPr>
              <a:t>Une source autonome de production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48063" y="3429000"/>
            <a:ext cx="396402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dirty="0">
                <a:latin typeface="Mongolian Baiti" pitchFamily="66" charset="0"/>
                <a:cs typeface="Mongolian Baiti" pitchFamily="66" charset="0"/>
              </a:rPr>
              <a:t>Des variations de charge importantes provoquent des variations de fréquence. </a:t>
            </a:r>
            <a:endParaRPr lang="fr-FR" dirty="0" smtClean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L’utilisation d’un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système de stockage ou le recours au délestage permet de maintenir la fréquence en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cas de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surcharge 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304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4" y="1484784"/>
            <a:ext cx="77403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3.5.  Les perturbations dans les réseaux électriques industriels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2555776" y="2060848"/>
            <a:ext cx="3816424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Variation de l’amplitude</a:t>
            </a:r>
            <a:endParaRPr lang="fr-FR" b="1" dirty="0">
              <a:solidFill>
                <a:schemeClr val="tx1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71377" y="2779264"/>
            <a:ext cx="4185222" cy="369332"/>
          </a:xfrm>
          <a:prstGeom prst="rect">
            <a:avLst/>
          </a:prstGeom>
          <a:solidFill>
            <a:srgbClr val="00B0F0"/>
          </a:solidFill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b="1" i="1" dirty="0">
                <a:latin typeface="Mongolian Baiti" pitchFamily="66" charset="0"/>
                <a:cs typeface="Mongolian Baiti" pitchFamily="66" charset="0"/>
              </a:rPr>
              <a:t>Creux de tension et coupures brèves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432044" y="3386908"/>
            <a:ext cx="810039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dirty="0">
                <a:latin typeface="Mongolian Baiti" pitchFamily="66" charset="0"/>
                <a:cs typeface="Mongolian Baiti" pitchFamily="66" charset="0"/>
              </a:rPr>
              <a:t>Un creux de tension est une réduction de la tension d'au moins </a:t>
            </a:r>
            <a:r>
              <a:rPr lang="fr-FR" b="1" dirty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10 %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sur une durée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d'</a:t>
            </a:r>
            <a:r>
              <a:rPr lang="fr-FR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une demi-période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à quelques </a:t>
            </a:r>
            <a:r>
              <a:rPr lang="fr-FR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secondes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Une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coupure brève est un creux de </a:t>
            </a:r>
            <a:r>
              <a:rPr lang="fr-FR" b="1" dirty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100 %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d'une durée </a:t>
            </a:r>
            <a:r>
              <a:rPr lang="fr-FR" b="1" dirty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supérieure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 à </a:t>
            </a:r>
            <a:r>
              <a:rPr lang="fr-FR" b="1" dirty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quelques secondes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et </a:t>
            </a:r>
            <a:r>
              <a:rPr lang="fr-FR" b="1" dirty="0" smtClean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moins </a:t>
            </a:r>
            <a:r>
              <a:rPr lang="fr-FR" b="1" dirty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d’une une minute </a:t>
            </a:r>
            <a:r>
              <a:rPr lang="fr-FR" b="1" dirty="0">
                <a:solidFill>
                  <a:srgbClr val="FF0000"/>
                </a:solidFill>
              </a:rPr>
              <a:t/>
            </a:r>
            <a:br>
              <a:rPr lang="fr-FR" b="1" dirty="0">
                <a:solidFill>
                  <a:srgbClr val="FF0000"/>
                </a:solidFill>
              </a:rPr>
            </a:b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 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941168"/>
            <a:ext cx="4133850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303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4" y="1484784"/>
            <a:ext cx="77403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3.5.  Les perturbations dans les réseaux électriques industriels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2555776" y="2060848"/>
            <a:ext cx="3816424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Variation de l’amplitude</a:t>
            </a:r>
            <a:endParaRPr lang="fr-FR" b="1" dirty="0">
              <a:solidFill>
                <a:schemeClr val="tx1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71377" y="2779264"/>
            <a:ext cx="4185222" cy="369332"/>
          </a:xfrm>
          <a:prstGeom prst="rect">
            <a:avLst/>
          </a:prstGeom>
          <a:solidFill>
            <a:srgbClr val="00B0F0"/>
          </a:solidFill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b="1" i="1" dirty="0" smtClean="0">
                <a:latin typeface="Mongolian Baiti" pitchFamily="66" charset="0"/>
                <a:cs typeface="Mongolian Baiti" pitchFamily="66" charset="0"/>
              </a:rPr>
              <a:t>Fluctuations de tension (flickers)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7975" y="3284984"/>
            <a:ext cx="836848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Sont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des changements périodiques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ou aléatoires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de l'enveloppe de la tension. Leurs amplitudes sont inférieures à 10% de la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tension nominale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. </a:t>
            </a:r>
            <a:endParaRPr lang="fr-FR" dirty="0" smtClean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Ce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type de perturbations est connu sous le nom de "</a:t>
            </a:r>
            <a:r>
              <a:rPr lang="fr-FR" dirty="0" err="1">
                <a:latin typeface="Mongolian Baiti" pitchFamily="66" charset="0"/>
                <a:cs typeface="Mongolian Baiti" pitchFamily="66" charset="0"/>
              </a:rPr>
              <a:t>flicker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" pour son effet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de papillotement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sur l'éclairage </a:t>
            </a:r>
            <a:br>
              <a:rPr lang="fr-FR" dirty="0">
                <a:latin typeface="Mongolian Baiti" pitchFamily="66" charset="0"/>
                <a:cs typeface="Mongolian Baiti" pitchFamily="66" charset="0"/>
              </a:rPr>
            </a:b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4831457"/>
            <a:ext cx="6677025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737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4" y="1484784"/>
            <a:ext cx="77403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3.5.  Les perturbations dans les réseaux électriques industriels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2555776" y="2060848"/>
            <a:ext cx="4608512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Modification de la forme d’onde</a:t>
            </a:r>
            <a:endParaRPr lang="fr-FR" b="1" dirty="0">
              <a:solidFill>
                <a:schemeClr val="tx1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0305" y="2636912"/>
            <a:ext cx="80628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Mongolian Baiti" pitchFamily="66" charset="0"/>
                <a:cs typeface="Mongolian Baiti" pitchFamily="66" charset="0"/>
              </a:rPr>
              <a:t>Les récepteurs </a:t>
            </a:r>
            <a:r>
              <a:rPr lang="fr-FR" b="1" dirty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non linéaires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(tels que les fours à arc électrique, l'éclairage, les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convertisseurs, etc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.) absorbent des courants non sinusoïdaux qui traversent l'impédance du réseau et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cela entraînera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une déformation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de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la tension d'alimentation </a:t>
            </a:r>
          </a:p>
        </p:txBody>
      </p:sp>
      <p:sp>
        <p:nvSpPr>
          <p:cNvPr id="12" name="AutoShape 2" descr="1-Exemple d'harmonique | Download Scientific Diagram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AutoShape 4" descr="1-Exemple d'harmonique | Download Scientific Diagram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" name="AutoShape 6" descr="1-Exemple d'harmonique | Download Scientific Diagram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6" name="Picture 4" descr="Définition des harmoniques et de leur 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005064"/>
            <a:ext cx="4752975" cy="2615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14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4" y="1484784"/>
            <a:ext cx="77403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3.5.  Les perturbations dans les réseaux électriques industriels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2555776" y="2060848"/>
            <a:ext cx="4608512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Modification de la forme d’onde</a:t>
            </a:r>
            <a:endParaRPr lang="fr-FR" b="1" dirty="0">
              <a:solidFill>
                <a:schemeClr val="tx1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2" name="AutoShape 2" descr="Détection et filtrage des harmoniques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78" y="2641187"/>
            <a:ext cx="8609621" cy="405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547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4" y="1484784"/>
            <a:ext cx="77403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3.5.  Les perturbations dans les réseaux électriques industriels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2555776" y="2060848"/>
            <a:ext cx="4608512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Modification de la forme d’onde</a:t>
            </a:r>
            <a:endParaRPr lang="fr-FR" b="1" dirty="0">
              <a:solidFill>
                <a:schemeClr val="tx1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7670" y="2708920"/>
            <a:ext cx="806280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b="1" dirty="0">
                <a:solidFill>
                  <a:srgbClr val="FF0000"/>
                </a:solidFill>
                <a:latin typeface="Mongolian Baiti" pitchFamily="66" charset="0"/>
                <a:cs typeface="Mongolian Baiti" pitchFamily="66" charset="0"/>
              </a:rPr>
              <a:t>Les harmoniques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sont des tensions ou des courants sinusoïdaux dont la fréquence est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un multiple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entier (k) de la fréquence du réseau de distribution, appelée fréquence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fondamentale (50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à 60 Hz). Lorsqu'elles sont combinées à la tension ou au courant fondamental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sinusoïdal,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les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harmoniques provoquent la distorsion de la forme d'onde de la tension ou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du courant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et peuvent perturber le fonctionnement des appareils électriques du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réseau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04" y="4740245"/>
            <a:ext cx="6753225" cy="2089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547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4" y="1484784"/>
            <a:ext cx="77403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3.5.  Les perturbations dans les réseaux électriques industriels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2555776" y="2060848"/>
            <a:ext cx="4608512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Dissymétrie du système triphasé</a:t>
            </a:r>
            <a:endParaRPr lang="fr-FR" b="1" dirty="0">
              <a:solidFill>
                <a:schemeClr val="tx1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2044" y="2690336"/>
            <a:ext cx="83164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FR" dirty="0">
                <a:latin typeface="Mongolian Baiti" pitchFamily="66" charset="0"/>
                <a:cs typeface="Mongolian Baiti" pitchFamily="66" charset="0"/>
              </a:rPr>
              <a:t>Le réseau triphasé est déséquilibré lorsque les trois tensions du système triphasé ne sont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pas égales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en amplitude ou ne sont pas décalées les unes par rapport aux autres de 120 ° 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460375" y="3861048"/>
            <a:ext cx="80000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FR" dirty="0">
                <a:latin typeface="Mongolian Baiti" pitchFamily="66" charset="0"/>
                <a:cs typeface="Mongolian Baiti" pitchFamily="66" charset="0"/>
              </a:rPr>
              <a:t>Il existe trois types de circuits triphasés déséquilibres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: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Charge </a:t>
            </a:r>
            <a:r>
              <a:rPr lang="fr-FR" b="1" dirty="0">
                <a:latin typeface="Mongolian Baiti" pitchFamily="66" charset="0"/>
                <a:cs typeface="Mongolian Baiti" pitchFamily="66" charset="0"/>
              </a:rPr>
              <a:t>déséquilibrée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: Il peut exister un court-circuit dans la charge, ou une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mauvaise répartition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des charges monophasées sur le réseau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triphasé.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Source </a:t>
            </a:r>
            <a:r>
              <a:rPr lang="fr-FR" b="1" dirty="0">
                <a:latin typeface="Mongolian Baiti" pitchFamily="66" charset="0"/>
                <a:cs typeface="Mongolian Baiti" pitchFamily="66" charset="0"/>
              </a:rPr>
              <a:t>déséquilibrée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: Court-circuit à la source ou dans un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transformateur.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endParaRPr lang="fr-FR" dirty="0">
              <a:latin typeface="Mongolian Baiti" pitchFamily="66" charset="0"/>
              <a:cs typeface="Mongolian Baiti" pitchFamily="66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Combinaison </a:t>
            </a:r>
            <a:r>
              <a:rPr lang="fr-FR" b="1" dirty="0">
                <a:latin typeface="Mongolian Baiti" pitchFamily="66" charset="0"/>
                <a:cs typeface="Mongolian Baiti" pitchFamily="66" charset="0"/>
              </a:rPr>
              <a:t>de source et charge déséquilibrées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2489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4" y="1484784"/>
            <a:ext cx="77403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3.5.  Les perturbations dans les réseaux électriques industriels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2555776" y="2060848"/>
            <a:ext cx="4608512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Niveaux de CEM</a:t>
            </a:r>
            <a:endParaRPr lang="fr-FR" b="1" dirty="0">
              <a:solidFill>
                <a:schemeClr val="tx1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2044" y="2690336"/>
            <a:ext cx="83164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FR" dirty="0">
                <a:latin typeface="Mongolian Baiti" pitchFamily="66" charset="0"/>
                <a:cs typeface="Mongolian Baiti" pitchFamily="66" charset="0"/>
              </a:rPr>
              <a:t>C'est le niveau maximal spécifié des perturbations qu’il peut être soumis par un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appareil. Ceci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est la Compatibilité Electromagnétique (CEM) caractérise la capacité des équipements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à supporter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mutuellement leurs effets électromagnétiques </a:t>
            </a:r>
            <a:endParaRPr lang="fr-FR" dirty="0"/>
          </a:p>
        </p:txBody>
      </p:sp>
      <p:pic>
        <p:nvPicPr>
          <p:cNvPr id="10242" name="Picture 2" descr="Management de la CEM – protection foudre eg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93" y="3816017"/>
            <a:ext cx="4176463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ompatibilité ÉlectroMagnétique CEM - PDF Téléchargement Gratui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66" b="5908"/>
          <a:stretch/>
        </p:blipFill>
        <p:spPr bwMode="auto">
          <a:xfrm>
            <a:off x="4438867" y="3717032"/>
            <a:ext cx="4630421" cy="2612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67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4" y="1484784"/>
            <a:ext cx="77403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3.5.  Les perturbations dans les réseaux électriques industriels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2555776" y="2060848"/>
            <a:ext cx="4608512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Niveaux de CEM</a:t>
            </a:r>
            <a:endParaRPr lang="fr-FR" b="1" dirty="0">
              <a:solidFill>
                <a:schemeClr val="tx1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8643" y="3140968"/>
            <a:ext cx="82964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FR" dirty="0">
                <a:latin typeface="Mongolian Baiti" pitchFamily="66" charset="0"/>
                <a:cs typeface="Mongolian Baiti" pitchFamily="66" charset="0"/>
              </a:rPr>
              <a:t>La CEM concerne la génération, la transmission et la réception d'énergie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électromagnétique. Ces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trois aspects constituent le cadre de base de toute conception CEM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0375" y="4365104"/>
            <a:ext cx="83164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fr-FR" dirty="0">
                <a:latin typeface="Mongolian Baiti" pitchFamily="66" charset="0"/>
                <a:cs typeface="Mongolian Baiti" pitchFamily="66" charset="0"/>
              </a:rPr>
              <a:t>Une source (également appelée émetteur) produit l'émission et une voie de transfert</a:t>
            </a:r>
            <a:br>
              <a:rPr lang="fr-FR" dirty="0">
                <a:latin typeface="Mongolian Baiti" pitchFamily="66" charset="0"/>
                <a:cs typeface="Mongolian Baiti" pitchFamily="66" charset="0"/>
              </a:rPr>
            </a:br>
            <a:r>
              <a:rPr lang="fr-FR" dirty="0">
                <a:latin typeface="Mongolian Baiti" pitchFamily="66" charset="0"/>
                <a:cs typeface="Mongolian Baiti" pitchFamily="66" charset="0"/>
              </a:rPr>
              <a:t>ou de couplage transfère l'énergie d'émission à un récepteur, où elle est traitée, ce qui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entraîne un </a:t>
            </a:r>
            <a:r>
              <a:rPr lang="fr-FR" dirty="0">
                <a:latin typeface="Mongolian Baiti" pitchFamily="66" charset="0"/>
                <a:cs typeface="Mongolian Baiti" pitchFamily="66" charset="0"/>
              </a:rPr>
              <a:t>comportement indésirable </a:t>
            </a:r>
          </a:p>
        </p:txBody>
      </p:sp>
    </p:spTree>
    <p:extLst>
      <p:ext uri="{BB962C8B-B14F-4D97-AF65-F5344CB8AC3E}">
        <p14:creationId xmlns:p14="http://schemas.microsoft.com/office/powerpoint/2010/main" val="29828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Chapitre III: Ouvrages électriques industriels</a:t>
            </a:r>
            <a:br>
              <a:rPr lang="fr-FR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400" b="1" dirty="0" smtClean="0">
                <a:latin typeface="Times New Roman" pitchFamily="18" charset="0"/>
                <a:cs typeface="Times New Roman" pitchFamily="18" charset="0"/>
              </a:rPr>
              <a:t>3. Structures et canalisations</a:t>
            </a:r>
            <a:endParaRPr lang="fr-F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AutoShape 6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8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10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AutoShape 12" descr="Résultat d’images pour Arc électrique citer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AutoShape 18" descr="Résultat d’images pour arc électrique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32044" y="1484784"/>
            <a:ext cx="77403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latin typeface="Mongolian Baiti" pitchFamily="66" charset="0"/>
                <a:cs typeface="Mongolian Baiti" pitchFamily="66" charset="0"/>
              </a:rPr>
              <a:t>3.5.  Les perturbations dans les réseaux électriques industriels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2555776" y="2060848"/>
            <a:ext cx="4608512" cy="504056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Mongolian Baiti" pitchFamily="66" charset="0"/>
                <a:cs typeface="Mongolian Baiti" pitchFamily="66" charset="0"/>
              </a:rPr>
              <a:t>Sources de CEM</a:t>
            </a:r>
            <a:endParaRPr lang="fr-FR" b="1" dirty="0">
              <a:solidFill>
                <a:schemeClr val="tx1"/>
              </a:solidFill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5175" y="2636912"/>
            <a:ext cx="39507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latin typeface="Mongolian Baiti" pitchFamily="66" charset="0"/>
                <a:cs typeface="Mongolian Baiti" pitchFamily="66" charset="0"/>
              </a:rPr>
              <a:t/>
            </a:r>
            <a:br>
              <a:rPr lang="fr-FR" b="1" dirty="0">
                <a:latin typeface="Mongolian Baiti" pitchFamily="66" charset="0"/>
                <a:cs typeface="Mongolian Baiti" pitchFamily="66" charset="0"/>
              </a:rPr>
            </a:br>
            <a:r>
              <a:rPr lang="fr-FR" b="1" dirty="0">
                <a:latin typeface="Mongolian Baiti" pitchFamily="66" charset="0"/>
                <a:cs typeface="Mongolian Baiti" pitchFamily="66" charset="0"/>
              </a:rPr>
              <a:t>Phénomènes naturels</a:t>
            </a:r>
            <a:br>
              <a:rPr lang="fr-FR" b="1" dirty="0">
                <a:latin typeface="Mongolian Baiti" pitchFamily="66" charset="0"/>
                <a:cs typeface="Mongolian Baiti" pitchFamily="66" charset="0"/>
              </a:rPr>
            </a:br>
            <a:r>
              <a:rPr lang="fr-FR" dirty="0">
                <a:latin typeface="Mongolian Baiti" pitchFamily="66" charset="0"/>
                <a:cs typeface="Mongolian Baiti" pitchFamily="66" charset="0"/>
              </a:rPr>
              <a:t>❖ Foudre</a:t>
            </a:r>
            <a:br>
              <a:rPr lang="fr-FR" dirty="0">
                <a:latin typeface="Mongolian Baiti" pitchFamily="66" charset="0"/>
                <a:cs typeface="Mongolian Baiti" pitchFamily="66" charset="0"/>
              </a:rPr>
            </a:br>
            <a:r>
              <a:rPr lang="fr-FR" dirty="0">
                <a:latin typeface="Mongolian Baiti" pitchFamily="66" charset="0"/>
                <a:cs typeface="Mongolian Baiti" pitchFamily="66" charset="0"/>
              </a:rPr>
              <a:t>❖ Décharges électrostatiques</a:t>
            </a:r>
            <a:br>
              <a:rPr lang="fr-FR" dirty="0">
                <a:latin typeface="Mongolian Baiti" pitchFamily="66" charset="0"/>
                <a:cs typeface="Mongolian Baiti" pitchFamily="66" charset="0"/>
              </a:rPr>
            </a:br>
            <a:r>
              <a:rPr lang="fr-FR" dirty="0">
                <a:latin typeface="Mongolian Baiti" pitchFamily="66" charset="0"/>
                <a:cs typeface="Mongolian Baiti" pitchFamily="66" charset="0"/>
              </a:rPr>
              <a:t>❖ Rayonnements cosmiques</a:t>
            </a:r>
            <a:br>
              <a:rPr lang="fr-FR" dirty="0">
                <a:latin typeface="Mongolian Baiti" pitchFamily="66" charset="0"/>
                <a:cs typeface="Mongolian Baiti" pitchFamily="66" charset="0"/>
              </a:rPr>
            </a:b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239813" y="2588106"/>
            <a:ext cx="32751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Mongolian Baiti" pitchFamily="66" charset="0"/>
                <a:cs typeface="Mongolian Baiti" pitchFamily="66" charset="0"/>
              </a:rPr>
              <a:t/>
            </a:r>
            <a:br>
              <a:rPr lang="fr-FR" dirty="0">
                <a:latin typeface="Mongolian Baiti" pitchFamily="66" charset="0"/>
                <a:cs typeface="Mongolian Baiti" pitchFamily="66" charset="0"/>
              </a:rPr>
            </a:br>
            <a:r>
              <a:rPr lang="fr-FR" b="1" dirty="0">
                <a:latin typeface="Mongolian Baiti" pitchFamily="66" charset="0"/>
                <a:cs typeface="Mongolian Baiti" pitchFamily="66" charset="0"/>
              </a:rPr>
              <a:t>Phénomènes artificiels</a:t>
            </a:r>
            <a:br>
              <a:rPr lang="fr-FR" b="1" dirty="0">
                <a:latin typeface="Mongolian Baiti" pitchFamily="66" charset="0"/>
                <a:cs typeface="Mongolian Baiti" pitchFamily="66" charset="0"/>
              </a:rPr>
            </a:br>
            <a:r>
              <a:rPr lang="fr-FR" dirty="0">
                <a:latin typeface="Mongolian Baiti" pitchFamily="66" charset="0"/>
                <a:cs typeface="Mongolian Baiti" pitchFamily="66" charset="0"/>
              </a:rPr>
              <a:t>❖ Émetteurs radio et radars</a:t>
            </a:r>
            <a:br>
              <a:rPr lang="fr-FR" dirty="0">
                <a:latin typeface="Mongolian Baiti" pitchFamily="66" charset="0"/>
                <a:cs typeface="Mongolian Baiti" pitchFamily="66" charset="0"/>
              </a:rPr>
            </a:br>
            <a:r>
              <a:rPr lang="fr-FR" dirty="0">
                <a:latin typeface="Mongolian Baiti" pitchFamily="66" charset="0"/>
                <a:cs typeface="Mongolian Baiti" pitchFamily="66" charset="0"/>
              </a:rPr>
              <a:t>❖ Appareils industriels</a:t>
            </a:r>
            <a:br>
              <a:rPr lang="fr-FR" dirty="0">
                <a:latin typeface="Mongolian Baiti" pitchFamily="66" charset="0"/>
                <a:cs typeface="Mongolian Baiti" pitchFamily="66" charset="0"/>
              </a:rPr>
            </a:br>
            <a:r>
              <a:rPr lang="fr-FR" dirty="0">
                <a:latin typeface="Mongolian Baiti" pitchFamily="66" charset="0"/>
                <a:cs typeface="Mongolian Baiti" pitchFamily="66" charset="0"/>
              </a:rPr>
              <a:t>❖ Traitement de l'information</a:t>
            </a:r>
            <a:br>
              <a:rPr lang="fr-FR" dirty="0">
                <a:latin typeface="Mongolian Baiti" pitchFamily="66" charset="0"/>
                <a:cs typeface="Mongolian Baiti" pitchFamily="66" charset="0"/>
              </a:rPr>
            </a:br>
            <a:r>
              <a:rPr lang="fr-FR" dirty="0">
                <a:latin typeface="Mongolian Baiti" pitchFamily="66" charset="0"/>
                <a:cs typeface="Mongolian Baiti" pitchFamily="66" charset="0"/>
              </a:rPr>
              <a:t>❖ Traitement de l'énergie</a:t>
            </a:r>
            <a:br>
              <a:rPr lang="fr-FR" dirty="0">
                <a:latin typeface="Mongolian Baiti" pitchFamily="66" charset="0"/>
                <a:cs typeface="Mongolian Baiti" pitchFamily="66" charset="0"/>
              </a:rPr>
            </a:br>
            <a:r>
              <a:rPr lang="fr-FR" dirty="0">
                <a:latin typeface="Mongolian Baiti" pitchFamily="66" charset="0"/>
                <a:cs typeface="Mongolian Baiti" pitchFamily="66" charset="0"/>
              </a:rPr>
              <a:t>❖ Dispositifs </a:t>
            </a:r>
            <a:r>
              <a:rPr lang="fr-FR" dirty="0" smtClean="0">
                <a:latin typeface="Mongolian Baiti" pitchFamily="66" charset="0"/>
                <a:cs typeface="Mongolian Baiti" pitchFamily="66" charset="0"/>
              </a:rPr>
              <a:t>d'éclairage</a:t>
            </a:r>
            <a:endParaRPr lang="fr-FR" dirty="0">
              <a:latin typeface="Mongolian Baiti" pitchFamily="66" charset="0"/>
              <a:cs typeface="Mongolian Baiti" pitchFamily="66" charset="0"/>
            </a:endParaRPr>
          </a:p>
        </p:txBody>
      </p:sp>
      <p:pic>
        <p:nvPicPr>
          <p:cNvPr id="11266" name="Picture 2" descr="Définition | Foud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60" y="4869160"/>
            <a:ext cx="1944076" cy="181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Rayonnement Cosmique Arc-en-ciel | Vecteur Premi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695" y="4869160"/>
            <a:ext cx="1788311" cy="1816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Radio and radar astronomy | Definition, Measurements, &amp; Facts | Britannic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869160"/>
            <a:ext cx="2610915" cy="1741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Appareils D'éclairage À Led, Dispositif D'éclairage Professionnel D'étape  Led Par Coloré Banque D'Images et Photos Libres De Droits. Image 9187595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861" y="4869160"/>
            <a:ext cx="2445339" cy="180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22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</TotalTime>
  <Words>1199</Words>
  <Application>Microsoft Office PowerPoint</Application>
  <PresentationFormat>Affichage à l'écran (4:3)</PresentationFormat>
  <Paragraphs>178</Paragraphs>
  <Slides>27</Slides>
  <Notes>26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3" baseType="lpstr">
      <vt:lpstr>Arial</vt:lpstr>
      <vt:lpstr>Calibri</vt:lpstr>
      <vt:lpstr>Mongolian Baiti</vt:lpstr>
      <vt:lpstr>Times New Roman</vt:lpstr>
      <vt:lpstr>Wingdings</vt:lpstr>
      <vt:lpstr>Thème Office</vt:lpstr>
      <vt:lpstr>Centre Universitaire Abdelhafidh Boussouf-MILA Département de GM-ELM 1re  Année Master ELM</vt:lpstr>
      <vt:lpstr>Chapitre III: Ouvrages électriques industriels 1. Domaines de tension</vt:lpstr>
      <vt:lpstr>Chapitre III: Ouvrages électriques industriels 2. Conditions d’environnement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  <vt:lpstr>Chapitre III: Ouvrages électriques industriels 3. Structures et canalisations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acer</dc:creator>
  <cp:lastModifiedBy>pc</cp:lastModifiedBy>
  <cp:revision>83</cp:revision>
  <dcterms:created xsi:type="dcterms:W3CDTF">2023-10-24T13:19:11Z</dcterms:created>
  <dcterms:modified xsi:type="dcterms:W3CDTF">2024-10-16T18:17:16Z</dcterms:modified>
</cp:coreProperties>
</file>