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3"/>
  </p:notesMasterIdLst>
  <p:sldIdLst>
    <p:sldId id="259" r:id="rId2"/>
    <p:sldId id="265" r:id="rId3"/>
    <p:sldId id="256" r:id="rId4"/>
    <p:sldId id="257" r:id="rId5"/>
    <p:sldId id="258" r:id="rId6"/>
    <p:sldId id="261" r:id="rId7"/>
    <p:sldId id="260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78" autoAdjust="0"/>
    <p:restoredTop sz="94680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20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FF6A292-B81D-491E-9A64-B680D16DD2AC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EG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DC56DD8-2BC7-4FE3-91A0-99C1CF63D46B}" type="slidenum">
              <a:rPr lang="ar-EG" smtClean="0"/>
              <a:t>‹N°›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53509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C56DD8-2BC7-4FE3-91A0-99C1CF63D46B}" type="slidenum">
              <a:rPr lang="ar-EG" smtClean="0"/>
              <a:t>6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3448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D5718D45-4C58-40C2-8962-010DB6B4A316}" type="datetimeFigureOut">
              <a:rPr lang="ar-EG" smtClean="0"/>
              <a:t>02/06/1446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31172BEB-7FBD-4008-80C1-49909EA8642C}" type="slidenum">
              <a:rPr lang="ar-EG" smtClean="0"/>
              <a:t>‹N°›</a:t>
            </a:fld>
            <a:endParaRPr lang="ar-EG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r" defTabSz="914400" rtl="1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r" defTabSz="914400" rtl="1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r" defTabSz="914400" rtl="1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r" defTabSz="914400" rtl="1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r" defTabSz="914400" rtl="1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r" defTabSz="914400" rtl="1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r" defTabSz="914400" rtl="1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r" defTabSz="914400" rtl="1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r" defTabSz="914400" rtl="1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39" y="0"/>
            <a:ext cx="1674891" cy="135802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812" y="39868"/>
            <a:ext cx="1528763" cy="1462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763688" y="1752980"/>
            <a:ext cx="5688632" cy="4104456"/>
          </a:xfrm>
          <a:prstGeom prst="rect">
            <a:avLst/>
          </a:prstGeom>
          <a:solidFill>
            <a:schemeClr val="tx1">
              <a:alpha val="46000"/>
            </a:schemeClr>
          </a:solidFill>
          <a:effectLst>
            <a:reflection blurRad="6350" stA="50000" endA="300" endPos="38500" dist="50800" dir="5400000" sy="-100000" algn="bl" rotWithShape="0"/>
            <a:softEdge rad="127000"/>
          </a:effectLst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 smtClean="0">
                <a:solidFill>
                  <a:srgbClr val="FF0000"/>
                </a:solidFill>
                <a:latin typeface="Aldhabi" pitchFamily="2" charset="-78"/>
                <a:cs typeface="Aldhabi" pitchFamily="2" charset="-78"/>
              </a:rPr>
              <a:t>العنوان :</a:t>
            </a:r>
          </a:p>
          <a:p>
            <a:pPr algn="ctr"/>
            <a:endParaRPr lang="ar-SA" sz="1400" dirty="0" smtClean="0">
              <a:solidFill>
                <a:srgbClr val="FF0000"/>
              </a:solidFill>
              <a:latin typeface="Aldhabi" pitchFamily="2" charset="-78"/>
              <a:cs typeface="Aldhabi" pitchFamily="2" charset="-78"/>
            </a:endParaRPr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SA" dirty="0" smtClean="0"/>
          </a:p>
          <a:p>
            <a:pPr algn="ctr"/>
            <a:endParaRPr lang="ar-SA" dirty="0"/>
          </a:p>
          <a:p>
            <a:pPr algn="ctr"/>
            <a:endParaRPr lang="ar-EG" dirty="0"/>
          </a:p>
        </p:txBody>
      </p:sp>
      <p:sp>
        <p:nvSpPr>
          <p:cNvPr id="6" name="ZoneTexte 5"/>
          <p:cNvSpPr txBox="1"/>
          <p:nvPr/>
        </p:nvSpPr>
        <p:spPr>
          <a:xfrm>
            <a:off x="2051720" y="188640"/>
            <a:ext cx="511256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 smtClean="0">
                <a:solidFill>
                  <a:srgbClr val="92D050"/>
                </a:solidFill>
              </a:rPr>
              <a:t>الجمهوري الجزائرية الديمقراطية الشعبية </a:t>
            </a:r>
          </a:p>
          <a:p>
            <a:pPr algn="ctr"/>
            <a:r>
              <a:rPr lang="ar-SA" dirty="0" smtClean="0">
                <a:solidFill>
                  <a:srgbClr val="92D050"/>
                </a:solidFill>
              </a:rPr>
              <a:t>المركز الجامعي عبد الحفيظ </a:t>
            </a:r>
            <a:r>
              <a:rPr lang="ar-SA" dirty="0" err="1" smtClean="0">
                <a:solidFill>
                  <a:srgbClr val="92D050"/>
                </a:solidFill>
              </a:rPr>
              <a:t>بوالصوف</a:t>
            </a:r>
            <a:endParaRPr lang="ar-SA" dirty="0" smtClean="0">
              <a:solidFill>
                <a:srgbClr val="92D050"/>
              </a:solidFill>
            </a:endParaRPr>
          </a:p>
          <a:p>
            <a:pPr algn="ctr"/>
            <a:r>
              <a:rPr lang="ar-SA" dirty="0" smtClean="0">
                <a:solidFill>
                  <a:srgbClr val="92D050"/>
                </a:solidFill>
              </a:rPr>
              <a:t>معهد العلوم و التكنولوجيا</a:t>
            </a:r>
          </a:p>
          <a:p>
            <a:pPr algn="ctr"/>
            <a:r>
              <a:rPr lang="ar-SA" dirty="0" smtClean="0">
                <a:solidFill>
                  <a:srgbClr val="92D050"/>
                </a:solidFill>
              </a:rPr>
              <a:t>قسم هندسة الطرائق</a:t>
            </a:r>
            <a:endParaRPr lang="ar-EG" dirty="0">
              <a:solidFill>
                <a:srgbClr val="92D05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308304" y="5840397"/>
            <a:ext cx="18356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>
                <a:solidFill>
                  <a:srgbClr val="FFC000"/>
                </a:solidFill>
              </a:rPr>
              <a:t>تحت اشراف الاستاذة :</a:t>
            </a:r>
          </a:p>
          <a:p>
            <a:pPr algn="ctr"/>
            <a:r>
              <a:rPr lang="ar-SA" dirty="0" smtClean="0">
                <a:solidFill>
                  <a:srgbClr val="FFC000"/>
                </a:solidFill>
              </a:rPr>
              <a:t>إ . معيوف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519772" y="2933559"/>
            <a:ext cx="4104456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solidFill>
                  <a:srgbClr val="002060"/>
                </a:solidFill>
              </a:rPr>
              <a:t>شركة </a:t>
            </a:r>
            <a:r>
              <a:rPr lang="ar-SA" sz="3200" dirty="0" err="1" smtClean="0">
                <a:solidFill>
                  <a:srgbClr val="002060"/>
                </a:solidFill>
              </a:rPr>
              <a:t>نوفارتس</a:t>
            </a:r>
            <a:r>
              <a:rPr lang="ar-SA" sz="3200" dirty="0" smtClean="0">
                <a:solidFill>
                  <a:srgbClr val="002060"/>
                </a:solidFill>
              </a:rPr>
              <a:t> </a:t>
            </a:r>
            <a:endParaRPr lang="fr-FR" sz="3200" dirty="0" smtClean="0">
              <a:solidFill>
                <a:srgbClr val="002060"/>
              </a:solidFill>
            </a:endParaRPr>
          </a:p>
          <a:p>
            <a:pPr algn="ctr"/>
            <a:r>
              <a:rPr lang="fr-FR" sz="3200" dirty="0" smtClean="0">
                <a:solidFill>
                  <a:srgbClr val="002060"/>
                </a:solidFill>
              </a:rPr>
              <a:t>(Novartis)</a:t>
            </a:r>
            <a:r>
              <a:rPr lang="ar-SA" sz="3200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endParaRPr lang="ar-SA" sz="2000" dirty="0" smtClean="0">
              <a:solidFill>
                <a:srgbClr val="002060"/>
              </a:solidFill>
            </a:endParaRPr>
          </a:p>
          <a:p>
            <a:pPr algn="ctr"/>
            <a:r>
              <a:rPr lang="ar-SA" sz="3200" dirty="0" smtClean="0">
                <a:solidFill>
                  <a:srgbClr val="FFFF00"/>
                </a:solidFill>
              </a:rPr>
              <a:t>من اعداد :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ar-SA" sz="2800" dirty="0" smtClean="0">
                <a:solidFill>
                  <a:srgbClr val="000000"/>
                </a:solidFill>
              </a:rPr>
              <a:t>اسامة قيدوم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ar-SA" sz="2800" dirty="0" smtClean="0">
                <a:solidFill>
                  <a:srgbClr val="000000"/>
                </a:solidFill>
              </a:rPr>
              <a:t>بالمعلم شكيب عبد الرقيب</a:t>
            </a:r>
          </a:p>
        </p:txBody>
      </p:sp>
    </p:spTree>
    <p:extLst>
      <p:ext uri="{BB962C8B-B14F-4D97-AF65-F5344CB8AC3E}">
        <p14:creationId xmlns:p14="http://schemas.microsoft.com/office/powerpoint/2010/main" val="163881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onnecteur en angle 25"/>
          <p:cNvCxnSpPr/>
          <p:nvPr/>
        </p:nvCxnSpPr>
        <p:spPr>
          <a:xfrm rot="16200000" flipH="1">
            <a:off x="2763801" y="2477681"/>
            <a:ext cx="855712" cy="504056"/>
          </a:xfrm>
          <a:prstGeom prst="bentConnector3">
            <a:avLst>
              <a:gd name="adj1" fmla="val 99067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en angle 26"/>
          <p:cNvCxnSpPr/>
          <p:nvPr/>
        </p:nvCxnSpPr>
        <p:spPr>
          <a:xfrm rot="16200000" flipH="1">
            <a:off x="2763801" y="3210876"/>
            <a:ext cx="855712" cy="504056"/>
          </a:xfrm>
          <a:prstGeom prst="bentConnector3">
            <a:avLst>
              <a:gd name="adj1" fmla="val 99067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/>
          <p:cNvCxnSpPr/>
          <p:nvPr/>
        </p:nvCxnSpPr>
        <p:spPr>
          <a:xfrm rot="16200000" flipH="1">
            <a:off x="2763801" y="4029980"/>
            <a:ext cx="855712" cy="504056"/>
          </a:xfrm>
          <a:prstGeom prst="bentConnector3">
            <a:avLst>
              <a:gd name="adj1" fmla="val 99067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en angle 28"/>
          <p:cNvCxnSpPr/>
          <p:nvPr/>
        </p:nvCxnSpPr>
        <p:spPr>
          <a:xfrm rot="16200000" flipH="1">
            <a:off x="2758041" y="4885692"/>
            <a:ext cx="855712" cy="504056"/>
          </a:xfrm>
          <a:prstGeom prst="bentConnector3">
            <a:avLst>
              <a:gd name="adj1" fmla="val 99067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en angle 29"/>
          <p:cNvCxnSpPr/>
          <p:nvPr/>
        </p:nvCxnSpPr>
        <p:spPr>
          <a:xfrm rot="16200000" flipH="1">
            <a:off x="2763801" y="5652864"/>
            <a:ext cx="855712" cy="504056"/>
          </a:xfrm>
          <a:prstGeom prst="bentConnector3">
            <a:avLst>
              <a:gd name="adj1" fmla="val 99067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/>
        </p:nvSpPr>
        <p:spPr>
          <a:xfrm>
            <a:off x="3131840" y="2862063"/>
            <a:ext cx="576064" cy="5760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9" name="Flèche droite 8"/>
          <p:cNvSpPr/>
          <p:nvPr/>
        </p:nvSpPr>
        <p:spPr>
          <a:xfrm>
            <a:off x="3239852" y="3042083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0" name="Ellipse 9"/>
          <p:cNvSpPr/>
          <p:nvPr/>
        </p:nvSpPr>
        <p:spPr>
          <a:xfrm>
            <a:off x="3131840" y="3609020"/>
            <a:ext cx="576064" cy="5760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1" name="Flèche droite 10"/>
          <p:cNvSpPr/>
          <p:nvPr/>
        </p:nvSpPr>
        <p:spPr>
          <a:xfrm>
            <a:off x="3239852" y="3789040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2" name="Ellipse 11"/>
          <p:cNvSpPr/>
          <p:nvPr/>
        </p:nvSpPr>
        <p:spPr>
          <a:xfrm>
            <a:off x="3131840" y="4401108"/>
            <a:ext cx="576064" cy="5760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3" name="Flèche droite 12"/>
          <p:cNvSpPr/>
          <p:nvPr/>
        </p:nvSpPr>
        <p:spPr>
          <a:xfrm>
            <a:off x="3239852" y="4581128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4" name="Ellipse 13"/>
          <p:cNvSpPr/>
          <p:nvPr/>
        </p:nvSpPr>
        <p:spPr>
          <a:xfrm>
            <a:off x="3131840" y="5229200"/>
            <a:ext cx="576064" cy="5760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5" name="Flèche droite 14"/>
          <p:cNvSpPr/>
          <p:nvPr/>
        </p:nvSpPr>
        <p:spPr>
          <a:xfrm>
            <a:off x="3239852" y="5409220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2" name="Ellipse 1"/>
          <p:cNvSpPr/>
          <p:nvPr/>
        </p:nvSpPr>
        <p:spPr>
          <a:xfrm>
            <a:off x="3131840" y="5985284"/>
            <a:ext cx="576064" cy="5760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" name="Flèche droite 2"/>
          <p:cNvSpPr/>
          <p:nvPr/>
        </p:nvSpPr>
        <p:spPr>
          <a:xfrm>
            <a:off x="3239852" y="6165304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36" name="Rectangle à coins arrondis 35"/>
          <p:cNvSpPr/>
          <p:nvPr/>
        </p:nvSpPr>
        <p:spPr>
          <a:xfrm>
            <a:off x="3883158" y="1357536"/>
            <a:ext cx="4536504" cy="49567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4000" dirty="0" smtClean="0">
                <a:solidFill>
                  <a:srgbClr val="FFC000"/>
                </a:solidFill>
                <a:latin typeface="Aldhabi" pitchFamily="2" charset="-78"/>
                <a:cs typeface="Aldhabi" pitchFamily="2" charset="-78"/>
              </a:rPr>
              <a:t>المقدمة</a:t>
            </a:r>
            <a:endParaRPr lang="ar-EG" sz="1600" dirty="0">
              <a:solidFill>
                <a:srgbClr val="FFC000"/>
              </a:solidFill>
              <a:latin typeface="Aldhabi" pitchFamily="2" charset="-78"/>
              <a:cs typeface="Aldhabi" pitchFamily="2" charset="-78"/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3864699" y="2162029"/>
            <a:ext cx="4536504" cy="49567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3200" dirty="0" smtClean="0">
                <a:solidFill>
                  <a:srgbClr val="FFC000"/>
                </a:solidFill>
                <a:latin typeface="Aldhabi" pitchFamily="2" charset="-78"/>
                <a:cs typeface="Aldhabi" pitchFamily="2" charset="-78"/>
              </a:rPr>
              <a:t>الهيكل التنظيمي و المنتجات</a:t>
            </a:r>
            <a:endParaRPr lang="ar-EG" sz="3200" dirty="0">
              <a:solidFill>
                <a:srgbClr val="FFC000"/>
              </a:solidFill>
              <a:latin typeface="Aldhabi" pitchFamily="2" charset="-78"/>
              <a:cs typeface="Aldhabi" pitchFamily="2" charset="-78"/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3864699" y="2881773"/>
            <a:ext cx="4536504" cy="49567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3200" dirty="0" smtClean="0">
                <a:solidFill>
                  <a:srgbClr val="FFC000"/>
                </a:solidFill>
                <a:latin typeface="Aldhabi" pitchFamily="2" charset="-78"/>
                <a:cs typeface="Aldhabi" pitchFamily="2" charset="-78"/>
              </a:rPr>
              <a:t>بعض الادوية التي تنتجها الشركة</a:t>
            </a:r>
            <a:endParaRPr lang="ar-EG" sz="3200" dirty="0">
              <a:solidFill>
                <a:srgbClr val="FFC000"/>
              </a:solidFill>
              <a:latin typeface="Aldhabi" pitchFamily="2" charset="-78"/>
              <a:cs typeface="Aldhabi" pitchFamily="2" charset="-78"/>
            </a:endParaRPr>
          </a:p>
        </p:txBody>
      </p:sp>
      <p:sp>
        <p:nvSpPr>
          <p:cNvPr id="39" name="Rectangle à coins arrondis 38"/>
          <p:cNvSpPr/>
          <p:nvPr/>
        </p:nvSpPr>
        <p:spPr>
          <a:xfrm>
            <a:off x="3851920" y="3657904"/>
            <a:ext cx="4536504" cy="49567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3600" dirty="0" smtClean="0">
                <a:solidFill>
                  <a:srgbClr val="FFC000"/>
                </a:solidFill>
                <a:latin typeface="Aldhabi" pitchFamily="2" charset="-78"/>
                <a:cs typeface="Aldhabi" pitchFamily="2" charset="-78"/>
              </a:rPr>
              <a:t>النتائج المالية</a:t>
            </a:r>
            <a:endParaRPr lang="ar-EG" sz="3600" dirty="0">
              <a:solidFill>
                <a:srgbClr val="FFC000"/>
              </a:solidFill>
              <a:latin typeface="Aldhabi" pitchFamily="2" charset="-78"/>
              <a:cs typeface="Aldhabi" pitchFamily="2" charset="-78"/>
            </a:endParaRPr>
          </a:p>
        </p:txBody>
      </p:sp>
      <p:sp>
        <p:nvSpPr>
          <p:cNvPr id="40" name="Rectangle à coins arrondis 39"/>
          <p:cNvSpPr/>
          <p:nvPr/>
        </p:nvSpPr>
        <p:spPr>
          <a:xfrm>
            <a:off x="3851920" y="4441304"/>
            <a:ext cx="4536504" cy="49567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3600" dirty="0" smtClean="0">
                <a:solidFill>
                  <a:srgbClr val="FFC000"/>
                </a:solidFill>
                <a:latin typeface="Aldhabi" pitchFamily="2" charset="-78"/>
                <a:cs typeface="Aldhabi" pitchFamily="2" charset="-78"/>
              </a:rPr>
              <a:t>اختلافها عن الشركات الاخرى</a:t>
            </a:r>
            <a:endParaRPr lang="ar-EG" sz="3600" dirty="0">
              <a:solidFill>
                <a:srgbClr val="FFC000"/>
              </a:solidFill>
              <a:latin typeface="Aldhabi" pitchFamily="2" charset="-78"/>
              <a:cs typeface="Aldhabi" pitchFamily="2" charset="-78"/>
            </a:endParaRPr>
          </a:p>
        </p:txBody>
      </p:sp>
      <p:sp>
        <p:nvSpPr>
          <p:cNvPr id="41" name="Rectangle à coins arrondis 40"/>
          <p:cNvSpPr/>
          <p:nvPr/>
        </p:nvSpPr>
        <p:spPr>
          <a:xfrm>
            <a:off x="3851920" y="5229200"/>
            <a:ext cx="4536504" cy="49567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3600" dirty="0" smtClean="0">
                <a:solidFill>
                  <a:srgbClr val="FFC000"/>
                </a:solidFill>
                <a:latin typeface="Aldhabi" pitchFamily="2" charset="-78"/>
                <a:cs typeface="Aldhabi" pitchFamily="2" charset="-78"/>
              </a:rPr>
              <a:t>التحديات في تصنيع الادوية</a:t>
            </a:r>
            <a:endParaRPr lang="ar-EG" sz="3600" dirty="0">
              <a:solidFill>
                <a:srgbClr val="FFC000"/>
              </a:solidFill>
              <a:latin typeface="Aldhabi" pitchFamily="2" charset="-78"/>
              <a:cs typeface="Aldhabi" pitchFamily="2" charset="-78"/>
            </a:endParaRPr>
          </a:p>
        </p:txBody>
      </p:sp>
      <p:sp>
        <p:nvSpPr>
          <p:cNvPr id="42" name="Rectangle à coins arrondis 41"/>
          <p:cNvSpPr/>
          <p:nvPr/>
        </p:nvSpPr>
        <p:spPr>
          <a:xfrm>
            <a:off x="3851920" y="5985284"/>
            <a:ext cx="4536504" cy="49567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3600" dirty="0" smtClean="0">
                <a:solidFill>
                  <a:srgbClr val="FFC000"/>
                </a:solidFill>
                <a:latin typeface="Aldhabi" pitchFamily="2" charset="-78"/>
                <a:cs typeface="Aldhabi" pitchFamily="2" charset="-78"/>
              </a:rPr>
              <a:t>الخاتمة</a:t>
            </a:r>
            <a:endParaRPr lang="ar-EG" sz="3600" dirty="0">
              <a:solidFill>
                <a:srgbClr val="FFC000"/>
              </a:solidFill>
              <a:latin typeface="Aldhabi" pitchFamily="2" charset="-78"/>
              <a:cs typeface="Aldhabi" pitchFamily="2" charset="-78"/>
            </a:endParaRPr>
          </a:p>
        </p:txBody>
      </p:sp>
      <p:cxnSp>
        <p:nvCxnSpPr>
          <p:cNvPr id="45" name="Connecteur en angle 44"/>
          <p:cNvCxnSpPr/>
          <p:nvPr/>
        </p:nvCxnSpPr>
        <p:spPr>
          <a:xfrm rot="16200000" flipH="1">
            <a:off x="2757838" y="886306"/>
            <a:ext cx="855712" cy="504056"/>
          </a:xfrm>
          <a:prstGeom prst="bentConnector3">
            <a:avLst>
              <a:gd name="adj1" fmla="val 99067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Ellipse 3"/>
          <p:cNvSpPr/>
          <p:nvPr/>
        </p:nvSpPr>
        <p:spPr>
          <a:xfrm>
            <a:off x="3131840" y="1277144"/>
            <a:ext cx="576064" cy="5760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cxnSp>
        <p:nvCxnSpPr>
          <p:cNvPr id="21" name="Connecteur en angle 20"/>
          <p:cNvCxnSpPr/>
          <p:nvPr/>
        </p:nvCxnSpPr>
        <p:spPr>
          <a:xfrm rot="16200000" flipH="1">
            <a:off x="2758041" y="1741004"/>
            <a:ext cx="855712" cy="504056"/>
          </a:xfrm>
          <a:prstGeom prst="bentConnector3">
            <a:avLst>
              <a:gd name="adj1" fmla="val 99067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Ellipse 5"/>
          <p:cNvSpPr/>
          <p:nvPr/>
        </p:nvSpPr>
        <p:spPr>
          <a:xfrm>
            <a:off x="3142725" y="2121833"/>
            <a:ext cx="576064" cy="57606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7" name="Flèche droite 6"/>
          <p:cNvSpPr/>
          <p:nvPr/>
        </p:nvSpPr>
        <p:spPr>
          <a:xfrm>
            <a:off x="3250737" y="2301853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5" name="Flèche droite 4"/>
          <p:cNvSpPr/>
          <p:nvPr/>
        </p:nvSpPr>
        <p:spPr>
          <a:xfrm>
            <a:off x="3257905" y="1457164"/>
            <a:ext cx="360040" cy="2160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6" name="ZoneTexte 15"/>
          <p:cNvSpPr txBox="1"/>
          <p:nvPr/>
        </p:nvSpPr>
        <p:spPr>
          <a:xfrm>
            <a:off x="2195736" y="35450"/>
            <a:ext cx="446449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DZ" sz="40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كيفية العرض :</a:t>
            </a:r>
            <a:endParaRPr lang="ar-EG" sz="4000" u="sng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112840" y="1904923"/>
            <a:ext cx="7056788" cy="3048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338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  <p:bldP spid="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" grpId="0" animBg="1"/>
      <p:bldP spid="6" grpId="0" animBg="1"/>
      <p:bldP spid="7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ndir un rectangle avec un coin diagonal 5"/>
          <p:cNvSpPr/>
          <p:nvPr/>
        </p:nvSpPr>
        <p:spPr>
          <a:xfrm>
            <a:off x="1481742" y="1412776"/>
            <a:ext cx="6048672" cy="4032448"/>
          </a:xfrm>
          <a:prstGeom prst="round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4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مقدمة :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تأسست شركة </a:t>
            </a:r>
            <a:r>
              <a:rPr lang="ar-SA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نوفارتس</a:t>
            </a:r>
            <a:r>
              <a:rPr lang="ar-S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 (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Novartis</a:t>
            </a:r>
            <a:r>
              <a:rPr lang="ar-S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) في عام 1996 من خلال اندماج شركتي سيبا-</a:t>
            </a:r>
            <a:r>
              <a:rPr lang="ar-SA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جيجي</a:t>
            </a:r>
            <a:r>
              <a:rPr lang="ar-S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 </a:t>
            </a:r>
            <a:r>
              <a:rPr lang="ar-SA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وساندوز</a:t>
            </a:r>
            <a:r>
              <a:rPr lang="ar-S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، وهي واحدة من أكبر الشركات متعددة الجنسيات في صناعة الأدوية على مستوى العالم، تمتلك </a:t>
            </a:r>
            <a:r>
              <a:rPr lang="ar-SA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نوفارتس</a:t>
            </a:r>
            <a:r>
              <a:rPr lang="ar-S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 تاريخاً طويلاً يمتد لأكثر من 250 عاماً.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03548" y="6021288"/>
            <a:ext cx="3600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 smtClean="0">
                <a:solidFill>
                  <a:schemeClr val="accent4"/>
                </a:solidFill>
              </a:rPr>
              <a:t>1</a:t>
            </a:r>
            <a:endParaRPr lang="ar-EG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0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ndir un rectangle avec un coin diagonal 1"/>
          <p:cNvSpPr/>
          <p:nvPr/>
        </p:nvSpPr>
        <p:spPr>
          <a:xfrm>
            <a:off x="1481742" y="1412776"/>
            <a:ext cx="6048672" cy="4032448"/>
          </a:xfrm>
          <a:prstGeom prst="round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4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الهيكل التنظيمي و المنتجات :</a:t>
            </a:r>
            <a:endParaRPr lang="en-US" sz="4000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تنقسم </a:t>
            </a:r>
            <a:r>
              <a:rPr lang="ar-S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نوفارتس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 إلى عدة أقسام تشغيلية رئيسية تشمل: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الأدوية المبتكرة: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تطوير أدوية جديدة لعلاج الأمراض المختلفة.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الأدوية العامة: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تشمل الأدوية المثيلة (</a:t>
            </a:r>
            <a:r>
              <a:rPr lang="ar-S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الجنيسة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) تحت علامة </a:t>
            </a:r>
            <a:r>
              <a:rPr lang="ar-S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ساندوز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العناية بالعيون: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تشمل منتجات متخصصة في صحة العيون.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تنتج الشركة مجموعة واسعة من الأدوية مثل </a:t>
            </a:r>
            <a:r>
              <a:rPr lang="ar-S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كلوزابين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، </a:t>
            </a:r>
            <a:r>
              <a:rPr lang="ar-S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فولتارين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، </a:t>
            </a:r>
            <a:r>
              <a:rPr lang="ar-S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وجليفيك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، وتستثمر بشكل كبير في البحث والتطوير لتلبية احتياجات المرضى غير </a:t>
            </a:r>
            <a:r>
              <a:rPr lang="ar-S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الملباة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5536" y="6052676"/>
            <a:ext cx="4320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 smtClean="0">
                <a:solidFill>
                  <a:schemeClr val="accent4"/>
                </a:solidFill>
              </a:rPr>
              <a:t>2</a:t>
            </a:r>
            <a:endParaRPr lang="ar-EG" sz="28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1060443"/>
            <a:ext cx="5868144" cy="52732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4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بعض الادوية التي تنتجها الشركة :</a:t>
            </a:r>
            <a:endParaRPr lang="en-US" sz="4000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الأدوية المبتكرة :</a:t>
            </a:r>
            <a:endParaRPr lang="en-US" sz="20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كلوزابين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يستخدم لعلاج الفصام.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فولتارين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مسكن للآلام ومضاد للالتهابات.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أكلاستا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 (حمض </a:t>
            </a: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زوليدرونيك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):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لعلاج هشاشة العظام.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أمتورنيد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لعلاج ارتفاع ضغط الدم.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أدوية الأورام :</a:t>
            </a:r>
            <a:endParaRPr lang="en-US" sz="20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أفينيتور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 (</a:t>
            </a: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إيفيروليموس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):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يستخدم في علاج بعض أنواع السرطان ويعمل على منع رفض الطعم.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زوتريس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 (سيتكان):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يستخدم في العلاج الوقائي لرفض الطعوم.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endParaRPr lang="ar-EG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66" y="1124744"/>
            <a:ext cx="3270988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ZoneTexte 1"/>
          <p:cNvSpPr txBox="1"/>
          <p:nvPr/>
        </p:nvSpPr>
        <p:spPr>
          <a:xfrm>
            <a:off x="442087" y="6165304"/>
            <a:ext cx="3600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 smtClean="0">
                <a:solidFill>
                  <a:schemeClr val="accent4"/>
                </a:solidFill>
              </a:rPr>
              <a:t>4</a:t>
            </a:r>
            <a:endParaRPr lang="ar-EG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20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5536" y="692696"/>
            <a:ext cx="8244408" cy="47505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الأدوية العامة :</a:t>
            </a:r>
            <a:endParaRPr lang="en-US" sz="20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تشمل أكثر من 1000 منتج تغطي جميع المجالات العلاجية الرئيسية، بما في ذلك: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ميفلونيد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لعلاج الربو.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فيميتالين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لمعالجة اضطرابات الجهاز الهضمي.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سيكلوسبورين</a:t>
            </a: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يستخدم في الوقاية من رفض الأعضاء المزروعة.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20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مجالات علاجية أخرى :</a:t>
            </a:r>
            <a:endParaRPr lang="en-US" sz="2000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تغطي منتجات </a:t>
            </a:r>
            <a:r>
              <a:rPr lang="ar-S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نوفارتس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 أيضًا مجالات مثل: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طب العيون: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أدوية تعالج مشاكل الرؤية.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الجهاز التنفسي: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أدوية لعلاج الربو ومرض الانسداد الرئوي المزمن.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الأمراض الجلدية: 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علاجات لمشاكل جلدية متنوعة.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64" y="1484784"/>
            <a:ext cx="2236000" cy="17753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oneTexte 3"/>
          <p:cNvSpPr txBox="1"/>
          <p:nvPr/>
        </p:nvSpPr>
        <p:spPr>
          <a:xfrm>
            <a:off x="503548" y="6124654"/>
            <a:ext cx="3600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 smtClean="0">
                <a:solidFill>
                  <a:schemeClr val="accent4"/>
                </a:solidFill>
              </a:rPr>
              <a:t>5</a:t>
            </a:r>
            <a:endParaRPr lang="ar-EG" b="1" dirty="0">
              <a:solidFill>
                <a:schemeClr val="accent4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57" y="3212976"/>
            <a:ext cx="2219554" cy="20484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34" y="4919162"/>
            <a:ext cx="2153929" cy="17287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5308546"/>
            <a:ext cx="1762857" cy="14333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184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898978" y="1340768"/>
            <a:ext cx="3744416" cy="32111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4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النتائج المالية :</a:t>
            </a:r>
            <a:endParaRPr lang="en-US" sz="4000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في السنة المالية 2024 ، حققت </a:t>
            </a:r>
            <a:r>
              <a:rPr lang="ar-S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نوفارتس</a:t>
            </a: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إيرادات بلغت حوالي 48.7 مليار دولار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أمريكي مع أرباح صافية تجاوزت 3.2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مليار دولار أمريكي، مما يعكس النمو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المستمر للشركة في السوق العالمية 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6104"/>
            <a:ext cx="4392488" cy="5472608"/>
          </a:xfrm>
          <a:prstGeom prst="round2DiagRect">
            <a:avLst>
              <a:gd name="adj1" fmla="val 817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perspectiveRight"/>
            <a:lightRig rig="threePt" dir="t"/>
          </a:scene3d>
        </p:spPr>
      </p:pic>
      <p:sp>
        <p:nvSpPr>
          <p:cNvPr id="2" name="ZoneTexte 1"/>
          <p:cNvSpPr txBox="1"/>
          <p:nvPr/>
        </p:nvSpPr>
        <p:spPr>
          <a:xfrm>
            <a:off x="539552" y="6196662"/>
            <a:ext cx="3600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 smtClean="0">
                <a:solidFill>
                  <a:schemeClr val="accent4"/>
                </a:solidFill>
              </a:rPr>
              <a:t>3</a:t>
            </a:r>
            <a:endParaRPr lang="ar-EG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90222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96" y="404664"/>
            <a:ext cx="9001000" cy="3421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فيما تختلف الشركة عن </a:t>
            </a:r>
            <a:r>
              <a:rPr lang="ar-SA" sz="4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باقي الشركات :</a:t>
            </a:r>
            <a:endParaRPr lang="en-US" sz="40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 algn="ctr"/>
            <a:r>
              <a:rPr lang="ar-SA" dirty="0" smtClean="0">
                <a:latin typeface="Calibri"/>
                <a:ea typeface="Calibri"/>
                <a:cs typeface="Arial"/>
              </a:rPr>
              <a:t>لعل ان ما </a:t>
            </a:r>
            <a:r>
              <a:rPr lang="ar-SA" dirty="0">
                <a:latin typeface="Calibri"/>
                <a:ea typeface="Calibri"/>
                <a:cs typeface="Arial"/>
              </a:rPr>
              <a:t>يجعلها واحدة من الشركات الرائدة في صناعة الأدوية </a:t>
            </a:r>
            <a:r>
              <a:rPr lang="ar-SA" dirty="0" smtClean="0">
                <a:latin typeface="Calibri"/>
                <a:ea typeface="Calibri"/>
                <a:cs typeface="Arial"/>
              </a:rPr>
              <a:t>العالمية هو الابتكار </a:t>
            </a:r>
          </a:p>
          <a:p>
            <a:pPr algn="ctr"/>
            <a:endParaRPr lang="ar-SA" dirty="0">
              <a:latin typeface="Calibri"/>
              <a:ea typeface="Calibri"/>
              <a:cs typeface="Arial"/>
            </a:endParaRPr>
          </a:p>
          <a:p>
            <a:pPr algn="ctr"/>
            <a:r>
              <a:rPr lang="ar-SA" dirty="0" smtClean="0">
                <a:latin typeface="Calibri"/>
                <a:ea typeface="Calibri"/>
                <a:cs typeface="Arial"/>
              </a:rPr>
              <a:t>والتركيز </a:t>
            </a:r>
            <a:r>
              <a:rPr lang="ar-SA" dirty="0">
                <a:latin typeface="Calibri"/>
                <a:ea typeface="Calibri"/>
                <a:cs typeface="Arial"/>
              </a:rPr>
              <a:t>على </a:t>
            </a:r>
            <a:r>
              <a:rPr lang="ar-SA" dirty="0" smtClean="0">
                <a:latin typeface="Calibri"/>
                <a:ea typeface="Calibri"/>
                <a:cs typeface="Arial"/>
              </a:rPr>
              <a:t>البحث العلمي وتطوير الاستثمار حيث </a:t>
            </a:r>
            <a:r>
              <a:rPr lang="ar-SA" dirty="0">
                <a:latin typeface="Calibri"/>
                <a:ea typeface="Calibri"/>
                <a:cs typeface="Arial"/>
              </a:rPr>
              <a:t>تركز </a:t>
            </a:r>
            <a:r>
              <a:rPr lang="ar-SA" dirty="0" err="1">
                <a:latin typeface="Calibri"/>
                <a:ea typeface="Calibri"/>
                <a:cs typeface="Arial"/>
              </a:rPr>
              <a:t>نوفارتس</a:t>
            </a:r>
            <a:r>
              <a:rPr lang="ar-SA" dirty="0">
                <a:latin typeface="Calibri"/>
                <a:ea typeface="Calibri"/>
                <a:cs typeface="Arial"/>
              </a:rPr>
              <a:t> </a:t>
            </a:r>
            <a:r>
              <a:rPr lang="ar-SA" dirty="0" smtClean="0">
                <a:latin typeface="Calibri"/>
                <a:ea typeface="Calibri"/>
                <a:cs typeface="Arial"/>
              </a:rPr>
              <a:t> بشكل </a:t>
            </a:r>
            <a:r>
              <a:rPr lang="ar-SA" dirty="0">
                <a:latin typeface="Calibri"/>
                <a:ea typeface="Calibri"/>
                <a:cs typeface="Arial"/>
              </a:rPr>
              <a:t>كبير </a:t>
            </a:r>
            <a:r>
              <a:rPr lang="ar-SA" dirty="0" smtClean="0">
                <a:latin typeface="Calibri"/>
                <a:ea typeface="Calibri"/>
                <a:cs typeface="Arial"/>
              </a:rPr>
              <a:t>عليهما</a:t>
            </a:r>
          </a:p>
          <a:p>
            <a:pPr algn="ctr"/>
            <a:endParaRPr lang="ar-SA" dirty="0">
              <a:latin typeface="Calibri"/>
              <a:ea typeface="Calibri"/>
              <a:cs typeface="Arial"/>
            </a:endParaRPr>
          </a:p>
          <a:p>
            <a:pPr algn="ctr"/>
            <a:r>
              <a:rPr lang="ar-SA" dirty="0" smtClean="0">
                <a:latin typeface="Calibri"/>
                <a:ea typeface="Calibri"/>
                <a:cs typeface="Arial"/>
              </a:rPr>
              <a:t> ومن خلال اقتحامها مجموعة </a:t>
            </a:r>
            <a:r>
              <a:rPr lang="ar-SA" dirty="0">
                <a:latin typeface="Calibri"/>
                <a:ea typeface="Calibri"/>
                <a:cs typeface="Arial"/>
              </a:rPr>
              <a:t>واسعة من المجالات </a:t>
            </a:r>
            <a:r>
              <a:rPr lang="ar-SA" dirty="0" smtClean="0">
                <a:latin typeface="Calibri"/>
                <a:ea typeface="Calibri"/>
                <a:cs typeface="Arial"/>
              </a:rPr>
              <a:t>العلاجية , وهذا </a:t>
            </a:r>
            <a:r>
              <a:rPr lang="ar-SA" dirty="0">
                <a:latin typeface="Calibri"/>
                <a:ea typeface="Calibri"/>
                <a:cs typeface="Arial"/>
              </a:rPr>
              <a:t>الهيكل يتيح لها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 algn="ctr"/>
            <a:endParaRPr lang="ar-SA" dirty="0">
              <a:latin typeface="Calibri"/>
              <a:ea typeface="Calibri"/>
              <a:cs typeface="Arial"/>
            </a:endParaRPr>
          </a:p>
          <a:p>
            <a:pPr algn="ctr"/>
            <a:r>
              <a:rPr lang="ar-SA" dirty="0" smtClean="0">
                <a:latin typeface="Calibri"/>
                <a:ea typeface="Calibri"/>
                <a:cs typeface="Arial"/>
              </a:rPr>
              <a:t>التركيز </a:t>
            </a:r>
            <a:r>
              <a:rPr lang="ar-SA" dirty="0">
                <a:latin typeface="Calibri"/>
                <a:ea typeface="Calibri"/>
                <a:cs typeface="Arial"/>
              </a:rPr>
              <a:t>على تطوير أدوية متخصصة وعالية </a:t>
            </a:r>
            <a:r>
              <a:rPr lang="ar-SA" dirty="0" smtClean="0">
                <a:latin typeface="Calibri"/>
                <a:ea typeface="Calibri"/>
                <a:cs typeface="Arial"/>
              </a:rPr>
              <a:t>الجودة. </a:t>
            </a:r>
            <a:r>
              <a:rPr lang="ar-SA" dirty="0">
                <a:latin typeface="Calibri"/>
                <a:ea typeface="Calibri"/>
                <a:cs typeface="Arial"/>
              </a:rPr>
              <a:t>حيث تصدر منتجاتها إلى العديد من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 algn="ctr"/>
            <a:endParaRPr lang="ar-SA" dirty="0">
              <a:latin typeface="Calibri"/>
              <a:ea typeface="Calibri"/>
              <a:cs typeface="Arial"/>
            </a:endParaRPr>
          </a:p>
          <a:p>
            <a:pPr algn="ctr"/>
            <a:r>
              <a:rPr lang="ar-SA" dirty="0" smtClean="0">
                <a:latin typeface="Calibri"/>
                <a:ea typeface="Calibri"/>
                <a:cs typeface="Arial"/>
              </a:rPr>
              <a:t>الأسواق العالمية. باحترامها معايير الجودة العالمية </a:t>
            </a:r>
            <a:r>
              <a:rPr lang="ar-SA" dirty="0">
                <a:latin typeface="Calibri"/>
                <a:ea typeface="Calibri"/>
                <a:cs typeface="Arial"/>
              </a:rPr>
              <a:t>في تصنيع </a:t>
            </a:r>
            <a:r>
              <a:rPr lang="ar-SA" dirty="0" smtClean="0">
                <a:latin typeface="Calibri"/>
                <a:ea typeface="Calibri"/>
                <a:cs typeface="Arial"/>
              </a:rPr>
              <a:t>أدويتها</a:t>
            </a:r>
            <a:r>
              <a:rPr lang="ar-SA" dirty="0">
                <a:latin typeface="Calibri"/>
                <a:ea typeface="Calibri"/>
                <a:cs typeface="Arial"/>
              </a:rPr>
              <a:t> .</a:t>
            </a:r>
            <a:endParaRPr lang="ar-EG" dirty="0"/>
          </a:p>
        </p:txBody>
      </p:sp>
      <p:sp>
        <p:nvSpPr>
          <p:cNvPr id="3" name="ZoneTexte 2"/>
          <p:cNvSpPr txBox="1"/>
          <p:nvPr/>
        </p:nvSpPr>
        <p:spPr>
          <a:xfrm>
            <a:off x="539552" y="6237312"/>
            <a:ext cx="3600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>
                <a:solidFill>
                  <a:schemeClr val="accent4"/>
                </a:solidFill>
              </a:rPr>
              <a:t>6</a:t>
            </a:r>
            <a:endParaRPr lang="ar-EG" b="1" dirty="0">
              <a:solidFill>
                <a:schemeClr val="accent4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62" y="4166322"/>
            <a:ext cx="5623560" cy="24536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619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836712"/>
            <a:ext cx="8496944" cy="3480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4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تحدياتها </a:t>
            </a:r>
            <a:r>
              <a:rPr lang="ar-SA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في تصنيع </a:t>
            </a:r>
            <a:r>
              <a:rPr lang="ar-SA" sz="4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الادوية :</a:t>
            </a:r>
            <a:endParaRPr lang="en-US" sz="40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latin typeface="Calibri"/>
                <a:ea typeface="Calibri"/>
                <a:cs typeface="Arial"/>
              </a:rPr>
              <a:t>يتطلب </a:t>
            </a:r>
            <a:r>
              <a:rPr lang="ar-SA" dirty="0" smtClean="0">
                <a:latin typeface="Calibri"/>
                <a:ea typeface="Calibri"/>
                <a:cs typeface="Arial"/>
              </a:rPr>
              <a:t>انتاجها </a:t>
            </a:r>
            <a:r>
              <a:rPr lang="ar-SA" dirty="0">
                <a:latin typeface="Calibri"/>
                <a:ea typeface="Calibri"/>
                <a:cs typeface="Arial"/>
              </a:rPr>
              <a:t>استثمارًا كبيرًا في البحث والتطوير لإنتاج أدوية جديدة قادرة على مواجهة هذه المقاومة، مما يزيد من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latin typeface="Calibri"/>
                <a:ea typeface="Calibri"/>
                <a:cs typeface="Arial"/>
              </a:rPr>
              <a:t>تكاليف </a:t>
            </a:r>
            <a:r>
              <a:rPr lang="ar-SA" dirty="0">
                <a:latin typeface="Calibri"/>
                <a:ea typeface="Calibri"/>
                <a:cs typeface="Arial"/>
              </a:rPr>
              <a:t>الإنتاج ويعقد عمليات </a:t>
            </a:r>
            <a:r>
              <a:rPr lang="ar-SA" dirty="0" smtClean="0">
                <a:latin typeface="Calibri"/>
                <a:ea typeface="Calibri"/>
                <a:cs typeface="Arial"/>
              </a:rPr>
              <a:t>التصنيع . </a:t>
            </a:r>
            <a:r>
              <a:rPr lang="ar-SA" dirty="0">
                <a:latin typeface="Calibri"/>
                <a:ea typeface="Calibri"/>
                <a:cs typeface="Arial"/>
              </a:rPr>
              <a:t>تواجه </a:t>
            </a:r>
            <a:r>
              <a:rPr lang="ar-SA" dirty="0" err="1">
                <a:latin typeface="Calibri"/>
                <a:ea typeface="Calibri"/>
                <a:cs typeface="Arial"/>
              </a:rPr>
              <a:t>نوفارتس</a:t>
            </a:r>
            <a:r>
              <a:rPr lang="ar-SA" dirty="0">
                <a:latin typeface="Calibri"/>
                <a:ea typeface="Calibri"/>
                <a:cs typeface="Arial"/>
              </a:rPr>
              <a:t> تحديًا في إنتاج الأدوية بسرعة وكفاءة عالية. يتطلب ذلك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latin typeface="Calibri"/>
                <a:ea typeface="Calibri"/>
                <a:cs typeface="Arial"/>
              </a:rPr>
              <a:t>تطبيق </a:t>
            </a:r>
            <a:r>
              <a:rPr lang="ar-SA" dirty="0">
                <a:latin typeface="Calibri"/>
                <a:ea typeface="Calibri"/>
                <a:cs typeface="Arial"/>
              </a:rPr>
              <a:t>تقنيات الإنتاج </a:t>
            </a:r>
            <a:r>
              <a:rPr lang="ar-SA" dirty="0" smtClean="0">
                <a:latin typeface="Calibri"/>
                <a:ea typeface="Calibri"/>
                <a:cs typeface="Arial"/>
              </a:rPr>
              <a:t>المرنة ، </a:t>
            </a:r>
            <a:r>
              <a:rPr lang="ar-SA" dirty="0">
                <a:latin typeface="Calibri"/>
                <a:ea typeface="Calibri"/>
                <a:cs typeface="Arial"/>
              </a:rPr>
              <a:t>تعتبر تكاليف البحث والتطوير والتصنيع من العوامل المؤثرة بشكل كبير على أسعار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latin typeface="Calibri"/>
                <a:ea typeface="Calibri"/>
                <a:cs typeface="Arial"/>
              </a:rPr>
              <a:t>الأدوية. و من بين هذه التحديات ايضا تعرض العاملين </a:t>
            </a:r>
            <a:r>
              <a:rPr lang="ar-SA" dirty="0">
                <a:latin typeface="Calibri"/>
                <a:ea typeface="Calibri"/>
                <a:cs typeface="Arial"/>
              </a:rPr>
              <a:t>في مجال تصنيع الأدوية لمخاطر صحية نتيجة التعامل مع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latin typeface="Calibri"/>
                <a:ea typeface="Calibri"/>
                <a:cs typeface="Arial"/>
              </a:rPr>
              <a:t>المواد الكيميائية </a:t>
            </a:r>
            <a:r>
              <a:rPr lang="ar-SA" dirty="0">
                <a:latin typeface="Calibri"/>
                <a:ea typeface="Calibri"/>
                <a:cs typeface="Arial"/>
              </a:rPr>
              <a:t>السامة والمسببة للأمراض.</a:t>
            </a:r>
            <a:endParaRPr lang="en-US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>
                <a:latin typeface="Calibri"/>
                <a:ea typeface="Calibri"/>
                <a:cs typeface="Arial"/>
              </a:rPr>
              <a:t> </a:t>
            </a:r>
            <a:endParaRPr lang="en-US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9552" y="6165304"/>
            <a:ext cx="3600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 smtClean="0">
                <a:solidFill>
                  <a:schemeClr val="accent4"/>
                </a:solidFill>
              </a:rPr>
              <a:t>7</a:t>
            </a:r>
            <a:endParaRPr lang="ar-EG" b="1" dirty="0">
              <a:solidFill>
                <a:schemeClr val="accent4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04754"/>
            <a:ext cx="3852428" cy="25550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317665"/>
            <a:ext cx="2952328" cy="21107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1362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8842" y="1772816"/>
            <a:ext cx="7776864" cy="3034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sz="40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Arial"/>
              </a:rPr>
              <a:t>خاتمة :</a:t>
            </a:r>
            <a:endParaRPr lang="en-US" sz="40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latin typeface="Calibri"/>
                <a:ea typeface="Calibri"/>
                <a:cs typeface="Arial"/>
              </a:rPr>
              <a:t>مع ان ما تواجه </a:t>
            </a:r>
            <a:r>
              <a:rPr lang="ar-SA" dirty="0" err="1">
                <a:latin typeface="Calibri"/>
                <a:ea typeface="Calibri"/>
                <a:cs typeface="Arial"/>
              </a:rPr>
              <a:t>نوفارتس</a:t>
            </a:r>
            <a:r>
              <a:rPr lang="ar-SA" dirty="0">
                <a:latin typeface="Calibri"/>
                <a:ea typeface="Calibri"/>
                <a:cs typeface="Arial"/>
              </a:rPr>
              <a:t> </a:t>
            </a:r>
            <a:r>
              <a:rPr lang="ar-SA" dirty="0" smtClean="0">
                <a:latin typeface="Calibri"/>
                <a:ea typeface="Calibri"/>
                <a:cs typeface="Arial"/>
              </a:rPr>
              <a:t>من تحديات </a:t>
            </a:r>
            <a:r>
              <a:rPr lang="ar-SA" dirty="0">
                <a:latin typeface="Calibri"/>
                <a:ea typeface="Calibri"/>
                <a:cs typeface="Arial"/>
              </a:rPr>
              <a:t>متعددة في تصنيع الأدوية، فإن استخدام الذكاء الاصطناعي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latin typeface="Calibri"/>
                <a:ea typeface="Calibri"/>
                <a:cs typeface="Arial"/>
              </a:rPr>
              <a:t>والتكنولوجيا </a:t>
            </a:r>
            <a:r>
              <a:rPr lang="ar-SA" dirty="0">
                <a:latin typeface="Calibri"/>
                <a:ea typeface="Calibri"/>
                <a:cs typeface="Arial"/>
              </a:rPr>
              <a:t>الحديثة يساعدها في تحسين عمليات التصنيع وزيادة كفاءة الإنتاج. </a:t>
            </a:r>
            <a:r>
              <a:rPr lang="ar-SA" dirty="0" smtClean="0">
                <a:latin typeface="Calibri"/>
                <a:ea typeface="Calibri"/>
                <a:cs typeface="Arial"/>
              </a:rPr>
              <a:t>و بفضل </a:t>
            </a:r>
            <a:r>
              <a:rPr lang="ar-SA" dirty="0">
                <a:latin typeface="Calibri"/>
                <a:ea typeface="Calibri"/>
                <a:cs typeface="Arial"/>
              </a:rPr>
              <a:t>استثماراتها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latin typeface="Calibri"/>
                <a:ea typeface="Calibri"/>
                <a:cs typeface="Arial"/>
              </a:rPr>
              <a:t>المستمرة </a:t>
            </a:r>
            <a:r>
              <a:rPr lang="ar-SA" dirty="0">
                <a:latin typeface="Calibri"/>
                <a:ea typeface="Calibri"/>
                <a:cs typeface="Arial"/>
              </a:rPr>
              <a:t>في البحث والتطوير وعمليات التصنيع </a:t>
            </a:r>
            <a:r>
              <a:rPr lang="ar-SA" dirty="0" smtClean="0">
                <a:latin typeface="Calibri"/>
                <a:ea typeface="Calibri"/>
                <a:cs typeface="Arial"/>
              </a:rPr>
              <a:t>المحلية ، </a:t>
            </a:r>
            <a:r>
              <a:rPr lang="ar-SA" dirty="0">
                <a:latin typeface="Calibri"/>
                <a:ea typeface="Calibri"/>
                <a:cs typeface="Arial"/>
              </a:rPr>
              <a:t>تظل </a:t>
            </a:r>
            <a:r>
              <a:rPr lang="ar-SA" dirty="0" err="1">
                <a:latin typeface="Calibri"/>
                <a:ea typeface="Calibri"/>
                <a:cs typeface="Arial"/>
              </a:rPr>
              <a:t>نوفارتس</a:t>
            </a:r>
            <a:r>
              <a:rPr lang="ar-SA" dirty="0">
                <a:latin typeface="Calibri"/>
                <a:ea typeface="Calibri"/>
                <a:cs typeface="Arial"/>
              </a:rPr>
              <a:t> رائدة في السوق العالمي للأدوية.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latin typeface="Calibri"/>
                <a:ea typeface="Calibri"/>
                <a:cs typeface="Arial"/>
              </a:rPr>
              <a:t>و تسعى </a:t>
            </a:r>
            <a:r>
              <a:rPr lang="ar-SA" dirty="0">
                <a:latin typeface="Calibri"/>
                <a:ea typeface="Calibri"/>
                <a:cs typeface="Arial"/>
              </a:rPr>
              <a:t>الشركة إلى تحقيق المزيد من الابتكارات وتوسيع نطاق تأثيرها الإيجابي على الصحة العامة في </a:t>
            </a:r>
            <a:endParaRPr lang="ar-SA" dirty="0" smtClean="0"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latin typeface="Calibri"/>
                <a:ea typeface="Calibri"/>
                <a:cs typeface="Arial"/>
              </a:rPr>
              <a:t>جميع </a:t>
            </a:r>
            <a:r>
              <a:rPr lang="ar-SA" dirty="0">
                <a:latin typeface="Calibri"/>
                <a:ea typeface="Calibri"/>
                <a:cs typeface="Arial"/>
              </a:rPr>
              <a:t>أنحاء العالم.</a:t>
            </a:r>
            <a:endParaRPr lang="en-US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22107" y="6309320"/>
            <a:ext cx="2880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DZ" sz="2800" b="1" dirty="0" smtClean="0">
                <a:solidFill>
                  <a:schemeClr val="accent4"/>
                </a:solidFill>
              </a:rPr>
              <a:t>8</a:t>
            </a:r>
            <a:endParaRPr lang="ar-EG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21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874560" y="476672"/>
            <a:ext cx="5400600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DZ" sz="9600" b="1" dirty="0" smtClean="0">
                <a:solidFill>
                  <a:srgbClr val="FF0000"/>
                </a:solidFill>
              </a:rPr>
              <a:t>شكرا على حسن الاستماع 😉</a:t>
            </a:r>
            <a:endParaRPr lang="ar-EG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76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>
    <a:spDef>
      <a:spPr/>
      <a:bodyPr rtlCol="1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236</TotalTime>
  <Words>595</Words>
  <Application>Microsoft Office PowerPoint</Application>
  <PresentationFormat>Affichage à l'écran (4:3)</PresentationFormat>
  <Paragraphs>96</Paragraphs>
  <Slides>11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BlackTie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DZ Laptops</dc:creator>
  <cp:lastModifiedBy>DZ Laptops</cp:lastModifiedBy>
  <cp:revision>25</cp:revision>
  <dcterms:created xsi:type="dcterms:W3CDTF">2024-11-30T09:24:18Z</dcterms:created>
  <dcterms:modified xsi:type="dcterms:W3CDTF">2024-12-03T15:03:43Z</dcterms:modified>
</cp:coreProperties>
</file>