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F38C4D-4EB1-4D8B-B8C7-806CC92C02CC}" type="datetimeFigureOut">
              <a:rPr lang="fr-FR" smtClean="0"/>
              <a:t>09/04/2023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6B69F6-9625-4A13-BAFB-1984F44A7241}"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course include</a:t>
            </a:r>
            <a:r>
              <a:rPr lang="en-US" sz="1200" kern="1200" baseline="0" dirty="0" smtClean="0">
                <a:solidFill>
                  <a:schemeClr val="tx1"/>
                </a:solidFill>
                <a:latin typeface="+mn-lt"/>
                <a:ea typeface="+mn-ea"/>
                <a:cs typeface="+mn-cs"/>
              </a:rPr>
              <a:t> four chapters, the first concerns the microbiology: </a:t>
            </a:r>
            <a:r>
              <a:rPr lang="en-US" sz="1200" b="0" i="0" kern="1200" dirty="0" smtClean="0">
                <a:solidFill>
                  <a:schemeClr val="tx1"/>
                </a:solidFill>
                <a:latin typeface="+mn-lt"/>
                <a:ea typeface="+mn-ea"/>
                <a:cs typeface="+mn-cs"/>
              </a:rPr>
              <a:t> Natural waters  Wastewater  Raw water and its </a:t>
            </a:r>
            <a:r>
              <a:rPr lang="en-US" sz="1200" b="0" i="0" kern="1200" noProof="0" dirty="0" smtClean="0">
                <a:solidFill>
                  <a:schemeClr val="tx1"/>
                </a:solidFill>
                <a:latin typeface="+mn-lt"/>
                <a:ea typeface="+mn-ea"/>
                <a:cs typeface="+mn-cs"/>
              </a:rPr>
              <a:t>potability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The soil microbiology  explains </a:t>
            </a:r>
            <a:r>
              <a:rPr lang="fr-FR" sz="1200" b="0" i="0" kern="1200" baseline="0" dirty="0" smtClean="0">
                <a:solidFill>
                  <a:schemeClr val="tx1"/>
                </a:solidFill>
                <a:latin typeface="+mn-lt"/>
                <a:ea typeface="+mn-ea"/>
                <a:cs typeface="+mn-cs"/>
              </a:rPr>
              <a:t>the </a:t>
            </a:r>
            <a:r>
              <a:rPr lang="en-US" sz="1200" b="0" i="0" kern="1200" baseline="0" noProof="0" dirty="0" smtClean="0">
                <a:solidFill>
                  <a:schemeClr val="tx1"/>
                </a:solidFill>
                <a:latin typeface="+mn-lt"/>
                <a:ea typeface="+mn-ea"/>
                <a:cs typeface="+mn-cs"/>
              </a:rPr>
              <a:t>s</a:t>
            </a:r>
            <a:r>
              <a:rPr lang="en-US" sz="1200" b="0" i="0" kern="1200" noProof="0" dirty="0" smtClean="0">
                <a:solidFill>
                  <a:schemeClr val="tx1"/>
                </a:solidFill>
                <a:latin typeface="+mn-lt"/>
                <a:ea typeface="+mn-ea"/>
                <a:cs typeface="+mn-cs"/>
              </a:rPr>
              <a:t>pecificity of the telluric ecosystem  the Soil microflora: main microbial groups  the Interactions with fauna, water and plants  and we</a:t>
            </a:r>
            <a:r>
              <a:rPr lang="en-US" sz="1200" b="0" i="0" kern="1200" baseline="0" noProof="0" dirty="0" smtClean="0">
                <a:solidFill>
                  <a:schemeClr val="tx1"/>
                </a:solidFill>
                <a:latin typeface="+mn-lt"/>
                <a:ea typeface="+mn-ea"/>
                <a:cs typeface="+mn-cs"/>
              </a:rPr>
              <a:t> will take here the </a:t>
            </a:r>
            <a:r>
              <a:rPr lang="en-US" sz="1200" b="0" i="0" kern="1200" noProof="0" dirty="0" smtClean="0">
                <a:solidFill>
                  <a:schemeClr val="tx1"/>
                </a:solidFill>
                <a:latin typeface="+mn-lt"/>
                <a:ea typeface="+mn-ea"/>
                <a:cs typeface="+mn-cs"/>
              </a:rPr>
              <a:t>Nitrogen </a:t>
            </a:r>
            <a:r>
              <a:rPr lang="fr-FR" sz="1200" b="0" i="0" kern="1200" dirty="0" smtClean="0">
                <a:solidFill>
                  <a:schemeClr val="tx1"/>
                </a:solidFill>
                <a:latin typeface="+mn-lt"/>
                <a:ea typeface="+mn-ea"/>
                <a:cs typeface="+mn-cs"/>
              </a:rPr>
              <a:t>fixation</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3</a:t>
            </a:r>
            <a:r>
              <a:rPr lang="en-US" sz="1200" kern="1200" baseline="30000" dirty="0" smtClean="0">
                <a:solidFill>
                  <a:schemeClr val="tx1"/>
                </a:solidFill>
                <a:latin typeface="+mn-lt"/>
                <a:ea typeface="+mn-ea"/>
                <a:cs typeface="+mn-cs"/>
              </a:rPr>
              <a:t>rd</a:t>
            </a:r>
            <a:r>
              <a:rPr lang="en-US" sz="1200" kern="1200" dirty="0" smtClean="0">
                <a:solidFill>
                  <a:schemeClr val="tx1"/>
                </a:solidFill>
                <a:latin typeface="+mn-lt"/>
                <a:ea typeface="+mn-ea"/>
                <a:cs typeface="+mn-cs"/>
              </a:rPr>
              <a:t> chapter presents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a:t>
            </a:r>
            <a:r>
              <a:rPr lang="en-US" sz="1200" kern="1200" noProof="0" dirty="0" smtClean="0">
                <a:solidFill>
                  <a:schemeClr val="tx1"/>
                </a:solidFill>
                <a:latin typeface="+mn-lt"/>
                <a:ea typeface="+mn-ea"/>
                <a:cs typeface="+mn-cs"/>
              </a:rPr>
              <a:t>microflora</a:t>
            </a:r>
            <a:r>
              <a:rPr lang="en-US" sz="1200" kern="1200" dirty="0" smtClean="0">
                <a:solidFill>
                  <a:schemeClr val="tx1"/>
                </a:solidFill>
                <a:latin typeface="+mn-lt"/>
                <a:ea typeface="+mn-ea"/>
                <a:cs typeface="+mn-cs"/>
              </a:rPr>
              <a:t> of </a:t>
            </a:r>
            <a:r>
              <a:rPr lang="en-US" sz="1200" b="0" i="0" kern="1200" dirty="0" smtClean="0">
                <a:solidFill>
                  <a:schemeClr val="tx1"/>
                </a:solidFill>
                <a:latin typeface="+mn-lt"/>
                <a:ea typeface="+mn-ea"/>
                <a:cs typeface="+mn-cs"/>
              </a:rPr>
              <a:t>the digestive tract of human</a:t>
            </a:r>
            <a:r>
              <a:rPr lang="en-US" sz="1200" b="0" i="0" kern="1200" baseline="0" dirty="0" smtClean="0">
                <a:solidFill>
                  <a:schemeClr val="tx1"/>
                </a:solidFill>
                <a:latin typeface="+mn-lt"/>
                <a:ea typeface="+mn-ea"/>
                <a:cs typeface="+mn-cs"/>
              </a:rPr>
              <a:t> and </a:t>
            </a:r>
            <a:r>
              <a:rPr lang="en-US" sz="1200" b="0" i="0" kern="1200" dirty="0" smtClean="0">
                <a:solidFill>
                  <a:schemeClr val="tx1"/>
                </a:solidFill>
                <a:latin typeface="+mn-lt"/>
                <a:ea typeface="+mn-ea"/>
                <a:cs typeface="+mn-cs"/>
              </a:rPr>
              <a:t>ruminants</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And </a:t>
            </a:r>
            <a:r>
              <a:rPr lang="en-US" sz="1200" kern="1200" noProof="0" dirty="0" smtClean="0">
                <a:solidFill>
                  <a:schemeClr val="tx1"/>
                </a:solidFill>
                <a:latin typeface="+mn-lt"/>
                <a:ea typeface="+mn-ea"/>
                <a:cs typeface="+mn-cs"/>
              </a:rPr>
              <a:t>finally</a:t>
            </a:r>
            <a:r>
              <a:rPr lang="fr-FR" sz="1200" kern="1200" dirty="0" smtClean="0">
                <a:solidFill>
                  <a:schemeClr val="tx1"/>
                </a:solidFill>
                <a:latin typeface="+mn-lt"/>
                <a:ea typeface="+mn-ea"/>
                <a:cs typeface="+mn-cs"/>
              </a:rPr>
              <a:t> </a:t>
            </a:r>
            <a:r>
              <a:rPr lang="en-US" sz="1200" kern="1200" noProof="0" dirty="0" smtClean="0">
                <a:solidFill>
                  <a:schemeClr val="tx1"/>
                </a:solidFill>
                <a:latin typeface="+mn-lt"/>
                <a:ea typeface="+mn-ea"/>
                <a:cs typeface="+mn-cs"/>
              </a:rPr>
              <a:t>we will take some basics of hygiene and disinfection  and discover</a:t>
            </a:r>
            <a:r>
              <a:rPr lang="en-US" sz="1200" kern="1200" baseline="0" noProof="0" dirty="0" smtClean="0">
                <a:solidFill>
                  <a:schemeClr val="tx1"/>
                </a:solidFill>
                <a:latin typeface="+mn-lt"/>
                <a:ea typeface="+mn-ea"/>
                <a:cs typeface="+mn-cs"/>
              </a:rPr>
              <a:t> the main sources of contamination including : </a:t>
            </a:r>
            <a:r>
              <a:rPr lang="en-US" sz="1200" b="0" i="0" kern="1200" dirty="0" smtClean="0">
                <a:solidFill>
                  <a:schemeClr val="tx1"/>
                </a:solidFill>
                <a:latin typeface="+mn-lt"/>
                <a:ea typeface="+mn-ea"/>
                <a:cs typeface="+mn-cs"/>
              </a:rPr>
              <a:t>air, water, raw materials, personnel</a:t>
            </a:r>
            <a:endParaRPr lang="en-US" sz="1200" kern="1200" noProof="0" dirty="0" smtClean="0">
              <a:solidFill>
                <a:schemeClr val="tx1"/>
              </a:solidFill>
              <a:latin typeface="+mn-lt"/>
              <a:ea typeface="+mn-ea"/>
              <a:cs typeface="+mn-cs"/>
            </a:endParaRPr>
          </a:p>
          <a:p>
            <a:endParaRPr lang="fr-FR" dirty="0" smtClean="0"/>
          </a:p>
        </p:txBody>
      </p:sp>
      <p:sp>
        <p:nvSpPr>
          <p:cNvPr id="4" name="Espace réservé du numéro de diapositive 3"/>
          <p:cNvSpPr>
            <a:spLocks noGrp="1"/>
          </p:cNvSpPr>
          <p:nvPr>
            <p:ph type="sldNum" sz="quarter" idx="10"/>
          </p:nvPr>
        </p:nvSpPr>
        <p:spPr/>
        <p:txBody>
          <a:bodyPr/>
          <a:lstStyle/>
          <a:p>
            <a:fld id="{3D844819-C35C-473D-AB86-2EF165AB399D}" type="slidenum">
              <a:rPr lang="fr-FR" smtClean="0"/>
              <a:pPr/>
              <a:t>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D59A5BBE-A5CF-48C5-A21F-09D77659DA2E}" type="datetimeFigureOut">
              <a:rPr lang="fr-FR" smtClean="0"/>
              <a:t>09/04/2023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7ECAC2-0801-4BCD-942E-9BFD992B6CF2}"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59A5BBE-A5CF-48C5-A21F-09D77659DA2E}" type="datetimeFigureOut">
              <a:rPr lang="fr-FR" smtClean="0"/>
              <a:t>09/04/2023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7ECAC2-0801-4BCD-942E-9BFD992B6CF2}"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D59A5BBE-A5CF-48C5-A21F-09D77659DA2E}" type="datetimeFigureOut">
              <a:rPr lang="fr-FR" smtClean="0"/>
              <a:t>09/04/2023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7ECAC2-0801-4BCD-942E-9BFD992B6CF2}"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59A5BBE-A5CF-48C5-A21F-09D77659DA2E}" type="datetimeFigureOut">
              <a:rPr lang="fr-FR" smtClean="0"/>
              <a:t>09/04/2023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87ECAC2-0801-4BCD-942E-9BFD992B6CF2}"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59A5BBE-A5CF-48C5-A21F-09D77659DA2E}" type="datetimeFigureOut">
              <a:rPr lang="fr-FR" smtClean="0"/>
              <a:t>09/04/2023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87ECAC2-0801-4BCD-942E-9BFD992B6CF2}"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D59A5BBE-A5CF-48C5-A21F-09D77659DA2E}" type="datetimeFigureOut">
              <a:rPr lang="fr-FR" smtClean="0"/>
              <a:t>09/04/2023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87ECAC2-0801-4BCD-942E-9BFD992B6CF2}"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59A5BBE-A5CF-48C5-A21F-09D77659DA2E}" type="datetimeFigureOut">
              <a:rPr lang="fr-FR" smtClean="0"/>
              <a:t>09/04/2023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87ECAC2-0801-4BCD-942E-9BFD992B6CF2}"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59A5BBE-A5CF-48C5-A21F-09D77659DA2E}" type="datetimeFigureOut">
              <a:rPr lang="fr-FR" smtClean="0"/>
              <a:t>09/04/2023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87ECAC2-0801-4BCD-942E-9BFD992B6CF2}"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59A5BBE-A5CF-48C5-A21F-09D77659DA2E}" type="datetimeFigureOut">
              <a:rPr lang="fr-FR" smtClean="0"/>
              <a:t>09/04/2023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87ECAC2-0801-4BCD-942E-9BFD992B6CF2}"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59A5BBE-A5CF-48C5-A21F-09D77659DA2E}" type="datetimeFigureOut">
              <a:rPr lang="fr-FR" smtClean="0"/>
              <a:t>09/04/2023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7ECAC2-0801-4BCD-942E-9BFD992B6CF2}"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59A5BBE-A5CF-48C5-A21F-09D77659DA2E}" type="datetimeFigureOut">
              <a:rPr lang="fr-FR" smtClean="0"/>
              <a:t>09/04/2023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7ECAC2-0801-4BCD-942E-9BFD992B6CF2}"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9A5BBE-A5CF-48C5-A21F-09D77659DA2E}" type="datetimeFigureOut">
              <a:rPr lang="fr-FR" smtClean="0"/>
              <a:t>09/04/2023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ECAC2-0801-4BCD-942E-9BFD992B6CF2}"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deepl.com/translator?utm_source=windows&amp;utm_medium=app&amp;utm_campaign=windows-shar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dirty="0"/>
          </a:p>
        </p:txBody>
      </p:sp>
      <p:sp>
        <p:nvSpPr>
          <p:cNvPr id="3" name="Sous-titre 2"/>
          <p:cNvSpPr>
            <a:spLocks noGrp="1"/>
          </p:cNvSpPr>
          <p:nvPr>
            <p:ph type="subTitle" idx="1"/>
          </p:nvPr>
        </p:nvSpPr>
        <p:spPr/>
        <p:txBody>
          <a:bodyPr/>
          <a:lstStyle/>
          <a:p>
            <a:endParaRPr lang="fr-FR" dirty="0"/>
          </a:p>
        </p:txBody>
      </p:sp>
      <p:pic>
        <p:nvPicPr>
          <p:cNvPr id="4" name="Image 3" descr="Classification of Microorganisms • Smart Science Pro"/>
          <p:cNvPicPr/>
          <p:nvPr/>
        </p:nvPicPr>
        <p:blipFill>
          <a:blip r:embed="rId2">
            <a:duotone>
              <a:prstClr val="black"/>
              <a:schemeClr val="accent5">
                <a:tint val="45000"/>
                <a:satMod val="400000"/>
              </a:schemeClr>
            </a:duotone>
          </a:blip>
          <a:srcRect/>
          <a:stretch>
            <a:fillRect/>
          </a:stretch>
        </p:blipFill>
        <p:spPr bwMode="auto">
          <a:xfrm>
            <a:off x="0" y="-24"/>
            <a:ext cx="9144000" cy="6858024"/>
          </a:xfrm>
          <a:prstGeom prst="rect">
            <a:avLst/>
          </a:prstGeom>
          <a:noFill/>
          <a:ln w="9525">
            <a:noFill/>
            <a:miter lim="800000"/>
            <a:headEnd/>
            <a:tailEnd/>
          </a:ln>
        </p:spPr>
      </p:pic>
      <p:sp>
        <p:nvSpPr>
          <p:cNvPr id="5" name="Rectangle 4"/>
          <p:cNvSpPr/>
          <p:nvPr/>
        </p:nvSpPr>
        <p:spPr>
          <a:xfrm>
            <a:off x="1357290" y="0"/>
            <a:ext cx="71438"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p:cNvSpPr/>
          <p:nvPr/>
        </p:nvSpPr>
        <p:spPr>
          <a:xfrm flipV="1">
            <a:off x="0" y="0"/>
            <a:ext cx="9144000" cy="2571744"/>
          </a:xfrm>
          <a:prstGeom prst="rect">
            <a:avLst/>
          </a:prstGeom>
          <a:solidFill>
            <a:schemeClr val="accent1">
              <a:alpha val="3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p:cNvSpPr txBox="1"/>
          <p:nvPr/>
        </p:nvSpPr>
        <p:spPr>
          <a:xfrm>
            <a:off x="1571604" y="2643182"/>
            <a:ext cx="6786610" cy="2185214"/>
          </a:xfrm>
          <a:prstGeom prst="rect">
            <a:avLst/>
          </a:prstGeom>
          <a:noFill/>
        </p:spPr>
        <p:txBody>
          <a:bodyPr wrap="square" rtlCol="0">
            <a:spAutoFit/>
          </a:bodyPr>
          <a:lstStyle/>
          <a:p>
            <a:r>
              <a:rPr lang="fr-FR" sz="5400" b="1" dirty="0" smtClean="0">
                <a:solidFill>
                  <a:schemeClr val="bg1"/>
                </a:solidFill>
              </a:rPr>
              <a:t>MICROBIOLOGIE</a:t>
            </a:r>
          </a:p>
          <a:p>
            <a:r>
              <a:rPr lang="fr-FR" sz="2800" b="1" dirty="0" smtClean="0">
                <a:solidFill>
                  <a:schemeClr val="bg1"/>
                </a:solidFill>
              </a:rPr>
              <a:t> </a:t>
            </a:r>
          </a:p>
          <a:p>
            <a:r>
              <a:rPr lang="fr-FR" sz="5400" b="1" dirty="0" smtClean="0">
                <a:solidFill>
                  <a:schemeClr val="bg1"/>
                </a:solidFill>
              </a:rPr>
              <a:t>DE L’ENVIRONNEMENT</a:t>
            </a:r>
            <a:endParaRPr lang="fr-FR" sz="5600" b="1" dirty="0">
              <a:solidFill>
                <a:schemeClr val="bg1"/>
              </a:solidFill>
            </a:endParaRPr>
          </a:p>
        </p:txBody>
      </p:sp>
      <p:sp>
        <p:nvSpPr>
          <p:cNvPr id="9" name="ZoneTexte 8"/>
          <p:cNvSpPr txBox="1"/>
          <p:nvPr/>
        </p:nvSpPr>
        <p:spPr>
          <a:xfrm>
            <a:off x="1357290" y="1"/>
            <a:ext cx="7786710" cy="1261884"/>
          </a:xfrm>
          <a:prstGeom prst="rect">
            <a:avLst/>
          </a:prstGeom>
          <a:noFill/>
        </p:spPr>
        <p:txBody>
          <a:bodyPr wrap="square" rtlCol="0">
            <a:spAutoFit/>
          </a:bodyPr>
          <a:lstStyle/>
          <a:p>
            <a:r>
              <a:rPr lang="fr-FR" sz="2400" b="1" dirty="0" smtClean="0">
                <a:solidFill>
                  <a:schemeClr val="bg1"/>
                </a:solidFill>
              </a:rPr>
              <a:t>Centre universitaire ABDELHAFID BOUSSOUF-Mila</a:t>
            </a:r>
          </a:p>
          <a:p>
            <a:r>
              <a:rPr lang="fr-FR" sz="2400" b="1" dirty="0" smtClean="0">
                <a:solidFill>
                  <a:schemeClr val="bg1"/>
                </a:solidFill>
              </a:rPr>
              <a:t>L3-Microbiologie</a:t>
            </a:r>
            <a:endParaRPr lang="fr-FR" sz="2400" b="1" dirty="0" smtClean="0">
              <a:solidFill>
                <a:schemeClr val="bg1"/>
              </a:solidFill>
            </a:endParaRPr>
          </a:p>
          <a:p>
            <a:endParaRPr lang="en-US" sz="2800" b="1" dirty="0">
              <a:solidFill>
                <a:schemeClr val="bg1"/>
              </a:solidFill>
            </a:endParaRPr>
          </a:p>
        </p:txBody>
      </p:sp>
      <p:sp>
        <p:nvSpPr>
          <p:cNvPr id="10" name="ZoneTexte 9"/>
          <p:cNvSpPr txBox="1"/>
          <p:nvPr/>
        </p:nvSpPr>
        <p:spPr>
          <a:xfrm>
            <a:off x="3286116" y="6334780"/>
            <a:ext cx="3071834" cy="523220"/>
          </a:xfrm>
          <a:prstGeom prst="rect">
            <a:avLst/>
          </a:prstGeom>
          <a:noFill/>
        </p:spPr>
        <p:txBody>
          <a:bodyPr wrap="square" rtlCol="0">
            <a:spAutoFit/>
          </a:bodyPr>
          <a:lstStyle/>
          <a:p>
            <a:pPr algn="ctr"/>
            <a:r>
              <a:rPr lang="fr-FR" sz="2800" b="1" i="1" dirty="0" smtClean="0">
                <a:solidFill>
                  <a:schemeClr val="bg1"/>
                </a:solidFill>
              </a:rPr>
              <a:t>2022-2023</a:t>
            </a:r>
            <a:endParaRPr lang="fr-FR" sz="3200" b="1" i="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7" name="Picture 25"/>
          <p:cNvPicPr>
            <a:picLocks noChangeAspect="1" noChangeArrowheads="1"/>
          </p:cNvPicPr>
          <p:nvPr/>
        </p:nvPicPr>
        <p:blipFill>
          <a:blip r:embed="rId3"/>
          <a:srcRect/>
          <a:stretch>
            <a:fillRect/>
          </a:stretch>
        </p:blipFill>
        <p:spPr bwMode="auto">
          <a:xfrm>
            <a:off x="4572000" y="4071942"/>
            <a:ext cx="4572000" cy="2782952"/>
          </a:xfrm>
          <a:prstGeom prst="rect">
            <a:avLst/>
          </a:prstGeom>
          <a:noFill/>
          <a:ln w="9525">
            <a:noFill/>
            <a:miter lim="800000"/>
            <a:headEnd/>
            <a:tailEnd/>
          </a:ln>
          <a:effectLst/>
        </p:spPr>
      </p:pic>
      <p:sp>
        <p:nvSpPr>
          <p:cNvPr id="4" name="Rectangle 3"/>
          <p:cNvSpPr/>
          <p:nvPr/>
        </p:nvSpPr>
        <p:spPr>
          <a:xfrm>
            <a:off x="0" y="0"/>
            <a:ext cx="9144000" cy="1357298"/>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smtClean="0"/>
              <a:t>Microbiologie de l’environnement</a:t>
            </a:r>
            <a:endParaRPr lang="en-US" sz="4400" b="1" dirty="0"/>
          </a:p>
        </p:txBody>
      </p:sp>
      <p:sp>
        <p:nvSpPr>
          <p:cNvPr id="3076" name="AutoShape 4" descr="What's in your water? | Clean Water Ac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078" name="AutoShape 6" descr="What's in your water? | Clean Water Ac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080" name="Picture 8" descr="The Amazing Effects of Water on Our Body | Cinergee"/>
          <p:cNvPicPr>
            <a:picLocks noChangeAspect="1" noChangeArrowheads="1"/>
          </p:cNvPicPr>
          <p:nvPr/>
        </p:nvPicPr>
        <p:blipFill>
          <a:blip r:embed="rId4" cstate="print"/>
          <a:srcRect/>
          <a:stretch>
            <a:fillRect/>
          </a:stretch>
        </p:blipFill>
        <p:spPr bwMode="auto">
          <a:xfrm>
            <a:off x="1" y="1357298"/>
            <a:ext cx="4500561" cy="3000396"/>
          </a:xfrm>
          <a:prstGeom prst="rect">
            <a:avLst/>
          </a:prstGeom>
          <a:noFill/>
        </p:spPr>
      </p:pic>
      <p:sp>
        <p:nvSpPr>
          <p:cNvPr id="7" name="ZoneTexte 6"/>
          <p:cNvSpPr txBox="1"/>
          <p:nvPr/>
        </p:nvSpPr>
        <p:spPr>
          <a:xfrm>
            <a:off x="0" y="1357298"/>
            <a:ext cx="2286016" cy="523220"/>
          </a:xfrm>
          <a:prstGeom prst="rect">
            <a:avLst/>
          </a:prstGeom>
          <a:noFill/>
        </p:spPr>
        <p:txBody>
          <a:bodyPr wrap="square" rtlCol="0">
            <a:spAutoFit/>
          </a:bodyPr>
          <a:lstStyle/>
          <a:p>
            <a:pPr algn="ctr"/>
            <a:r>
              <a:rPr lang="fr-FR" sz="2800" b="1" dirty="0" smtClean="0"/>
              <a:t>Eau</a:t>
            </a:r>
            <a:endParaRPr lang="en-US" sz="2800" b="1" dirty="0"/>
          </a:p>
        </p:txBody>
      </p:sp>
      <p:sp>
        <p:nvSpPr>
          <p:cNvPr id="3082" name="AutoShape 10" descr="Why Soil Microorganisms are Vital to your Gut Healt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084" name="AutoShape 12" descr="Why Soil Microorganisms are Vital to your Gut Healt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086" name="Picture 14" descr="Soil Microbiology: The Scientific Discipline of Microbial Communities in  Soil : Plantlet"/>
          <p:cNvPicPr>
            <a:picLocks noChangeAspect="1" noChangeArrowheads="1"/>
          </p:cNvPicPr>
          <p:nvPr/>
        </p:nvPicPr>
        <p:blipFill>
          <a:blip r:embed="rId5"/>
          <a:srcRect l="16514" t="20031" r="16055"/>
          <a:stretch>
            <a:fillRect/>
          </a:stretch>
        </p:blipFill>
        <p:spPr bwMode="auto">
          <a:xfrm>
            <a:off x="4500562" y="1357299"/>
            <a:ext cx="4643437" cy="2764960"/>
          </a:xfrm>
          <a:prstGeom prst="rect">
            <a:avLst/>
          </a:prstGeom>
          <a:noFill/>
        </p:spPr>
      </p:pic>
      <p:sp>
        <p:nvSpPr>
          <p:cNvPr id="11" name="ZoneTexte 10"/>
          <p:cNvSpPr txBox="1"/>
          <p:nvPr/>
        </p:nvSpPr>
        <p:spPr>
          <a:xfrm>
            <a:off x="5929322" y="1357298"/>
            <a:ext cx="3214678" cy="523220"/>
          </a:xfrm>
          <a:prstGeom prst="rect">
            <a:avLst/>
          </a:prstGeom>
          <a:noFill/>
        </p:spPr>
        <p:txBody>
          <a:bodyPr wrap="square" rtlCol="0">
            <a:spAutoFit/>
          </a:bodyPr>
          <a:lstStyle/>
          <a:p>
            <a:pPr algn="ctr"/>
            <a:r>
              <a:rPr lang="en-US" sz="2800" b="1" dirty="0" smtClean="0"/>
              <a:t>Sol</a:t>
            </a:r>
            <a:endParaRPr lang="en-US" sz="2800" b="1" dirty="0"/>
          </a:p>
        </p:txBody>
      </p:sp>
      <p:pic>
        <p:nvPicPr>
          <p:cNvPr id="3090" name="Picture 18" descr="Magnifying Glass Gut Flora stock vector. Illustration of abdomen - 60838468"/>
          <p:cNvPicPr>
            <a:picLocks noChangeAspect="1" noChangeArrowheads="1"/>
          </p:cNvPicPr>
          <p:nvPr/>
        </p:nvPicPr>
        <p:blipFill>
          <a:blip r:embed="rId6"/>
          <a:srcRect b="9014"/>
          <a:stretch>
            <a:fillRect/>
          </a:stretch>
        </p:blipFill>
        <p:spPr bwMode="auto">
          <a:xfrm>
            <a:off x="0" y="4071942"/>
            <a:ext cx="4286248" cy="2786058"/>
          </a:xfrm>
          <a:prstGeom prst="rect">
            <a:avLst/>
          </a:prstGeom>
          <a:noFill/>
        </p:spPr>
      </p:pic>
      <p:sp>
        <p:nvSpPr>
          <p:cNvPr id="14" name="ZoneTexte 13"/>
          <p:cNvSpPr txBox="1"/>
          <p:nvPr/>
        </p:nvSpPr>
        <p:spPr>
          <a:xfrm>
            <a:off x="0" y="6334780"/>
            <a:ext cx="3214678" cy="523220"/>
          </a:xfrm>
          <a:prstGeom prst="rect">
            <a:avLst/>
          </a:prstGeom>
          <a:noFill/>
        </p:spPr>
        <p:txBody>
          <a:bodyPr wrap="square" rtlCol="0">
            <a:spAutoFit/>
          </a:bodyPr>
          <a:lstStyle/>
          <a:p>
            <a:r>
              <a:rPr lang="fr-FR" sz="2800" b="1" dirty="0" smtClean="0"/>
              <a:t>Tube digestif </a:t>
            </a:r>
            <a:endParaRPr lang="en-US" sz="2800" b="1" dirty="0"/>
          </a:p>
        </p:txBody>
      </p:sp>
      <p:sp>
        <p:nvSpPr>
          <p:cNvPr id="15" name="ZoneTexte 14"/>
          <p:cNvSpPr txBox="1"/>
          <p:nvPr/>
        </p:nvSpPr>
        <p:spPr>
          <a:xfrm>
            <a:off x="5715040" y="6396335"/>
            <a:ext cx="3571868" cy="461665"/>
          </a:xfrm>
          <a:prstGeom prst="rect">
            <a:avLst/>
          </a:prstGeom>
          <a:noFill/>
        </p:spPr>
        <p:txBody>
          <a:bodyPr wrap="square" rtlCol="0">
            <a:spAutoFit/>
          </a:bodyPr>
          <a:lstStyle/>
          <a:p>
            <a:pPr algn="ctr"/>
            <a:r>
              <a:rPr lang="en-US" sz="2400" b="1" dirty="0" smtClean="0">
                <a:solidFill>
                  <a:schemeClr val="bg1"/>
                </a:solidFill>
              </a:rPr>
              <a:t>Contamination &amp; </a:t>
            </a:r>
            <a:r>
              <a:rPr lang="en-US" sz="2400" b="1" dirty="0" smtClean="0">
                <a:solidFill>
                  <a:schemeClr val="bg1"/>
                </a:solidFill>
              </a:rPr>
              <a:t>hygiene</a:t>
            </a:r>
            <a:endParaRPr lang="en-US" sz="2400" b="1" dirty="0">
              <a:solidFill>
                <a:schemeClr val="bg1"/>
              </a:solidFill>
            </a:endParaRPr>
          </a:p>
        </p:txBody>
      </p:sp>
      <p:sp>
        <p:nvSpPr>
          <p:cNvPr id="3092" name="AutoShape 20" descr="data:image/jpeg;base64,/9j/4AAQSkZJRgABAQAAAQABAAD/2wCEAAoHCBUWFRgWFhYYGRgaGhwcGhwZGhocGhkYGhgaGhoaGBgcIS4lHB4rIRgYJjgmKy8xNTU1GiQ7QDszPy40NTEBDAwMEA8QHhISHzQrJCs2NDQ0NDQ0NDQ0NDQ0NDQ0NDQ0NDQ0NDQ0NDQ0NDQ0NDQ0NDQ0MTQ0NDQ0NDQ0NDQ0NP/AABEIAOEA4QMBIgACEQEDEQH/xAAcAAACAgMBAQAAAAAAAAAAAAAEBQMGAAIHAQj/xABAEAACAAQEAwYDBQcDBAMBAAABAgADBBEFEiExQVFhBiIycYGRE6GxB0JSwdEUIzNiguHwFXKyFnOS8VNjwjT/xAAaAQADAQEBAQAAAAAAAAAAAAABAgMABAUG/8QAKBEAAgICAgIBBAEFAAAAAAAAAAECEQMxEiEEQVETImGBkTJCcaHB/9oADAMBAAIRAxEAPwDBGwjRGvG4juPEFeNp3TFJcaxe8XW6GKNOHeMRybO7x39pssbRqkemJlzy0YBcgcyB7x6YyU+VlPIwUBnauzay0kItxsB8obIcuo2jmkzGFeWuUm49IY4Z2wKgLMBtz3iywykuSRF54qXFl3n19htA61rNwgekxaRNAysI9q8TlSyLkbge8Tca2iqlfaYwpcNS+dgCTE8x1TaNRXLkDDlCSrq2YwnbG6RNWVl4rtfVFTmB1hiXHGEeLWO0NQLHGG4lmtrDZ6cOIpeC0U92tKRm11OyjzY6R0PD8OKqBMcE/hTYf1H9IFhoRUeHlZt7aWMMzLtwhy9KiHVPW5v9Y3kSEOqH0P6wrkMog9FMIAMNGRXXrAbSCp2iWVdTcbcRGDoBnyypsYCniHlXNQix34W3EI6vSGixZIDeNADwiULBciVxhmxKNqSmI1aI8QmgCwOsSVM/KLXhJUTrmMlbM3XRmePIgzR5DUKVzDXusHwnlYjIlixPuY0mdqJQ2AMHmkjmeCUn0MMRW6GKVPpXLmyMfQw+HaxWYLl3Nto6D2ewuU6ByASdTe0TlJS0dGLFKK7OUSMInNsh9SIPkdl6h9gvzMdmbCkAsFHSIqTCgjlr6ROy9HHajsxMQ2cgHygR8OCNZiDHY8WwgTXBI7o4jeKf227OMJRny9VTVrb5RufSK4WuSslmi3H7SotNVRYRoXvrFcn1bZrCLT2ewxp2dWbKQoIvpvf/AD1jvj5EW+JxPxXFX7FjVrIwKEg9OMMarFHmKvTWDOz2BSp2b4j5XBsB5QVjXZ+ZI3F1Ox428oRxjKX3P9B5OK+1fsbYB2lyp37kKNf7xY8KxKTPBa1ieHH2ilycYkJRmQsq81m7zW673320tD3s9UoArJlDWy2P+b7RzyhuS1o6IzpKLfex0tIjo7hwLEgL+vUwipsJedOWWOJ1P4VG5/ziY0qanJNcO1tzpsbnhF47H0iiSJt+/M1PRb90e2vrEm6RVfcw8YcktFSWMqqLWH1PMwOUtDky4iemBidlqAkqmtZtR1394gmyvvSzZuR4we1EOBiBqRhxjGohpMSLXXZhup+o5iJ2qjYgAX4QHV0QfvXKuuzDf15iIpFQT3WsGG/I9RGQGCvWd8qdxvBBYMIXdpKIsvxkuHTxW4rz8xCfD8bcGzi45jf+8OKWZZXONplSFFhA8uasxbo2sDPcHWCLZpUzb6mFzNrEtTNhZiFeklDMmZgg45Sbk7AQ2hdheaMip/8AXVP+CZ7D9YyByXyHi/gi/wCkxe5a8H0HY1Cd/eHYe+gDn0t9Y2lq6kMNPNhE6H5UI8R7HrIIc2K3FxyHnFuoKpJcoMr3sNidYGxGtExMrsv1ip1NIik3nHLyvaEcX6GjL5OhYd2skzO6WGYcDvpEo7TSLsA4Nt+kcwSspZJzBgWAtqee8FUGI02dXBXKxJYW5342hqBZdR2zkZHJbwk3HE2iv4f2tM550jISkxTlvztZhY8CD8jE1BW0TOyhF7x12I4XPWIq6glyXDLlVSe6RwPK8PFpbElfTRQaLAHWoCmzZGBPIqD+Yi3do5ktZaGV3ZugJXQ243t6CPUKmY0y/ctqYgxKkT9j+Omtzv8A1EfWHhK2l+RZ3Tf4IuyFGZ1ZKVvCpzueia29WKj1hh297QNMqWloRklDKerkXb2uB7wJhkuZSyUqSy/vQFAB1Abw39oRVNMUY63Lktc8bm5JPnD55qUunoTFBqNNDPB6aTNR87hX1IiOVQzUu9yUU3DDodDCuThrZu7cnnDfFJ8+VSleB9dISWSXDin0Vxwj9RSkiQTVqZiJnLO5VR66fqY7ThyKiKo0CgAeQFo4V9mVG0yq+I3hlIW/qbur8s3tHbU2jmgpV9zs7PJyY5NLGqSGlxziZRC2lQlhfhB6kw5BM9YRBMDDYwTePDGCLXmsdCB5iFeK0zZcymxGqn8j0h8zIeMDVSKVsOMFCsSYbiAmLrow0Zf84RXq/D/hzCB4Tqvly9ILnSWlzSy7316iD54WcnUajoYdE2IVzJ3lJB5iCZddOcZQM5521HrGJJLd0bw+wanCDKPU84IF2zTCcAuQ03vH8PAefOK79s7BaZEGl3XQdNfyjo1MLRyb7bKi7SkHMn2W35xKb2XjFI5TkEZGaxkQsai0VHaaoPhQDzJMBtilW+xPopjuUvshIA0UW6AD6QBiuEyZAuEEdF2Qk+MbZxoy6t9y9vb6RNK7N1MzWxIPEk/nFyxHEsrZLoA3DiI2lVjgaEW6Wg0D6i9Fbp+wU0jvMBA9d2V+EjsXNx1i6JUzWBsTbjrFW7T1qhGUsMx5frAaoMZpuimU9c6NcHaLv2bxyXUS2pqg2Y/w2PyAPMRz0mN0exBG42hCtF6wie9Os+RMtY5rHmCNxFnwyQpwicpN7ZyvvmHziiU+ICaiGapJBtmHHh7xZcXxREphTIxW4HqNf1jXRkk2VPDa1phVXc5E8IvoPIRYMUHxUaatlEsZQL6k2BJ8tYUSMLQKqAnM2t4Bxu8qyKx18XWNozak7LNUdsZSZESUBlWzHTU2Hvx1hXjuPzJ6EFcicL6fKK1h8j4k1EJtmYC5jsFP2JpnCq5zk22PvAlkUWk/ZlH2EfZlg4kUYdh35xD9Qn3B7a/1Rd5JY7D1OwjyRRgAC1lAACjgANB0EGpLFhc5RFBNklLLtcg3J39OUEC8eylGUWNxHsAZIwCMMDVEnN99lPAg6exgdpU1eIcexjGsJnU6NuoPXj7wlxxAiBkurKdbcVO9+fCNarEQDkZih5MCPnCitmurplbMjsVcbqVyk+h0hkhXInV84DHfYx4sqxuN4GpHsPWGioCbja3zhkIyGhogguTcnj0hnRyrG8Ryk0tBsjSC2GKDJZjif2oz89UF/Cn/ACP9o7NOeyk9I4R2if4tTMfrYeS6RNw5Idz4lc+AIyDfgmMhPoG+sXim7e1VPZZssTBzQ2b1UxPifaw1agJLcc+6b/KKLh2O5FzZc7DgbfnBVX27mEAIgXnc/kBDdIDjyTQDj2FzwQ5VlHAnT+8L6abVKcqlozE+0M+eMrsLdBb53gaixSZLbMG94VuxoxroYJjFWpKByL6QmrFYMc5JPWCajFXZ853gKZMLEk7mAm/Y7SWiMxkYYyCAb4e10tya/wA4e9qkuZJHFR9BFVo55RgRr0h9jeK/GWXpYqLQPaBVWWLEqUIJLjioilY3OzTjm2H0i319YWSQvT8hFSxwgtcDjvDyExgzzVDqyrYC2kdq+zab8SW1QwYLfIl7m+XxEdL2HoY4rhaK0xQ+q8o+jMIlpJpaeTLFgstSfNhmPrckmEUE3b9FJPocNUAefL9Y9loXILQLTy76mGMvpuIoIgm9hHhnCBXcxESY3E1hbuCLREs62hiHNEVRfxDhv5f2jUawqcEcWcBvMbeR4QgxaUgTMgtlNvQ3F4kxfElkyWmMdBYC3EsQoHzhZJdnAcnTcDhDRQjZvS0TWDMNOA5xPPqmXhpBAc21MB1Rh4oDD6RyQDDBdoAw8d0QxUwJDIWY/W5Kd25AmOELPYlmN9bk+pvHUftCr7Syg46Rzc2tGrolOVsD+JGRtcRkCgCVSUNx/wC4aYdRyqhwGbIePCIJ0u/DXjAVipuNCIm0WjL42WXFcHpJctgrkzB1J/tFdoJCswDQxlYojKVddbbwDJoJrgsikrzHKJZOlujoxu3dG2KSkVrLrC1jBbUL8RETU7CBCkquwzdu6oHj28SiUbbfKM+CeAJ8gYoTNqRAzAGGaMJM0F1zrxECyMOm3BVDD1ez058rNbhp0jcWxXJLZNjHaWW8gS5ckIfxaD6RWJkwGWBfvXi+Yl2ZlzAuXuWGtuMQJ2PkC2Ykw3CTF+rFFLwhrTkvzjuXY6lmksrMGkqNLkkhjsi/y2uSOGnOKG+CSUICJdrgLzLE2AHW8dbwajWnkpJvqou5/E51Y+V9B0Ag8aZlNS0NEWCUXSBHnoou7hR139ANYynxKXbxZh+IfpvGpmtBvw7xo0qNWxSQMoaYiljZQxCljyAO5goMp2IMDtB6YC8qIyCIYskRMkGzNHNftMrhKlykNwrzCxNtBkGi35ktf+mJMBxhHReW1+EP+3GHftFPkVUdwwZQ4uNFYG3I2beOV9naoypy0zjKhaxufC17Wv1PHrBtrsWkdVaYLXgebqIMqaFUVSp0P+e8Ykm+kUjJNWhXF3QRh692Jql7CN5UvKsQzFzGBtjejln2h14zonEmKpUghLiGn2kECrW/In5wunVaFAAYzfbJuOhJ8doyJtIyEHLFX4bmGZfF9YQT5J10sRFxRoExDDg4zLo31h5RIRlRS3X3iw9j8ceS5lgB1maWbSx84W1VPvpZhw5xFQIRNQ2t3hEJwUlxkrR1Qm12tl4r5bswAVFvvYj9IIpaRQO8oPr/AGgGqqLPcajTaJpOJC3hJMPHHGKpE5ZJyD6ihlOLFFt0iJaGWvhRRAkzEph8KAecIZ2LVDzBLQFifuoCzew1ilpeifGUtstd1HIR7+2IN2EbYd2QrJoBMp1vxeyD2bX5Qa/ZWnla1NZJTmqnO3tpY+kbkbgKp2NIvEmBTjZbREufc+0NZlXhUvwSZlSeDOcqH+kWHyjX/rOYgy00iRTr/Igv72gcmMoxQPR4XiEx0eXTuMrK4LjIt1YML57XFxwjpU2qIF2AFhqLg2bzG8ckrscqZvjnuw5BiF9hpBfZrFXlky8udGN7MxXIx3YGx34i3DzvoxlKVGlOMI2+kOu0+ONLUlQGYnKoO1+fMgb6RR/i1Lv8QvMz2sCpK5R+FctrDpF0MuS83O7FmO2ndQcFW/14w2SklMNAsenDx1FLkebLy3JtQr9s5pNlTmcOzzC62IcsxYEG4sTrodYseF9vqqQAs0LMUcSMp9WXQeZUxYZ+HIOHtFdxKiQ3tbziz8eEl0TXmyjKpL+C9dn+3iT2KMjowXNa6sCOasLXGo4RZ3qw6XU6EeUcEwqY0ioQrtmItfQBhYjytf1AjsuGTM0pSOe3LU7x5mbEovo9THlckB19dlfKN7e19oodJhq1FRUq2+pHnFknVSZy7sLk6xVMJxQpXTiFupGnWJtJUPs6P2LqvjymkzdXlHK3Mj7reo+d4ZyZWUsp3U2jnMrFpkqa02VZWYWI3FuvvHr4rPclmmNdt7aCBGDV/AXM6TMnovidR5kQrqO0VMpyq2c/y6/OKPkLHUk+ZvBSUAGsUUI+2SlknfSKr29EqZM+KznNsEH1JilMnKLR2sUZ4rcHjFvRSLlXZplMZG14yNwiG2XzJG6RAa5OcDz8WRYm5JEFGT9G2JYeHF10cbdYb9gKWTOdpE9BmscvmN/W2o8oqc7tDyjXC8YdZyuDY3GvUG4hJSi9FoRktlwxrB3pnIcD4bEhG4X/ACuNfeFj1SDjHScdlitoMyC5KhhzVgL/AC1EcSmSnBKte4JB8xCqbSGeNN2XaRitNTqrPT/GLgHO5IlgclUbnziWb9pDKMtNJSWP5ERB/wDon5RV6DF2RckxQ8vYq2tvIwSMFlv36Zsw4ofGvlzgSt9oyqPTDJXaGoqSRNmO3TM2X2vaNJkhcyXUEZh9DCvCWyTSp0N7EHeHFS+3+5frFI6Jy/qBq2UM5sNP7QMZZiw4bSrMqZaNqjMMwva4AJIuNr2t6x0aZ2Ro3XL8FV5FCVb3B19bwspqL0aKbRxUy4c01MFUDlvDrtF2dSmmIEmF7gtlYDMgvYEkaEHW2g8JhUDfY2UcT9RfT1OnnHr+BjXH6nzr/B5XnZW5cF62SCxNtedgLm3C/AX6kROjkbXHtf5Ex7TIANF031IF+pLG5PUxMUbfKP8AzB+QX8477+TzXFvRq+IPlIvv7wom1OpvE9dPy3uOHOFSoW23J0/zlCSkorotixufb/Q0wbDjNYvbRe6Db7xH5D6xcafExTqW8TEWyDW52zE/dHzis0z5ECDYfM8TEwn9I8TNlc5Nnv4cShFIFywqpB+/b1hxU1KKCWI8ohwTDW70xh4jceURKmzy48UWhg8qIml6Q6YpkgXhmz2QnpC2kPCJsUnZZZ8oYBzvtBPzzWhQYMq2JYnrApgpjkd4yN7xkazEtGWJsSYJqpMDSZuRvWCqmpDDSOKinsWOloNpgLCBZsS002CMdw+yevzSHltspuL7WO4+sUHtrSolU+TwsbiPOy2PmUjoDbMbg8tLH6Qvx+qDkEG9tLwz+RE6dCl21jJNY8tlZCQbgXHUw97PSqWZowvMG6s2h6qBuIYdqERaZgiKtmQ6C2zDjDKLq7EllXLjRiTPiKHqJTIwNhNC2B5ZunnBT4bmRmLjQXAA3trpDaln3RRuMoGuxFoDqMPKAtKIy/elt4TzyH7p6beUV40jn52zbBaZGu5N2Ugqb2sdxpHUMFqTMlhiOm1gbcR0in/ZyJbrNZBY5gLMBdDlvYHfiIt+NVnwad5mpKoSANCWtZQPM2ESdyaikWinG5N9HMu0NY0yfNbUkzCiqLbL3Ftc72W8KbhnVbEBdSjWGo0W++bXUEaaGJpljxzBQD3lLBg1+hII3B6xBTTWcswbS4Ufhaw1JHO99Y+ijHilFeujwW75Tfu/9k2JZlUnNMHQMykE6DLaxte29x5RJh1OUQZndmI1LMxuegvt5fOBai7OigMBqxJtqBtYDQ623vsYMntbbT6QySbsnOUlBQT32KsXn3IUam9/QbfMD2Me0MwJrYs2wsNh5xeZ3Yr9wkxBnmZQXU7knXueQNrcbc9680vKdrW3Frag63HAx5HkeU5txjo9rx/GWOMXLYKrTn8KW6mCEwmY3je3QQypiHGm8Gy5McZ2C+kwKUpBYFj1MOiq2sI1WR1iZUAjGAJ9PAUxLCHMwCFdXYQyYrQukaNGmOKWSwjdDrA+MTCEvDCsqs3DtYjNAOcFvOvHgeBYHaA/2ERkGaRkAFsqrvHnxIgLRreIHVRO0yNVmWiKMjBGmG1BzQ1qaCY6IktGd3OiqLk8dIQ4ae+IteH4i8lRORirSybHQ8LbHQwyEl0xHiWC1NKyifLeUxGZSeOu4YG14MnY8zyHlTRmYgZXG+hBsw47bxN2g7YzqpQs1i4Butwq5TtcZQIRowbhyuDxEZMDV9tHQcIqi0tLXNwB3RfXlpxh2mH1LjSWQCN37g+escywnH51NMzSmKi1rDYjb3iz/wCszJ4zrNdzuyOxLLzsNiOoisZNohLEk7Z0LsDhbyfi5nRrsvgNwCFNwTz1EH9usRWXLRCRmmNZQ17NlFzf1y+pEQfZ9NQ0ykHvMzlvMMRr6ARv23w550u8sBnS9gRcMGtcbHW4U7cDDYGo5U5asOVN4mlto54uZQzE93S63vZT4SpsCdFW/TXhrLRSGC3DqF1YnKTqdSczDieQgWdPDKEbdAAxAJNlI3UeRBOgFz5GaoDMoVLMpHdym4OnG/lrytH0KqrPDcXr5fwQUUpnabNVgFZgt7m5CjTUqRxPsYf4Bhnxp2VzeWgzTG1Wy2OUi50zEbXNspPSAqdAq5ZagXAAucyuNMpUDUN00PSOhdlMK+FTkuvfmd5wykaWsqZTrYDgeLNHD5mb6WF1tnR4+L6uW2ul/wA/I1w6sluLS2zgcTxHMG1iIBx3s6lRd0ISZbU/dblmHA/zD5wxpaZZagJLNumUaf1ERHOr2S5K2H85VR/5X/WPnlkcVcj2bpdnMnV5Mwo4KsDqD9eo6wylVIIvE/bevluiFltMJOQrcNkG+a/iUkiwNtyRxBrdJNMdEJKcbQqa9FjWpj34xgGWNN4IluB1h6DYQATENRT3idZsZa8YIoWRa8A4qgKGHM5NYW18vuGHJspLxpmiebL1iIoYQxpnjI3+GYyMAqrLaNRE8xbxENIidR6iXjb4Ue5o1LmMYIoRZx5xZZqfuJg63ir0h76+cWdxdHHSGiTlsqwliDqeQrI1xqtiDxjakwea7WAMGTKB5JZG3yX9DAQXI2rcHASWynVwT7WiOnp3Qg6qw2I0I8ofUSh1ps5FixU35Zbw5xIUmQhnAYbMDqD5cR0htE22DdmO07SHGckKT3yB3W27xA8LabjQ8RxjrVLWo+UgghrG/CxFx6GOBfERyQrAkcvrDnBO0UynAQjMl7gfeS5ucp4i+tvYiG2a6Ok4n2DlPO+MkxpbG7CxuoZiMxC6Xvrx4wXgvZZZDvMaYJpICp3MuTfOfEQSbgX4AHmYVUPbBJygI2o4Xs3/AIt9YNp8TDlkclQ6kZr2tcEbgaEgnXhp1tsmbMsbSboRwx3ddj6TSUcoh0SSjAEBlVV35EDXaDXqLLm0udr9dopUqVQ0AZ3mu72uXmzPizSBtlABVR1UXtCLF+2jzVtIut/C5FiBcHug3tyzG56X257nPf8AJW0uolpxKoSmYzZ9TNLMTlRVRTbkoylso01JAhXN7Zy38Epi34nyA8OKC+vmPyhJSzKepsr/ALqpta7G6zANAcx3NuPvaBKnD2lNldSp+RHAg8R1hlih7Qr7JapjOcu5ux+Q4ADgBG6U9hAqOVPONZ1e2wiypaNQzkTLaQZKIin1GJsoveDMOxokd4eoh0C6dFqzRPLMIkxNecHU9arfeEagphM8QrrdjDFnvCyq3ggYhmUmsaClhoyiIWMKKBfssZBWaPYxjm6PfSPChvpEUFSHsREDpZNT4Y7QSMEaCf8AVVVYEnY452Fob7SVzb6CFwjJ3idoPR/pFbNc7EXJiyy0uB1X8oy/AWmthj9p5UtQEXvDeFM7FjUOXYWOXL+kI5tMcxAHGD6CUUBvx/SMn2HikrGVQ5NGLXBVt/SK3lZtyTFjpif2dl4Zh9Ynw/DmP3YMgKSihDS4dMuCoIPAxY0w2dkzMl7b25c7Q0pKIhhsPnFpoALWMaKJTynNgCDdT7cIP/1WZlAY+o4+f6w/7Q4FqXQb72is5Lfn5wzRoyT0b1E66ML7qfpBdB4EP8lvZ2H5QqdCtyuxvccNuEHUNQpRFBGYA3HHVywNvJhCsouw6aoYWIuNx0I2IO4PUQTR43MljJMX9ok/hb+JL5lHGt/rxBgP4ote4gOdPy6iCkFos02hE1DNo3E1Rq8trLNTzGzDr/6ivvUMQe6bg2IOhB6iFFDiDrNDo5R76Mulj6bxdZOMSaiyViiVNOi1CDuPy+Io/wA6cYeqJXZTWdn05wfhwZDlOxh7iHZ95BzkBkbVXTVGHMEQBl1/zeM5fAYxa2az6Vr3WPJUlwd4YjUCPMsDkxuKJ6erdRvfziCZXgnWPYHdBeCpAcTd5o5xEz9Y0eWDEXwyOMawUybNGRHGRjUznrCNlaNTHoEQOg1eCZVGSLwK0G0s22kFAlddE0nD9bmHUprZR6QrlTCD0hqlrXgonbeyObTd47RpNk5QD1hlUWBHlAdTMBAHI3g0Lyd0e0BvKmC2zA/OLHRzAyg3it0HgmjmLwrpsYdCR1g2vZpRctHSJOUawdLrkEcyOMzDteJ6epmk3JsIKkkSeF+2dPTEkOhtaKp2moEB+Ih04gQjm1zfi+cQzcVZhkFzGck0GOKSdhDSTlB3B2I+hHCEMuWwmAG9wNxyANtfS0GfvDoNB1guRK+8+rWtfbTqOJhbTLqLSBp81yBr68/0MCGYx0JMOJkocPbhA82UOIuOY8Q9/EOh94onQj7AElm4Ih/QPmGVgCDuDEEigcjMlmXmCN+VjqD0grDZXf284a1IRdMe4fUVFMp+D+9kN45D94W45Cdj8/ODZdHIqwWpGyzBq1PMNnU8chPiHT6QRTSO4ICrsHVyHBKOPC6aMCNvOEaKKwYSmUlWBVlOoIII8wYIlpcaxP8A66RaViKFhslTLHfUf/YOI6H5wVWYa6oJiMs2S2qzE1W38w+6fOFGEs1bQOYMqliFUggIGERsh5QYQYicmCYF+EeUZE14yNQDmpFjGwgmrlfeECCJPoqnaNWGsbITwjxoxGtACGU824sYd0/ghCw4qD1hzRv3IZMSS9mYrUkFbcoCpHYvryME1ClrWBJ6C/0iemwmcBnKEKN77+ggX2Hj0TUb2LjmsIJqZXOnGLBTL3z1WI3aUm63bjpf5w0tAjsDkq7W7vyghpD2g2XiaZdgPOF9Vi+bRflCWNxRIkkDVjE6gEdxfXYRlBhjzAC2xi10eEoiW+cFJszkkVMSH4tbyH5mFNS7hiNfWLXidEUBIuYGosJLjM1hAoyYqp5jmxPqP7wYdfOLLQ9ngdgWhpL7KKxGewHTT5wydCSplFpp7y2uhseItdWHJl4j5jgRDvCjLeYWQ5HI/hk3udyZbffGnh8Q6jWJO0HZsyDmR86cfxp/uA3HUeoG5rR/TzBH5wya2hOmdSodVEHNTaRSuz/agpZKgF0/+QC8xeWdfvjr4v8AdHQc6OgdGDowurrqD68+kZsdCSrpFYG4BB3B5QiopNRSsZlI1gfHJfVGHKx4/wCXizzVG0DuoGkYzQFSTqatOVB+zVQ8Uhz3HPH4bH6fI7xDPpGRijKVYbg7/wBxCTtrLVTKbLYnN3hodLEawzwvtK6ykWuQz5DKMk9NZku/4juw89fPaCA8mpAsxYsVXhd0E6S4nSW1Vk1t0YDYwhmJDLsAJaMgi0ZBoxz1vBC0xkZEJFIaPGjIyMgDFj7O+B42l7HzjIyMtgkPey3hfzEPcS/gP/tMZGQPZv7Sm0vj/pgbFth5RkZDy0LHYgMGUfiEZGQpQv2HbLDpNoyMh0RkLK/YxlN4R5x5GQHsZFowLwmJ5/GPYyEkTlordV4184o9T/Eb1+sZGQuH2TxbJpX6Revs0/gVX/cH/FYyMi70WWxtM8fvEU3cRkZAQzKx292lf1/QQXhn/wDEn/bH0jIyGFGP2O+Cq8x/xMCYj/Ef/cYyMgrYHpAUZGRkO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094" name="AutoShape 22" descr="data:image/jpeg;base64,/9j/4AAQSkZJRgABAQAAAQABAAD/2wCEAAoHCBUWFRgWFhYYGRgaGhwcGhwZGhocGhkYGhgaGhoaGBgcIS4lHB4rIRgYJjgmKy8xNTU1GiQ7QDszPy40NTEBDAwMEA8QHhISHzQrJCs2NDQ0NDQ0NDQ0NDQ0NDQ0NDQ0NDQ0NDQ0NDQ0NDQ0NDQ0NDQ0MTQ0NDQ0NDQ0NDQ0NP/AABEIAOEA4QMBIgACEQEDEQH/xAAcAAACAgMBAQAAAAAAAAAAAAAEBQMGAAIHAQj/xABAEAACAAQEAwYDBQcDBAMBAAABAgADBBEFEiExQVFhBiIycYGRE6GxB0JSwdEUIzNiguHwFXKyFnOS8VNjwjT/xAAaAQADAQEBAQAAAAAAAAAAAAABAgMABAUG/8QAKBEAAgICAgIBBAEFAAAAAAAAAAECEQMxEiEEQVETImGBkTJCcaHB/9oADAMBAAIRAxEAPwDBGwjRGvG4juPEFeNp3TFJcaxe8XW6GKNOHeMRybO7x39pssbRqkemJlzy0YBcgcyB7x6YyU+VlPIwUBnauzay0kItxsB8obIcuo2jmkzGFeWuUm49IY4Z2wKgLMBtz3iywykuSRF54qXFl3n19htA61rNwgekxaRNAysI9q8TlSyLkbge8Tca2iqlfaYwpcNS+dgCTE8x1TaNRXLkDDlCSrq2YwnbG6RNWVl4rtfVFTmB1hiXHGEeLWO0NQLHGG4lmtrDZ6cOIpeC0U92tKRm11OyjzY6R0PD8OKqBMcE/hTYf1H9IFhoRUeHlZt7aWMMzLtwhy9KiHVPW5v9Y3kSEOqH0P6wrkMog9FMIAMNGRXXrAbSCp2iWVdTcbcRGDoBnyypsYCniHlXNQix34W3EI6vSGixZIDeNADwiULBciVxhmxKNqSmI1aI8QmgCwOsSVM/KLXhJUTrmMlbM3XRmePIgzR5DUKVzDXusHwnlYjIlixPuY0mdqJQ2AMHmkjmeCUn0MMRW6GKVPpXLmyMfQw+HaxWYLl3Nto6D2ewuU6ByASdTe0TlJS0dGLFKK7OUSMInNsh9SIPkdl6h9gvzMdmbCkAsFHSIqTCgjlr6ROy9HHajsxMQ2cgHygR8OCNZiDHY8WwgTXBI7o4jeKf227OMJRny9VTVrb5RufSK4WuSslmi3H7SotNVRYRoXvrFcn1bZrCLT2ewxp2dWbKQoIvpvf/AD1jvj5EW+JxPxXFX7FjVrIwKEg9OMMarFHmKvTWDOz2BSp2b4j5XBsB5QVjXZ+ZI3F1Ox428oRxjKX3P9B5OK+1fsbYB2lyp37kKNf7xY8KxKTPBa1ieHH2ilycYkJRmQsq81m7zW673320tD3s9UoArJlDWy2P+b7RzyhuS1o6IzpKLfex0tIjo7hwLEgL+vUwipsJedOWWOJ1P4VG5/ziY0qanJNcO1tzpsbnhF47H0iiSJt+/M1PRb90e2vrEm6RVfcw8YcktFSWMqqLWH1PMwOUtDky4iemBidlqAkqmtZtR1394gmyvvSzZuR4we1EOBiBqRhxjGohpMSLXXZhup+o5iJ2qjYgAX4QHV0QfvXKuuzDf15iIpFQT3WsGG/I9RGQGCvWd8qdxvBBYMIXdpKIsvxkuHTxW4rz8xCfD8bcGzi45jf+8OKWZZXONplSFFhA8uasxbo2sDPcHWCLZpUzb6mFzNrEtTNhZiFeklDMmZgg45Sbk7AQ2hdheaMip/8AXVP+CZ7D9YyByXyHi/gi/wCkxe5a8H0HY1Cd/eHYe+gDn0t9Y2lq6kMNPNhE6H5UI8R7HrIIc2K3FxyHnFuoKpJcoMr3sNidYGxGtExMrsv1ip1NIik3nHLyvaEcX6GjL5OhYd2skzO6WGYcDvpEo7TSLsA4Nt+kcwSspZJzBgWAtqee8FUGI02dXBXKxJYW5342hqBZdR2zkZHJbwk3HE2iv4f2tM550jISkxTlvztZhY8CD8jE1BW0TOyhF7x12I4XPWIq6glyXDLlVSe6RwPK8PFpbElfTRQaLAHWoCmzZGBPIqD+Yi3do5ktZaGV3ZugJXQ243t6CPUKmY0y/ctqYgxKkT9j+Omtzv8A1EfWHhK2l+RZ3Tf4IuyFGZ1ZKVvCpzueia29WKj1hh297QNMqWloRklDKerkXb2uB7wJhkuZSyUqSy/vQFAB1Abw39oRVNMUY63Lktc8bm5JPnD55qUunoTFBqNNDPB6aTNR87hX1IiOVQzUu9yUU3DDodDCuThrZu7cnnDfFJ8+VSleB9dISWSXDin0Vxwj9RSkiQTVqZiJnLO5VR66fqY7ThyKiKo0CgAeQFo4V9mVG0yq+I3hlIW/qbur8s3tHbU2jmgpV9zs7PJyY5NLGqSGlxziZRC2lQlhfhB6kw5BM9YRBMDDYwTePDGCLXmsdCB5iFeK0zZcymxGqn8j0h8zIeMDVSKVsOMFCsSYbiAmLrow0Zf84RXq/D/hzCB4Tqvly9ILnSWlzSy7316iD54WcnUajoYdE2IVzJ3lJB5iCZddOcZQM5521HrGJJLd0bw+wanCDKPU84IF2zTCcAuQ03vH8PAefOK79s7BaZEGl3XQdNfyjo1MLRyb7bKi7SkHMn2W35xKb2XjFI5TkEZGaxkQsai0VHaaoPhQDzJMBtilW+xPopjuUvshIA0UW6AD6QBiuEyZAuEEdF2Qk+MbZxoy6t9y9vb6RNK7N1MzWxIPEk/nFyxHEsrZLoA3DiI2lVjgaEW6Wg0D6i9Fbp+wU0jvMBA9d2V+EjsXNx1i6JUzWBsTbjrFW7T1qhGUsMx5frAaoMZpuimU9c6NcHaLv2bxyXUS2pqg2Y/w2PyAPMRz0mN0exBG42hCtF6wie9Os+RMtY5rHmCNxFnwyQpwicpN7ZyvvmHziiU+ICaiGapJBtmHHh7xZcXxREphTIxW4HqNf1jXRkk2VPDa1phVXc5E8IvoPIRYMUHxUaatlEsZQL6k2BJ8tYUSMLQKqAnM2t4Bxu8qyKx18XWNozak7LNUdsZSZESUBlWzHTU2Hvx1hXjuPzJ6EFcicL6fKK1h8j4k1EJtmYC5jsFP2JpnCq5zk22PvAlkUWk/ZlH2EfZlg4kUYdh35xD9Qn3B7a/1Rd5JY7D1OwjyRRgAC1lAACjgANB0EGpLFhc5RFBNklLLtcg3J39OUEC8eylGUWNxHsAZIwCMMDVEnN99lPAg6exgdpU1eIcexjGsJnU6NuoPXj7wlxxAiBkurKdbcVO9+fCNarEQDkZih5MCPnCitmurplbMjsVcbqVyk+h0hkhXInV84DHfYx4sqxuN4GpHsPWGioCbja3zhkIyGhogguTcnj0hnRyrG8Ryk0tBsjSC2GKDJZjif2oz89UF/Cn/ACP9o7NOeyk9I4R2if4tTMfrYeS6RNw5Idz4lc+AIyDfgmMhPoG+sXim7e1VPZZssTBzQ2b1UxPifaw1agJLcc+6b/KKLh2O5FzZc7DgbfnBVX27mEAIgXnc/kBDdIDjyTQDj2FzwQ5VlHAnT+8L6abVKcqlozE+0M+eMrsLdBb53gaixSZLbMG94VuxoxroYJjFWpKByL6QmrFYMc5JPWCajFXZ853gKZMLEk7mAm/Y7SWiMxkYYyCAb4e10tya/wA4e9qkuZJHFR9BFVo55RgRr0h9jeK/GWXpYqLQPaBVWWLEqUIJLjioilY3OzTjm2H0i319YWSQvT8hFSxwgtcDjvDyExgzzVDqyrYC2kdq+zab8SW1QwYLfIl7m+XxEdL2HoY4rhaK0xQ+q8o+jMIlpJpaeTLFgstSfNhmPrckmEUE3b9FJPocNUAefL9Y9loXILQLTy76mGMvpuIoIgm9hHhnCBXcxESY3E1hbuCLREs62hiHNEVRfxDhv5f2jUawqcEcWcBvMbeR4QgxaUgTMgtlNvQ3F4kxfElkyWmMdBYC3EsQoHzhZJdnAcnTcDhDRQjZvS0TWDMNOA5xPPqmXhpBAc21MB1Rh4oDD6RyQDDBdoAw8d0QxUwJDIWY/W5Kd25AmOELPYlmN9bk+pvHUftCr7Syg46Rzc2tGrolOVsD+JGRtcRkCgCVSUNx/wC4aYdRyqhwGbIePCIJ0u/DXjAVipuNCIm0WjL42WXFcHpJctgrkzB1J/tFdoJCswDQxlYojKVddbbwDJoJrgsikrzHKJZOlujoxu3dG2KSkVrLrC1jBbUL8RETU7CBCkquwzdu6oHj28SiUbbfKM+CeAJ8gYoTNqRAzAGGaMJM0F1zrxECyMOm3BVDD1ez058rNbhp0jcWxXJLZNjHaWW8gS5ckIfxaD6RWJkwGWBfvXi+Yl2ZlzAuXuWGtuMQJ2PkC2Ykw3CTF+rFFLwhrTkvzjuXY6lmksrMGkqNLkkhjsi/y2uSOGnOKG+CSUICJdrgLzLE2AHW8dbwajWnkpJvqou5/E51Y+V9B0Ag8aZlNS0NEWCUXSBHnoou7hR139ANYynxKXbxZh+IfpvGpmtBvw7xo0qNWxSQMoaYiljZQxCljyAO5goMp2IMDtB6YC8qIyCIYskRMkGzNHNftMrhKlykNwrzCxNtBkGi35ktf+mJMBxhHReW1+EP+3GHftFPkVUdwwZQ4uNFYG3I2beOV9naoypy0zjKhaxufC17Wv1PHrBtrsWkdVaYLXgebqIMqaFUVSp0P+e8Ykm+kUjJNWhXF3QRh692Jql7CN5UvKsQzFzGBtjejln2h14zonEmKpUghLiGn2kECrW/In5wunVaFAAYzfbJuOhJ8doyJtIyEHLFX4bmGZfF9YQT5J10sRFxRoExDDg4zLo31h5RIRlRS3X3iw9j8ceS5lgB1maWbSx84W1VPvpZhw5xFQIRNQ2t3hEJwUlxkrR1Qm12tl4r5bswAVFvvYj9IIpaRQO8oPr/AGgGqqLPcajTaJpOJC3hJMPHHGKpE5ZJyD6ihlOLFFt0iJaGWvhRRAkzEph8KAecIZ2LVDzBLQFifuoCzew1ilpeifGUtstd1HIR7+2IN2EbYd2QrJoBMp1vxeyD2bX5Qa/ZWnla1NZJTmqnO3tpY+kbkbgKp2NIvEmBTjZbREufc+0NZlXhUvwSZlSeDOcqH+kWHyjX/rOYgy00iRTr/Igv72gcmMoxQPR4XiEx0eXTuMrK4LjIt1YML57XFxwjpU2qIF2AFhqLg2bzG8ckrscqZvjnuw5BiF9hpBfZrFXlky8udGN7MxXIx3YGx34i3DzvoxlKVGlOMI2+kOu0+ONLUlQGYnKoO1+fMgb6RR/i1Lv8QvMz2sCpK5R+FctrDpF0MuS83O7FmO2ndQcFW/14w2SklMNAsenDx1FLkebLy3JtQr9s5pNlTmcOzzC62IcsxYEG4sTrodYseF9vqqQAs0LMUcSMp9WXQeZUxYZ+HIOHtFdxKiQ3tbziz8eEl0TXmyjKpL+C9dn+3iT2KMjowXNa6sCOasLXGo4RZ3qw6XU6EeUcEwqY0ioQrtmItfQBhYjytf1AjsuGTM0pSOe3LU7x5mbEovo9THlckB19dlfKN7e19oodJhq1FRUq2+pHnFknVSZy7sLk6xVMJxQpXTiFupGnWJtJUPs6P2LqvjymkzdXlHK3Mj7reo+d4ZyZWUsp3U2jnMrFpkqa02VZWYWI3FuvvHr4rPclmmNdt7aCBGDV/AXM6TMnovidR5kQrqO0VMpyq2c/y6/OKPkLHUk+ZvBSUAGsUUI+2SlknfSKr29EqZM+KznNsEH1JilMnKLR2sUZ4rcHjFvRSLlXZplMZG14yNwiG2XzJG6RAa5OcDz8WRYm5JEFGT9G2JYeHF10cbdYb9gKWTOdpE9BmscvmN/W2o8oqc7tDyjXC8YdZyuDY3GvUG4hJSi9FoRktlwxrB3pnIcD4bEhG4X/ACuNfeFj1SDjHScdlitoMyC5KhhzVgL/AC1EcSmSnBKte4JB8xCqbSGeNN2XaRitNTqrPT/GLgHO5IlgclUbnziWb9pDKMtNJSWP5ERB/wDon5RV6DF2RckxQ8vYq2tvIwSMFlv36Zsw4ofGvlzgSt9oyqPTDJXaGoqSRNmO3TM2X2vaNJkhcyXUEZh9DCvCWyTSp0N7EHeHFS+3+5frFI6Jy/qBq2UM5sNP7QMZZiw4bSrMqZaNqjMMwva4AJIuNr2t6x0aZ2Ro3XL8FV5FCVb3B19bwspqL0aKbRxUy4c01MFUDlvDrtF2dSmmIEmF7gtlYDMgvYEkaEHW2g8JhUDfY2UcT9RfT1OnnHr+BjXH6nzr/B5XnZW5cF62SCxNtedgLm3C/AX6kROjkbXHtf5Ex7TIANF031IF+pLG5PUxMUbfKP8AzB+QX8477+TzXFvRq+IPlIvv7wom1OpvE9dPy3uOHOFSoW23J0/zlCSkorotixufb/Q0wbDjNYvbRe6Db7xH5D6xcafExTqW8TEWyDW52zE/dHzis0z5ECDYfM8TEwn9I8TNlc5Nnv4cShFIFywqpB+/b1hxU1KKCWI8ohwTDW70xh4jceURKmzy48UWhg8qIml6Q6YpkgXhmz2QnpC2kPCJsUnZZZ8oYBzvtBPzzWhQYMq2JYnrApgpjkd4yN7xkazEtGWJsSYJqpMDSZuRvWCqmpDDSOKinsWOloNpgLCBZsS002CMdw+yevzSHltspuL7WO4+sUHtrSolU+TwsbiPOy2PmUjoDbMbg8tLH6Qvx+qDkEG9tLwz+RE6dCl21jJNY8tlZCQbgXHUw97PSqWZowvMG6s2h6qBuIYdqERaZgiKtmQ6C2zDjDKLq7EllXLjRiTPiKHqJTIwNhNC2B5ZunnBT4bmRmLjQXAA3trpDaln3RRuMoGuxFoDqMPKAtKIy/elt4TzyH7p6beUV40jn52zbBaZGu5N2Ugqb2sdxpHUMFqTMlhiOm1gbcR0in/ZyJbrNZBY5gLMBdDlvYHfiIt+NVnwad5mpKoSANCWtZQPM2ESdyaikWinG5N9HMu0NY0yfNbUkzCiqLbL3Ftc72W8KbhnVbEBdSjWGo0W++bXUEaaGJpljxzBQD3lLBg1+hII3B6xBTTWcswbS4Ufhaw1JHO99Y+ijHilFeujwW75Tfu/9k2JZlUnNMHQMykE6DLaxte29x5RJh1OUQZndmI1LMxuegvt5fOBai7OigMBqxJtqBtYDQ623vsYMntbbT6QySbsnOUlBQT32KsXn3IUam9/QbfMD2Me0MwJrYs2wsNh5xeZ3Yr9wkxBnmZQXU7knXueQNrcbc9680vKdrW3Frag63HAx5HkeU5txjo9rx/GWOMXLYKrTn8KW6mCEwmY3je3QQypiHGm8Gy5McZ2C+kwKUpBYFj1MOiq2sI1WR1iZUAjGAJ9PAUxLCHMwCFdXYQyYrQukaNGmOKWSwjdDrA+MTCEvDCsqs3DtYjNAOcFvOvHgeBYHaA/2ERkGaRkAFsqrvHnxIgLRreIHVRO0yNVmWiKMjBGmG1BzQ1qaCY6IktGd3OiqLk8dIQ4ae+IteH4i8lRORirSybHQ8LbHQwyEl0xHiWC1NKyifLeUxGZSeOu4YG14MnY8zyHlTRmYgZXG+hBsw47bxN2g7YzqpQs1i4Butwq5TtcZQIRowbhyuDxEZMDV9tHQcIqi0tLXNwB3RfXlpxh2mH1LjSWQCN37g+escywnH51NMzSmKi1rDYjb3iz/wCszJ4zrNdzuyOxLLzsNiOoisZNohLEk7Z0LsDhbyfi5nRrsvgNwCFNwTz1EH9usRWXLRCRmmNZQ17NlFzf1y+pEQfZ9NQ0ykHvMzlvMMRr6ARv23w550u8sBnS9gRcMGtcbHW4U7cDDYGo5U5asOVN4mlto54uZQzE93S63vZT4SpsCdFW/TXhrLRSGC3DqF1YnKTqdSczDieQgWdPDKEbdAAxAJNlI3UeRBOgFz5GaoDMoVLMpHdym4OnG/lrytH0KqrPDcXr5fwQUUpnabNVgFZgt7m5CjTUqRxPsYf4Bhnxp2VzeWgzTG1Wy2OUi50zEbXNspPSAqdAq5ZagXAAucyuNMpUDUN00PSOhdlMK+FTkuvfmd5wykaWsqZTrYDgeLNHD5mb6WF1tnR4+L6uW2ul/wA/I1w6sluLS2zgcTxHMG1iIBx3s6lRd0ISZbU/dblmHA/zD5wxpaZZagJLNumUaf1ERHOr2S5K2H85VR/5X/WPnlkcVcj2bpdnMnV5Mwo4KsDqD9eo6wylVIIvE/bevluiFltMJOQrcNkG+a/iUkiwNtyRxBrdJNMdEJKcbQqa9FjWpj34xgGWNN4IluB1h6DYQATENRT3idZsZa8YIoWRa8A4qgKGHM5NYW18vuGHJspLxpmiebL1iIoYQxpnjI3+GYyMAqrLaNRE8xbxENIidR6iXjb4Ue5o1LmMYIoRZx5xZZqfuJg63ir0h76+cWdxdHHSGiTlsqwliDqeQrI1xqtiDxjakwea7WAMGTKB5JZG3yX9DAQXI2rcHASWynVwT7WiOnp3Qg6qw2I0I8ofUSh1ps5FixU35Zbw5xIUmQhnAYbMDqD5cR0htE22DdmO07SHGckKT3yB3W27xA8LabjQ8RxjrVLWo+UgghrG/CxFx6GOBfERyQrAkcvrDnBO0UynAQjMl7gfeS5ucp4i+tvYiG2a6Ok4n2DlPO+MkxpbG7CxuoZiMxC6Xvrx4wXgvZZZDvMaYJpICp3MuTfOfEQSbgX4AHmYVUPbBJygI2o4Xs3/AIt9YNp8TDlkclQ6kZr2tcEbgaEgnXhp1tsmbMsbSboRwx3ddj6TSUcoh0SSjAEBlVV35EDXaDXqLLm0udr9dopUqVQ0AZ3mu72uXmzPizSBtlABVR1UXtCLF+2jzVtIut/C5FiBcHug3tyzG56X257nPf8AJW0uolpxKoSmYzZ9TNLMTlRVRTbkoylso01JAhXN7Zy38Epi34nyA8OKC+vmPyhJSzKepsr/ALqpta7G6zANAcx3NuPvaBKnD2lNldSp+RHAg8R1hlih7Qr7JapjOcu5ux+Q4ADgBG6U9hAqOVPONZ1e2wiypaNQzkTLaQZKIin1GJsoveDMOxokd4eoh0C6dFqzRPLMIkxNecHU9arfeEagphM8QrrdjDFnvCyq3ggYhmUmsaClhoyiIWMKKBfssZBWaPYxjm6PfSPChvpEUFSHsREDpZNT4Y7QSMEaCf8AVVVYEnY452Fob7SVzb6CFwjJ3idoPR/pFbNc7EXJiyy0uB1X8oy/AWmthj9p5UtQEXvDeFM7FjUOXYWOXL+kI5tMcxAHGD6CUUBvx/SMn2HikrGVQ5NGLXBVt/SK3lZtyTFjpif2dl4Zh9Ynw/DmP3YMgKSihDS4dMuCoIPAxY0w2dkzMl7b25c7Q0pKIhhsPnFpoALWMaKJTynNgCDdT7cIP/1WZlAY+o4+f6w/7Q4FqXQb72is5Lfn5wzRoyT0b1E66ML7qfpBdB4EP8lvZ2H5QqdCtyuxvccNuEHUNQpRFBGYA3HHVywNvJhCsouw6aoYWIuNx0I2IO4PUQTR43MljJMX9ok/hb+JL5lHGt/rxBgP4ote4gOdPy6iCkFos02hE1DNo3E1Rq8trLNTzGzDr/6ivvUMQe6bg2IOhB6iFFDiDrNDo5R76Mulj6bxdZOMSaiyViiVNOi1CDuPy+Io/wA6cYeqJXZTWdn05wfhwZDlOxh7iHZ95BzkBkbVXTVGHMEQBl1/zeM5fAYxa2az6Vr3WPJUlwd4YjUCPMsDkxuKJ6erdRvfziCZXgnWPYHdBeCpAcTd5o5xEz9Y0eWDEXwyOMawUybNGRHGRjUznrCNlaNTHoEQOg1eCZVGSLwK0G0s22kFAlddE0nD9bmHUprZR6QrlTCD0hqlrXgonbeyObTd47RpNk5QD1hlUWBHlAdTMBAHI3g0Lyd0e0BvKmC2zA/OLHRzAyg3it0HgmjmLwrpsYdCR1g2vZpRctHSJOUawdLrkEcyOMzDteJ6epmk3JsIKkkSeF+2dPTEkOhtaKp2moEB+Ih04gQjm1zfi+cQzcVZhkFzGck0GOKSdhDSTlB3B2I+hHCEMuWwmAG9wNxyANtfS0GfvDoNB1guRK+8+rWtfbTqOJhbTLqLSBp81yBr68/0MCGYx0JMOJkocPbhA82UOIuOY8Q9/EOh94onQj7AElm4Ih/QPmGVgCDuDEEigcjMlmXmCN+VjqD0grDZXf284a1IRdMe4fUVFMp+D+9kN45D94W45Cdj8/ODZdHIqwWpGyzBq1PMNnU8chPiHT6QRTSO4ICrsHVyHBKOPC6aMCNvOEaKKwYSmUlWBVlOoIII8wYIlpcaxP8A66RaViKFhslTLHfUf/YOI6H5wVWYa6oJiMs2S2qzE1W38w+6fOFGEs1bQOYMqliFUggIGERsh5QYQYicmCYF+EeUZE14yNQDmpFjGwgmrlfeECCJPoqnaNWGsbITwjxoxGtACGU824sYd0/ghCw4qD1hzRv3IZMSS9mYrUkFbcoCpHYvryME1ClrWBJ6C/0iemwmcBnKEKN77+ggX2Hj0TUb2LjmsIJqZXOnGLBTL3z1WI3aUm63bjpf5w0tAjsDkq7W7vyghpD2g2XiaZdgPOF9Vi+bRflCWNxRIkkDVjE6gEdxfXYRlBhjzAC2xi10eEoiW+cFJszkkVMSH4tbyH5mFNS7hiNfWLXidEUBIuYGosJLjM1hAoyYqp5jmxPqP7wYdfOLLQ9ngdgWhpL7KKxGewHTT5wydCSplFpp7y2uhseItdWHJl4j5jgRDvCjLeYWQ5HI/hk3udyZbffGnh8Q6jWJO0HZsyDmR86cfxp/uA3HUeoG5rR/TzBH5wya2hOmdSodVEHNTaRSuz/agpZKgF0/+QC8xeWdfvjr4v8AdHQc6OgdGDowurrqD68+kZsdCSrpFYG4BB3B5QiopNRSsZlI1gfHJfVGHKx4/wCXizzVG0DuoGkYzQFSTqatOVB+zVQ8Uhz3HPH4bH6fI7xDPpGRijKVYbg7/wBxCTtrLVTKbLYnN3hodLEawzwvtK6ykWuQz5DKMk9NZku/4juw89fPaCA8mpAsxYsVXhd0E6S4nSW1Vk1t0YDYwhmJDLsAJaMgi0ZBoxz1vBC0xkZEJFIaPGjIyMgDFj7O+B42l7HzjIyMtgkPey3hfzEPcS/gP/tMZGQPZv7Sm0vj/pgbFth5RkZDy0LHYgMGUfiEZGQpQv2HbLDpNoyMh0RkLK/YxlN4R5x5GQHsZFowLwmJ5/GPYyEkTlordV4184o9T/Eb1+sZGQuH2TxbJpX6Revs0/gVX/cH/FYyMi70WWxtM8fvEU3cRkZAQzKx292lf1/QQXhn/wDEn/bH0jIyGFGP2O+Cq8x/xMCYj/Ef/cYyMgrYHpAUZGRkO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096" name="AutoShape 24" descr="data:image/jpeg;base64,/9j/4AAQSkZJRgABAQAAAQABAAD/2wCEAAoHCBUWFRgWFhYYGRgaGhwcGhwZGhocGhkYGhgaGhoaGBgcIS4lHB4rIRgYJjgmKy8xNTU1GiQ7QDszPy40NTEBDAwMEA8QHhISHzQrJCs2NDQ0NDQ0NDQ0NDQ0NDQ0NDQ0NDQ0NDQ0NDQ0NDQ0NDQ0NDQ0MTQ0NDQ0NDQ0NDQ0NP/AABEIAOEA4QMBIgACEQEDEQH/xAAcAAACAgMBAQAAAAAAAAAAAAAEBQMGAAIHAQj/xABAEAACAAQEAwYDBQcDBAMBAAABAgADBBEFEiExQVFhBiIycYGRE6GxB0JSwdEUIzNiguHwFXKyFnOS8VNjwjT/xAAaAQADAQEBAQAAAAAAAAAAAAABAgMABAUG/8QAKBEAAgICAgIBBAEFAAAAAAAAAAECEQMxEiEEQVETImGBkTJCcaHB/9oADAMBAAIRAxEAPwDBGwjRGvG4juPEFeNp3TFJcaxe8XW6GKNOHeMRybO7x39pssbRqkemJlzy0YBcgcyB7x6YyU+VlPIwUBnauzay0kItxsB8obIcuo2jmkzGFeWuUm49IY4Z2wKgLMBtz3iywykuSRF54qXFl3n19htA61rNwgekxaRNAysI9q8TlSyLkbge8Tca2iqlfaYwpcNS+dgCTE8x1TaNRXLkDDlCSrq2YwnbG6RNWVl4rtfVFTmB1hiXHGEeLWO0NQLHGG4lmtrDZ6cOIpeC0U92tKRm11OyjzY6R0PD8OKqBMcE/hTYf1H9IFhoRUeHlZt7aWMMzLtwhy9KiHVPW5v9Y3kSEOqH0P6wrkMog9FMIAMNGRXXrAbSCp2iWVdTcbcRGDoBnyypsYCniHlXNQix34W3EI6vSGixZIDeNADwiULBciVxhmxKNqSmI1aI8QmgCwOsSVM/KLXhJUTrmMlbM3XRmePIgzR5DUKVzDXusHwnlYjIlixPuY0mdqJQ2AMHmkjmeCUn0MMRW6GKVPpXLmyMfQw+HaxWYLl3Nto6D2ewuU6ByASdTe0TlJS0dGLFKK7OUSMInNsh9SIPkdl6h9gvzMdmbCkAsFHSIqTCgjlr6ROy9HHajsxMQ2cgHygR8OCNZiDHY8WwgTXBI7o4jeKf227OMJRny9VTVrb5RufSK4WuSslmi3H7SotNVRYRoXvrFcn1bZrCLT2ewxp2dWbKQoIvpvf/AD1jvj5EW+JxPxXFX7FjVrIwKEg9OMMarFHmKvTWDOz2BSp2b4j5XBsB5QVjXZ+ZI3F1Ox428oRxjKX3P9B5OK+1fsbYB2lyp37kKNf7xY8KxKTPBa1ieHH2ilycYkJRmQsq81m7zW673320tD3s9UoArJlDWy2P+b7RzyhuS1o6IzpKLfex0tIjo7hwLEgL+vUwipsJedOWWOJ1P4VG5/ziY0qanJNcO1tzpsbnhF47H0iiSJt+/M1PRb90e2vrEm6RVfcw8YcktFSWMqqLWH1PMwOUtDky4iemBidlqAkqmtZtR1394gmyvvSzZuR4we1EOBiBqRhxjGohpMSLXXZhup+o5iJ2qjYgAX4QHV0QfvXKuuzDf15iIpFQT3WsGG/I9RGQGCvWd8qdxvBBYMIXdpKIsvxkuHTxW4rz8xCfD8bcGzi45jf+8OKWZZXONplSFFhA8uasxbo2sDPcHWCLZpUzb6mFzNrEtTNhZiFeklDMmZgg45Sbk7AQ2hdheaMip/8AXVP+CZ7D9YyByXyHi/gi/wCkxe5a8H0HY1Cd/eHYe+gDn0t9Y2lq6kMNPNhE6H5UI8R7HrIIc2K3FxyHnFuoKpJcoMr3sNidYGxGtExMrsv1ip1NIik3nHLyvaEcX6GjL5OhYd2skzO6WGYcDvpEo7TSLsA4Nt+kcwSspZJzBgWAtqee8FUGI02dXBXKxJYW5342hqBZdR2zkZHJbwk3HE2iv4f2tM550jISkxTlvztZhY8CD8jE1BW0TOyhF7x12I4XPWIq6glyXDLlVSe6RwPK8PFpbElfTRQaLAHWoCmzZGBPIqD+Yi3do5ktZaGV3ZugJXQ243t6CPUKmY0y/ctqYgxKkT9j+Omtzv8A1EfWHhK2l+RZ3Tf4IuyFGZ1ZKVvCpzueia29WKj1hh297QNMqWloRklDKerkXb2uB7wJhkuZSyUqSy/vQFAB1Abw39oRVNMUY63Lktc8bm5JPnD55qUunoTFBqNNDPB6aTNR87hX1IiOVQzUu9yUU3DDodDCuThrZu7cnnDfFJ8+VSleB9dISWSXDin0Vxwj9RSkiQTVqZiJnLO5VR66fqY7ThyKiKo0CgAeQFo4V9mVG0yq+I3hlIW/qbur8s3tHbU2jmgpV9zs7PJyY5NLGqSGlxziZRC2lQlhfhB6kw5BM9YRBMDDYwTePDGCLXmsdCB5iFeK0zZcymxGqn8j0h8zIeMDVSKVsOMFCsSYbiAmLrow0Zf84RXq/D/hzCB4Tqvly9ILnSWlzSy7316iD54WcnUajoYdE2IVzJ3lJB5iCZddOcZQM5521HrGJJLd0bw+wanCDKPU84IF2zTCcAuQ03vH8PAefOK79s7BaZEGl3XQdNfyjo1MLRyb7bKi7SkHMn2W35xKb2XjFI5TkEZGaxkQsai0VHaaoPhQDzJMBtilW+xPopjuUvshIA0UW6AD6QBiuEyZAuEEdF2Qk+MbZxoy6t9y9vb6RNK7N1MzWxIPEk/nFyxHEsrZLoA3DiI2lVjgaEW6Wg0D6i9Fbp+wU0jvMBA9d2V+EjsXNx1i6JUzWBsTbjrFW7T1qhGUsMx5frAaoMZpuimU9c6NcHaLv2bxyXUS2pqg2Y/w2PyAPMRz0mN0exBG42hCtF6wie9Os+RMtY5rHmCNxFnwyQpwicpN7ZyvvmHziiU+ICaiGapJBtmHHh7xZcXxREphTIxW4HqNf1jXRkk2VPDa1phVXc5E8IvoPIRYMUHxUaatlEsZQL6k2BJ8tYUSMLQKqAnM2t4Bxu8qyKx18XWNozak7LNUdsZSZESUBlWzHTU2Hvx1hXjuPzJ6EFcicL6fKK1h8j4k1EJtmYC5jsFP2JpnCq5zk22PvAlkUWk/ZlH2EfZlg4kUYdh35xD9Qn3B7a/1Rd5JY7D1OwjyRRgAC1lAACjgANB0EGpLFhc5RFBNklLLtcg3J39OUEC8eylGUWNxHsAZIwCMMDVEnN99lPAg6exgdpU1eIcexjGsJnU6NuoPXj7wlxxAiBkurKdbcVO9+fCNarEQDkZih5MCPnCitmurplbMjsVcbqVyk+h0hkhXInV84DHfYx4sqxuN4GpHsPWGioCbja3zhkIyGhogguTcnj0hnRyrG8Ryk0tBsjSC2GKDJZjif2oz89UF/Cn/ACP9o7NOeyk9I4R2if4tTMfrYeS6RNw5Idz4lc+AIyDfgmMhPoG+sXim7e1VPZZssTBzQ2b1UxPifaw1agJLcc+6b/KKLh2O5FzZc7DgbfnBVX27mEAIgXnc/kBDdIDjyTQDj2FzwQ5VlHAnT+8L6abVKcqlozE+0M+eMrsLdBb53gaixSZLbMG94VuxoxroYJjFWpKByL6QmrFYMc5JPWCajFXZ853gKZMLEk7mAm/Y7SWiMxkYYyCAb4e10tya/wA4e9qkuZJHFR9BFVo55RgRr0h9jeK/GWXpYqLQPaBVWWLEqUIJLjioilY3OzTjm2H0i319YWSQvT8hFSxwgtcDjvDyExgzzVDqyrYC2kdq+zab8SW1QwYLfIl7m+XxEdL2HoY4rhaK0xQ+q8o+jMIlpJpaeTLFgstSfNhmPrckmEUE3b9FJPocNUAefL9Y9loXILQLTy76mGMvpuIoIgm9hHhnCBXcxESY3E1hbuCLREs62hiHNEVRfxDhv5f2jUawqcEcWcBvMbeR4QgxaUgTMgtlNvQ3F4kxfElkyWmMdBYC3EsQoHzhZJdnAcnTcDhDRQjZvS0TWDMNOA5xPPqmXhpBAc21MB1Rh4oDD6RyQDDBdoAw8d0QxUwJDIWY/W5Kd25AmOELPYlmN9bk+pvHUftCr7Syg46Rzc2tGrolOVsD+JGRtcRkCgCVSUNx/wC4aYdRyqhwGbIePCIJ0u/DXjAVipuNCIm0WjL42WXFcHpJctgrkzB1J/tFdoJCswDQxlYojKVddbbwDJoJrgsikrzHKJZOlujoxu3dG2KSkVrLrC1jBbUL8RETU7CBCkquwzdu6oHj28SiUbbfKM+CeAJ8gYoTNqRAzAGGaMJM0F1zrxECyMOm3BVDD1ez058rNbhp0jcWxXJLZNjHaWW8gS5ckIfxaD6RWJkwGWBfvXi+Yl2ZlzAuXuWGtuMQJ2PkC2Ykw3CTF+rFFLwhrTkvzjuXY6lmksrMGkqNLkkhjsi/y2uSOGnOKG+CSUICJdrgLzLE2AHW8dbwajWnkpJvqou5/E51Y+V9B0Ag8aZlNS0NEWCUXSBHnoou7hR139ANYynxKXbxZh+IfpvGpmtBvw7xo0qNWxSQMoaYiljZQxCljyAO5goMp2IMDtB6YC8qIyCIYskRMkGzNHNftMrhKlykNwrzCxNtBkGi35ktf+mJMBxhHReW1+EP+3GHftFPkVUdwwZQ4uNFYG3I2beOV9naoypy0zjKhaxufC17Wv1PHrBtrsWkdVaYLXgebqIMqaFUVSp0P+e8Ykm+kUjJNWhXF3QRh692Jql7CN5UvKsQzFzGBtjejln2h14zonEmKpUghLiGn2kECrW/In5wunVaFAAYzfbJuOhJ8doyJtIyEHLFX4bmGZfF9YQT5J10sRFxRoExDDg4zLo31h5RIRlRS3X3iw9j8ceS5lgB1maWbSx84W1VPvpZhw5xFQIRNQ2t3hEJwUlxkrR1Qm12tl4r5bswAVFvvYj9IIpaRQO8oPr/AGgGqqLPcajTaJpOJC3hJMPHHGKpE5ZJyD6ihlOLFFt0iJaGWvhRRAkzEph8KAecIZ2LVDzBLQFifuoCzew1ilpeifGUtstd1HIR7+2IN2EbYd2QrJoBMp1vxeyD2bX5Qa/ZWnla1NZJTmqnO3tpY+kbkbgKp2NIvEmBTjZbREufc+0NZlXhUvwSZlSeDOcqH+kWHyjX/rOYgy00iRTr/Igv72gcmMoxQPR4XiEx0eXTuMrK4LjIt1YML57XFxwjpU2qIF2AFhqLg2bzG8ckrscqZvjnuw5BiF9hpBfZrFXlky8udGN7MxXIx3YGx34i3DzvoxlKVGlOMI2+kOu0+ONLUlQGYnKoO1+fMgb6RR/i1Lv8QvMz2sCpK5R+FctrDpF0MuS83O7FmO2ndQcFW/14w2SklMNAsenDx1FLkebLy3JtQr9s5pNlTmcOzzC62IcsxYEG4sTrodYseF9vqqQAs0LMUcSMp9WXQeZUxYZ+HIOHtFdxKiQ3tbziz8eEl0TXmyjKpL+C9dn+3iT2KMjowXNa6sCOasLXGo4RZ3qw6XU6EeUcEwqY0ioQrtmItfQBhYjytf1AjsuGTM0pSOe3LU7x5mbEovo9THlckB19dlfKN7e19oodJhq1FRUq2+pHnFknVSZy7sLk6xVMJxQpXTiFupGnWJtJUPs6P2LqvjymkzdXlHK3Mj7reo+d4ZyZWUsp3U2jnMrFpkqa02VZWYWI3FuvvHr4rPclmmNdt7aCBGDV/AXM6TMnovidR5kQrqO0VMpyq2c/y6/OKPkLHUk+ZvBSUAGsUUI+2SlknfSKr29EqZM+KznNsEH1JilMnKLR2sUZ4rcHjFvRSLlXZplMZG14yNwiG2XzJG6RAa5OcDz8WRYm5JEFGT9G2JYeHF10cbdYb9gKWTOdpE9BmscvmN/W2o8oqc7tDyjXC8YdZyuDY3GvUG4hJSi9FoRktlwxrB3pnIcD4bEhG4X/ACuNfeFj1SDjHScdlitoMyC5KhhzVgL/AC1EcSmSnBKte4JB8xCqbSGeNN2XaRitNTqrPT/GLgHO5IlgclUbnziWb9pDKMtNJSWP5ERB/wDon5RV6DF2RckxQ8vYq2tvIwSMFlv36Zsw4ofGvlzgSt9oyqPTDJXaGoqSRNmO3TM2X2vaNJkhcyXUEZh9DCvCWyTSp0N7EHeHFS+3+5frFI6Jy/qBq2UM5sNP7QMZZiw4bSrMqZaNqjMMwva4AJIuNr2t6x0aZ2Ro3XL8FV5FCVb3B19bwspqL0aKbRxUy4c01MFUDlvDrtF2dSmmIEmF7gtlYDMgvYEkaEHW2g8JhUDfY2UcT9RfT1OnnHr+BjXH6nzr/B5XnZW5cF62SCxNtedgLm3C/AX6kROjkbXHtf5Ex7TIANF031IF+pLG5PUxMUbfKP8AzB+QX8477+TzXFvRq+IPlIvv7wom1OpvE9dPy3uOHOFSoW23J0/zlCSkorotixufb/Q0wbDjNYvbRe6Db7xH5D6xcafExTqW8TEWyDW52zE/dHzis0z5ECDYfM8TEwn9I8TNlc5Nnv4cShFIFywqpB+/b1hxU1KKCWI8ohwTDW70xh4jceURKmzy48UWhg8qIml6Q6YpkgXhmz2QnpC2kPCJsUnZZZ8oYBzvtBPzzWhQYMq2JYnrApgpjkd4yN7xkazEtGWJsSYJqpMDSZuRvWCqmpDDSOKinsWOloNpgLCBZsS002CMdw+yevzSHltspuL7WO4+sUHtrSolU+TwsbiPOy2PmUjoDbMbg8tLH6Qvx+qDkEG9tLwz+RE6dCl21jJNY8tlZCQbgXHUw97PSqWZowvMG6s2h6qBuIYdqERaZgiKtmQ6C2zDjDKLq7EllXLjRiTPiKHqJTIwNhNC2B5ZunnBT4bmRmLjQXAA3trpDaln3RRuMoGuxFoDqMPKAtKIy/elt4TzyH7p6beUV40jn52zbBaZGu5N2Ugqb2sdxpHUMFqTMlhiOm1gbcR0in/ZyJbrNZBY5gLMBdDlvYHfiIt+NVnwad5mpKoSANCWtZQPM2ESdyaikWinG5N9HMu0NY0yfNbUkzCiqLbL3Ftc72W8KbhnVbEBdSjWGo0W++bXUEaaGJpljxzBQD3lLBg1+hII3B6xBTTWcswbS4Ufhaw1JHO99Y+ijHilFeujwW75Tfu/9k2JZlUnNMHQMykE6DLaxte29x5RJh1OUQZndmI1LMxuegvt5fOBai7OigMBqxJtqBtYDQ623vsYMntbbT6QySbsnOUlBQT32KsXn3IUam9/QbfMD2Me0MwJrYs2wsNh5xeZ3Yr9wkxBnmZQXU7knXueQNrcbc9680vKdrW3Frag63HAx5HkeU5txjo9rx/GWOMXLYKrTn8KW6mCEwmY3je3QQypiHGm8Gy5McZ2C+kwKUpBYFj1MOiq2sI1WR1iZUAjGAJ9PAUxLCHMwCFdXYQyYrQukaNGmOKWSwjdDrA+MTCEvDCsqs3DtYjNAOcFvOvHgeBYHaA/2ERkGaRkAFsqrvHnxIgLRreIHVRO0yNVmWiKMjBGmG1BzQ1qaCY6IktGd3OiqLk8dIQ4ae+IteH4i8lRORirSybHQ8LbHQwyEl0xHiWC1NKyifLeUxGZSeOu4YG14MnY8zyHlTRmYgZXG+hBsw47bxN2g7YzqpQs1i4Butwq5TtcZQIRowbhyuDxEZMDV9tHQcIqi0tLXNwB3RfXlpxh2mH1LjSWQCN37g+escywnH51NMzSmKi1rDYjb3iz/wCszJ4zrNdzuyOxLLzsNiOoisZNohLEk7Z0LsDhbyfi5nRrsvgNwCFNwTz1EH9usRWXLRCRmmNZQ17NlFzf1y+pEQfZ9NQ0ykHvMzlvMMRr6ARv23w550u8sBnS9gRcMGtcbHW4U7cDDYGo5U5asOVN4mlto54uZQzE93S63vZT4SpsCdFW/TXhrLRSGC3DqF1YnKTqdSczDieQgWdPDKEbdAAxAJNlI3UeRBOgFz5GaoDMoVLMpHdym4OnG/lrytH0KqrPDcXr5fwQUUpnabNVgFZgt7m5CjTUqRxPsYf4Bhnxp2VzeWgzTG1Wy2OUi50zEbXNspPSAqdAq5ZagXAAucyuNMpUDUN00PSOhdlMK+FTkuvfmd5wykaWsqZTrYDgeLNHD5mb6WF1tnR4+L6uW2ul/wA/I1w6sluLS2zgcTxHMG1iIBx3s6lRd0ISZbU/dblmHA/zD5wxpaZZagJLNumUaf1ERHOr2S5K2H85VR/5X/WPnlkcVcj2bpdnMnV5Mwo4KsDqD9eo6wylVIIvE/bevluiFltMJOQrcNkG+a/iUkiwNtyRxBrdJNMdEJKcbQqa9FjWpj34xgGWNN4IluB1h6DYQATENRT3idZsZa8YIoWRa8A4qgKGHM5NYW18vuGHJspLxpmiebL1iIoYQxpnjI3+GYyMAqrLaNRE8xbxENIidR6iXjb4Ue5o1LmMYIoRZx5xZZqfuJg63ir0h76+cWdxdHHSGiTlsqwliDqeQrI1xqtiDxjakwea7WAMGTKB5JZG3yX9DAQXI2rcHASWynVwT7WiOnp3Qg6qw2I0I8ofUSh1ps5FixU35Zbw5xIUmQhnAYbMDqD5cR0htE22DdmO07SHGckKT3yB3W27xA8LabjQ8RxjrVLWo+UgghrG/CxFx6GOBfERyQrAkcvrDnBO0UynAQjMl7gfeS5ucp4i+tvYiG2a6Ok4n2DlPO+MkxpbG7CxuoZiMxC6Xvrx4wXgvZZZDvMaYJpICp3MuTfOfEQSbgX4AHmYVUPbBJygI2o4Xs3/AIt9YNp8TDlkclQ6kZr2tcEbgaEgnXhp1tsmbMsbSboRwx3ddj6TSUcoh0SSjAEBlVV35EDXaDXqLLm0udr9dopUqVQ0AZ3mu72uXmzPizSBtlABVR1UXtCLF+2jzVtIut/C5FiBcHug3tyzG56X257nPf8AJW0uolpxKoSmYzZ9TNLMTlRVRTbkoylso01JAhXN7Zy38Epi34nyA8OKC+vmPyhJSzKepsr/ALqpta7G6zANAcx3NuPvaBKnD2lNldSp+RHAg8R1hlih7Qr7JapjOcu5ux+Q4ADgBG6U9hAqOVPONZ1e2wiypaNQzkTLaQZKIin1GJsoveDMOxokd4eoh0C6dFqzRPLMIkxNecHU9arfeEagphM8QrrdjDFnvCyq3ggYhmUmsaClhoyiIWMKKBfssZBWaPYxjm6PfSPChvpEUFSHsREDpZNT4Y7QSMEaCf8AVVVYEnY452Fob7SVzb6CFwjJ3idoPR/pFbNc7EXJiyy0uB1X8oy/AWmthj9p5UtQEXvDeFM7FjUOXYWOXL+kI5tMcxAHGD6CUUBvx/SMn2HikrGVQ5NGLXBVt/SK3lZtyTFjpif2dl4Zh9Ynw/DmP3YMgKSihDS4dMuCoIPAxY0w2dkzMl7b25c7Q0pKIhhsPnFpoALWMaKJTynNgCDdT7cIP/1WZlAY+o4+f6w/7Q4FqXQb72is5Lfn5wzRoyT0b1E66ML7qfpBdB4EP8lvZ2H5QqdCtyuxvccNuEHUNQpRFBGYA3HHVywNvJhCsouw6aoYWIuNx0I2IO4PUQTR43MljJMX9ok/hb+JL5lHGt/rxBgP4ote4gOdPy6iCkFos02hE1DNo3E1Rq8trLNTzGzDr/6ivvUMQe6bg2IOhB6iFFDiDrNDo5R76Mulj6bxdZOMSaiyViiVNOi1CDuPy+Io/wA6cYeqJXZTWdn05wfhwZDlOxh7iHZ95BzkBkbVXTVGHMEQBl1/zeM5fAYxa2az6Vr3WPJUlwd4YjUCPMsDkxuKJ6erdRvfziCZXgnWPYHdBeCpAcTd5o5xEz9Y0eWDEXwyOMawUybNGRHGRjUznrCNlaNTHoEQOg1eCZVGSLwK0G0s22kFAlddE0nD9bmHUprZR6QrlTCD0hqlrXgonbeyObTd47RpNk5QD1hlUWBHlAdTMBAHI3g0Lyd0e0BvKmC2zA/OLHRzAyg3it0HgmjmLwrpsYdCR1g2vZpRctHSJOUawdLrkEcyOMzDteJ6epmk3JsIKkkSeF+2dPTEkOhtaKp2moEB+Ih04gQjm1zfi+cQzcVZhkFzGck0GOKSdhDSTlB3B2I+hHCEMuWwmAG9wNxyANtfS0GfvDoNB1guRK+8+rWtfbTqOJhbTLqLSBp81yBr68/0MCGYx0JMOJkocPbhA82UOIuOY8Q9/EOh94onQj7AElm4Ih/QPmGVgCDuDEEigcjMlmXmCN+VjqD0grDZXf284a1IRdMe4fUVFMp+D+9kN45D94W45Cdj8/ODZdHIqwWpGyzBq1PMNnU8chPiHT6QRTSO4ICrsHVyHBKOPC6aMCNvOEaKKwYSmUlWBVlOoIII8wYIlpcaxP8A66RaViKFhslTLHfUf/YOI6H5wVWYa6oJiMs2S2qzE1W38w+6fOFGEs1bQOYMqliFUggIGERsh5QYQYicmCYF+EeUZE14yNQDmpFjGwgmrlfeECCJPoqnaNWGsbITwjxoxGtACGU824sYd0/ghCw4qD1hzRv3IZMSS9mYrUkFbcoCpHYvryME1ClrWBJ6C/0iemwmcBnKEKN77+ggX2Hj0TUb2LjmsIJqZXOnGLBTL3z1WI3aUm63bjpf5w0tAjsDkq7W7vyghpD2g2XiaZdgPOF9Vi+bRflCWNxRIkkDVjE6gEdxfXYRlBhjzAC2xi10eEoiW+cFJszkkVMSH4tbyH5mFNS7hiNfWLXidEUBIuYGosJLjM1hAoyYqp5jmxPqP7wYdfOLLQ9ngdgWhpL7KKxGewHTT5wydCSplFpp7y2uhseItdWHJl4j5jgRDvCjLeYWQ5HI/hk3udyZbffGnh8Q6jWJO0HZsyDmR86cfxp/uA3HUeoG5rR/TzBH5wya2hOmdSodVEHNTaRSuz/agpZKgF0/+QC8xeWdfvjr4v8AdHQc6OgdGDowurrqD68+kZsdCSrpFYG4BB3B5QiopNRSsZlI1gfHJfVGHKx4/wCXizzVG0DuoGkYzQFSTqatOVB+zVQ8Uhz3HPH4bH6fI7xDPpGRijKVYbg7/wBxCTtrLVTKbLYnN3hodLEawzwvtK6ykWuQz5DKMk9NZku/4juw89fPaCA8mpAsxYsVXhd0E6S4nSW1Vk1t0YDYwhmJDLsAJaMgi0ZBoxz1vBC0xkZEJFIaPGjIyMgDFj7O+B42l7HzjIyMtgkPey3hfzEPcS/gP/tMZGQPZv7Sm0vj/pgbFth5RkZDy0LHYgMGUfiEZGQpQv2HbLDpNoyMh0RkLK/YxlN4R5x5GQHsZFowLwmJ5/GPYyEkTlordV4184o9T/Eb1+sZGQuH2TxbJpX6Revs0/gVX/cH/FYyMi70WWxtM8fvEU3cRkZAQzKx292lf1/QQXhn/wDEn/bH0jIyGFGP2O+Cq8x/xMCYj/Ef/cYyMgrYHpAUZGRkO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074" name="Picture 2" descr="Microorganism Images - Free Download on Freepik"/>
          <p:cNvPicPr>
            <a:picLocks noChangeAspect="1" noChangeArrowheads="1"/>
          </p:cNvPicPr>
          <p:nvPr/>
        </p:nvPicPr>
        <p:blipFill>
          <a:blip r:embed="rId7" cstate="print"/>
          <a:srcRect/>
          <a:stretch>
            <a:fillRect/>
          </a:stretch>
        </p:blipFill>
        <p:spPr bwMode="auto">
          <a:xfrm>
            <a:off x="3428992" y="3357562"/>
            <a:ext cx="2071702" cy="14762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000108"/>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smtClean="0"/>
              <a:t>INTRODUCTION</a:t>
            </a:r>
            <a:endParaRPr lang="fr-FR" sz="4400" b="1" dirty="0"/>
          </a:p>
        </p:txBody>
      </p:sp>
      <p:sp>
        <p:nvSpPr>
          <p:cNvPr id="3" name="ZoneTexte 2"/>
          <p:cNvSpPr txBox="1"/>
          <p:nvPr/>
        </p:nvSpPr>
        <p:spPr>
          <a:xfrm>
            <a:off x="428596" y="642918"/>
            <a:ext cx="8358246" cy="7017306"/>
          </a:xfrm>
          <a:prstGeom prst="rect">
            <a:avLst/>
          </a:prstGeom>
          <a:noFill/>
        </p:spPr>
        <p:txBody>
          <a:bodyPr wrap="square" rtlCol="0">
            <a:spAutoFit/>
          </a:bodyPr>
          <a:lstStyle/>
          <a:p>
            <a:endParaRPr lang="fr-FR" dirty="0" smtClean="0"/>
          </a:p>
          <a:p>
            <a:pPr>
              <a:lnSpc>
                <a:spcPct val="200000"/>
              </a:lnSpc>
            </a:pPr>
            <a:r>
              <a:rPr lang="fr-FR" sz="2000" dirty="0" smtClean="0"/>
              <a:t>	</a:t>
            </a:r>
          </a:p>
          <a:p>
            <a:pPr>
              <a:lnSpc>
                <a:spcPct val="200000"/>
              </a:lnSpc>
            </a:pPr>
            <a:r>
              <a:rPr lang="fr-FR" sz="2000" b="1" dirty="0" smtClean="0"/>
              <a:t>	La </a:t>
            </a:r>
            <a:r>
              <a:rPr lang="fr-FR" sz="2000" b="1" dirty="0" smtClean="0"/>
              <a:t>microbiologie environnementale est l'étude des relations entre les microorganismes et l'environnement, et de leurs effets bénéfiques et néfastes sur la santé et le bien-être de l'homme.</a:t>
            </a:r>
            <a:br>
              <a:rPr lang="fr-FR" sz="2000" b="1" dirty="0" smtClean="0"/>
            </a:br>
            <a:endParaRPr lang="fr-FR" sz="2000" b="1" dirty="0" smtClean="0"/>
          </a:p>
          <a:p>
            <a:pPr>
              <a:lnSpc>
                <a:spcPct val="200000"/>
              </a:lnSpc>
            </a:pPr>
            <a:r>
              <a:rPr lang="fr-FR" sz="2000" b="1" dirty="0" smtClean="0"/>
              <a:t>L'évolution </a:t>
            </a:r>
            <a:r>
              <a:rPr lang="fr-FR" sz="2000" b="1" dirty="0" smtClean="0"/>
              <a:t>importante de ce domaine scientifique au cours des dernières décennies est due à la découverte de nouveaux micro-organismes et au développement de nouvelles technologies permettant de comprendre de nouveaux aspects des activités microbiennes.</a:t>
            </a:r>
            <a:r>
              <a:rPr lang="fr-FR" dirty="0" smtClean="0"/>
              <a:t/>
            </a:r>
            <a:br>
              <a:rPr lang="fr-FR" dirty="0" smtClean="0"/>
            </a:br>
            <a:r>
              <a:rPr lang="fr-FR" dirty="0" smtClean="0"/>
              <a:t/>
            </a:r>
            <a:br>
              <a:rPr lang="fr-FR" dirty="0" smtClean="0"/>
            </a:b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smtClean="0"/>
              <a:t>I. Notions</a:t>
            </a:r>
            <a:endParaRPr lang="fr-FR" sz="4400" b="1" dirty="0"/>
          </a:p>
        </p:txBody>
      </p:sp>
      <p:sp>
        <p:nvSpPr>
          <p:cNvPr id="3" name="ZoneTexte 2"/>
          <p:cNvSpPr txBox="1"/>
          <p:nvPr/>
        </p:nvSpPr>
        <p:spPr>
          <a:xfrm>
            <a:off x="214282" y="857232"/>
            <a:ext cx="8929718" cy="7666842"/>
          </a:xfrm>
          <a:prstGeom prst="rect">
            <a:avLst/>
          </a:prstGeom>
          <a:noFill/>
        </p:spPr>
        <p:txBody>
          <a:bodyPr wrap="square" rtlCol="0">
            <a:spAutoFit/>
          </a:bodyPr>
          <a:lstStyle/>
          <a:p>
            <a:pPr>
              <a:lnSpc>
                <a:spcPct val="150000"/>
              </a:lnSpc>
              <a:buFont typeface="Arial" pitchFamily="34" charset="0"/>
              <a:buChar char="•"/>
            </a:pPr>
            <a:r>
              <a:rPr lang="fr-FR" sz="2400" b="1" dirty="0" smtClean="0">
                <a:solidFill>
                  <a:srgbClr val="FF0000"/>
                </a:solidFill>
              </a:rPr>
              <a:t>Ecologie:  </a:t>
            </a:r>
            <a:r>
              <a:rPr lang="fr-FR" b="1" dirty="0" smtClean="0"/>
              <a:t>Mot grec : </a:t>
            </a:r>
            <a:r>
              <a:rPr lang="fr-FR" b="1" dirty="0" err="1" smtClean="0"/>
              <a:t>oїkos</a:t>
            </a:r>
            <a:r>
              <a:rPr lang="fr-FR" b="1" dirty="0" smtClean="0"/>
              <a:t> (habitat) et logos (science).</a:t>
            </a:r>
          </a:p>
          <a:p>
            <a:r>
              <a:rPr lang="fr-FR" b="1" dirty="0" smtClean="0"/>
              <a:t>C’est l'étude des organismes et de leurs interactions avec leur environnement.</a:t>
            </a:r>
          </a:p>
          <a:p>
            <a:pPr>
              <a:lnSpc>
                <a:spcPct val="150000"/>
              </a:lnSpc>
              <a:buFont typeface="Arial" pitchFamily="34" charset="0"/>
              <a:buChar char="•"/>
            </a:pPr>
            <a:r>
              <a:rPr lang="fr-FR" sz="2400" b="1" dirty="0" smtClean="0">
                <a:solidFill>
                  <a:srgbClr val="FF0000"/>
                </a:solidFill>
              </a:rPr>
              <a:t> Ecosystème : </a:t>
            </a:r>
            <a:r>
              <a:rPr lang="fr-FR" b="1" dirty="0" smtClean="0"/>
              <a:t>« C’est un système dynamique constitue par un grand nombre d'individus vivant dans un même milieu et qui se maintient et se régularise grâce a de très nombreuses relations entre ses composants », il comprend donc une communauté d'organismes et leur environnement (exemples : écosystème aquatique, écosystème aride...). C'est une unité constituée de deux composantes indissociables :</a:t>
            </a:r>
            <a:br>
              <a:rPr lang="fr-FR" b="1" dirty="0" smtClean="0"/>
            </a:br>
            <a:r>
              <a:rPr lang="fr-FR" b="1" dirty="0" smtClean="0">
                <a:solidFill>
                  <a:schemeClr val="accent1">
                    <a:lumMod val="75000"/>
                  </a:schemeClr>
                </a:solidFill>
              </a:rPr>
              <a:t>       o Biocénose </a:t>
            </a:r>
            <a:r>
              <a:rPr lang="fr-FR" b="1" dirty="0" smtClean="0"/>
              <a:t>: la composante biotique (êtres vivants : animaux, végétaux, micro-organismes), elle est composée de trois catégories d'êtres vivants : les producteurs, les consommateurs et les décomposeurs.</a:t>
            </a:r>
            <a:br>
              <a:rPr lang="fr-FR" b="1" dirty="0" smtClean="0"/>
            </a:br>
            <a:r>
              <a:rPr lang="fr-FR" b="1" dirty="0" smtClean="0">
                <a:solidFill>
                  <a:schemeClr val="accent1">
                    <a:lumMod val="75000"/>
                  </a:schemeClr>
                </a:solidFill>
              </a:rPr>
              <a:t>       o Biotope : </a:t>
            </a:r>
            <a:r>
              <a:rPr lang="fr-FR" b="1" dirty="0" smtClean="0"/>
              <a:t>la composante abiotique : un milieu aux caractéristiques spécifiques (physiques et chimiques) (température, humidité, climat).</a:t>
            </a:r>
            <a:br>
              <a:rPr lang="fr-FR" b="1" dirty="0" smtClean="0"/>
            </a:br>
            <a:r>
              <a:rPr lang="fr-FR" b="1" dirty="0" smtClean="0">
                <a:solidFill>
                  <a:srgbClr val="FF0000"/>
                </a:solidFill>
              </a:rPr>
              <a:t>⃰ L'ensemble des écosystèmes forme la biosphère. </a:t>
            </a: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srcRect/>
          <a:stretch>
            <a:fillRect/>
          </a:stretch>
        </p:blipFill>
        <p:spPr bwMode="auto">
          <a:xfrm>
            <a:off x="785786" y="1000108"/>
            <a:ext cx="7417917" cy="5500702"/>
          </a:xfrm>
          <a:prstGeom prst="rect">
            <a:avLst/>
          </a:prstGeom>
          <a:noFill/>
          <a:ln w="9525">
            <a:noFill/>
            <a:miter lim="800000"/>
            <a:headEnd/>
            <a:tailEnd/>
          </a:ln>
          <a:effectLst/>
        </p:spPr>
      </p:pic>
      <p:sp>
        <p:nvSpPr>
          <p:cNvPr id="8" name="Rectangle 7"/>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smtClean="0"/>
              <a:t>I. Notions</a:t>
            </a:r>
            <a:endParaRPr lang="fr-FR" sz="4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28596" y="1357299"/>
            <a:ext cx="8715404" cy="7906010"/>
          </a:xfrm>
          <a:prstGeom prst="rect">
            <a:avLst/>
          </a:prstGeom>
          <a:noFill/>
        </p:spPr>
        <p:txBody>
          <a:bodyPr wrap="square" rtlCol="0">
            <a:spAutoFit/>
          </a:bodyPr>
          <a:lstStyle/>
          <a:p>
            <a:pPr>
              <a:lnSpc>
                <a:spcPct val="150000"/>
              </a:lnSpc>
              <a:buFont typeface="Arial" pitchFamily="34" charset="0"/>
              <a:buChar char="•"/>
            </a:pPr>
            <a:r>
              <a:rPr lang="fr-FR" sz="2400" b="1" dirty="0" smtClean="0">
                <a:solidFill>
                  <a:srgbClr val="FF0000"/>
                </a:solidFill>
              </a:rPr>
              <a:t> Habitat &amp; niche:</a:t>
            </a:r>
          </a:p>
          <a:p>
            <a:pPr>
              <a:lnSpc>
                <a:spcPct val="150000"/>
              </a:lnSpc>
            </a:pPr>
            <a:r>
              <a:rPr lang="fr-FR" sz="2000" dirty="0" smtClean="0"/>
              <a:t>Il est difficile de définir l'habitat et la niche de manière précise et sans ambiguïté :</a:t>
            </a:r>
          </a:p>
          <a:p>
            <a:pPr>
              <a:lnSpc>
                <a:spcPct val="150000"/>
              </a:lnSpc>
            </a:pPr>
            <a:endParaRPr lang="fr-FR" sz="1050" dirty="0" smtClean="0"/>
          </a:p>
          <a:p>
            <a:pPr>
              <a:lnSpc>
                <a:spcPct val="150000"/>
              </a:lnSpc>
            </a:pPr>
            <a:r>
              <a:rPr lang="fr-FR" sz="2000" dirty="0" smtClean="0">
                <a:solidFill>
                  <a:schemeClr val="accent1">
                    <a:lumMod val="75000"/>
                  </a:schemeClr>
                </a:solidFill>
              </a:rPr>
              <a:t>un habitat </a:t>
            </a:r>
            <a:r>
              <a:rPr lang="fr-FR" sz="2000" dirty="0" smtClean="0"/>
              <a:t>est un </a:t>
            </a:r>
            <a:r>
              <a:rPr lang="fr-FR" sz="2000" u="sng" dirty="0" smtClean="0"/>
              <a:t>lieu</a:t>
            </a:r>
            <a:r>
              <a:rPr lang="fr-FR" sz="2000" dirty="0" smtClean="0"/>
              <a:t> où vit l'organisme ; chaque organisme a au moins un habitat.</a:t>
            </a:r>
            <a:br>
              <a:rPr lang="fr-FR" sz="2000" dirty="0" smtClean="0"/>
            </a:br>
            <a:endParaRPr lang="fr-FR" sz="2000" dirty="0" smtClean="0"/>
          </a:p>
          <a:p>
            <a:pPr>
              <a:lnSpc>
                <a:spcPct val="150000"/>
              </a:lnSpc>
            </a:pPr>
            <a:r>
              <a:rPr lang="fr-FR" sz="2000" dirty="0" smtClean="0">
                <a:solidFill>
                  <a:schemeClr val="accent1">
                    <a:lumMod val="75000"/>
                  </a:schemeClr>
                </a:solidFill>
              </a:rPr>
              <a:t>La niche </a:t>
            </a:r>
            <a:r>
              <a:rPr lang="fr-FR" sz="2000" dirty="0" smtClean="0"/>
              <a:t>est un terme plus abstrait que l'habitat, elle définit la </a:t>
            </a:r>
            <a:r>
              <a:rPr lang="fr-FR" sz="2000" u="sng" dirty="0" smtClean="0"/>
              <a:t>fonction</a:t>
            </a:r>
            <a:r>
              <a:rPr lang="fr-FR" sz="2000" dirty="0" smtClean="0"/>
              <a:t> d'un organisme dans sa communauté biotique, ses interactions avec les composantes de l'écosystème (environnement et autres espèces de la communauté) et sa position dans les gradients environnementaux de température, d'humidité, de pH,..., et autres facteurs.</a:t>
            </a: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endParaRPr lang="fr-FR" dirty="0"/>
          </a:p>
        </p:txBody>
      </p:sp>
      <p:sp>
        <p:nvSpPr>
          <p:cNvPr id="6" name="Rectangle 5"/>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smtClean="0"/>
              <a:t>I. Notions</a:t>
            </a:r>
            <a:endParaRPr lang="fr-FR" sz="44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928670"/>
            <a:ext cx="9144000" cy="3831818"/>
          </a:xfrm>
          <a:prstGeom prst="rect">
            <a:avLst/>
          </a:prstGeom>
          <a:noFill/>
        </p:spPr>
        <p:txBody>
          <a:bodyPr wrap="square" rtlCol="0">
            <a:spAutoFit/>
          </a:bodyPr>
          <a:lstStyle/>
          <a:p>
            <a:pPr>
              <a:lnSpc>
                <a:spcPct val="150000"/>
              </a:lnSpc>
            </a:pP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endParaRPr lang="fr-FR" dirty="0"/>
          </a:p>
        </p:txBody>
      </p:sp>
      <p:sp>
        <p:nvSpPr>
          <p:cNvPr id="5" name="Rectangle 4"/>
          <p:cNvSpPr/>
          <p:nvPr/>
        </p:nvSpPr>
        <p:spPr>
          <a:xfrm>
            <a:off x="5143504" y="5357826"/>
            <a:ext cx="4143404" cy="1200329"/>
          </a:xfrm>
          <a:prstGeom prst="rect">
            <a:avLst/>
          </a:prstGeom>
        </p:spPr>
        <p:txBody>
          <a:bodyPr wrap="square">
            <a:spAutoFit/>
          </a:bodyPr>
          <a:lstStyle/>
          <a:p>
            <a:r>
              <a:rPr lang="fr-FR" dirty="0" smtClean="0"/>
              <a:t>Un seul habitat: tronc , deux niches écologiques distinctes pour deux espèces : mousses et lichens</a:t>
            </a:r>
          </a:p>
          <a:p>
            <a:r>
              <a:rPr lang="fr-FR" dirty="0" smtClean="0"/>
              <a:t>Facteurs: l'élévation et l'hygrométrie</a:t>
            </a:r>
            <a:endParaRPr lang="fr-FR" dirty="0"/>
          </a:p>
        </p:txBody>
      </p:sp>
      <p:pic>
        <p:nvPicPr>
          <p:cNvPr id="2051" name="Picture 3"/>
          <p:cNvPicPr>
            <a:picLocks noChangeAspect="1" noChangeArrowheads="1"/>
          </p:cNvPicPr>
          <p:nvPr/>
        </p:nvPicPr>
        <p:blipFill>
          <a:blip r:embed="rId2"/>
          <a:srcRect/>
          <a:stretch>
            <a:fillRect/>
          </a:stretch>
        </p:blipFill>
        <p:spPr bwMode="auto">
          <a:xfrm>
            <a:off x="5500694" y="1142984"/>
            <a:ext cx="3214693" cy="4214842"/>
          </a:xfrm>
          <a:prstGeom prst="rect">
            <a:avLst/>
          </a:prstGeom>
          <a:noFill/>
          <a:ln w="9525">
            <a:noFill/>
            <a:miter lim="800000"/>
            <a:headEnd/>
            <a:tailEnd/>
          </a:ln>
          <a:effectLst/>
        </p:spPr>
      </p:pic>
      <p:sp>
        <p:nvSpPr>
          <p:cNvPr id="8" name="Rectangle 7"/>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smtClean="0"/>
              <a:t>I. Notions</a:t>
            </a:r>
            <a:endParaRPr lang="fr-FR" sz="4400" b="1" dirty="0"/>
          </a:p>
        </p:txBody>
      </p:sp>
      <p:pic>
        <p:nvPicPr>
          <p:cNvPr id="2052" name="Picture 4"/>
          <p:cNvPicPr>
            <a:picLocks noChangeAspect="1" noChangeArrowheads="1"/>
          </p:cNvPicPr>
          <p:nvPr/>
        </p:nvPicPr>
        <p:blipFill>
          <a:blip r:embed="rId3"/>
          <a:srcRect r="3947"/>
          <a:stretch>
            <a:fillRect/>
          </a:stretch>
        </p:blipFill>
        <p:spPr bwMode="auto">
          <a:xfrm>
            <a:off x="0" y="1060152"/>
            <a:ext cx="5214942" cy="55739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14282" y="1000108"/>
            <a:ext cx="8929718" cy="6324808"/>
          </a:xfrm>
          <a:prstGeom prst="rect">
            <a:avLst/>
          </a:prstGeom>
          <a:noFill/>
        </p:spPr>
        <p:txBody>
          <a:bodyPr wrap="square" rtlCol="0">
            <a:spAutoFit/>
          </a:bodyPr>
          <a:lstStyle/>
          <a:p>
            <a:pPr>
              <a:lnSpc>
                <a:spcPct val="150000"/>
              </a:lnSpc>
            </a:pPr>
            <a:r>
              <a:rPr lang="fr-FR" dirty="0" smtClean="0"/>
              <a:t>	Les interactions microbiennes sont importantes pour l'établissement et le maintien de la communauté biologique. Elles comprennent les changements physicochimiques, l'échange de métabolites, la conversion de métabolites, la signalisation, la chimiotaxie et l'échange génétique.</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endParaRPr lang="fr-FR" dirty="0"/>
          </a:p>
        </p:txBody>
      </p:sp>
      <p:sp>
        <p:nvSpPr>
          <p:cNvPr id="5" name="Rectangle 4"/>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smtClean="0"/>
              <a:t>II. Interactions microbiennes</a:t>
            </a:r>
            <a:endParaRPr lang="fr-FR" sz="4400" b="1" dirty="0"/>
          </a:p>
        </p:txBody>
      </p:sp>
      <p:pic>
        <p:nvPicPr>
          <p:cNvPr id="3074" name="Picture 2" descr="Interactions among Microbial Populations : Plantlet"/>
          <p:cNvPicPr>
            <a:picLocks noChangeAspect="1" noChangeArrowheads="1"/>
          </p:cNvPicPr>
          <p:nvPr/>
        </p:nvPicPr>
        <p:blipFill>
          <a:blip r:embed="rId2"/>
          <a:srcRect/>
          <a:stretch>
            <a:fillRect/>
          </a:stretch>
        </p:blipFill>
        <p:spPr bwMode="auto">
          <a:xfrm>
            <a:off x="800739" y="2786058"/>
            <a:ext cx="7843227" cy="407194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14282" y="1000108"/>
            <a:ext cx="8929718" cy="11172289"/>
          </a:xfrm>
          <a:prstGeom prst="rect">
            <a:avLst/>
          </a:prstGeom>
          <a:noFill/>
        </p:spPr>
        <p:txBody>
          <a:bodyPr wrap="square" rtlCol="0">
            <a:spAutoFit/>
          </a:bodyPr>
          <a:lstStyle/>
          <a:p>
            <a:pPr>
              <a:lnSpc>
                <a:spcPct val="150000"/>
              </a:lnSpc>
            </a:pPr>
            <a:r>
              <a:rPr lang="fr-FR" dirty="0" smtClean="0"/>
              <a:t>	</a:t>
            </a:r>
            <a:r>
              <a:rPr lang="fr-FR" sz="2400" b="1" dirty="0" smtClean="0">
                <a:solidFill>
                  <a:srgbClr val="FF0000"/>
                </a:solidFill>
              </a:rPr>
              <a:t>1. Interactions positives : </a:t>
            </a:r>
            <a:r>
              <a:rPr lang="fr-FR" dirty="0" smtClean="0"/>
              <a:t>Elles sont bénéfiques pour les différents partenaires.</a:t>
            </a:r>
            <a:br>
              <a:rPr lang="fr-FR" dirty="0" smtClean="0"/>
            </a:br>
            <a:r>
              <a:rPr lang="fr-FR" sz="2000" b="1" dirty="0" smtClean="0">
                <a:solidFill>
                  <a:schemeClr val="accent1">
                    <a:lumMod val="75000"/>
                  </a:schemeClr>
                </a:solidFill>
              </a:rPr>
              <a:t>a. Le mutualisme </a:t>
            </a:r>
            <a:r>
              <a:rPr lang="fr-FR" dirty="0" smtClean="0"/>
              <a:t>: Les micro-organismes s'aident mutuellement à se développer ; c'est une association obligatoire dans laquelle le mutualiste et l'hôte sont dépendants l'un de l'autre.</a:t>
            </a:r>
            <a:br>
              <a:rPr lang="fr-FR" dirty="0" smtClean="0"/>
            </a:br>
            <a:r>
              <a:rPr lang="fr-FR" sz="2000" b="1" dirty="0" smtClean="0">
                <a:solidFill>
                  <a:schemeClr val="accent1">
                    <a:lumMod val="75000"/>
                  </a:schemeClr>
                </a:solidFill>
              </a:rPr>
              <a:t>b. </a:t>
            </a:r>
            <a:r>
              <a:rPr lang="fr-FR" sz="2000" b="1" dirty="0" err="1" smtClean="0">
                <a:solidFill>
                  <a:schemeClr val="accent1">
                    <a:lumMod val="75000"/>
                  </a:schemeClr>
                </a:solidFill>
              </a:rPr>
              <a:t>Protocoopération</a:t>
            </a:r>
            <a:r>
              <a:rPr lang="fr-FR" sz="2000" b="1" dirty="0" smtClean="0">
                <a:solidFill>
                  <a:schemeClr val="accent1">
                    <a:lumMod val="75000"/>
                  </a:schemeClr>
                </a:solidFill>
              </a:rPr>
              <a:t> </a:t>
            </a:r>
            <a:r>
              <a:rPr lang="fr-FR" dirty="0" smtClean="0"/>
              <a:t>: appelée aussi synergie ; c'est une relation mutuellement bénéfique, mais elle n'est pas obligatoire comme le mutualisme. Des ressources bénéfiques complémentaires sont fournies par chacun des partenaires.</a:t>
            </a:r>
            <a:br>
              <a:rPr lang="fr-FR" dirty="0" smtClean="0"/>
            </a:br>
            <a:r>
              <a:rPr lang="fr-FR" sz="2000" b="1" dirty="0" smtClean="0">
                <a:solidFill>
                  <a:schemeClr val="accent1">
                    <a:lumMod val="75000"/>
                  </a:schemeClr>
                </a:solidFill>
              </a:rPr>
              <a:t>c. Commensalisme </a:t>
            </a:r>
            <a:r>
              <a:rPr lang="fr-FR" dirty="0" smtClean="0"/>
              <a:t>: le commensal bénéficie tandis que l'hôte n'est pas affecté positivement ou négativement. Exemple : le produit d'un micro-organisme est le substrat d'une autre espèce. </a:t>
            </a:r>
            <a:br>
              <a:rPr lang="fr-FR" dirty="0" smtClean="0"/>
            </a:br>
            <a:r>
              <a:rPr lang="fr-FR" dirty="0" smtClean="0"/>
              <a:t>⃰ Le commensal n'est pas dépendant de l'hôte et peut survivre sans lui.</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err="1" smtClean="0">
                <a:hlinkClick r:id="rId2"/>
              </a:rPr>
              <a:t>Translated</a:t>
            </a:r>
            <a:r>
              <a:rPr lang="fr-FR" dirty="0" smtClean="0">
                <a:hlinkClick r:id="rId2"/>
              </a:rPr>
              <a:t> </a:t>
            </a:r>
            <a:r>
              <a:rPr lang="fr-FR" dirty="0" err="1" smtClean="0">
                <a:hlinkClick r:id="rId2"/>
              </a:rPr>
              <a:t>with</a:t>
            </a:r>
            <a:r>
              <a:rPr lang="fr-FR" dirty="0" smtClean="0">
                <a:hlinkClick r:id="rId2"/>
              </a:rPr>
              <a:t> </a:t>
            </a:r>
            <a:r>
              <a:rPr lang="fr-FR" dirty="0" err="1" smtClean="0">
                <a:hlinkClick r:id="rId2"/>
              </a:rPr>
              <a:t>DeepL</a:t>
            </a: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endParaRPr lang="fr-FR" dirty="0"/>
          </a:p>
        </p:txBody>
      </p:sp>
      <p:sp>
        <p:nvSpPr>
          <p:cNvPr id="5" name="Rectangle 4"/>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smtClean="0"/>
              <a:t>II. Interactions microbiennes</a:t>
            </a:r>
            <a:endParaRPr lang="fr-FR" sz="44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2844" y="857232"/>
            <a:ext cx="9144064" cy="5816977"/>
          </a:xfrm>
          <a:prstGeom prst="rect">
            <a:avLst/>
          </a:prstGeom>
          <a:noFill/>
        </p:spPr>
        <p:txBody>
          <a:bodyPr wrap="square" rtlCol="0">
            <a:spAutoFit/>
          </a:bodyPr>
          <a:lstStyle/>
          <a:p>
            <a:pPr>
              <a:lnSpc>
                <a:spcPct val="150000"/>
              </a:lnSpc>
            </a:pPr>
            <a:r>
              <a:rPr lang="fr-FR" dirty="0" smtClean="0"/>
              <a:t>	</a:t>
            </a:r>
            <a:r>
              <a:rPr lang="fr-FR" sz="2400" b="1" dirty="0" smtClean="0">
                <a:solidFill>
                  <a:srgbClr val="FF0000"/>
                </a:solidFill>
              </a:rPr>
              <a:t>2. Interactions négatives : </a:t>
            </a:r>
            <a:r>
              <a:rPr lang="fr-FR" dirty="0" smtClean="0"/>
              <a:t>Au moins un partenaire est affecté négativement </a:t>
            </a:r>
            <a:r>
              <a:rPr lang="fr-FR" sz="2400" dirty="0" smtClean="0"/>
              <a:t/>
            </a:r>
            <a:br>
              <a:rPr lang="fr-FR" sz="2400" dirty="0" smtClean="0"/>
            </a:br>
            <a:r>
              <a:rPr lang="fr-FR" sz="2000" b="1" dirty="0" smtClean="0">
                <a:solidFill>
                  <a:srgbClr val="7030A0"/>
                </a:solidFill>
              </a:rPr>
              <a:t>a. Prédation : </a:t>
            </a:r>
            <a:r>
              <a:rPr lang="fr-FR" sz="2000" dirty="0" smtClean="0"/>
              <a:t>C</a:t>
            </a:r>
            <a:r>
              <a:rPr lang="fr-FR" dirty="0" smtClean="0"/>
              <a:t>'est une attaque directe où " le prédateur " engloutit et digère l'autre micro-organisme appelé " la proie " provoquant sa mort. </a:t>
            </a:r>
            <a:br>
              <a:rPr lang="fr-FR" dirty="0" smtClean="0"/>
            </a:br>
            <a:r>
              <a:rPr lang="fr-FR" sz="2000" b="1" dirty="0" smtClean="0">
                <a:solidFill>
                  <a:srgbClr val="7030A0"/>
                </a:solidFill>
              </a:rPr>
              <a:t>b. Le parasitisme </a:t>
            </a:r>
            <a:r>
              <a:rPr lang="fr-FR" b="1" dirty="0" smtClean="0">
                <a:solidFill>
                  <a:srgbClr val="7030A0"/>
                </a:solidFill>
              </a:rPr>
              <a:t>: I</a:t>
            </a:r>
            <a:r>
              <a:rPr lang="fr-FR" dirty="0" smtClean="0"/>
              <a:t>l s'agit d'une forme de symbiose : un organisme (parasite) bénéficie d'un autre (hôte). Le second est affecté négativement.</a:t>
            </a:r>
            <a:r>
              <a:rPr lang="fr-FR" sz="2400" dirty="0" smtClean="0"/>
              <a:t/>
            </a:r>
            <a:br>
              <a:rPr lang="fr-FR" sz="2400" dirty="0" smtClean="0"/>
            </a:br>
            <a:r>
              <a:rPr lang="fr-FR" sz="2000" b="1" dirty="0" smtClean="0">
                <a:solidFill>
                  <a:srgbClr val="7030A0"/>
                </a:solidFill>
              </a:rPr>
              <a:t>c. L'amensalisme </a:t>
            </a:r>
            <a:r>
              <a:rPr lang="fr-FR" b="1" dirty="0" smtClean="0">
                <a:solidFill>
                  <a:srgbClr val="7030A0"/>
                </a:solidFill>
              </a:rPr>
              <a:t>: </a:t>
            </a:r>
            <a:r>
              <a:rPr lang="fr-FR" dirty="0" smtClean="0"/>
              <a:t>c'est un processus unidirectionnel dans lequel un organisme a un effet négatif sur un autre. Il est basé sur la libération d'un composé spécifique qui nuit à un autre organisme (exemple : production d'antibiotiques). </a:t>
            </a:r>
            <a:r>
              <a:rPr lang="fr-FR" sz="2400" dirty="0" smtClean="0"/>
              <a:t/>
            </a:r>
            <a:br>
              <a:rPr lang="fr-FR" sz="2400" dirty="0" smtClean="0"/>
            </a:br>
            <a:r>
              <a:rPr lang="fr-FR" sz="2000" b="1" dirty="0" smtClean="0">
                <a:solidFill>
                  <a:srgbClr val="7030A0"/>
                </a:solidFill>
              </a:rPr>
              <a:t>d. Compétition </a:t>
            </a:r>
            <a:r>
              <a:rPr lang="fr-FR" b="1" dirty="0" smtClean="0">
                <a:solidFill>
                  <a:srgbClr val="7030A0"/>
                </a:solidFill>
              </a:rPr>
              <a:t>: E</a:t>
            </a:r>
            <a:r>
              <a:rPr lang="fr-FR" dirty="0" smtClean="0"/>
              <a:t>lle décrit une rivalité entre les espèces microbiennes pour les nutriments, l'espace et les ressources (source d'azote, source de carbone, donneurs et accepteurs d'électrons, vitamines, lumière et eau).</a:t>
            </a:r>
            <a:r>
              <a:rPr lang="fr-FR" sz="2400" dirty="0" smtClean="0"/>
              <a:t/>
            </a:r>
            <a:br>
              <a:rPr lang="fr-FR" sz="2400" dirty="0" smtClean="0"/>
            </a:br>
            <a:r>
              <a:rPr lang="fr-FR" dirty="0" smtClean="0"/>
              <a:t>⃰ Si la compétition se produit pour un nutriment limitant, elle conduira à </a:t>
            </a:r>
            <a:r>
              <a:rPr lang="fr-FR" u="sng" dirty="0" smtClean="0"/>
              <a:t>l'exclusion</a:t>
            </a:r>
            <a:r>
              <a:rPr lang="fr-FR" dirty="0" smtClean="0"/>
              <a:t> de la population à croissance plus lente.</a:t>
            </a:r>
            <a:endParaRPr lang="fr-FR" dirty="0"/>
          </a:p>
        </p:txBody>
      </p:sp>
      <p:sp>
        <p:nvSpPr>
          <p:cNvPr id="5" name="Rectangle 4"/>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smtClean="0"/>
              <a:t>II. Interactions microbiennes</a:t>
            </a:r>
            <a:endParaRPr lang="fr-FR" sz="4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2844" y="1129003"/>
            <a:ext cx="8786874" cy="5586145"/>
          </a:xfrm>
          <a:prstGeom prst="rect">
            <a:avLst/>
          </a:prstGeom>
          <a:noFill/>
        </p:spPr>
        <p:txBody>
          <a:bodyPr wrap="square" rtlCol="0">
            <a:spAutoFit/>
          </a:bodyPr>
          <a:lstStyle/>
          <a:p>
            <a:pPr>
              <a:lnSpc>
                <a:spcPct val="150000"/>
              </a:lnSpc>
            </a:pPr>
            <a:r>
              <a:rPr lang="fr-FR" dirty="0" smtClean="0"/>
              <a:t>	</a:t>
            </a:r>
            <a:r>
              <a:rPr lang="fr-FR" sz="2000" dirty="0" smtClean="0"/>
              <a:t>Les micro-organismes représentent la partie la plus riche de la nature en termes de diversité ; en fait, nous vivons dans "</a:t>
            </a:r>
            <a:r>
              <a:rPr lang="fr-FR" sz="2000" dirty="0" smtClean="0">
                <a:solidFill>
                  <a:srgbClr val="FF0000"/>
                </a:solidFill>
              </a:rPr>
              <a:t>un monde microbien</a:t>
            </a:r>
            <a:r>
              <a:rPr lang="fr-FR" sz="2000" dirty="0" smtClean="0"/>
              <a:t>", car aucun organisme n'est plus abondant et diversifié que les micro-organismes. Ils se distinguent par leur métabolisme cellulaire, leur physiologie et leur morphologie, par leurs habitats et fonctions écologiques, ainsi que par leur structure, leur expression et leur évolution génomiques.</a:t>
            </a:r>
            <a:br>
              <a:rPr lang="fr-FR" sz="2000" dirty="0" smtClean="0"/>
            </a:br>
            <a:r>
              <a:rPr lang="fr-FR" sz="2000" dirty="0" smtClean="0"/>
              <a:t>Les paramètres environnementaux (température, pH, pression...) et les exigences de croissance (oxygène, illumination, matière organique...) ont un impact important sur la composition des communautés microbiennes et leur diversité. Dans les environnements extrêmes, un seul facteur prédomine généralement (exemple : les halophiles dans les lacs salés).</a:t>
            </a:r>
            <a:r>
              <a:rPr lang="fr-FR" sz="2400" dirty="0" smtClean="0"/>
              <a:t/>
            </a:r>
            <a:br>
              <a:rPr lang="fr-FR" sz="2400" dirty="0" smtClean="0"/>
            </a:br>
            <a:endParaRPr lang="fr-FR" dirty="0">
              <a:solidFill>
                <a:srgbClr val="FF0000"/>
              </a:solidFill>
            </a:endParaRPr>
          </a:p>
        </p:txBody>
      </p:sp>
      <p:sp>
        <p:nvSpPr>
          <p:cNvPr id="5" name="Rectangle 4"/>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smtClean="0"/>
              <a:t>III. Diversité microbienne</a:t>
            </a:r>
            <a:endParaRPr lang="fr-FR" sz="44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smtClean="0"/>
              <a:t>III. Diversité microbienne</a:t>
            </a:r>
            <a:endParaRPr lang="fr-FR" sz="4400" b="1" dirty="0"/>
          </a:p>
        </p:txBody>
      </p:sp>
      <p:pic>
        <p:nvPicPr>
          <p:cNvPr id="23554" name="Picture 2"/>
          <p:cNvPicPr>
            <a:picLocks noChangeAspect="1" noChangeArrowheads="1"/>
          </p:cNvPicPr>
          <p:nvPr/>
        </p:nvPicPr>
        <p:blipFill>
          <a:blip r:embed="rId2"/>
          <a:srcRect/>
          <a:stretch>
            <a:fillRect/>
          </a:stretch>
        </p:blipFill>
        <p:spPr bwMode="auto">
          <a:xfrm>
            <a:off x="1142976" y="1071570"/>
            <a:ext cx="6718318" cy="57150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306</Words>
  <Application>Microsoft Office PowerPoint</Application>
  <PresentationFormat>Affichage à l'écran (4:3)</PresentationFormat>
  <Paragraphs>45</Paragraphs>
  <Slides>12</Slides>
  <Notes>1</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PMS</dc:creator>
  <cp:lastModifiedBy>PMS</cp:lastModifiedBy>
  <cp:revision>1</cp:revision>
  <dcterms:created xsi:type="dcterms:W3CDTF">2023-04-09T01:07:47Z</dcterms:created>
  <dcterms:modified xsi:type="dcterms:W3CDTF">2023-04-09T01:08:21Z</dcterms:modified>
</cp:coreProperties>
</file>