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08" r:id="rId2"/>
    <p:sldId id="409" r:id="rId3"/>
    <p:sldId id="399" r:id="rId4"/>
    <p:sldId id="400" r:id="rId5"/>
    <p:sldId id="401" r:id="rId6"/>
    <p:sldId id="402" r:id="rId7"/>
    <p:sldId id="403" r:id="rId8"/>
    <p:sldId id="404" r:id="rId9"/>
    <p:sldId id="405" r:id="rId10"/>
    <p:sldId id="406" r:id="rId11"/>
    <p:sldId id="407" r:id="rId12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59" autoAdjust="0"/>
    <p:restoredTop sz="99153" autoAdjust="0"/>
  </p:normalViewPr>
  <p:slideViewPr>
    <p:cSldViewPr snapToGrid="0">
      <p:cViewPr varScale="1">
        <p:scale>
          <a:sx n="85" d="100"/>
          <a:sy n="85" d="100"/>
        </p:scale>
        <p:origin x="58" y="18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01/03/2025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01/03/2025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189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01/03/2025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Ch2. Combinatorial Logic</a:t>
            </a:r>
          </a:p>
          <a:p>
            <a:pPr algn="ctr">
              <a:spcBef>
                <a:spcPts val="0"/>
              </a:spcBef>
            </a:pP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(Part </a:t>
            </a: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2-2)</a:t>
            </a:r>
            <a:endParaRPr lang="fr-FR" sz="2800" b="1" dirty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30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 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plan (following)</a:t>
            </a:r>
            <a:endParaRPr lang="fr-F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740225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8958" y="127673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 Adders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8958" y="175535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Comparators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8958" y="223966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Decoder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-8958" y="268781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Encoder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8958" y="319330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Multiplexers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(data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selectors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8958" y="371921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2.6.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Demultiplexers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39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2925431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2.4.1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Decimal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-DCB encoder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979709"/>
            <a:ext cx="10723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Encoder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coding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Valid level at one of its inputs representing a digit (decimal or octal)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binary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code or BCD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Symbol or alphabet character 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code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0" y="3331027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Decimal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-DCB encoder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decimal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digit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DCB code)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384266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Decimal-DCB encoder or 10-line input, 4-line output encoder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-1324" y="45648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Encoder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274646" y="6356350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57200" y="6556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 l="48572" t="43757" r="27857" b="22089"/>
          <a:stretch>
            <a:fillRect/>
          </a:stretch>
        </p:blipFill>
        <p:spPr bwMode="auto">
          <a:xfrm>
            <a:off x="326571" y="1240969"/>
            <a:ext cx="3814590" cy="310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Rectangle 28"/>
          <p:cNvSpPr/>
          <p:nvPr/>
        </p:nvSpPr>
        <p:spPr>
          <a:xfrm>
            <a:off x="660159" y="4561505"/>
            <a:ext cx="29227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Logical symbol of </a:t>
            </a:r>
            <a:r>
              <a:rPr lang="en-US" sz="2400" b="1" dirty="0" smtClean="0"/>
              <a:t>a </a:t>
            </a:r>
          </a:p>
          <a:p>
            <a:pPr algn="ctr"/>
            <a:r>
              <a:rPr lang="en-US" sz="2400" b="1" dirty="0" smtClean="0"/>
              <a:t>decimal-DCB </a:t>
            </a:r>
            <a:r>
              <a:rPr lang="en-US" sz="2400" b="1" dirty="0"/>
              <a:t>encoder</a:t>
            </a:r>
            <a:endParaRPr lang="en-US" sz="2400" b="1" dirty="0"/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/>
          <a:srcRect l="37232" t="23333" r="37679" b="38730"/>
          <a:stretch>
            <a:fillRect/>
          </a:stretch>
        </p:blipFill>
        <p:spPr bwMode="auto">
          <a:xfrm>
            <a:off x="5834737" y="1284515"/>
            <a:ext cx="4300359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tangle 30"/>
          <p:cNvSpPr/>
          <p:nvPr/>
        </p:nvSpPr>
        <p:spPr>
          <a:xfrm>
            <a:off x="5627949" y="4958326"/>
            <a:ext cx="5018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Truth table of a decimal-DCB decoder</a:t>
            </a:r>
            <a:r>
              <a:rPr lang="fr-FR" sz="2400" b="1" dirty="0" smtClean="0"/>
              <a:t> </a:t>
            </a:r>
            <a:endParaRPr lang="en-US" sz="2400" b="1" dirty="0"/>
          </a:p>
        </p:txBody>
      </p:sp>
      <p:sp>
        <p:nvSpPr>
          <p:cNvPr id="32" name="Flèche droite rayée 31"/>
          <p:cNvSpPr/>
          <p:nvPr/>
        </p:nvSpPr>
        <p:spPr>
          <a:xfrm rot="5400000">
            <a:off x="7832272" y="5633358"/>
            <a:ext cx="753289" cy="76417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577590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2.4.1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Decimal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-DCB 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encoder (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5910035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5789" name="Picture 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9744" y="1023272"/>
            <a:ext cx="1371600" cy="396873"/>
          </a:xfrm>
          <a:prstGeom prst="rect">
            <a:avLst/>
          </a:prstGeom>
          <a:noFill/>
        </p:spPr>
      </p:pic>
      <p:pic>
        <p:nvPicPr>
          <p:cNvPr id="75788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973" y="1450321"/>
            <a:ext cx="2286000" cy="386672"/>
          </a:xfrm>
          <a:prstGeom prst="rect">
            <a:avLst/>
          </a:prstGeom>
          <a:noFill/>
        </p:spPr>
      </p:pic>
      <p:pic>
        <p:nvPicPr>
          <p:cNvPr id="75787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974" y="1888248"/>
            <a:ext cx="2103120" cy="355739"/>
          </a:xfrm>
          <a:prstGeom prst="rect">
            <a:avLst/>
          </a:prstGeom>
          <a:noFill/>
        </p:spPr>
      </p:pic>
      <p:pic>
        <p:nvPicPr>
          <p:cNvPr id="75786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860" y="2293517"/>
            <a:ext cx="2377440" cy="332792"/>
          </a:xfrm>
          <a:prstGeom prst="rect">
            <a:avLst/>
          </a:prstGeom>
          <a:noFill/>
        </p:spPr>
      </p:pic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792" name="Rectangle 16"/>
          <p:cNvSpPr>
            <a:spLocks noChangeArrowheads="1"/>
          </p:cNvSpPr>
          <p:nvPr/>
        </p:nvSpPr>
        <p:spPr bwMode="auto">
          <a:xfrm>
            <a:off x="489858" y="854075"/>
            <a:ext cx="18473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794" name="Rectangle 18"/>
          <p:cNvSpPr>
            <a:spLocks noChangeArrowheads="1"/>
          </p:cNvSpPr>
          <p:nvPr/>
        </p:nvSpPr>
        <p:spPr bwMode="auto">
          <a:xfrm>
            <a:off x="2754082" y="935274"/>
            <a:ext cx="94379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 diagram of the decimal-DCB encoder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7" name="Accolade fermante 46"/>
          <p:cNvSpPr/>
          <p:nvPr/>
        </p:nvSpPr>
        <p:spPr>
          <a:xfrm>
            <a:off x="2416630" y="1077687"/>
            <a:ext cx="380997" cy="1554480"/>
          </a:xfrm>
          <a:prstGeom prst="rightBrace">
            <a:avLst>
              <a:gd name="adj1" fmla="val 76905"/>
              <a:gd name="adj2" fmla="val 49299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5795" name="Picture 19"/>
          <p:cNvPicPr>
            <a:picLocks noChangeAspect="1" noChangeArrowheads="1"/>
          </p:cNvPicPr>
          <p:nvPr/>
        </p:nvPicPr>
        <p:blipFill>
          <a:blip r:embed="rId6" cstate="print"/>
          <a:srcRect l="40357" t="30212" r="34643" b="40952"/>
          <a:stretch>
            <a:fillRect/>
          </a:stretch>
        </p:blipFill>
        <p:spPr bwMode="auto">
          <a:xfrm>
            <a:off x="4876802" y="1447798"/>
            <a:ext cx="4114800" cy="2669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798" name="Rectangle 22"/>
          <p:cNvSpPr>
            <a:spLocks noChangeArrowheads="1"/>
          </p:cNvSpPr>
          <p:nvPr/>
        </p:nvSpPr>
        <p:spPr bwMode="auto">
          <a:xfrm>
            <a:off x="4" y="5130414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74F148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MSI 8-line input 3-line output encoder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(octal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binary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-2648" y="4758375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2.4.2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MSI 8-line input 3-line output encoder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577590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2.4.1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Decimal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-DCB 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encoder (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54335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Multiplexers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(data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selectors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922469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2.5.1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4-input multiplexer (MUX)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0" y="1317169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Multiplexer (MUX) (multiple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lines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of digital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information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line)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 l="43214" t="26825" r="22768" b="39524"/>
          <a:stretch>
            <a:fillRect/>
          </a:stretch>
        </p:blipFill>
        <p:spPr bwMode="auto">
          <a:xfrm>
            <a:off x="250363" y="1904997"/>
            <a:ext cx="5486400" cy="30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Rectangle 39"/>
          <p:cNvSpPr/>
          <p:nvPr/>
        </p:nvSpPr>
        <p:spPr>
          <a:xfrm>
            <a:off x="0" y="5010835"/>
            <a:ext cx="650965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/>
              <a:t>Logic symbol of a 4-input multiplexer (MUX)(1 of 4 multiplexer/data selector)</a:t>
            </a:r>
            <a:endParaRPr lang="en-US" sz="2200" b="1" dirty="0"/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/>
          <a:srcRect l="49554" t="38362" r="22857" b="37964"/>
          <a:stretch>
            <a:fillRect/>
          </a:stretch>
        </p:blipFill>
        <p:spPr bwMode="auto">
          <a:xfrm>
            <a:off x="6749142" y="2318657"/>
            <a:ext cx="5029200" cy="2427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Flèche droite rayée 41"/>
          <p:cNvSpPr/>
          <p:nvPr/>
        </p:nvSpPr>
        <p:spPr>
          <a:xfrm rot="5400000">
            <a:off x="8888186" y="5219701"/>
            <a:ext cx="753289" cy="76417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54335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4174" y="1099474"/>
            <a:ext cx="1371600" cy="360947"/>
          </a:xfrm>
          <a:prstGeom prst="rect">
            <a:avLst/>
          </a:prstGeom>
          <a:noFill/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0629" y="1493871"/>
            <a:ext cx="1371600" cy="364786"/>
          </a:xfrm>
          <a:prstGeom prst="rect">
            <a:avLst/>
          </a:prstGeom>
          <a:noFill/>
        </p:spPr>
      </p:pic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0629" y="1931795"/>
            <a:ext cx="1371600" cy="360947"/>
          </a:xfrm>
          <a:prstGeom prst="rect">
            <a:avLst/>
          </a:prstGeom>
          <a:noFill/>
        </p:spPr>
      </p:pic>
      <p:pic>
        <p:nvPicPr>
          <p:cNvPr id="77825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856" y="2337060"/>
            <a:ext cx="1371600" cy="321014"/>
          </a:xfrm>
          <a:prstGeom prst="rect">
            <a:avLst/>
          </a:prstGeom>
          <a:noFill/>
        </p:spPr>
      </p:pic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457200" y="12271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18"/>
          <p:cNvSpPr>
            <a:spLocks noChangeArrowheads="1"/>
          </p:cNvSpPr>
          <p:nvPr/>
        </p:nvSpPr>
        <p:spPr bwMode="auto">
          <a:xfrm>
            <a:off x="2100938" y="1142104"/>
            <a:ext cx="100910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 diagram of a 4-input multiplexer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1" name="Accolade fermante 40"/>
          <p:cNvSpPr/>
          <p:nvPr/>
        </p:nvSpPr>
        <p:spPr>
          <a:xfrm>
            <a:off x="1665516" y="1143002"/>
            <a:ext cx="380997" cy="1554480"/>
          </a:xfrm>
          <a:prstGeom prst="rightBrace">
            <a:avLst>
              <a:gd name="adj1" fmla="val 76905"/>
              <a:gd name="adj2" fmla="val 49299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7834" name="Picture 10"/>
          <p:cNvPicPr>
            <a:picLocks noChangeAspect="1" noChangeArrowheads="1"/>
          </p:cNvPicPr>
          <p:nvPr/>
        </p:nvPicPr>
        <p:blipFill>
          <a:blip r:embed="rId6" cstate="print"/>
          <a:srcRect l="39107" t="30159" r="23304" b="22698"/>
          <a:stretch>
            <a:fillRect/>
          </a:stretch>
        </p:blipFill>
        <p:spPr bwMode="auto">
          <a:xfrm>
            <a:off x="4452257" y="1817917"/>
            <a:ext cx="5486400" cy="3870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Rectangle 31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-17930" y="519056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2.5.1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4-input multiplexer (MUX)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54335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-38508" y="465269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7.5.2. MSI 2-input quadruple data 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multiplexer/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selector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457200" y="12271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 l="56964" t="23665" r="22054" b="42857"/>
          <a:stretch>
            <a:fillRect/>
          </a:stretch>
        </p:blipFill>
        <p:spPr bwMode="auto">
          <a:xfrm>
            <a:off x="228599" y="979712"/>
            <a:ext cx="4049483" cy="369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Rectangle 32"/>
          <p:cNvSpPr/>
          <p:nvPr/>
        </p:nvSpPr>
        <p:spPr>
          <a:xfrm>
            <a:off x="500741" y="4608058"/>
            <a:ext cx="41877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/>
              <a:t>Logic symbol of </a:t>
            </a:r>
            <a:r>
              <a:rPr lang="en-US" sz="2200" b="1" dirty="0" smtClean="0"/>
              <a:t>74HC157A 2 input </a:t>
            </a:r>
            <a:r>
              <a:rPr lang="en-US" sz="2200" b="1" dirty="0"/>
              <a:t>quadruple multiplexer</a:t>
            </a:r>
            <a:endParaRPr lang="en-US" sz="2200" b="1" dirty="0"/>
          </a:p>
        </p:txBody>
      </p:sp>
      <p:sp>
        <p:nvSpPr>
          <p:cNvPr id="35" name="Rectangle 34"/>
          <p:cNvSpPr/>
          <p:nvPr/>
        </p:nvSpPr>
        <p:spPr>
          <a:xfrm>
            <a:off x="5246914" y="1756006"/>
            <a:ext cx="69450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data selection entry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(common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multiplexers)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214257" y="1331463"/>
            <a:ext cx="6977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 x 2-input multiplexers)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8854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51714" y="3102423"/>
            <a:ext cx="1828800" cy="341584"/>
          </a:xfrm>
          <a:prstGeom prst="rect">
            <a:avLst/>
          </a:prstGeom>
          <a:noFill/>
        </p:spPr>
      </p:pic>
      <p:sp>
        <p:nvSpPr>
          <p:cNvPr id="44" name="Rectangle 43"/>
          <p:cNvSpPr/>
          <p:nvPr/>
        </p:nvSpPr>
        <p:spPr>
          <a:xfrm>
            <a:off x="5290455" y="2615977"/>
            <a:ext cx="69015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Validation input (common to all 4 multiplexers)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fr-FR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 MUX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operational</a:t>
            </a:r>
            <a:endParaRPr lang="fr-FR" sz="24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marL="0" lvl="1"/>
            <a:r>
              <a:rPr lang="fr-FR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                     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 </a:t>
            </a:r>
            <a:r>
              <a:rPr lang="fr-FR" sz="2400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Blocks data passage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8859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3486" y="3450765"/>
            <a:ext cx="1828800" cy="317022"/>
          </a:xfrm>
          <a:prstGeom prst="rect">
            <a:avLst/>
          </a:prstGeom>
          <a:noFill/>
        </p:spPr>
      </p:pic>
      <p:sp>
        <p:nvSpPr>
          <p:cNvPr id="78862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8861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1255" y="5508162"/>
            <a:ext cx="3657600" cy="388769"/>
          </a:xfrm>
          <a:prstGeom prst="rect">
            <a:avLst/>
          </a:prstGeom>
          <a:noFill/>
        </p:spPr>
      </p:pic>
      <p:sp>
        <p:nvSpPr>
          <p:cNvPr id="78863" name="Rectangle 15"/>
          <p:cNvSpPr>
            <a:spLocks noChangeArrowheads="1"/>
          </p:cNvSpPr>
          <p:nvPr/>
        </p:nvSpPr>
        <p:spPr bwMode="auto">
          <a:xfrm>
            <a:off x="3864426" y="5445351"/>
            <a:ext cx="8327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Input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selection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3853536" y="5859015"/>
            <a:ext cx="83275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Input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selection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78865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8864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5976248"/>
            <a:ext cx="3657600" cy="373232"/>
          </a:xfrm>
          <a:prstGeom prst="rect">
            <a:avLst/>
          </a:prstGeom>
          <a:noFill/>
        </p:spPr>
      </p:pic>
      <p:sp>
        <p:nvSpPr>
          <p:cNvPr id="39" name="Rectangle 38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54335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-38508" y="465269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2.5.3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MSI 8-Input Data Multiplexer/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Selector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77833" name="Rectangle 9"/>
          <p:cNvSpPr>
            <a:spLocks noChangeArrowheads="1"/>
          </p:cNvSpPr>
          <p:nvPr/>
        </p:nvSpPr>
        <p:spPr bwMode="auto">
          <a:xfrm>
            <a:off x="457200" y="1227138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860" name="Rectangle 1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8862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865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 l="53214" t="35324" r="26484" b="23333"/>
          <a:stretch>
            <a:fillRect/>
          </a:stretch>
        </p:blipFill>
        <p:spPr bwMode="auto">
          <a:xfrm>
            <a:off x="217712" y="1023258"/>
            <a:ext cx="3657600" cy="418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Rectangle 39"/>
          <p:cNvSpPr/>
          <p:nvPr/>
        </p:nvSpPr>
        <p:spPr>
          <a:xfrm>
            <a:off x="1245974" y="5465021"/>
            <a:ext cx="38481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Logic symbol of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8-input </a:t>
            </a:r>
            <a:r>
              <a:rPr lang="en-US" sz="2400" b="1" dirty="0"/>
              <a:t>multiplexer 74HC151</a:t>
            </a:r>
            <a:endParaRPr lang="en-US" sz="2400" b="1" dirty="0"/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38607" y="1872328"/>
            <a:ext cx="7772400" cy="443631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54335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457200" y="6318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0" y="48204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2.6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Demultiplexers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968829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Demultiplexer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(DEMUX) (Data received on a single line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(distribution on) Given number of output lines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Data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distributor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-38508" y="1934840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7.6.1.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Single input, four output </a:t>
            </a:r>
            <a:r>
              <a:rPr lang="en-US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demultiplexer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 l="34356" t="22381" r="27054" b="46825"/>
          <a:stretch>
            <a:fillRect/>
          </a:stretch>
        </p:blipFill>
        <p:spPr bwMode="auto">
          <a:xfrm>
            <a:off x="2808513" y="2601680"/>
            <a:ext cx="6400800" cy="287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Rectangle 32"/>
          <p:cNvSpPr/>
          <p:nvPr/>
        </p:nvSpPr>
        <p:spPr>
          <a:xfrm>
            <a:off x="2394857" y="5870817"/>
            <a:ext cx="68688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cs typeface="Times New Roman" pitchFamily="18" charset="0"/>
              </a:rPr>
              <a:t>Logic diagram of </a:t>
            </a:r>
            <a:r>
              <a:rPr lang="en-US" sz="2400" b="1" dirty="0" err="1" smtClean="0">
                <a:cs typeface="Times New Roman" pitchFamily="18" charset="0"/>
              </a:rPr>
              <a:t>demultiplexer</a:t>
            </a:r>
            <a:r>
              <a:rPr lang="en-US" sz="2400" b="1" dirty="0" smtClean="0">
                <a:cs typeface="Times New Roman" pitchFamily="18" charset="0"/>
              </a:rPr>
              <a:t> </a:t>
            </a:r>
          </a:p>
          <a:p>
            <a:pPr algn="ctr"/>
            <a:r>
              <a:rPr lang="en-US" sz="2400" b="1" dirty="0" smtClean="0">
                <a:cs typeface="Times New Roman" pitchFamily="18" charset="0"/>
              </a:rPr>
              <a:t>one </a:t>
            </a:r>
            <a:r>
              <a:rPr lang="en-US" sz="2400" b="1" dirty="0">
                <a:cs typeface="Times New Roman" pitchFamily="18" charset="0"/>
              </a:rPr>
              <a:t>input and four data outputs</a:t>
            </a:r>
            <a:endParaRPr lang="en-US" sz="2400" b="1" dirty="0"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54335"/>
            <a:ext cx="2743200" cy="365125"/>
          </a:xfrm>
        </p:spPr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80" name="Rectangle 8"/>
          <p:cNvSpPr>
            <a:spLocks noChangeArrowheads="1"/>
          </p:cNvSpPr>
          <p:nvPr/>
        </p:nvSpPr>
        <p:spPr bwMode="auto">
          <a:xfrm>
            <a:off x="457200" y="80645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-1200530" y="4572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5790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497926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7.6.2. </a:t>
            </a:r>
            <a:r>
              <a:rPr lang="fr-FR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MSI </a:t>
            </a:r>
            <a:r>
              <a:rPr lang="fr-FR" sz="24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Demultiplexer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0" y="936171"/>
            <a:ext cx="120613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74HC154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Decoder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Demultiplexer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 l="49464" t="25397" r="26964" b="19048"/>
          <a:stretch>
            <a:fillRect/>
          </a:stretch>
        </p:blipFill>
        <p:spPr bwMode="auto">
          <a:xfrm>
            <a:off x="1098859" y="1589111"/>
            <a:ext cx="3657600" cy="4849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Rectangle 31"/>
          <p:cNvSpPr/>
          <p:nvPr/>
        </p:nvSpPr>
        <p:spPr>
          <a:xfrm>
            <a:off x="5584371" y="250712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Logic symbol of </a:t>
            </a:r>
            <a:r>
              <a:rPr lang="en-US" sz="2400" b="1" dirty="0" smtClean="0"/>
              <a:t>74HC154 </a:t>
            </a:r>
            <a:r>
              <a:rPr lang="en-US" sz="2400" b="1" dirty="0"/>
              <a:t>decoder used as </a:t>
            </a:r>
            <a:r>
              <a:rPr lang="en-US" sz="2400" b="1" dirty="0" err="1" smtClean="0"/>
              <a:t>demultiplexer</a:t>
            </a:r>
            <a:endParaRPr lang="en-US" sz="2400" b="1" dirty="0"/>
          </a:p>
        </p:txBody>
      </p:sp>
      <p:sp>
        <p:nvSpPr>
          <p:cNvPr id="31" name="Rectangle 30"/>
          <p:cNvSpPr/>
          <p:nvPr/>
        </p:nvSpPr>
        <p:spPr>
          <a:xfrm>
            <a:off x="-10289" y="-1748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Logic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Functions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(Common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Combinational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Circuits)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70589</TotalTime>
  <Words>461</Words>
  <Application>Microsoft Office PowerPoint</Application>
  <PresentationFormat>Widescreen</PresentationFormat>
  <Paragraphs>81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Rockwell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1197</cp:revision>
  <cp:lastPrinted>2017-10-12T09:43:56Z</cp:lastPrinted>
  <dcterms:created xsi:type="dcterms:W3CDTF">2016-10-27T07:51:51Z</dcterms:created>
  <dcterms:modified xsi:type="dcterms:W3CDTF">2025-03-01T14:36:16Z</dcterms:modified>
</cp:coreProperties>
</file>