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3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07" autoAdjust="0"/>
  </p:normalViewPr>
  <p:slideViewPr>
    <p:cSldViewPr>
      <p:cViewPr varScale="1">
        <p:scale>
          <a:sx n="97" d="100"/>
          <a:sy n="97" d="100"/>
        </p:scale>
        <p:origin x="19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8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C40E-E33C-4649-8D6C-95DE03262099}" type="datetimeFigureOut">
              <a:rPr lang="fr-FR" smtClean="0"/>
              <a:t>17/11/2024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550A2-8743-4DF8-AA7F-2F9F71342C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1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554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Marécages: </a:t>
            </a:r>
            <a:r>
              <a:rPr lang="ar-DZ" dirty="0" smtClean="0"/>
              <a:t>المستنقعات</a:t>
            </a:r>
            <a:endParaRPr lang="fr-FR" dirty="0" smtClean="0"/>
          </a:p>
          <a:p>
            <a:r>
              <a:rPr lang="fr-FR" dirty="0" smtClean="0"/>
              <a:t>Argiles: </a:t>
            </a:r>
            <a:r>
              <a:rPr lang="ar-DZ" dirty="0" smtClean="0"/>
              <a:t>الطين</a:t>
            </a:r>
            <a:endParaRPr lang="fr-FR" dirty="0" smtClean="0"/>
          </a:p>
          <a:p>
            <a:r>
              <a:rPr lang="fr-FR" dirty="0" smtClean="0"/>
              <a:t>Cendres: </a:t>
            </a:r>
            <a:r>
              <a:rPr lang="ar-DZ" dirty="0" smtClean="0"/>
              <a:t>رماد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17/11/2024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Centre Universitaire Abdelhafidh Boussouf-MILA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Département de GM-ELM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Année Master ELM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1343000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Réseaux électriques Industriels</a:t>
            </a:r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043608" y="6381328"/>
            <a:ext cx="6400800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Année Universitaire</a:t>
            </a:r>
            <a:r>
              <a:rPr lang="fr-FR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2024-2025</a:t>
            </a:r>
            <a:endParaRPr lang="fr-FR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2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4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8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0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-17704" y="6381126"/>
            <a:ext cx="91440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872296" y="2852936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659632" y="4293096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619672" y="2564904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850040" y="4077072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0"/>
            <a:ext cx="612775" cy="6858000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37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82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1. Introduction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07975" y="1531938"/>
            <a:ext cx="81524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odern No. 20" pitchFamily="18" charset="0"/>
              </a:rPr>
              <a:t>Dans ce chapitre nous allons voir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les étapes du dimensionnement </a:t>
            </a:r>
            <a:r>
              <a:rPr lang="fr-FR" sz="2000" dirty="0">
                <a:latin typeface="Modern No. 20" pitchFamily="18" charset="0"/>
              </a:rPr>
              <a:t>et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choix des éléments </a:t>
            </a:r>
            <a:r>
              <a:rPr lang="fr-FR" sz="2000" dirty="0" smtClean="0">
                <a:solidFill>
                  <a:srgbClr val="FF0000"/>
                </a:solidFill>
                <a:latin typeface="Modern No. 20" pitchFamily="18" charset="0"/>
              </a:rPr>
              <a:t>de l’installation </a:t>
            </a:r>
            <a:r>
              <a:rPr lang="fr-FR" sz="2000" dirty="0">
                <a:latin typeface="Modern No. 20" pitchFamily="18" charset="0"/>
              </a:rPr>
              <a:t>électrique basse tension, à savoir </a:t>
            </a:r>
            <a:r>
              <a:rPr lang="fr-FR" sz="2000" dirty="0" smtClean="0">
                <a:latin typeface="Modern No. 20" pitchFamily="18" charset="0"/>
              </a:rPr>
              <a:t>:</a:t>
            </a:r>
          </a:p>
          <a:p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dirty="0" smtClean="0">
                <a:latin typeface="Modern No. 20" pitchFamily="18" charset="0"/>
              </a:rPr>
              <a:t>Le </a:t>
            </a:r>
            <a:r>
              <a:rPr lang="fr-FR" sz="2000" dirty="0">
                <a:latin typeface="Modern No. 20" pitchFamily="18" charset="0"/>
              </a:rPr>
              <a:t>calcul du bilan de puissance </a:t>
            </a:r>
            <a:r>
              <a:rPr lang="fr-FR" sz="2000" dirty="0" smtClean="0">
                <a:latin typeface="Modern No. 20" pitchFamily="18" charset="0"/>
              </a:rPr>
              <a:t>;</a:t>
            </a:r>
          </a:p>
          <a:p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dirty="0" smtClean="0">
                <a:latin typeface="Modern No. 20" pitchFamily="18" charset="0"/>
              </a:rPr>
              <a:t>Le </a:t>
            </a:r>
            <a:r>
              <a:rPr lang="fr-FR" sz="2000" dirty="0">
                <a:latin typeface="Modern No. 20" pitchFamily="18" charset="0"/>
              </a:rPr>
              <a:t>calcul du courant d’emploi </a:t>
            </a:r>
            <a:r>
              <a:rPr lang="fr-FR" sz="2000" dirty="0" smtClean="0">
                <a:latin typeface="Modern No. 20" pitchFamily="18" charset="0"/>
              </a:rPr>
              <a:t>IB (réellement transporté par les conducteurs)</a:t>
            </a:r>
          </a:p>
          <a:p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dirty="0" smtClean="0">
                <a:latin typeface="Modern No. 20" pitchFamily="18" charset="0"/>
              </a:rPr>
              <a:t>Le </a:t>
            </a:r>
            <a:r>
              <a:rPr lang="fr-FR" sz="2000" dirty="0">
                <a:latin typeface="Modern No. 20" pitchFamily="18" charset="0"/>
              </a:rPr>
              <a:t>calcul du courant admissible IZ </a:t>
            </a:r>
            <a:r>
              <a:rPr lang="fr-FR" sz="2000" dirty="0" smtClean="0">
                <a:latin typeface="Modern No. 20" pitchFamily="18" charset="0"/>
              </a:rPr>
              <a:t>;(valeur maximale du courant qui peut supporter un conducteur )</a:t>
            </a:r>
          </a:p>
          <a:p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dirty="0" smtClean="0">
                <a:latin typeface="Modern No. 20" pitchFamily="18" charset="0"/>
              </a:rPr>
              <a:t>Déterminations </a:t>
            </a:r>
            <a:r>
              <a:rPr lang="fr-FR" sz="2000" dirty="0">
                <a:latin typeface="Modern No. 20" pitchFamily="18" charset="0"/>
              </a:rPr>
              <a:t>des sections de conducteurs et des conducteurs de </a:t>
            </a:r>
            <a:r>
              <a:rPr lang="fr-FR" sz="2000" dirty="0" smtClean="0">
                <a:latin typeface="Modern No. 20" pitchFamily="18" charset="0"/>
              </a:rPr>
              <a:t>liaison équipotentielle ;</a:t>
            </a:r>
          </a:p>
          <a:p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dirty="0" smtClean="0">
                <a:latin typeface="Modern No. 20" pitchFamily="18" charset="0"/>
              </a:rPr>
              <a:t>Vérification </a:t>
            </a:r>
            <a:r>
              <a:rPr lang="fr-FR" sz="2000" dirty="0">
                <a:latin typeface="Modern No. 20" pitchFamily="18" charset="0"/>
              </a:rPr>
              <a:t>de la Chute de tension </a:t>
            </a:r>
            <a:r>
              <a:rPr lang="fr-FR" sz="2000" dirty="0" smtClean="0">
                <a:latin typeface="Modern No. 20" pitchFamily="18" charset="0"/>
              </a:rPr>
              <a:t>;</a:t>
            </a:r>
          </a:p>
          <a:p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dirty="0" smtClean="0">
                <a:latin typeface="Modern No. 20" pitchFamily="18" charset="0"/>
              </a:rPr>
              <a:t>Choix </a:t>
            </a:r>
            <a:r>
              <a:rPr lang="fr-FR" sz="2000" dirty="0">
                <a:latin typeface="Modern No. 20" pitchFamily="18" charset="0"/>
              </a:rPr>
              <a:t>du dispositif de protection </a:t>
            </a:r>
            <a:br>
              <a:rPr lang="fr-FR" sz="2000" dirty="0">
                <a:latin typeface="Modern No. 20" pitchFamily="18" charset="0"/>
              </a:rPr>
            </a:br>
            <a:endParaRPr lang="fr-FR" sz="2400" dirty="0">
              <a:latin typeface="Modern No. 2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Détermination des sections de conducteurs basse tension</a:t>
            </a:r>
            <a:r>
              <a:rPr lang="fr-FR" sz="2400" dirty="0"/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628303" y="1628800"/>
            <a:ext cx="82160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La canalisation doit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Véhiculer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 courant maximal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d'emploi et ses pointes transitoires normales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 générer des chutes de tension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supérieures aux valeurs admissibles.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dispositif de protection doit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Protéger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canalisation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contre toutes les surintensités jusqu'au courant de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court circuit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Assurer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protection des personnes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contre les contacts indirects. 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Détermination des sections de conducteurs basse tension</a:t>
            </a:r>
            <a:r>
              <a:rPr lang="fr-FR" sz="2400" dirty="0"/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4319" y="13678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Principe de la méthode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29295" y="1702218"/>
            <a:ext cx="81356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1ère étape :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Connaissant la puissance d'utilisation, on détermine le courant maximal d'emploi </a:t>
            </a:r>
            <a:r>
              <a:rPr lang="fr-F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IB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et on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en déduit le courant assigné </a:t>
            </a:r>
            <a:r>
              <a:rPr lang="fr-F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du dispositif de protection.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On calcule le courant de court-circuit maximal </a:t>
            </a:r>
            <a:r>
              <a:rPr lang="fr-FR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Icc</a:t>
            </a:r>
            <a:r>
              <a:rPr lang="fr-F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à l'origine du circuit et on en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déduit le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pouvoir de coupure </a:t>
            </a:r>
            <a:r>
              <a:rPr lang="fr-FR" sz="2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PdC</a:t>
            </a:r>
            <a:r>
              <a:rPr lang="fr-F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du dispositif de protection.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2ème étape :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Selon les conditions d'installation (mode de pose, température ambiante, ...),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on détermine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le facteur global de correction </a:t>
            </a:r>
            <a:r>
              <a:rPr lang="fr-F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En fonction de 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f,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on choisit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section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adéquate du conducteur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3ème étape :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Vérification de la chute de tension maximale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Vérification de la tenue des conducteurs à la contrainte thermique en cas de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cour-tcircuit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⎯ Pour les schémas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TN et IT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vérification de la longueur maximale relative à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la protection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des personnes contre les contacts indirects. </a:t>
            </a:r>
          </a:p>
        </p:txBody>
      </p:sp>
    </p:spTree>
    <p:extLst>
      <p:ext uri="{BB962C8B-B14F-4D97-AF65-F5344CB8AC3E}">
        <p14:creationId xmlns:p14="http://schemas.microsoft.com/office/powerpoint/2010/main" val="38333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0" y="0"/>
            <a:ext cx="91142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47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38299" y="1772816"/>
            <a:ext cx="83821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puissance installée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puissance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installée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dans une installation électrique industrielle représente la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somme des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puissances actives nominales de tous les récepteurs.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Cette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puissance servira ensuite, au calcul des puissances réellement consommées et ce, en utilisant des facteurs d’utilisation et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de simultanéité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correspondant à chaque niveau de l’installation.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505043"/>
            <a:ext cx="3528392" cy="83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7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60375" y="1772816"/>
            <a:ext cx="85041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puissance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absorbée</a:t>
            </a:r>
          </a:p>
          <a:p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puissance absorbée Pa d’un récepteur quelconque est obtenue à partir de sa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puissance nominale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Elle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est donnée par la puissance nominale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Pnom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le rendement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unitaire η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et le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facteur de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puissance cos𝜑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74381"/>
            <a:ext cx="4299683" cy="137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68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5" y="2010232"/>
            <a:ext cx="84271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valeur de la puissance apparente est supérieure à la valeur de la puissance absorbée,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Pour des raisons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de (facilité le calcul), on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suppose généralement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que la puissance absorbée est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somme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arithmétique de la puissance apparente de chaque récepteur (si toutes les charges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ont le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même facteur de puissance).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96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600322" y="1556792"/>
            <a:ext cx="81481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puissance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utilisée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puissance utilisée est définie comme la partie de la puissance nominale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réellement utilisable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291" y="2996952"/>
            <a:ext cx="3571861" cy="96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9" y="4221088"/>
            <a:ext cx="8942929" cy="243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9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4" y="1556792"/>
            <a:ext cx="83600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foisonnée</a:t>
            </a:r>
          </a:p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puissance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foisonnée PF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d’une distribution est égale à la somme des puissances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absorbées et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valorisées par les facteurs suivants :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65606"/>
            <a:ext cx="3600400" cy="663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2279" y="4088526"/>
            <a:ext cx="827452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Ks</a:t>
            </a:r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facteur de simultanéité ;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Kd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facteur d’extension ;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Il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traduit le fait :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Il s’applique à chaque regroupement de récepteurs (distributions ou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tableaux divisionnaires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)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Prévoir des extensions dans l'avenir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3598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6705911" cy="218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77639" y="4011373"/>
            <a:ext cx="86663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Pour les circuits de prises de courant le facteur de simultanéité est calculé par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l’équation: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82792"/>
            <a:ext cx="2448273" cy="911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25364" y="6020400"/>
            <a:ext cx="81440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n : nombre de prises de courant alimentées par le même circuit.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6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Bilan de puissance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4" y="1833602"/>
            <a:ext cx="83600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rôle du facteur d’extension, également appelé facteur de réserve, est de prévoir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augmentation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de la puissance absorbée. Le coefficient varie de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à 1,3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défaut de précision, la valeur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est souvent utilisée.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08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Détermination du courant maximal d’emploi IB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34056" y="2276872"/>
            <a:ext cx="84321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 courant maximal d'emploi (</a:t>
            </a:r>
            <a:r>
              <a:rPr lang="fr-FR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IB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est défini en fonction de l'installation alimentée par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canalisation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Dans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cas de l'alimentation individuelle d'un appareil, le courant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IB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sera égal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au courant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assigné de l'appareil alimenté. 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revanche, si la canalisation alimente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plusieurs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appareils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le courant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IB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sera égal à la somme des courants absorbés, en tenant compte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des facteurs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d'utilisation, de simultanéité et d’extension de l'installation. </a:t>
            </a:r>
          </a:p>
        </p:txBody>
      </p:sp>
    </p:spTree>
    <p:extLst>
      <p:ext uri="{BB962C8B-B14F-4D97-AF65-F5344CB8AC3E}">
        <p14:creationId xmlns:p14="http://schemas.microsoft.com/office/powerpoint/2010/main" val="283203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Détermination du courant maximal d’emploi IB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47" y="1795986"/>
            <a:ext cx="3617953" cy="131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6" y="3488478"/>
            <a:ext cx="5724128" cy="2539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61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Choix du dispositif de protection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4" y="1556792"/>
            <a:ext cx="836009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rôle d’un dispositif de protection électrique (disjoncteur ou fusible) est d'éviter ou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de limiter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conséquences destructrices et dangereuses d'une surintensité ou d'un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défaut d'isolement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et pour assurer cette protection, l'installation doit être protégée contre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courants de surcharge </a:t>
            </a:r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courants de court-circuit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protection dans ces deux cas est assurée par un disjoncteur ou un appareillage à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fusible installé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en amont dans le tableau de distribution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3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0337"/>
            <a:ext cx="8981688" cy="6509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06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Choix du dispositif de protection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5" y="1340768"/>
            <a:ext cx="844048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▪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Règle générale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En conformité avec la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NF C 15-100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un dispositif de protection (disjoncteur ou fusible)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assure correctement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sa fonction si les conditions indiquées ci-après sont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satisfaites.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▪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Courant nominal ou de réglage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Il doit être compris entre le courant d'emploi et le courant admissible </a:t>
            </a:r>
            <a:r>
              <a:rPr lang="fr-FR" sz="2000" i="1" dirty="0" err="1"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 la canalisation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IB</a:t>
            </a:r>
            <a:r>
              <a:rPr lang="fr-FR" sz="2000" b="1" i="1" dirty="0">
                <a:latin typeface="Times New Roman" pitchFamily="18" charset="0"/>
                <a:cs typeface="Times New Roman" pitchFamily="18" charset="0"/>
              </a:rPr>
              <a:t>&lt; In&lt;</a:t>
            </a:r>
            <a:r>
              <a:rPr lang="fr-FR" sz="2000" b="1" i="1" dirty="0" err="1"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ce qui correspond à la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▪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Courant conventionnel de déclenchement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Il doit satisfaire la relation suivante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I2</a:t>
            </a:r>
            <a:r>
              <a:rPr lang="fr-FR" sz="2000" b="1" i="1" dirty="0">
                <a:latin typeface="Times New Roman" pitchFamily="18" charset="0"/>
                <a:cs typeface="Times New Roman" pitchFamily="18" charset="0"/>
              </a:rPr>
              <a:t>&lt; 1.45.Ia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ce qui correspond à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la zone </a:t>
            </a:r>
            <a:r>
              <a:rPr lang="fr-FR" sz="2000" b="1" i="1" dirty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 la figure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▪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Pouvoir de coupure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Il doit être supérieur à l'intensité de court-circuit maximale triphasée (</a:t>
            </a:r>
            <a:r>
              <a:rPr lang="fr-FR" sz="2000" i="1" dirty="0" err="1">
                <a:latin typeface="Times New Roman" pitchFamily="18" charset="0"/>
                <a:cs typeface="Times New Roman" pitchFamily="18" charset="0"/>
              </a:rPr>
              <a:t>Icc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 tri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) en son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point d'installation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000" b="1" i="1" dirty="0" err="1">
                <a:latin typeface="Times New Roman" pitchFamily="18" charset="0"/>
                <a:cs typeface="Times New Roman" pitchFamily="18" charset="0"/>
              </a:rPr>
              <a:t>PdC</a:t>
            </a:r>
            <a:r>
              <a:rPr lang="fr-FR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fr-FR" sz="2000" b="1" i="1" dirty="0" err="1">
                <a:latin typeface="Times New Roman" pitchFamily="18" charset="0"/>
                <a:cs typeface="Times New Roman" pitchFamily="18" charset="0"/>
              </a:rPr>
              <a:t>Icc</a:t>
            </a:r>
            <a:r>
              <a:rPr lang="fr-FR" sz="2000" b="1" i="1" dirty="0">
                <a:latin typeface="Times New Roman" pitchFamily="18" charset="0"/>
                <a:cs typeface="Times New Roman" pitchFamily="18" charset="0"/>
              </a:rPr>
              <a:t> tri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ce qui correspond à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la zone </a:t>
            </a:r>
            <a:r>
              <a:rPr lang="fr-FR" sz="2000" b="1" i="1" dirty="0">
                <a:latin typeface="Times New Roman" pitchFamily="18" charset="0"/>
                <a:cs typeface="Times New Roman" pitchFamily="18" charset="0"/>
              </a:rPr>
              <a:t>c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5418916"/>
            <a:ext cx="884934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370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0376" y="1772816"/>
                <a:ext cx="8216080" cy="38031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itchFamily="2" charset="2"/>
                  <a:buChar char="§"/>
                </a:pP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Il </a:t>
                </a:r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s'agit du courant maximal que la canalisation peut transporter en continu sans affecter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sa durée </a:t>
                </a:r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de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vie.</a:t>
                </a:r>
              </a:p>
              <a:p>
                <a:pPr marL="342900" indent="-342900">
                  <a:buFont typeface="Wingdings" pitchFamily="2" charset="2"/>
                  <a:buChar char="§"/>
                </a:pPr>
                <a:endParaRPr lang="fr-FR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342900" indent="-342900">
                  <a:buFont typeface="Wingdings" pitchFamily="2" charset="2"/>
                  <a:buChar char="§"/>
                </a:pP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Le </a:t>
                </a:r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courant maximal admissible est calculé par la canalisation en fonction de ses </a:t>
                </a:r>
                <a:r>
                  <a:rPr lang="fr-FR" sz="2400" dirty="0" smtClean="0">
                    <a:latin typeface="Times New Roman" pitchFamily="18" charset="0"/>
                    <a:cs typeface="Times New Roman" pitchFamily="18" charset="0"/>
                  </a:rPr>
                  <a:t>conditions d'installation </a:t>
                </a:r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>: </a:t>
                </a:r>
              </a:p>
              <a:p>
                <a:pPr marL="342900" indent="-342900">
                  <a:buFont typeface="Wingdings" pitchFamily="2" charset="2"/>
                  <a:buChar char="§"/>
                </a:pPr>
                <a:endParaRPr lang="fr-FR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𝟎</m:t>
                          </m:r>
                        </m:sub>
                      </m:sSub>
                      <m:r>
                        <a:rPr lang="fr-FR" sz="2400" b="1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400" b="1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fr-F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𝒂</m:t>
                              </m:r>
                            </m:sub>
                          </m:sSub>
                        </m:num>
                        <m:den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fr-FR" sz="2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  <a:cs typeface="Times New Roman" pitchFamily="18" charset="0"/>
                        </a:rPr>
                        <m:t>𝒇</m:t>
                      </m:r>
                      <m:r>
                        <a:rPr lang="fr-FR" sz="2400" b="1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sub>
                      </m:sSub>
                      <m:r>
                        <a:rPr lang="fr-FR" sz="2400" b="1" i="1" smtClean="0">
                          <a:latin typeface="Cambria Math"/>
                          <a:cs typeface="Times New Roman" pitchFamily="18" charset="0"/>
                        </a:rPr>
                        <m:t>.</m:t>
                      </m:r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𝟐</m:t>
                          </m:r>
                        </m:sub>
                      </m:sSub>
                      <m:r>
                        <a:rPr lang="fr-FR" sz="2400" b="1" i="1" smtClean="0">
                          <a:latin typeface="Cambria Math"/>
                          <a:cs typeface="Times New Roman" pitchFamily="18" charset="0"/>
                        </a:rPr>
                        <m:t>.</m:t>
                      </m:r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𝟑</m:t>
                          </m:r>
                        </m:sub>
                      </m:sSub>
                      <m:r>
                        <a:rPr lang="fr-FR" sz="2400" b="1" i="1" smtClean="0">
                          <a:latin typeface="Cambria Math"/>
                          <a:cs typeface="Times New Roman" pitchFamily="18" charset="0"/>
                        </a:rPr>
                        <m:t>.</m:t>
                      </m:r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2400" b="1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400" b="1" i="1">
                                  <a:latin typeface="Cambria Math"/>
                                  <a:cs typeface="Times New Roman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fr-FR" sz="2400" b="1" i="1" smtClean="0">
                                  <a:latin typeface="Cambria Math"/>
                                  <a:cs typeface="Times New Roman" pitchFamily="18" charset="0"/>
                                </a:rPr>
                                <m:t>𝟒</m:t>
                              </m:r>
                            </m:sub>
                          </m:sSub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.</m:t>
                          </m:r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/>
                              <a:cs typeface="Times New Roman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r>
                  <a:rPr lang="fr-FR" sz="2400" b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fr-FR" sz="2400" b="1" dirty="0">
                    <a:latin typeface="Times New Roman" pitchFamily="18" charset="0"/>
                    <a:cs typeface="Times New Roman" pitchFamily="18" charset="0"/>
                  </a:rPr>
                </a:br>
                <a:endParaRPr lang="fr-FR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6" y="1772816"/>
                <a:ext cx="8216080" cy="3803157"/>
              </a:xfrm>
              <a:prstGeom prst="rect">
                <a:avLst/>
              </a:prstGeom>
              <a:blipFill rotWithShape="1">
                <a:blip r:embed="rId3"/>
                <a:stretch>
                  <a:fillRect l="-1039" t="-12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965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45905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Influence du mode de pose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4590529" cy="461665"/>
              </a:xfrm>
              <a:prstGeom prst="rect">
                <a:avLst/>
              </a:prstGeom>
              <a:blipFill>
                <a:blip r:embed="rId3"/>
                <a:stretch>
                  <a:fillRect l="-2125" t="-10667" r="-1461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600199" y="1988840"/>
            <a:ext cx="8072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Ce facteur est calculé suivant le mode de pose utilisé pour la canalisation des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conducteurs.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" y="2973536"/>
            <a:ext cx="9140304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487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Influence de la température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blipFill>
                <a:blip r:embed="rId3"/>
                <a:stretch>
                  <a:fillRect l="-167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555325" y="1844824"/>
            <a:ext cx="80973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facteur est calculé suivant la température et la matière utilisée pour la canalisation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des conducteurs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comme indique dans le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tableau.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Lorsque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température de l'air diffère de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30 °C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le coefficient de correction à appliquer est donné par la formule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382" y="5187008"/>
            <a:ext cx="164782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64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Influence de la température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blipFill>
                <a:blip r:embed="rId3"/>
                <a:stretch>
                  <a:fillRect l="-167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35" y="2060848"/>
            <a:ext cx="8591498" cy="4733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92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Influence de la nature du sol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blipFill>
                <a:blip r:embed="rId3"/>
                <a:stretch>
                  <a:fillRect l="-167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443730" y="1874441"/>
            <a:ext cx="84487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résistance thermique du sol dépend de la nature et de l'humidité du sol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604"/>
            <a:ext cx="9144000" cy="395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37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Influence mutuelle des circuits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blipFill>
                <a:blip r:embed="rId3"/>
                <a:stretch>
                  <a:fillRect l="-167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79475" y="1918713"/>
            <a:ext cx="61087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Les câbles disposés horizontalement (jointifs) « </a:t>
            </a:r>
            <a:r>
              <a:rPr lang="fr-FR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f41 </a:t>
            </a:r>
            <a:r>
              <a:rPr lang="fr-FR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fr-FR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72656"/>
            <a:ext cx="2304256" cy="683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34615" y="2924944"/>
            <a:ext cx="83893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Lorsque la distance horizontale entre les câbles adjacents 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est supérieure 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à deux fois 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son diamètre 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extérieur, aucun facteur de réduction n'est nécessaire. Si non, le facteur de 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réduction est </a:t>
            </a:r>
            <a:r>
              <a:rPr lang="fr-FR" sz="2200" dirty="0">
                <a:latin typeface="Times New Roman" pitchFamily="18" charset="0"/>
                <a:cs typeface="Times New Roman" pitchFamily="18" charset="0"/>
              </a:rPr>
              <a:t>calculé à partir du tableau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68564"/>
            <a:ext cx="8912448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73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Influence mutuelle des circuits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blipFill>
                <a:blip r:embed="rId3"/>
                <a:stretch>
                  <a:fillRect l="-167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79475" y="1918713"/>
            <a:ext cx="61087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Les câbles disposés </a:t>
            </a:r>
            <a:r>
              <a:rPr lang="fr-FR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en plusieurs couches « </a:t>
            </a:r>
            <a:r>
              <a:rPr lang="fr-FR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f42 </a:t>
            </a:r>
            <a:r>
              <a:rPr lang="fr-FR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fr-FR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960" y="2956980"/>
            <a:ext cx="945232" cy="153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9474" y="2318823"/>
            <a:ext cx="84130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facteurs de correction doivent être appliqués, lorsque les câbles sont disposés en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plusieurs couches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" y="4759921"/>
            <a:ext cx="9140304" cy="78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37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Courant maximal admissible dans les canalisations I0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Conducteur neutre chargé « </a:t>
                </a:r>
                <a:r>
                  <a:rPr lang="fr-FR" sz="24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𝒇</m:t>
                        </m:r>
                      </m:e>
                      <m:sub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fr-FR" sz="24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 »</a:t>
                </a:r>
                <a:endParaRPr lang="fr-FR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83" y="1412776"/>
                <a:ext cx="5831309" cy="461665"/>
              </a:xfrm>
              <a:prstGeom prst="rect">
                <a:avLst/>
              </a:prstGeom>
              <a:blipFill>
                <a:blip r:embed="rId3"/>
                <a:stretch>
                  <a:fillRect l="-167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91440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4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Section d’une canalisation BT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57463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703" y="1833037"/>
            <a:ext cx="82160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sections des conducteurs de circuits doivent être déterminées en fonction de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courant admissible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PVC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: Polychlorure de vinyle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PR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Polyéthylène réticulé ou éthylène-propylène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2 : Circuits monophasés ou biphasés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3 : Circuits triphasés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3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8731543" cy="65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5400000">
            <a:off x="5979586" y="3766783"/>
            <a:ext cx="5580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/>
              <a:t>Détermination de la section d'un câble non enterré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30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Section d’une canalisation BT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3" y="2420888"/>
            <a:ext cx="884872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39514" y="1556792"/>
            <a:ext cx="5276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Détermination de la section d'un câble enterré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5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Section d’une canalisation BT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259978" y="1412776"/>
            <a:ext cx="5276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Détermination de la section d'un câble enterré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70" y="1981200"/>
            <a:ext cx="884872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91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540646" y="1407617"/>
            <a:ext cx="4608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8.1. Section du conducteur neutre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0374" y="1874441"/>
            <a:ext cx="8504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La norme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CEI 60364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§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524.2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et § </a:t>
            </a:r>
            <a:r>
              <a:rPr lang="fr-FR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524.3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définit les critères de choix de la section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du conducteur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neutre </a:t>
            </a:r>
          </a:p>
        </p:txBody>
      </p:sp>
      <p:sp>
        <p:nvSpPr>
          <p:cNvPr id="5" name="Rectangle 4"/>
          <p:cNvSpPr/>
          <p:nvPr/>
        </p:nvSpPr>
        <p:spPr>
          <a:xfrm>
            <a:off x="447101" y="2821633"/>
            <a:ext cx="85173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En régime sinusoïdal, le courant dans le conducteur neutre dépend du déséquilibre entre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les charges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monophasées raccordées entre phases et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neutre.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section du conducteur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neutre, déterminée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en fonction du courant véhiculé, peut-être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inférieure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à la section des conducteurs de phases 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égale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à la section des conducteurs de phases 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supérieure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ou égale à la section des conducteurs de phases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5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12775" y="1874441"/>
            <a:ext cx="86565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Section du conducteur neutre inférieure à la section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 conducteurs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 phases… si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▪ La section des conducteurs de phases doit être supérieure à 16 mm2 Cuivre ou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25 mm2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Aluminium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▪ La section du conducteur neutre doit être au moins égale à 16 mm2 Cuivre ou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25mm2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Aluminium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▪ Les charges alimentées en service normal sont supposées équilibrées, avec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 taux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d’harmonique de rang 3 inférieur à 15 % ;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/>
              <a:t>▪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conducteur neutre doit être protégé contre les surintensités.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63481" y="1412775"/>
            <a:ext cx="4680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8.1. Section du conducteur neutre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4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69502" y="2060848"/>
            <a:ext cx="856699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Section du conducteur neutre égale à la section des conducteurs de phases. </a:t>
            </a:r>
            <a:endParaRPr lang="fr-FR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C’est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cas général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en particulier dans les circuits monophasés à 2 conducteurs, ou lorsque la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section des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conducteurs de phases est inférieure à 16 mm2 Cuivre ou 25 mm2 Aluminium.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C’est également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vrai dans le cas d’alimentation des charges non linéaires et que le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taux d’harmonique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3 se situe dans la fourchette de 15 à 33%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40646" y="1407617"/>
            <a:ext cx="4608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8.1. Section du conducteur neutre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78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69502" y="2060848"/>
            <a:ext cx="85669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Section du conducteur neutre supérieure ou égale à la section des conducteurs de phases,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dans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cas d’alimentation de charges non linéaires et que le taux d’harmonique 3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dépasse 33 %.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L’intensité dans le conducteur neutre est alors prépondérante pour la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détermination de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section des conducteurs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40646" y="1407617"/>
            <a:ext cx="4608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8.1. Section du conducteur neutre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3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80830" y="1409999"/>
            <a:ext cx="413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8.2. Section du conducteur PE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5576" y="2348880"/>
            <a:ext cx="85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Dans une installation basse tension, les conducteurs de protection assurent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l'interconnexion des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masses d'utilisation et l'écoulement à la terre des courants de défaut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d'isolement.</a:t>
            </a:r>
          </a:p>
          <a:p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3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80830" y="1409999"/>
            <a:ext cx="413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8.2. Section du conducteur PE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0374" y="1988840"/>
            <a:ext cx="8072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Section des conducteurs de protection entre transformateur HTA/BT et tableau</a:t>
            </a:r>
            <a:br>
              <a:rPr lang="fr-FR" b="1" i="1" dirty="0"/>
            </a:br>
            <a:r>
              <a:rPr lang="fr-FR" b="1" i="1" dirty="0"/>
              <a:t>principal BT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87390"/>
            <a:ext cx="59626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32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80830" y="1409999"/>
            <a:ext cx="413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8.2. Section du conducteur PE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0374" y="1988840"/>
            <a:ext cx="80720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Section des conducteurs de protection entre transformateur HTA/BT et tableau</a:t>
            </a:r>
            <a:br>
              <a:rPr lang="fr-FR" b="1" i="1" dirty="0"/>
            </a:br>
            <a:r>
              <a:rPr lang="fr-FR" b="1" i="1" dirty="0"/>
              <a:t>principal BT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80928"/>
            <a:ext cx="86963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46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80830" y="1409999"/>
            <a:ext cx="413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8.2. Section du conducteur PE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194" y="1838029"/>
            <a:ext cx="77802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Section des conducteurs de protection des masses basse tension : (PE)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5" y="2636912"/>
            <a:ext cx="8734425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6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64396" y="1448099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8.3. Section des conducteurs d’</a:t>
            </a:r>
            <a:r>
              <a:rPr lang="fr-FR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3975" y="2060848"/>
            <a:ext cx="8181652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Conducteur d'</a:t>
            </a:r>
            <a:r>
              <a:rPr lang="fr-FR" sz="2000" b="1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r>
              <a:rPr lang="fr-FR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principale</a:t>
            </a:r>
            <a:br>
              <a:rPr lang="fr-FR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La section du conducteur d’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équipotentialité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principal doit être au moins égale à la moitié de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la section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du plus grand conducteur de protection de l'installation, avec un minimum de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mm²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 Toutefois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elle peut être limitée à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 mm²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pour le cuivre ou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35 mm²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pour l'aluminium. </a:t>
            </a:r>
          </a:p>
        </p:txBody>
      </p:sp>
      <p:sp>
        <p:nvSpPr>
          <p:cNvPr id="5" name="Rectangle 4"/>
          <p:cNvSpPr/>
          <p:nvPr/>
        </p:nvSpPr>
        <p:spPr>
          <a:xfrm>
            <a:off x="469379" y="3861048"/>
            <a:ext cx="8166248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Conducteur d'</a:t>
            </a:r>
            <a:r>
              <a:rPr lang="fr-FR" sz="2000" b="1" i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r>
              <a:rPr lang="fr-FR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supplémentaire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conducteurs d'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équipotentialité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permettent de mettre au même potentiel, ou à des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potentiels voisins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des masses et des éléments conducteurs.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ce conducteur relie deux masses, sa section doit être supérieure à la plus petite des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sections des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conducteurs de protection reliés à ces masses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ce conducteur relie une masse à un élément conducteur, sa section doit être supérieure à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la moitié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 la section du conducteur de protection relié à cette masse </a:t>
            </a:r>
          </a:p>
        </p:txBody>
      </p:sp>
    </p:spTree>
    <p:extLst>
      <p:ext uri="{BB962C8B-B14F-4D97-AF65-F5344CB8AC3E}">
        <p14:creationId xmlns:p14="http://schemas.microsoft.com/office/powerpoint/2010/main" val="5384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Section des conducteurs de neutre, de protection et d’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64396" y="1448099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8.3. Section des conducteurs d’</a:t>
            </a:r>
            <a:r>
              <a:rPr lang="fr-FR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équipotentialité</a:t>
            </a:r>
            <a:endParaRPr lang="fr-FR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8415" y="1999154"/>
            <a:ext cx="85653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Section des conducteurs PEN</a:t>
            </a:r>
            <a:br>
              <a:rPr lang="fr-FR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 conducteur de protection assure également la fonction du neutre, dans le cas du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schéma TN-C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Dans ce cas la section du PEN doit être au moins égale à la plus grande valeur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résultant des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contraintes suivantes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17575" y="4221088"/>
                <a:ext cx="6925245" cy="15932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latin typeface="Times New Roman" pitchFamily="18" charset="0"/>
                    <a:cs typeface="Times New Roman" pitchFamily="18" charset="0"/>
                  </a:rPr>
                  <a:t>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dirty="0" smtClean="0">
                        <a:latin typeface="Cambria Math"/>
                        <a:ea typeface="Cambria Math"/>
                      </a:rPr>
                      <m:t>SPEN</m:t>
                    </m:r>
                    <m:r>
                      <a:rPr lang="fr-FR" sz="2400" i="1" dirty="0" smtClean="0">
                        <a:latin typeface="Cambria Math"/>
                        <a:ea typeface="Cambria Math"/>
                      </a:rPr>
                      <m:t>≥</m:t>
                    </m:r>
                    <m:d>
                      <m:dPr>
                        <m:begChr m:val="{"/>
                        <m:endChr m:val="}"/>
                        <m:ctrlPr>
                          <a:rPr lang="fr-FR" sz="240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240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0 </m:t>
                              </m:r>
                              <m:sSup>
                                <m:sSupPr>
                                  <m:ctrlPr>
                                    <a:rPr lang="fr-FR" sz="2400" b="0" i="1" dirty="0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0" i="1" dirty="0" smtClean="0">
                                      <a:latin typeface="Cambria Math"/>
                                      <a:ea typeface="Cambria Math"/>
                                    </a:rPr>
                                    <m:t>𝑚𝑚</m:t>
                                  </m:r>
                                </m:e>
                                <m:sup>
                                  <m:r>
                                    <a:rPr lang="fr-FR" sz="2400" b="0" i="1" dirty="0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brk m:alnAt="7"/>
                                </m:rP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𝑝𝑜𝑢𝑟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𝑙𝑒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𝑐𝑢𝑖𝑣𝑟𝑒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sz="2400" i="1" dirty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  <m:r>
                                <a:rPr lang="fr-FR" sz="2400" i="1" dirty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fr-FR" sz="2400" i="1" dirty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 dirty="0">
                                      <a:latin typeface="Cambria Math"/>
                                      <a:ea typeface="Cambria Math"/>
                                    </a:rPr>
                                    <m:t>𝑚𝑚</m:t>
                                  </m:r>
                                </m:e>
                                <m:sup>
                                  <m:r>
                                    <a:rPr lang="fr-FR" sz="2400" i="1" dirty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brk m:alnAt="7"/>
                                </m:rPr>
                                <a:rPr lang="fr-FR" sz="2400" i="1" dirty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fr-FR" sz="2400" i="1" dirty="0">
                                  <a:latin typeface="Cambria Math"/>
                                  <a:ea typeface="Cambria Math"/>
                                </a:rPr>
                                <m:t>𝑝𝑜𝑢𝑟</m:t>
                              </m:r>
                              <m:r>
                                <a:rPr lang="fr-FR" sz="2400" i="1" dirty="0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fr-FR" sz="2400" b="0" i="1" dirty="0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0" i="1" dirty="0" smtClean="0"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e>
                                <m:sup>
                                  <m:r>
                                    <a:rPr lang="fr-FR" sz="2400" b="0" i="1" dirty="0" smtClean="0">
                                      <a:latin typeface="Cambria Math"/>
                                      <a:ea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fr-FR" sz="2400" b="0" i="1" dirty="0" smtClean="0">
                                  <a:latin typeface="Cambria Math"/>
                                  <a:ea typeface="Cambria Math"/>
                                </a:rPr>
                                <m:t>𝑎𝑙𝑢𝑚𝑖𝑛𝑢𝑚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fr-FR" sz="20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fr-FR" sz="2000" dirty="0">
                    <a:latin typeface="Times New Roman" pitchFamily="18" charset="0"/>
                    <a:cs typeface="Times New Roman" pitchFamily="18" charset="0"/>
                  </a:rPr>
                </a:br>
                <a:r>
                  <a:rPr lang="fr-FR" sz="24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br>
                  <a:rPr lang="fr-FR" sz="2400" dirty="0">
                    <a:latin typeface="Times New Roman" pitchFamily="18" charset="0"/>
                    <a:cs typeface="Times New Roman" pitchFamily="18" charset="0"/>
                  </a:rPr>
                </a:br>
                <a:endParaRPr lang="fr-FR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75" y="4221088"/>
                <a:ext cx="6925245" cy="1593257"/>
              </a:xfrm>
              <a:prstGeom prst="rect">
                <a:avLst/>
              </a:prstGeom>
              <a:blipFill rotWithShape="1">
                <a:blip r:embed="rId3"/>
                <a:stretch>
                  <a:fillRect l="-96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890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Vérification de la chute de tension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605134" y="1556792"/>
            <a:ext cx="84313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Il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est donc nécessaire de limiter les chutes de tension en ligne par un dimensionnement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correct des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canalisations d'alimentation.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limite maximale de la chute de tension varie d’un pays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à l’autre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. Conformément à la norme 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NF C 15-100 § 525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la chute de tension entre l'origine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de l'installation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et tout point d'utilisation ne doit pas être supérieure aux valeurs du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tableau suivant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80" y="4255353"/>
            <a:ext cx="8724900" cy="172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08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Vérification de la chute de tension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07974" y="1556792"/>
            <a:ext cx="8836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chute de tension sur une canalisation est calculée par la formule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2708920"/>
            <a:ext cx="85725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84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Vérification de la chute de tension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84784"/>
            <a:ext cx="8696325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87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Vérification de la chute de tension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2202" y="2164214"/>
            <a:ext cx="8610277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La chute de tension est calculée en remplaçant le courant d'emploi I</a:t>
            </a: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B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par le courant de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démarrage du moteur.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fr-FR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La norme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NF C 15-100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préconise que la chute de tension, en tenant compte de tous les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moteurs pouvant démarrer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simultanément, soit inférieure à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15 %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fr-FR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Une limitation à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10 %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est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préférable</a:t>
            </a: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957387" y="3726021"/>
          <a:ext cx="5229225" cy="365760"/>
        </p:xfrm>
        <a:graphic>
          <a:graphicData uri="http://schemas.openxmlformats.org/drawingml/2006/table">
            <a:tbl>
              <a:tblPr/>
              <a:tblGrid>
                <a:gridCol w="522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957388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8187" y="1628800"/>
            <a:ext cx="4393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Circuits alimentant des moteurs</a:t>
            </a:r>
          </a:p>
        </p:txBody>
      </p:sp>
    </p:spTree>
    <p:extLst>
      <p:ext uri="{BB962C8B-B14F-4D97-AF65-F5344CB8AC3E}">
        <p14:creationId xmlns:p14="http://schemas.microsoft.com/office/powerpoint/2010/main" val="61519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10. Vérification des contraintes thermiques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957387" y="3726021"/>
          <a:ext cx="5229225" cy="365760"/>
        </p:xfrm>
        <a:graphic>
          <a:graphicData uri="http://schemas.openxmlformats.org/drawingml/2006/table">
            <a:tbl>
              <a:tblPr/>
              <a:tblGrid>
                <a:gridCol w="522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957388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4618" y="1443841"/>
            <a:ext cx="871187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Lorsque le courant de court-circuit traverse le conducteur d'une canalisation pendant un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temps très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court (jusqu'à cinq secondes), l'échauffement est considéré adiabatique ; cela signifie que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l'énergie stockée est conservée au niveau du métal du noyau et n'est pas transférée à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l'isolant.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Par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conséquent, il est nécessaire de vérifier si 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 contrainte thermique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du court-circuit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est inférieure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à la contrainte thermique admissible du conducteur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55" y="5168274"/>
            <a:ext cx="1904503" cy="693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131840" y="4946223"/>
            <a:ext cx="50040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tc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temps de coupure du dispositif de protection en seconde ;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: section des conducteurs en mm² ;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Icc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: courant de court-circuit en A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59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8680" y="269776"/>
            <a:ext cx="879532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V: Calcul des installations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10. Vérification des contraintes thermiques</a:t>
            </a:r>
            <a:endParaRPr lang="fr-FR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957387" y="3726021"/>
          <a:ext cx="5229225" cy="365760"/>
        </p:xfrm>
        <a:graphic>
          <a:graphicData uri="http://schemas.openxmlformats.org/drawingml/2006/table">
            <a:tbl>
              <a:tblPr/>
              <a:tblGrid>
                <a:gridCol w="522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957388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4778" y="1556792"/>
            <a:ext cx="8849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valeur de k dépend du matériau de l'âme et de la nature de l'isolant </a:t>
            </a:r>
            <a:br>
              <a:rPr lang="fr-FR" sz="2400" dirty="0">
                <a:latin typeface="Times New Roman" pitchFamily="18" charset="0"/>
                <a:cs typeface="Times New Roman" pitchFamily="18" charset="0"/>
              </a:rPr>
            </a:b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09" y="2276872"/>
            <a:ext cx="87439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29915" y="3735676"/>
            <a:ext cx="8504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Si le temps de coupure est donné, la section doit satisfaire la condition 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4797152"/>
            <a:ext cx="2546809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44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1618</Words>
  <Application>Microsoft Office PowerPoint</Application>
  <PresentationFormat>Affichage à l'écran (4:3)</PresentationFormat>
  <Paragraphs>260</Paragraphs>
  <Slides>45</Slides>
  <Notes>44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Cambria Math</vt:lpstr>
      <vt:lpstr>Modern No. 20</vt:lpstr>
      <vt:lpstr>Times New Roman</vt:lpstr>
      <vt:lpstr>Wingdings</vt:lpstr>
      <vt:lpstr>Thème Office</vt:lpstr>
      <vt:lpstr>Centre Universitaire Abdelhafidh Boussouf-MILA Département de GM-ELM 1re  Année Master ELM</vt:lpstr>
      <vt:lpstr>Chapitre V: Calcul des installations 1. Introduction</vt:lpstr>
      <vt:lpstr>Chapitre V: Calcul des installations 2. Détermination des sections de conducteurs basse tension </vt:lpstr>
      <vt:lpstr>Chapitre V: Calcul des installations 2. Détermination des sections de conducteurs basse tension </vt:lpstr>
      <vt:lpstr>Présentation PowerPoint</vt:lpstr>
      <vt:lpstr>Chapitre V: Calcul des installations 3. Bilan de puissance</vt:lpstr>
      <vt:lpstr>Chapitre V: Calcul des installations 3. Bilan de puissance</vt:lpstr>
      <vt:lpstr>Chapitre V: Calcul des installations 3. Bilan de puissance</vt:lpstr>
      <vt:lpstr>Chapitre V: Calcul des installations 3. Bilan de puissance</vt:lpstr>
      <vt:lpstr>Chapitre V: Calcul des installations 3. Bilan de puissance</vt:lpstr>
      <vt:lpstr>Chapitre V: Calcul des installations 3. Bilan de puissance</vt:lpstr>
      <vt:lpstr>Chapitre V: Calcul des installations 3. Bilan de puissance</vt:lpstr>
      <vt:lpstr>Chapitre V: Calcul des installations 4. Détermination du courant maximal d’emploi IB</vt:lpstr>
      <vt:lpstr>Chapitre V: Calcul des installations 4. Détermination du courant maximal d’emploi IB</vt:lpstr>
      <vt:lpstr>Chapitre V: Calcul des installations 5. Choix du dispositif de protection</vt:lpstr>
      <vt:lpstr>Présentation PowerPoint</vt:lpstr>
      <vt:lpstr>Chapitre V: Calcul des installations 5. Choix du dispositif de protection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6. Courant maximal admissible dans les canalisations I0</vt:lpstr>
      <vt:lpstr>Chapitre V: Calcul des installations 7. Section d’une canalisation BT</vt:lpstr>
      <vt:lpstr>Présentation PowerPoint</vt:lpstr>
      <vt:lpstr>Chapitre V: Calcul des installations 7. Section d’une canalisation BT</vt:lpstr>
      <vt:lpstr>Chapitre V: Calcul des installations 7. Section d’une canalisation BT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8. Section des conducteurs de neutre, de protection et d’équipotentialité</vt:lpstr>
      <vt:lpstr>Chapitre V: Calcul des installations 9. Vérification de la chute de tension</vt:lpstr>
      <vt:lpstr>Chapitre V: Calcul des installations 9. Vérification de la chute de tension</vt:lpstr>
      <vt:lpstr>Chapitre V: Calcul des installations 9. Vérification de la chute de tension</vt:lpstr>
      <vt:lpstr>Chapitre V: Calcul des installations 9. Vérification de la chute de tension</vt:lpstr>
      <vt:lpstr>Chapitre V: Calcul des installations 10. Vérification des contraintes thermiques</vt:lpstr>
      <vt:lpstr>Chapitre V: Calcul des installations 10. Vérification des contraintes thermiques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acer</dc:creator>
  <cp:lastModifiedBy>pc</cp:lastModifiedBy>
  <cp:revision>163</cp:revision>
  <dcterms:created xsi:type="dcterms:W3CDTF">2023-10-24T13:19:11Z</dcterms:created>
  <dcterms:modified xsi:type="dcterms:W3CDTF">2024-11-17T12:29:37Z</dcterms:modified>
</cp:coreProperties>
</file>