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43" r:id="rId3"/>
    <p:sldId id="345" r:id="rId4"/>
    <p:sldId id="346" r:id="rId5"/>
    <p:sldId id="347" r:id="rId6"/>
    <p:sldId id="348" r:id="rId7"/>
    <p:sldId id="349" r:id="rId8"/>
    <p:sldId id="350" r:id="rId9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3459" autoAdjust="0"/>
    <p:restoredTop sz="99153" autoAdjust="0"/>
  </p:normalViewPr>
  <p:slideViewPr>
    <p:cSldViewPr snapToGrid="0">
      <p:cViewPr varScale="1">
        <p:scale>
          <a:sx n="69" d="100"/>
          <a:sy n="69" d="100"/>
        </p:scale>
        <p:origin x="101" y="59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12/04/2025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12/04/2025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12/04/2025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Ch3.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Sequential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logic</a:t>
            </a:r>
            <a:endParaRPr lang="fr-F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(Part 3-1)</a:t>
            </a:r>
            <a:endParaRPr lang="fr-FR" sz="24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25400" y="1079577"/>
            <a:ext cx="12230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S-R </a:t>
            </a:r>
            <a:r>
              <a:rPr lang="en-US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 of </a:t>
            </a:r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chapter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3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38508" y="571577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endParaRPr lang="en-US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-32658" y="154764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S-R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with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validation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input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205927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 bistable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10535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 Horloge temps réel ou RTC (Real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(rappels)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28964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triggered by a positive or negative edge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358432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Introduction to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Flip-Flops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403323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S-R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449043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 D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91497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 J-K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37217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2.6.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Asynchronous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inputs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5981765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Toggle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applications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45617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S-R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Bistables</a:t>
            </a:r>
            <a:endParaRPr lang="en-US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71518" t="62820" r="17899" b="23181"/>
          <a:stretch>
            <a:fillRect/>
          </a:stretch>
        </p:blipFill>
        <p:spPr bwMode="auto">
          <a:xfrm>
            <a:off x="326561" y="1556647"/>
            <a:ext cx="4114800" cy="306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4856898"/>
            <a:ext cx="456084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          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/>
              <a:t>bistable</a:t>
            </a:r>
            <a:r>
              <a:rPr lang="en-US" sz="2400" dirty="0" smtClean="0"/>
              <a:t> </a:t>
            </a:r>
            <a:r>
              <a:rPr lang="en-US" sz="2400" dirty="0"/>
              <a:t>with LOW  valid state </a:t>
            </a:r>
            <a:r>
              <a:rPr lang="en-US" sz="2400" dirty="0" smtClean="0"/>
              <a:t>input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 l="41339" t="25556" r="19805" b="53016"/>
          <a:stretch>
            <a:fillRect/>
          </a:stretch>
        </p:blipFill>
        <p:spPr bwMode="auto">
          <a:xfrm>
            <a:off x="4948640" y="1731323"/>
            <a:ext cx="7040880" cy="2438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60386" y="5666366"/>
            <a:ext cx="2047149" cy="457200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4767942" y="4364379"/>
            <a:ext cx="742405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ea typeface="Times New Roman" pitchFamily="18" charset="0"/>
                <a:cs typeface="Arial" pitchFamily="34" charset="0"/>
              </a:rPr>
              <a:t>Q = 1 </a:t>
            </a:r>
            <a:r>
              <a:rPr kumimoji="0" lang="fr-FR" sz="2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lang="en-US" sz="2200" dirty="0" smtClean="0">
                <a:ea typeface="Times New Roman" pitchFamily="18" charset="0"/>
                <a:cs typeface="Arial" pitchFamily="34" charset="0"/>
              </a:rPr>
              <a:t>output </a:t>
            </a:r>
            <a:r>
              <a:rPr lang="en-US" sz="2200" dirty="0">
                <a:ea typeface="Times New Roman" pitchFamily="18" charset="0"/>
                <a:cs typeface="Arial" pitchFamily="34" charset="0"/>
              </a:rPr>
              <a:t>that corresponds to</a:t>
            </a:r>
            <a:r>
              <a:rPr kumimoji="0" lang="fr-FR" sz="2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</a:t>
            </a:r>
            <a:r>
              <a:rPr lang="fr-FR" sz="2200" dirty="0" smtClean="0">
                <a:ea typeface="Times New Roman" pitchFamily="18" charset="0"/>
                <a:cs typeface="Arial" pitchFamily="34" charset="0"/>
              </a:rPr>
              <a:t>) </a:t>
            </a:r>
            <a:r>
              <a:rPr lang="fr-FR" sz="2200" dirty="0" smtClean="0"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</a:t>
            </a:r>
            <a:r>
              <a:rPr lang="fr-FR" sz="22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en-US" sz="2200" dirty="0">
                <a:ea typeface="Times New Roman" pitchFamily="18" charset="0"/>
                <a:cs typeface="Arial" pitchFamily="34" charset="0"/>
              </a:rPr>
              <a:t>The </a:t>
            </a:r>
            <a:r>
              <a:rPr lang="en-US" sz="2200" dirty="0" err="1">
                <a:ea typeface="Times New Roman" pitchFamily="18" charset="0"/>
                <a:cs typeface="Arial" pitchFamily="34" charset="0"/>
              </a:rPr>
              <a:t>bistable</a:t>
            </a:r>
            <a:r>
              <a:rPr lang="en-US" sz="2200" dirty="0">
                <a:ea typeface="Times New Roman" pitchFamily="18" charset="0"/>
                <a:cs typeface="Arial" pitchFamily="34" charset="0"/>
              </a:rPr>
              <a:t> is in state 1 (SET)</a:t>
            </a:r>
            <a:endParaRPr kumimoji="0" lang="fr-FR" sz="2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98940" y="4382357"/>
            <a:ext cx="182880" cy="510540"/>
          </a:xfrm>
          <a:prstGeom prst="rect">
            <a:avLst/>
          </a:prstGeom>
          <a:noFill/>
        </p:spPr>
      </p:pic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757052" y="5148167"/>
            <a:ext cx="742405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ea typeface="Times New Roman" pitchFamily="18" charset="0"/>
                <a:cs typeface="Arial" pitchFamily="34" charset="0"/>
              </a:rPr>
              <a:t>Q = 0 </a:t>
            </a:r>
            <a:r>
              <a:rPr kumimoji="0" lang="fr-FR" sz="2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lang="en-US" sz="2200" dirty="0">
                <a:ea typeface="Times New Roman" pitchFamily="18" charset="0"/>
                <a:cs typeface="Arial" pitchFamily="34" charset="0"/>
              </a:rPr>
              <a:t>output that corresponds to</a:t>
            </a:r>
            <a:r>
              <a:rPr kumimoji="0" lang="fr-FR" sz="2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</a:t>
            </a:r>
            <a:r>
              <a:rPr lang="fr-FR" sz="2200" dirty="0" smtClean="0">
                <a:ea typeface="Times New Roman" pitchFamily="18" charset="0"/>
                <a:cs typeface="Arial" pitchFamily="34" charset="0"/>
              </a:rPr>
              <a:t>) </a:t>
            </a:r>
            <a:r>
              <a:rPr lang="fr-FR" sz="2200" dirty="0" smtClean="0"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</a:t>
            </a:r>
            <a:r>
              <a:rPr lang="fr-FR" sz="2200" dirty="0" smtClean="0">
                <a:ea typeface="Times New Roman" pitchFamily="18" charset="0"/>
                <a:cs typeface="Arial" pitchFamily="34" charset="0"/>
              </a:rPr>
              <a:t> The bistable </a:t>
            </a:r>
            <a:r>
              <a:rPr lang="fr-FR" sz="2200" dirty="0" err="1" smtClean="0">
                <a:ea typeface="Times New Roman" pitchFamily="18" charset="0"/>
                <a:cs typeface="Arial" pitchFamily="34" charset="0"/>
              </a:rPr>
              <a:t>is</a:t>
            </a:r>
            <a:r>
              <a:rPr lang="fr-FR" sz="2200" dirty="0" smtClean="0">
                <a:ea typeface="Times New Roman" pitchFamily="18" charset="0"/>
                <a:cs typeface="Arial" pitchFamily="34" charset="0"/>
              </a:rPr>
              <a:t> in state 0 (</a:t>
            </a:r>
            <a:r>
              <a:rPr lang="fr-FR" sz="2200" i="1" dirty="0" smtClean="0">
                <a:ea typeface="Times New Roman" pitchFamily="18" charset="0"/>
                <a:cs typeface="Arial" pitchFamily="34" charset="0"/>
              </a:rPr>
              <a:t>RE</a:t>
            </a:r>
            <a:r>
              <a:rPr lang="fr-FR" sz="2200" i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  <a:sym typeface="Wingdings" pitchFamily="2" charset="2"/>
              </a:rPr>
              <a:t>SET</a:t>
            </a:r>
            <a:r>
              <a:rPr lang="fr-FR" sz="2200" dirty="0" smtClean="0">
                <a:ea typeface="Times New Roman" pitchFamily="18" charset="0"/>
                <a:cs typeface="Times New Roman" pitchFamily="18" charset="0"/>
                <a:sym typeface="Wingdings" pitchFamily="2" charset="2"/>
              </a:rPr>
              <a:t>)</a:t>
            </a:r>
            <a:r>
              <a:rPr lang="en-US" sz="2200" dirty="0" smtClean="0"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kumimoji="0" lang="fr-FR" sz="2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3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80784" y="5164598"/>
            <a:ext cx="182880" cy="510540"/>
          </a:xfrm>
          <a:prstGeom prst="rect">
            <a:avLst/>
          </a:prstGeom>
          <a:noFill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9769" y="4707553"/>
            <a:ext cx="886789" cy="58070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934060" y="1003831"/>
            <a:ext cx="7247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Truth table of </a:t>
            </a:r>
            <a:r>
              <a:rPr lang="en-US" sz="2400" dirty="0" smtClean="0"/>
              <a:t>           </a:t>
            </a:r>
            <a:r>
              <a:rPr lang="en-US" sz="2400" dirty="0" err="1" smtClean="0"/>
              <a:t>bistable</a:t>
            </a:r>
            <a:r>
              <a:rPr lang="en-US" sz="2400" dirty="0" smtClean="0"/>
              <a:t> </a:t>
            </a:r>
            <a:r>
              <a:rPr lang="en-US" sz="2400" dirty="0"/>
              <a:t>with </a:t>
            </a:r>
            <a:r>
              <a:rPr lang="en-US" sz="2400" dirty="0" smtClean="0"/>
              <a:t>LOW </a:t>
            </a:r>
            <a:r>
              <a:rPr lang="en-US" sz="2400" dirty="0"/>
              <a:t>valid state input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24547" y="977666"/>
            <a:ext cx="568712" cy="580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0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S-R </a:t>
            </a:r>
            <a:r>
              <a:rPr lang="en-US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(following)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71757" t="54259" r="15982" b="28254"/>
          <a:stretch>
            <a:fillRect/>
          </a:stretch>
        </p:blipFill>
        <p:spPr bwMode="auto">
          <a:xfrm>
            <a:off x="3624943" y="1012365"/>
            <a:ext cx="3657600" cy="2934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27486" y="4337343"/>
            <a:ext cx="731520" cy="464567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779340" y="4337343"/>
            <a:ext cx="7647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Logic symbol of  </a:t>
            </a:r>
            <a:r>
              <a:rPr lang="en-US" sz="2400" b="1" dirty="0" smtClean="0"/>
              <a:t>             </a:t>
            </a:r>
            <a:r>
              <a:rPr lang="en-US" sz="2400" b="1" dirty="0" err="1" smtClean="0"/>
              <a:t>bistable</a:t>
            </a:r>
            <a:r>
              <a:rPr lang="en-US" sz="2400" b="1" dirty="0" smtClean="0"/>
              <a:t> with </a:t>
            </a:r>
            <a:r>
              <a:rPr lang="en-US" sz="2400" b="1" dirty="0" smtClean="0"/>
              <a:t>LOW valid state </a:t>
            </a:r>
            <a:r>
              <a:rPr lang="en-US" sz="2400" b="1" dirty="0"/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0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S-R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with validation input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45536" t="11487" r="36960" b="71591"/>
          <a:stretch>
            <a:fillRect/>
          </a:stretch>
        </p:blipFill>
        <p:spPr bwMode="auto">
          <a:xfrm>
            <a:off x="337455" y="653141"/>
            <a:ext cx="4114800" cy="223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503561" y="3449457"/>
            <a:ext cx="44139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 err="1" smtClean="0"/>
              <a:t>Logic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diagram</a:t>
            </a:r>
            <a:r>
              <a:rPr lang="fr-FR" sz="2400" b="1" dirty="0" smtClean="0"/>
              <a:t> of </a:t>
            </a:r>
          </a:p>
          <a:p>
            <a:pPr algn="ctr"/>
            <a:r>
              <a:rPr lang="en-US" sz="2400" b="1" dirty="0"/>
              <a:t>S-R </a:t>
            </a:r>
            <a:r>
              <a:rPr lang="en-US" sz="2400" b="1" dirty="0" err="1"/>
              <a:t>bistable</a:t>
            </a:r>
            <a:r>
              <a:rPr lang="en-US" sz="2400" b="1" dirty="0"/>
              <a:t> with validation input</a:t>
            </a: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6625781" y="338661"/>
          <a:ext cx="5326745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VAL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2400" b="1" kern="1200" baseline="-250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Q̅</a:t>
                      </a:r>
                      <a:r>
                        <a:rPr lang="fr-FR" sz="2400" b="1" kern="1200" baseline="-250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2400" kern="1200" baseline="-25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2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Q̅</a:t>
                      </a:r>
                      <a:r>
                        <a:rPr lang="fr-FR" sz="2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n-1</a:t>
                      </a:r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2400" kern="1200" baseline="-25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2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Q̅</a:t>
                      </a:r>
                      <a:r>
                        <a:rPr lang="fr-FR" sz="2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n-1</a:t>
                      </a:r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9786267" y="2634330"/>
            <a:ext cx="2340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Condition non valide</a:t>
            </a:r>
            <a:endParaRPr lang="en-US" sz="2000" dirty="0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604" y="4412696"/>
            <a:ext cx="121920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S-R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with validation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input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VAL = 1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Q = f(S,R) et Q̅ = f(S,R)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as in a S-R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bistable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with a valid HIGH state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input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 VAL = 0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Q and Q̅  do not 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change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6143" y="2960909"/>
            <a:ext cx="1828800" cy="443944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6880319" y="3184057"/>
            <a:ext cx="44139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 smtClean="0"/>
              <a:t>Truth table of </a:t>
            </a:r>
          </a:p>
          <a:p>
            <a:pPr algn="ctr"/>
            <a:r>
              <a:rPr lang="en-US" sz="2400" b="1" dirty="0"/>
              <a:t>S-R </a:t>
            </a:r>
            <a:r>
              <a:rPr lang="en-US" sz="2400" b="1" dirty="0" err="1"/>
              <a:t>bistable</a:t>
            </a:r>
            <a:r>
              <a:rPr lang="en-US" sz="2400" b="1" dirty="0"/>
              <a:t> with validation input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0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S-R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with validation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input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66072" t="10000" r="20714" b="69206"/>
          <a:stretch>
            <a:fillRect/>
          </a:stretch>
        </p:blipFill>
        <p:spPr bwMode="auto">
          <a:xfrm>
            <a:off x="3951514" y="903503"/>
            <a:ext cx="3657600" cy="3237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2167911" y="4267592"/>
            <a:ext cx="6448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2400" b="1" dirty="0" err="1" smtClean="0"/>
              <a:t>Logic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symbol</a:t>
            </a:r>
            <a:r>
              <a:rPr lang="fr-FR" sz="2400" b="1" dirty="0" smtClean="0"/>
              <a:t> of S-R bistable </a:t>
            </a:r>
            <a:r>
              <a:rPr lang="fr-FR" sz="2400" b="1" dirty="0" err="1" smtClean="0"/>
              <a:t>with</a:t>
            </a:r>
            <a:r>
              <a:rPr lang="fr-FR" sz="2400" b="1" dirty="0" smtClean="0"/>
              <a:t> validation input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0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 Bistable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478966"/>
            <a:ext cx="8156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 bistable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 type of bistable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with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validation input.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45982" t="65555" r="34911" b="15873"/>
          <a:stretch>
            <a:fillRect/>
          </a:stretch>
        </p:blipFill>
        <p:spPr bwMode="auto">
          <a:xfrm>
            <a:off x="435428" y="1219188"/>
            <a:ext cx="4114800" cy="2249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160786" y="3560008"/>
            <a:ext cx="51099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 err="1" smtClean="0"/>
              <a:t>Logic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diagram</a:t>
            </a:r>
            <a:r>
              <a:rPr lang="fr-FR" sz="2400" b="1" dirty="0" smtClean="0"/>
              <a:t> of D bistable </a:t>
            </a:r>
            <a:r>
              <a:rPr lang="fr-FR" sz="2400" dirty="0" smtClean="0"/>
              <a:t>(D for data)</a:t>
            </a:r>
            <a:endParaRPr lang="en-US" sz="2400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6353631" y="1220427"/>
          <a:ext cx="426139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53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VAL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2400" b="1" kern="1200" baseline="-250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Q̅</a:t>
                      </a:r>
                      <a:r>
                        <a:rPr lang="fr-FR" sz="2400" b="1" kern="1200" baseline="-250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2400" kern="1200" baseline="-250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fr-FR" sz="2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Q̅</a:t>
                      </a:r>
                      <a:r>
                        <a:rPr lang="fr-FR" sz="2400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n-1</a:t>
                      </a:r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7486584" y="3189923"/>
            <a:ext cx="32660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Truth table of D bistable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4430483"/>
            <a:ext cx="121920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Bistable 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VAL = 1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Q = D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(Q </a:t>
            </a:r>
            <a:r>
              <a:rPr kumimoji="0" lang="fr-FR" sz="2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follows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 input)</a:t>
            </a:r>
            <a:endParaRPr lang="fr-FR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 VAL = 0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Q et Q̅ do not change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0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D Bistable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313556" y="4909849"/>
            <a:ext cx="3494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fr-FR" sz="2400" b="1" dirty="0" err="1" smtClean="0"/>
              <a:t>Logic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symbol</a:t>
            </a:r>
            <a:r>
              <a:rPr lang="fr-FR" sz="2400" b="1" dirty="0" smtClean="0"/>
              <a:t> of D bistable</a:t>
            </a:r>
            <a:endParaRPr lang="en-US" sz="2400" b="1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67946" t="63810" r="19643" b="15238"/>
          <a:stretch>
            <a:fillRect/>
          </a:stretch>
        </p:blipFill>
        <p:spPr bwMode="auto">
          <a:xfrm>
            <a:off x="4016821" y="892622"/>
            <a:ext cx="4114800" cy="3907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90057</TotalTime>
  <Words>390</Words>
  <Application>Microsoft Office PowerPoint</Application>
  <PresentationFormat>Widescreen</PresentationFormat>
  <Paragraphs>101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Rockwell</vt:lpstr>
      <vt:lpstr>Symbol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1342</cp:revision>
  <cp:lastPrinted>2017-10-12T09:43:56Z</cp:lastPrinted>
  <dcterms:created xsi:type="dcterms:W3CDTF">2016-10-27T07:51:51Z</dcterms:created>
  <dcterms:modified xsi:type="dcterms:W3CDTF">2025-04-12T12:57:43Z</dcterms:modified>
</cp:coreProperties>
</file>