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385" r:id="rId3"/>
    <p:sldId id="391" r:id="rId4"/>
    <p:sldId id="392" r:id="rId5"/>
    <p:sldId id="393" r:id="rId6"/>
    <p:sldId id="394" r:id="rId7"/>
    <p:sldId id="395" r:id="rId8"/>
    <p:sldId id="396" r:id="rId9"/>
    <p:sldId id="397" r:id="rId10"/>
    <p:sldId id="398" r:id="rId11"/>
  </p:sldIdLst>
  <p:sldSz cx="12192000" cy="6858000"/>
  <p:notesSz cx="6864350" cy="999648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459" autoAdjust="0"/>
    <p:restoredTop sz="99153" autoAdjust="0"/>
  </p:normalViewPr>
  <p:slideViewPr>
    <p:cSldViewPr snapToGrid="0">
      <p:cViewPr varScale="1">
        <p:scale>
          <a:sx n="85" d="100"/>
          <a:sy n="85" d="100"/>
        </p:scale>
        <p:origin x="58" y="187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7788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61AC71-0EFC-4A85-BB72-A38DB08DD2A4}" type="datetimeFigureOut">
              <a:rPr lang="fr-FR" smtClean="0"/>
              <a:pPr/>
              <a:t>01/03/2025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94838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7788" y="9494838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10D5BC-7AF6-472D-B907-025C4739507C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920579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552" cy="501560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8210" y="0"/>
            <a:ext cx="2974552" cy="501560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r">
              <a:defRPr sz="1300"/>
            </a:lvl1pPr>
          </a:lstStyle>
          <a:p>
            <a:fld id="{21C341DB-E09C-46F9-A9A3-5CD66EBBFAFE}" type="datetimeFigureOut">
              <a:rPr lang="fr-FR" smtClean="0"/>
              <a:pPr/>
              <a:t>01/03/2025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49363"/>
            <a:ext cx="5994400" cy="33734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41" tIns="48171" rIns="96341" bIns="48171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6435" y="4810810"/>
            <a:ext cx="5491480" cy="3936117"/>
          </a:xfrm>
          <a:prstGeom prst="rect">
            <a:avLst/>
          </a:prstGeom>
        </p:spPr>
        <p:txBody>
          <a:bodyPr vert="horz" lIns="96341" tIns="48171" rIns="96341" bIns="48171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94929"/>
            <a:ext cx="2974552" cy="501559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8210" y="9494929"/>
            <a:ext cx="2974552" cy="501559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r">
              <a:defRPr sz="1300"/>
            </a:lvl1pPr>
          </a:lstStyle>
          <a:p>
            <a:fld id="{C74CEC9C-CF39-4266-8185-096B8DC832B6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69847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4CEC9C-CF39-4266-8185-096B8DC832B6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32DF0-5D8B-45B0-9535-F7D56ADAC071}" type="datetime1">
              <a:rPr lang="fr-FR" smtClean="0"/>
              <a:pPr/>
              <a:t>01/03/2025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4379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DBF79-B300-49B3-9A0F-46DD52B3673D}" type="datetime1">
              <a:rPr lang="fr-FR" smtClean="0"/>
              <a:pPr/>
              <a:t>01/03/2025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2966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F9F38-A83A-4612-94C2-C8F97F3A0ADB}" type="datetime1">
              <a:rPr lang="fr-FR" smtClean="0"/>
              <a:pPr/>
              <a:t>01/03/2025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42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9347D-3B9B-43CC-9D4D-DFA5F53C7A00}" type="datetime1">
              <a:rPr lang="fr-FR" smtClean="0"/>
              <a:pPr/>
              <a:t>01/03/2025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32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6ADC5-0141-4089-A411-6F22DB7016C0}" type="datetime1">
              <a:rPr lang="fr-FR" smtClean="0"/>
              <a:pPr/>
              <a:t>01/03/2025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1033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C554E-116B-4475-B44F-C395558652AB}" type="datetime1">
              <a:rPr lang="fr-FR" smtClean="0"/>
              <a:pPr/>
              <a:t>01/03/2025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6258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D6A59-A5FD-4886-B792-C5A35233B476}" type="datetime1">
              <a:rPr lang="fr-FR" smtClean="0"/>
              <a:pPr/>
              <a:t>01/03/2025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3761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B64A8-38BB-4646-904D-45E0CD192927}" type="datetime1">
              <a:rPr lang="fr-FR" smtClean="0"/>
              <a:pPr/>
              <a:t>01/03/2025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3615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E2102-B707-4AC5-9166-844E7EED5C55}" type="datetime1">
              <a:rPr lang="fr-FR" smtClean="0"/>
              <a:pPr/>
              <a:t>01/03/2025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5151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A104F-E937-4D4E-A864-5C69CB10EFA6}" type="datetime1">
              <a:rPr lang="fr-FR" smtClean="0"/>
              <a:pPr/>
              <a:t>01/03/2025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9196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DE7EF-9E62-48FB-974C-7B945EC7B45F}" type="datetime1">
              <a:rPr lang="fr-FR" smtClean="0"/>
              <a:pPr/>
              <a:t>01/03/2025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9493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6D310D-E0FA-42CA-A977-B7FEA797C861}" type="datetime1">
              <a:rPr lang="fr-FR" smtClean="0"/>
              <a:pPr/>
              <a:t>01/03/2025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5082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0" y="1063117"/>
            <a:ext cx="12192000" cy="246748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Structure machine 2</a:t>
            </a:r>
          </a:p>
          <a:p>
            <a:pPr algn="ctr"/>
            <a:endParaRPr lang="fr-FR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</a:pPr>
            <a:r>
              <a:rPr lang="fr-F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Ch2. Combinatorial Logic</a:t>
            </a:r>
          </a:p>
          <a:p>
            <a:pPr algn="ctr">
              <a:spcBef>
                <a:spcPts val="0"/>
              </a:spcBef>
            </a:pPr>
            <a:r>
              <a:rPr lang="fr-F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(Part </a:t>
            </a:r>
            <a:r>
              <a:rPr lang="fr-FR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2-1)</a:t>
            </a:r>
            <a:endParaRPr lang="fr-FR" sz="2800" b="1" dirty="0">
              <a:solidFill>
                <a:srgbClr val="0070C0"/>
              </a:solidFill>
              <a:latin typeface="Times New Roman"/>
              <a:ea typeface="Calibri"/>
              <a:cs typeface="Arial"/>
            </a:endParaRPr>
          </a:p>
          <a:p>
            <a:pPr algn="ctr">
              <a:spcBef>
                <a:spcPts val="0"/>
              </a:spcBef>
            </a:pPr>
            <a:endParaRPr lang="fr-FR" sz="2800" b="1" dirty="0" smtClean="0">
              <a:solidFill>
                <a:srgbClr val="0070C0"/>
              </a:solidFill>
              <a:latin typeface="Times New Roman"/>
              <a:ea typeface="Calibri"/>
              <a:cs typeface="Arial"/>
            </a:endParaRPr>
          </a:p>
          <a:p>
            <a:pPr algn="ctr">
              <a:spcBef>
                <a:spcPts val="0"/>
              </a:spcBef>
            </a:pPr>
            <a:endParaRPr lang="fr-FR" sz="2800" b="1" dirty="0" smtClean="0">
              <a:solidFill>
                <a:srgbClr val="0070C0"/>
              </a:solidFill>
              <a:latin typeface="Times New Roman"/>
              <a:ea typeface="Calibri"/>
              <a:cs typeface="Arial"/>
            </a:endParaRPr>
          </a:p>
          <a:p>
            <a:pPr algn="ctr">
              <a:spcBef>
                <a:spcPts val="0"/>
              </a:spcBef>
            </a:pPr>
            <a:endParaRPr lang="fr-FR" sz="2800" b="1" dirty="0" smtClean="0">
              <a:solidFill>
                <a:srgbClr val="0070C0"/>
              </a:solidFill>
              <a:latin typeface="Times New Roman"/>
              <a:ea typeface="Calibri"/>
              <a:cs typeface="Arial"/>
            </a:endParaRPr>
          </a:p>
          <a:p>
            <a:pPr algn="ctr">
              <a:spcBef>
                <a:spcPts val="0"/>
              </a:spcBef>
            </a:pPr>
            <a:endParaRPr lang="en-US" sz="2800" dirty="0" smtClean="0">
              <a:latin typeface="Calibri"/>
              <a:ea typeface="Calibri"/>
              <a:cs typeface="Arial"/>
            </a:endParaRPr>
          </a:p>
          <a:p>
            <a:pPr algn="ctr"/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</a:t>
            </a:fld>
            <a:endParaRPr lang="fr-F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40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ctr"/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Presentation </a:t>
            </a:r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plan (following)</a:t>
            </a:r>
            <a:endParaRPr lang="fr-FR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2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740225"/>
            <a:ext cx="122305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.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Combinational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Logic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Functions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(Common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Combinational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Circuits)</a:t>
            </a:r>
            <a:endParaRPr lang="fr-FR" sz="3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8958" y="1276738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2.1. Adders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-8958" y="1755353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2.2.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Comparators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-8958" y="2239669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2.3.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Decoder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-8958" y="2687810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2.4</a:t>
            </a:r>
            <a:r>
              <a:rPr lang="fr-FR" sz="28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. Encoder</a:t>
            </a:r>
            <a:endParaRPr lang="fr-FR" sz="2800" dirty="0" smtClean="0">
              <a:solidFill>
                <a:schemeClr val="bg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-8958" y="3193302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2.5. </a:t>
            </a:r>
            <a:r>
              <a:rPr lang="fr-FR" sz="2800" dirty="0" err="1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Multiplexers</a:t>
            </a:r>
            <a:r>
              <a:rPr lang="fr-FR" sz="28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(data </a:t>
            </a:r>
            <a:r>
              <a:rPr lang="fr-FR" sz="2800" dirty="0" err="1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selectors</a:t>
            </a:r>
            <a:r>
              <a:rPr lang="fr-FR" sz="28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</a:t>
            </a:r>
            <a:endParaRPr lang="fr-FR" sz="2800" dirty="0" smtClean="0">
              <a:solidFill>
                <a:schemeClr val="bg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-8958" y="3719219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2.6. </a:t>
            </a:r>
            <a:r>
              <a:rPr lang="fr-FR" sz="2800" dirty="0" err="1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Demultiplexers</a:t>
            </a:r>
            <a:endParaRPr lang="fr-FR" sz="2800" dirty="0" smtClean="0">
              <a:solidFill>
                <a:schemeClr val="bg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99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9274646" y="6356350"/>
            <a:ext cx="2743200" cy="365125"/>
          </a:xfrm>
        </p:spPr>
        <p:txBody>
          <a:bodyPr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3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4280" name="Rectangle 8"/>
          <p:cNvSpPr>
            <a:spLocks noChangeArrowheads="1"/>
          </p:cNvSpPr>
          <p:nvPr/>
        </p:nvSpPr>
        <p:spPr bwMode="auto">
          <a:xfrm>
            <a:off x="457200" y="80645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457200" y="655638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6330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54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0" y="0"/>
            <a:ext cx="122305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.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Combinational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Logic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Functions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(Common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Combinational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Circuits)   </a:t>
            </a:r>
            <a:endParaRPr lang="fr-FR" sz="3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0" y="482046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2.2.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Comparators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0" y="965998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2.2.1. </a:t>
            </a:r>
            <a:r>
              <a:rPr lang="fr-FR" sz="24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Equality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457200" y="631825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5537" name="Rectangle 1"/>
          <p:cNvSpPr>
            <a:spLocks noChangeArrowheads="1"/>
          </p:cNvSpPr>
          <p:nvPr/>
        </p:nvSpPr>
        <p:spPr bwMode="auto">
          <a:xfrm>
            <a:off x="0" y="1349825"/>
            <a:ext cx="12192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OR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exclusive (XOR)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Basic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comparator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 cstate="print"/>
          <a:srcRect l="17411" t="48069" r="24286" b="34921"/>
          <a:stretch>
            <a:fillRect/>
          </a:stretch>
        </p:blipFill>
        <p:spPr bwMode="auto">
          <a:xfrm>
            <a:off x="1066798" y="1883223"/>
            <a:ext cx="10058400" cy="1650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5539" name="Rectangle 3"/>
          <p:cNvSpPr>
            <a:spLocks noChangeArrowheads="1"/>
          </p:cNvSpPr>
          <p:nvPr/>
        </p:nvSpPr>
        <p:spPr bwMode="auto">
          <a:xfrm>
            <a:off x="0" y="3657598"/>
            <a:ext cx="12192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Equality comparator for two 2-bit numbers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using 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OR exclusive (XOR)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5540" name="Picture 4"/>
          <p:cNvPicPr>
            <a:picLocks noChangeAspect="1" noChangeArrowheads="1"/>
          </p:cNvPicPr>
          <p:nvPr/>
        </p:nvPicPr>
        <p:blipFill>
          <a:blip r:embed="rId3" cstate="print"/>
          <a:srcRect l="34107" t="54831" r="24911" b="20159"/>
          <a:stretch>
            <a:fillRect/>
          </a:stretch>
        </p:blipFill>
        <p:spPr bwMode="auto">
          <a:xfrm>
            <a:off x="478960" y="4201888"/>
            <a:ext cx="6925781" cy="2377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" name="Rectangle 39"/>
          <p:cNvSpPr/>
          <p:nvPr/>
        </p:nvSpPr>
        <p:spPr>
          <a:xfrm>
            <a:off x="7543805" y="4390348"/>
            <a:ext cx="46264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Logic diagram of </a:t>
            </a:r>
            <a:r>
              <a:rPr lang="en-US" sz="2400" b="1" dirty="0" smtClean="0"/>
              <a:t>equality </a:t>
            </a:r>
            <a:r>
              <a:rPr lang="en-US" sz="2400" b="1" dirty="0"/>
              <a:t>comparator for </a:t>
            </a:r>
            <a:r>
              <a:rPr lang="en-US" sz="2400" b="1" dirty="0" smtClean="0"/>
              <a:t>two</a:t>
            </a:r>
          </a:p>
          <a:p>
            <a:pPr algn="ctr"/>
            <a:r>
              <a:rPr lang="en-US" sz="2400" b="1" dirty="0" smtClean="0"/>
              <a:t> using XOR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9274646" y="6356350"/>
            <a:ext cx="2743200" cy="365125"/>
          </a:xfrm>
        </p:spPr>
        <p:txBody>
          <a:bodyPr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4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4280" name="Rectangle 8"/>
          <p:cNvSpPr>
            <a:spLocks noChangeArrowheads="1"/>
          </p:cNvSpPr>
          <p:nvPr/>
        </p:nvSpPr>
        <p:spPr bwMode="auto">
          <a:xfrm>
            <a:off x="457200" y="80645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457200" y="655638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6330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54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0" y="482046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2.2.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Comparators</a:t>
            </a:r>
            <a:endParaRPr lang="fr-FR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0" y="965998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2.2.1. </a:t>
            </a:r>
            <a:r>
              <a:rPr lang="fr-FR" sz="24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Equality</a:t>
            </a:r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(following)</a:t>
            </a:r>
            <a:endParaRPr lang="fr-FR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457200" y="631825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5539" name="Rectangle 3"/>
          <p:cNvSpPr>
            <a:spLocks noChangeArrowheads="1"/>
          </p:cNvSpPr>
          <p:nvPr/>
        </p:nvSpPr>
        <p:spPr bwMode="auto">
          <a:xfrm>
            <a:off x="0" y="1441989"/>
            <a:ext cx="12192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Equality comparator for two 2-bit numbers using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NOT exclusive OR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0" y="4084464"/>
            <a:ext cx="1219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Equality comparator for two 2-bit numbers using NOT exclusive OR </a:t>
            </a:r>
          </a:p>
        </p:txBody>
      </p:sp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 cstate="print"/>
          <a:srcRect l="13929" t="40062" r="30714" b="42223"/>
          <a:stretch>
            <a:fillRect/>
          </a:stretch>
        </p:blipFill>
        <p:spPr bwMode="auto">
          <a:xfrm>
            <a:off x="1121237" y="2073366"/>
            <a:ext cx="10058400" cy="1810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" name="Rectangle 28"/>
          <p:cNvSpPr/>
          <p:nvPr/>
        </p:nvSpPr>
        <p:spPr>
          <a:xfrm>
            <a:off x="0" y="0"/>
            <a:ext cx="122305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.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Combinational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Logic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Functions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(Common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Combinational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Circuits)   </a:t>
            </a:r>
            <a:endParaRPr lang="fr-FR" sz="3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9274646" y="6356350"/>
            <a:ext cx="2743200" cy="365125"/>
          </a:xfrm>
        </p:spPr>
        <p:txBody>
          <a:bodyPr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5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4280" name="Rectangle 8"/>
          <p:cNvSpPr>
            <a:spLocks noChangeArrowheads="1"/>
          </p:cNvSpPr>
          <p:nvPr/>
        </p:nvSpPr>
        <p:spPr bwMode="auto">
          <a:xfrm>
            <a:off x="457200" y="80645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457200" y="655638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6330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54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0" y="965998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2.2.2. </a:t>
            </a:r>
            <a:r>
              <a:rPr lang="fr-FR" sz="24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Inequality</a:t>
            </a:r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</a:t>
            </a:r>
            <a:r>
              <a:rPr lang="fr-FR" sz="24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continued</a:t>
            </a:r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457200" y="631825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 cstate="print"/>
          <a:srcRect l="53393" t="51429" r="27857" b="12381"/>
          <a:stretch>
            <a:fillRect/>
          </a:stretch>
        </p:blipFill>
        <p:spPr bwMode="auto">
          <a:xfrm>
            <a:off x="3505199" y="1491361"/>
            <a:ext cx="3291840" cy="3574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7587" name="Rectangle 3"/>
          <p:cNvSpPr>
            <a:spLocks noChangeArrowheads="1"/>
          </p:cNvSpPr>
          <p:nvPr/>
        </p:nvSpPr>
        <p:spPr bwMode="auto">
          <a:xfrm>
            <a:off x="0" y="5399339"/>
            <a:ext cx="121920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Logic symbol of </a:t>
            </a:r>
            <a:r>
              <a:rPr lang="en-US" sz="2400" b="1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4-bit </a:t>
            </a:r>
            <a:r>
              <a:rPr lang="en-US" sz="2400" b="1" dirty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comparator with inequality indications (additional outputs indicating which number is greater)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Times New Roman" pitchFamily="18" charset="0"/>
            </a:endParaRPr>
          </a:p>
        </p:txBody>
      </p:sp>
      <p:sp>
        <p:nvSpPr>
          <p:cNvPr id="67588" name="Rectangle 4"/>
          <p:cNvSpPr>
            <a:spLocks noChangeArrowheads="1"/>
          </p:cNvSpPr>
          <p:nvPr/>
        </p:nvSpPr>
        <p:spPr bwMode="auto">
          <a:xfrm>
            <a:off x="8284028" y="2460187"/>
            <a:ext cx="3537857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A = B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 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 ≠ B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0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  <a:sym typeface="Wingdings" pitchFamily="2" charset="2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  A &gt; B 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 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 &lt; B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0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2305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.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Combinational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Logic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Functions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(Common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Combinational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Circuits)   </a:t>
            </a:r>
            <a:endParaRPr lang="fr-FR" sz="3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0" y="482046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2.2.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Comparators</a:t>
            </a:r>
            <a:endParaRPr lang="fr-FR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9274646" y="6356350"/>
            <a:ext cx="2743200" cy="365125"/>
          </a:xfrm>
        </p:spPr>
        <p:txBody>
          <a:bodyPr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6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4280" name="Rectangle 8"/>
          <p:cNvSpPr>
            <a:spLocks noChangeArrowheads="1"/>
          </p:cNvSpPr>
          <p:nvPr/>
        </p:nvSpPr>
        <p:spPr bwMode="auto">
          <a:xfrm>
            <a:off x="457200" y="80645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457200" y="655638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6330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54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0" y="482046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2.3.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Decoder</a:t>
            </a:r>
            <a:endParaRPr lang="fr-FR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0" y="965998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2.3.1. </a:t>
            </a:r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Basic </a:t>
            </a:r>
            <a:r>
              <a:rPr lang="fr-FR" sz="24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Binary</a:t>
            </a:r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Decoder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457200" y="631825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 cstate="print"/>
          <a:srcRect l="29732" t="51893" r="28114" b="26603"/>
          <a:stretch>
            <a:fillRect/>
          </a:stretch>
        </p:blipFill>
        <p:spPr bwMode="auto">
          <a:xfrm>
            <a:off x="2601686" y="1458685"/>
            <a:ext cx="7772400" cy="22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" name="Rectangle 28"/>
          <p:cNvSpPr/>
          <p:nvPr/>
        </p:nvSpPr>
        <p:spPr>
          <a:xfrm>
            <a:off x="2634343" y="3958771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400" b="1" dirty="0"/>
              <a:t>Binary </a:t>
            </a:r>
            <a:r>
              <a:rPr lang="en-US" sz="2400" b="1" dirty="0" smtClean="0"/>
              <a:t>decoder logic of 1001 </a:t>
            </a:r>
          </a:p>
          <a:p>
            <a:pPr algn="ctr"/>
            <a:r>
              <a:rPr lang="en-US" sz="2400" b="1" dirty="0"/>
              <a:t>with valid status output </a:t>
            </a:r>
            <a:r>
              <a:rPr lang="en-US" sz="2400" b="1" dirty="0" smtClean="0"/>
              <a:t>HIGH</a:t>
            </a:r>
            <a:endParaRPr lang="fr-FR" sz="2400" b="1" dirty="0" smtClean="0"/>
          </a:p>
        </p:txBody>
      </p:sp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0" y="5145654"/>
            <a:ext cx="12192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For valid status output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LOW,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 NAND gate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can be used.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0" y="0"/>
            <a:ext cx="122305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.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Combinational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Logic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Functions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(Common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Combinational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Circuits)   </a:t>
            </a:r>
            <a:endParaRPr lang="fr-FR" sz="3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9274646" y="6356350"/>
            <a:ext cx="2743200" cy="365125"/>
          </a:xfrm>
        </p:spPr>
        <p:txBody>
          <a:bodyPr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7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4280" name="Rectangle 8"/>
          <p:cNvSpPr>
            <a:spLocks noChangeArrowheads="1"/>
          </p:cNvSpPr>
          <p:nvPr/>
        </p:nvSpPr>
        <p:spPr bwMode="auto">
          <a:xfrm>
            <a:off x="457200" y="80645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457200" y="655638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6330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54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0" y="965998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2.3.2. </a:t>
            </a:r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4-bit </a:t>
            </a:r>
            <a:r>
              <a:rPr lang="fr-FR" sz="24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decoder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457200" y="631825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 cstate="print"/>
          <a:srcRect l="7589" t="31588" r="27857" b="12698"/>
          <a:stretch>
            <a:fillRect/>
          </a:stretch>
        </p:blipFill>
        <p:spPr bwMode="auto">
          <a:xfrm>
            <a:off x="391885" y="1844248"/>
            <a:ext cx="10058400" cy="4883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" name="Rectangle 29"/>
          <p:cNvSpPr/>
          <p:nvPr/>
        </p:nvSpPr>
        <p:spPr>
          <a:xfrm>
            <a:off x="3679365" y="700087"/>
            <a:ext cx="83384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Decoding functions and truth table of a </a:t>
            </a:r>
            <a:r>
              <a:rPr lang="en-US" sz="2400" b="1" dirty="0">
                <a:solidFill>
                  <a:srgbClr val="0070C0"/>
                </a:solidFill>
              </a:rPr>
              <a:t>4-input, 16-output decoder</a:t>
            </a:r>
            <a:r>
              <a:rPr lang="en-US" sz="2400" b="1" dirty="0"/>
              <a:t> </a:t>
            </a:r>
            <a:r>
              <a:rPr lang="en-US" sz="2400" b="1" dirty="0" smtClean="0"/>
              <a:t>with </a:t>
            </a:r>
            <a:r>
              <a:rPr lang="en-US" sz="2400" b="1" dirty="0"/>
              <a:t>valid status output </a:t>
            </a:r>
            <a:r>
              <a:rPr lang="en-US" sz="2400" b="1" dirty="0" smtClean="0"/>
              <a:t>low (</a:t>
            </a:r>
            <a:r>
              <a:rPr lang="en-US" sz="2400" b="1" dirty="0"/>
              <a:t>using a NAND gate</a:t>
            </a:r>
            <a:r>
              <a:rPr lang="en-US" sz="2400" b="1" dirty="0" smtClean="0"/>
              <a:t>)</a:t>
            </a:r>
            <a:endParaRPr lang="en-US" sz="2400" b="1" dirty="0"/>
          </a:p>
        </p:txBody>
      </p:sp>
      <p:sp>
        <p:nvSpPr>
          <p:cNvPr id="29" name="Rectangle 28"/>
          <p:cNvSpPr/>
          <p:nvPr/>
        </p:nvSpPr>
        <p:spPr>
          <a:xfrm>
            <a:off x="0" y="482046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2.3.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Decoder</a:t>
            </a:r>
            <a:endParaRPr lang="fr-FR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0" y="0"/>
            <a:ext cx="122305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.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Combinational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Logic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Functions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(Common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Combinational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Circuits)   </a:t>
            </a:r>
            <a:endParaRPr lang="fr-FR" sz="3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9274646" y="6356350"/>
            <a:ext cx="2743200" cy="365125"/>
          </a:xfrm>
        </p:spPr>
        <p:txBody>
          <a:bodyPr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8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4280" name="Rectangle 8"/>
          <p:cNvSpPr>
            <a:spLocks noChangeArrowheads="1"/>
          </p:cNvSpPr>
          <p:nvPr/>
        </p:nvSpPr>
        <p:spPr bwMode="auto">
          <a:xfrm>
            <a:off x="457200" y="80645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457200" y="655638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6330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54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457200" y="631825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 cstate="print"/>
          <a:srcRect l="51518" t="28571" r="33482" b="20000"/>
          <a:stretch>
            <a:fillRect/>
          </a:stretch>
        </p:blipFill>
        <p:spPr bwMode="auto">
          <a:xfrm>
            <a:off x="1328057" y="1523997"/>
            <a:ext cx="2286000" cy="4408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" name="Rectangle 28"/>
          <p:cNvSpPr/>
          <p:nvPr/>
        </p:nvSpPr>
        <p:spPr>
          <a:xfrm>
            <a:off x="152399" y="5947005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400" b="1" dirty="0"/>
              <a:t>Logic symbol of a </a:t>
            </a:r>
            <a:r>
              <a:rPr lang="en-US" sz="2400" b="1" dirty="0">
                <a:solidFill>
                  <a:srgbClr val="0070C0"/>
                </a:solidFill>
              </a:rPr>
              <a:t>4-input, 16-output </a:t>
            </a:r>
            <a:r>
              <a:rPr lang="en-US" sz="2400" b="1" dirty="0"/>
              <a:t>decoder </a:t>
            </a:r>
            <a:r>
              <a:rPr lang="en-US" sz="2400" b="1" dirty="0" smtClean="0"/>
              <a:t>with </a:t>
            </a:r>
            <a:r>
              <a:rPr lang="en-US" sz="2400" b="1" dirty="0"/>
              <a:t>valid status output low </a:t>
            </a:r>
          </a:p>
        </p:txBody>
      </p:sp>
      <p:sp>
        <p:nvSpPr>
          <p:cNvPr id="31" name="Rectangle 3"/>
          <p:cNvSpPr>
            <a:spLocks noChangeArrowheads="1"/>
          </p:cNvSpPr>
          <p:nvPr/>
        </p:nvSpPr>
        <p:spPr bwMode="auto">
          <a:xfrm>
            <a:off x="4158342" y="1426029"/>
            <a:ext cx="803365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8, 4, 2 et 1 </a:t>
            </a: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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B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inary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weights of the input bits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0" y="965998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2.3.2. </a:t>
            </a:r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4-bit </a:t>
            </a:r>
            <a:r>
              <a:rPr lang="fr-FR" sz="24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decoder</a:t>
            </a:r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</a:t>
            </a:r>
            <a:r>
              <a:rPr lang="fr-FR" sz="24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continued</a:t>
            </a:r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32" name="Rectangle 31"/>
          <p:cNvSpPr/>
          <p:nvPr/>
        </p:nvSpPr>
        <p:spPr>
          <a:xfrm>
            <a:off x="0" y="482046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2.3.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Decoder</a:t>
            </a:r>
            <a:endParaRPr lang="fr-FR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0" y="0"/>
            <a:ext cx="122305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.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Combinational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Logic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Functions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(Common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Combinational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Circuits)   </a:t>
            </a:r>
            <a:endParaRPr lang="fr-FR" sz="3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9274646" y="6356350"/>
            <a:ext cx="2743200" cy="365125"/>
          </a:xfrm>
        </p:spPr>
        <p:txBody>
          <a:bodyPr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9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4280" name="Rectangle 8"/>
          <p:cNvSpPr>
            <a:spLocks noChangeArrowheads="1"/>
          </p:cNvSpPr>
          <p:nvPr/>
        </p:nvSpPr>
        <p:spPr bwMode="auto">
          <a:xfrm>
            <a:off x="457200" y="80645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457200" y="655638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6330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54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0" y="965998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2.3.3. </a:t>
            </a:r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DCB-</a:t>
            </a:r>
            <a:r>
              <a:rPr lang="fr-FR" sz="24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decimal</a:t>
            </a:r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decoder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457200" y="631825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371593"/>
            <a:ext cx="12192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DCB-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decimal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decoder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(DCB code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decimal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digit)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0" y="1832206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DCB-decimal decoder or 4-line input 10-line output decoder or 1 of 10 decoder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41250" t="35079" r="33215" b="26984"/>
          <a:stretch>
            <a:fillRect/>
          </a:stretch>
        </p:blipFill>
        <p:spPr bwMode="auto">
          <a:xfrm>
            <a:off x="6945086" y="2481940"/>
            <a:ext cx="4663440" cy="3897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2" name="Rectangle 31"/>
          <p:cNvSpPr/>
          <p:nvPr/>
        </p:nvSpPr>
        <p:spPr>
          <a:xfrm>
            <a:off x="-1" y="2844572"/>
            <a:ext cx="69015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/>
              <a:t>Decoding </a:t>
            </a:r>
            <a:r>
              <a:rPr lang="en-US" sz="2400" b="1" dirty="0"/>
              <a:t>functions and truth table of </a:t>
            </a:r>
            <a:r>
              <a:rPr lang="en-US" sz="2400" b="1" dirty="0" smtClean="0"/>
              <a:t>DCB-decimal </a:t>
            </a:r>
            <a:r>
              <a:rPr lang="en-US" sz="2400" b="1" dirty="0"/>
              <a:t>decoder </a:t>
            </a:r>
            <a:r>
              <a:rPr lang="fr-FR" sz="2400" b="1" dirty="0" smtClean="0">
                <a:sym typeface="Wingdings" pitchFamily="2" charset="2"/>
              </a:rPr>
              <a:t></a:t>
            </a:r>
            <a:endParaRPr lang="en-US" sz="2400" b="1" dirty="0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8327" y="4216164"/>
            <a:ext cx="69342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AND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gate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Valid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status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output HIGH</a:t>
            </a:r>
          </a:p>
        </p:txBody>
      </p:sp>
      <p:sp>
        <p:nvSpPr>
          <p:cNvPr id="33" name="Rectangle 3"/>
          <p:cNvSpPr>
            <a:spLocks noChangeArrowheads="1"/>
          </p:cNvSpPr>
          <p:nvPr/>
        </p:nvSpPr>
        <p:spPr bwMode="auto">
          <a:xfrm>
            <a:off x="-1" y="5220726"/>
            <a:ext cx="6879776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NAND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gate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Valid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status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output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LOW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0" y="482046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2.3.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Decoder</a:t>
            </a:r>
            <a:endParaRPr lang="fr-FR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0" y="0"/>
            <a:ext cx="122305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.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Combinational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Logic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Functions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(Common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Combinational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Circuits)   </a:t>
            </a:r>
            <a:endParaRPr lang="fr-FR" sz="3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9274646" y="6356350"/>
            <a:ext cx="2743200" cy="365125"/>
          </a:xfrm>
        </p:spPr>
        <p:txBody>
          <a:bodyPr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10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4280" name="Rectangle 8"/>
          <p:cNvSpPr>
            <a:spLocks noChangeArrowheads="1"/>
          </p:cNvSpPr>
          <p:nvPr/>
        </p:nvSpPr>
        <p:spPr bwMode="auto">
          <a:xfrm>
            <a:off x="457200" y="80645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457200" y="655638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6330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54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0" y="965998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2.3.4. </a:t>
            </a:r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DCB-7 segment </a:t>
            </a:r>
            <a:r>
              <a:rPr lang="fr-FR" sz="24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decoder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457200" y="631825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2705" name="Rectangle 1"/>
          <p:cNvSpPr>
            <a:spLocks noChangeArrowheads="1"/>
          </p:cNvSpPr>
          <p:nvPr/>
        </p:nvSpPr>
        <p:spPr bwMode="auto">
          <a:xfrm>
            <a:off x="0" y="1458683"/>
            <a:ext cx="121920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DCB code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(inputs) DCB-7 segment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decoder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outputs capable of driving 7-segment displays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decimal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display)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2" cstate="print"/>
          <a:srcRect l="42768" t="34718" r="27054" b="38730"/>
          <a:stretch>
            <a:fillRect/>
          </a:stretch>
        </p:blipFill>
        <p:spPr bwMode="auto">
          <a:xfrm>
            <a:off x="3015341" y="2471058"/>
            <a:ext cx="6400800" cy="3167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4" name="Rectangle 33"/>
          <p:cNvSpPr/>
          <p:nvPr/>
        </p:nvSpPr>
        <p:spPr>
          <a:xfrm>
            <a:off x="1556671" y="5783719"/>
            <a:ext cx="90895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Logic symbol of a DCB-7 segment decoder (It drives 7-segment displays with </a:t>
            </a:r>
            <a:r>
              <a:rPr lang="en-US" sz="2400" b="1" dirty="0" smtClean="0"/>
              <a:t>valid </a:t>
            </a:r>
            <a:r>
              <a:rPr lang="en-US" sz="2400" b="1" dirty="0"/>
              <a:t>status output </a:t>
            </a:r>
            <a:r>
              <a:rPr lang="en-US" sz="2400" b="1" dirty="0" smtClean="0"/>
              <a:t>LOW)</a:t>
            </a:r>
            <a:endParaRPr lang="en-US" sz="2400" b="1" dirty="0"/>
          </a:p>
        </p:txBody>
      </p:sp>
      <p:sp>
        <p:nvSpPr>
          <p:cNvPr id="29" name="Rectangle 28"/>
          <p:cNvSpPr/>
          <p:nvPr/>
        </p:nvSpPr>
        <p:spPr>
          <a:xfrm>
            <a:off x="0" y="482046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2.3.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Decoder</a:t>
            </a:r>
            <a:endParaRPr lang="fr-FR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0" y="0"/>
            <a:ext cx="122305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.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Combinational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Logic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Functions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(Common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Combinational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Circuits)   </a:t>
            </a:r>
            <a:endParaRPr lang="fr-FR" sz="3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70664</TotalTime>
  <Words>470</Words>
  <Application>Microsoft Office PowerPoint</Application>
  <PresentationFormat>Widescreen</PresentationFormat>
  <Paragraphs>82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Calibri Light</vt:lpstr>
      <vt:lpstr>Rockwell</vt:lpstr>
      <vt:lpstr>Symbol</vt:lpstr>
      <vt:lpstr>Times New Roman</vt:lpstr>
      <vt:lpstr>Wingdings</vt:lpstr>
      <vt:lpstr>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Abdelhakim Kaouache</dc:creator>
  <cp:lastModifiedBy>Hakim</cp:lastModifiedBy>
  <cp:revision>1234</cp:revision>
  <cp:lastPrinted>2017-10-12T09:43:56Z</cp:lastPrinted>
  <dcterms:created xsi:type="dcterms:W3CDTF">2016-10-27T07:51:51Z</dcterms:created>
  <dcterms:modified xsi:type="dcterms:W3CDTF">2025-03-01T14:43:53Z</dcterms:modified>
</cp:coreProperties>
</file>