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343" r:id="rId3"/>
    <p:sldId id="353" r:id="rId4"/>
    <p:sldId id="354" r:id="rId5"/>
    <p:sldId id="355" r:id="rId6"/>
    <p:sldId id="356" r:id="rId7"/>
    <p:sldId id="357" r:id="rId8"/>
    <p:sldId id="358" r:id="rId9"/>
    <p:sldId id="359" r:id="rId10"/>
    <p:sldId id="360" r:id="rId11"/>
    <p:sldId id="362" r:id="rId12"/>
    <p:sldId id="363" r:id="rId13"/>
    <p:sldId id="365" r:id="rId14"/>
    <p:sldId id="366" r:id="rId15"/>
    <p:sldId id="367" r:id="rId16"/>
  </p:sldIdLst>
  <p:sldSz cx="12192000" cy="6858000"/>
  <p:notesSz cx="6864350" cy="999648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459" autoAdjust="0"/>
    <p:restoredTop sz="99153" autoAdjust="0"/>
  </p:normalViewPr>
  <p:slideViewPr>
    <p:cSldViewPr snapToGrid="0">
      <p:cViewPr varScale="1">
        <p:scale>
          <a:sx n="85" d="100"/>
          <a:sy n="85" d="100"/>
        </p:scale>
        <p:origin x="149" y="187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7788" y="0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61AC71-0EFC-4A85-BB72-A38DB08DD2A4}" type="datetimeFigureOut">
              <a:rPr lang="fr-FR" smtClean="0"/>
              <a:pPr/>
              <a:t>08/02/2025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7788" y="9494838"/>
            <a:ext cx="2974975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10D5BC-7AF6-472D-B907-025C4739507C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2920579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8210" y="0"/>
            <a:ext cx="2974552" cy="501560"/>
          </a:xfrm>
          <a:prstGeom prst="rect">
            <a:avLst/>
          </a:prstGeom>
        </p:spPr>
        <p:txBody>
          <a:bodyPr vert="horz" lIns="96341" tIns="48171" rIns="96341" bIns="48171" rtlCol="0"/>
          <a:lstStyle>
            <a:lvl1pPr algn="r">
              <a:defRPr sz="1300"/>
            </a:lvl1pPr>
          </a:lstStyle>
          <a:p>
            <a:fld id="{21C341DB-E09C-46F9-A9A3-5CD66EBBFAFE}" type="datetimeFigureOut">
              <a:rPr lang="fr-FR" smtClean="0"/>
              <a:pPr/>
              <a:t>08/02/2025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4400" cy="33734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341" tIns="48171" rIns="96341" bIns="48171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6435" y="4810810"/>
            <a:ext cx="5491480" cy="3936117"/>
          </a:xfrm>
          <a:prstGeom prst="rect">
            <a:avLst/>
          </a:prstGeom>
        </p:spPr>
        <p:txBody>
          <a:bodyPr vert="horz" lIns="96341" tIns="48171" rIns="96341" bIns="48171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8210" y="9494929"/>
            <a:ext cx="2974552" cy="501559"/>
          </a:xfrm>
          <a:prstGeom prst="rect">
            <a:avLst/>
          </a:prstGeom>
        </p:spPr>
        <p:txBody>
          <a:bodyPr vert="horz" lIns="96341" tIns="48171" rIns="96341" bIns="48171" rtlCol="0" anchor="b"/>
          <a:lstStyle>
            <a:lvl1pPr algn="r">
              <a:defRPr sz="1300"/>
            </a:lvl1pPr>
          </a:lstStyle>
          <a:p>
            <a:fld id="{C74CEC9C-CF39-4266-8185-096B8DC832B6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698474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CEC9C-CF39-4266-8185-096B8DC832B6}" type="slidenum">
              <a:rPr lang="fr-FR" smtClean="0"/>
              <a:pPr/>
              <a:t>1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2DF0-5D8B-45B0-9535-F7D56ADAC071}" type="datetime1">
              <a:rPr lang="fr-FR" smtClean="0"/>
              <a:pPr/>
              <a:t>08/02/2025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4379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DBF79-B300-49B3-9A0F-46DD52B3673D}" type="datetime1">
              <a:rPr lang="fr-FR" smtClean="0"/>
              <a:pPr/>
              <a:t>08/02/2025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966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F9F38-A83A-4612-94C2-C8F97F3A0ADB}" type="datetime1">
              <a:rPr lang="fr-FR" smtClean="0"/>
              <a:pPr/>
              <a:t>08/02/2025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42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9347D-3B9B-43CC-9D4D-DFA5F53C7A00}" type="datetime1">
              <a:rPr lang="fr-FR" smtClean="0"/>
              <a:pPr/>
              <a:t>08/02/2025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32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6ADC5-0141-4089-A411-6F22DB7016C0}" type="datetime1">
              <a:rPr lang="fr-FR" smtClean="0"/>
              <a:pPr/>
              <a:t>08/02/2025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10334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6C554E-116B-4475-B44F-C395558652AB}" type="datetime1">
              <a:rPr lang="fr-FR" smtClean="0"/>
              <a:pPr/>
              <a:t>08/02/2025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46258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D6A59-A5FD-4886-B792-C5A35233B476}" type="datetime1">
              <a:rPr lang="fr-FR" smtClean="0"/>
              <a:pPr/>
              <a:t>08/02/2025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761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1B64A8-38BB-4646-904D-45E0CD192927}" type="datetime1">
              <a:rPr lang="fr-FR" smtClean="0"/>
              <a:pPr/>
              <a:t>08/02/2025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361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E2102-B707-4AC5-9166-844E7EED5C55}" type="datetime1">
              <a:rPr lang="fr-FR" smtClean="0"/>
              <a:pPr/>
              <a:t>08/02/2025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5151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A104F-E937-4D4E-A864-5C69CB10EFA6}" type="datetime1">
              <a:rPr lang="fr-FR" smtClean="0"/>
              <a:pPr/>
              <a:t>08/02/2025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9196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DE7EF-9E62-48FB-974C-7B945EC7B45F}" type="datetime1">
              <a:rPr lang="fr-FR" smtClean="0"/>
              <a:pPr/>
              <a:t>08/02/2025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9493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D310D-E0FA-42CA-A977-B7FEA797C861}" type="datetime1">
              <a:rPr lang="fr-FR" smtClean="0"/>
              <a:pPr/>
              <a:t>08/02/2025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076011-8115-47B4-B914-0A485709FB3B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508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1"/>
          <p:cNvSpPr txBox="1">
            <a:spLocks/>
          </p:cNvSpPr>
          <p:nvPr/>
        </p:nvSpPr>
        <p:spPr>
          <a:xfrm>
            <a:off x="0" y="1063117"/>
            <a:ext cx="12192000" cy="24674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Structure machine 2</a:t>
            </a:r>
          </a:p>
          <a:p>
            <a:pPr algn="ctr"/>
            <a:endParaRPr lang="fr-FR" sz="28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fr-F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Ch2. </a:t>
            </a:r>
            <a:r>
              <a:rPr lang="fr-FR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Combinatorial</a:t>
            </a:r>
            <a:r>
              <a:rPr lang="fr-F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3600" b="1" dirty="0" err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Logic</a:t>
            </a:r>
            <a:endParaRPr lang="fr-FR" sz="36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fr-FR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fr-F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Part 1-2)</a:t>
            </a: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fr-FR" sz="2800" b="1" dirty="0" smtClean="0">
              <a:solidFill>
                <a:srgbClr val="0070C0"/>
              </a:solidFill>
              <a:latin typeface="Times New Roman"/>
              <a:ea typeface="Calibri"/>
              <a:cs typeface="Arial"/>
            </a:endParaRPr>
          </a:p>
          <a:p>
            <a:pPr algn="ctr">
              <a:spcBef>
                <a:spcPts val="0"/>
              </a:spcBef>
            </a:pPr>
            <a:endParaRPr lang="en-US" sz="2800" dirty="0" smtClean="0">
              <a:latin typeface="Calibri"/>
              <a:ea typeface="Calibri"/>
              <a:cs typeface="Arial"/>
            </a:endParaRPr>
          </a:p>
          <a:p>
            <a:pPr algn="ctr"/>
            <a:endParaRPr lang="fr-FR" sz="2800" dirty="0">
              <a:solidFill>
                <a:srgbClr val="FF0000"/>
              </a:solidFill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</a:t>
            </a:fld>
            <a:endParaRPr lang="fr-FR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408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-25400" y="989574"/>
            <a:ext cx="1223050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1.1. </a:t>
            </a:r>
            <a:r>
              <a:rPr lang="fr-FR" sz="2800" dirty="0" err="1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Inverter</a:t>
            </a:r>
            <a:r>
              <a:rPr lang="fr-FR" sz="28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</a:t>
            </a:r>
            <a:r>
              <a:rPr lang="fr-FR" sz="28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NOT </a:t>
            </a:r>
            <a:r>
              <a:rPr lang="fr-FR" sz="2800" dirty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circuit)</a:t>
            </a:r>
            <a:endParaRPr lang="fr-FR" sz="2800" dirty="0" smtClean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0"/>
            <a:ext cx="12192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514350" algn="ctr"/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Presentation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plan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2" name="Espace réservé du numéro de diapositive 1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2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1417335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1.2. AND </a:t>
            </a:r>
            <a:r>
              <a:rPr lang="fr-FR" sz="2800" dirty="0" err="1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endParaRPr lang="en-US" sz="2800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-38508" y="481574"/>
            <a:ext cx="1223050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32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Logic</a:t>
            </a:r>
            <a:r>
              <a:rPr lang="fr-FR" sz="32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</a:t>
            </a:r>
            <a:r>
              <a:rPr lang="fr-FR" sz="32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gates</a:t>
            </a:r>
            <a:endParaRPr lang="fr-FR" sz="32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0" y="1827373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1.3. OR </a:t>
            </a:r>
            <a:r>
              <a:rPr lang="fr-FR" sz="2800" dirty="0" err="1" smtClean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endParaRPr lang="en-US" sz="2800" dirty="0">
              <a:solidFill>
                <a:schemeClr val="bg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0" y="2266034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1.4. NAND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0" y="2712532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1.5. NOR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0" y="3182648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1.6.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EXCLUSIVE OR and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NOT EXCLUSIVE OR gate</a:t>
            </a:r>
            <a:endParaRPr lang="en-US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99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3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1.4.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NAND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571500"/>
            <a:ext cx="12192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Logical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function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AND +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complementation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NAND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logic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function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NAND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gate</a:t>
            </a: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5367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Standard NAND Gate Logic Symbols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5041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1.4.1.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Logical operation of NAND gate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0416" t="50817" r="19688" b="41254"/>
          <a:stretch>
            <a:fillRect/>
          </a:stretch>
        </p:blipFill>
        <p:spPr bwMode="auto">
          <a:xfrm>
            <a:off x="2489197" y="2120899"/>
            <a:ext cx="8229600" cy="73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394970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Logical operation of NAND gate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All inputs are at HIGH levels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Output at LOW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level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One input at low level 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Output at HIGH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level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4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1.4. NAND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continued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-41374" y="523220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1.4.1. Logical operation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of NAND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 (continued)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31612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1.4.2.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Truth table of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NAND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033112" y="2660134"/>
            <a:ext cx="51739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Logical operation of 2-input NAND gate</a:t>
            </a:r>
            <a:endParaRPr lang="en-US" sz="2400" b="1" dirty="0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/>
          <a:srcRect l="32083" t="58519" r="23333" b="17592"/>
          <a:stretch>
            <a:fillRect/>
          </a:stretch>
        </p:blipFill>
        <p:spPr bwMode="auto">
          <a:xfrm>
            <a:off x="4102100" y="914400"/>
            <a:ext cx="5435600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l="49896" t="23462" r="24479" b="56292"/>
          <a:stretch>
            <a:fillRect/>
          </a:stretch>
        </p:blipFill>
        <p:spPr bwMode="auto">
          <a:xfrm>
            <a:off x="4356100" y="3784600"/>
            <a:ext cx="5486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5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1.4.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NAND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continued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434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1.4.3.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Operation with pulse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waves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/>
          <a:srcRect l="33958" t="47777" r="26979" b="19670"/>
          <a:stretch>
            <a:fillRect/>
          </a:stretch>
        </p:blipFill>
        <p:spPr bwMode="auto">
          <a:xfrm>
            <a:off x="2222500" y="1168382"/>
            <a:ext cx="8229600" cy="3857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6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1.4. NAND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continued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434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1.4.4. Logical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expression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of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NAND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9779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Boolean (logical) expression of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2-input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AND gate, X = AB</a:t>
            </a:r>
            <a:endParaRPr lang="en-US" sz="2800" b="1" dirty="0" smtClean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0" y="2260600"/>
            <a:ext cx="12192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Logical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function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AND +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Complementation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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NAND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logic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function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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NAND </a:t>
            </a: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Gate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Croix 17"/>
          <p:cNvSpPr/>
          <p:nvPr/>
        </p:nvSpPr>
        <p:spPr>
          <a:xfrm>
            <a:off x="5105400" y="1587500"/>
            <a:ext cx="548640" cy="54864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èche droite rayée 18"/>
          <p:cNvSpPr/>
          <p:nvPr/>
        </p:nvSpPr>
        <p:spPr>
          <a:xfrm rot="5400000">
            <a:off x="4856480" y="3230372"/>
            <a:ext cx="914400" cy="64008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092699" y="4254497"/>
            <a:ext cx="548640" cy="6392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7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1.5. NOR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endParaRPr lang="fr-FR" sz="28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571500"/>
            <a:ext cx="12192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Logical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function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OR +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complementation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NOR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logic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function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Gate</a:t>
            </a: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NOR</a:t>
            </a: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5367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Standard NOR Gate Logic Symbols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8343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2.5.1. Logical operation of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NOR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427990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Logical operation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of NOR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gate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At least one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input at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HIGH level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Output at LOW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level</a:t>
            </a:r>
            <a:endParaRPr lang="fr-FR" sz="28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All inputs are at LOW levels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Output at HIGH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level</a:t>
            </a:r>
            <a:endParaRPr lang="fr-FR" sz="28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8506" t="68885" r="30136" b="26043"/>
          <a:stretch>
            <a:fillRect/>
          </a:stretch>
        </p:blipFill>
        <p:spPr bwMode="auto">
          <a:xfrm>
            <a:off x="1164767" y="2231574"/>
            <a:ext cx="10050229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8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1.5.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NOR 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</a:t>
            </a:r>
            <a:r>
              <a:rPr lang="fr-FR" sz="28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continued</a:t>
            </a: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434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1.5.1. Logical operation of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NOR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 (continued)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34914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1.5.2. Truth table of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NOR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55312" y="2964934"/>
            <a:ext cx="49735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/>
              <a:t>Logical operation of 2-input NOR gate</a:t>
            </a:r>
            <a:endParaRPr lang="en-US" sz="2400" b="1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 l="28958" t="49629" r="31250" b="32037"/>
          <a:stretch>
            <a:fillRect/>
          </a:stretch>
        </p:blipFill>
        <p:spPr bwMode="auto">
          <a:xfrm>
            <a:off x="2501900" y="1003300"/>
            <a:ext cx="7498080" cy="1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/>
          <a:srcRect l="44688" t="50370" r="29583" b="27593"/>
          <a:stretch>
            <a:fillRect/>
          </a:stretch>
        </p:blipFill>
        <p:spPr bwMode="auto">
          <a:xfrm>
            <a:off x="4216400" y="4051300"/>
            <a:ext cx="4572000" cy="2202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9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1.5.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NOR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continued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434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1.5.3.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Operation with pulse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waves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 l="32083" t="43157" r="35938" b="34734"/>
          <a:stretch>
            <a:fillRect/>
          </a:stretch>
        </p:blipFill>
        <p:spPr bwMode="auto">
          <a:xfrm>
            <a:off x="2400297" y="1257300"/>
            <a:ext cx="8229597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10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1.5. 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NOR 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 (</a:t>
            </a:r>
            <a:r>
              <a:rPr lang="fr-FR" sz="2800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continued</a:t>
            </a:r>
            <a:r>
              <a:rPr lang="fr-FR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)</a:t>
            </a:r>
            <a:endParaRPr lang="fr-FR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434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1.5.4.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Logical expressions of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NOR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0" y="9779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Boolean (logical) expression of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2-input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OR gate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fr-FR" sz="2800" dirty="0" smtClean="0"/>
              <a:t> </a:t>
            </a:r>
            <a:r>
              <a:rPr lang="fr-FR" sz="2800" dirty="0" smtClean="0"/>
              <a:t>X = A + B</a:t>
            </a:r>
            <a:endParaRPr lang="en-US" sz="2800" b="1" dirty="0" smtClean="0"/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0" y="2260600"/>
            <a:ext cx="12192000" cy="861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Logical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function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OR +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Complementation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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NAND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logic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latin typeface="Times New Roman" pitchFamily="18" charset="0"/>
                <a:cs typeface="Times New Roman" pitchFamily="18" charset="0"/>
              </a:rPr>
              <a:t>function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</a:t>
            </a:r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Porte  </a:t>
            </a:r>
          </a:p>
          <a:p>
            <a:r>
              <a:rPr lang="fr-FR" sz="2800" dirty="0">
                <a:latin typeface="Times New Roman" pitchFamily="18" charset="0"/>
                <a:cs typeface="Times New Roman" pitchFamily="18" charset="0"/>
              </a:rPr>
              <a:t>   NON-OU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Croix 17"/>
          <p:cNvSpPr/>
          <p:nvPr/>
        </p:nvSpPr>
        <p:spPr>
          <a:xfrm>
            <a:off x="5105400" y="1587500"/>
            <a:ext cx="548640" cy="548640"/>
          </a:xfrm>
          <a:prstGeom prst="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èche droite rayée 18"/>
          <p:cNvSpPr/>
          <p:nvPr/>
        </p:nvSpPr>
        <p:spPr>
          <a:xfrm rot="5400000">
            <a:off x="4856480" y="3230372"/>
            <a:ext cx="914400" cy="640080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02200" y="4203697"/>
            <a:ext cx="914400" cy="55443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11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1.6.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EXCLUSIVE OR and NOT EXCLUSIVE OR gate</a:t>
            </a:r>
            <a:endParaRPr lang="en-US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14351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Standard Logic Symbols of Exclusive OR Gate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0977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1.6.2. Logical operation of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exclusive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OR gate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3902179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Logical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operation of exclusive OR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gate 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two inputs are at opposite logic levels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Output at HIGH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level</a:t>
            </a:r>
            <a:endParaRPr lang="fr-FR" sz="28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Both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inputs 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are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same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Output at LOW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level</a:t>
            </a:r>
            <a:endParaRPr lang="fr-FR" sz="28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8750" t="48506" r="40938" b="44818"/>
          <a:stretch>
            <a:fillRect/>
          </a:stretch>
        </p:blipFill>
        <p:spPr bwMode="auto">
          <a:xfrm>
            <a:off x="2222497" y="2019300"/>
            <a:ext cx="8098401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0" y="7228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1.6.1.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EXCLUSIVE OR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12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1.6.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EXCLUSIVE OR and NOT EXCLUSIVE OR 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 (continued)</a:t>
            </a:r>
            <a:endParaRPr lang="en-US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434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1.6.2.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Logical operation of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exclusive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OR gate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34914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1.6.3.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Truth table of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exclusive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OR gate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52012" y="2876034"/>
            <a:ext cx="69930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/>
              <a:t>Opération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logique</a:t>
            </a:r>
            <a:r>
              <a:rPr lang="en-US" sz="2400" b="1" dirty="0" smtClean="0"/>
              <a:t> de la </a:t>
            </a:r>
            <a:r>
              <a:rPr lang="en-US" sz="2400" b="1" dirty="0" err="1" smtClean="0"/>
              <a:t>porte</a:t>
            </a:r>
            <a:r>
              <a:rPr lang="en-US" sz="2400" b="1" dirty="0" smtClean="0"/>
              <a:t> OU </a:t>
            </a:r>
            <a:r>
              <a:rPr lang="en-US" sz="2400" b="1" dirty="0" err="1" smtClean="0"/>
              <a:t>exclusif</a:t>
            </a:r>
            <a:r>
              <a:rPr lang="en-US" sz="2400" b="1" dirty="0" smtClean="0"/>
              <a:t> à 2 entrées </a:t>
            </a:r>
            <a:endParaRPr lang="en-US" sz="2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26771" t="47963" r="34896" b="32963"/>
          <a:stretch>
            <a:fillRect/>
          </a:stretch>
        </p:blipFill>
        <p:spPr bwMode="auto">
          <a:xfrm>
            <a:off x="2882900" y="1015992"/>
            <a:ext cx="6309360" cy="1765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 l="42813" t="66667" r="33125" b="12592"/>
          <a:stretch>
            <a:fillRect/>
          </a:stretch>
        </p:blipFill>
        <p:spPr bwMode="auto">
          <a:xfrm>
            <a:off x="4114800" y="3987799"/>
            <a:ext cx="5105400" cy="2475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13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1.6.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EXCLUSIVE OR and NOT EXCLUSIVE OR gate (continued)</a:t>
            </a:r>
            <a:endParaRPr lang="en-US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863600"/>
            <a:ext cx="1219200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kumimoji="0" lang="fr-FR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Standard </a:t>
            </a:r>
            <a:r>
              <a:rPr lang="en-US" sz="2800" b="1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Not Exclusive OR </a:t>
            </a:r>
            <a:r>
              <a:rPr lang="en-US" sz="2800" b="1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Gate Logic Symbols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0850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1.6.5.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Logical operation of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not exclusive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NOR gate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0" y="3581400"/>
            <a:ext cx="12192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Logical operation of the exclusive NOR gate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two inputs are at opposite logic levels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Output at LOW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level</a:t>
            </a:r>
            <a:endParaRPr lang="fr-FR" sz="28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lvl="1" eaLnBrk="0" fontAlgn="base" hangingPunct="0">
              <a:spcBef>
                <a:spcPct val="0"/>
              </a:spcBef>
              <a:spcAft>
                <a:spcPct val="0"/>
              </a:spcAft>
              <a:buFont typeface="Symbol" pitchFamily="18" charset="2"/>
              <a:buChar char=""/>
            </a:pP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Both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inputs 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are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the </a:t>
            </a:r>
            <a:r>
              <a:rPr lang="fr-FR" sz="2800" dirty="0" err="1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same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  <a:sym typeface="Wingdings" pitchFamily="2" charset="2"/>
              </a:rPr>
              <a:t></a:t>
            </a:r>
            <a:r>
              <a:rPr lang="fr-FR" sz="2800" dirty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Output at HIGH </a:t>
            </a:r>
            <a:r>
              <a:rPr lang="fr-FR" sz="2800" dirty="0" err="1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level</a:t>
            </a:r>
            <a:endParaRPr lang="fr-FR" sz="2800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4307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1.6.4.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NOT EXCLUSIVE OR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gate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44375" t="47407" r="25104" b="44445"/>
          <a:stretch>
            <a:fillRect/>
          </a:stretch>
        </p:blipFill>
        <p:spPr bwMode="auto">
          <a:xfrm>
            <a:off x="2654300" y="1282700"/>
            <a:ext cx="7223760" cy="1084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14</a:t>
            </a:fld>
            <a:endParaRPr lang="fr-FR" sz="2800" b="1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1.6.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EXCLUSIVE OR and NOT EXCLUSIVE OR gate (continued)</a:t>
            </a:r>
            <a:endParaRPr lang="en-US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434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1.6.5.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Logical operation of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not exclusive OR gate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0" y="34533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1.6.6.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Truth table of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not exclusive OR </a:t>
            </a:r>
            <a:r>
              <a:rPr lang="en-US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gate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852012" y="2876034"/>
            <a:ext cx="76999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err="1" smtClean="0"/>
              <a:t>Opération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logique</a:t>
            </a:r>
            <a:r>
              <a:rPr lang="en-US" sz="2400" b="1" dirty="0" smtClean="0"/>
              <a:t> de la </a:t>
            </a:r>
            <a:r>
              <a:rPr lang="en-US" sz="2400" b="1" dirty="0" err="1" smtClean="0"/>
              <a:t>porte</a:t>
            </a:r>
            <a:r>
              <a:rPr lang="en-US" sz="2400" b="1" dirty="0" smtClean="0"/>
              <a:t> NON-OU </a:t>
            </a:r>
            <a:r>
              <a:rPr lang="en-US" sz="2400" b="1" dirty="0" err="1" smtClean="0"/>
              <a:t>exclusif</a:t>
            </a:r>
            <a:r>
              <a:rPr lang="en-US" sz="2400" b="1" dirty="0" smtClean="0"/>
              <a:t> à 2 entrées </a:t>
            </a:r>
            <a:endParaRPr lang="en-US" sz="24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33125" t="55556" r="27813" b="25185"/>
          <a:stretch>
            <a:fillRect/>
          </a:stretch>
        </p:blipFill>
        <p:spPr bwMode="auto">
          <a:xfrm>
            <a:off x="3162300" y="1028692"/>
            <a:ext cx="6400800" cy="1775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 l="52605" t="39815" r="19988" b="36083"/>
          <a:stretch>
            <a:fillRect/>
          </a:stretch>
        </p:blipFill>
        <p:spPr bwMode="auto">
          <a:xfrm>
            <a:off x="3746500" y="3949700"/>
            <a:ext cx="4991100" cy="246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/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/>
          <a:lstStyle/>
          <a:p>
            <a:fld id="{48076011-8115-47B4-B914-0A485709FB3B}" type="slidenum">
              <a:rPr lang="fr-FR" sz="2800" b="1" smtClean="0">
                <a:solidFill>
                  <a:srgbClr val="FF0000"/>
                </a:solidFill>
              </a:rPr>
              <a:pPr/>
              <a:t>15</a:t>
            </a:fld>
            <a:endParaRPr lang="fr-FR" sz="2800" b="1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41374" y="0"/>
            <a:ext cx="1223337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1.6. </a:t>
            </a:r>
            <a:r>
              <a:rPr lang="en-US" sz="28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ckwell" pitchFamily="18" charset="0"/>
                <a:cs typeface="Times New Roman" pitchFamily="18" charset="0"/>
              </a:rPr>
              <a:t>EXCLUSIVE OR and NOT EXCLUSIVE OR gate (continued)</a:t>
            </a:r>
            <a:endParaRPr lang="en-US" sz="2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ckwell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443484"/>
            <a:ext cx="122305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1.6.7. </a:t>
            </a:r>
            <a:r>
              <a:rPr lang="fr-FR" sz="2400" dirty="0" err="1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Example</a:t>
            </a:r>
            <a:endParaRPr lang="fr-FR" sz="2400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971034"/>
            <a:ext cx="12192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Exclusive OR Gate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  <a:sym typeface="Wingdings"/>
              </a:rPr>
              <a:t>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Two-bit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adder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46667" t="48519" r="39687" b="17407"/>
          <a:stretch>
            <a:fillRect/>
          </a:stretch>
        </p:blipFill>
        <p:spPr bwMode="auto">
          <a:xfrm>
            <a:off x="4000500" y="1549392"/>
            <a:ext cx="3200400" cy="4495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70620</TotalTime>
  <Words>591</Words>
  <Application>Microsoft Office PowerPoint</Application>
  <PresentationFormat>Widescreen</PresentationFormat>
  <Paragraphs>93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Rockwell</vt:lpstr>
      <vt:lpstr>Symbol</vt:lpstr>
      <vt:lpstr>Times New Roman</vt:lpstr>
      <vt:lpstr>Wingdings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Abdelhakim Kaouache</dc:creator>
  <cp:lastModifiedBy>Hakim</cp:lastModifiedBy>
  <cp:revision>1191</cp:revision>
  <cp:lastPrinted>2017-10-12T09:43:56Z</cp:lastPrinted>
  <dcterms:created xsi:type="dcterms:W3CDTF">2016-10-27T07:51:51Z</dcterms:created>
  <dcterms:modified xsi:type="dcterms:W3CDTF">2025-02-08T23:28:43Z</dcterms:modified>
</cp:coreProperties>
</file>