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2CEE4330-1751-4C98-8D85-3B8A48838471}" type="datetimeFigureOut">
              <a:rPr lang="fr-FR" smtClean="0"/>
              <a:t>22/10/2024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4306630-ADD1-43A5-BF35-2930D5A90025}" type="slidenum">
              <a:rPr lang="fr-FR" smtClean="0"/>
              <a:t>‹N°›</a:t>
            </a:fld>
            <a:endParaRPr lang="fr-FR"/>
          </a:p>
        </p:txBody>
      </p:sp>
    </p:spTree>
    <p:extLst>
      <p:ext uri="{BB962C8B-B14F-4D97-AF65-F5344CB8AC3E}">
        <p14:creationId xmlns:p14="http://schemas.microsoft.com/office/powerpoint/2010/main" val="3949465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CEE4330-1751-4C98-8D85-3B8A48838471}" type="datetimeFigureOut">
              <a:rPr lang="fr-FR" smtClean="0"/>
              <a:t>22/10/2024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4306630-ADD1-43A5-BF35-2930D5A90025}" type="slidenum">
              <a:rPr lang="fr-FR" smtClean="0"/>
              <a:t>‹N°›</a:t>
            </a:fld>
            <a:endParaRPr lang="fr-FR"/>
          </a:p>
        </p:txBody>
      </p:sp>
    </p:spTree>
    <p:extLst>
      <p:ext uri="{BB962C8B-B14F-4D97-AF65-F5344CB8AC3E}">
        <p14:creationId xmlns:p14="http://schemas.microsoft.com/office/powerpoint/2010/main" val="110226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CEE4330-1751-4C98-8D85-3B8A48838471}" type="datetimeFigureOut">
              <a:rPr lang="fr-FR" smtClean="0"/>
              <a:t>22/10/2024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4306630-ADD1-43A5-BF35-2930D5A90025}" type="slidenum">
              <a:rPr lang="fr-FR" smtClean="0"/>
              <a:t>‹N°›</a:t>
            </a:fld>
            <a:endParaRPr lang="fr-FR"/>
          </a:p>
        </p:txBody>
      </p:sp>
    </p:spTree>
    <p:extLst>
      <p:ext uri="{BB962C8B-B14F-4D97-AF65-F5344CB8AC3E}">
        <p14:creationId xmlns:p14="http://schemas.microsoft.com/office/powerpoint/2010/main" val="3261709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CEE4330-1751-4C98-8D85-3B8A48838471}" type="datetimeFigureOut">
              <a:rPr lang="fr-FR" smtClean="0"/>
              <a:t>22/10/2024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4306630-ADD1-43A5-BF35-2930D5A90025}" type="slidenum">
              <a:rPr lang="fr-FR" smtClean="0"/>
              <a:t>‹N°›</a:t>
            </a:fld>
            <a:endParaRPr lang="fr-FR"/>
          </a:p>
        </p:txBody>
      </p:sp>
    </p:spTree>
    <p:extLst>
      <p:ext uri="{BB962C8B-B14F-4D97-AF65-F5344CB8AC3E}">
        <p14:creationId xmlns:p14="http://schemas.microsoft.com/office/powerpoint/2010/main" val="2371186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2CEE4330-1751-4C98-8D85-3B8A48838471}" type="datetimeFigureOut">
              <a:rPr lang="fr-FR" smtClean="0"/>
              <a:t>22/10/2024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4306630-ADD1-43A5-BF35-2930D5A90025}" type="slidenum">
              <a:rPr lang="fr-FR" smtClean="0"/>
              <a:t>‹N°›</a:t>
            </a:fld>
            <a:endParaRPr lang="fr-FR"/>
          </a:p>
        </p:txBody>
      </p:sp>
    </p:spTree>
    <p:extLst>
      <p:ext uri="{BB962C8B-B14F-4D97-AF65-F5344CB8AC3E}">
        <p14:creationId xmlns:p14="http://schemas.microsoft.com/office/powerpoint/2010/main" val="2981210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CEE4330-1751-4C98-8D85-3B8A48838471}" type="datetimeFigureOut">
              <a:rPr lang="fr-FR" smtClean="0"/>
              <a:t>22/10/2024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4306630-ADD1-43A5-BF35-2930D5A90025}" type="slidenum">
              <a:rPr lang="fr-FR" smtClean="0"/>
              <a:t>‹N°›</a:t>
            </a:fld>
            <a:endParaRPr lang="fr-FR"/>
          </a:p>
        </p:txBody>
      </p:sp>
    </p:spTree>
    <p:extLst>
      <p:ext uri="{BB962C8B-B14F-4D97-AF65-F5344CB8AC3E}">
        <p14:creationId xmlns:p14="http://schemas.microsoft.com/office/powerpoint/2010/main" val="2234708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CEE4330-1751-4C98-8D85-3B8A48838471}" type="datetimeFigureOut">
              <a:rPr lang="fr-FR" smtClean="0"/>
              <a:t>22/10/2024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4306630-ADD1-43A5-BF35-2930D5A90025}" type="slidenum">
              <a:rPr lang="fr-FR" smtClean="0"/>
              <a:t>‹N°›</a:t>
            </a:fld>
            <a:endParaRPr lang="fr-FR"/>
          </a:p>
        </p:txBody>
      </p:sp>
    </p:spTree>
    <p:extLst>
      <p:ext uri="{BB962C8B-B14F-4D97-AF65-F5344CB8AC3E}">
        <p14:creationId xmlns:p14="http://schemas.microsoft.com/office/powerpoint/2010/main" val="688236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2CEE4330-1751-4C98-8D85-3B8A48838471}" type="datetimeFigureOut">
              <a:rPr lang="fr-FR" smtClean="0"/>
              <a:t>22/10/2024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4306630-ADD1-43A5-BF35-2930D5A90025}" type="slidenum">
              <a:rPr lang="fr-FR" smtClean="0"/>
              <a:t>‹N°›</a:t>
            </a:fld>
            <a:endParaRPr lang="fr-FR"/>
          </a:p>
        </p:txBody>
      </p:sp>
    </p:spTree>
    <p:extLst>
      <p:ext uri="{BB962C8B-B14F-4D97-AF65-F5344CB8AC3E}">
        <p14:creationId xmlns:p14="http://schemas.microsoft.com/office/powerpoint/2010/main" val="2083309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CEE4330-1751-4C98-8D85-3B8A48838471}" type="datetimeFigureOut">
              <a:rPr lang="fr-FR" smtClean="0"/>
              <a:t>22/10/2024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4306630-ADD1-43A5-BF35-2930D5A90025}" type="slidenum">
              <a:rPr lang="fr-FR" smtClean="0"/>
              <a:t>‹N°›</a:t>
            </a:fld>
            <a:endParaRPr lang="fr-FR"/>
          </a:p>
        </p:txBody>
      </p:sp>
    </p:spTree>
    <p:extLst>
      <p:ext uri="{BB962C8B-B14F-4D97-AF65-F5344CB8AC3E}">
        <p14:creationId xmlns:p14="http://schemas.microsoft.com/office/powerpoint/2010/main" val="2237559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CEE4330-1751-4C98-8D85-3B8A48838471}" type="datetimeFigureOut">
              <a:rPr lang="fr-FR" smtClean="0"/>
              <a:t>22/10/2024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4306630-ADD1-43A5-BF35-2930D5A90025}" type="slidenum">
              <a:rPr lang="fr-FR" smtClean="0"/>
              <a:t>‹N°›</a:t>
            </a:fld>
            <a:endParaRPr lang="fr-FR"/>
          </a:p>
        </p:txBody>
      </p:sp>
    </p:spTree>
    <p:extLst>
      <p:ext uri="{BB962C8B-B14F-4D97-AF65-F5344CB8AC3E}">
        <p14:creationId xmlns:p14="http://schemas.microsoft.com/office/powerpoint/2010/main" val="4232337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CEE4330-1751-4C98-8D85-3B8A48838471}" type="datetimeFigureOut">
              <a:rPr lang="fr-FR" smtClean="0"/>
              <a:t>22/10/2024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4306630-ADD1-43A5-BF35-2930D5A90025}" type="slidenum">
              <a:rPr lang="fr-FR" smtClean="0"/>
              <a:t>‹N°›</a:t>
            </a:fld>
            <a:endParaRPr lang="fr-FR"/>
          </a:p>
        </p:txBody>
      </p:sp>
    </p:spTree>
    <p:extLst>
      <p:ext uri="{BB962C8B-B14F-4D97-AF65-F5344CB8AC3E}">
        <p14:creationId xmlns:p14="http://schemas.microsoft.com/office/powerpoint/2010/main" val="1789135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EE4330-1751-4C98-8D85-3B8A48838471}" type="datetimeFigureOut">
              <a:rPr lang="fr-FR" smtClean="0"/>
              <a:t>22/10/2024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306630-ADD1-43A5-BF35-2930D5A90025}" type="slidenum">
              <a:rPr lang="fr-FR" smtClean="0"/>
              <a:t>‹N°›</a:t>
            </a:fld>
            <a:endParaRPr lang="fr-FR"/>
          </a:p>
        </p:txBody>
      </p:sp>
    </p:spTree>
    <p:extLst>
      <p:ext uri="{BB962C8B-B14F-4D97-AF65-F5344CB8AC3E}">
        <p14:creationId xmlns:p14="http://schemas.microsoft.com/office/powerpoint/2010/main" val="1289131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www.studysmarter.co.uk/explanations/medicine/biomedicine/protein-quantification/"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byjus.com/physics/wavelength-of-light/"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85804" y="2152514"/>
            <a:ext cx="4269695" cy="584775"/>
          </a:xfrm>
          <a:prstGeom prst="rect">
            <a:avLst/>
          </a:prstGeom>
        </p:spPr>
        <p:txBody>
          <a:bodyPr wrap="none">
            <a:spAutoFit/>
          </a:bodyPr>
          <a:lstStyle/>
          <a:p>
            <a:r>
              <a:rPr lang="en-US" sz="3200" b="1" dirty="0" smtClean="0">
                <a:effectLst/>
                <a:latin typeface="Times New Roman" panose="02020603050405020304" pitchFamily="18" charset="0"/>
                <a:ea typeface="Calibri" panose="020F0502020204030204" pitchFamily="34" charset="0"/>
              </a:rPr>
              <a:t>The spectrophotometer</a:t>
            </a:r>
            <a:endParaRPr lang="fr-FR" sz="3200" dirty="0"/>
          </a:p>
        </p:txBody>
      </p:sp>
    </p:spTree>
    <p:extLst>
      <p:ext uri="{BB962C8B-B14F-4D97-AF65-F5344CB8AC3E}">
        <p14:creationId xmlns:p14="http://schemas.microsoft.com/office/powerpoint/2010/main" val="1249496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0"/>
            <a:ext cx="11227558" cy="5078313"/>
          </a:xfrm>
          <a:prstGeom prst="rect">
            <a:avLst/>
          </a:prstGeom>
        </p:spPr>
        <p:txBody>
          <a:bodyPr wrap="square">
            <a:spAutoFit/>
          </a:bodyPr>
          <a:lstStyle/>
          <a:p>
            <a:pPr marL="318770">
              <a:lnSpc>
                <a:spcPct val="150000"/>
              </a:lnSpc>
              <a:spcAft>
                <a:spcPts val="0"/>
              </a:spcAft>
            </a:pPr>
            <a:r>
              <a:rPr lang="en-US" sz="2400" b="1" dirty="0" smtClean="0">
                <a:effectLst/>
                <a:latin typeface="Times New Roman" panose="02020603050405020304" pitchFamily="18" charset="0"/>
                <a:ea typeface="Calibri" panose="020F0502020204030204" pitchFamily="34" charset="0"/>
                <a:cs typeface="Arial" panose="020B0604020202020204" pitchFamily="34" charset="0"/>
              </a:rPr>
              <a:t>4,2.2 Recording absorbance at a given wavelength</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318770">
              <a:lnSpc>
                <a:spcPct val="150000"/>
              </a:lnSpc>
              <a:spcAft>
                <a:spcPts val="0"/>
              </a:spcAft>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Set to “absorbance measurement” mode.</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318770">
              <a:lnSpc>
                <a:spcPct val="150000"/>
              </a:lnSpc>
              <a:spcAft>
                <a:spcPts val="0"/>
              </a:spcAft>
            </a:pPr>
            <a:r>
              <a:rPr lang="en-US" sz="2400" dirty="0" smtClean="0">
                <a:effectLst/>
                <a:latin typeface="Segoe UI Symbol" panose="020B0502040204020203" pitchFamily="34" charset="0"/>
                <a:ea typeface="Calibri" panose="020F0502020204030204" pitchFamily="34" charset="0"/>
                <a:cs typeface="Segoe UI Symbol" panose="020B0502040204020203" pitchFamily="34" charset="0"/>
              </a:rPr>
              <a:t>➊</a:t>
            </a: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 set the measurement wavelength.</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318770" algn="just">
              <a:lnSpc>
                <a:spcPct val="150000"/>
              </a:lnSpc>
              <a:spcAft>
                <a:spcPts val="0"/>
              </a:spcAft>
            </a:pPr>
            <a:r>
              <a:rPr lang="en-US" sz="2400" dirty="0" smtClean="0">
                <a:effectLst/>
                <a:latin typeface="Segoe UI Symbol" panose="020B0502040204020203" pitchFamily="34" charset="0"/>
                <a:ea typeface="Calibri" panose="020F0502020204030204" pitchFamily="34" charset="0"/>
                <a:cs typeface="Segoe UI Symbol" panose="020B0502040204020203" pitchFamily="34" charset="0"/>
              </a:rPr>
              <a:t>➋</a:t>
            </a: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 Repeat steps </a:t>
            </a:r>
            <a:r>
              <a:rPr lang="en-US" sz="2400" dirty="0" smtClean="0">
                <a:effectLst/>
                <a:latin typeface="Segoe UI Symbol" panose="020B0502040204020203" pitchFamily="34" charset="0"/>
                <a:ea typeface="Calibri" panose="020F0502020204030204" pitchFamily="34" charset="0"/>
                <a:cs typeface="Segoe UI Symbol" panose="020B0502040204020203" pitchFamily="34" charset="0"/>
              </a:rPr>
              <a:t>➋</a:t>
            </a: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 and </a:t>
            </a:r>
            <a:r>
              <a:rPr lang="en-US" sz="2400" dirty="0" smtClean="0">
                <a:effectLst/>
                <a:latin typeface="Segoe UI Symbol" panose="020B0502040204020203" pitchFamily="34" charset="0"/>
                <a:ea typeface="Calibri" panose="020F0502020204030204" pitchFamily="34" charset="0"/>
                <a:cs typeface="Segoe UI Symbol" panose="020B0502040204020203" pitchFamily="34" charset="0"/>
              </a:rPr>
              <a:t>➌</a:t>
            </a: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 of 4.2.1.</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50000"/>
              </a:lnSpc>
              <a:spcAft>
                <a:spcPts val="0"/>
              </a:spcAft>
              <a:buFont typeface="+mj-lt"/>
              <a:buAutoNum type="arabicPeriod"/>
            </a:pPr>
            <a:r>
              <a:rPr lang="en-US" sz="2400" b="1" dirty="0" smtClean="0">
                <a:effectLst/>
                <a:latin typeface="Times New Roman" panose="02020603050405020304" pitchFamily="18" charset="0"/>
                <a:ea typeface="Calibri" panose="020F0502020204030204" pitchFamily="34" charset="0"/>
                <a:cs typeface="Arial" panose="020B0604020202020204" pitchFamily="34" charset="0"/>
              </a:rPr>
              <a:t>Spectrophotometer not interfaced to computer</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318770">
              <a:lnSpc>
                <a:spcPct val="150000"/>
              </a:lnSpc>
              <a:spcAft>
                <a:spcPts val="0"/>
              </a:spcAft>
            </a:pPr>
            <a:r>
              <a:rPr lang="en-US" sz="2400" dirty="0" smtClean="0">
                <a:effectLst/>
                <a:latin typeface="Segoe UI Symbol" panose="020B0502040204020203" pitchFamily="34" charset="0"/>
                <a:ea typeface="Calibri" panose="020F0502020204030204" pitchFamily="34" charset="0"/>
                <a:cs typeface="Segoe UI Symbol" panose="020B0502040204020203" pitchFamily="34" charset="0"/>
              </a:rPr>
              <a:t>➊</a:t>
            </a: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 set the measurement wavelength.</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318770">
              <a:lnSpc>
                <a:spcPct val="150000"/>
              </a:lnSpc>
              <a:spcAft>
                <a:spcPts val="0"/>
              </a:spcAft>
            </a:pPr>
            <a:r>
              <a:rPr lang="en-US" sz="2400" dirty="0" smtClean="0">
                <a:effectLst/>
                <a:latin typeface="Segoe UI Symbol" panose="020B0502040204020203" pitchFamily="34" charset="0"/>
                <a:ea typeface="Calibri" panose="020F0502020204030204" pitchFamily="34" charset="0"/>
                <a:cs typeface="Segoe UI Symbol" panose="020B0502040204020203" pitchFamily="34" charset="0"/>
              </a:rPr>
              <a:t>➋</a:t>
            </a: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 Insert “blank” cell. Press “zero absorbance” button.</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318770">
              <a:lnSpc>
                <a:spcPct val="150000"/>
              </a:lnSpc>
              <a:spcAft>
                <a:spcPts val="0"/>
              </a:spcAft>
            </a:pPr>
            <a:r>
              <a:rPr lang="en-US" sz="2400" dirty="0" smtClean="0">
                <a:effectLst/>
                <a:latin typeface="Segoe UI Symbol" panose="020B0502040204020203" pitchFamily="34" charset="0"/>
                <a:ea typeface="Calibri" panose="020F0502020204030204" pitchFamily="34" charset="0"/>
                <a:cs typeface="Segoe UI Symbol" panose="020B0502040204020203" pitchFamily="34" charset="0"/>
              </a:rPr>
              <a:t>➌</a:t>
            </a: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 Insert the cell containing the solution to be studied. Read the absorbance displayed.</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318770" algn="just">
              <a:lnSpc>
                <a:spcPct val="150000"/>
              </a:lnSpc>
              <a:spcAft>
                <a:spcPts val="800"/>
              </a:spcAft>
            </a:pPr>
            <a:r>
              <a:rPr lang="en-US" sz="2400" dirty="0" smtClean="0">
                <a:effectLst/>
                <a:latin typeface="Segoe UI Symbol" panose="020B0502040204020203" pitchFamily="34" charset="0"/>
                <a:ea typeface="Calibri" panose="020F0502020204030204" pitchFamily="34" charset="0"/>
                <a:cs typeface="Segoe UI Symbol" panose="020B0502040204020203" pitchFamily="34" charset="0"/>
              </a:rPr>
              <a:t>➍</a:t>
            </a: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 To plot a spectrum, repeat the above three steps for each wavelength studied.</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96013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1462" y="143766"/>
            <a:ext cx="10272216" cy="6063198"/>
          </a:xfrm>
          <a:prstGeom prst="rect">
            <a:avLst/>
          </a:prstGeom>
        </p:spPr>
        <p:txBody>
          <a:bodyPr wrap="square">
            <a:spAutoFit/>
          </a:bodyPr>
          <a:lstStyle/>
          <a:p>
            <a:pPr lvl="0" algn="just">
              <a:lnSpc>
                <a:spcPct val="150000"/>
              </a:lnSpc>
            </a:pPr>
            <a:r>
              <a:rPr lang="en-US" b="1" dirty="0" smtClean="0">
                <a:effectLst/>
                <a:latin typeface="Times New Roman" panose="02020603050405020304" pitchFamily="18" charset="0"/>
                <a:ea typeface="Calibri" panose="020F0502020204030204" pitchFamily="34" charset="0"/>
                <a:cs typeface="Arial" panose="020B0604020202020204" pitchFamily="34" charset="0"/>
              </a:rPr>
              <a:t>5, Good practices of use of the spectrophotometer</a:t>
            </a:r>
            <a:endParaRPr lang="fr-FR" sz="16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spcAft>
                <a:spcPts val="0"/>
              </a:spcAft>
              <a:buFont typeface="Wingdings" panose="05000000000000000000" pitchFamily="2" charset="2"/>
              <a:buChar char=""/>
            </a:pPr>
            <a:r>
              <a:rPr lang="en-US" dirty="0" smtClean="0">
                <a:effectLst/>
                <a:latin typeface="Times New Roman" panose="02020603050405020304" pitchFamily="18" charset="0"/>
                <a:ea typeface="Calibri" panose="020F0502020204030204" pitchFamily="34" charset="0"/>
                <a:cs typeface="Arial" panose="020B0604020202020204" pitchFamily="34" charset="0"/>
              </a:rPr>
              <a:t>Perform the calibration of the spectrophotometer, each time the analysis of a group of samples is carried out.</a:t>
            </a:r>
            <a:endParaRPr lang="fr-FR" sz="16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spcAft>
                <a:spcPts val="0"/>
              </a:spcAft>
              <a:buFont typeface="Wingdings" panose="05000000000000000000" pitchFamily="2" charset="2"/>
              <a:buChar char=""/>
            </a:pPr>
            <a:r>
              <a:rPr lang="en-US" dirty="0" smtClean="0">
                <a:effectLst/>
                <a:latin typeface="Times New Roman" panose="02020603050405020304" pitchFamily="18" charset="0"/>
                <a:ea typeface="Calibri" panose="020F0502020204030204" pitchFamily="34" charset="0"/>
                <a:cs typeface="Arial" panose="020B0604020202020204" pitchFamily="34" charset="0"/>
              </a:rPr>
              <a:t>Keep the lid of the sample holder closed during the measurement process, to ensure an adequate reading.</a:t>
            </a:r>
            <a:endParaRPr lang="fr-FR" sz="16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spcAft>
                <a:spcPts val="800"/>
              </a:spcAft>
              <a:buFont typeface="Wingdings" panose="05000000000000000000" pitchFamily="2" charset="2"/>
              <a:buChar char=""/>
            </a:pPr>
            <a:r>
              <a:rPr lang="en-US" dirty="0" smtClean="0">
                <a:effectLst/>
                <a:latin typeface="Times New Roman" panose="02020603050405020304" pitchFamily="18" charset="0"/>
                <a:ea typeface="Calibri" panose="020F0502020204030204" pitchFamily="34" charset="0"/>
                <a:cs typeface="Arial" panose="020B0604020202020204" pitchFamily="34" charset="0"/>
              </a:rPr>
              <a:t>Avoid reusing disposable cuvettes.</a:t>
            </a:r>
          </a:p>
          <a:p>
            <a:pPr marL="342900" lvl="0" indent="-342900">
              <a:lnSpc>
                <a:spcPct val="150000"/>
              </a:lnSpc>
              <a:spcAft>
                <a:spcPts val="800"/>
              </a:spcAft>
              <a:buFont typeface="Wingdings" panose="05000000000000000000" pitchFamily="2" charset="2"/>
              <a:buChar char=""/>
            </a:pPr>
            <a:r>
              <a:rPr lang="en-US" dirty="0" smtClean="0">
                <a:effectLst/>
                <a:latin typeface="Times New Roman" panose="02020603050405020304" pitchFamily="18" charset="0"/>
                <a:ea typeface="Calibri" panose="020F0502020204030204" pitchFamily="34" charset="0"/>
                <a:cs typeface="Arial" panose="020B0604020202020204" pitchFamily="34" charset="0"/>
              </a:rPr>
              <a:t>Use only quartz cuvettes, to perform analyzes below 310 nm.</a:t>
            </a:r>
          </a:p>
          <a:p>
            <a:pPr marL="342900" lvl="0" indent="-342900">
              <a:lnSpc>
                <a:spcPct val="150000"/>
              </a:lnSpc>
              <a:spcAft>
                <a:spcPts val="800"/>
              </a:spcAft>
              <a:buFont typeface="Wingdings" panose="05000000000000000000" pitchFamily="2" charset="2"/>
              <a:buChar char=""/>
            </a:pPr>
            <a:r>
              <a:rPr lang="en-US" dirty="0" smtClean="0">
                <a:effectLst/>
                <a:latin typeface="Times New Roman" panose="02020603050405020304" pitchFamily="18" charset="0"/>
                <a:ea typeface="Calibri" panose="020F0502020204030204" pitchFamily="34" charset="0"/>
                <a:cs typeface="Arial" panose="020B0604020202020204" pitchFamily="34" charset="0"/>
              </a:rPr>
              <a:t>Avoid the use of plastic buckets, if organic solvents are used.</a:t>
            </a:r>
          </a:p>
          <a:p>
            <a:pPr marL="342900" lvl="0" indent="-342900">
              <a:lnSpc>
                <a:spcPct val="150000"/>
              </a:lnSpc>
              <a:spcAft>
                <a:spcPts val="800"/>
              </a:spcAft>
              <a:buFont typeface="Wingdings" panose="05000000000000000000" pitchFamily="2" charset="2"/>
              <a:buChar char=""/>
            </a:pPr>
            <a:r>
              <a:rPr lang="en-US" dirty="0" smtClean="0">
                <a:effectLst/>
                <a:latin typeface="Times New Roman" panose="02020603050405020304" pitchFamily="18" charset="0"/>
                <a:ea typeface="Calibri" panose="020F0502020204030204" pitchFamily="34" charset="0"/>
                <a:cs typeface="Arial" panose="020B0604020202020204" pitchFamily="34" charset="0"/>
              </a:rPr>
              <a:t>Use high quality silicate borosilicate glassware to prepare the standards. Avoid the use of sodium-sodium-glassware whenever possible, because prolonged contact with standards can permeate it and, consequently, produce erroneous results.</a:t>
            </a:r>
          </a:p>
          <a:p>
            <a:pPr marL="342900" lvl="0" indent="-342900">
              <a:lnSpc>
                <a:spcPct val="150000"/>
              </a:lnSpc>
              <a:spcAft>
                <a:spcPts val="800"/>
              </a:spcAft>
              <a:buFont typeface="Wingdings" panose="05000000000000000000" pitchFamily="2" charset="2"/>
              <a:buChar char=""/>
            </a:pPr>
            <a:r>
              <a:rPr lang="en-US" dirty="0" smtClean="0">
                <a:effectLst/>
                <a:latin typeface="Times New Roman" panose="02020603050405020304" pitchFamily="18" charset="0"/>
                <a:ea typeface="Calibri" panose="020F0502020204030204" pitchFamily="34" charset="0"/>
                <a:cs typeface="Arial" panose="020B0604020202020204" pitchFamily="34" charset="0"/>
              </a:rPr>
              <a:t>Carefully clean the glass cuvettes after use. Discard those that present scratches on the polished surface.</a:t>
            </a:r>
          </a:p>
          <a:p>
            <a:pPr marL="342900" lvl="0" indent="-342900">
              <a:lnSpc>
                <a:spcPct val="150000"/>
              </a:lnSpc>
              <a:spcAft>
                <a:spcPts val="800"/>
              </a:spcAft>
              <a:buFont typeface="Wingdings" panose="05000000000000000000" pitchFamily="2" charset="2"/>
              <a:buChar char=""/>
            </a:pPr>
            <a:endParaRPr lang="en-US" dirty="0" smtClean="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nSpc>
                <a:spcPct val="150000"/>
              </a:lnSpc>
              <a:spcAft>
                <a:spcPts val="800"/>
              </a:spcAft>
              <a:buFont typeface="Wingdings" panose="05000000000000000000" pitchFamily="2" charset="2"/>
              <a:buChar char=""/>
            </a:pP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63847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836" y="666930"/>
            <a:ext cx="8948382" cy="4313360"/>
          </a:xfrm>
          <a:prstGeom prst="rect">
            <a:avLst/>
          </a:prstGeom>
        </p:spPr>
        <p:txBody>
          <a:bodyPr wrap="square">
            <a:spAutoFit/>
          </a:bodyPr>
          <a:lstStyle/>
          <a:p>
            <a:pPr marL="342900" lvl="0" indent="-342900">
              <a:lnSpc>
                <a:spcPct val="200000"/>
              </a:lnSpc>
              <a:buFont typeface="Wingdings" panose="05000000000000000000" pitchFamily="2" charset="2"/>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Use high quality reagents as much as possible. Low quality reagents can cause contamination even at very low concentrations. The diluents used – water or solvents – must be free of impurities.</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200000"/>
              </a:lnSpc>
              <a:spcAft>
                <a:spcPts val="0"/>
              </a:spcAft>
              <a:buFont typeface="Wingdings" panose="05000000000000000000" pitchFamily="2" charset="2"/>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Verify that the samples or standards have not been degassed inside the cuvettes.</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200000"/>
              </a:lnSpc>
              <a:spcAft>
                <a:spcPts val="800"/>
              </a:spcAft>
              <a:buFont typeface="Wingdings" panose="05000000000000000000" pitchFamily="2" charset="2"/>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Take into account, when trying to use new procedures, that not all substances comply with Beer’s law. Carry out linearity tests on the range of concentrations to be used.</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15243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3550" y="158930"/>
            <a:ext cx="5840125" cy="587148"/>
          </a:xfrm>
          <a:prstGeom prst="rect">
            <a:avLst/>
          </a:prstGeom>
        </p:spPr>
        <p:txBody>
          <a:bodyPr wrap="none">
            <a:spAutoFit/>
          </a:bodyPr>
          <a:lstStyle/>
          <a:p>
            <a:pPr lvl="0" algn="just">
              <a:lnSpc>
                <a:spcPct val="150000"/>
              </a:lnSpc>
              <a:spcAft>
                <a:spcPts val="800"/>
              </a:spcAft>
            </a:pPr>
            <a:r>
              <a:rPr lang="en-US" sz="2400" b="1" dirty="0" smtClean="0">
                <a:effectLst/>
                <a:latin typeface="Times New Roman" panose="02020603050405020304" pitchFamily="18" charset="0"/>
                <a:ea typeface="Calibri" panose="020F0502020204030204" pitchFamily="34" charset="0"/>
                <a:cs typeface="Arial" panose="020B0604020202020204" pitchFamily="34" charset="0"/>
              </a:rPr>
              <a:t>6, the maintenance of a spectrophotometer </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655092" y="934925"/>
            <a:ext cx="10658901" cy="5429050"/>
          </a:xfrm>
          <a:prstGeom prst="rect">
            <a:avLst/>
          </a:prstGeom>
        </p:spPr>
        <p:txBody>
          <a:bodyPr wrap="square">
            <a:spAutoFit/>
          </a:bodyPr>
          <a:lstStyle/>
          <a:p>
            <a:pPr marL="342900" lvl="0" indent="-342900" algn="just">
              <a:lnSpc>
                <a:spcPct val="150000"/>
              </a:lnSpc>
              <a:spcAft>
                <a:spcPts val="800"/>
              </a:spcAft>
              <a:buSzPts val="1000"/>
              <a:buFont typeface="Symbol" panose="05050102010706020507" pitchFamily="18" charset="2"/>
              <a:buChar char=""/>
              <a:tabLst>
                <a:tab pos="457200" algn="l"/>
              </a:tabLs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Externally clean the spectrophotometer, including controls, screens or measuring meters. This can be done with a piece of fine fabric – similar to the texture of handkerchiefs – moistened with distilled water.</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Inspect and clean the power cord.</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Verify that the lamp is clean and in good condition. If it does not work, install a new one, with the same specifications as the original one. In modern spectrophotometers, lamp status is automatically detected by software that controls the status and operation of the instrument, making it easy to determine when the lamp needs to be changed. Replace the bulb and adjust the bulb afterwards following the procedure recommended by the manufacturer.</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Check the protection fuse. Before opening the fuse housing, check that the spectrophotometer is off and that its contacts are clean and in good condition.</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39373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28298" y="861088"/>
            <a:ext cx="9799093" cy="4813497"/>
          </a:xfrm>
          <a:prstGeom prst="rect">
            <a:avLst/>
          </a:prstGeom>
        </p:spPr>
        <p:txBody>
          <a:bodyPr wrap="square">
            <a:spAutoFit/>
          </a:bodyPr>
          <a:lstStyle/>
          <a:p>
            <a:pPr marL="342900" lvl="0" indent="-342900" algn="just">
              <a:lnSpc>
                <a:spcPct val="150000"/>
              </a:lnSpc>
              <a:spcAft>
                <a:spcPts val="800"/>
              </a:spcAft>
              <a:buSzPts val="1000"/>
              <a:buFont typeface="Symbol" panose="05050102010706020507" pitchFamily="18" charset="2"/>
              <a:buChar char=""/>
              <a:tabLst>
                <a:tab pos="457200" algn="l"/>
              </a:tabLs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Place the computer in the operational configuration.</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Operate the ignition switch to allow operation for five (5) minutes.</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Perform a leakage current test in the ON and OFF positions.</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Calibrate the front panel of the spectrophotometer according to the manufacturer’s instructions.</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Measure the sensitivity of the equipment.</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Conduct a test following Beer’s law.</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Return the spectrophotometer to the initial setting, if calibration has been successfully performed.</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00682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28381" y="1023582"/>
            <a:ext cx="9903725" cy="3888244"/>
          </a:xfrm>
          <a:prstGeom prst="rect">
            <a:avLst/>
          </a:prstGeom>
        </p:spPr>
        <p:txBody>
          <a:bodyPr wrap="square">
            <a:spAutoFit/>
          </a:bodyPr>
          <a:lstStyle/>
          <a:p>
            <a:pPr marL="342900" lvl="0" indent="-342900" algn="just">
              <a:lnSpc>
                <a:spcPct val="150000"/>
              </a:lnSpc>
              <a:spcAft>
                <a:spcPts val="800"/>
              </a:spcAft>
              <a:buFont typeface="+mj-lt"/>
              <a:buAutoNum type="arabicPeriod"/>
            </a:pPr>
            <a:r>
              <a:rPr lang="en-US" sz="3200" b="1" dirty="0" smtClean="0">
                <a:effectLst/>
                <a:latin typeface="Times New Roman" panose="02020603050405020304" pitchFamily="18" charset="0"/>
                <a:ea typeface="Calibri" panose="020F0502020204030204" pitchFamily="34" charset="0"/>
                <a:cs typeface="Arial" panose="020B0604020202020204" pitchFamily="34" charset="0"/>
              </a:rPr>
              <a:t>Definition of   spectrophotometer </a:t>
            </a:r>
            <a:endParaRPr lang="fr-FR" sz="3200" dirty="0" smtClean="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3200" dirty="0" smtClean="0">
                <a:effectLst/>
                <a:latin typeface="Times New Roman" panose="02020603050405020304" pitchFamily="18" charset="0"/>
                <a:ea typeface="Calibri" panose="020F0502020204030204" pitchFamily="34" charset="0"/>
                <a:cs typeface="Arial" panose="020B0604020202020204" pitchFamily="34" charset="0"/>
              </a:rPr>
              <a:t>The </a:t>
            </a:r>
            <a:r>
              <a:rPr lang="en-US" sz="3200" b="1" dirty="0" smtClean="0">
                <a:effectLst/>
                <a:latin typeface="Times New Roman" panose="02020603050405020304" pitchFamily="18" charset="0"/>
                <a:ea typeface="Calibri" panose="020F0502020204030204" pitchFamily="34" charset="0"/>
                <a:cs typeface="Arial" panose="020B0604020202020204" pitchFamily="34" charset="0"/>
              </a:rPr>
              <a:t>spectrophotometer</a:t>
            </a:r>
            <a:r>
              <a:rPr lang="en-US" sz="3200" dirty="0" smtClean="0">
                <a:effectLst/>
                <a:latin typeface="Times New Roman" panose="02020603050405020304" pitchFamily="18" charset="0"/>
                <a:ea typeface="Calibri" panose="020F0502020204030204" pitchFamily="34" charset="0"/>
                <a:cs typeface="Arial" panose="020B0604020202020204" pitchFamily="34" charset="0"/>
              </a:rPr>
              <a:t> is a vital instrument used to measure the </a:t>
            </a:r>
            <a:r>
              <a:rPr lang="en-US" sz="3200" b="1" dirty="0" smtClean="0">
                <a:effectLst/>
                <a:latin typeface="Times New Roman" panose="02020603050405020304" pitchFamily="18" charset="0"/>
                <a:ea typeface="Calibri" panose="020F0502020204030204" pitchFamily="34" charset="0"/>
                <a:cs typeface="Arial" panose="020B0604020202020204" pitchFamily="34" charset="0"/>
              </a:rPr>
              <a:t>intensity of light absorbed </a:t>
            </a:r>
            <a:r>
              <a:rPr lang="en-US" sz="3200" dirty="0" smtClean="0">
                <a:effectLst/>
                <a:latin typeface="Times New Roman" panose="02020603050405020304" pitchFamily="18" charset="0"/>
                <a:ea typeface="Calibri" panose="020F0502020204030204" pitchFamily="34" charset="0"/>
                <a:cs typeface="Arial" panose="020B0604020202020204" pitchFamily="34" charset="0"/>
              </a:rPr>
              <a:t>by a sample. This measurement helps determine </a:t>
            </a:r>
            <a:r>
              <a:rPr lang="en-US" sz="3200" b="1" dirty="0" smtClean="0">
                <a:effectLst/>
                <a:latin typeface="Times New Roman" panose="02020603050405020304" pitchFamily="18" charset="0"/>
                <a:ea typeface="Calibri" panose="020F0502020204030204" pitchFamily="34" charset="0"/>
                <a:cs typeface="Arial" panose="020B0604020202020204" pitchFamily="34" charset="0"/>
              </a:rPr>
              <a:t>the concentration </a:t>
            </a:r>
            <a:r>
              <a:rPr lang="en-US" sz="3200" dirty="0" smtClean="0">
                <a:effectLst/>
                <a:latin typeface="Times New Roman" panose="02020603050405020304" pitchFamily="18" charset="0"/>
                <a:ea typeface="Calibri" panose="020F0502020204030204" pitchFamily="34" charset="0"/>
                <a:cs typeface="Arial" panose="020B0604020202020204" pitchFamily="34" charset="0"/>
              </a:rPr>
              <a:t>of solutes in a solution.</a:t>
            </a:r>
            <a:endParaRPr lang="fr-FR" sz="3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1328380" y="5055442"/>
            <a:ext cx="9903725" cy="1490729"/>
          </a:xfrm>
          <a:prstGeom prst="rect">
            <a:avLst/>
          </a:prstGeom>
        </p:spPr>
        <p:txBody>
          <a:bodyPr wrap="square">
            <a:spAutoFit/>
          </a:bodyPr>
          <a:lstStyle/>
          <a:p>
            <a:pPr lvl="0" algn="just">
              <a:lnSpc>
                <a:spcPct val="150000"/>
              </a:lnSpc>
              <a:spcAft>
                <a:spcPts val="800"/>
              </a:spcAft>
            </a:pPr>
            <a:r>
              <a:rPr lang="en-US" sz="3200" b="1" dirty="0" smtClean="0">
                <a:effectLst/>
                <a:latin typeface="Times New Roman" panose="02020603050405020304" pitchFamily="18" charset="0"/>
                <a:ea typeface="Calibri" panose="020F0502020204030204" pitchFamily="34" charset="0"/>
                <a:cs typeface="Arial" panose="020B0604020202020204" pitchFamily="34" charset="0"/>
              </a:rPr>
              <a:t>2, Biotechnology Applications:</a:t>
            </a:r>
            <a:r>
              <a:rPr lang="en-US" sz="3200" dirty="0" smtClean="0">
                <a:effectLst/>
                <a:latin typeface="Times New Roman" panose="02020603050405020304" pitchFamily="18" charset="0"/>
                <a:ea typeface="Calibri" panose="020F0502020204030204" pitchFamily="34" charset="0"/>
                <a:cs typeface="Arial" panose="020B0604020202020204" pitchFamily="34" charset="0"/>
              </a:rPr>
              <a:t> Used in DNA, RNA, and </a:t>
            </a:r>
            <a:r>
              <a:rPr lang="en-US" sz="3200" u="none" strike="noStrike" dirty="0" smtClean="0">
                <a:solidFill>
                  <a:srgbClr val="0563C1"/>
                </a:solidFill>
                <a:effectLst/>
                <a:latin typeface="Times New Roman" panose="02020603050405020304" pitchFamily="18" charset="0"/>
                <a:ea typeface="Calibri" panose="020F0502020204030204" pitchFamily="34" charset="0"/>
                <a:cs typeface="Arial" panose="020B0604020202020204" pitchFamily="34" charset="0"/>
                <a:hlinkClick r:id="rId2"/>
              </a:rPr>
              <a:t>protein quantification</a:t>
            </a:r>
            <a:r>
              <a:rPr lang="en-US" sz="3200" dirty="0" smtClean="0">
                <a:effectLst/>
                <a:latin typeface="Times New Roman" panose="02020603050405020304" pitchFamily="18" charset="0"/>
                <a:ea typeface="Calibri" panose="020F0502020204030204" pitchFamily="34" charset="0"/>
                <a:cs typeface="Arial" panose="020B0604020202020204" pitchFamily="34" charset="0"/>
              </a:rPr>
              <a:t>.</a:t>
            </a:r>
            <a:endParaRPr lang="fr-FR" sz="3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95929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73217" y="-150126"/>
            <a:ext cx="6926448" cy="752065"/>
          </a:xfrm>
          <a:prstGeom prst="rect">
            <a:avLst/>
          </a:prstGeom>
        </p:spPr>
        <p:txBody>
          <a:bodyPr wrap="none">
            <a:spAutoFit/>
          </a:bodyPr>
          <a:lstStyle/>
          <a:p>
            <a:pPr lvl="0" algn="just">
              <a:lnSpc>
                <a:spcPct val="150000"/>
              </a:lnSpc>
              <a:spcAft>
                <a:spcPts val="800"/>
              </a:spcAft>
            </a:pPr>
            <a:r>
              <a:rPr lang="fr-FR" sz="3200" b="1" dirty="0" smtClean="0">
                <a:effectLst/>
                <a:latin typeface="Times New Roman" panose="02020603050405020304" pitchFamily="18" charset="0"/>
                <a:ea typeface="Calibri" panose="020F0502020204030204" pitchFamily="34" charset="0"/>
                <a:cs typeface="Arial" panose="020B0604020202020204" pitchFamily="34" charset="0"/>
              </a:rPr>
              <a:t>3, Spectrophotomètre Instrumentation</a:t>
            </a: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850710" y="5092490"/>
            <a:ext cx="6096000" cy="1530547"/>
          </a:xfrm>
          <a:prstGeom prst="rect">
            <a:avLst/>
          </a:prstGeom>
        </p:spPr>
        <p:txBody>
          <a:bodyPr>
            <a:spAutoFit/>
          </a:bodyPr>
          <a:lstStyle/>
          <a:p>
            <a:pPr marL="90170" algn="just">
              <a:lnSpc>
                <a:spcPct val="150000"/>
              </a:lnSpc>
              <a:spcAft>
                <a:spcPts val="800"/>
              </a:spcAf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A spectrophotometer is made up of two instruments:</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Symbol" panose="05050102010706020507" pitchFamily="18" charset="2"/>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Spectrometer:  is to produce light of any wavelength</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Font typeface="Symbol" panose="05050102010706020507" pitchFamily="18" charset="2"/>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Photometer:  is to measure the intensity of light</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5"/>
          <p:cNvSpPr/>
          <p:nvPr/>
        </p:nvSpPr>
        <p:spPr>
          <a:xfrm>
            <a:off x="7838363" y="601939"/>
            <a:ext cx="4171666" cy="5573129"/>
          </a:xfrm>
          <a:prstGeom prst="rect">
            <a:avLst/>
          </a:prstGeom>
        </p:spPr>
        <p:txBody>
          <a:bodyPr wrap="square">
            <a:spAutoFit/>
          </a:bodyPr>
          <a:lstStyle/>
          <a:p>
            <a:pPr marL="352425" algn="just">
              <a:lnSpc>
                <a:spcPct val="150000"/>
              </a:lnSpc>
              <a:spcAft>
                <a:spcPts val="800"/>
              </a:spcAft>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The basic spectrophotometer instrument consists of a light source, a digital display, a </a:t>
            </a:r>
            <a:r>
              <a:rPr lang="en-US" sz="2400" dirty="0" err="1" smtClean="0">
                <a:effectLst/>
                <a:latin typeface="Times New Roman" panose="02020603050405020304" pitchFamily="18" charset="0"/>
                <a:ea typeface="Calibri" panose="020F0502020204030204" pitchFamily="34" charset="0"/>
                <a:cs typeface="Arial" panose="020B0604020202020204" pitchFamily="34" charset="0"/>
              </a:rPr>
              <a:t>monochromator</a:t>
            </a: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 a wavelength sector to transmit a selected </a:t>
            </a:r>
            <a:r>
              <a:rPr lang="en-US" sz="2400" u="none" strike="noStrike" dirty="0" smtClean="0">
                <a:solidFill>
                  <a:srgbClr val="0563C1"/>
                </a:solidFill>
                <a:effectLst/>
                <a:latin typeface="Times New Roman" panose="02020603050405020304" pitchFamily="18" charset="0"/>
                <a:ea typeface="Calibri" panose="020F0502020204030204" pitchFamily="34" charset="0"/>
                <a:cs typeface="Arial" panose="020B0604020202020204" pitchFamily="34" charset="0"/>
                <a:hlinkClick r:id="rId2"/>
              </a:rPr>
              <a:t>wavelength</a:t>
            </a: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 a collimator for straight light beam transmission, photoelectric detector and a cuvette to place a sample.</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7" name="Image 6" descr="spectrophotometer_structure.png"/>
          <p:cNvPicPr/>
          <p:nvPr/>
        </p:nvPicPr>
        <p:blipFill>
          <a:blip r:embed="rId3">
            <a:extLst>
              <a:ext uri="{28A0092B-C50C-407E-A947-70E740481C1C}">
                <a14:useLocalDpi xmlns:a14="http://schemas.microsoft.com/office/drawing/2010/main" val="0"/>
              </a:ext>
            </a:extLst>
          </a:blip>
          <a:srcRect/>
          <a:stretch>
            <a:fillRect/>
          </a:stretch>
        </p:blipFill>
        <p:spPr bwMode="auto">
          <a:xfrm>
            <a:off x="850710" y="792427"/>
            <a:ext cx="7187821" cy="4300063"/>
          </a:xfrm>
          <a:prstGeom prst="rect">
            <a:avLst/>
          </a:prstGeom>
          <a:noFill/>
          <a:ln>
            <a:noFill/>
          </a:ln>
        </p:spPr>
      </p:pic>
    </p:spTree>
    <p:extLst>
      <p:ext uri="{BB962C8B-B14F-4D97-AF65-F5344CB8AC3E}">
        <p14:creationId xmlns:p14="http://schemas.microsoft.com/office/powerpoint/2010/main" val="3078872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785" y="0"/>
            <a:ext cx="11532358" cy="6801862"/>
          </a:xfrm>
          <a:prstGeom prst="rect">
            <a:avLst/>
          </a:prstGeom>
        </p:spPr>
        <p:txBody>
          <a:bodyPr wrap="square">
            <a:spAutoFit/>
          </a:bodyPr>
          <a:lstStyle/>
          <a:p>
            <a:pPr marL="352425">
              <a:lnSpc>
                <a:spcPct val="150000"/>
              </a:lnSpc>
              <a:spcAft>
                <a:spcPts val="800"/>
              </a:spcAft>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We can see that the amount of absorber is related to the concentration of the solution and the thickness of the cell.</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spcAft>
                <a:spcPts val="0"/>
              </a:spcAft>
              <a:buFont typeface="Wingdings" panose="05000000000000000000" pitchFamily="2" charset="2"/>
              <a:buChar char=""/>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Transmittance T = I/I</a:t>
            </a:r>
            <a:r>
              <a:rPr lang="en-US" sz="2400" baseline="-25000" dirty="0" smtClean="0">
                <a:effectLst/>
                <a:latin typeface="Times New Roman" panose="02020603050405020304" pitchFamily="18" charset="0"/>
                <a:ea typeface="Calibri" panose="020F0502020204030204" pitchFamily="34" charset="0"/>
                <a:cs typeface="Arial" panose="020B0604020202020204" pitchFamily="34" charset="0"/>
              </a:rPr>
              <a:t>0</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spcAft>
                <a:spcPts val="0"/>
              </a:spcAft>
              <a:buFont typeface="Wingdings" panose="05000000000000000000" pitchFamily="2" charset="2"/>
              <a:buChar char=""/>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transmittance = T%</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spcAft>
                <a:spcPts val="800"/>
              </a:spcAft>
              <a:buFont typeface="Wingdings" panose="05000000000000000000" pitchFamily="2" charset="2"/>
              <a:buChar char=""/>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Absorbance A = -log T</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352425" algn="ctr">
              <a:lnSpc>
                <a:spcPct val="150000"/>
              </a:lnSpc>
              <a:spcAft>
                <a:spcPts val="800"/>
              </a:spcAft>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A= log (I/I</a:t>
            </a:r>
            <a:r>
              <a:rPr lang="en-US" sz="2400" baseline="-25000" dirty="0" smtClean="0">
                <a:effectLst/>
                <a:latin typeface="Times New Roman" panose="02020603050405020304" pitchFamily="18" charset="0"/>
                <a:ea typeface="Calibri" panose="020F0502020204030204" pitchFamily="34" charset="0"/>
                <a:cs typeface="Arial" panose="020B0604020202020204" pitchFamily="34" charset="0"/>
              </a:rPr>
              <a:t>0</a:t>
            </a: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 = log (I</a:t>
            </a:r>
            <a:r>
              <a:rPr lang="en-US" sz="2400" baseline="-25000" dirty="0" smtClean="0">
                <a:effectLst/>
                <a:latin typeface="Times New Roman" panose="02020603050405020304" pitchFamily="18" charset="0"/>
                <a:ea typeface="Calibri" panose="020F0502020204030204" pitchFamily="34" charset="0"/>
                <a:cs typeface="Arial" panose="020B0604020202020204" pitchFamily="34" charset="0"/>
              </a:rPr>
              <a:t>0</a:t>
            </a: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/I)</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spcAft>
                <a:spcPts val="800"/>
              </a:spcAft>
              <a:buFont typeface="Wingdings" panose="05000000000000000000" pitchFamily="2" charset="2"/>
              <a:buChar char=""/>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We then obtain the relationship known as </a:t>
            </a:r>
            <a:r>
              <a:rPr lang="en-US" sz="2400" b="1" dirty="0" smtClean="0">
                <a:effectLst/>
                <a:latin typeface="Times New Roman" panose="02020603050405020304" pitchFamily="18" charset="0"/>
                <a:ea typeface="Calibri" panose="020F0502020204030204" pitchFamily="34" charset="0"/>
                <a:cs typeface="Arial" panose="020B0604020202020204" pitchFamily="34" charset="0"/>
              </a:rPr>
              <a:t>Beer-Lambert's</a:t>
            </a: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 law:</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352425" algn="ctr">
              <a:lnSpc>
                <a:spcPct val="150000"/>
              </a:lnSpc>
              <a:spcAft>
                <a:spcPts val="800"/>
              </a:spcAft>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A = ε l C</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352425">
              <a:lnSpc>
                <a:spcPct val="150000"/>
              </a:lnSpc>
              <a:spcAft>
                <a:spcPts val="800"/>
              </a:spcAft>
            </a:pPr>
            <a:r>
              <a:rPr lang="en-US" sz="2400" b="1" dirty="0" smtClean="0">
                <a:effectLst/>
                <a:latin typeface="Times New Roman" panose="02020603050405020304" pitchFamily="18" charset="0"/>
                <a:ea typeface="Calibri" panose="020F0502020204030204" pitchFamily="34" charset="0"/>
                <a:cs typeface="Arial" panose="020B0604020202020204" pitchFamily="34" charset="0"/>
              </a:rPr>
              <a:t>ε</a:t>
            </a: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 = the molar extinction coefficient (L.mol-1.cm-1)</a:t>
            </a:r>
            <a:r>
              <a:rPr lang="en-US" sz="2400" dirty="0" smtClean="0">
                <a:solidFill>
                  <a:srgbClr val="000000"/>
                </a:solidFill>
                <a:effectLst/>
                <a:latin typeface="Tahoma" panose="020B0604030504040204" pitchFamily="34" charset="0"/>
                <a:ea typeface="Calibri" panose="020F0502020204030204" pitchFamily="34" charset="0"/>
                <a:cs typeface="Arial" panose="020B0604020202020204" pitchFamily="34" charset="0"/>
              </a:rPr>
              <a:t> </a:t>
            </a: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or molar absorptivity (or absorption coefficient); this is a characteristic of the substance studied at a given wavelength.</a:t>
            </a:r>
          </a:p>
          <a:p>
            <a:pPr marL="352425">
              <a:lnSpc>
                <a:spcPct val="150000"/>
              </a:lnSpc>
              <a:spcAft>
                <a:spcPts val="800"/>
              </a:spcAft>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 C = concentration and l = cuvette length</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51668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534" y="103085"/>
            <a:ext cx="5991367" cy="6589111"/>
          </a:xfrm>
          <a:prstGeom prst="rect">
            <a:avLst/>
          </a:prstGeom>
        </p:spPr>
        <p:txBody>
          <a:bodyPr wrap="square">
            <a:spAutoFit/>
          </a:bodyPr>
          <a:lstStyle/>
          <a:p>
            <a:pPr marL="352425">
              <a:lnSpc>
                <a:spcPct val="150000"/>
              </a:lnSpc>
              <a:spcAft>
                <a:spcPts val="800"/>
              </a:spcAft>
            </a:pPr>
            <a:r>
              <a:rPr lang="en-US" sz="2800" b="1" dirty="0" smtClean="0">
                <a:effectLst/>
                <a:latin typeface="Times New Roman" panose="02020603050405020304" pitchFamily="18" charset="0"/>
                <a:ea typeface="Calibri" panose="020F0502020204030204" pitchFamily="34" charset="0"/>
                <a:cs typeface="Arial" panose="020B0604020202020204" pitchFamily="34" charset="0"/>
              </a:rPr>
              <a:t>3. Excitation of electrons</a:t>
            </a:r>
            <a:endParaRPr lang="fr-FR" sz="2800" dirty="0" smtClean="0">
              <a:effectLst/>
              <a:latin typeface="Calibri" panose="020F0502020204030204" pitchFamily="34" charset="0"/>
              <a:ea typeface="Calibri" panose="020F0502020204030204" pitchFamily="34" charset="0"/>
              <a:cs typeface="Arial" panose="020B0604020202020204" pitchFamily="34" charset="0"/>
            </a:endParaRPr>
          </a:p>
          <a:p>
            <a:pPr marL="352425" algn="just">
              <a:lnSpc>
                <a:spcPct val="150000"/>
              </a:lnSpc>
              <a:spcAft>
                <a:spcPts val="800"/>
              </a:spcAft>
            </a:pPr>
            <a:r>
              <a:rPr lang="en-US" sz="2800" dirty="0" smtClean="0">
                <a:effectLst/>
                <a:latin typeface="Times New Roman" panose="02020603050405020304" pitchFamily="18" charset="0"/>
                <a:ea typeface="Calibri" panose="020F0502020204030204" pitchFamily="34" charset="0"/>
                <a:cs typeface="Arial" panose="020B0604020202020204" pitchFamily="34" charset="0"/>
              </a:rPr>
              <a:t>When a wavelength is applied to a solution, electrons absorb energy and go from the ground state to the excited state. To return to the ground state they emit a wavelength, which is detected and gives a spectrum called the absorption spectrum. It shows the absorbance in relation to the wavelength.</a:t>
            </a: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Image 2"/>
          <p:cNvPicPr/>
          <p:nvPr/>
        </p:nvPicPr>
        <p:blipFill>
          <a:blip r:embed="rId2">
            <a:extLst>
              <a:ext uri="{28A0092B-C50C-407E-A947-70E740481C1C}">
                <a14:useLocalDpi xmlns:a14="http://schemas.microsoft.com/office/drawing/2010/main" val="0"/>
              </a:ext>
            </a:extLst>
          </a:blip>
          <a:srcRect/>
          <a:stretch>
            <a:fillRect/>
          </a:stretch>
        </p:blipFill>
        <p:spPr bwMode="auto">
          <a:xfrm>
            <a:off x="6378124" y="635348"/>
            <a:ext cx="5222473" cy="5110360"/>
          </a:xfrm>
          <a:prstGeom prst="rect">
            <a:avLst/>
          </a:prstGeom>
          <a:noFill/>
          <a:ln>
            <a:noFill/>
          </a:ln>
        </p:spPr>
      </p:pic>
    </p:spTree>
    <p:extLst>
      <p:ext uri="{BB962C8B-B14F-4D97-AF65-F5344CB8AC3E}">
        <p14:creationId xmlns:p14="http://schemas.microsoft.com/office/powerpoint/2010/main" val="479735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4924" y="927753"/>
            <a:ext cx="6096000" cy="3539430"/>
          </a:xfrm>
          <a:prstGeom prst="rect">
            <a:avLst/>
          </a:prstGeom>
        </p:spPr>
        <p:txBody>
          <a:bodyPr>
            <a:spAutoFit/>
          </a:bodyPr>
          <a:lstStyle/>
          <a:p>
            <a:r>
              <a:rPr lang="en-US" sz="2800" dirty="0" smtClean="0">
                <a:effectLst/>
                <a:latin typeface="Times New Roman" panose="02020603050405020304" pitchFamily="18" charset="0"/>
                <a:ea typeface="Calibri" panose="020F0502020204030204" pitchFamily="34" charset="0"/>
              </a:rPr>
              <a:t>You need a spectrometer to produce a variety of wavelengths because different compounds absorb best at different wavelengths. For example, p-</a:t>
            </a:r>
            <a:r>
              <a:rPr lang="en-US" sz="2800" dirty="0" err="1" smtClean="0">
                <a:effectLst/>
                <a:latin typeface="Times New Roman" panose="02020603050405020304" pitchFamily="18" charset="0"/>
                <a:ea typeface="Calibri" panose="020F0502020204030204" pitchFamily="34" charset="0"/>
              </a:rPr>
              <a:t>nitrophenol</a:t>
            </a:r>
            <a:r>
              <a:rPr lang="en-US" sz="2800" dirty="0" smtClean="0">
                <a:effectLst/>
                <a:latin typeface="Times New Roman" panose="02020603050405020304" pitchFamily="18" charset="0"/>
                <a:ea typeface="Calibri" panose="020F0502020204030204" pitchFamily="34" charset="0"/>
              </a:rPr>
              <a:t> (acid form) has the maximum absorbance at approximately 320 nm and p-</a:t>
            </a:r>
            <a:r>
              <a:rPr lang="en-US" sz="2800" dirty="0" err="1" smtClean="0">
                <a:effectLst/>
                <a:latin typeface="Times New Roman" panose="02020603050405020304" pitchFamily="18" charset="0"/>
                <a:ea typeface="Calibri" panose="020F0502020204030204" pitchFamily="34" charset="0"/>
              </a:rPr>
              <a:t>nitrophenolate</a:t>
            </a:r>
            <a:r>
              <a:rPr lang="en-US" sz="2800" dirty="0" smtClean="0">
                <a:effectLst/>
                <a:latin typeface="Times New Roman" panose="02020603050405020304" pitchFamily="18" charset="0"/>
                <a:ea typeface="Calibri" panose="020F0502020204030204" pitchFamily="34" charset="0"/>
              </a:rPr>
              <a:t> (basic form) absorb best at 400nm, as shown in Figure 4</a:t>
            </a:r>
            <a:endParaRPr lang="fr-FR" sz="2800" dirty="0"/>
          </a:p>
        </p:txBody>
      </p:sp>
      <p:pic>
        <p:nvPicPr>
          <p:cNvPr id="6" name="Image 5" descr="wave.png"/>
          <p:cNvPicPr/>
          <p:nvPr/>
        </p:nvPicPr>
        <p:blipFill>
          <a:blip r:embed="rId2">
            <a:extLst>
              <a:ext uri="{28A0092B-C50C-407E-A947-70E740481C1C}">
                <a14:useLocalDpi xmlns:a14="http://schemas.microsoft.com/office/drawing/2010/main" val="0"/>
              </a:ext>
            </a:extLst>
          </a:blip>
          <a:srcRect/>
          <a:stretch>
            <a:fillRect/>
          </a:stretch>
        </p:blipFill>
        <p:spPr bwMode="auto">
          <a:xfrm>
            <a:off x="6550924" y="177126"/>
            <a:ext cx="5349923" cy="4763364"/>
          </a:xfrm>
          <a:prstGeom prst="rect">
            <a:avLst/>
          </a:prstGeom>
          <a:noFill/>
          <a:ln>
            <a:noFill/>
          </a:ln>
        </p:spPr>
      </p:pic>
    </p:spTree>
    <p:extLst>
      <p:ext uri="{BB962C8B-B14F-4D97-AF65-F5344CB8AC3E}">
        <p14:creationId xmlns:p14="http://schemas.microsoft.com/office/powerpoint/2010/main" val="3842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5218" y="114954"/>
            <a:ext cx="10604310" cy="5896294"/>
          </a:xfrm>
          <a:prstGeom prst="rect">
            <a:avLst/>
          </a:prstGeom>
        </p:spPr>
        <p:txBody>
          <a:bodyPr wrap="square">
            <a:spAutoFit/>
          </a:bodyPr>
          <a:lstStyle/>
          <a:p>
            <a:pPr marL="342900" lvl="0" indent="-342900" algn="just">
              <a:lnSpc>
                <a:spcPct val="200000"/>
              </a:lnSpc>
              <a:buFont typeface="+mj-lt"/>
              <a:buAutoNum type="arabicPeriod"/>
            </a:pPr>
            <a:r>
              <a:rPr lang="en-US" sz="2400" b="1" dirty="0" smtClean="0">
                <a:effectLst/>
                <a:latin typeface="Times New Roman" panose="02020603050405020304" pitchFamily="18" charset="0"/>
                <a:ea typeface="Calibri" panose="020F0502020204030204" pitchFamily="34" charset="0"/>
                <a:cs typeface="Arial" panose="020B0604020202020204" pitchFamily="34" charset="0"/>
              </a:rPr>
              <a:t>Use a spectrophotometer </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200000"/>
              </a:lnSpc>
              <a:spcAft>
                <a:spcPts val="0"/>
              </a:spcAft>
              <a:buFont typeface="Wingdings" panose="05000000000000000000" pitchFamily="2" charset="2"/>
              <a:buChar char=""/>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To determine the absorbance of the </a:t>
            </a:r>
            <a:r>
              <a:rPr lang="en-US" sz="2400" dirty="0" err="1" smtClean="0">
                <a:effectLst/>
                <a:latin typeface="Times New Roman" panose="02020603050405020304" pitchFamily="18" charset="0"/>
                <a:ea typeface="Calibri" panose="020F0502020204030204" pitchFamily="34" charset="0"/>
                <a:cs typeface="Arial" panose="020B0604020202020204" pitchFamily="34" charset="0"/>
              </a:rPr>
              <a:t>coloured</a:t>
            </a: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 species, it is necessary to first perform a "blank", i.e. record the intensity of the light the intensity of the light passing through a cuvette containing solvent (without the chemical species whose absorbance is to be measured).</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200000"/>
              </a:lnSpc>
              <a:spcAft>
                <a:spcPts val="800"/>
              </a:spcAft>
              <a:buFont typeface="Wingdings" panose="05000000000000000000" pitchFamily="2" charset="2"/>
              <a:buChar char=""/>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Quartz cells are required for UV measurements as plastic and glass absorb this radiation. because plastic and glass absorb this radiation. Water also absorbs UV radiation, so a UV-transparent solvent such as cyclohexane or dichloromethane</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91222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4357" y="383865"/>
            <a:ext cx="10749887" cy="6104235"/>
          </a:xfrm>
          <a:prstGeom prst="rect">
            <a:avLst/>
          </a:prstGeom>
        </p:spPr>
        <p:txBody>
          <a:bodyPr wrap="square">
            <a:spAutoFit/>
          </a:bodyPr>
          <a:lstStyle/>
          <a:p>
            <a:pPr lvl="1">
              <a:lnSpc>
                <a:spcPct val="150000"/>
              </a:lnSpc>
            </a:pPr>
            <a:r>
              <a:rPr lang="en-US" sz="3200" b="1" dirty="0" smtClean="0">
                <a:effectLst/>
                <a:latin typeface="Times New Roman" panose="02020603050405020304" pitchFamily="18" charset="0"/>
                <a:ea typeface="Calibri" panose="020F0502020204030204" pitchFamily="34" charset="0"/>
                <a:cs typeface="Arial" panose="020B0604020202020204" pitchFamily="34" charset="0"/>
              </a:rPr>
              <a:t>4,1, Installation of tanks</a:t>
            </a:r>
            <a:endParaRPr lang="fr-FR" sz="32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Wingdings" panose="05000000000000000000" pitchFamily="2" charset="2"/>
              <a:buChar char=""/>
            </a:pPr>
            <a:r>
              <a:rPr lang="en-US" sz="3200" dirty="0" smtClean="0">
                <a:effectLst/>
                <a:latin typeface="Times New Roman" panose="02020603050405020304" pitchFamily="18" charset="0"/>
                <a:ea typeface="Calibri" panose="020F0502020204030204" pitchFamily="34" charset="0"/>
                <a:cs typeface="Arial" panose="020B0604020202020204" pitchFamily="34" charset="0"/>
              </a:rPr>
              <a:t>Fill one cuvette with the solution to be </a:t>
            </a:r>
            <a:r>
              <a:rPr lang="en-US" sz="3200" dirty="0" err="1" smtClean="0">
                <a:effectLst/>
                <a:latin typeface="Times New Roman" panose="02020603050405020304" pitchFamily="18" charset="0"/>
                <a:ea typeface="Calibri" panose="020F0502020204030204" pitchFamily="34" charset="0"/>
                <a:cs typeface="Arial" panose="020B0604020202020204" pitchFamily="34" charset="0"/>
              </a:rPr>
              <a:t>analysed</a:t>
            </a:r>
            <a:r>
              <a:rPr lang="en-US" sz="3200" dirty="0" smtClean="0">
                <a:effectLst/>
                <a:latin typeface="Times New Roman" panose="02020603050405020304" pitchFamily="18" charset="0"/>
                <a:ea typeface="Calibri" panose="020F0502020204030204" pitchFamily="34" charset="0"/>
                <a:cs typeface="Arial" panose="020B0604020202020204" pitchFamily="34" charset="0"/>
              </a:rPr>
              <a:t>; fill another identical cuvette with the solvent of the solution to be </a:t>
            </a:r>
            <a:r>
              <a:rPr lang="en-US" sz="3200" dirty="0" err="1" smtClean="0">
                <a:effectLst/>
                <a:latin typeface="Times New Roman" panose="02020603050405020304" pitchFamily="18" charset="0"/>
                <a:ea typeface="Calibri" panose="020F0502020204030204" pitchFamily="34" charset="0"/>
                <a:cs typeface="Arial" panose="020B0604020202020204" pitchFamily="34" charset="0"/>
              </a:rPr>
              <a:t>analysed</a:t>
            </a:r>
            <a:r>
              <a:rPr lang="en-US" sz="3200" dirty="0" smtClean="0">
                <a:effectLst/>
                <a:latin typeface="Times New Roman" panose="02020603050405020304" pitchFamily="18" charset="0"/>
                <a:ea typeface="Calibri" panose="020F0502020204030204" pitchFamily="34" charset="0"/>
                <a:cs typeface="Arial" panose="020B0604020202020204" pitchFamily="34" charset="0"/>
              </a:rPr>
              <a:t>: this is the "blank" cuvette.</a:t>
            </a:r>
            <a:endParaRPr lang="fr-FR" sz="32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Font typeface="Wingdings" panose="05000000000000000000" pitchFamily="2" charset="2"/>
              <a:buChar char=""/>
            </a:pPr>
            <a:r>
              <a:rPr lang="en-US" sz="3200" dirty="0" smtClean="0">
                <a:effectLst/>
                <a:latin typeface="Times New Roman" panose="02020603050405020304" pitchFamily="18" charset="0"/>
                <a:ea typeface="Calibri" panose="020F0502020204030204" pitchFamily="34" charset="0"/>
                <a:cs typeface="Arial" panose="020B0604020202020204" pitchFamily="34" charset="0"/>
              </a:rPr>
              <a:t>Do not touch the entrance and exit surfaces of the light beam with your fingers; they must be perfectly clean.</a:t>
            </a:r>
          </a:p>
          <a:p>
            <a:pPr marL="342900" indent="-342900" algn="just">
              <a:lnSpc>
                <a:spcPct val="150000"/>
              </a:lnSpc>
              <a:spcAft>
                <a:spcPts val="800"/>
              </a:spcAft>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Insert the cuvette with the clean side perpendicular to the light beam</a:t>
            </a:r>
            <a:r>
              <a:rPr lang="en-US" sz="3200" dirty="0" smtClean="0">
                <a:latin typeface="Times New Roman" panose="02020603050405020304" pitchFamily="18" charset="0"/>
                <a:cs typeface="Times New Roman" panose="02020603050405020304" pitchFamily="18" charset="0"/>
              </a:rPr>
              <a:t>.</a:t>
            </a:r>
            <a:endParaRPr lang="fr-F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0528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2136" y="577462"/>
            <a:ext cx="11491416" cy="4659609"/>
          </a:xfrm>
          <a:prstGeom prst="rect">
            <a:avLst/>
          </a:prstGeom>
        </p:spPr>
        <p:txBody>
          <a:bodyPr wrap="square">
            <a:spAutoFit/>
          </a:bodyPr>
          <a:lstStyle/>
          <a:p>
            <a:pPr lvl="1" algn="just">
              <a:lnSpc>
                <a:spcPct val="150000"/>
              </a:lnSpc>
            </a:pPr>
            <a:r>
              <a:rPr lang="en-US" sz="2000" b="1" dirty="0" smtClean="0">
                <a:effectLst/>
                <a:latin typeface="Times New Roman" panose="02020603050405020304" pitchFamily="18" charset="0"/>
                <a:ea typeface="Calibri" panose="020F0502020204030204" pitchFamily="34" charset="0"/>
                <a:cs typeface="Arial" panose="020B0604020202020204" pitchFamily="34" charset="0"/>
              </a:rPr>
              <a:t>4,2, Computer-interfaced spectrophotometer</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18770">
              <a:lnSpc>
                <a:spcPct val="150000"/>
              </a:lnSpc>
              <a:spcAft>
                <a:spcPts val="0"/>
              </a:spcAft>
            </a:pPr>
            <a:r>
              <a:rPr lang="en-US" sz="2000" b="1" dirty="0" smtClean="0">
                <a:effectLst/>
                <a:latin typeface="Times New Roman" panose="02020603050405020304" pitchFamily="18" charset="0"/>
                <a:ea typeface="Calibri" panose="020F0502020204030204" pitchFamily="34" charset="0"/>
                <a:cs typeface="Arial" panose="020B0604020202020204" pitchFamily="34" charset="0"/>
              </a:rPr>
              <a:t>4.2.1. Recording an absorption spectrum </a:t>
            </a: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Go to “spectrum” mode and select absorbance display.</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18770">
              <a:lnSpc>
                <a:spcPct val="150000"/>
              </a:lnSpc>
              <a:spcAft>
                <a:spcPts val="0"/>
              </a:spcAft>
            </a:pPr>
            <a:r>
              <a:rPr lang="en-US" sz="2000" dirty="0" smtClean="0">
                <a:effectLst/>
                <a:latin typeface="Segoe UI Symbol" panose="020B0502040204020203" pitchFamily="34" charset="0"/>
                <a:ea typeface="Calibri" panose="020F0502020204030204" pitchFamily="34" charset="0"/>
                <a:cs typeface="Segoe UI Symbol" panose="020B0502040204020203" pitchFamily="34" charset="0"/>
              </a:rPr>
              <a:t>➊</a:t>
            </a: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 </a:t>
            </a:r>
            <a:r>
              <a:rPr lang="en-US" sz="2000" b="1" dirty="0" smtClean="0">
                <a:effectLst/>
                <a:latin typeface="Times New Roman" panose="02020603050405020304" pitchFamily="18" charset="0"/>
                <a:ea typeface="Calibri" panose="020F0502020204030204" pitchFamily="34" charset="0"/>
                <a:cs typeface="Arial" panose="020B0604020202020204" pitchFamily="34" charset="0"/>
              </a:rPr>
              <a:t>set the acquisition parameters:</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spcAft>
                <a:spcPts val="0"/>
              </a:spcAft>
              <a:buFont typeface="Symbol" panose="05050102010706020507" pitchFamily="18" charset="2"/>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the wavelength range to be scanned; if no information is available, choose from 400 nm to 800 nm ;</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spcAft>
                <a:spcPts val="0"/>
              </a:spcAft>
              <a:buFont typeface="Symbol" panose="05050102010706020507" pitchFamily="18" charset="2"/>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the “step”; in general, choose 1 nm.</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18770">
              <a:lnSpc>
                <a:spcPct val="150000"/>
              </a:lnSpc>
              <a:spcAft>
                <a:spcPts val="0"/>
              </a:spcAft>
            </a:pPr>
            <a:r>
              <a:rPr lang="en-US" sz="2000" dirty="0" smtClean="0">
                <a:effectLst/>
                <a:latin typeface="Segoe UI Symbol" panose="020B0502040204020203" pitchFamily="34" charset="0"/>
                <a:ea typeface="Calibri" panose="020F0502020204030204" pitchFamily="34" charset="0"/>
                <a:cs typeface="Segoe UI Symbol" panose="020B0502040204020203" pitchFamily="34" charset="0"/>
              </a:rPr>
              <a:t>➋</a:t>
            </a: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 </a:t>
            </a:r>
            <a:r>
              <a:rPr lang="en-US" sz="2000" b="1" dirty="0" smtClean="0">
                <a:effectLst/>
                <a:latin typeface="Times New Roman" panose="02020603050405020304" pitchFamily="18" charset="0"/>
                <a:ea typeface="Calibri" panose="020F0502020204030204" pitchFamily="34" charset="0"/>
                <a:cs typeface="Arial" panose="020B0604020202020204" pitchFamily="34" charset="0"/>
              </a:rPr>
              <a:t>Start acquisition; </a:t>
            </a: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the software asks you to insert the blank” cell. Insert the blank cell and click on OK.</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18770">
              <a:lnSpc>
                <a:spcPct val="150000"/>
              </a:lnSpc>
              <a:spcAft>
                <a:spcPts val="0"/>
              </a:spcAf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The computer records the intensity of transmitted light for each wavelength in the selected range.</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18770">
              <a:lnSpc>
                <a:spcPct val="150000"/>
              </a:lnSpc>
              <a:spcAft>
                <a:spcPts val="0"/>
              </a:spcAft>
            </a:pPr>
            <a:r>
              <a:rPr lang="en-US" sz="2000" dirty="0" smtClean="0">
                <a:effectLst/>
                <a:latin typeface="Segoe UI Symbol" panose="020B0502040204020203" pitchFamily="34" charset="0"/>
                <a:ea typeface="Calibri" panose="020F0502020204030204" pitchFamily="34" charset="0"/>
                <a:cs typeface="Segoe UI Symbol" panose="020B0502040204020203" pitchFamily="34" charset="0"/>
              </a:rPr>
              <a:t>➌</a:t>
            </a: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 Replace the “white” cuvette with the cuvette containing the solution studied. Click on OK.</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pPr marL="318770">
              <a:lnSpc>
                <a:spcPct val="150000"/>
              </a:lnSpc>
              <a:spcAft>
                <a:spcPts val="0"/>
              </a:spcAf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The computer records the intensity of transmitted light for each wavelength, calculates the absorbance and then displays the absorption spectrum.</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9909835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1115</Words>
  <Application>Microsoft Office PowerPoint</Application>
  <PresentationFormat>Grand écran</PresentationFormat>
  <Paragraphs>69</Paragraphs>
  <Slides>14</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14</vt:i4>
      </vt:variant>
    </vt:vector>
  </HeadingPairs>
  <TitlesOfParts>
    <vt:vector size="23" baseType="lpstr">
      <vt:lpstr>Arial</vt:lpstr>
      <vt:lpstr>Calibri</vt:lpstr>
      <vt:lpstr>Calibri Light</vt:lpstr>
      <vt:lpstr>Segoe UI Symbol</vt:lpstr>
      <vt:lpstr>Symbol</vt:lpstr>
      <vt:lpstr>Tahoma</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dc:creator>
  <cp:lastModifiedBy>pc</cp:lastModifiedBy>
  <cp:revision>19</cp:revision>
  <dcterms:created xsi:type="dcterms:W3CDTF">2024-10-22T12:52:21Z</dcterms:created>
  <dcterms:modified xsi:type="dcterms:W3CDTF">2024-10-22T13:40:26Z</dcterms:modified>
</cp:coreProperties>
</file>