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334" r:id="rId3"/>
    <p:sldId id="314" r:id="rId4"/>
    <p:sldId id="338" r:id="rId5"/>
    <p:sldId id="339" r:id="rId6"/>
    <p:sldId id="341" r:id="rId7"/>
    <p:sldId id="351" r:id="rId8"/>
    <p:sldId id="342" r:id="rId9"/>
    <p:sldId id="343" r:id="rId10"/>
    <p:sldId id="344" r:id="rId11"/>
    <p:sldId id="345" r:id="rId12"/>
    <p:sldId id="346" r:id="rId13"/>
    <p:sldId id="353" r:id="rId14"/>
    <p:sldId id="347" r:id="rId15"/>
    <p:sldId id="348" r:id="rId16"/>
    <p:sldId id="349" r:id="rId17"/>
    <p:sldId id="350" r:id="rId18"/>
  </p:sldIdLst>
  <p:sldSz cx="12192000" cy="6858000"/>
  <p:notesSz cx="6864350" cy="99964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676" autoAdjust="0"/>
    <p:restoredTop sz="94660"/>
  </p:normalViewPr>
  <p:slideViewPr>
    <p:cSldViewPr snapToGrid="0">
      <p:cViewPr>
        <p:scale>
          <a:sx n="60" d="100"/>
          <a:sy n="60" d="100"/>
        </p:scale>
        <p:origin x="-1152" y="-581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7788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61AC71-0EFC-4A85-BB72-A38DB08DD2A4}" type="datetimeFigureOut">
              <a:rPr lang="fr-FR" smtClean="0"/>
              <a:pPr/>
              <a:t>17/10/2023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94838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7788" y="9494838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0D5BC-7AF6-472D-B907-025C4739507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6292057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552" cy="50156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8210" y="0"/>
            <a:ext cx="2974552" cy="50156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21C341DB-E09C-46F9-A9A3-5CD66EBBFAFE}" type="datetimeFigureOut">
              <a:rPr lang="fr-FR" smtClean="0"/>
              <a:pPr/>
              <a:t>17/10/2023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49363"/>
            <a:ext cx="5994400" cy="33734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41" tIns="48171" rIns="96341" bIns="48171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6435" y="4810810"/>
            <a:ext cx="5491480" cy="3936117"/>
          </a:xfrm>
          <a:prstGeom prst="rect">
            <a:avLst/>
          </a:prstGeom>
        </p:spPr>
        <p:txBody>
          <a:bodyPr vert="horz" lIns="96341" tIns="48171" rIns="96341" bIns="48171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94929"/>
            <a:ext cx="2974552" cy="50155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8210" y="9494929"/>
            <a:ext cx="2974552" cy="50155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C74CEC9C-CF39-4266-8185-096B8DC832B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916984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521B-E2DB-44EB-AD73-EE3B41CCF0BB}" type="datetimeFigureOut">
              <a:rPr lang="fr-FR" smtClean="0"/>
              <a:pPr/>
              <a:t>17/10/2023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174379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521B-E2DB-44EB-AD73-EE3B41CCF0BB}" type="datetimeFigureOut">
              <a:rPr lang="fr-FR" smtClean="0"/>
              <a:pPr/>
              <a:t>17/10/2023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879196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521B-E2DB-44EB-AD73-EE3B41CCF0BB}" type="datetimeFigureOut">
              <a:rPr lang="fr-FR" smtClean="0"/>
              <a:pPr/>
              <a:t>17/10/2023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309493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521B-E2DB-44EB-AD73-EE3B41CCF0BB}" type="datetimeFigureOut">
              <a:rPr lang="fr-FR" smtClean="0"/>
              <a:pPr/>
              <a:t>17/10/2023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532966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521B-E2DB-44EB-AD73-EE3B41CCF0BB}" type="datetimeFigureOut">
              <a:rPr lang="fr-FR" smtClean="0"/>
              <a:pPr/>
              <a:t>17/10/2023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2542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521B-E2DB-44EB-AD73-EE3B41CCF0BB}" type="datetimeFigureOut">
              <a:rPr lang="fr-FR" smtClean="0"/>
              <a:pPr/>
              <a:t>17/10/2023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4032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521B-E2DB-44EB-AD73-EE3B41CCF0BB}" type="datetimeFigureOut">
              <a:rPr lang="fr-FR" smtClean="0"/>
              <a:pPr/>
              <a:t>17/10/2023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691033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521B-E2DB-44EB-AD73-EE3B41CCF0BB}" type="datetimeFigureOut">
              <a:rPr lang="fr-FR" smtClean="0"/>
              <a:pPr/>
              <a:t>17/10/2023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246258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521B-E2DB-44EB-AD73-EE3B41CCF0BB}" type="datetimeFigureOut">
              <a:rPr lang="fr-FR" smtClean="0"/>
              <a:pPr/>
              <a:t>17/10/2023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913761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521B-E2DB-44EB-AD73-EE3B41CCF0BB}" type="datetimeFigureOut">
              <a:rPr lang="fr-FR" smtClean="0"/>
              <a:pPr/>
              <a:t>17/10/2023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633615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521B-E2DB-44EB-AD73-EE3B41CCF0BB}" type="datetimeFigureOut">
              <a:rPr lang="fr-FR" smtClean="0"/>
              <a:pPr/>
              <a:t>17/10/2023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665151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21521B-E2DB-44EB-AD73-EE3B41CCF0BB}" type="datetimeFigureOut">
              <a:rPr lang="fr-FR" smtClean="0"/>
              <a:pPr/>
              <a:t>17/10/2023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995082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0" y="1063117"/>
            <a:ext cx="12192000" cy="246748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Electronics</a:t>
            </a:r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and system components</a:t>
            </a:r>
            <a:endParaRPr lang="fr-FR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fr-FR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Chapter</a:t>
            </a:r>
            <a:r>
              <a:rPr lang="fr-F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fr-FR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Electronic</a:t>
            </a:r>
            <a:r>
              <a:rPr lang="fr-F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system versus computer system</a:t>
            </a:r>
          </a:p>
          <a:p>
            <a:pPr algn="ctr">
              <a:spcBef>
                <a:spcPts val="0"/>
              </a:spcBef>
            </a:pPr>
            <a:endParaRPr lang="fr-FR" sz="2800" b="1" dirty="0" smtClean="0">
              <a:solidFill>
                <a:srgbClr val="0070C0"/>
              </a:solidFill>
              <a:latin typeface="Times New Roman"/>
              <a:ea typeface="Calibri"/>
              <a:cs typeface="Arial"/>
            </a:endParaRPr>
          </a:p>
          <a:p>
            <a:pPr algn="ctr">
              <a:spcBef>
                <a:spcPts val="0"/>
              </a:spcBef>
            </a:pPr>
            <a:r>
              <a:rPr lang="fr-FR" sz="2800" b="1" dirty="0" smtClean="0">
                <a:solidFill>
                  <a:srgbClr val="0070C0"/>
                </a:solidFill>
                <a:latin typeface="Times New Roman"/>
                <a:ea typeface="Calibri"/>
                <a:cs typeface="Arial"/>
              </a:rPr>
              <a:t>(</a:t>
            </a:r>
            <a:r>
              <a:rPr lang="fr-FR" sz="2800" b="1" dirty="0" err="1" smtClean="0">
                <a:solidFill>
                  <a:srgbClr val="0070C0"/>
                </a:solidFill>
                <a:latin typeface="Times New Roman"/>
                <a:ea typeface="Calibri"/>
                <a:cs typeface="Arial"/>
              </a:rPr>
              <a:t>definitions</a:t>
            </a:r>
            <a:r>
              <a:rPr lang="fr-FR" sz="2800" b="1" dirty="0" smtClean="0">
                <a:solidFill>
                  <a:srgbClr val="0070C0"/>
                </a:solidFill>
                <a:latin typeface="Times New Roman"/>
                <a:ea typeface="Calibri"/>
                <a:cs typeface="Arial"/>
              </a:rPr>
              <a:t> and </a:t>
            </a:r>
            <a:r>
              <a:rPr lang="fr-FR" sz="2800" b="1" dirty="0" err="1" smtClean="0">
                <a:solidFill>
                  <a:srgbClr val="0070C0"/>
                </a:solidFill>
                <a:latin typeface="Times New Roman"/>
                <a:ea typeface="Calibri"/>
                <a:cs typeface="Arial"/>
              </a:rPr>
              <a:t>generalities</a:t>
            </a:r>
            <a:r>
              <a:rPr lang="fr-FR" sz="2800" b="1" dirty="0" smtClean="0">
                <a:solidFill>
                  <a:srgbClr val="0070C0"/>
                </a:solidFill>
                <a:latin typeface="Times New Roman"/>
                <a:ea typeface="Calibri"/>
                <a:cs typeface="Arial"/>
              </a:rPr>
              <a:t>)</a:t>
            </a:r>
          </a:p>
          <a:p>
            <a:pPr algn="ctr">
              <a:spcBef>
                <a:spcPts val="0"/>
              </a:spcBef>
            </a:pPr>
            <a:endParaRPr lang="fr-FR" sz="2800" b="1" dirty="0" smtClean="0">
              <a:solidFill>
                <a:srgbClr val="0070C0"/>
              </a:solidFill>
              <a:latin typeface="Times New Roman"/>
              <a:ea typeface="Calibri"/>
              <a:cs typeface="Arial"/>
            </a:endParaRPr>
          </a:p>
          <a:p>
            <a:pPr algn="ctr">
              <a:spcBef>
                <a:spcPts val="0"/>
              </a:spcBef>
            </a:pPr>
            <a:endParaRPr lang="en-US" sz="2800" dirty="0" smtClean="0">
              <a:latin typeface="Calibri"/>
              <a:ea typeface="Calibri"/>
              <a:cs typeface="Arial"/>
            </a:endParaRPr>
          </a:p>
          <a:p>
            <a:pPr algn="ctr"/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240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596900"/>
            <a:ext cx="1219200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Digital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electronic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functions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Basic logic operations processing one information (buffer, inverter) or two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informations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(AND gate, NAND gate, NOR gate, etc.)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Basic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logic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functions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Comparison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function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Arithmetic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function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3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Adder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3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Multiplier</a:t>
            </a:r>
            <a:endParaRPr lang="en-US" sz="28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Code conversion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function</a:t>
            </a:r>
            <a:endParaRPr lang="en-US" sz="28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Coding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function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Decoding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function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Data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selection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function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Multiplexer</a:t>
            </a: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Demultiplexer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1.3.4. Digital </a:t>
            </a:r>
            <a:r>
              <a:rPr lang="fr-FR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electronic</a:t>
            </a:r>
            <a:r>
              <a:rPr lang="fr-F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functions</a:t>
            </a:r>
            <a:r>
              <a:rPr lang="fr-F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</a:t>
            </a:r>
            <a:endParaRPr lang="fr-FR" sz="28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1104900"/>
            <a:ext cx="1219200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lvl="1" indent="-285750">
              <a:buFont typeface="Wingdings"/>
              <a:buChar char="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Storage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function</a:t>
            </a:r>
            <a:endParaRPr lang="en-US" sz="28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143000" marR="0" lvl="2" indent="-228600"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Flip-flops</a:t>
            </a:r>
            <a:endParaRPr lang="en-US" sz="28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1143000" marR="0" lvl="2" indent="-228600"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Register</a:t>
            </a:r>
            <a:endParaRPr lang="en-US" sz="28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1143000" marR="0" lvl="2" indent="-228600"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Semiconductor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memories</a:t>
            </a:r>
            <a:endParaRPr lang="en-US" sz="28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1143000" marR="0" lvl="2" indent="-228600"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Magnetic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memories</a:t>
            </a:r>
            <a:endParaRPr lang="en-US" sz="28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Counting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function</a:t>
            </a:r>
            <a:endParaRPr lang="en-US" sz="28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1.3.4. Digital </a:t>
            </a:r>
            <a:r>
              <a:rPr lang="fr-FR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electronic</a:t>
            </a:r>
            <a:r>
              <a:rPr lang="fr-F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functions</a:t>
            </a:r>
            <a:r>
              <a:rPr lang="fr-F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</a:t>
            </a:r>
            <a:endParaRPr lang="fr-FR" sz="28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1612900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>
              <a:buFont typeface="Symbol"/>
              <a:buChar char=""/>
            </a:pPr>
            <a:r>
              <a:rPr lang="en-US" sz="2800" dirty="0" smtClean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A component or circuit can be considered as an </a:t>
            </a:r>
            <a:r>
              <a:rPr lang="en-US" sz="2800" b="1" dirty="0" smtClean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electronic system</a:t>
            </a:r>
            <a:endParaRPr lang="en-US" sz="2800" b="1" dirty="0" smtClean="0">
              <a:ea typeface="Calibri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Arial"/>
              </a:rPr>
              <a:t>1.3. D</a:t>
            </a:r>
            <a:r>
              <a:rPr lang="fr-F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igital </a:t>
            </a:r>
            <a:r>
              <a:rPr lang="fr-FR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electronic</a:t>
            </a:r>
            <a:r>
              <a:rPr lang="fr-F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functions</a:t>
            </a:r>
            <a:r>
              <a:rPr lang="fr-F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</a:t>
            </a:r>
            <a:endParaRPr lang="fr-FR" sz="28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Calibri"/>
              <a:cs typeface="Arial"/>
            </a:endParaRPr>
          </a:p>
          <a:p>
            <a:pPr algn="ctr"/>
            <a:r>
              <a:rPr lang="fr-FR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1.3.5. </a:t>
            </a:r>
            <a:r>
              <a:rPr lang="fr-FR" sz="2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Electronic</a:t>
            </a:r>
            <a:r>
              <a:rPr lang="fr-FR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system</a:t>
            </a:r>
            <a:endParaRPr lang="en-US" sz="20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2796957"/>
            <a:ext cx="12192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Symbol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Instructions in software 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  <a:sym typeface="Wingdings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 An </a:t>
            </a:r>
            <a:r>
              <a:rPr lang="fr-FR" sz="2800" dirty="0" err="1" smtClean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electronic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 system 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  <a:sym typeface="Wingdings"/>
              </a:rPr>
              <a:t> </a:t>
            </a:r>
            <a:r>
              <a:rPr lang="en-US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(performs) Analog and digital electronic functions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 </a:t>
            </a:r>
            <a:endParaRPr lang="en-US" sz="2800" dirty="0" smtClean="0">
              <a:ea typeface="Calibri"/>
              <a:cs typeface="Arial"/>
            </a:endParaRPr>
          </a:p>
          <a:p>
            <a:pPr marL="342900" indent="-342900">
              <a:buFont typeface="Symbol"/>
              <a:buChar char=""/>
            </a:pPr>
            <a:r>
              <a:rPr lang="en-US" sz="2800" dirty="0" smtClean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The instructions provided by the input devices witch form the human-machine interface 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  <a:sym typeface="Wingdings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 An </a:t>
            </a:r>
            <a:r>
              <a:rPr lang="fr-FR" sz="2800" dirty="0" err="1" smtClean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electronic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 system 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  <a:sym typeface="Wingdings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(performs) Analog and digital electronic functions</a:t>
            </a:r>
            <a:endParaRPr lang="en-US" sz="2800" dirty="0">
              <a:ea typeface="Calibri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1062" t="27037" r="15417" b="40000"/>
          <a:stretch>
            <a:fillRect/>
          </a:stretch>
        </p:blipFill>
        <p:spPr bwMode="auto">
          <a:xfrm>
            <a:off x="1930400" y="1689099"/>
            <a:ext cx="9238024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0" y="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Arial"/>
              </a:rPr>
              <a:t>1.3. D</a:t>
            </a:r>
            <a:r>
              <a:rPr lang="fr-F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igital </a:t>
            </a:r>
            <a:r>
              <a:rPr lang="fr-FR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electronic</a:t>
            </a:r>
            <a:r>
              <a:rPr lang="fr-F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functions</a:t>
            </a:r>
            <a:r>
              <a:rPr lang="fr-F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</a:t>
            </a:r>
            <a:endParaRPr lang="fr-FR" sz="28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Arial"/>
            </a:endParaRPr>
          </a:p>
          <a:p>
            <a:pPr algn="ctr"/>
            <a:r>
              <a:rPr lang="fr-FR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1.3.5. </a:t>
            </a:r>
            <a:r>
              <a:rPr lang="fr-FR" sz="2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Electronic</a:t>
            </a:r>
            <a:r>
              <a:rPr lang="fr-FR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system</a:t>
            </a:r>
            <a:endParaRPr lang="en-US" sz="20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518400" y="4470400"/>
            <a:ext cx="18165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linear amplifier</a:t>
            </a:r>
            <a:endParaRPr lang="en-US" sz="20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2247900" y="1308100"/>
            <a:ext cx="17075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Compact  Disk</a:t>
            </a:r>
            <a:endParaRPr lang="en-US" sz="2000" b="1" dirty="0"/>
          </a:p>
        </p:txBody>
      </p:sp>
      <p:sp>
        <p:nvSpPr>
          <p:cNvPr id="8" name="Rectangle 7"/>
          <p:cNvSpPr/>
          <p:nvPr/>
        </p:nvSpPr>
        <p:spPr>
          <a:xfrm>
            <a:off x="4281313" y="4501634"/>
            <a:ext cx="30623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Digital to Analog Converter</a:t>
            </a:r>
            <a:endParaRPr lang="en-US" sz="2000" b="1" dirty="0"/>
          </a:p>
        </p:txBody>
      </p:sp>
      <p:sp>
        <p:nvSpPr>
          <p:cNvPr id="9" name="Rectangle 8"/>
          <p:cNvSpPr/>
          <p:nvPr/>
        </p:nvSpPr>
        <p:spPr>
          <a:xfrm>
            <a:off x="3183863" y="4019034"/>
            <a:ext cx="13763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digital data</a:t>
            </a:r>
            <a:endParaRPr lang="en-US" sz="2000" b="1" dirty="0"/>
          </a:p>
        </p:txBody>
      </p:sp>
      <p:sp>
        <p:nvSpPr>
          <p:cNvPr id="10" name="Rectangle 9"/>
          <p:cNvSpPr/>
          <p:nvPr/>
        </p:nvSpPr>
        <p:spPr>
          <a:xfrm>
            <a:off x="9428954" y="1961634"/>
            <a:ext cx="10384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Speaker</a:t>
            </a:r>
            <a:endParaRPr lang="en-US" sz="2000" b="1" dirty="0"/>
          </a:p>
        </p:txBody>
      </p:sp>
      <p:sp>
        <p:nvSpPr>
          <p:cNvPr id="11" name="Rectangle 10"/>
          <p:cNvSpPr/>
          <p:nvPr/>
        </p:nvSpPr>
        <p:spPr>
          <a:xfrm>
            <a:off x="3086100" y="5314434"/>
            <a:ext cx="4902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/>
              <a:t>Principle of compact disc player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/>
          <p:cNvSpPr/>
          <p:nvPr/>
        </p:nvSpPr>
        <p:spPr>
          <a:xfrm>
            <a:off x="0" y="1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Computer science (</a:t>
            </a:r>
            <a:r>
              <a:rPr lang="fr-FR" sz="28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Informatique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</a:t>
            </a:r>
          </a:p>
          <a:p>
            <a:r>
              <a:rPr lang="fr-FR" sz="2800" b="1" dirty="0" smtClean="0">
                <a:solidFill>
                  <a:srgbClr val="0070C0"/>
                </a:solidFill>
                <a:latin typeface="Times New Roman"/>
                <a:ea typeface="Calibri"/>
                <a:cs typeface="Arial"/>
              </a:rPr>
              <a:t>2.1. </a:t>
            </a:r>
            <a:r>
              <a:rPr lang="fr-FR" sz="2800" b="1" dirty="0" err="1" smtClean="0">
                <a:solidFill>
                  <a:srgbClr val="0070C0"/>
                </a:solidFill>
                <a:latin typeface="Times New Roman"/>
                <a:ea typeface="Calibri"/>
                <a:cs typeface="Arial"/>
              </a:rPr>
              <a:t>Definition</a:t>
            </a:r>
            <a:r>
              <a:rPr lang="fr-FR" sz="2800" b="1" dirty="0" smtClean="0">
                <a:solidFill>
                  <a:srgbClr val="0070C0"/>
                </a:solidFill>
                <a:latin typeface="Times New Roman"/>
                <a:ea typeface="Calibri"/>
                <a:cs typeface="Arial"/>
              </a:rPr>
              <a:t> of computer science</a:t>
            </a:r>
            <a:endParaRPr lang="en-US" sz="2800" dirty="0" smtClean="0">
              <a:solidFill>
                <a:srgbClr val="0070C0"/>
              </a:solidFill>
              <a:ea typeface="Calibri"/>
              <a:cs typeface="Arial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1117144"/>
            <a:ext cx="1210139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Information processing, i.e. application of analog and digital electronic functions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to information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signals carrying and forming information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2413000"/>
            <a:ext cx="12192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Information (post-processing or pre-processing) can take several forms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Texts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letters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and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numbers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Pictures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Sounds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Videos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5180786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Automatic processing (information processing carried out by an electronic system without the intervention of a human operator)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automated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electronic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system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11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/>
          <p:cNvSpPr/>
          <p:nvPr/>
        </p:nvSpPr>
        <p:spPr>
          <a:xfrm>
            <a:off x="0" y="1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chemeClr val="accent5">
                    <a:lumMod val="75000"/>
                  </a:schemeClr>
                </a:solidFill>
                <a:latin typeface="Times New Roman"/>
                <a:ea typeface="Calibri"/>
                <a:cs typeface="Arial"/>
              </a:rPr>
              <a:t>2.1. </a:t>
            </a:r>
            <a:r>
              <a:rPr lang="fr-FR" sz="2800" b="1" dirty="0" err="1" smtClean="0">
                <a:solidFill>
                  <a:schemeClr val="accent5">
                    <a:lumMod val="75000"/>
                  </a:schemeClr>
                </a:solidFill>
                <a:latin typeface="Times New Roman"/>
                <a:ea typeface="Calibri"/>
                <a:cs typeface="Arial"/>
              </a:rPr>
              <a:t>Definition</a:t>
            </a:r>
            <a:r>
              <a:rPr lang="fr-FR" sz="2800" b="1" dirty="0" smtClean="0">
                <a:solidFill>
                  <a:schemeClr val="accent5">
                    <a:lumMod val="75000"/>
                  </a:schemeClr>
                </a:solidFill>
                <a:latin typeface="Times New Roman"/>
                <a:ea typeface="Calibri"/>
                <a:cs typeface="Arial"/>
              </a:rPr>
              <a:t> of computer science </a:t>
            </a:r>
            <a:r>
              <a:rPr lang="fr-FR" sz="28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(</a:t>
            </a:r>
            <a:r>
              <a:rPr lang="fr-FR" sz="2800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</a:t>
            </a:r>
            <a:endParaRPr lang="en-US" sz="2800" dirty="0" smtClean="0">
              <a:solidFill>
                <a:schemeClr val="accent5">
                  <a:lumMod val="75000"/>
                </a:schemeClr>
              </a:solidFill>
              <a:ea typeface="Calibri"/>
              <a:cs typeface="Arial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2755900"/>
            <a:ext cx="1219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Automated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digital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electronic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system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Electronics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Program / Software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256486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 Automatic processing (information processing carried out by an electronic system  </a:t>
            </a:r>
          </a:p>
          <a:p>
            <a:pPr lvl="0" algn="justLow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  without the intervention of a human operator)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automated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electronic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system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11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2247900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Information +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Automatique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(Philippe DREYFUS en 1962)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 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Informatique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(= Traitement automatique de l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Calibri" pitchFamily="34" charset="0"/>
                <a:cs typeface="Times New Roman" pitchFamily="18" charset="0"/>
                <a:sym typeface="Wingdings" pitchFamily="2" charset="2"/>
              </a:rPr>
              <a:t>’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information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)</a:t>
            </a:r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749300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Computer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basically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computer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is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an exemple of an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advanced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automated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and digital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electronic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system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0" y="4267200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Computer science (the science which studies the digital and automatic information processing using a computer)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chemeClr val="accent5">
                    <a:lumMod val="75000"/>
                  </a:schemeClr>
                </a:solidFill>
                <a:latin typeface="Times New Roman"/>
                <a:ea typeface="Calibri"/>
                <a:cs typeface="Arial"/>
              </a:rPr>
              <a:t>2.1. </a:t>
            </a:r>
            <a:r>
              <a:rPr lang="fr-FR" sz="2800" b="1" dirty="0" err="1" smtClean="0">
                <a:solidFill>
                  <a:schemeClr val="accent5">
                    <a:lumMod val="75000"/>
                  </a:schemeClr>
                </a:solidFill>
                <a:latin typeface="Times New Roman"/>
                <a:ea typeface="Calibri"/>
                <a:cs typeface="Arial"/>
              </a:rPr>
              <a:t>Definition</a:t>
            </a:r>
            <a:r>
              <a:rPr lang="fr-FR" sz="2800" b="1" dirty="0" smtClean="0">
                <a:solidFill>
                  <a:schemeClr val="accent5">
                    <a:lumMod val="75000"/>
                  </a:schemeClr>
                </a:solidFill>
                <a:latin typeface="Times New Roman"/>
                <a:ea typeface="Calibri"/>
                <a:cs typeface="Arial"/>
              </a:rPr>
              <a:t> of computer science </a:t>
            </a:r>
            <a:r>
              <a:rPr lang="fr-FR" sz="28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(</a:t>
            </a:r>
            <a:r>
              <a:rPr lang="fr-FR" sz="2800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</a:t>
            </a:r>
            <a:endParaRPr lang="en-US" sz="2800" dirty="0" smtClean="0">
              <a:solidFill>
                <a:schemeClr val="accent5">
                  <a:lumMod val="75000"/>
                </a:schemeClr>
              </a:solidFill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11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/>
          <p:cNvSpPr/>
          <p:nvPr/>
        </p:nvSpPr>
        <p:spPr>
          <a:xfrm>
            <a:off x="0" y="1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chemeClr val="accent5">
                    <a:lumMod val="75000"/>
                  </a:schemeClr>
                </a:solidFill>
                <a:latin typeface="Times New Roman"/>
                <a:ea typeface="Calibri"/>
                <a:cs typeface="Arial"/>
              </a:rPr>
              <a:t>2.2. Computer system</a:t>
            </a:r>
            <a:endParaRPr lang="en-US" sz="2800" b="1" dirty="0">
              <a:solidFill>
                <a:schemeClr val="accent5">
                  <a:lumMod val="75000"/>
                </a:schemeClr>
              </a:solidFill>
              <a:latin typeface="Times New Roman"/>
              <a:ea typeface="Calibri"/>
              <a:cs typeface="Arial"/>
            </a:endParaRPr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1028700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Low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Softwares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(ou programmes) +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Hardware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An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automated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and digital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electronic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system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capable to execute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 application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Computer system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3187700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Low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 computer is an example of an advanced automated digital electronic system capable to execute a lot of applications (programs)</a:t>
            </a:r>
            <a:endParaRPr lang="fr-FR" sz="28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0" y="2730500"/>
            <a:ext cx="180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Conclusion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11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1058861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1.1. </a:t>
            </a:r>
            <a:r>
              <a:rPr lang="fr-FR" sz="2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Definition</a:t>
            </a:r>
            <a:r>
              <a:rPr lang="fr-FR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of </a:t>
            </a:r>
            <a:r>
              <a:rPr lang="fr-FR" sz="2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electronics</a:t>
            </a:r>
            <a:endParaRPr lang="fr-FR" sz="2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149561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Arial"/>
              </a:rPr>
              <a:t>1.2. </a:t>
            </a:r>
            <a:r>
              <a:rPr lang="fr-FR" sz="2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Arial"/>
              </a:rPr>
              <a:t>Electronics</a:t>
            </a:r>
            <a:r>
              <a:rPr lang="fr-FR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Arial"/>
              </a:rPr>
              <a:t> applications</a:t>
            </a:r>
            <a:endParaRPr lang="en-US" sz="2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Arial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2000325"/>
            <a:ext cx="1219200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Arial"/>
              </a:rPr>
              <a:t>1.3. From electronic component to electronic system</a:t>
            </a:r>
          </a:p>
          <a:p>
            <a:r>
              <a:rPr lang="fr-FR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Arial"/>
              </a:rPr>
              <a:t>1.3.1. </a:t>
            </a:r>
            <a:r>
              <a:rPr lang="fr-FR" sz="2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Arial"/>
              </a:rPr>
              <a:t>Electronic</a:t>
            </a:r>
            <a:r>
              <a:rPr lang="fr-FR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Arial"/>
              </a:rPr>
              <a:t> components</a:t>
            </a:r>
          </a:p>
          <a:p>
            <a:r>
              <a:rPr lang="fr-FR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1.3.2. Circuit (</a:t>
            </a:r>
            <a:r>
              <a:rPr lang="fr-FR" sz="2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printed</a:t>
            </a:r>
            <a:r>
              <a:rPr lang="fr-FR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and </a:t>
            </a:r>
            <a:r>
              <a:rPr lang="fr-FR" sz="2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integrated</a:t>
            </a:r>
            <a:r>
              <a:rPr lang="fr-FR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)</a:t>
            </a:r>
          </a:p>
          <a:p>
            <a:r>
              <a:rPr lang="fr-FR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1.3.3. </a:t>
            </a:r>
            <a:r>
              <a:rPr lang="fr-FR" sz="2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Analog</a:t>
            </a:r>
            <a:r>
              <a:rPr lang="fr-FR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sz="2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electronic</a:t>
            </a:r>
            <a:r>
              <a:rPr lang="fr-FR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sz="2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functions</a:t>
            </a:r>
            <a:endParaRPr lang="fr-FR" sz="20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fr-FR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1.3.4. Digital </a:t>
            </a:r>
            <a:r>
              <a:rPr lang="fr-FR" sz="2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electronic</a:t>
            </a:r>
            <a:r>
              <a:rPr lang="fr-FR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sz="2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functions</a:t>
            </a:r>
            <a:endParaRPr lang="fr-FR" sz="20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fr-FR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1.3.5. </a:t>
            </a:r>
            <a:r>
              <a:rPr lang="fr-FR" sz="2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Electronic</a:t>
            </a:r>
            <a:r>
              <a:rPr lang="fr-FR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system</a:t>
            </a:r>
            <a:endParaRPr lang="en-US" sz="20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4395522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Computer science (</a:t>
            </a:r>
            <a:r>
              <a:rPr lang="fr-FR" sz="28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Informatique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</a:t>
            </a:r>
            <a:endParaRPr lang="fr-FR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4827897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Arial"/>
              </a:rPr>
              <a:t>2.1. </a:t>
            </a:r>
            <a:r>
              <a:rPr lang="fr-FR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Definition</a:t>
            </a:r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of computer science </a:t>
            </a:r>
            <a:endParaRPr lang="en-US" sz="2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5272798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ea typeface="Calibri"/>
                <a:cs typeface="Arial"/>
              </a:rPr>
              <a:t>2.2. Computer system</a:t>
            </a:r>
            <a:endParaRPr lang="en-US" sz="2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ea typeface="Calibri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570484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Electronics</a:t>
            </a:r>
            <a:endParaRPr lang="fr-FR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2701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fr-FR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Presentation</a:t>
            </a:r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plan</a:t>
            </a:r>
          </a:p>
        </p:txBody>
      </p:sp>
    </p:spTree>
    <p:extLst>
      <p:ext uri="{BB962C8B-B14F-4D97-AF65-F5344CB8AC3E}">
        <p14:creationId xmlns="" xmlns:p14="http://schemas.microsoft.com/office/powerpoint/2010/main" val="4689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/>
          <p:cNvSpPr/>
          <p:nvPr/>
        </p:nvSpPr>
        <p:spPr>
          <a:xfrm>
            <a:off x="0" y="1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Electronics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fr-F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1.1. </a:t>
            </a:r>
            <a:r>
              <a:rPr lang="fr-FR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Definition</a:t>
            </a:r>
            <a:r>
              <a:rPr lang="fr-F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of </a:t>
            </a:r>
            <a:r>
              <a:rPr lang="fr-FR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electronics</a:t>
            </a:r>
            <a:endParaRPr lang="fr-FR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0" y="1380998"/>
            <a:ext cx="57588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Maxwell's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laws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of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electromagnetism</a:t>
            </a:r>
            <a:endParaRPr lang="en-US" sz="28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0" y="2000250"/>
            <a:ext cx="741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Kirchhoff's laws (law of meshes and law of knots)</a:t>
            </a: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2642366"/>
            <a:ext cx="1219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/>
              <a:buChar char="è"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Electronics (or systems science) (Electronics is a science that deals with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electrical signals capable of forming and providing useful information for  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humans)</a:t>
            </a:r>
            <a:endParaRPr kumimoji="0" lang="fr-FR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11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Tx/>
              <a:buAutoNum type="arabicPeriod"/>
            </a:pP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Electronics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</a:t>
            </a:r>
          </a:p>
          <a:p>
            <a:r>
              <a:rPr lang="fr-F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Arial"/>
              </a:rPr>
              <a:t>1.2. </a:t>
            </a:r>
            <a:r>
              <a:rPr lang="fr-FR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Arial"/>
              </a:rPr>
              <a:t>Electronics</a:t>
            </a:r>
            <a:r>
              <a:rPr lang="fr-F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Arial"/>
              </a:rPr>
              <a:t> applications</a:t>
            </a:r>
            <a:endParaRPr lang="en-US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274576"/>
            <a:ext cx="12192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Telecommunication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Telephony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Television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Detection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systems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Radar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Sonar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Data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processing</a:t>
            </a:r>
            <a:endParaRPr lang="fr-FR" sz="2800" b="1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Tx/>
              <a:buAutoNum type="arabicPeriod"/>
            </a:pP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Electronics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</a:t>
            </a:r>
          </a:p>
          <a:p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Arial"/>
              </a:rPr>
              <a:t>1.3. From electronic component to electronic system </a:t>
            </a:r>
            <a:r>
              <a:rPr lang="fr-F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Arial"/>
              </a:rPr>
              <a:t>: </a:t>
            </a:r>
            <a:r>
              <a:rPr lang="fr-FR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Arial"/>
              </a:rPr>
              <a:t>1.3.1. </a:t>
            </a:r>
            <a:r>
              <a:rPr lang="fr-FR" sz="2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Arial"/>
              </a:rPr>
              <a:t>Electronic</a:t>
            </a:r>
            <a:r>
              <a:rPr lang="fr-FR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Arial"/>
              </a:rPr>
              <a:t> components</a:t>
            </a:r>
            <a:r>
              <a:rPr lang="fr-FR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3635157"/>
            <a:ext cx="12192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Electronic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components (exemples)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Resistor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R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Capacitor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Inductance L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Generator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cells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and batteries)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Diode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Bipolar transistor and field effect transistor</a:t>
            </a: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116928"/>
            <a:ext cx="12192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Electronic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components</a:t>
            </a:r>
          </a:p>
          <a:p>
            <a:pPr lvl="1" algn="just">
              <a:buFont typeface="Arial" pitchFamily="34" charset="0"/>
              <a:buChar char="•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Material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geometric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structure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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Particular effect on the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electrical signal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capable to ensure an 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electronic function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lvl="1" algn="just">
              <a:buFont typeface="Arial" pitchFamily="34" charset="0"/>
              <a:buChar char="•"/>
            </a:pP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Material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geometric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structure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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 the same category, there are types different in their electrical characteristics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"/>
            <a:ext cx="12192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Arial"/>
              </a:rPr>
              <a:t>1.3. From electronic component to electronic system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</a:t>
            </a:r>
            <a:r>
              <a:rPr lang="fr-F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Arial"/>
              </a:rPr>
              <a:t> </a:t>
            </a:r>
          </a:p>
          <a:p>
            <a:pPr algn="ctr"/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1.3.2. Circuit (printed and integrated)</a:t>
            </a:r>
            <a:endParaRPr lang="fr-FR" sz="2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1215572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Electronic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Components association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Circuit capable to ensure one or more electronic functions (analog or digital)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2616200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Compact assembly of electronic components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assembly on the same surface)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b="1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Integrated</a:t>
            </a:r>
            <a:r>
              <a:rPr lang="fr-FR" sz="2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circuit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3911600"/>
            <a:ext cx="1219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 integrated circuit is also capable to ensure one or more electronic functions (analog (operational amplifier, </a:t>
            </a:r>
            <a:r>
              <a:rPr lang="en-US" sz="2800" dirty="0" smtClean="0"/>
              <a:t>Analog to Digital Converter or Digital to Analog Converter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or digital)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7" grpId="0"/>
      <p:bldP spid="24578" grpId="0"/>
      <p:bldP spid="2457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4826000" y="5981700"/>
            <a:ext cx="3517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Integrated</a:t>
            </a:r>
            <a:r>
              <a:rPr lang="fr-FR" sz="2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circuit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1458" t="22963" r="15313" b="38518"/>
          <a:stretch>
            <a:fillRect/>
          </a:stretch>
        </p:blipFill>
        <p:spPr bwMode="auto">
          <a:xfrm>
            <a:off x="0" y="635000"/>
            <a:ext cx="6489700" cy="264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0" y="1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1.3.2. Circuit (printed and integrated)</a:t>
            </a:r>
            <a:r>
              <a:rPr lang="fr-F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following</a:t>
            </a:r>
            <a:r>
              <a:rPr lang="fr-F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)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34375" t="23704" r="20313" b="40370"/>
          <a:stretch>
            <a:fillRect/>
          </a:stretch>
        </p:blipFill>
        <p:spPr bwMode="auto">
          <a:xfrm>
            <a:off x="6642100" y="584200"/>
            <a:ext cx="5524500" cy="246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 l="28646" t="23148" r="15937" b="36296"/>
          <a:stretch>
            <a:fillRect/>
          </a:stretch>
        </p:blipFill>
        <p:spPr bwMode="auto">
          <a:xfrm>
            <a:off x="2438400" y="2946400"/>
            <a:ext cx="675640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1460500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Printed circuit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(It is used to hold and connect the components)</a:t>
            </a:r>
            <a:endParaRPr kumimoji="0" lang="fr-FR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Image 6" descr="circuit-imprime-pc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00810" y="2479672"/>
            <a:ext cx="3821901" cy="254793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478690" y="5199078"/>
            <a:ext cx="27109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Printed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circuit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board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Image 5" descr="66300681-isométriques-composants-électroniques-icons-set-collection-de-composants-électriqu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7614" y="2454272"/>
            <a:ext cx="3857652" cy="256979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192190" y="5186378"/>
            <a:ext cx="45464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Components and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integrated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circuits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1.3.2. Circuit (printed and integrated)</a:t>
            </a:r>
            <a:r>
              <a:rPr lang="fr-F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following</a:t>
            </a:r>
            <a:r>
              <a:rPr lang="fr-F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389187"/>
            <a:ext cx="12192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Analog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electronic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functions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Signal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recovery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DC voltage (and voltage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stabilization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 Signal amplification or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differential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amplification</a:t>
            </a:r>
            <a:endParaRPr lang="en-US" sz="28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 Signal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integration</a:t>
            </a:r>
            <a:endParaRPr lang="en-US" sz="28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 Signal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derivation</a:t>
            </a:r>
            <a:endParaRPr lang="en-US" sz="28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Signals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summation and subtraction</a:t>
            </a:r>
            <a:endParaRPr lang="en-US" sz="28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 Signal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Filtering based on frequency to extract the useful signal</a:t>
            </a:r>
            <a:endParaRPr lang="fr-FR" sz="28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"/>
            <a:ext cx="12192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Arial"/>
              </a:rPr>
              <a:t>1.3. </a:t>
            </a: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Arial"/>
              </a:rPr>
              <a:t>From electronic component to electronic system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</a:t>
            </a:r>
            <a:endParaRPr lang="fr-FR" sz="28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Calibri"/>
              <a:cs typeface="Arial"/>
            </a:endParaRPr>
          </a:p>
          <a:p>
            <a:pPr algn="ctr"/>
            <a:r>
              <a:rPr lang="fr-FR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1.3.3. </a:t>
            </a:r>
            <a:r>
              <a:rPr lang="fr-FR" sz="2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Analog</a:t>
            </a:r>
            <a:r>
              <a:rPr lang="fr-FR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sz="2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electronic</a:t>
            </a:r>
            <a:r>
              <a:rPr lang="fr-FR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sz="2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functions</a:t>
            </a:r>
            <a:endParaRPr lang="fr-FR" sz="2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49905</TotalTime>
  <Words>865</Words>
  <Application>Microsoft Office PowerPoint</Application>
  <PresentationFormat>Personnalisé</PresentationFormat>
  <Paragraphs>129</Paragraphs>
  <Slides>17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Abdelhakim Kaouache</dc:creator>
  <cp:lastModifiedBy>Abdelhakim</cp:lastModifiedBy>
  <cp:revision>710</cp:revision>
  <cp:lastPrinted>2017-10-12T09:43:56Z</cp:lastPrinted>
  <dcterms:created xsi:type="dcterms:W3CDTF">2016-10-27T07:51:51Z</dcterms:created>
  <dcterms:modified xsi:type="dcterms:W3CDTF">2023-10-17T16:02:17Z</dcterms:modified>
</cp:coreProperties>
</file>