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1" r:id="rId18"/>
    <p:sldId id="272" r:id="rId19"/>
    <p:sldId id="276" r:id="rId20"/>
    <p:sldId id="273" r:id="rId21"/>
    <p:sldId id="274" r:id="rId22"/>
    <p:sldId id="277" r:id="rId23"/>
    <p:sldId id="278" r:id="rId24"/>
    <p:sldId id="280" r:id="rId25"/>
    <p:sldId id="283" r:id="rId26"/>
    <p:sldId id="284" r:id="rId27"/>
    <p:sldId id="281" r:id="rId28"/>
    <p:sldId id="28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00FF"/>
    <a:srgbClr val="00FF99"/>
    <a:srgbClr val="9933FF"/>
    <a:srgbClr val="FF9966"/>
    <a:srgbClr val="CCFFCC"/>
    <a:srgbClr val="00CCFF"/>
    <a:srgbClr val="663300"/>
    <a:srgbClr val="66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660"/>
  </p:normalViewPr>
  <p:slideViewPr>
    <p:cSldViewPr snapToGrid="0">
      <p:cViewPr>
        <p:scale>
          <a:sx n="60" d="100"/>
          <a:sy n="60" d="100"/>
        </p:scale>
        <p:origin x="1180" y="88"/>
      </p:cViewPr>
      <p:guideLst/>
    </p:cSldViewPr>
  </p:slideViewPr>
  <p:notesTextViewPr>
    <p:cViewPr>
      <p:scale>
        <a:sx n="1" d="1"/>
        <a:sy n="1" d="1"/>
      </p:scale>
      <p:origin x="0" y="0"/>
    </p:cViewPr>
  </p:notesTextViewPr>
  <p:sorterViewPr>
    <p:cViewPr>
      <p:scale>
        <a:sx n="100" d="100"/>
        <a:sy n="100" d="100"/>
      </p:scale>
      <p:origin x="0" y="-2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F4A5A-47E0-4346-888A-D7DC6A1FA769}" type="datetimeFigureOut">
              <a:rPr lang="en-GB" smtClean="0"/>
              <a:t>12/10/2024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786B8-A9EF-4CB6-94D7-A69398C65543}" type="slidenum">
              <a:rPr lang="en-GB" smtClean="0"/>
              <a:t>‹#›</a:t>
            </a:fld>
            <a:endParaRPr lang="en-GB"/>
          </a:p>
        </p:txBody>
      </p:sp>
    </p:spTree>
    <p:extLst>
      <p:ext uri="{BB962C8B-B14F-4D97-AF65-F5344CB8AC3E}">
        <p14:creationId xmlns:p14="http://schemas.microsoft.com/office/powerpoint/2010/main" val="50066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786B8-A9EF-4CB6-94D7-A69398C65543}" type="slidenum">
              <a:rPr lang="en-GB" smtClean="0"/>
              <a:t>3</a:t>
            </a:fld>
            <a:endParaRPr lang="en-GB"/>
          </a:p>
        </p:txBody>
      </p:sp>
    </p:spTree>
    <p:extLst>
      <p:ext uri="{BB962C8B-B14F-4D97-AF65-F5344CB8AC3E}">
        <p14:creationId xmlns:p14="http://schemas.microsoft.com/office/powerpoint/2010/main" val="354517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8BF3-582A-E5C0-379C-8FD6B9ED60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9E2566-FF31-6031-7158-7EB69674E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8C050-8BBF-B9BD-0B94-5631CF162951}"/>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09B0621D-5ABF-80CB-CF41-2F46736F3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A914F-DEE3-8092-1158-C3EE938EF843}"/>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406965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1915-0219-92B8-659C-D55BD190CA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195AF-0639-6196-6C0E-160FC48C0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591BA-36EC-ED06-7FD3-FB5CD7EA7355}"/>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BA2575E7-E99C-917D-A0B9-CCD356021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BCDEE-43AB-DB9B-9C39-7E56AE5A0ABC}"/>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329771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B376A-5A94-2B08-E95A-8539784446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2A1FBE-8E48-58D4-BADE-AC182596C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F90FC-2A75-9A02-F492-C23D8D22ADC0}"/>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426FEAA4-E061-AA49-0D23-253E76A08C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F1EEE-6C90-1818-ABB2-36DA5AB653CC}"/>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169409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999-D14C-0CC4-A708-7A650854B2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B8FAB4-FF41-113D-637A-EAFDC2A04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DB33A-7F0D-C205-DCB7-C9D55E80312B}"/>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122EEDB3-39AA-2752-01C3-D9F9B6C0CE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36F1F-D217-EF3B-3E41-C1CFD51D5832}"/>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70376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B147-44EE-B8CB-FDE4-50F649078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7582DE-3520-34C2-C088-2792584DD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120947-9F60-BB9F-11D1-355F1FF10B8D}"/>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48D2D58C-21F4-AFC7-D0FE-02FFE66E8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1413A-ACAA-B466-7E5B-F9D02FDF7FF2}"/>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32122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B226-0948-AB3E-519F-7517F3574B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1EDD50-5A2B-3E33-A640-EA0AE3B13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81CCD5-43B5-AFED-9F8C-306F54FE1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6BF69E-590C-808B-ECE9-F9176FA59B3D}"/>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6" name="Footer Placeholder 5">
            <a:extLst>
              <a:ext uri="{FF2B5EF4-FFF2-40B4-BE49-F238E27FC236}">
                <a16:creationId xmlns:a16="http://schemas.microsoft.com/office/drawing/2014/main" id="{D9112E36-C27D-98C8-7D6E-441B42F9E8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DFA38E-8890-3C10-437B-7A4689569B53}"/>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9282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A694-37EA-86C6-9FDE-D49B948299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4D700D-2BCF-5DA8-399C-FFFDA8779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F1C6D-97DA-711D-FBD2-1DCA7F4F8E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F96E59-1254-E869-2238-40C51388C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6C9FA-7970-A940-3213-986F3B9D2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6FF13F-DED9-F790-D900-2ABDBC77E878}"/>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8" name="Footer Placeholder 7">
            <a:extLst>
              <a:ext uri="{FF2B5EF4-FFF2-40B4-BE49-F238E27FC236}">
                <a16:creationId xmlns:a16="http://schemas.microsoft.com/office/drawing/2014/main" id="{5ABBFCF0-B009-E6E8-8302-F07020841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00AE80-E684-6434-8368-9E9CD8C85E1E}"/>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219362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269-4EFE-503D-A192-2E137B0E6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AD2DB9-CDB8-D2AE-0C24-AC9ED6208EA5}"/>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4" name="Footer Placeholder 3">
            <a:extLst>
              <a:ext uri="{FF2B5EF4-FFF2-40B4-BE49-F238E27FC236}">
                <a16:creationId xmlns:a16="http://schemas.microsoft.com/office/drawing/2014/main" id="{A9CB36C8-748F-CEF7-8409-C5AB6AF44B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5364A2-F16E-7105-DE8B-E45FBE77B889}"/>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148288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C1F9E7-2481-23F3-75E8-DB40C3C25A2E}"/>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3" name="Footer Placeholder 2">
            <a:extLst>
              <a:ext uri="{FF2B5EF4-FFF2-40B4-BE49-F238E27FC236}">
                <a16:creationId xmlns:a16="http://schemas.microsoft.com/office/drawing/2014/main" id="{45F60491-C059-DE15-46B6-A5FA3F1C43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267DF9-E2B1-477F-9930-1E1427B3A38E}"/>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30413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0244-996B-C182-28AD-A01E81607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39A76A-0600-2E9B-1390-BC87191DD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407F8E-707C-3464-F0C8-F03BF9493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9ED2B-DA6E-A1D8-22AA-2D94A314E119}"/>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6" name="Footer Placeholder 5">
            <a:extLst>
              <a:ext uri="{FF2B5EF4-FFF2-40B4-BE49-F238E27FC236}">
                <a16:creationId xmlns:a16="http://schemas.microsoft.com/office/drawing/2014/main" id="{1927A5EC-0AAD-E71D-A3BB-229024433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6FC690-F3FA-217C-540C-02A0D0A08001}"/>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114409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ADD4-0EB6-1904-2F02-41C6ABEE2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21587-7B3C-7E4C-B45E-85A5FE709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C83FF5-B1C8-3A86-94D0-AC9D824AD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45E8A-97A8-D076-FE8B-E765B49F480C}"/>
              </a:ext>
            </a:extLst>
          </p:cNvPr>
          <p:cNvSpPr>
            <a:spLocks noGrp="1"/>
          </p:cNvSpPr>
          <p:nvPr>
            <p:ph type="dt" sz="half" idx="10"/>
          </p:nvPr>
        </p:nvSpPr>
        <p:spPr/>
        <p:txBody>
          <a:bodyPr/>
          <a:lstStyle/>
          <a:p>
            <a:fld id="{EFDC48D8-E654-44F5-9800-98D8C24326C7}" type="datetimeFigureOut">
              <a:rPr lang="en-GB" smtClean="0"/>
              <a:t>12/10/2024</a:t>
            </a:fld>
            <a:endParaRPr lang="en-GB"/>
          </a:p>
        </p:txBody>
      </p:sp>
      <p:sp>
        <p:nvSpPr>
          <p:cNvPr id="6" name="Footer Placeholder 5">
            <a:extLst>
              <a:ext uri="{FF2B5EF4-FFF2-40B4-BE49-F238E27FC236}">
                <a16:creationId xmlns:a16="http://schemas.microsoft.com/office/drawing/2014/main" id="{43979076-D784-E854-C2D2-B16BC0730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E3B25E-568B-3095-AC7B-EB68CFE03E73}"/>
              </a:ext>
            </a:extLst>
          </p:cNvPr>
          <p:cNvSpPr>
            <a:spLocks noGrp="1"/>
          </p:cNvSpPr>
          <p:nvPr>
            <p:ph type="sldNum" sz="quarter" idx="12"/>
          </p:nvPr>
        </p:nvSpPr>
        <p:spPr/>
        <p:txBody>
          <a:bodyPr/>
          <a:lstStyle/>
          <a:p>
            <a:fld id="{A6F0044C-CE5D-472A-85AC-CE932D8AD6D1}" type="slidenum">
              <a:rPr lang="en-GB" smtClean="0"/>
              <a:t>‹#›</a:t>
            </a:fld>
            <a:endParaRPr lang="en-GB"/>
          </a:p>
        </p:txBody>
      </p:sp>
    </p:spTree>
    <p:extLst>
      <p:ext uri="{BB962C8B-B14F-4D97-AF65-F5344CB8AC3E}">
        <p14:creationId xmlns:p14="http://schemas.microsoft.com/office/powerpoint/2010/main" val="162372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F4DE5-E9C1-060D-357E-9622E6A84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16F244-3005-8861-29F7-EB35E90D4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B2649-3CF4-FCA4-FC59-2558C4A50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C48D8-E654-44F5-9800-98D8C24326C7}" type="datetimeFigureOut">
              <a:rPr lang="en-GB" smtClean="0"/>
              <a:t>12/10/2024</a:t>
            </a:fld>
            <a:endParaRPr lang="en-GB"/>
          </a:p>
        </p:txBody>
      </p:sp>
      <p:sp>
        <p:nvSpPr>
          <p:cNvPr id="5" name="Footer Placeholder 4">
            <a:extLst>
              <a:ext uri="{FF2B5EF4-FFF2-40B4-BE49-F238E27FC236}">
                <a16:creationId xmlns:a16="http://schemas.microsoft.com/office/drawing/2014/main" id="{47CD2463-0B06-F411-A070-40DAB2430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E3F827-C2D8-F522-2C77-7ACC053F4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0044C-CE5D-472A-85AC-CE932D8AD6D1}" type="slidenum">
              <a:rPr lang="en-GB" smtClean="0"/>
              <a:t>‹#›</a:t>
            </a:fld>
            <a:endParaRPr lang="en-GB"/>
          </a:p>
        </p:txBody>
      </p:sp>
    </p:spTree>
    <p:extLst>
      <p:ext uri="{BB962C8B-B14F-4D97-AF65-F5344CB8AC3E}">
        <p14:creationId xmlns:p14="http://schemas.microsoft.com/office/powerpoint/2010/main" val="153600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8436-986A-42B2-1E95-47414E5F9746}"/>
              </a:ext>
            </a:extLst>
          </p:cNvPr>
          <p:cNvSpPr>
            <a:spLocks noGrp="1"/>
          </p:cNvSpPr>
          <p:nvPr>
            <p:ph type="ctrTitle"/>
          </p:nvPr>
        </p:nvSpPr>
        <p:spPr/>
        <p:txBody>
          <a:bodyPr/>
          <a:lstStyle/>
          <a:p>
            <a:r>
              <a:rPr lang="en-GB" dirty="0"/>
              <a:t>Chapter I. Introduction</a:t>
            </a:r>
          </a:p>
        </p:txBody>
      </p:sp>
    </p:spTree>
    <p:extLst>
      <p:ext uri="{BB962C8B-B14F-4D97-AF65-F5344CB8AC3E}">
        <p14:creationId xmlns:p14="http://schemas.microsoft.com/office/powerpoint/2010/main" val="231072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AF4EC2-686C-5473-ADEE-7C9682A8F517}"/>
              </a:ext>
            </a:extLst>
          </p:cNvPr>
          <p:cNvSpPr txBox="1"/>
          <p:nvPr/>
        </p:nvSpPr>
        <p:spPr>
          <a:xfrm>
            <a:off x="2137144" y="786809"/>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F0B2B783-5730-C29D-4703-FD71EBE8D8D4}"/>
              </a:ext>
            </a:extLst>
          </p:cNvPr>
          <p:cNvSpPr txBox="1"/>
          <p:nvPr/>
        </p:nvSpPr>
        <p:spPr>
          <a:xfrm>
            <a:off x="162259" y="925874"/>
            <a:ext cx="11867480" cy="1525546"/>
          </a:xfrm>
          <a:prstGeom prst="rect">
            <a:avLst/>
          </a:prstGeom>
          <a:noFill/>
        </p:spPr>
        <p:txBody>
          <a:bodyPr wrap="square" rtlCol="0">
            <a:spAutoFit/>
          </a:bodyPr>
          <a:lstStyle/>
          <a:p>
            <a:pPr marL="38100" indent="321945" algn="just">
              <a:lnSpc>
                <a:spcPct val="115000"/>
              </a:lnSpc>
              <a:spcBef>
                <a:spcPts val="600"/>
              </a:spcBef>
              <a:spcAft>
                <a:spcPts val="800"/>
              </a:spcAft>
            </a:pPr>
            <a:r>
              <a:rPr lang="en-US" sz="1800" b="1" dirty="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Generaly</a:t>
            </a: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speaking, the first standards were born in the fields of electricity and metallurgy to resolve interchangeability problems. </a:t>
            </a:r>
          </a:p>
          <a:p>
            <a:pPr marL="38100" indent="321945" algn="justLow" rtl="1">
              <a:lnSpc>
                <a:spcPct val="115000"/>
              </a:lnSpc>
              <a:spcBef>
                <a:spcPts val="600"/>
              </a:spcBef>
              <a:spcAft>
                <a:spcPts val="800"/>
              </a:spcAft>
            </a:pPr>
            <a:r>
              <a:rPr lang="ar-DZ" dirty="0"/>
              <a:t>بشكل عام، ولدت المعايير الأولى في</a:t>
            </a:r>
            <a:r>
              <a:rPr lang="ar-DZ" dirty="0">
                <a:solidFill>
                  <a:srgbClr val="FF0000"/>
                </a:solidFill>
              </a:rPr>
              <a:t> </a:t>
            </a:r>
            <a:r>
              <a:rPr lang="ar-DZ" b="1" dirty="0">
                <a:solidFill>
                  <a:srgbClr val="FF0000"/>
                </a:solidFill>
              </a:rPr>
              <a:t>مجالات الكهرباء والمعادن </a:t>
            </a:r>
            <a:r>
              <a:rPr lang="ar-DZ" dirty="0"/>
              <a:t>لحل مشاكل قابلية التبادل. ثم امتد التقييس إلى جميع أنواع المنتجات الصناعية. حاليًا، يتجاوز التقييس ليشمل جميع المجالات تقريبًا من خلال الانفتاح على عالم</a:t>
            </a:r>
            <a:r>
              <a:rPr lang="ar-DZ" b="1" dirty="0"/>
              <a:t> </a:t>
            </a:r>
            <a:r>
              <a:rPr lang="ar-DZ" b="1" dirty="0">
                <a:solidFill>
                  <a:srgbClr val="00B050"/>
                </a:solidFill>
              </a:rPr>
              <a:t>الصحة</a:t>
            </a:r>
            <a:r>
              <a:rPr lang="ar-DZ" b="1" dirty="0"/>
              <a:t> </a:t>
            </a:r>
            <a:r>
              <a:rPr lang="ar-DZ" dirty="0"/>
              <a:t>و</a:t>
            </a:r>
            <a:r>
              <a:rPr lang="ar-DZ" b="1" dirty="0">
                <a:solidFill>
                  <a:srgbClr val="00B050"/>
                </a:solidFill>
              </a:rPr>
              <a:t>البيئة</a:t>
            </a:r>
            <a:r>
              <a:rPr lang="ar-DZ" b="1" dirty="0"/>
              <a:t> </a:t>
            </a:r>
            <a:r>
              <a:rPr lang="ar-DZ" dirty="0"/>
              <a:t>و</a:t>
            </a:r>
            <a:r>
              <a:rPr lang="ar-DZ" b="1" dirty="0">
                <a:solidFill>
                  <a:srgbClr val="00B050"/>
                </a:solidFill>
              </a:rPr>
              <a:t>الخدمات</a:t>
            </a:r>
            <a:r>
              <a:rPr lang="ar-DZ" dirty="0"/>
              <a:t> و</a:t>
            </a:r>
            <a:r>
              <a:rPr lang="ar-DZ" b="1" dirty="0">
                <a:solidFill>
                  <a:srgbClr val="00B050"/>
                </a:solidFill>
              </a:rPr>
              <a:t>العمليات الصناعية</a:t>
            </a:r>
            <a:r>
              <a:rPr lang="ar-DZ" dirty="0"/>
              <a:t>...</a:t>
            </a:r>
            <a:endPar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85C79DA-5CB8-7501-B839-1B9B7C6718CE}"/>
              </a:ext>
            </a:extLst>
          </p:cNvPr>
          <p:cNvPicPr>
            <a:picLocks noChangeAspect="1"/>
          </p:cNvPicPr>
          <p:nvPr/>
        </p:nvPicPr>
        <p:blipFill>
          <a:blip r:embed="rId2"/>
          <a:stretch>
            <a:fillRect/>
          </a:stretch>
        </p:blipFill>
        <p:spPr>
          <a:xfrm>
            <a:off x="8959588" y="2590485"/>
            <a:ext cx="3070151" cy="2236283"/>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6B1EC96B-7EA3-0141-D1E5-0EBBA86231F8}"/>
              </a:ext>
            </a:extLst>
          </p:cNvPr>
          <p:cNvPicPr>
            <a:picLocks noChangeAspect="1"/>
          </p:cNvPicPr>
          <p:nvPr/>
        </p:nvPicPr>
        <p:blipFill>
          <a:blip r:embed="rId3"/>
          <a:stretch>
            <a:fillRect/>
          </a:stretch>
        </p:blipFill>
        <p:spPr>
          <a:xfrm>
            <a:off x="2567687" y="2951054"/>
            <a:ext cx="6858352" cy="2981072"/>
          </a:xfrm>
          <a:prstGeom prst="rect">
            <a:avLst/>
          </a:prstGeom>
          <a:ln>
            <a:noFill/>
          </a:ln>
          <a:effectLst>
            <a:outerShdw blurRad="190500" algn="tl" rotWithShape="0">
              <a:srgbClr val="000000">
                <a:alpha val="70000"/>
              </a:srgbClr>
            </a:outerShdw>
          </a:effectLst>
        </p:spPr>
      </p:pic>
      <p:sp>
        <p:nvSpPr>
          <p:cNvPr id="12" name="Title 1">
            <a:extLst>
              <a:ext uri="{FF2B5EF4-FFF2-40B4-BE49-F238E27FC236}">
                <a16:creationId xmlns:a16="http://schemas.microsoft.com/office/drawing/2014/main" id="{5E70A5DF-5E9B-227B-EEB6-1A65885A3981}"/>
              </a:ext>
            </a:extLst>
          </p:cNvPr>
          <p:cNvSpPr>
            <a:spLocks noGrp="1"/>
          </p:cNvSpPr>
          <p:nvPr>
            <p:ph type="title"/>
          </p:nvPr>
        </p:nvSpPr>
        <p:spPr>
          <a:xfrm>
            <a:off x="168575" y="157817"/>
            <a:ext cx="10515600" cy="902368"/>
          </a:xfrm>
        </p:spPr>
        <p:txBody>
          <a:bodyPr/>
          <a:lstStyle/>
          <a:p>
            <a:r>
              <a:rPr lang="fr-FR" sz="2800" dirty="0"/>
              <a:t>b/ </a:t>
            </a:r>
            <a:r>
              <a:rPr lang="en-GB" sz="2800" dirty="0"/>
              <a:t>Historic of standardization</a:t>
            </a:r>
          </a:p>
        </p:txBody>
      </p:sp>
      <p:pic>
        <p:nvPicPr>
          <p:cNvPr id="9" name="Picture 8">
            <a:extLst>
              <a:ext uri="{FF2B5EF4-FFF2-40B4-BE49-F238E27FC236}">
                <a16:creationId xmlns:a16="http://schemas.microsoft.com/office/drawing/2014/main" id="{EB930FF3-5AD5-144C-A76A-0128765A290F}"/>
              </a:ext>
            </a:extLst>
          </p:cNvPr>
          <p:cNvPicPr>
            <a:picLocks noChangeAspect="1"/>
          </p:cNvPicPr>
          <p:nvPr/>
        </p:nvPicPr>
        <p:blipFill>
          <a:blip r:embed="rId4"/>
          <a:stretch>
            <a:fillRect/>
          </a:stretch>
        </p:blipFill>
        <p:spPr>
          <a:xfrm>
            <a:off x="162259" y="3719110"/>
            <a:ext cx="2637963" cy="29810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281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911A5-6F02-F683-262A-EEC22876B8DF}"/>
              </a:ext>
            </a:extLst>
          </p:cNvPr>
          <p:cNvSpPr txBox="1"/>
          <p:nvPr/>
        </p:nvSpPr>
        <p:spPr>
          <a:xfrm>
            <a:off x="315310" y="5253463"/>
            <a:ext cx="11561380" cy="923330"/>
          </a:xfrm>
          <a:prstGeom prst="rect">
            <a:avLst/>
          </a:prstGeom>
          <a:noFill/>
        </p:spPr>
        <p:txBody>
          <a:bodyPr wrap="square" rtlCol="0">
            <a:spAutoFit/>
          </a:bodyPr>
          <a:lstStyle/>
          <a:p>
            <a:pPr algn="justLow" rtl="1"/>
            <a:r>
              <a:rPr lang="ar-DZ" dirty="0"/>
              <a:t>التقييس هو نشاط ذو </a:t>
            </a:r>
            <a:r>
              <a:rPr lang="ar-DZ" b="1" dirty="0">
                <a:solidFill>
                  <a:srgbClr val="FF0000"/>
                </a:solidFill>
              </a:rPr>
              <a:t>مصلحة عامة </a:t>
            </a:r>
            <a:r>
              <a:rPr lang="ar-DZ" dirty="0"/>
              <a:t>يهدف إلى توفير </a:t>
            </a:r>
            <a:r>
              <a:rPr lang="ar-DZ" dirty="0">
                <a:solidFill>
                  <a:srgbClr val="00B050"/>
                </a:solidFill>
              </a:rPr>
              <a:t>وثائق مرجعية </a:t>
            </a:r>
            <a:r>
              <a:rPr lang="ar-DZ" dirty="0"/>
              <a:t>تم تطويرها بطريقة توافقية من قبل جميع الأطراف المعنية، فيما يتعلق بالقواعد والخصائص والتوصيات المتعلقة بالمنتجات أو الخدمات أو الأساليب أو العمليات أو المنظمات... تهدف إلى تشجيع التنمية الاقتصادية والابتكار مع مراعاة أهداف التنمية المستدامة.</a:t>
            </a:r>
          </a:p>
        </p:txBody>
      </p:sp>
      <p:sp>
        <p:nvSpPr>
          <p:cNvPr id="6" name="TextBox 5">
            <a:extLst>
              <a:ext uri="{FF2B5EF4-FFF2-40B4-BE49-F238E27FC236}">
                <a16:creationId xmlns:a16="http://schemas.microsoft.com/office/drawing/2014/main" id="{EE20D5F6-07CB-0CA4-00DF-1F7B507CBD01}"/>
              </a:ext>
            </a:extLst>
          </p:cNvPr>
          <p:cNvSpPr txBox="1"/>
          <p:nvPr/>
        </p:nvSpPr>
        <p:spPr>
          <a:xfrm>
            <a:off x="315310" y="1474184"/>
            <a:ext cx="4653631" cy="3365280"/>
          </a:xfrm>
          <a:prstGeom prst="rect">
            <a:avLst/>
          </a:prstGeom>
          <a:noFill/>
        </p:spPr>
        <p:txBody>
          <a:bodyPr wrap="square">
            <a:spAutoFit/>
          </a:bodyPr>
          <a:lstStyle/>
          <a:p>
            <a:pPr marL="38100" indent="321945" algn="just">
              <a:lnSpc>
                <a:spcPct val="115000"/>
              </a:lnSpc>
              <a:spcBef>
                <a:spcPts val="600"/>
              </a:spcBef>
              <a:spcAft>
                <a:spcPts val="800"/>
              </a:spcAft>
            </a:pP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Standardization is an activity of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general interest</a:t>
            </a: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which aims to provide </a:t>
            </a:r>
            <a:r>
              <a:rPr lang="en-US" sz="20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reference</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 </a:t>
            </a:r>
            <a:r>
              <a:rPr lang="en-US" sz="20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documents</a:t>
            </a: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developed in a consensual manner by all interested parties, relating to rules, characteristics, recommendations relating to products, to services, to methods, to processes or to organizations... It aims to encourage economic development and innovation while taking into account sustainable development objectives.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E41096ED-1ABB-578E-DC76-F9BE6427B0A4}"/>
              </a:ext>
            </a:extLst>
          </p:cNvPr>
          <p:cNvSpPr>
            <a:spLocks noGrp="1"/>
          </p:cNvSpPr>
          <p:nvPr>
            <p:ph type="title"/>
          </p:nvPr>
        </p:nvSpPr>
        <p:spPr>
          <a:xfrm>
            <a:off x="168575" y="157817"/>
            <a:ext cx="10515600" cy="902368"/>
          </a:xfrm>
        </p:spPr>
        <p:txBody>
          <a:bodyPr/>
          <a:lstStyle/>
          <a:p>
            <a:r>
              <a:rPr lang="fr-FR" sz="2800" dirty="0"/>
              <a:t>c/ </a:t>
            </a:r>
            <a:r>
              <a:rPr lang="en-GB" sz="2800" dirty="0"/>
              <a:t>Standardization and economical development</a:t>
            </a:r>
          </a:p>
        </p:txBody>
      </p:sp>
      <p:pic>
        <p:nvPicPr>
          <p:cNvPr id="9" name="Picture 8">
            <a:extLst>
              <a:ext uri="{FF2B5EF4-FFF2-40B4-BE49-F238E27FC236}">
                <a16:creationId xmlns:a16="http://schemas.microsoft.com/office/drawing/2014/main" id="{CFCA9499-4C9D-09E9-7B4C-798D612B3F41}"/>
              </a:ext>
            </a:extLst>
          </p:cNvPr>
          <p:cNvPicPr>
            <a:picLocks noChangeAspect="1"/>
          </p:cNvPicPr>
          <p:nvPr/>
        </p:nvPicPr>
        <p:blipFill>
          <a:blip r:embed="rId2"/>
          <a:stretch>
            <a:fillRect/>
          </a:stretch>
        </p:blipFill>
        <p:spPr>
          <a:xfrm>
            <a:off x="5240599" y="857073"/>
            <a:ext cx="6636091" cy="4095961"/>
          </a:xfrm>
          <a:prstGeom prst="rect">
            <a:avLst/>
          </a:prstGeom>
        </p:spPr>
      </p:pic>
    </p:spTree>
    <p:extLst>
      <p:ext uri="{BB962C8B-B14F-4D97-AF65-F5344CB8AC3E}">
        <p14:creationId xmlns:p14="http://schemas.microsoft.com/office/powerpoint/2010/main" val="243983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201A4-B823-4300-83C5-5FFAD7936528}"/>
              </a:ext>
            </a:extLst>
          </p:cNvPr>
          <p:cNvSpPr txBox="1"/>
          <p:nvPr/>
        </p:nvSpPr>
        <p:spPr>
          <a:xfrm>
            <a:off x="7071359" y="1539183"/>
            <a:ext cx="4598599" cy="2692788"/>
          </a:xfrm>
          <a:prstGeom prst="rect">
            <a:avLst/>
          </a:prstGeom>
          <a:noFill/>
        </p:spPr>
        <p:txBody>
          <a:bodyPr wrap="square">
            <a:spAutoFit/>
          </a:bodyPr>
          <a:lstStyle/>
          <a:p>
            <a:pPr marL="38100" indent="411480" algn="just">
              <a:lnSpc>
                <a:spcPct val="115000"/>
              </a:lnSpc>
              <a:spcBef>
                <a:spcPts val="600"/>
              </a:spcBef>
              <a:spcAft>
                <a:spcPts val="800"/>
              </a:spcAft>
            </a:pP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Standardization is a strategic tool for organizations that gives </a:t>
            </a:r>
            <a:r>
              <a:rPr lang="en-US" sz="20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consumers confidence</a:t>
            </a: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Standards respond to technical, commercial, managerial, societal or environmental questions. They represent the state of the art at a given time. As a result, standardization directly contributes to economic growth.</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C8EA2FF-B1FF-8AFE-BBA6-A6DA18FDD65E}"/>
              </a:ext>
            </a:extLst>
          </p:cNvPr>
          <p:cNvSpPr txBox="1"/>
          <p:nvPr/>
        </p:nvSpPr>
        <p:spPr>
          <a:xfrm>
            <a:off x="3294160" y="5307155"/>
            <a:ext cx="8375799" cy="923330"/>
          </a:xfrm>
          <a:prstGeom prst="rect">
            <a:avLst/>
          </a:prstGeom>
          <a:noFill/>
        </p:spPr>
        <p:txBody>
          <a:bodyPr wrap="square">
            <a:spAutoFit/>
          </a:bodyPr>
          <a:lstStyle/>
          <a:p>
            <a:pPr algn="justLow" rtl="1"/>
            <a:r>
              <a:rPr lang="ar-DZ" dirty="0"/>
              <a:t>يعد التقييس أداة إستراتيجية للمؤسسات تمنح </a:t>
            </a:r>
            <a:r>
              <a:rPr lang="ar-DZ" b="1" dirty="0">
                <a:solidFill>
                  <a:srgbClr val="00B050"/>
                </a:solidFill>
              </a:rPr>
              <a:t>ثقة المستهلكين</a:t>
            </a:r>
            <a:r>
              <a:rPr lang="ar-DZ" dirty="0"/>
              <a:t>. تستجيب المعايير للمسائل الفنية أو التجارية أو الإدارية أو المجتمعية أو البيئية. إنهم يمثلون حالة الإبداع في وقت معين. ونتيجة لذلك، يساهم التقييس بشكل مباشر في النمو الاقتصادي.</a:t>
            </a:r>
            <a:endParaRPr lang="en-GB" dirty="0"/>
          </a:p>
        </p:txBody>
      </p:sp>
      <p:pic>
        <p:nvPicPr>
          <p:cNvPr id="9" name="Picture 8">
            <a:extLst>
              <a:ext uri="{FF2B5EF4-FFF2-40B4-BE49-F238E27FC236}">
                <a16:creationId xmlns:a16="http://schemas.microsoft.com/office/drawing/2014/main" id="{FBA896B7-52D4-26C5-44E3-D5E75E46A328}"/>
              </a:ext>
            </a:extLst>
          </p:cNvPr>
          <p:cNvPicPr>
            <a:picLocks noChangeAspect="1"/>
          </p:cNvPicPr>
          <p:nvPr/>
        </p:nvPicPr>
        <p:blipFill>
          <a:blip r:embed="rId2"/>
          <a:stretch>
            <a:fillRect/>
          </a:stretch>
        </p:blipFill>
        <p:spPr>
          <a:xfrm>
            <a:off x="318841" y="2657160"/>
            <a:ext cx="2654436" cy="3111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285918D-3905-607B-F151-E26B9378419F}"/>
              </a:ext>
            </a:extLst>
          </p:cNvPr>
          <p:cNvPicPr>
            <a:picLocks noChangeAspect="1"/>
          </p:cNvPicPr>
          <p:nvPr/>
        </p:nvPicPr>
        <p:blipFill>
          <a:blip r:embed="rId3"/>
          <a:stretch>
            <a:fillRect/>
          </a:stretch>
        </p:blipFill>
        <p:spPr>
          <a:xfrm>
            <a:off x="3491754" y="1060185"/>
            <a:ext cx="3071606" cy="3081943"/>
          </a:xfrm>
          <a:prstGeom prst="ellipse">
            <a:avLst/>
          </a:prstGeom>
          <a:ln>
            <a:noFill/>
          </a:ln>
          <a:effectLst>
            <a:softEdge rad="112500"/>
          </a:effectLst>
        </p:spPr>
      </p:pic>
      <p:sp>
        <p:nvSpPr>
          <p:cNvPr id="13" name="Speech Bubble: Oval 12">
            <a:extLst>
              <a:ext uri="{FF2B5EF4-FFF2-40B4-BE49-F238E27FC236}">
                <a16:creationId xmlns:a16="http://schemas.microsoft.com/office/drawing/2014/main" id="{BB69ED17-B671-9A57-349A-0992BA4D50F3}"/>
              </a:ext>
            </a:extLst>
          </p:cNvPr>
          <p:cNvSpPr/>
          <p:nvPr/>
        </p:nvSpPr>
        <p:spPr>
          <a:xfrm>
            <a:off x="3430476" y="1021479"/>
            <a:ext cx="3183684" cy="3111660"/>
          </a:xfrm>
          <a:prstGeom prst="wedgeEllipseCallout">
            <a:avLst>
              <a:gd name="adj1" fmla="val -75208"/>
              <a:gd name="adj2" fmla="val 45194"/>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1ABD2BDB-7D8D-4D24-710B-34FC320F2D5A}"/>
              </a:ext>
            </a:extLst>
          </p:cNvPr>
          <p:cNvSpPr>
            <a:spLocks noGrp="1"/>
          </p:cNvSpPr>
          <p:nvPr>
            <p:ph type="title"/>
          </p:nvPr>
        </p:nvSpPr>
        <p:spPr>
          <a:xfrm>
            <a:off x="168575" y="157817"/>
            <a:ext cx="10515600" cy="902368"/>
          </a:xfrm>
        </p:spPr>
        <p:txBody>
          <a:bodyPr/>
          <a:lstStyle/>
          <a:p>
            <a:r>
              <a:rPr lang="fr-FR" sz="2800" dirty="0"/>
              <a:t>c/ </a:t>
            </a:r>
            <a:r>
              <a:rPr lang="en-GB" sz="2800" dirty="0"/>
              <a:t>Standardization and economical development</a:t>
            </a:r>
          </a:p>
        </p:txBody>
      </p:sp>
    </p:spTree>
    <p:extLst>
      <p:ext uri="{BB962C8B-B14F-4D97-AF65-F5344CB8AC3E}">
        <p14:creationId xmlns:p14="http://schemas.microsoft.com/office/powerpoint/2010/main" val="402818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Bent Line 10">
            <a:extLst>
              <a:ext uri="{FF2B5EF4-FFF2-40B4-BE49-F238E27FC236}">
                <a16:creationId xmlns:a16="http://schemas.microsoft.com/office/drawing/2014/main" id="{9F3F7DF5-C15B-5360-85A2-8BD7E7856FCE}"/>
              </a:ext>
            </a:extLst>
          </p:cNvPr>
          <p:cNvSpPr/>
          <p:nvPr/>
        </p:nvSpPr>
        <p:spPr>
          <a:xfrm flipH="1">
            <a:off x="140450" y="1325365"/>
            <a:ext cx="3311666" cy="4726114"/>
          </a:xfrm>
          <a:prstGeom prst="borderCallout2">
            <a:avLst>
              <a:gd name="adj1" fmla="val 24889"/>
              <a:gd name="adj2" fmla="val 657"/>
              <a:gd name="adj3" fmla="val 24788"/>
              <a:gd name="adj4" fmla="val -13540"/>
              <a:gd name="adj5" fmla="val 47506"/>
              <a:gd name="adj6" fmla="val -3812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buFont typeface="Wingdings" panose="05000000000000000000" pitchFamily="2" charset="2"/>
              <a:buChar char="Ø"/>
            </a:pPr>
            <a:r>
              <a:rPr lang="en-US" dirty="0"/>
              <a:t>The standard is a document established by </a:t>
            </a:r>
            <a:r>
              <a:rPr lang="en-US" b="1" dirty="0">
                <a:solidFill>
                  <a:srgbClr val="00B050"/>
                </a:solidFill>
              </a:rPr>
              <a:t>consensus</a:t>
            </a:r>
            <a:r>
              <a:rPr lang="en-US" dirty="0"/>
              <a:t>, which provides, </a:t>
            </a:r>
            <a:r>
              <a:rPr lang="en-US" b="1" dirty="0">
                <a:solidFill>
                  <a:srgbClr val="00B050"/>
                </a:solidFill>
              </a:rPr>
              <a:t>rules, guidelines or characteristics</a:t>
            </a:r>
            <a:r>
              <a:rPr lang="en-US" b="1" dirty="0"/>
              <a:t>, </a:t>
            </a:r>
            <a:r>
              <a:rPr lang="en-US" dirty="0"/>
              <a:t>for activities or their results, guaranteeing an optimal level of order in a given context.</a:t>
            </a:r>
            <a:endParaRPr lang="fr-FR" dirty="0"/>
          </a:p>
          <a:p>
            <a:pPr algn="just"/>
            <a:endParaRPr lang="en-US" dirty="0"/>
          </a:p>
          <a:p>
            <a:pPr marL="285750" indent="-285750" algn="just">
              <a:buFont typeface="Wingdings" panose="05000000000000000000" pitchFamily="2" charset="2"/>
              <a:buChar char="Ø"/>
            </a:pPr>
            <a:r>
              <a:rPr lang="en-US" dirty="0"/>
              <a:t>A standard </a:t>
            </a:r>
            <a:r>
              <a:rPr lang="en-US" b="1" dirty="0">
                <a:solidFill>
                  <a:srgbClr val="00B050"/>
                </a:solidFill>
              </a:rPr>
              <a:t>is the result of a consensus between the different actors in a market</a:t>
            </a:r>
            <a:r>
              <a:rPr lang="en-US" dirty="0"/>
              <a:t>: producers, public authorities, laboratories, users, consumers, federations or professional unions, etc.</a:t>
            </a:r>
            <a:endParaRPr lang="fr-FR" dirty="0"/>
          </a:p>
        </p:txBody>
      </p:sp>
      <p:sp>
        <p:nvSpPr>
          <p:cNvPr id="12" name="Callout: Bent Line 11">
            <a:extLst>
              <a:ext uri="{FF2B5EF4-FFF2-40B4-BE49-F238E27FC236}">
                <a16:creationId xmlns:a16="http://schemas.microsoft.com/office/drawing/2014/main" id="{8D1CF762-B819-4A21-0374-26A0A77A11EA}"/>
              </a:ext>
            </a:extLst>
          </p:cNvPr>
          <p:cNvSpPr/>
          <p:nvPr/>
        </p:nvSpPr>
        <p:spPr>
          <a:xfrm>
            <a:off x="9125558" y="1325365"/>
            <a:ext cx="2815771" cy="4083709"/>
          </a:xfrm>
          <a:prstGeom prst="borderCallout2">
            <a:avLst>
              <a:gd name="adj1" fmla="val 46676"/>
              <a:gd name="adj2" fmla="val -564"/>
              <a:gd name="adj3" fmla="val 46676"/>
              <a:gd name="adj4" fmla="val -13383"/>
              <a:gd name="adj5" fmla="val 71902"/>
              <a:gd name="adj6" fmla="val -51803"/>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3A03EBD-FF81-E1F6-8C24-02C2B72D58F1}"/>
              </a:ext>
            </a:extLst>
          </p:cNvPr>
          <p:cNvSpPr>
            <a:spLocks noGrp="1"/>
          </p:cNvSpPr>
          <p:nvPr>
            <p:ph type="title"/>
          </p:nvPr>
        </p:nvSpPr>
        <p:spPr>
          <a:xfrm>
            <a:off x="273159" y="314559"/>
            <a:ext cx="10515600" cy="847226"/>
          </a:xfrm>
        </p:spPr>
        <p:txBody>
          <a:bodyPr/>
          <a:lstStyle/>
          <a:p>
            <a:r>
              <a:rPr lang="en-GB" dirty="0"/>
              <a:t>I.4 What is standard? </a:t>
            </a:r>
          </a:p>
        </p:txBody>
      </p:sp>
      <p:sp>
        <p:nvSpPr>
          <p:cNvPr id="14" name="TextBox 13">
            <a:extLst>
              <a:ext uri="{FF2B5EF4-FFF2-40B4-BE49-F238E27FC236}">
                <a16:creationId xmlns:a16="http://schemas.microsoft.com/office/drawing/2014/main" id="{9C9419B4-586C-554F-D117-E0646B03619A}"/>
              </a:ext>
            </a:extLst>
          </p:cNvPr>
          <p:cNvSpPr txBox="1"/>
          <p:nvPr/>
        </p:nvSpPr>
        <p:spPr>
          <a:xfrm>
            <a:off x="9162867" y="1370463"/>
            <a:ext cx="2778462" cy="3970318"/>
          </a:xfrm>
          <a:prstGeom prst="rect">
            <a:avLst/>
          </a:prstGeom>
          <a:noFill/>
        </p:spPr>
        <p:txBody>
          <a:bodyPr wrap="square" rtlCol="0">
            <a:spAutoFit/>
          </a:bodyPr>
          <a:lstStyle/>
          <a:p>
            <a:pPr algn="r" rtl="1"/>
            <a:r>
              <a:rPr lang="ar-DZ" dirty="0"/>
              <a:t>المعيار أو التوحيد القياسي:</a:t>
            </a:r>
          </a:p>
          <a:p>
            <a:pPr marL="285750" indent="-285750" algn="r" rtl="1">
              <a:buFont typeface="Wingdings" panose="05000000000000000000" pitchFamily="2" charset="2"/>
              <a:buChar char=""/>
            </a:pPr>
            <a:r>
              <a:rPr lang="ar-DZ" dirty="0"/>
              <a:t>هو وثيقة تم وضعها ب</a:t>
            </a:r>
            <a:r>
              <a:rPr lang="ar-DZ" b="1" dirty="0">
                <a:solidFill>
                  <a:srgbClr val="00B050"/>
                </a:solidFill>
              </a:rPr>
              <a:t>الإجماع</a:t>
            </a:r>
            <a:r>
              <a:rPr lang="ar-DZ" dirty="0"/>
              <a:t> و التي تنص على الإستخدام </a:t>
            </a:r>
            <a:r>
              <a:rPr lang="ar-DZ" b="1" dirty="0">
                <a:solidFill>
                  <a:srgbClr val="00B050"/>
                </a:solidFill>
              </a:rPr>
              <a:t>المشترك </a:t>
            </a:r>
            <a:r>
              <a:rPr lang="ar-DZ" dirty="0"/>
              <a:t>و </a:t>
            </a:r>
            <a:r>
              <a:rPr lang="ar-DZ" b="1" dirty="0">
                <a:solidFill>
                  <a:srgbClr val="00B050"/>
                </a:solidFill>
              </a:rPr>
              <a:t>المتكرر</a:t>
            </a:r>
            <a:r>
              <a:rPr lang="ar-DZ" dirty="0"/>
              <a:t> </a:t>
            </a:r>
            <a:r>
              <a:rPr lang="ar-DZ" b="1" dirty="0">
                <a:solidFill>
                  <a:srgbClr val="00B050"/>
                </a:solidFill>
              </a:rPr>
              <a:t>لقواعد و مبادئ توجيهية </a:t>
            </a:r>
            <a:r>
              <a:rPr lang="ar-DZ" dirty="0"/>
              <a:t>أو خصائص متعلقة بأنشطة معينة و نتائجها مما يضمن المستوى الأمثل من النظام.</a:t>
            </a:r>
          </a:p>
          <a:p>
            <a:pPr marL="285750" indent="-285750" algn="r" rtl="1">
              <a:buFont typeface="Wingdings" panose="05000000000000000000" pitchFamily="2" charset="2"/>
              <a:buChar char=""/>
            </a:pPr>
            <a:r>
              <a:rPr lang="ar-DZ" dirty="0"/>
              <a:t> المعيار هو </a:t>
            </a:r>
            <a:r>
              <a:rPr lang="ar-DZ" b="1" dirty="0">
                <a:solidFill>
                  <a:srgbClr val="00B050"/>
                </a:solidFill>
              </a:rPr>
              <a:t>نتيجة توافق الآراء بين مختلف الجهات الفاعلة في السوق</a:t>
            </a:r>
            <a:r>
              <a:rPr lang="ar-DZ" dirty="0"/>
              <a:t>: المنتجون، السلطات العامة، المختبرات، المستخدمون، المستهلكون، الإتحادات و النقابات المهنية... </a:t>
            </a:r>
          </a:p>
        </p:txBody>
      </p:sp>
      <p:pic>
        <p:nvPicPr>
          <p:cNvPr id="8" name="Picture 7">
            <a:extLst>
              <a:ext uri="{FF2B5EF4-FFF2-40B4-BE49-F238E27FC236}">
                <a16:creationId xmlns:a16="http://schemas.microsoft.com/office/drawing/2014/main" id="{32B3AC7C-0713-79EE-B94F-4DE68CDBA78C}"/>
              </a:ext>
            </a:extLst>
          </p:cNvPr>
          <p:cNvPicPr>
            <a:picLocks noChangeAspect="1"/>
          </p:cNvPicPr>
          <p:nvPr/>
        </p:nvPicPr>
        <p:blipFill>
          <a:blip r:embed="rId2"/>
          <a:stretch>
            <a:fillRect/>
          </a:stretch>
        </p:blipFill>
        <p:spPr>
          <a:xfrm>
            <a:off x="3606230" y="2586411"/>
            <a:ext cx="5425167" cy="3294829"/>
          </a:xfrm>
          <a:prstGeom prst="ellipse">
            <a:avLst/>
          </a:prstGeom>
          <a:ln>
            <a:noFill/>
          </a:ln>
          <a:effectLst>
            <a:softEdge rad="112500"/>
          </a:effectLst>
        </p:spPr>
      </p:pic>
    </p:spTree>
    <p:extLst>
      <p:ext uri="{BB962C8B-B14F-4D97-AF65-F5344CB8AC3E}">
        <p14:creationId xmlns:p14="http://schemas.microsoft.com/office/powerpoint/2010/main" val="30655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Bent Line 4">
            <a:extLst>
              <a:ext uri="{FF2B5EF4-FFF2-40B4-BE49-F238E27FC236}">
                <a16:creationId xmlns:a16="http://schemas.microsoft.com/office/drawing/2014/main" id="{27F5B432-3BB3-F872-7782-63F376BD31CF}"/>
              </a:ext>
            </a:extLst>
          </p:cNvPr>
          <p:cNvSpPr/>
          <p:nvPr/>
        </p:nvSpPr>
        <p:spPr>
          <a:xfrm flipH="1">
            <a:off x="407574" y="3462693"/>
            <a:ext cx="2899662" cy="3049413"/>
          </a:xfrm>
          <a:prstGeom prst="borderCallout2">
            <a:avLst>
              <a:gd name="adj1" fmla="val 66168"/>
              <a:gd name="adj2" fmla="val 187"/>
              <a:gd name="adj3" fmla="val 66130"/>
              <a:gd name="adj4" fmla="val -12036"/>
              <a:gd name="adj5" fmla="val 11788"/>
              <a:gd name="adj6" fmla="val -27795"/>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endParaRPr lang="fr-FR" dirty="0"/>
          </a:p>
        </p:txBody>
      </p:sp>
      <p:sp>
        <p:nvSpPr>
          <p:cNvPr id="7" name="TextBox 6">
            <a:extLst>
              <a:ext uri="{FF2B5EF4-FFF2-40B4-BE49-F238E27FC236}">
                <a16:creationId xmlns:a16="http://schemas.microsoft.com/office/drawing/2014/main" id="{4F3DBE10-1065-5F6B-03E4-1102E7D390F2}"/>
              </a:ext>
            </a:extLst>
          </p:cNvPr>
          <p:cNvSpPr txBox="1"/>
          <p:nvPr/>
        </p:nvSpPr>
        <p:spPr>
          <a:xfrm>
            <a:off x="487448" y="3585833"/>
            <a:ext cx="2627941" cy="2862322"/>
          </a:xfrm>
          <a:prstGeom prst="rect">
            <a:avLst/>
          </a:prstGeom>
          <a:noFill/>
        </p:spPr>
        <p:txBody>
          <a:bodyPr wrap="square">
            <a:spAutoFit/>
          </a:bodyPr>
          <a:lstStyle/>
          <a:p>
            <a:pPr algn="just"/>
            <a:r>
              <a:rPr lang="en-US" dirty="0"/>
              <a:t>Standard is </a:t>
            </a:r>
            <a:r>
              <a:rPr lang="en-US" b="1" dirty="0">
                <a:solidFill>
                  <a:srgbClr val="FF0000"/>
                </a:solidFill>
              </a:rPr>
              <a:t>voluntary in application </a:t>
            </a:r>
            <a:r>
              <a:rPr lang="en-US" dirty="0"/>
              <a:t>and serves as a reference document between the different partners in economic life.</a:t>
            </a:r>
            <a:endParaRPr lang="fr-FR" dirty="0"/>
          </a:p>
          <a:p>
            <a:pPr algn="just"/>
            <a:r>
              <a:rPr lang="en-US" dirty="0"/>
              <a:t>However, a standard </a:t>
            </a:r>
            <a:r>
              <a:rPr lang="en-US" b="1" dirty="0">
                <a:solidFill>
                  <a:srgbClr val="FF0000"/>
                </a:solidFill>
              </a:rPr>
              <a:t>can be made obligatory by a regulatory text (order or decree) </a:t>
            </a:r>
            <a:r>
              <a:rPr lang="en-US" dirty="0"/>
              <a:t>established by an authorized institution.</a:t>
            </a:r>
            <a:endParaRPr lang="fr-FR" dirty="0"/>
          </a:p>
        </p:txBody>
      </p:sp>
      <p:sp>
        <p:nvSpPr>
          <p:cNvPr id="15" name="Callout: Bent Line 14">
            <a:extLst>
              <a:ext uri="{FF2B5EF4-FFF2-40B4-BE49-F238E27FC236}">
                <a16:creationId xmlns:a16="http://schemas.microsoft.com/office/drawing/2014/main" id="{931EBFD9-ECD0-A109-0CD3-09374EE15B88}"/>
              </a:ext>
            </a:extLst>
          </p:cNvPr>
          <p:cNvSpPr/>
          <p:nvPr/>
        </p:nvSpPr>
        <p:spPr>
          <a:xfrm>
            <a:off x="9510444" y="477230"/>
            <a:ext cx="2232916" cy="3108603"/>
          </a:xfrm>
          <a:prstGeom prst="borderCallout2">
            <a:avLst>
              <a:gd name="adj1" fmla="val 10596"/>
              <a:gd name="adj2" fmla="val -306"/>
              <a:gd name="adj3" fmla="val 10596"/>
              <a:gd name="adj4" fmla="val -15572"/>
              <a:gd name="adj5" fmla="val 47777"/>
              <a:gd name="adj6" fmla="val -28058"/>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014A02F-CB9A-218B-4730-557DBD213D4F}"/>
              </a:ext>
            </a:extLst>
          </p:cNvPr>
          <p:cNvSpPr txBox="1"/>
          <p:nvPr/>
        </p:nvSpPr>
        <p:spPr>
          <a:xfrm>
            <a:off x="9644008" y="600371"/>
            <a:ext cx="1965789" cy="2862322"/>
          </a:xfrm>
          <a:prstGeom prst="rect">
            <a:avLst/>
          </a:prstGeom>
          <a:noFill/>
        </p:spPr>
        <p:txBody>
          <a:bodyPr wrap="square">
            <a:spAutoFit/>
          </a:bodyPr>
          <a:lstStyle/>
          <a:p>
            <a:pPr algn="just" rtl="1"/>
            <a:r>
              <a:rPr lang="ar-DZ" dirty="0"/>
              <a:t>عامة، يعتبر الإلتزام بالمعايير </a:t>
            </a:r>
            <a:r>
              <a:rPr lang="ar-DZ" b="1" dirty="0">
                <a:solidFill>
                  <a:srgbClr val="FF0000"/>
                </a:solidFill>
              </a:rPr>
              <a:t>امرا تطوعيا </a:t>
            </a:r>
            <a:r>
              <a:rPr lang="ar-DZ" dirty="0"/>
              <a:t>تطبيقه </a:t>
            </a:r>
            <a:r>
              <a:rPr lang="ar-DZ" b="1" dirty="0">
                <a:solidFill>
                  <a:srgbClr val="FF0000"/>
                </a:solidFill>
              </a:rPr>
              <a:t>غير إلزامي </a:t>
            </a:r>
            <a:r>
              <a:rPr lang="ar-DZ" dirty="0"/>
              <a:t>و مع ذلك يمكن للتشريعات التي تضعها الجهات المسؤولة أن تجعله إلزاميا بموجب </a:t>
            </a:r>
            <a:r>
              <a:rPr lang="ar-DZ" b="1" dirty="0">
                <a:solidFill>
                  <a:srgbClr val="FF0000"/>
                </a:solidFill>
              </a:rPr>
              <a:t>نص تنظيمي </a:t>
            </a:r>
            <a:r>
              <a:rPr lang="ar-DZ" dirty="0"/>
              <a:t>أو </a:t>
            </a:r>
            <a:r>
              <a:rPr lang="ar-DZ" b="1" dirty="0">
                <a:solidFill>
                  <a:srgbClr val="FF0000"/>
                </a:solidFill>
              </a:rPr>
              <a:t>مرسوم تنفيذي </a:t>
            </a:r>
            <a:r>
              <a:rPr lang="fr-FR" dirty="0" err="1"/>
              <a:t>Order</a:t>
            </a:r>
            <a:r>
              <a:rPr lang="fr-FR" dirty="0"/>
              <a:t> or </a:t>
            </a:r>
            <a:r>
              <a:rPr lang="fr-FR" dirty="0" err="1"/>
              <a:t>Decree</a:t>
            </a:r>
            <a:r>
              <a:rPr lang="ar-DZ" dirty="0"/>
              <a:t> </a:t>
            </a:r>
            <a:endParaRPr lang="en-GB" dirty="0"/>
          </a:p>
        </p:txBody>
      </p:sp>
      <p:pic>
        <p:nvPicPr>
          <p:cNvPr id="6" name="Picture 5">
            <a:extLst>
              <a:ext uri="{FF2B5EF4-FFF2-40B4-BE49-F238E27FC236}">
                <a16:creationId xmlns:a16="http://schemas.microsoft.com/office/drawing/2014/main" id="{C0EFCC45-E99B-AFE2-7FA7-CE20FC8B38CC}"/>
              </a:ext>
            </a:extLst>
          </p:cNvPr>
          <p:cNvPicPr>
            <a:picLocks noChangeAspect="1"/>
          </p:cNvPicPr>
          <p:nvPr/>
        </p:nvPicPr>
        <p:blipFill>
          <a:blip r:embed="rId2"/>
          <a:stretch>
            <a:fillRect/>
          </a:stretch>
        </p:blipFill>
        <p:spPr>
          <a:xfrm>
            <a:off x="3440800" y="1279182"/>
            <a:ext cx="5908683" cy="345720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3BD559C7-07D3-CAFF-17FC-6B4467F967A7}"/>
              </a:ext>
            </a:extLst>
          </p:cNvPr>
          <p:cNvSpPr>
            <a:spLocks noGrp="1"/>
          </p:cNvSpPr>
          <p:nvPr>
            <p:ph type="title"/>
          </p:nvPr>
        </p:nvSpPr>
        <p:spPr>
          <a:xfrm>
            <a:off x="273159" y="314559"/>
            <a:ext cx="10515600" cy="847226"/>
          </a:xfrm>
        </p:spPr>
        <p:txBody>
          <a:bodyPr/>
          <a:lstStyle/>
          <a:p>
            <a:r>
              <a:rPr lang="en-GB" dirty="0"/>
              <a:t>I.4 What is standard? </a:t>
            </a:r>
          </a:p>
        </p:txBody>
      </p:sp>
    </p:spTree>
    <p:extLst>
      <p:ext uri="{BB962C8B-B14F-4D97-AF65-F5344CB8AC3E}">
        <p14:creationId xmlns:p14="http://schemas.microsoft.com/office/powerpoint/2010/main" val="422359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0B20-E0E6-4720-6D67-39A803210C5B}"/>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I.5 Principals of standardization</a:t>
            </a:r>
          </a:p>
        </p:txBody>
      </p:sp>
      <p:sp>
        <p:nvSpPr>
          <p:cNvPr id="22" name="Scroll: Vertical 21">
            <a:extLst>
              <a:ext uri="{FF2B5EF4-FFF2-40B4-BE49-F238E27FC236}">
                <a16:creationId xmlns:a16="http://schemas.microsoft.com/office/drawing/2014/main" id="{818ACC7F-2B24-C1A7-205B-617098493942}"/>
              </a:ext>
            </a:extLst>
          </p:cNvPr>
          <p:cNvSpPr/>
          <p:nvPr/>
        </p:nvSpPr>
        <p:spPr>
          <a:xfrm>
            <a:off x="128781" y="1389674"/>
            <a:ext cx="6785367" cy="5071544"/>
          </a:xfrm>
          <a:prstGeom prst="verticalScroll">
            <a:avLst/>
          </a:prstGeom>
          <a:noFill/>
          <a:ln w="3810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0CC00"/>
                </a:solidFill>
                <a:cs typeface="+mj-cs"/>
              </a:rPr>
              <a:t>Transparency</a:t>
            </a:r>
          </a:p>
          <a:p>
            <a:pPr algn="ctr"/>
            <a:r>
              <a:rPr lang="ar-DZ" sz="2800" b="1" i="1" dirty="0">
                <a:solidFill>
                  <a:srgbClr val="00CC00"/>
                </a:solidFill>
                <a:cs typeface="+mj-cs"/>
              </a:rPr>
              <a:t>الشفافية</a:t>
            </a:r>
            <a:endParaRPr lang="ar-DZ" sz="2400" dirty="0">
              <a:solidFill>
                <a:schemeClr val="tx1"/>
              </a:solidFill>
              <a:cs typeface="+mj-cs"/>
            </a:endParaRPr>
          </a:p>
          <a:p>
            <a:pPr algn="just"/>
            <a:r>
              <a:rPr lang="fr-FR" sz="2400" b="1" dirty="0">
                <a:solidFill>
                  <a:schemeClr val="tx1"/>
                </a:solidFill>
                <a:latin typeface="Calibri Light" panose="020F0302020204030204" pitchFamily="34" charset="0"/>
                <a:ea typeface="Calibri" panose="020F0502020204030204" pitchFamily="34" charset="0"/>
                <a:cs typeface="+mj-cs"/>
              </a:rPr>
              <a:t>E</a:t>
            </a:r>
            <a:r>
              <a:rPr lang="en-US" sz="2400" b="1" dirty="0">
                <a:solidFill>
                  <a:schemeClr val="tx1"/>
                </a:solidFill>
                <a:effectLst/>
                <a:latin typeface="Calibri Light" panose="020F0302020204030204" pitchFamily="34" charset="0"/>
                <a:ea typeface="Calibri" panose="020F0502020204030204" pitchFamily="34" charset="0"/>
                <a:cs typeface="+mj-cs"/>
              </a:rPr>
              <a:t>essential </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information on current work programs, draft texts under study and final results are </a:t>
            </a:r>
            <a:r>
              <a:rPr lang="ar-DZ"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accessible to all interested partie</a:t>
            </a:r>
            <a:r>
              <a:rPr lang="en-US" sz="24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s</a:t>
            </a:r>
            <a:r>
              <a:rPr lang="ar-DZ" sz="24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a:t>
            </a:r>
            <a:endParaRPr lang="ar-DZ" sz="2400" b="1" dirty="0">
              <a:solidFill>
                <a:schemeClr val="tx1"/>
              </a:solidFill>
            </a:endParaRPr>
          </a:p>
          <a:p>
            <a:pPr algn="justLow" rtl="1"/>
            <a:r>
              <a:rPr lang="ar-DZ" sz="2400" b="1" dirty="0">
                <a:solidFill>
                  <a:schemeClr val="tx1"/>
                </a:solidFill>
              </a:rPr>
              <a:t>حيث تكون المعلومات الأساسية عن برامج العمل الحالية و المشاريع و النصوص قيد الدراسة و النتائج النهائية متاحة لجميع الأطراف للإطلاع علبها و تقديم ملاحظات</a:t>
            </a:r>
            <a:r>
              <a:rPr lang="ar-DZ" sz="2400" dirty="0">
                <a:solidFill>
                  <a:schemeClr val="tx1"/>
                </a:solidFill>
              </a:rPr>
              <a:t>.</a:t>
            </a:r>
          </a:p>
        </p:txBody>
      </p:sp>
      <p:sp>
        <p:nvSpPr>
          <p:cNvPr id="23" name="Scroll: Vertical 22">
            <a:extLst>
              <a:ext uri="{FF2B5EF4-FFF2-40B4-BE49-F238E27FC236}">
                <a16:creationId xmlns:a16="http://schemas.microsoft.com/office/drawing/2014/main" id="{595ED1CE-9DE0-9441-F064-6A2FAD31F22B}"/>
              </a:ext>
            </a:extLst>
          </p:cNvPr>
          <p:cNvSpPr/>
          <p:nvPr/>
        </p:nvSpPr>
        <p:spPr>
          <a:xfrm>
            <a:off x="6504828" y="1389674"/>
            <a:ext cx="5574877" cy="5071544"/>
          </a:xfrm>
          <a:prstGeom prst="verticalScroll">
            <a:avLst/>
          </a:prstGeom>
          <a:noFill/>
          <a:ln w="38100">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0FF99"/>
                </a:solidFill>
              </a:rPr>
              <a:t>Opening</a:t>
            </a:r>
          </a:p>
          <a:p>
            <a:pPr algn="ctr"/>
            <a:r>
              <a:rPr lang="ar-DZ" sz="2800" b="1" i="1" dirty="0">
                <a:solidFill>
                  <a:srgbClr val="00FF99"/>
                </a:solidFill>
              </a:rPr>
              <a:t>الإنفتاح</a:t>
            </a:r>
            <a:endParaRPr lang="ar-DZ" sz="2400" dirty="0">
              <a:solidFill>
                <a:srgbClr val="00FF99"/>
              </a:solidFill>
              <a:cs typeface="+mj-cs"/>
            </a:endParaRP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work to develop standards is open to all, without discrimination, so that the interests of all participants are taken into account</a:t>
            </a:r>
            <a:r>
              <a:rPr lang="fr-FR"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ar-DZ" sz="2400" b="1" dirty="0">
              <a:solidFill>
                <a:schemeClr val="tx1"/>
              </a:solidFill>
            </a:endParaRPr>
          </a:p>
          <a:p>
            <a:pPr algn="justLow" rtl="1"/>
            <a:r>
              <a:rPr lang="ar-DZ" sz="2400" b="1" dirty="0">
                <a:solidFill>
                  <a:schemeClr val="tx1"/>
                </a:solidFill>
              </a:rPr>
              <a:t>حيث أن العمل على تطوير هذه المعايير متاح للجميع دون تمييز شرط مراعاة مصالح جميع المشاركين.</a:t>
            </a:r>
            <a:endParaRPr lang="ar-DZ" sz="2400" dirty="0">
              <a:solidFill>
                <a:schemeClr val="tx1"/>
              </a:solidFill>
            </a:endParaRPr>
          </a:p>
        </p:txBody>
      </p:sp>
    </p:spTree>
    <p:extLst>
      <p:ext uri="{BB962C8B-B14F-4D97-AF65-F5344CB8AC3E}">
        <p14:creationId xmlns:p14="http://schemas.microsoft.com/office/powerpoint/2010/main" val="303012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87A20C6F-5CED-B35D-6479-FBF53D29E02F}"/>
              </a:ext>
            </a:extLst>
          </p:cNvPr>
          <p:cNvSpPr/>
          <p:nvPr/>
        </p:nvSpPr>
        <p:spPr>
          <a:xfrm>
            <a:off x="228767" y="1506242"/>
            <a:ext cx="5867234" cy="5071544"/>
          </a:xfrm>
          <a:prstGeom prst="verticalScroll">
            <a:avLst/>
          </a:prstGeom>
          <a:noFill/>
          <a:ln w="38100">
            <a:solidFill>
              <a:srgbClr val="00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0FFCC"/>
                </a:solidFill>
                <a:cs typeface="+mj-cs"/>
              </a:rPr>
              <a:t>Impartiality</a:t>
            </a:r>
          </a:p>
          <a:p>
            <a:pPr algn="ctr"/>
            <a:r>
              <a:rPr lang="ar-DZ" sz="2800" b="1" i="1" dirty="0">
                <a:solidFill>
                  <a:srgbClr val="00FFCC"/>
                </a:solidFill>
                <a:cs typeface="+mj-cs"/>
              </a:rPr>
              <a:t>الحياد</a:t>
            </a:r>
            <a:endParaRPr lang="ar-DZ" sz="2400" dirty="0">
              <a:solidFill>
                <a:srgbClr val="00FFCC"/>
              </a:solidFill>
              <a:cs typeface="+mj-cs"/>
            </a:endParaRP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standards development process is designed to avoid privileging or to favor particular interests</a:t>
            </a:r>
            <a:r>
              <a:rPr lang="ar-DZ" sz="32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a:t>
            </a:r>
            <a:endParaRPr lang="ar-DZ" sz="3200" b="1" dirty="0">
              <a:solidFill>
                <a:schemeClr val="tx1"/>
              </a:solidFill>
            </a:endParaRPr>
          </a:p>
          <a:p>
            <a:pPr algn="justLow" rtl="1"/>
            <a:r>
              <a:rPr lang="ar-DZ" sz="2400" b="1" dirty="0">
                <a:solidFill>
                  <a:schemeClr val="tx1"/>
                </a:solidFill>
              </a:rPr>
              <a:t>حيث يتم تصميم المعايير القياسية دون الميل لجهة معينة على حساب الأخرى مع تجنب منح الإمتيازات و التفضيلات.</a:t>
            </a:r>
            <a:endParaRPr lang="ar-DZ" sz="2400" dirty="0">
              <a:solidFill>
                <a:schemeClr val="tx1"/>
              </a:solidFill>
            </a:endParaRPr>
          </a:p>
        </p:txBody>
      </p:sp>
      <p:sp>
        <p:nvSpPr>
          <p:cNvPr id="3" name="Title 1">
            <a:extLst>
              <a:ext uri="{FF2B5EF4-FFF2-40B4-BE49-F238E27FC236}">
                <a16:creationId xmlns:a16="http://schemas.microsoft.com/office/drawing/2014/main" id="{53167E4A-E7A7-BE53-FD60-D409EC44E29E}"/>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I.5 Principals of standardization</a:t>
            </a:r>
          </a:p>
        </p:txBody>
      </p:sp>
      <p:sp>
        <p:nvSpPr>
          <p:cNvPr id="4" name="Scroll: Vertical 3">
            <a:extLst>
              <a:ext uri="{FF2B5EF4-FFF2-40B4-BE49-F238E27FC236}">
                <a16:creationId xmlns:a16="http://schemas.microsoft.com/office/drawing/2014/main" id="{5AD0A6D5-1982-2F9E-9EBE-6AF2782191B1}"/>
              </a:ext>
            </a:extLst>
          </p:cNvPr>
          <p:cNvSpPr/>
          <p:nvPr/>
        </p:nvSpPr>
        <p:spPr>
          <a:xfrm>
            <a:off x="5694947" y="1506242"/>
            <a:ext cx="6284328" cy="5071544"/>
          </a:xfrm>
          <a:prstGeom prst="verticalScroll">
            <a:avLst/>
          </a:prstGeom>
          <a:noFill/>
          <a:ln w="38100">
            <a:solidFill>
              <a:srgbClr val="00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0CCFF"/>
                </a:solidFill>
                <a:cs typeface="+mj-cs"/>
              </a:rPr>
              <a:t>Consensus</a:t>
            </a:r>
          </a:p>
          <a:p>
            <a:pPr algn="ctr"/>
            <a:r>
              <a:rPr lang="ar-DZ" sz="2800" b="1" i="1" dirty="0">
                <a:solidFill>
                  <a:srgbClr val="00CCFF"/>
                </a:solidFill>
                <a:cs typeface="+mj-cs"/>
              </a:rPr>
              <a:t>الإجماع</a:t>
            </a:r>
            <a:endParaRPr lang="ar-DZ" sz="2400" dirty="0">
              <a:solidFill>
                <a:srgbClr val="00CCFF"/>
              </a:solidFill>
              <a:cs typeface="+mj-cs"/>
            </a:endParaRP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decisions are made following consensus procedures that hold takes into account the opinions of all interested parties and reconciles opposing arguments</a:t>
            </a:r>
            <a:r>
              <a:rPr lang="ar-DZ" sz="40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a:t>
            </a:r>
            <a:endParaRPr lang="ar-DZ" sz="4000" b="1" dirty="0">
              <a:solidFill>
                <a:schemeClr val="tx1"/>
              </a:solidFill>
            </a:endParaRPr>
          </a:p>
          <a:p>
            <a:pPr algn="justLow" rtl="1"/>
            <a:r>
              <a:rPr lang="ar-DZ" sz="2400" b="1" dirty="0">
                <a:solidFill>
                  <a:schemeClr val="tx1"/>
                </a:solidFill>
              </a:rPr>
              <a:t>حيث يتم إتخاذ القرارات وفق إجراءات توافقية تأخذ بعين الإعتبار آراء جميع الأطراف المعنية و التوفيق بين الأطراف المتعارضة.</a:t>
            </a:r>
            <a:endParaRPr lang="ar-DZ" sz="2400" dirty="0">
              <a:solidFill>
                <a:schemeClr val="tx1"/>
              </a:solidFill>
            </a:endParaRPr>
          </a:p>
        </p:txBody>
      </p:sp>
    </p:spTree>
    <p:extLst>
      <p:ext uri="{BB962C8B-B14F-4D97-AF65-F5344CB8AC3E}">
        <p14:creationId xmlns:p14="http://schemas.microsoft.com/office/powerpoint/2010/main" val="104707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14BB29E1-312B-3C2A-F351-10CB7EC1D032}"/>
              </a:ext>
            </a:extLst>
          </p:cNvPr>
          <p:cNvSpPr/>
          <p:nvPr/>
        </p:nvSpPr>
        <p:spPr>
          <a:xfrm>
            <a:off x="100430" y="1506242"/>
            <a:ext cx="5610559" cy="5071544"/>
          </a:xfrm>
          <a:prstGeom prst="verticalScroll">
            <a:avLst/>
          </a:prstGeom>
          <a:noFill/>
          <a:ln w="38100">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066FF"/>
                </a:solidFill>
                <a:cs typeface="+mj-cs"/>
              </a:rPr>
              <a:t>Efficiency</a:t>
            </a:r>
          </a:p>
          <a:p>
            <a:pPr algn="ctr"/>
            <a:r>
              <a:rPr lang="ar-DZ" sz="2800" b="1" i="1" dirty="0">
                <a:solidFill>
                  <a:srgbClr val="0066FF"/>
                </a:solidFill>
                <a:cs typeface="+mj-cs"/>
              </a:rPr>
              <a:t>الكفاءة</a:t>
            </a:r>
            <a:endParaRPr lang="fr-FR" sz="2800" b="1" i="1" dirty="0">
              <a:solidFill>
                <a:srgbClr val="0066FF"/>
              </a:solidFill>
              <a:cs typeface="+mj-cs"/>
            </a:endParaRPr>
          </a:p>
          <a:p>
            <a:pPr algn="ctr"/>
            <a:endParaRPr lang="ar-DZ" sz="2400" dirty="0">
              <a:solidFill>
                <a:srgbClr val="0066FF"/>
              </a:solidFill>
              <a:cs typeface="+mj-cs"/>
            </a:endParaRPr>
          </a:p>
          <a:p>
            <a:pPr algn="just"/>
            <a:r>
              <a:rPr lang="en-US" sz="2400" b="1" dirty="0">
                <a:solidFill>
                  <a:srgbClr val="000000"/>
                </a:solidFill>
                <a:latin typeface="Calibri Light" panose="020F0302020204030204" pitchFamily="34" charset="0"/>
                <a:ea typeface="Calibri" panose="020F0502020204030204" pitchFamily="34" charset="0"/>
                <a:cs typeface="Arial" panose="020B0604020202020204" pitchFamily="34" charset="0"/>
              </a:rPr>
              <a:t>I</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 all cases, standards are defined based on the ability of application</a:t>
            </a: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p>
          <a:p>
            <a:pPr algn="just" rtl="1"/>
            <a:r>
              <a:rPr lang="ar-DZ" sz="2400" b="1" dirty="0">
                <a:solidFill>
                  <a:schemeClr val="tx1"/>
                </a:solidFill>
              </a:rPr>
              <a:t>حيث يتم تصميم المعايير القياسية على أساس القدرة على تطبيقها في أرض الواقع.</a:t>
            </a:r>
            <a:endParaRPr lang="ar-DZ" sz="2400" dirty="0">
              <a:solidFill>
                <a:schemeClr val="tx1"/>
              </a:solidFill>
            </a:endParaRPr>
          </a:p>
        </p:txBody>
      </p:sp>
      <p:sp>
        <p:nvSpPr>
          <p:cNvPr id="3" name="Title 1">
            <a:extLst>
              <a:ext uri="{FF2B5EF4-FFF2-40B4-BE49-F238E27FC236}">
                <a16:creationId xmlns:a16="http://schemas.microsoft.com/office/drawing/2014/main" id="{B4BE7181-175E-FFEB-EFF7-0F31C223AA21}"/>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I.5 Principals of standardization</a:t>
            </a:r>
          </a:p>
        </p:txBody>
      </p:sp>
      <p:sp>
        <p:nvSpPr>
          <p:cNvPr id="6" name="Scroll: Vertical 5">
            <a:extLst>
              <a:ext uri="{FF2B5EF4-FFF2-40B4-BE49-F238E27FC236}">
                <a16:creationId xmlns:a16="http://schemas.microsoft.com/office/drawing/2014/main" id="{9C5F177D-1F65-627F-423E-6C1336FB3E6E}"/>
              </a:ext>
            </a:extLst>
          </p:cNvPr>
          <p:cNvSpPr/>
          <p:nvPr/>
        </p:nvSpPr>
        <p:spPr>
          <a:xfrm>
            <a:off x="5454317" y="1506242"/>
            <a:ext cx="6508918" cy="5071544"/>
          </a:xfrm>
          <a:prstGeom prst="verticalScroll">
            <a:avLst/>
          </a:prstGeom>
          <a:noFill/>
          <a:ln w="38100">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9999FF"/>
                </a:solidFill>
                <a:cs typeface="+mj-cs"/>
              </a:rPr>
              <a:t>Con</a:t>
            </a:r>
            <a:r>
              <a:rPr lang="fr-FR" sz="2800" b="1" i="1" dirty="0">
                <a:solidFill>
                  <a:srgbClr val="9999FF"/>
                </a:solidFill>
                <a:cs typeface="+mj-cs"/>
              </a:rPr>
              <a:t>s</a:t>
            </a:r>
            <a:r>
              <a:rPr lang="en-GB" sz="2800" b="1" i="1" dirty="0" err="1">
                <a:solidFill>
                  <a:srgbClr val="9999FF"/>
                </a:solidFill>
                <a:cs typeface="+mj-cs"/>
              </a:rPr>
              <a:t>istency</a:t>
            </a:r>
            <a:endParaRPr lang="en-GB" sz="2800" b="1" i="1" dirty="0">
              <a:solidFill>
                <a:srgbClr val="9999FF"/>
              </a:solidFill>
              <a:cs typeface="+mj-cs"/>
            </a:endParaRPr>
          </a:p>
          <a:p>
            <a:pPr algn="ctr"/>
            <a:r>
              <a:rPr lang="ar-DZ" sz="2800" b="1" i="1" dirty="0">
                <a:solidFill>
                  <a:srgbClr val="9999FF"/>
                </a:solidFill>
                <a:cs typeface="+mj-cs"/>
              </a:rPr>
              <a:t>الإتساق</a:t>
            </a:r>
          </a:p>
          <a:p>
            <a:pPr algn="ctr"/>
            <a:endParaRPr lang="ar-DZ" sz="2400" dirty="0">
              <a:solidFill>
                <a:srgbClr val="9933FF"/>
              </a:solidFill>
              <a:cs typeface="+mj-cs"/>
            </a:endParaRPr>
          </a:p>
          <a:p>
            <a:pPr algn="justLow"/>
            <a:r>
              <a:rPr lang="fr-FR"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o avoid developing contradictory standards. At the international level, standardization organizations cooperate and coordinate their actions.</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justLow" rtl="1"/>
            <a:endParaRPr lang="ar-DZ" sz="2400" b="1" dirty="0">
              <a:solidFill>
                <a:schemeClr val="tx1"/>
              </a:solidFill>
            </a:endParaRPr>
          </a:p>
          <a:p>
            <a:pPr algn="justLow" rtl="1"/>
            <a:r>
              <a:rPr lang="ar-DZ" sz="2400" b="1" dirty="0">
                <a:solidFill>
                  <a:schemeClr val="tx1"/>
                </a:solidFill>
              </a:rPr>
              <a:t>لتجنب تصميم معايير متناقضة عاى المستوى الدولي تنسق مختلف المنظمات مع بعضها.</a:t>
            </a:r>
            <a:endParaRPr lang="ar-DZ" sz="2400" dirty="0">
              <a:solidFill>
                <a:schemeClr val="tx1"/>
              </a:solidFill>
            </a:endParaRPr>
          </a:p>
        </p:txBody>
      </p:sp>
    </p:spTree>
    <p:extLst>
      <p:ext uri="{BB962C8B-B14F-4D97-AF65-F5344CB8AC3E}">
        <p14:creationId xmlns:p14="http://schemas.microsoft.com/office/powerpoint/2010/main" val="390448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9D1F-CCC6-1FC1-2596-580C1371F75E}"/>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I.5 Principals of standardization</a:t>
            </a:r>
          </a:p>
        </p:txBody>
      </p:sp>
      <p:sp>
        <p:nvSpPr>
          <p:cNvPr id="5" name="Scroll: Vertical 4">
            <a:extLst>
              <a:ext uri="{FF2B5EF4-FFF2-40B4-BE49-F238E27FC236}">
                <a16:creationId xmlns:a16="http://schemas.microsoft.com/office/drawing/2014/main" id="{ACA8D0B4-515D-861E-952A-8D554507FBC0}"/>
              </a:ext>
            </a:extLst>
          </p:cNvPr>
          <p:cNvSpPr/>
          <p:nvPr/>
        </p:nvSpPr>
        <p:spPr>
          <a:xfrm>
            <a:off x="497304" y="1522284"/>
            <a:ext cx="11197391" cy="5071544"/>
          </a:xfrm>
          <a:prstGeom prst="verticalScroll">
            <a:avLst/>
          </a:prstGeom>
          <a:noFill/>
          <a:ln w="38100">
            <a:solidFill>
              <a:srgbClr val="993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9933FF"/>
                </a:solidFill>
                <a:cs typeface="+mj-cs"/>
              </a:rPr>
              <a:t>Relevance</a:t>
            </a:r>
          </a:p>
          <a:p>
            <a:pPr algn="ctr"/>
            <a:r>
              <a:rPr lang="ar-DZ" sz="2800" b="1" i="1" dirty="0">
                <a:solidFill>
                  <a:srgbClr val="9933FF"/>
                </a:solidFill>
                <a:cs typeface="+mj-cs"/>
              </a:rPr>
              <a:t>الملاءمة</a:t>
            </a:r>
            <a:endParaRPr lang="fr-FR" sz="2800" b="1" i="1" dirty="0">
              <a:solidFill>
                <a:srgbClr val="9933FF"/>
              </a:solidFill>
              <a:cs typeface="+mj-cs"/>
            </a:endParaRPr>
          </a:p>
          <a:p>
            <a:pPr algn="ctr"/>
            <a:endParaRPr lang="ar-DZ" sz="2400" dirty="0">
              <a:solidFill>
                <a:srgbClr val="0066FF"/>
              </a:solidFill>
              <a:cs typeface="+mj-cs"/>
            </a:endParaRP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Standards are reviewed and updated at regular intervals (5 years min), to ensure that they take into account technical and legal developments.</a:t>
            </a:r>
          </a:p>
          <a:p>
            <a:pPr algn="just"/>
            <a:endParaRPr lang="en-US" sz="3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algn="just" rtl="1"/>
            <a:r>
              <a:rPr lang="ar-DZ" sz="2400" b="1" dirty="0">
                <a:solidFill>
                  <a:schemeClr val="tx1"/>
                </a:solidFill>
              </a:rPr>
              <a:t>حيث تتم مراجعة المعايير و تحديثها و تعديلها إن تطلب الأمر على فترات محددة (5 سنوات) للتأكد من أنها تأخذ بعين الإعتبار التطورات التكنولوجية و المتغيرات الفنية و القانونية التي يشهدها العالم. في حالة ما لم يكن المعيار القياسي ملائما يتم تعديله أو إلغاؤه.</a:t>
            </a:r>
            <a:endParaRPr lang="ar-DZ" sz="2400" dirty="0">
              <a:solidFill>
                <a:schemeClr val="tx1"/>
              </a:solidFill>
            </a:endParaRPr>
          </a:p>
        </p:txBody>
      </p:sp>
    </p:spTree>
    <p:extLst>
      <p:ext uri="{BB962C8B-B14F-4D97-AF65-F5344CB8AC3E}">
        <p14:creationId xmlns:p14="http://schemas.microsoft.com/office/powerpoint/2010/main" val="181768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9E74-F378-9FF9-BFB7-218D55F16FA9}"/>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6</a:t>
            </a:r>
            <a:r>
              <a:rPr lang="en-GB" dirty="0"/>
              <a:t> Standards classification</a:t>
            </a:r>
          </a:p>
        </p:txBody>
      </p:sp>
      <p:sp>
        <p:nvSpPr>
          <p:cNvPr id="6" name="Teardrop 5">
            <a:extLst>
              <a:ext uri="{FF2B5EF4-FFF2-40B4-BE49-F238E27FC236}">
                <a16:creationId xmlns:a16="http://schemas.microsoft.com/office/drawing/2014/main" id="{4D04E4DB-7293-EF43-D24E-26D3DF46D0D9}"/>
              </a:ext>
            </a:extLst>
          </p:cNvPr>
          <p:cNvSpPr/>
          <p:nvPr/>
        </p:nvSpPr>
        <p:spPr>
          <a:xfrm rot="6977051">
            <a:off x="3242907" y="1640367"/>
            <a:ext cx="2935705" cy="3039300"/>
          </a:xfrm>
          <a:prstGeom prst="teardrop">
            <a:avLst/>
          </a:prstGeom>
          <a:solidFill>
            <a:srgbClr val="FFFF00"/>
          </a:solidFill>
          <a:ln w="38100">
            <a:solidFill>
              <a:srgbClr val="66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a:extLst>
              <a:ext uri="{FF2B5EF4-FFF2-40B4-BE49-F238E27FC236}">
                <a16:creationId xmlns:a16="http://schemas.microsoft.com/office/drawing/2014/main" id="{B29388AD-D26B-C2B7-6892-1D15869BC7CE}"/>
              </a:ext>
            </a:extLst>
          </p:cNvPr>
          <p:cNvSpPr/>
          <p:nvPr/>
        </p:nvSpPr>
        <p:spPr>
          <a:xfrm rot="6858343">
            <a:off x="4734241" y="5017654"/>
            <a:ext cx="2723516" cy="2702490"/>
          </a:xfrm>
          <a:prstGeom prst="chord">
            <a:avLst>
              <a:gd name="adj1" fmla="val 2587352"/>
              <a:gd name="adj2" fmla="val 16072892"/>
            </a:avLst>
          </a:prstGeom>
          <a:solidFill>
            <a:schemeClr val="accent2">
              <a:lumMod val="50000"/>
            </a:schemeClr>
          </a:solid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ardrop 7">
            <a:extLst>
              <a:ext uri="{FF2B5EF4-FFF2-40B4-BE49-F238E27FC236}">
                <a16:creationId xmlns:a16="http://schemas.microsoft.com/office/drawing/2014/main" id="{18A3A06B-20A5-CD0C-4D86-7667B6697E98}"/>
              </a:ext>
            </a:extLst>
          </p:cNvPr>
          <p:cNvSpPr/>
          <p:nvPr/>
        </p:nvSpPr>
        <p:spPr>
          <a:xfrm rot="3722215">
            <a:off x="1306362" y="3847155"/>
            <a:ext cx="2935705" cy="3039300"/>
          </a:xfrm>
          <a:prstGeom prst="teardrop">
            <a:avLst/>
          </a:prstGeom>
          <a:solidFill>
            <a:srgbClr val="FFFF00"/>
          </a:solidFill>
          <a:ln w="381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ardrop 8">
            <a:extLst>
              <a:ext uri="{FF2B5EF4-FFF2-40B4-BE49-F238E27FC236}">
                <a16:creationId xmlns:a16="http://schemas.microsoft.com/office/drawing/2014/main" id="{804FBCD5-1195-165E-8965-244003C15D1A}"/>
              </a:ext>
            </a:extLst>
          </p:cNvPr>
          <p:cNvSpPr/>
          <p:nvPr/>
        </p:nvSpPr>
        <p:spPr>
          <a:xfrm rot="9348608">
            <a:off x="6073468" y="1712042"/>
            <a:ext cx="2935705" cy="3039300"/>
          </a:xfrm>
          <a:prstGeom prst="teardrop">
            <a:avLst/>
          </a:prstGeom>
          <a:solidFill>
            <a:srgbClr val="FFFF00"/>
          </a:solidFill>
          <a:ln w="38100">
            <a:solidFill>
              <a:srgbClr val="66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ardrop 9">
            <a:extLst>
              <a:ext uri="{FF2B5EF4-FFF2-40B4-BE49-F238E27FC236}">
                <a16:creationId xmlns:a16="http://schemas.microsoft.com/office/drawing/2014/main" id="{A26FAB55-4FB8-4524-9103-A5B756482B39}"/>
              </a:ext>
            </a:extLst>
          </p:cNvPr>
          <p:cNvSpPr/>
          <p:nvPr/>
        </p:nvSpPr>
        <p:spPr>
          <a:xfrm rot="12546608">
            <a:off x="8035127" y="3814411"/>
            <a:ext cx="2935705" cy="3039300"/>
          </a:xfrm>
          <a:prstGeom prst="teardrop">
            <a:avLst/>
          </a:prstGeom>
          <a:solidFill>
            <a:srgbClr val="FFFF00"/>
          </a:solidFill>
          <a:ln w="38100">
            <a:solidFill>
              <a:srgbClr val="66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15D1A2B-C4C3-7F79-C6A0-E50D5ABF893D}"/>
              </a:ext>
            </a:extLst>
          </p:cNvPr>
          <p:cNvSpPr txBox="1"/>
          <p:nvPr/>
        </p:nvSpPr>
        <p:spPr>
          <a:xfrm>
            <a:off x="1929392" y="4927817"/>
            <a:ext cx="1648143" cy="1015663"/>
          </a:xfrm>
          <a:prstGeom prst="rect">
            <a:avLst/>
          </a:prstGeom>
          <a:noFill/>
        </p:spPr>
        <p:txBody>
          <a:bodyPr wrap="none" rtlCol="0">
            <a:spAutoFit/>
          </a:bodyPr>
          <a:lstStyle/>
          <a:p>
            <a:pPr algn="ctr"/>
            <a:r>
              <a:rPr lang="fr-FR" sz="2000" b="1" dirty="0"/>
              <a:t>Fundamental </a:t>
            </a:r>
          </a:p>
          <a:p>
            <a:pPr algn="ctr"/>
            <a:r>
              <a:rPr lang="fr-FR" sz="2000" b="1" dirty="0"/>
              <a:t>Standards</a:t>
            </a:r>
            <a:endParaRPr lang="ar-DZ" sz="2000" b="1" dirty="0"/>
          </a:p>
          <a:p>
            <a:pPr algn="ctr"/>
            <a:r>
              <a:rPr lang="ar-DZ" sz="2000" b="1" dirty="0"/>
              <a:t>معايير أساسية</a:t>
            </a:r>
            <a:endParaRPr lang="en-GB" sz="2000" b="1" dirty="0"/>
          </a:p>
        </p:txBody>
      </p:sp>
      <p:sp>
        <p:nvSpPr>
          <p:cNvPr id="12" name="TextBox 11">
            <a:extLst>
              <a:ext uri="{FF2B5EF4-FFF2-40B4-BE49-F238E27FC236}">
                <a16:creationId xmlns:a16="http://schemas.microsoft.com/office/drawing/2014/main" id="{75CADC7E-1E89-1C42-7922-18B6186AC443}"/>
              </a:ext>
            </a:extLst>
          </p:cNvPr>
          <p:cNvSpPr txBox="1"/>
          <p:nvPr/>
        </p:nvSpPr>
        <p:spPr>
          <a:xfrm>
            <a:off x="3400945" y="2806074"/>
            <a:ext cx="2619628" cy="1015663"/>
          </a:xfrm>
          <a:prstGeom prst="rect">
            <a:avLst/>
          </a:prstGeom>
          <a:noFill/>
        </p:spPr>
        <p:txBody>
          <a:bodyPr wrap="none" rtlCol="0">
            <a:spAutoFit/>
          </a:bodyPr>
          <a:lstStyle/>
          <a:p>
            <a:pPr algn="ctr"/>
            <a:r>
              <a:rPr lang="en-GB" sz="2000" b="1" dirty="0"/>
              <a:t>Standards for testing </a:t>
            </a:r>
          </a:p>
          <a:p>
            <a:pPr algn="ctr"/>
            <a:r>
              <a:rPr lang="en-GB" sz="2000" b="1" dirty="0"/>
              <a:t>And analysis methods</a:t>
            </a:r>
            <a:endParaRPr lang="ar-DZ" sz="2000" b="1" dirty="0"/>
          </a:p>
          <a:p>
            <a:pPr algn="ctr"/>
            <a:r>
              <a:rPr lang="ar-DZ" sz="2000" b="1" dirty="0"/>
              <a:t>معايير طرق القياس و التحليل</a:t>
            </a:r>
            <a:endParaRPr lang="en-GB" sz="2000" b="1" dirty="0"/>
          </a:p>
        </p:txBody>
      </p:sp>
      <p:sp>
        <p:nvSpPr>
          <p:cNvPr id="13" name="TextBox 12">
            <a:extLst>
              <a:ext uri="{FF2B5EF4-FFF2-40B4-BE49-F238E27FC236}">
                <a16:creationId xmlns:a16="http://schemas.microsoft.com/office/drawing/2014/main" id="{D26F53EC-BB70-15A6-1EC5-4E33C504158D}"/>
              </a:ext>
            </a:extLst>
          </p:cNvPr>
          <p:cNvSpPr txBox="1"/>
          <p:nvPr/>
        </p:nvSpPr>
        <p:spPr>
          <a:xfrm>
            <a:off x="6437563" y="2846821"/>
            <a:ext cx="2310441" cy="1631216"/>
          </a:xfrm>
          <a:prstGeom prst="rect">
            <a:avLst/>
          </a:prstGeom>
          <a:noFill/>
        </p:spPr>
        <p:txBody>
          <a:bodyPr wrap="none" rtlCol="0">
            <a:spAutoFit/>
          </a:bodyPr>
          <a:lstStyle/>
          <a:p>
            <a:pPr algn="ctr"/>
            <a:r>
              <a:rPr lang="en-GB" sz="2000" b="1" dirty="0"/>
              <a:t>Standards establish </a:t>
            </a:r>
          </a:p>
          <a:p>
            <a:pPr algn="ctr"/>
            <a:r>
              <a:rPr lang="en-GB" sz="2000" b="1" dirty="0"/>
              <a:t>the characteristics </a:t>
            </a:r>
          </a:p>
          <a:p>
            <a:pPr algn="ctr"/>
            <a:r>
              <a:rPr lang="en-GB" sz="2000" b="1" dirty="0"/>
              <a:t>of the product</a:t>
            </a:r>
            <a:endParaRPr lang="ar-DZ" sz="2000" b="1" dirty="0"/>
          </a:p>
          <a:p>
            <a:pPr algn="ctr"/>
            <a:r>
              <a:rPr lang="ar-DZ" sz="2000" b="1" dirty="0"/>
              <a:t>معايير لفظية/معنوية، </a:t>
            </a:r>
          </a:p>
          <a:p>
            <a:pPr algn="ctr"/>
            <a:r>
              <a:rPr lang="ar-DZ" sz="2000" b="1" dirty="0"/>
              <a:t>مواصفات</a:t>
            </a:r>
            <a:endParaRPr lang="en-GB" sz="2000" b="1" dirty="0"/>
          </a:p>
        </p:txBody>
      </p:sp>
      <p:sp>
        <p:nvSpPr>
          <p:cNvPr id="14" name="TextBox 13">
            <a:extLst>
              <a:ext uri="{FF2B5EF4-FFF2-40B4-BE49-F238E27FC236}">
                <a16:creationId xmlns:a16="http://schemas.microsoft.com/office/drawing/2014/main" id="{FF178734-816B-B0DD-5A21-F5509058F318}"/>
              </a:ext>
            </a:extLst>
          </p:cNvPr>
          <p:cNvSpPr txBox="1"/>
          <p:nvPr/>
        </p:nvSpPr>
        <p:spPr>
          <a:xfrm>
            <a:off x="8563322" y="4927817"/>
            <a:ext cx="1678536" cy="1015663"/>
          </a:xfrm>
          <a:prstGeom prst="rect">
            <a:avLst/>
          </a:prstGeom>
          <a:noFill/>
        </p:spPr>
        <p:txBody>
          <a:bodyPr wrap="none" rtlCol="0">
            <a:spAutoFit/>
          </a:bodyPr>
          <a:lstStyle/>
          <a:p>
            <a:pPr algn="ctr"/>
            <a:r>
              <a:rPr lang="en-GB" sz="2000" b="1" dirty="0"/>
              <a:t>Methodology</a:t>
            </a:r>
            <a:r>
              <a:rPr lang="fr-FR" sz="2000" b="1" dirty="0"/>
              <a:t> </a:t>
            </a:r>
          </a:p>
          <a:p>
            <a:pPr algn="ctr"/>
            <a:r>
              <a:rPr lang="fr-FR" sz="2000" b="1" dirty="0"/>
              <a:t>Standards</a:t>
            </a:r>
            <a:endParaRPr lang="ar-DZ" sz="2000" b="1" dirty="0"/>
          </a:p>
          <a:p>
            <a:pPr algn="ctr"/>
            <a:r>
              <a:rPr lang="ar-DZ" sz="2000" b="1" dirty="0"/>
              <a:t>معايير منهجية</a:t>
            </a:r>
            <a:endParaRPr lang="en-GB" sz="2000" b="1" dirty="0"/>
          </a:p>
        </p:txBody>
      </p:sp>
    </p:spTree>
    <p:extLst>
      <p:ext uri="{BB962C8B-B14F-4D97-AF65-F5344CB8AC3E}">
        <p14:creationId xmlns:p14="http://schemas.microsoft.com/office/powerpoint/2010/main" val="37853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D5CB-DF50-9885-D41D-86C3ED66AB92}"/>
              </a:ext>
            </a:extLst>
          </p:cNvPr>
          <p:cNvSpPr>
            <a:spLocks noGrp="1"/>
          </p:cNvSpPr>
          <p:nvPr>
            <p:ph type="title"/>
          </p:nvPr>
        </p:nvSpPr>
        <p:spPr>
          <a:xfrm>
            <a:off x="838198" y="102352"/>
            <a:ext cx="10515600" cy="1325563"/>
          </a:xfrm>
        </p:spPr>
        <p:txBody>
          <a:bodyPr/>
          <a:lstStyle/>
          <a:p>
            <a:r>
              <a:rPr lang="en-GB" dirty="0"/>
              <a:t>I.1 Introduction</a:t>
            </a:r>
          </a:p>
        </p:txBody>
      </p:sp>
      <p:sp>
        <p:nvSpPr>
          <p:cNvPr id="5" name="Rectangle: Rounded Corners 4">
            <a:extLst>
              <a:ext uri="{FF2B5EF4-FFF2-40B4-BE49-F238E27FC236}">
                <a16:creationId xmlns:a16="http://schemas.microsoft.com/office/drawing/2014/main" id="{6F68733B-DA81-CFFC-85B1-BA86F82E8F1C}"/>
              </a:ext>
            </a:extLst>
          </p:cNvPr>
          <p:cNvSpPr/>
          <p:nvPr/>
        </p:nvSpPr>
        <p:spPr>
          <a:xfrm>
            <a:off x="838199" y="1427915"/>
            <a:ext cx="10515600" cy="132556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rtl="1"/>
            <a:r>
              <a:rPr lang="en-US" b="1" dirty="0">
                <a:latin typeface="Calibri Light" panose="020F0302020204030204" pitchFamily="34" charset="0"/>
                <a:ea typeface="Calibri" panose="020F0502020204030204" pitchFamily="34" charset="0"/>
                <a:cs typeface="Arial" panose="020B0604020202020204" pitchFamily="34" charset="0"/>
              </a:rPr>
              <a:t>Before defining and characterizing standardization and standards, a reminder of the definition on regulation</a:t>
            </a:r>
            <a:r>
              <a:rPr lang="fr-FR" b="1" dirty="0">
                <a:latin typeface="Calibri Light" panose="020F0302020204030204" pitchFamily="34" charset="0"/>
                <a:ea typeface="Calibri" panose="020F0502020204030204" pitchFamily="34" charset="0"/>
                <a:cs typeface="Arial" panose="020B0604020202020204" pitchFamily="34" charset="0"/>
              </a:rPr>
              <a:t>n</a:t>
            </a:r>
            <a:r>
              <a:rPr lang="en-US" b="1" dirty="0">
                <a:latin typeface="Calibri Light" panose="020F0302020204030204" pitchFamily="34" charset="0"/>
                <a:ea typeface="Calibri" panose="020F0502020204030204" pitchFamily="34" charset="0"/>
                <a:cs typeface="Arial" panose="020B0604020202020204" pitchFamily="34" charset="0"/>
              </a:rPr>
              <a:t> is necessary. Regulation is imposed on everyone while standardization is a process voluntary.</a:t>
            </a:r>
          </a:p>
          <a:p>
            <a:pPr algn="just" rtl="1"/>
            <a:r>
              <a:rPr lang="ar-DZ" dirty="0"/>
              <a:t> يتم </a:t>
            </a:r>
            <a:r>
              <a:rPr lang="ar-DZ" b="1" dirty="0">
                <a:solidFill>
                  <a:srgbClr val="FF0000"/>
                </a:solidFill>
              </a:rPr>
              <a:t>فرض</a:t>
            </a:r>
            <a:r>
              <a:rPr lang="ar-DZ" dirty="0"/>
              <a:t> التنظيم على الجميع بينما يعتبر التقييس عملية </a:t>
            </a:r>
            <a:r>
              <a:rPr lang="ar-DZ" b="1" dirty="0">
                <a:solidFill>
                  <a:srgbClr val="FF0000"/>
                </a:solidFill>
              </a:rPr>
              <a:t>طوعية</a:t>
            </a:r>
            <a:r>
              <a:rPr lang="ar-DZ" dirty="0"/>
              <a:t>.</a:t>
            </a:r>
          </a:p>
        </p:txBody>
      </p:sp>
      <p:sp>
        <p:nvSpPr>
          <p:cNvPr id="6" name="Rectangle: Rounded Corners 5">
            <a:extLst>
              <a:ext uri="{FF2B5EF4-FFF2-40B4-BE49-F238E27FC236}">
                <a16:creationId xmlns:a16="http://schemas.microsoft.com/office/drawing/2014/main" id="{39DA67AD-BB91-4857-3710-5C62D2BF2612}"/>
              </a:ext>
            </a:extLst>
          </p:cNvPr>
          <p:cNvSpPr/>
          <p:nvPr/>
        </p:nvSpPr>
        <p:spPr>
          <a:xfrm>
            <a:off x="838198" y="2810429"/>
            <a:ext cx="10515600" cy="213712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lnSpc>
                <a:spcPct val="115000"/>
              </a:lnSpc>
              <a:spcBef>
                <a:spcPts val="600"/>
              </a:spcBef>
              <a:spcAft>
                <a:spcPts val="800"/>
              </a:spcAft>
              <a:tabLst>
                <a:tab pos="630555"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The globalization of trade, the interpenetration of technologies and the globalization of questions environment and safety make the development of standards more useful than ever. Standardization indeed appears to be a tool particularly suited to supporting these developments.</a:t>
            </a:r>
          </a:p>
          <a:p>
            <a:pPr algn="just" rtl="1">
              <a:lnSpc>
                <a:spcPct val="115000"/>
              </a:lnSpc>
              <a:spcBef>
                <a:spcPts val="600"/>
              </a:spcBef>
              <a:spcAft>
                <a:spcPts val="800"/>
              </a:spcAft>
              <a:tabLst>
                <a:tab pos="630555" algn="l"/>
              </a:tabLst>
            </a:pPr>
            <a:r>
              <a:rPr lang="ar-DZ" sz="1800" dirty="0">
                <a:effectLst/>
                <a:latin typeface="Calibri" panose="020F0502020204030204" pitchFamily="34" charset="0"/>
                <a:ea typeface="Calibri" panose="020F0502020204030204" pitchFamily="34" charset="0"/>
                <a:cs typeface="Arial" panose="020B0604020202020204" pitchFamily="34" charset="0"/>
              </a:rPr>
              <a:t>إن </a:t>
            </a:r>
            <a:r>
              <a:rPr lang="ar-DZ"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عولمة التجارة </a:t>
            </a:r>
            <a:r>
              <a:rPr lang="ar-DZ" sz="1800" dirty="0">
                <a:effectLst/>
                <a:latin typeface="Calibri" panose="020F0502020204030204" pitchFamily="34" charset="0"/>
                <a:ea typeface="Calibri" panose="020F0502020204030204" pitchFamily="34" charset="0"/>
                <a:cs typeface="Arial" panose="020B0604020202020204" pitchFamily="34" charset="0"/>
              </a:rPr>
              <a:t>وتداخل التكنولوجيات و</a:t>
            </a:r>
            <a:r>
              <a:rPr lang="ar-DZ"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عولمة مسائل البيئة والسلامة </a:t>
            </a:r>
            <a:r>
              <a:rPr lang="ar-DZ" sz="1800" dirty="0">
                <a:effectLst/>
                <a:latin typeface="Calibri" panose="020F0502020204030204" pitchFamily="34" charset="0"/>
                <a:ea typeface="Calibri" panose="020F0502020204030204" pitchFamily="34" charset="0"/>
                <a:cs typeface="Arial" panose="020B0604020202020204" pitchFamily="34" charset="0"/>
              </a:rPr>
              <a:t>تجعل تطوير المعايير أكثر فائدة من أي وقت مضى. ويبدو أن</a:t>
            </a:r>
            <a:r>
              <a:rPr lang="ar-DZ"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ar-DZ"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توحيد</a:t>
            </a:r>
            <a:r>
              <a:rPr lang="ar-DZ"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ar-DZ"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المعايير</a:t>
            </a:r>
            <a:r>
              <a:rPr lang="ar-DZ" sz="1800" dirty="0">
                <a:effectLst/>
                <a:latin typeface="Calibri" panose="020F0502020204030204" pitchFamily="34" charset="0"/>
                <a:ea typeface="Calibri" panose="020F0502020204030204" pitchFamily="34" charset="0"/>
                <a:cs typeface="Arial" panose="020B0604020202020204" pitchFamily="34" charset="0"/>
              </a:rPr>
              <a:t> في الواقع أداة مناسبة بشكل خاص لدعم هذه التطورات.</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6710C71-6EEC-A2C9-1661-BC4618C0C67B}"/>
              </a:ext>
            </a:extLst>
          </p:cNvPr>
          <p:cNvSpPr/>
          <p:nvPr/>
        </p:nvSpPr>
        <p:spPr>
          <a:xfrm>
            <a:off x="838198" y="5014776"/>
            <a:ext cx="10515600" cy="123152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lnSpc>
                <a:spcPct val="115000"/>
              </a:lnSpc>
              <a:spcBef>
                <a:spcPts val="600"/>
              </a:spcBef>
              <a:spcAft>
                <a:spcPts val="800"/>
              </a:spcAft>
              <a:tabLst>
                <a:tab pos="630555"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After a brief reminder of the regulations, the first part will present the concepts that characterize the standardization process and its challenges. </a:t>
            </a:r>
          </a:p>
          <a:p>
            <a:pPr algn="r" rtl="1">
              <a:lnSpc>
                <a:spcPct val="115000"/>
              </a:lnSpc>
              <a:spcBef>
                <a:spcPts val="600"/>
              </a:spcBef>
              <a:spcAft>
                <a:spcPts val="800"/>
              </a:spcAft>
              <a:tabLst>
                <a:tab pos="630555" algn="l"/>
              </a:tabLst>
            </a:pPr>
            <a:r>
              <a:rPr lang="ar-DZ" sz="1800" dirty="0">
                <a:effectLst/>
                <a:latin typeface="Calibri" panose="020F0502020204030204" pitchFamily="34" charset="0"/>
                <a:ea typeface="Calibri" panose="020F0502020204030204" pitchFamily="34" charset="0"/>
                <a:cs typeface="Arial" panose="020B0604020202020204" pitchFamily="34" charset="0"/>
              </a:rPr>
              <a:t>بعد تذكير موجز ب</a:t>
            </a:r>
            <a:r>
              <a:rPr lang="ar-DZ"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اللوائح</a:t>
            </a:r>
            <a:r>
              <a:rPr lang="ar-DZ" sz="1800" dirty="0">
                <a:effectLst/>
                <a:latin typeface="Calibri" panose="020F0502020204030204" pitchFamily="34" charset="0"/>
                <a:ea typeface="Calibri" panose="020F0502020204030204" pitchFamily="34" charset="0"/>
                <a:cs typeface="Arial" panose="020B0604020202020204" pitchFamily="34" charset="0"/>
              </a:rPr>
              <a:t>، سيعرض الجزء الأول المفاهيم التي تميز </a:t>
            </a:r>
            <a:r>
              <a:rPr lang="ar-DZ"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عملية التقييس </a:t>
            </a:r>
            <a:r>
              <a:rPr lang="ar-DZ" sz="1800" dirty="0">
                <a:effectLst/>
                <a:latin typeface="Calibri" panose="020F0502020204030204" pitchFamily="34" charset="0"/>
                <a:ea typeface="Calibri" panose="020F0502020204030204" pitchFamily="34" charset="0"/>
                <a:cs typeface="Arial" panose="020B0604020202020204" pitchFamily="34" charset="0"/>
              </a:rPr>
              <a:t>وتحدياتها.</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504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A219-39C7-6D1E-53FC-D5B34D74B20A}"/>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6</a:t>
            </a:r>
            <a:r>
              <a:rPr lang="en-GB" dirty="0"/>
              <a:t> Standards classification</a:t>
            </a:r>
          </a:p>
        </p:txBody>
      </p:sp>
      <p:sp>
        <p:nvSpPr>
          <p:cNvPr id="3" name="Chord 2">
            <a:extLst>
              <a:ext uri="{FF2B5EF4-FFF2-40B4-BE49-F238E27FC236}">
                <a16:creationId xmlns:a16="http://schemas.microsoft.com/office/drawing/2014/main" id="{24CE4F23-E14E-EF0F-3B92-59F002041ABE}"/>
              </a:ext>
            </a:extLst>
          </p:cNvPr>
          <p:cNvSpPr/>
          <p:nvPr/>
        </p:nvSpPr>
        <p:spPr>
          <a:xfrm rot="6858343">
            <a:off x="794184" y="5556899"/>
            <a:ext cx="1655953" cy="1808638"/>
          </a:xfrm>
          <a:prstGeom prst="chord">
            <a:avLst>
              <a:gd name="adj1" fmla="val 2587352"/>
              <a:gd name="adj2" fmla="val 16072892"/>
            </a:avLst>
          </a:prstGeom>
          <a:solidFill>
            <a:schemeClr val="accent2">
              <a:lumMod val="50000"/>
            </a:schemeClr>
          </a:solid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ardrop 3">
            <a:extLst>
              <a:ext uri="{FF2B5EF4-FFF2-40B4-BE49-F238E27FC236}">
                <a16:creationId xmlns:a16="http://schemas.microsoft.com/office/drawing/2014/main" id="{94CD9E27-3F86-3885-1692-6BDCF3528F89}"/>
              </a:ext>
            </a:extLst>
          </p:cNvPr>
          <p:cNvSpPr/>
          <p:nvPr/>
        </p:nvSpPr>
        <p:spPr>
          <a:xfrm rot="8246031">
            <a:off x="514790" y="2903597"/>
            <a:ext cx="2215861" cy="2253882"/>
          </a:xfrm>
          <a:prstGeom prst="teardrop">
            <a:avLst/>
          </a:prstGeom>
          <a:solidFill>
            <a:srgbClr val="FFFF00"/>
          </a:solidFill>
          <a:ln w="381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AD62329-37F6-2FBC-BFFA-271103713485}"/>
              </a:ext>
            </a:extLst>
          </p:cNvPr>
          <p:cNvSpPr txBox="1"/>
          <p:nvPr/>
        </p:nvSpPr>
        <p:spPr>
          <a:xfrm>
            <a:off x="798088" y="3619486"/>
            <a:ext cx="1648143" cy="1015663"/>
          </a:xfrm>
          <a:prstGeom prst="rect">
            <a:avLst/>
          </a:prstGeom>
          <a:noFill/>
        </p:spPr>
        <p:txBody>
          <a:bodyPr wrap="none" rtlCol="0">
            <a:spAutoFit/>
          </a:bodyPr>
          <a:lstStyle/>
          <a:p>
            <a:pPr algn="ctr"/>
            <a:r>
              <a:rPr lang="fr-FR" sz="2000" b="1" dirty="0"/>
              <a:t>Fundamental </a:t>
            </a:r>
          </a:p>
          <a:p>
            <a:pPr algn="ctr"/>
            <a:r>
              <a:rPr lang="fr-FR" sz="2000" b="1" dirty="0"/>
              <a:t>Standards</a:t>
            </a:r>
            <a:endParaRPr lang="ar-DZ" sz="2000" b="1" dirty="0"/>
          </a:p>
          <a:p>
            <a:pPr algn="ctr"/>
            <a:r>
              <a:rPr lang="ar-DZ" sz="2000" b="1" dirty="0"/>
              <a:t>معايير أساسية</a:t>
            </a:r>
            <a:endParaRPr lang="en-GB" sz="2000" b="1" dirty="0"/>
          </a:p>
        </p:txBody>
      </p:sp>
      <p:sp>
        <p:nvSpPr>
          <p:cNvPr id="8" name="TextBox 7">
            <a:extLst>
              <a:ext uri="{FF2B5EF4-FFF2-40B4-BE49-F238E27FC236}">
                <a16:creationId xmlns:a16="http://schemas.microsoft.com/office/drawing/2014/main" id="{2C0D63FA-F255-8176-B022-CBAE8BB32070}"/>
              </a:ext>
            </a:extLst>
          </p:cNvPr>
          <p:cNvSpPr txBox="1"/>
          <p:nvPr/>
        </p:nvSpPr>
        <p:spPr>
          <a:xfrm>
            <a:off x="257116" y="1168137"/>
            <a:ext cx="7022483" cy="830997"/>
          </a:xfrm>
          <a:prstGeom prst="rect">
            <a:avLst/>
          </a:prstGeom>
          <a:noFill/>
        </p:spPr>
        <p:txBody>
          <a:bodyPr wrap="square">
            <a:spAutoFit/>
          </a:bodyPr>
          <a:lstStyle/>
          <a:p>
            <a:r>
              <a:rPr lang="fr-FR"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a:t>
            </a:r>
            <a:r>
              <a:rPr lang="en-US" sz="2400" b="1" dirty="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oncern</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terminology, metrology, statistics, signs and symbols;</a:t>
            </a:r>
            <a:endParaRPr lang="en-GB" sz="2400" dirty="0"/>
          </a:p>
        </p:txBody>
      </p:sp>
      <p:sp>
        <p:nvSpPr>
          <p:cNvPr id="9" name="TextBox 8">
            <a:extLst>
              <a:ext uri="{FF2B5EF4-FFF2-40B4-BE49-F238E27FC236}">
                <a16:creationId xmlns:a16="http://schemas.microsoft.com/office/drawing/2014/main" id="{52D42BC8-EC60-5A33-5AEC-59CF356E1575}"/>
              </a:ext>
            </a:extLst>
          </p:cNvPr>
          <p:cNvSpPr txBox="1"/>
          <p:nvPr/>
        </p:nvSpPr>
        <p:spPr>
          <a:xfrm>
            <a:off x="304068" y="1943903"/>
            <a:ext cx="5745484" cy="400110"/>
          </a:xfrm>
          <a:prstGeom prst="rect">
            <a:avLst/>
          </a:prstGeom>
          <a:noFill/>
        </p:spPr>
        <p:txBody>
          <a:bodyPr wrap="none" rtlCol="0">
            <a:spAutoFit/>
          </a:bodyPr>
          <a:lstStyle/>
          <a:p>
            <a:r>
              <a:rPr lang="ar-DZ" sz="2000" b="1" dirty="0"/>
              <a:t>تتعلق بالمصطلحات و المقايييس و الإحصاءات و العلامات و الرموز</a:t>
            </a:r>
            <a:endParaRPr lang="en-GB" sz="2000" b="1" dirty="0"/>
          </a:p>
        </p:txBody>
      </p:sp>
      <p:pic>
        <p:nvPicPr>
          <p:cNvPr id="11" name="Picture 10">
            <a:extLst>
              <a:ext uri="{FF2B5EF4-FFF2-40B4-BE49-F238E27FC236}">
                <a16:creationId xmlns:a16="http://schemas.microsoft.com/office/drawing/2014/main" id="{9CDB6ED6-CEFA-9CCD-E37A-AF3450E94EFF}"/>
              </a:ext>
            </a:extLst>
          </p:cNvPr>
          <p:cNvPicPr>
            <a:picLocks noChangeAspect="1"/>
          </p:cNvPicPr>
          <p:nvPr/>
        </p:nvPicPr>
        <p:blipFill>
          <a:blip r:embed="rId2"/>
          <a:stretch>
            <a:fillRect/>
          </a:stretch>
        </p:blipFill>
        <p:spPr>
          <a:xfrm>
            <a:off x="3445598" y="4550080"/>
            <a:ext cx="3420995" cy="193619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90C81E8-6869-7A94-D1D6-DFBCB588EB21}"/>
              </a:ext>
            </a:extLst>
          </p:cNvPr>
          <p:cNvPicPr>
            <a:picLocks noChangeAspect="1"/>
          </p:cNvPicPr>
          <p:nvPr/>
        </p:nvPicPr>
        <p:blipFill>
          <a:blip r:embed="rId3"/>
          <a:stretch>
            <a:fillRect/>
          </a:stretch>
        </p:blipFill>
        <p:spPr>
          <a:xfrm>
            <a:off x="9902256" y="2157993"/>
            <a:ext cx="2019404" cy="196932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5BE17DC-8BE7-7EFD-B8A6-553868376E52}"/>
              </a:ext>
            </a:extLst>
          </p:cNvPr>
          <p:cNvPicPr>
            <a:picLocks noChangeAspect="1"/>
          </p:cNvPicPr>
          <p:nvPr/>
        </p:nvPicPr>
        <p:blipFill>
          <a:blip r:embed="rId4"/>
          <a:stretch>
            <a:fillRect/>
          </a:stretch>
        </p:blipFill>
        <p:spPr>
          <a:xfrm>
            <a:off x="9229122" y="412839"/>
            <a:ext cx="2692538" cy="1530429"/>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82B5D34B-35F7-025D-AA88-F9956E14B191}"/>
              </a:ext>
            </a:extLst>
          </p:cNvPr>
          <p:cNvPicPr>
            <a:picLocks noChangeAspect="1"/>
          </p:cNvPicPr>
          <p:nvPr/>
        </p:nvPicPr>
        <p:blipFill>
          <a:blip r:embed="rId5"/>
          <a:stretch>
            <a:fillRect/>
          </a:stretch>
        </p:blipFill>
        <p:spPr>
          <a:xfrm>
            <a:off x="7911429" y="2377440"/>
            <a:ext cx="1682836" cy="1530429"/>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7F1972E5-D7D5-DBA0-7920-80D0F86718C1}"/>
              </a:ext>
            </a:extLst>
          </p:cNvPr>
          <p:cNvPicPr>
            <a:picLocks noChangeAspect="1"/>
          </p:cNvPicPr>
          <p:nvPr/>
        </p:nvPicPr>
        <p:blipFill>
          <a:blip r:embed="rId6"/>
          <a:stretch>
            <a:fillRect/>
          </a:stretch>
        </p:blipFill>
        <p:spPr>
          <a:xfrm>
            <a:off x="4017647" y="2849839"/>
            <a:ext cx="1378021" cy="60963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37564B67-85FD-C728-9020-42D0A28BA127}"/>
              </a:ext>
            </a:extLst>
          </p:cNvPr>
          <p:cNvPicPr>
            <a:picLocks noChangeAspect="1"/>
          </p:cNvPicPr>
          <p:nvPr/>
        </p:nvPicPr>
        <p:blipFill>
          <a:blip r:embed="rId7"/>
          <a:stretch>
            <a:fillRect/>
          </a:stretch>
        </p:blipFill>
        <p:spPr>
          <a:xfrm>
            <a:off x="6212298" y="2447966"/>
            <a:ext cx="1200212" cy="177809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9206C3B3-B246-E600-DFA4-CAFA1881C041}"/>
              </a:ext>
            </a:extLst>
          </p:cNvPr>
          <p:cNvPicPr>
            <a:picLocks noChangeAspect="1"/>
          </p:cNvPicPr>
          <p:nvPr/>
        </p:nvPicPr>
        <p:blipFill>
          <a:blip r:embed="rId8"/>
          <a:srcRect l="937"/>
          <a:stretch/>
        </p:blipFill>
        <p:spPr>
          <a:xfrm>
            <a:off x="7340252" y="4550081"/>
            <a:ext cx="4648687" cy="193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401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B9A5AF-DAF0-2227-DFEE-86A31399A8A8}"/>
              </a:ext>
            </a:extLst>
          </p:cNvPr>
          <p:cNvSpPr txBox="1"/>
          <p:nvPr/>
        </p:nvSpPr>
        <p:spPr>
          <a:xfrm>
            <a:off x="561581" y="1967553"/>
            <a:ext cx="6077214" cy="707886"/>
          </a:xfrm>
          <a:prstGeom prst="rect">
            <a:avLst/>
          </a:prstGeom>
          <a:noFill/>
        </p:spPr>
        <p:txBody>
          <a:bodyPr wrap="square" rtlCol="0">
            <a:spAutoFit/>
          </a:bodyPr>
          <a:lstStyle/>
          <a:p>
            <a:r>
              <a:rPr lang="ar-DZ" sz="2000" b="1" dirty="0"/>
              <a:t>تصف طرق التحليل أو قواعد الحساب التي تجعل من الممكن التحقق من</a:t>
            </a:r>
            <a:endParaRPr lang="fr-FR" sz="2000" b="1" dirty="0"/>
          </a:p>
          <a:p>
            <a:pPr algn="r" rtl="1"/>
            <a:r>
              <a:rPr lang="ar-DZ" sz="2000" b="1" dirty="0"/>
              <a:t> خصائص المنتج و عملية التصنيع</a:t>
            </a:r>
            <a:r>
              <a:rPr lang="fr-FR" sz="2000" b="1" dirty="0"/>
              <a:t>.</a:t>
            </a:r>
            <a:endParaRPr lang="en-GB" sz="2000" b="1" dirty="0"/>
          </a:p>
        </p:txBody>
      </p:sp>
      <p:sp>
        <p:nvSpPr>
          <p:cNvPr id="2" name="Chord 1">
            <a:extLst>
              <a:ext uri="{FF2B5EF4-FFF2-40B4-BE49-F238E27FC236}">
                <a16:creationId xmlns:a16="http://schemas.microsoft.com/office/drawing/2014/main" id="{B071F0CA-CD20-DFC8-225E-D4CBB50DAEDE}"/>
              </a:ext>
            </a:extLst>
          </p:cNvPr>
          <p:cNvSpPr/>
          <p:nvPr/>
        </p:nvSpPr>
        <p:spPr>
          <a:xfrm rot="6858343">
            <a:off x="794184" y="5556899"/>
            <a:ext cx="1655953" cy="1808638"/>
          </a:xfrm>
          <a:prstGeom prst="chord">
            <a:avLst>
              <a:gd name="adj1" fmla="val 2587352"/>
              <a:gd name="adj2" fmla="val 16072892"/>
            </a:avLst>
          </a:prstGeom>
          <a:solidFill>
            <a:schemeClr val="accent2">
              <a:lumMod val="50000"/>
            </a:schemeClr>
          </a:solid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ardrop 2">
            <a:extLst>
              <a:ext uri="{FF2B5EF4-FFF2-40B4-BE49-F238E27FC236}">
                <a16:creationId xmlns:a16="http://schemas.microsoft.com/office/drawing/2014/main" id="{48E08E30-13E7-F84D-104D-ABAC51AD9E75}"/>
              </a:ext>
            </a:extLst>
          </p:cNvPr>
          <p:cNvSpPr/>
          <p:nvPr/>
        </p:nvSpPr>
        <p:spPr>
          <a:xfrm rot="8246031">
            <a:off x="514790" y="2903597"/>
            <a:ext cx="2215861" cy="2253882"/>
          </a:xfrm>
          <a:prstGeom prst="teardrop">
            <a:avLst/>
          </a:prstGeom>
          <a:solidFill>
            <a:srgbClr val="FFFF00"/>
          </a:solidFill>
          <a:ln w="381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4CA9D69-41A8-DE5A-AD67-4FF1082552C9}"/>
              </a:ext>
            </a:extLst>
          </p:cNvPr>
          <p:cNvSpPr txBox="1"/>
          <p:nvPr/>
        </p:nvSpPr>
        <p:spPr>
          <a:xfrm>
            <a:off x="864973" y="3178512"/>
            <a:ext cx="1507524" cy="2246769"/>
          </a:xfrm>
          <a:prstGeom prst="rect">
            <a:avLst/>
          </a:prstGeom>
          <a:noFill/>
        </p:spPr>
        <p:txBody>
          <a:bodyPr wrap="square" rtlCol="0">
            <a:spAutoFit/>
          </a:bodyPr>
          <a:lstStyle/>
          <a:p>
            <a:pPr algn="ctr"/>
            <a:r>
              <a:rPr lang="en-GB" sz="2000" b="1" dirty="0"/>
              <a:t>Standards for testing </a:t>
            </a:r>
          </a:p>
          <a:p>
            <a:pPr algn="ctr"/>
            <a:r>
              <a:rPr lang="en-GB" sz="2000" b="1" dirty="0"/>
              <a:t>And analysis methods</a:t>
            </a:r>
            <a:endParaRPr lang="ar-DZ" sz="2000" b="1" dirty="0"/>
          </a:p>
          <a:p>
            <a:pPr algn="ctr"/>
            <a:r>
              <a:rPr lang="ar-DZ" sz="2000" b="1" dirty="0"/>
              <a:t>معايير طرق القياس و التحليل</a:t>
            </a:r>
            <a:endParaRPr lang="en-GB" sz="2000" b="1" dirty="0"/>
          </a:p>
        </p:txBody>
      </p:sp>
      <p:sp>
        <p:nvSpPr>
          <p:cNvPr id="7" name="Title 1">
            <a:extLst>
              <a:ext uri="{FF2B5EF4-FFF2-40B4-BE49-F238E27FC236}">
                <a16:creationId xmlns:a16="http://schemas.microsoft.com/office/drawing/2014/main" id="{8F4A2A4E-7D08-F424-B612-72F75E9DF15F}"/>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6</a:t>
            </a:r>
            <a:r>
              <a:rPr lang="en-GB" dirty="0"/>
              <a:t> Standards classification</a:t>
            </a:r>
          </a:p>
        </p:txBody>
      </p:sp>
      <p:sp>
        <p:nvSpPr>
          <p:cNvPr id="11" name="TextBox 10">
            <a:extLst>
              <a:ext uri="{FF2B5EF4-FFF2-40B4-BE49-F238E27FC236}">
                <a16:creationId xmlns:a16="http://schemas.microsoft.com/office/drawing/2014/main" id="{EA3AC4B7-AD15-39A0-64B9-D4F8E090C343}"/>
              </a:ext>
            </a:extLst>
          </p:cNvPr>
          <p:cNvSpPr txBox="1"/>
          <p:nvPr/>
        </p:nvSpPr>
        <p:spPr>
          <a:xfrm>
            <a:off x="324206" y="1078776"/>
            <a:ext cx="11543587" cy="830997"/>
          </a:xfrm>
          <a:prstGeom prst="rect">
            <a:avLst/>
          </a:prstGeom>
          <a:noFill/>
        </p:spPr>
        <p:txBody>
          <a:bodyPr wrap="square">
            <a:spAutoFit/>
          </a:bodyPr>
          <a:lstStyle/>
          <a:p>
            <a:r>
              <a:rPr lang="en-US" sz="2400" b="1" dirty="0">
                <a:solidFill>
                  <a:srgbClr val="000000"/>
                </a:solidFill>
                <a:latin typeface="Calibri Light" panose="020F0302020204030204" pitchFamily="34" charset="0"/>
                <a:ea typeface="Calibri" panose="020F0502020204030204" pitchFamily="34" charset="0"/>
                <a:cs typeface="Arial" panose="020B0604020202020204" pitchFamily="34" charset="0"/>
              </a:rPr>
              <a:t>D</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escribe methods of analysis or calculation rules, which make it possible to verify the characteristics of a product or a manufacturing process.</a:t>
            </a:r>
            <a:endParaRPr lang="en-GB" sz="2400" dirty="0"/>
          </a:p>
        </p:txBody>
      </p:sp>
      <p:pic>
        <p:nvPicPr>
          <p:cNvPr id="17" name="Picture 16">
            <a:extLst>
              <a:ext uri="{FF2B5EF4-FFF2-40B4-BE49-F238E27FC236}">
                <a16:creationId xmlns:a16="http://schemas.microsoft.com/office/drawing/2014/main" id="{3D1C985D-FC4C-4D16-CBF7-170FCE9FF6A5}"/>
              </a:ext>
            </a:extLst>
          </p:cNvPr>
          <p:cNvPicPr>
            <a:picLocks noChangeAspect="1"/>
          </p:cNvPicPr>
          <p:nvPr/>
        </p:nvPicPr>
        <p:blipFill>
          <a:blip r:embed="rId2"/>
          <a:stretch>
            <a:fillRect/>
          </a:stretch>
        </p:blipFill>
        <p:spPr>
          <a:xfrm>
            <a:off x="2875621" y="3672687"/>
            <a:ext cx="6614367" cy="307616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9D1D7CE-17D8-9DB3-D3E8-0C4D5BAD20A8}"/>
              </a:ext>
            </a:extLst>
          </p:cNvPr>
          <p:cNvPicPr>
            <a:picLocks noChangeAspect="1"/>
          </p:cNvPicPr>
          <p:nvPr/>
        </p:nvPicPr>
        <p:blipFill>
          <a:blip r:embed="rId3"/>
          <a:stretch>
            <a:fillRect/>
          </a:stretch>
        </p:blipFill>
        <p:spPr>
          <a:xfrm>
            <a:off x="8291129" y="2475539"/>
            <a:ext cx="3494841" cy="2357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60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FF2B5EF4-FFF2-40B4-BE49-F238E27FC236}">
                <a16:creationId xmlns:a16="http://schemas.microsoft.com/office/drawing/2014/main" id="{40FFC5DB-410B-74AD-B58E-AB406ED4EF1F}"/>
              </a:ext>
            </a:extLst>
          </p:cNvPr>
          <p:cNvSpPr/>
          <p:nvPr/>
        </p:nvSpPr>
        <p:spPr>
          <a:xfrm rot="6858343">
            <a:off x="794184" y="5556899"/>
            <a:ext cx="1655953" cy="1808638"/>
          </a:xfrm>
          <a:prstGeom prst="chord">
            <a:avLst>
              <a:gd name="adj1" fmla="val 2587352"/>
              <a:gd name="adj2" fmla="val 16072892"/>
            </a:avLst>
          </a:prstGeom>
          <a:solidFill>
            <a:schemeClr val="accent2">
              <a:lumMod val="50000"/>
            </a:schemeClr>
          </a:solid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ardrop 2">
            <a:extLst>
              <a:ext uri="{FF2B5EF4-FFF2-40B4-BE49-F238E27FC236}">
                <a16:creationId xmlns:a16="http://schemas.microsoft.com/office/drawing/2014/main" id="{32B9CF30-9E70-60A7-BA15-FAA0A38EF24A}"/>
              </a:ext>
            </a:extLst>
          </p:cNvPr>
          <p:cNvSpPr/>
          <p:nvPr/>
        </p:nvSpPr>
        <p:spPr>
          <a:xfrm rot="8246031">
            <a:off x="514790" y="2903597"/>
            <a:ext cx="2215861" cy="2253882"/>
          </a:xfrm>
          <a:prstGeom prst="teardrop">
            <a:avLst/>
          </a:prstGeom>
          <a:solidFill>
            <a:srgbClr val="FFFF00"/>
          </a:solidFill>
          <a:ln w="381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ADEA1DA-1189-986E-BF66-EEE03F3B51E8}"/>
              </a:ext>
            </a:extLst>
          </p:cNvPr>
          <p:cNvSpPr txBox="1"/>
          <p:nvPr/>
        </p:nvSpPr>
        <p:spPr>
          <a:xfrm>
            <a:off x="569932" y="3037536"/>
            <a:ext cx="2060981" cy="2246769"/>
          </a:xfrm>
          <a:prstGeom prst="rect">
            <a:avLst/>
          </a:prstGeom>
          <a:noFill/>
        </p:spPr>
        <p:txBody>
          <a:bodyPr wrap="square" rtlCol="0">
            <a:spAutoFit/>
          </a:bodyPr>
          <a:lstStyle/>
          <a:p>
            <a:pPr algn="ctr"/>
            <a:r>
              <a:rPr lang="en-GB" sz="2000" b="1" dirty="0"/>
              <a:t>Standards establish </a:t>
            </a:r>
          </a:p>
          <a:p>
            <a:pPr algn="ctr"/>
            <a:r>
              <a:rPr lang="en-GB" sz="2000" b="1" dirty="0"/>
              <a:t>the characteristics </a:t>
            </a:r>
          </a:p>
          <a:p>
            <a:pPr algn="ctr"/>
            <a:r>
              <a:rPr lang="en-GB" sz="2000" b="1" dirty="0"/>
              <a:t>of the product</a:t>
            </a:r>
            <a:endParaRPr lang="ar-DZ" sz="2000" b="1" dirty="0"/>
          </a:p>
          <a:p>
            <a:pPr algn="ctr"/>
            <a:r>
              <a:rPr lang="ar-DZ" sz="2000" b="1" dirty="0"/>
              <a:t>معايير لفظية/معنوية مواصفات</a:t>
            </a:r>
            <a:endParaRPr lang="en-GB" sz="2000" b="1" dirty="0"/>
          </a:p>
        </p:txBody>
      </p:sp>
      <p:sp>
        <p:nvSpPr>
          <p:cNvPr id="6" name="Title 1">
            <a:extLst>
              <a:ext uri="{FF2B5EF4-FFF2-40B4-BE49-F238E27FC236}">
                <a16:creationId xmlns:a16="http://schemas.microsoft.com/office/drawing/2014/main" id="{C791B533-0741-40B8-2B4A-C1D06E6E74A5}"/>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6</a:t>
            </a:r>
            <a:r>
              <a:rPr lang="en-GB" dirty="0"/>
              <a:t> Standards classification</a:t>
            </a:r>
          </a:p>
        </p:txBody>
      </p:sp>
      <p:sp>
        <p:nvSpPr>
          <p:cNvPr id="8" name="TextBox 7">
            <a:extLst>
              <a:ext uri="{FF2B5EF4-FFF2-40B4-BE49-F238E27FC236}">
                <a16:creationId xmlns:a16="http://schemas.microsoft.com/office/drawing/2014/main" id="{0E4E3153-92E8-AFFB-766F-152950D5B88D}"/>
              </a:ext>
            </a:extLst>
          </p:cNvPr>
          <p:cNvSpPr txBox="1"/>
          <p:nvPr/>
        </p:nvSpPr>
        <p:spPr>
          <a:xfrm>
            <a:off x="257116" y="1024430"/>
            <a:ext cx="11417141" cy="1569660"/>
          </a:xfrm>
          <a:prstGeom prst="rect">
            <a:avLst/>
          </a:prstGeom>
          <a:noFill/>
        </p:spPr>
        <p:txBody>
          <a:bodyPr wrap="square">
            <a:spAutoFit/>
          </a:bodyPr>
          <a:lstStyle/>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Concern a product, a service, a process or system… </a:t>
            </a:r>
          </a:p>
          <a:p>
            <a:pPr algn="just"/>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This kind of standards also includes a description of the functions of the company and their connections, as well as the modeling of activities (management and insurance quality, maintenance, logistics, quality management, production management, etc.);</a:t>
            </a:r>
            <a:endParaRPr lang="en-GB" sz="2400" dirty="0"/>
          </a:p>
        </p:txBody>
      </p:sp>
      <p:sp>
        <p:nvSpPr>
          <p:cNvPr id="9" name="TextBox 8">
            <a:extLst>
              <a:ext uri="{FF2B5EF4-FFF2-40B4-BE49-F238E27FC236}">
                <a16:creationId xmlns:a16="http://schemas.microsoft.com/office/drawing/2014/main" id="{FC9A9045-0290-C02D-DFFA-0F5B43ACD403}"/>
              </a:ext>
            </a:extLst>
          </p:cNvPr>
          <p:cNvSpPr txBox="1"/>
          <p:nvPr/>
        </p:nvSpPr>
        <p:spPr>
          <a:xfrm>
            <a:off x="2086166" y="2689319"/>
            <a:ext cx="9588091" cy="707886"/>
          </a:xfrm>
          <a:prstGeom prst="rect">
            <a:avLst/>
          </a:prstGeom>
          <a:noFill/>
        </p:spPr>
        <p:txBody>
          <a:bodyPr wrap="square" rtlCol="0">
            <a:spAutoFit/>
          </a:bodyPr>
          <a:lstStyle/>
          <a:p>
            <a:pPr algn="r" rtl="1"/>
            <a:r>
              <a:rPr lang="ar-DZ" sz="2000" b="1" dirty="0"/>
              <a:t>هي مجموعة من الإرشادات تخص منتوج معين أو وصف لوضائف الشركة و إلتزاماتها إلى جانب نمذجة الأنشطة، جودة التأمين، الخدمات اللوجيستية، إدارة الجودة ... الخ</a:t>
            </a:r>
            <a:endParaRPr lang="en-GB" sz="2000" b="1" dirty="0"/>
          </a:p>
        </p:txBody>
      </p:sp>
      <p:pic>
        <p:nvPicPr>
          <p:cNvPr id="11" name="Picture 10">
            <a:extLst>
              <a:ext uri="{FF2B5EF4-FFF2-40B4-BE49-F238E27FC236}">
                <a16:creationId xmlns:a16="http://schemas.microsoft.com/office/drawing/2014/main" id="{0AB49744-4B93-6540-9D51-9C5691267FAD}"/>
              </a:ext>
            </a:extLst>
          </p:cNvPr>
          <p:cNvPicPr>
            <a:picLocks noChangeAspect="1"/>
          </p:cNvPicPr>
          <p:nvPr/>
        </p:nvPicPr>
        <p:blipFill>
          <a:blip r:embed="rId2"/>
          <a:stretch>
            <a:fillRect/>
          </a:stretch>
        </p:blipFill>
        <p:spPr>
          <a:xfrm>
            <a:off x="7078973" y="3617580"/>
            <a:ext cx="4745756" cy="266177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B1A7DAC-C1ED-7B91-25D4-37B249E0C062}"/>
              </a:ext>
            </a:extLst>
          </p:cNvPr>
          <p:cNvPicPr>
            <a:picLocks noChangeAspect="1"/>
          </p:cNvPicPr>
          <p:nvPr/>
        </p:nvPicPr>
        <p:blipFill>
          <a:blip r:embed="rId3"/>
          <a:stretch>
            <a:fillRect/>
          </a:stretch>
        </p:blipFill>
        <p:spPr>
          <a:xfrm>
            <a:off x="2989968" y="3774538"/>
            <a:ext cx="3886160" cy="2253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01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FF2B5EF4-FFF2-40B4-BE49-F238E27FC236}">
                <a16:creationId xmlns:a16="http://schemas.microsoft.com/office/drawing/2014/main" id="{A3FFF089-22E5-7880-16C9-CABCFC4E7648}"/>
              </a:ext>
            </a:extLst>
          </p:cNvPr>
          <p:cNvSpPr/>
          <p:nvPr/>
        </p:nvSpPr>
        <p:spPr>
          <a:xfrm rot="6858343">
            <a:off x="794184" y="5556899"/>
            <a:ext cx="1655953" cy="1808638"/>
          </a:xfrm>
          <a:prstGeom prst="chord">
            <a:avLst>
              <a:gd name="adj1" fmla="val 2587352"/>
              <a:gd name="adj2" fmla="val 16072892"/>
            </a:avLst>
          </a:prstGeom>
          <a:solidFill>
            <a:schemeClr val="accent2">
              <a:lumMod val="50000"/>
            </a:schemeClr>
          </a:solid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ardrop 2">
            <a:extLst>
              <a:ext uri="{FF2B5EF4-FFF2-40B4-BE49-F238E27FC236}">
                <a16:creationId xmlns:a16="http://schemas.microsoft.com/office/drawing/2014/main" id="{E319812C-9EBB-0AA4-07CC-EDFB05C705E0}"/>
              </a:ext>
            </a:extLst>
          </p:cNvPr>
          <p:cNvSpPr/>
          <p:nvPr/>
        </p:nvSpPr>
        <p:spPr>
          <a:xfrm rot="8246031">
            <a:off x="514790" y="2903597"/>
            <a:ext cx="2215861" cy="2253882"/>
          </a:xfrm>
          <a:prstGeom prst="teardrop">
            <a:avLst/>
          </a:prstGeom>
          <a:solidFill>
            <a:srgbClr val="FFFF00"/>
          </a:solidFill>
          <a:ln w="381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D16BCCA7-3E99-6E5E-4754-0F75419F8E46}"/>
              </a:ext>
            </a:extLst>
          </p:cNvPr>
          <p:cNvSpPr txBox="1"/>
          <p:nvPr/>
        </p:nvSpPr>
        <p:spPr>
          <a:xfrm>
            <a:off x="811746" y="3619486"/>
            <a:ext cx="1620828" cy="1015663"/>
          </a:xfrm>
          <a:prstGeom prst="rect">
            <a:avLst/>
          </a:prstGeom>
          <a:noFill/>
        </p:spPr>
        <p:txBody>
          <a:bodyPr wrap="none" rtlCol="0">
            <a:spAutoFit/>
          </a:bodyPr>
          <a:lstStyle/>
          <a:p>
            <a:pPr algn="ctr"/>
            <a:r>
              <a:rPr lang="fr-FR" sz="2000" b="1" dirty="0" err="1"/>
              <a:t>Methodology</a:t>
            </a:r>
            <a:endParaRPr lang="fr-FR" sz="2000" b="1" dirty="0"/>
          </a:p>
          <a:p>
            <a:pPr algn="ctr"/>
            <a:r>
              <a:rPr lang="fr-FR" sz="2000" b="1" dirty="0"/>
              <a:t>Standards</a:t>
            </a:r>
            <a:endParaRPr lang="ar-DZ" sz="2000" b="1" dirty="0"/>
          </a:p>
          <a:p>
            <a:pPr algn="ctr"/>
            <a:r>
              <a:rPr lang="ar-DZ" sz="2000" b="1" dirty="0"/>
              <a:t>معايير منهجية</a:t>
            </a:r>
            <a:endParaRPr lang="en-GB" sz="2000" b="1" dirty="0"/>
          </a:p>
        </p:txBody>
      </p:sp>
      <p:sp>
        <p:nvSpPr>
          <p:cNvPr id="5" name="Title 1">
            <a:extLst>
              <a:ext uri="{FF2B5EF4-FFF2-40B4-BE49-F238E27FC236}">
                <a16:creationId xmlns:a16="http://schemas.microsoft.com/office/drawing/2014/main" id="{ED251CA8-5E20-B1F6-3E9F-876AB5B1CD7E}"/>
              </a:ext>
            </a:extLst>
          </p:cNvPr>
          <p:cNvSpPr txBox="1">
            <a:spLocks/>
          </p:cNvSpPr>
          <p:nvPr/>
        </p:nvSpPr>
        <p:spPr>
          <a:xfrm>
            <a:off x="257116" y="396782"/>
            <a:ext cx="10515600"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6</a:t>
            </a:r>
            <a:r>
              <a:rPr lang="en-GB" dirty="0"/>
              <a:t> Standards classification</a:t>
            </a:r>
          </a:p>
        </p:txBody>
      </p:sp>
      <p:sp>
        <p:nvSpPr>
          <p:cNvPr id="7" name="TextBox 6">
            <a:extLst>
              <a:ext uri="{FF2B5EF4-FFF2-40B4-BE49-F238E27FC236}">
                <a16:creationId xmlns:a16="http://schemas.microsoft.com/office/drawing/2014/main" id="{089FAF91-8FFB-33EA-D80D-32027D7318C0}"/>
              </a:ext>
            </a:extLst>
          </p:cNvPr>
          <p:cNvSpPr txBox="1"/>
          <p:nvPr/>
        </p:nvSpPr>
        <p:spPr>
          <a:xfrm>
            <a:off x="257115" y="1244008"/>
            <a:ext cx="5257801" cy="830997"/>
          </a:xfrm>
          <a:prstGeom prst="rect">
            <a:avLst/>
          </a:prstGeom>
          <a:noFill/>
        </p:spPr>
        <p:txBody>
          <a:bodyPr wrap="square">
            <a:spAutoFit/>
          </a:bodyPr>
          <a:lstStyle/>
          <a:p>
            <a:r>
              <a:rPr lang="en-US" sz="2400" b="1" dirty="0">
                <a:solidFill>
                  <a:srgbClr val="000000"/>
                </a:solidFill>
                <a:latin typeface="Calibri Light" panose="020F0302020204030204" pitchFamily="34" charset="0"/>
                <a:ea typeface="Calibri" panose="020F0502020204030204" pitchFamily="34" charset="0"/>
                <a:cs typeface="Arial" panose="020B0604020202020204" pitchFamily="34" charset="0"/>
              </a:rPr>
              <a:t>M</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ake it possible to develop guidelines for a specific processes. </a:t>
            </a:r>
            <a:endParaRPr lang="en-GB" sz="2400" dirty="0"/>
          </a:p>
        </p:txBody>
      </p:sp>
      <p:sp>
        <p:nvSpPr>
          <p:cNvPr id="8" name="TextBox 7">
            <a:extLst>
              <a:ext uri="{FF2B5EF4-FFF2-40B4-BE49-F238E27FC236}">
                <a16:creationId xmlns:a16="http://schemas.microsoft.com/office/drawing/2014/main" id="{673A27CA-D514-A94A-D22E-9DDBCFBAD3A1}"/>
              </a:ext>
            </a:extLst>
          </p:cNvPr>
          <p:cNvSpPr txBox="1"/>
          <p:nvPr/>
        </p:nvSpPr>
        <p:spPr>
          <a:xfrm>
            <a:off x="1002142" y="2167795"/>
            <a:ext cx="4512774" cy="400110"/>
          </a:xfrm>
          <a:prstGeom prst="rect">
            <a:avLst/>
          </a:prstGeom>
          <a:noFill/>
        </p:spPr>
        <p:txBody>
          <a:bodyPr wrap="none" rtlCol="0">
            <a:spAutoFit/>
          </a:bodyPr>
          <a:lstStyle/>
          <a:p>
            <a:r>
              <a:rPr lang="ar-DZ" sz="2000" b="1" dirty="0"/>
              <a:t>تسمح بوضع مبادئ توجيهية و طرق معينة لعملية ما</a:t>
            </a:r>
            <a:endParaRPr lang="en-GB" sz="2000" b="1" dirty="0"/>
          </a:p>
        </p:txBody>
      </p:sp>
      <p:pic>
        <p:nvPicPr>
          <p:cNvPr id="10" name="Picture 9">
            <a:extLst>
              <a:ext uri="{FF2B5EF4-FFF2-40B4-BE49-F238E27FC236}">
                <a16:creationId xmlns:a16="http://schemas.microsoft.com/office/drawing/2014/main" id="{2E83B59C-6373-2F9E-E6C5-819D268F2E92}"/>
              </a:ext>
            </a:extLst>
          </p:cNvPr>
          <p:cNvPicPr>
            <a:picLocks noChangeAspect="1"/>
          </p:cNvPicPr>
          <p:nvPr/>
        </p:nvPicPr>
        <p:blipFill>
          <a:blip r:embed="rId2"/>
          <a:stretch>
            <a:fillRect/>
          </a:stretch>
        </p:blipFill>
        <p:spPr>
          <a:xfrm>
            <a:off x="5970688" y="1244008"/>
            <a:ext cx="5759746" cy="5181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33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4474-93E4-4414-C219-A87FF7C901E4}"/>
              </a:ext>
            </a:extLst>
          </p:cNvPr>
          <p:cNvSpPr txBox="1">
            <a:spLocks/>
          </p:cNvSpPr>
          <p:nvPr/>
        </p:nvSpPr>
        <p:spPr>
          <a:xfrm>
            <a:off x="257115" y="396782"/>
            <a:ext cx="11003783"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7</a:t>
            </a:r>
            <a:r>
              <a:rPr lang="en-GB" dirty="0"/>
              <a:t> Economic development and standardisation</a:t>
            </a:r>
          </a:p>
        </p:txBody>
      </p:sp>
      <p:sp>
        <p:nvSpPr>
          <p:cNvPr id="3" name="TextBox 2">
            <a:extLst>
              <a:ext uri="{FF2B5EF4-FFF2-40B4-BE49-F238E27FC236}">
                <a16:creationId xmlns:a16="http://schemas.microsoft.com/office/drawing/2014/main" id="{AF9B9759-8448-8B75-2867-A4DFDED6E97D}"/>
              </a:ext>
            </a:extLst>
          </p:cNvPr>
          <p:cNvSpPr txBox="1"/>
          <p:nvPr/>
        </p:nvSpPr>
        <p:spPr>
          <a:xfrm>
            <a:off x="2889988" y="1244008"/>
            <a:ext cx="6832320" cy="830997"/>
          </a:xfrm>
          <a:prstGeom prst="rect">
            <a:avLst/>
          </a:prstGeom>
          <a:noFill/>
        </p:spPr>
        <p:txBody>
          <a:bodyPr wrap="none" rtlCol="0">
            <a:spAutoFit/>
          </a:bodyPr>
          <a:lstStyle/>
          <a:p>
            <a:pPr algn="ctr"/>
            <a:r>
              <a:rPr lang="ar-DZ" sz="2400" b="1" dirty="0"/>
              <a:t>التنمية الإقتصادية و التوحيد القياسي</a:t>
            </a:r>
          </a:p>
          <a:p>
            <a:pPr algn="ctr"/>
            <a:r>
              <a:rPr lang="ar-DZ" sz="2400" b="1" dirty="0"/>
              <a:t>ما هو الهدف من وضع المعايير؟ ما هو الهدف من توحيد القياسات؟</a:t>
            </a:r>
            <a:endParaRPr lang="en-GB" sz="2400" b="1" dirty="0"/>
          </a:p>
        </p:txBody>
      </p:sp>
      <p:sp>
        <p:nvSpPr>
          <p:cNvPr id="4" name="TextBox 3">
            <a:extLst>
              <a:ext uri="{FF2B5EF4-FFF2-40B4-BE49-F238E27FC236}">
                <a16:creationId xmlns:a16="http://schemas.microsoft.com/office/drawing/2014/main" id="{5874897C-24FA-5B72-27A8-5F0F16A7BF80}"/>
              </a:ext>
            </a:extLst>
          </p:cNvPr>
          <p:cNvSpPr txBox="1"/>
          <p:nvPr/>
        </p:nvSpPr>
        <p:spPr>
          <a:xfrm>
            <a:off x="139081" y="2552900"/>
            <a:ext cx="11647912" cy="830997"/>
          </a:xfrm>
          <a:prstGeom prst="rect">
            <a:avLst/>
          </a:prstGeom>
          <a:noFill/>
        </p:spPr>
        <p:txBody>
          <a:bodyPr wrap="square" rtlCol="0">
            <a:spAutoFit/>
          </a:bodyPr>
          <a:lstStyle/>
          <a:p>
            <a:pPr marL="342900" indent="-342900" algn="r" rtl="1">
              <a:buFont typeface="Wingdings" panose="05000000000000000000" pitchFamily="2" charset="2"/>
              <a:buChar char="ü"/>
            </a:pPr>
            <a:r>
              <a:rPr lang="ar-DZ" sz="2400" b="1" dirty="0"/>
              <a:t>تقوم السلطات العامة بجعل توحيد القياسات و العمل بالمعايير إلزامية للحفاظ على النظام و السلامة العامة إلى جانب حماية مصالح الناس، حماية البيئة، الحيوانات...</a:t>
            </a:r>
            <a:endParaRPr lang="en-GB" sz="2400" b="1" dirty="0"/>
          </a:p>
        </p:txBody>
      </p:sp>
      <p:sp>
        <p:nvSpPr>
          <p:cNvPr id="5" name="TextBox 4">
            <a:extLst>
              <a:ext uri="{FF2B5EF4-FFF2-40B4-BE49-F238E27FC236}">
                <a16:creationId xmlns:a16="http://schemas.microsoft.com/office/drawing/2014/main" id="{BF3C9DE7-99CD-5878-66C1-840A8AADA3A3}"/>
              </a:ext>
            </a:extLst>
          </p:cNvPr>
          <p:cNvSpPr txBox="1"/>
          <p:nvPr/>
        </p:nvSpPr>
        <p:spPr>
          <a:xfrm>
            <a:off x="139081" y="3446293"/>
            <a:ext cx="11647912" cy="461665"/>
          </a:xfrm>
          <a:prstGeom prst="rect">
            <a:avLst/>
          </a:prstGeom>
          <a:noFill/>
        </p:spPr>
        <p:txBody>
          <a:bodyPr wrap="square" rtlCol="0">
            <a:spAutoFit/>
          </a:bodyPr>
          <a:lstStyle/>
          <a:p>
            <a:pPr marL="342900" indent="-342900" algn="r" rtl="1">
              <a:buFont typeface="Wingdings" panose="05000000000000000000" pitchFamily="2" charset="2"/>
              <a:buChar char="ü"/>
            </a:pPr>
            <a:r>
              <a:rPr lang="ar-DZ" sz="2400" b="1" dirty="0"/>
              <a:t>من وجهة نظر إقتصادية، تشترك المعايير في العديد من النقاط مع الأنظمة المسيرة للبلدان حيث:</a:t>
            </a:r>
          </a:p>
        </p:txBody>
      </p:sp>
      <p:sp>
        <p:nvSpPr>
          <p:cNvPr id="6" name="Half Frame 5">
            <a:extLst>
              <a:ext uri="{FF2B5EF4-FFF2-40B4-BE49-F238E27FC236}">
                <a16:creationId xmlns:a16="http://schemas.microsoft.com/office/drawing/2014/main" id="{FADDCAD8-E217-8C68-5330-5D91D61ADE36}"/>
              </a:ext>
            </a:extLst>
          </p:cNvPr>
          <p:cNvSpPr/>
          <p:nvPr/>
        </p:nvSpPr>
        <p:spPr>
          <a:xfrm>
            <a:off x="488515" y="4071285"/>
            <a:ext cx="1716066" cy="1878904"/>
          </a:xfrm>
          <a:prstGeom prst="halfFrame">
            <a:avLst>
              <a:gd name="adj1" fmla="val 9245"/>
              <a:gd name="adj2" fmla="val 8516"/>
            </a:avLst>
          </a:prstGeom>
          <a:ln w="3810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6377EE12-B94C-E14F-AB94-79E9B2FC68C8}"/>
              </a:ext>
            </a:extLst>
          </p:cNvPr>
          <p:cNvSpPr txBox="1"/>
          <p:nvPr/>
        </p:nvSpPr>
        <p:spPr>
          <a:xfrm>
            <a:off x="850748" y="5313881"/>
            <a:ext cx="4321480" cy="707886"/>
          </a:xfrm>
          <a:prstGeom prst="rect">
            <a:avLst/>
          </a:prstGeom>
          <a:noFill/>
        </p:spPr>
        <p:txBody>
          <a:bodyPr wrap="square" rtlCol="0">
            <a:spAutoFit/>
          </a:bodyPr>
          <a:lstStyle/>
          <a:p>
            <a:pPr algn="justLow" rtl="1"/>
            <a:r>
              <a:rPr lang="ar-DZ" sz="2000" b="1" dirty="0"/>
              <a:t>تعمل على حماية المستهلك و دعم معايير السلامة و الضمان مثل إجراءات السلامة في المخابر</a:t>
            </a:r>
            <a:endParaRPr lang="en-GB" sz="2000" b="1" dirty="0"/>
          </a:p>
        </p:txBody>
      </p:sp>
      <p:sp>
        <p:nvSpPr>
          <p:cNvPr id="9" name="TextBox 8">
            <a:extLst>
              <a:ext uri="{FF2B5EF4-FFF2-40B4-BE49-F238E27FC236}">
                <a16:creationId xmlns:a16="http://schemas.microsoft.com/office/drawing/2014/main" id="{067EFE96-4EB8-CAB1-1936-A783D6531F88}"/>
              </a:ext>
            </a:extLst>
          </p:cNvPr>
          <p:cNvSpPr txBox="1"/>
          <p:nvPr/>
        </p:nvSpPr>
        <p:spPr>
          <a:xfrm>
            <a:off x="850748" y="4409553"/>
            <a:ext cx="4084507" cy="830997"/>
          </a:xfrm>
          <a:prstGeom prst="rect">
            <a:avLst/>
          </a:prstGeom>
          <a:noFill/>
        </p:spPr>
        <p:txBody>
          <a:bodyPr wrap="square">
            <a:spAutoFit/>
          </a:bodyPr>
          <a:lstStyle/>
          <a:p>
            <a:pPr lvl="0" algn="just" rtl="0">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Protect the consumer (Example: safety rules </a:t>
            </a:r>
            <a:r>
              <a:rPr lang="fr-FR" sz="2400" b="1" dirty="0">
                <a:solidFill>
                  <a:srgbClr val="000000"/>
                </a:solidFill>
                <a:latin typeface="Calibri Light" panose="020F0302020204030204" pitchFamily="34" charset="0"/>
                <a:ea typeface="Calibri" panose="020F0502020204030204" pitchFamily="34" charset="0"/>
                <a:cs typeface="Arial" panose="020B0604020202020204" pitchFamily="34" charset="0"/>
              </a:rPr>
              <a:t>in </a:t>
            </a:r>
            <a:r>
              <a:rPr lang="fr-FR" sz="2400" b="1" dirty="0" err="1">
                <a:solidFill>
                  <a:srgbClr val="000000"/>
                </a:solidFill>
                <a:latin typeface="Calibri Light" panose="020F0302020204030204" pitchFamily="34" charset="0"/>
                <a:ea typeface="Calibri" panose="020F0502020204030204" pitchFamily="34" charset="0"/>
                <a:cs typeface="Arial" panose="020B0604020202020204" pitchFamily="34" charset="0"/>
              </a:rPr>
              <a:t>laboratory</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Half Frame 9">
            <a:extLst>
              <a:ext uri="{FF2B5EF4-FFF2-40B4-BE49-F238E27FC236}">
                <a16:creationId xmlns:a16="http://schemas.microsoft.com/office/drawing/2014/main" id="{4D6F4D76-6964-30F3-C921-D156931F6931}"/>
              </a:ext>
            </a:extLst>
          </p:cNvPr>
          <p:cNvSpPr/>
          <p:nvPr/>
        </p:nvSpPr>
        <p:spPr>
          <a:xfrm>
            <a:off x="5945688" y="4133752"/>
            <a:ext cx="1716066" cy="1878904"/>
          </a:xfrm>
          <a:prstGeom prst="halfFrame">
            <a:avLst>
              <a:gd name="adj1" fmla="val 9245"/>
              <a:gd name="adj2" fmla="val 8516"/>
            </a:avLst>
          </a:prstGeom>
          <a:ln w="38100">
            <a:solidFill>
              <a:srgbClr val="00FF99"/>
            </a:solidFill>
          </a:ln>
          <a:effectLst>
            <a:glow rad="228600">
              <a:srgbClr val="00FF99">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55BC65E0-1342-BC1E-D8FE-687841E973F6}"/>
              </a:ext>
            </a:extLst>
          </p:cNvPr>
          <p:cNvSpPr txBox="1"/>
          <p:nvPr/>
        </p:nvSpPr>
        <p:spPr>
          <a:xfrm>
            <a:off x="6267901" y="4382613"/>
            <a:ext cx="3353845" cy="916854"/>
          </a:xfrm>
          <a:prstGeom prst="rect">
            <a:avLst/>
          </a:prstGeom>
          <a:noFill/>
        </p:spPr>
        <p:txBody>
          <a:bodyPr wrap="square">
            <a:spAutoFit/>
          </a:bodyPr>
          <a:lstStyle/>
          <a:p>
            <a:pPr lvl="0" algn="just" rtl="0">
              <a:lnSpc>
                <a:spcPct val="115000"/>
              </a:lnSpc>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Encourages innovation in industrial companies;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0F937F3-D72E-039D-26F4-778E0749554F}"/>
              </a:ext>
            </a:extLst>
          </p:cNvPr>
          <p:cNvSpPr txBox="1"/>
          <p:nvPr/>
        </p:nvSpPr>
        <p:spPr>
          <a:xfrm>
            <a:off x="6332973" y="5437755"/>
            <a:ext cx="3910045" cy="461665"/>
          </a:xfrm>
          <a:prstGeom prst="rect">
            <a:avLst/>
          </a:prstGeom>
          <a:noFill/>
        </p:spPr>
        <p:txBody>
          <a:bodyPr wrap="none" rtlCol="0">
            <a:spAutoFit/>
          </a:bodyPr>
          <a:lstStyle/>
          <a:p>
            <a:r>
              <a:rPr lang="ar-DZ" sz="2400" b="1" dirty="0"/>
              <a:t>تشجيع الإبتكار في الشركات الصناعية</a:t>
            </a:r>
            <a:endParaRPr lang="en-GB" sz="2400" b="1" dirty="0"/>
          </a:p>
        </p:txBody>
      </p:sp>
    </p:spTree>
    <p:extLst>
      <p:ext uri="{BB962C8B-B14F-4D97-AF65-F5344CB8AC3E}">
        <p14:creationId xmlns:p14="http://schemas.microsoft.com/office/powerpoint/2010/main" val="219498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a:extLst>
              <a:ext uri="{FF2B5EF4-FFF2-40B4-BE49-F238E27FC236}">
                <a16:creationId xmlns:a16="http://schemas.microsoft.com/office/drawing/2014/main" id="{3B90DC20-73A4-CE7E-4534-98CBF8446C46}"/>
              </a:ext>
            </a:extLst>
          </p:cNvPr>
          <p:cNvSpPr/>
          <p:nvPr/>
        </p:nvSpPr>
        <p:spPr>
          <a:xfrm>
            <a:off x="257115" y="1244008"/>
            <a:ext cx="1716066" cy="1878904"/>
          </a:xfrm>
          <a:prstGeom prst="halfFrame">
            <a:avLst>
              <a:gd name="adj1" fmla="val 9245"/>
              <a:gd name="adj2" fmla="val 8516"/>
            </a:avLst>
          </a:prstGeom>
          <a:ln w="38100">
            <a:solidFill>
              <a:srgbClr val="FF9966"/>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3" name="Title 1">
            <a:extLst>
              <a:ext uri="{FF2B5EF4-FFF2-40B4-BE49-F238E27FC236}">
                <a16:creationId xmlns:a16="http://schemas.microsoft.com/office/drawing/2014/main" id="{BBCD194E-14BC-23F0-D5E6-277D2ED611ED}"/>
              </a:ext>
            </a:extLst>
          </p:cNvPr>
          <p:cNvSpPr txBox="1">
            <a:spLocks/>
          </p:cNvSpPr>
          <p:nvPr/>
        </p:nvSpPr>
        <p:spPr>
          <a:xfrm>
            <a:off x="257115" y="396782"/>
            <a:ext cx="11003783"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7</a:t>
            </a:r>
            <a:r>
              <a:rPr lang="en-GB" dirty="0"/>
              <a:t> Economic development and standardisation</a:t>
            </a:r>
          </a:p>
        </p:txBody>
      </p:sp>
      <p:sp>
        <p:nvSpPr>
          <p:cNvPr id="10" name="TextBox 9">
            <a:extLst>
              <a:ext uri="{FF2B5EF4-FFF2-40B4-BE49-F238E27FC236}">
                <a16:creationId xmlns:a16="http://schemas.microsoft.com/office/drawing/2014/main" id="{793B6A3F-54A0-CC5B-6955-86737736566F}"/>
              </a:ext>
            </a:extLst>
          </p:cNvPr>
          <p:cNvSpPr txBox="1"/>
          <p:nvPr/>
        </p:nvSpPr>
        <p:spPr>
          <a:xfrm>
            <a:off x="527823" y="2555422"/>
            <a:ext cx="3286477" cy="461665"/>
          </a:xfrm>
          <a:prstGeom prst="rect">
            <a:avLst/>
          </a:prstGeom>
          <a:noFill/>
        </p:spPr>
        <p:txBody>
          <a:bodyPr wrap="none" rtlCol="0">
            <a:spAutoFit/>
          </a:bodyPr>
          <a:lstStyle/>
          <a:p>
            <a:r>
              <a:rPr lang="ar-DZ" sz="2400" b="1" dirty="0"/>
              <a:t>تعزيز القدرة التنافسية للشركات</a:t>
            </a:r>
            <a:endParaRPr lang="en-GB" sz="2400" b="1" dirty="0"/>
          </a:p>
        </p:txBody>
      </p:sp>
      <p:sp>
        <p:nvSpPr>
          <p:cNvPr id="12" name="TextBox 11">
            <a:extLst>
              <a:ext uri="{FF2B5EF4-FFF2-40B4-BE49-F238E27FC236}">
                <a16:creationId xmlns:a16="http://schemas.microsoft.com/office/drawing/2014/main" id="{E85CC8BF-AC52-5122-3476-5498B2AA4BEE}"/>
              </a:ext>
            </a:extLst>
          </p:cNvPr>
          <p:cNvSpPr txBox="1"/>
          <p:nvPr/>
        </p:nvSpPr>
        <p:spPr>
          <a:xfrm>
            <a:off x="527823" y="1618600"/>
            <a:ext cx="3286477" cy="830997"/>
          </a:xfrm>
          <a:prstGeom prst="rect">
            <a:avLst/>
          </a:prstGeom>
          <a:noFill/>
        </p:spPr>
        <p:txBody>
          <a:bodyPr wrap="square">
            <a:spAutoFit/>
          </a:bodyPr>
          <a:lstStyle/>
          <a:p>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competitiveness of businesses is reinforced</a:t>
            </a:r>
            <a:endParaRPr lang="en-GB" sz="2400" dirty="0"/>
          </a:p>
        </p:txBody>
      </p:sp>
      <p:sp>
        <p:nvSpPr>
          <p:cNvPr id="14" name="Half Frame 13">
            <a:extLst>
              <a:ext uri="{FF2B5EF4-FFF2-40B4-BE49-F238E27FC236}">
                <a16:creationId xmlns:a16="http://schemas.microsoft.com/office/drawing/2014/main" id="{5EB173B3-007E-A970-412D-AF6EAD47F219}"/>
              </a:ext>
            </a:extLst>
          </p:cNvPr>
          <p:cNvSpPr/>
          <p:nvPr/>
        </p:nvSpPr>
        <p:spPr>
          <a:xfrm>
            <a:off x="6096000" y="1244008"/>
            <a:ext cx="1716066" cy="1878904"/>
          </a:xfrm>
          <a:prstGeom prst="halfFrame">
            <a:avLst>
              <a:gd name="adj1" fmla="val 9245"/>
              <a:gd name="adj2" fmla="val 8516"/>
            </a:avLst>
          </a:prstGeom>
          <a:ln w="38100">
            <a:solidFill>
              <a:srgbClr val="FF0000"/>
            </a:solidFill>
          </a:ln>
          <a:effectLst>
            <a:glow rad="228600">
              <a:srgbClr val="FF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DB71AAC4-D66F-7C98-F713-9E701A0F8912}"/>
              </a:ext>
            </a:extLst>
          </p:cNvPr>
          <p:cNvSpPr txBox="1"/>
          <p:nvPr/>
        </p:nvSpPr>
        <p:spPr>
          <a:xfrm>
            <a:off x="6431429" y="1512667"/>
            <a:ext cx="5232748" cy="1341586"/>
          </a:xfrm>
          <a:prstGeom prst="rect">
            <a:avLst/>
          </a:prstGeom>
          <a:noFill/>
        </p:spPr>
        <p:txBody>
          <a:bodyPr wrap="square">
            <a:spAutoFit/>
          </a:bodyPr>
          <a:lstStyle/>
          <a:p>
            <a:pPr lvl="0" algn="just" rtl="0">
              <a:lnSpc>
                <a:spcPct val="115000"/>
              </a:lnSpc>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use of standards save time, that’s help the new companies to be bigger in short time;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4FB1F23-FC2C-3DA4-C6C5-90A9E9C8AED3}"/>
              </a:ext>
            </a:extLst>
          </p:cNvPr>
          <p:cNvSpPr txBox="1"/>
          <p:nvPr/>
        </p:nvSpPr>
        <p:spPr>
          <a:xfrm>
            <a:off x="6431429" y="2920549"/>
            <a:ext cx="5232748" cy="830997"/>
          </a:xfrm>
          <a:prstGeom prst="rect">
            <a:avLst/>
          </a:prstGeom>
          <a:noFill/>
        </p:spPr>
        <p:txBody>
          <a:bodyPr wrap="square" rtlCol="0">
            <a:spAutoFit/>
          </a:bodyPr>
          <a:lstStyle/>
          <a:p>
            <a:pPr algn="just" rtl="1"/>
            <a:r>
              <a:rPr lang="ar-DZ" sz="2400" b="1" dirty="0"/>
              <a:t>توفير الوقت مما يساعد المؤسسات الناشئة على أن تكبر في زمن قصير</a:t>
            </a:r>
            <a:endParaRPr lang="en-GB" sz="2400" b="1" dirty="0"/>
          </a:p>
        </p:txBody>
      </p:sp>
      <p:sp>
        <p:nvSpPr>
          <p:cNvPr id="18" name="Half Frame 17">
            <a:extLst>
              <a:ext uri="{FF2B5EF4-FFF2-40B4-BE49-F238E27FC236}">
                <a16:creationId xmlns:a16="http://schemas.microsoft.com/office/drawing/2014/main" id="{2F564883-7227-EE41-C277-BE83736DD76B}"/>
              </a:ext>
            </a:extLst>
          </p:cNvPr>
          <p:cNvSpPr/>
          <p:nvPr/>
        </p:nvSpPr>
        <p:spPr>
          <a:xfrm>
            <a:off x="257115" y="4127082"/>
            <a:ext cx="1716066" cy="1878904"/>
          </a:xfrm>
          <a:prstGeom prst="halfFrame">
            <a:avLst>
              <a:gd name="adj1" fmla="val 9245"/>
              <a:gd name="adj2" fmla="val 8516"/>
            </a:avLst>
          </a:prstGeom>
          <a:ln w="38100">
            <a:solidFill>
              <a:srgbClr val="9933FF"/>
            </a:solidFill>
          </a:ln>
          <a:effectLst>
            <a:glow rad="228600">
              <a:srgbClr val="9933FF">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9" name="Half Frame 18">
            <a:extLst>
              <a:ext uri="{FF2B5EF4-FFF2-40B4-BE49-F238E27FC236}">
                <a16:creationId xmlns:a16="http://schemas.microsoft.com/office/drawing/2014/main" id="{43B3D4B5-CDF6-EBA4-8BAC-ED40E00F1583}"/>
              </a:ext>
            </a:extLst>
          </p:cNvPr>
          <p:cNvSpPr/>
          <p:nvPr/>
        </p:nvSpPr>
        <p:spPr>
          <a:xfrm>
            <a:off x="6096000" y="4127082"/>
            <a:ext cx="1716066" cy="1878904"/>
          </a:xfrm>
          <a:prstGeom prst="halfFrame">
            <a:avLst>
              <a:gd name="adj1" fmla="val 9245"/>
              <a:gd name="adj2" fmla="val 8516"/>
            </a:avLst>
          </a:prstGeom>
          <a:ln w="38100">
            <a:solidFill>
              <a:srgbClr val="FF00FF"/>
            </a:solidFill>
          </a:ln>
          <a:effectLst>
            <a:glow rad="228600">
              <a:srgbClr val="FF00FF">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1BE6F125-22A6-07F2-2CFD-EC9AC6C6D799}"/>
              </a:ext>
            </a:extLst>
          </p:cNvPr>
          <p:cNvSpPr txBox="1"/>
          <p:nvPr/>
        </p:nvSpPr>
        <p:spPr>
          <a:xfrm>
            <a:off x="527823" y="5239400"/>
            <a:ext cx="3956495" cy="830997"/>
          </a:xfrm>
          <a:prstGeom prst="rect">
            <a:avLst/>
          </a:prstGeom>
          <a:noFill/>
        </p:spPr>
        <p:txBody>
          <a:bodyPr wrap="square" rtlCol="0">
            <a:spAutoFit/>
          </a:bodyPr>
          <a:lstStyle/>
          <a:p>
            <a:pPr algn="justLow" rtl="1"/>
            <a:r>
              <a:rPr lang="ar-DZ" sz="2400" b="1" dirty="0"/>
              <a:t>مساعدة الشركات في إختيار إستراتيجياتها التطويرية و الإنتاجية</a:t>
            </a:r>
            <a:endParaRPr lang="en-GB" sz="2400" b="1" dirty="0"/>
          </a:p>
        </p:txBody>
      </p:sp>
      <p:sp>
        <p:nvSpPr>
          <p:cNvPr id="22" name="TextBox 21">
            <a:extLst>
              <a:ext uri="{FF2B5EF4-FFF2-40B4-BE49-F238E27FC236}">
                <a16:creationId xmlns:a16="http://schemas.microsoft.com/office/drawing/2014/main" id="{1F85E419-F624-95DA-5958-F80FC378AECB}"/>
              </a:ext>
            </a:extLst>
          </p:cNvPr>
          <p:cNvSpPr txBox="1"/>
          <p:nvPr/>
        </p:nvSpPr>
        <p:spPr>
          <a:xfrm>
            <a:off x="527823" y="4408404"/>
            <a:ext cx="4131859" cy="830997"/>
          </a:xfrm>
          <a:prstGeom prst="rect">
            <a:avLst/>
          </a:prstGeom>
          <a:noFill/>
        </p:spPr>
        <p:txBody>
          <a:bodyPr wrap="square">
            <a:spAutoFit/>
          </a:bodyPr>
          <a:lstStyle/>
          <a:p>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Assist in the company's strategic choices</a:t>
            </a:r>
            <a:endParaRPr lang="en-GB" sz="2400" dirty="0"/>
          </a:p>
        </p:txBody>
      </p:sp>
      <p:sp>
        <p:nvSpPr>
          <p:cNvPr id="23" name="TextBox 22">
            <a:extLst>
              <a:ext uri="{FF2B5EF4-FFF2-40B4-BE49-F238E27FC236}">
                <a16:creationId xmlns:a16="http://schemas.microsoft.com/office/drawing/2014/main" id="{369161E0-232B-759E-3566-F9B4AF15016C}"/>
              </a:ext>
            </a:extLst>
          </p:cNvPr>
          <p:cNvSpPr txBox="1"/>
          <p:nvPr/>
        </p:nvSpPr>
        <p:spPr>
          <a:xfrm>
            <a:off x="7489636" y="5608732"/>
            <a:ext cx="4174541" cy="461665"/>
          </a:xfrm>
          <a:prstGeom prst="rect">
            <a:avLst/>
          </a:prstGeom>
          <a:noFill/>
        </p:spPr>
        <p:txBody>
          <a:bodyPr wrap="none" rtlCol="0">
            <a:spAutoFit/>
          </a:bodyPr>
          <a:lstStyle/>
          <a:p>
            <a:r>
              <a:rPr lang="ar-DZ" sz="2400" b="1" dirty="0"/>
              <a:t>إمكانية التنبؤ بالمستقبل الإنتاجي للشركة</a:t>
            </a:r>
            <a:endParaRPr lang="en-GB" sz="2400" b="1" dirty="0"/>
          </a:p>
        </p:txBody>
      </p:sp>
      <p:sp>
        <p:nvSpPr>
          <p:cNvPr id="25" name="TextBox 24">
            <a:extLst>
              <a:ext uri="{FF2B5EF4-FFF2-40B4-BE49-F238E27FC236}">
                <a16:creationId xmlns:a16="http://schemas.microsoft.com/office/drawing/2014/main" id="{B838E9E0-3C6C-1836-3104-84D1C295F07A}"/>
              </a:ext>
            </a:extLst>
          </p:cNvPr>
          <p:cNvSpPr txBox="1"/>
          <p:nvPr/>
        </p:nvSpPr>
        <p:spPr>
          <a:xfrm>
            <a:off x="6376792" y="4365475"/>
            <a:ext cx="5232749" cy="916854"/>
          </a:xfrm>
          <a:prstGeom prst="rect">
            <a:avLst/>
          </a:prstGeom>
          <a:noFill/>
        </p:spPr>
        <p:txBody>
          <a:bodyPr wrap="square">
            <a:spAutoFit/>
          </a:bodyPr>
          <a:lstStyle/>
          <a:p>
            <a:pPr lvl="0" algn="just" rtl="0">
              <a:lnSpc>
                <a:spcPct val="115000"/>
              </a:lnSpc>
              <a:spcBef>
                <a:spcPts val="600"/>
              </a:spcBef>
              <a:spcAft>
                <a:spcPts val="800"/>
              </a:spcAft>
            </a:pPr>
            <a:r>
              <a:rPr lang="fr-FR"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he company can predict what will happen in the future;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4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a:extLst>
              <a:ext uri="{FF2B5EF4-FFF2-40B4-BE49-F238E27FC236}">
                <a16:creationId xmlns:a16="http://schemas.microsoft.com/office/drawing/2014/main" id="{64C0B513-7307-F06B-5774-E758A58B141B}"/>
              </a:ext>
            </a:extLst>
          </p:cNvPr>
          <p:cNvSpPr/>
          <p:nvPr/>
        </p:nvSpPr>
        <p:spPr>
          <a:xfrm>
            <a:off x="257115" y="1244008"/>
            <a:ext cx="1716066" cy="1878904"/>
          </a:xfrm>
          <a:prstGeom prst="halfFrame">
            <a:avLst>
              <a:gd name="adj1" fmla="val 9245"/>
              <a:gd name="adj2" fmla="val 8516"/>
            </a:avLst>
          </a:prstGeom>
          <a:ln w="38100">
            <a:solidFill>
              <a:srgbClr val="FFFF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3" name="Half Frame 2">
            <a:extLst>
              <a:ext uri="{FF2B5EF4-FFF2-40B4-BE49-F238E27FC236}">
                <a16:creationId xmlns:a16="http://schemas.microsoft.com/office/drawing/2014/main" id="{3279229E-C64B-4129-B623-B47D9D5E709D}"/>
              </a:ext>
            </a:extLst>
          </p:cNvPr>
          <p:cNvSpPr/>
          <p:nvPr/>
        </p:nvSpPr>
        <p:spPr>
          <a:xfrm>
            <a:off x="6096000" y="3735088"/>
            <a:ext cx="1716066" cy="1878904"/>
          </a:xfrm>
          <a:prstGeom prst="halfFrame">
            <a:avLst>
              <a:gd name="adj1" fmla="val 9245"/>
              <a:gd name="adj2" fmla="val 8516"/>
            </a:avLst>
          </a:prstGeom>
          <a:ln w="38100">
            <a:solidFill>
              <a:schemeClr val="accent1">
                <a:lumMod val="75000"/>
              </a:schemeClr>
            </a:solidFill>
          </a:ln>
          <a:effectLst>
            <a:glow rad="228600">
              <a:schemeClr val="accent1">
                <a:lumMod val="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4" name="Half Frame 3">
            <a:extLst>
              <a:ext uri="{FF2B5EF4-FFF2-40B4-BE49-F238E27FC236}">
                <a16:creationId xmlns:a16="http://schemas.microsoft.com/office/drawing/2014/main" id="{5C913FC7-1023-83C8-5297-2F5EFDFAC47F}"/>
              </a:ext>
            </a:extLst>
          </p:cNvPr>
          <p:cNvSpPr/>
          <p:nvPr/>
        </p:nvSpPr>
        <p:spPr>
          <a:xfrm>
            <a:off x="6057263" y="1244008"/>
            <a:ext cx="1716066" cy="1878904"/>
          </a:xfrm>
          <a:prstGeom prst="halfFrame">
            <a:avLst>
              <a:gd name="adj1" fmla="val 9245"/>
              <a:gd name="adj2" fmla="val 8516"/>
            </a:avLst>
          </a:prstGeom>
          <a:ln w="38100">
            <a:solidFill>
              <a:srgbClr val="FF99CC"/>
            </a:solidFill>
          </a:ln>
          <a:effectLst>
            <a:glow rad="228600">
              <a:srgbClr val="FF99CC">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5" name="Half Frame 4">
            <a:extLst>
              <a:ext uri="{FF2B5EF4-FFF2-40B4-BE49-F238E27FC236}">
                <a16:creationId xmlns:a16="http://schemas.microsoft.com/office/drawing/2014/main" id="{53E6674F-88B7-8DE5-EA24-C646B72CA8FD}"/>
              </a:ext>
            </a:extLst>
          </p:cNvPr>
          <p:cNvSpPr/>
          <p:nvPr/>
        </p:nvSpPr>
        <p:spPr>
          <a:xfrm>
            <a:off x="257115" y="3735088"/>
            <a:ext cx="1716066" cy="1878904"/>
          </a:xfrm>
          <a:prstGeom prst="halfFrame">
            <a:avLst>
              <a:gd name="adj1" fmla="val 9245"/>
              <a:gd name="adj2" fmla="val 8516"/>
            </a:avLst>
          </a:prstGeom>
          <a:ln w="38100">
            <a:solidFill>
              <a:schemeClr val="bg1">
                <a:lumMod val="50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6" name="Title 1">
            <a:extLst>
              <a:ext uri="{FF2B5EF4-FFF2-40B4-BE49-F238E27FC236}">
                <a16:creationId xmlns:a16="http://schemas.microsoft.com/office/drawing/2014/main" id="{21F6D11D-14A1-EDAE-C3CD-981E9AAF98AA}"/>
              </a:ext>
            </a:extLst>
          </p:cNvPr>
          <p:cNvSpPr txBox="1">
            <a:spLocks/>
          </p:cNvSpPr>
          <p:nvPr/>
        </p:nvSpPr>
        <p:spPr>
          <a:xfrm>
            <a:off x="257115" y="277189"/>
            <a:ext cx="11003783"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7</a:t>
            </a:r>
            <a:r>
              <a:rPr lang="en-GB" dirty="0"/>
              <a:t> Economic development and standardisation</a:t>
            </a:r>
          </a:p>
        </p:txBody>
      </p:sp>
      <p:sp>
        <p:nvSpPr>
          <p:cNvPr id="7" name="TextBox 6">
            <a:extLst>
              <a:ext uri="{FF2B5EF4-FFF2-40B4-BE49-F238E27FC236}">
                <a16:creationId xmlns:a16="http://schemas.microsoft.com/office/drawing/2014/main" id="{63A7AC88-D031-380A-15AD-69ED0BAA293F}"/>
              </a:ext>
            </a:extLst>
          </p:cNvPr>
          <p:cNvSpPr txBox="1"/>
          <p:nvPr/>
        </p:nvSpPr>
        <p:spPr>
          <a:xfrm>
            <a:off x="1454280" y="2463887"/>
            <a:ext cx="3291286" cy="461665"/>
          </a:xfrm>
          <a:prstGeom prst="rect">
            <a:avLst/>
          </a:prstGeom>
          <a:noFill/>
        </p:spPr>
        <p:txBody>
          <a:bodyPr wrap="none" rtlCol="0">
            <a:spAutoFit/>
          </a:bodyPr>
          <a:lstStyle/>
          <a:p>
            <a:r>
              <a:rPr lang="ar-DZ" sz="2400" b="1" dirty="0"/>
              <a:t>ترشيد الإنتاج و تطوير الأسواق</a:t>
            </a:r>
            <a:endParaRPr lang="en-GB" sz="2400" b="1" dirty="0"/>
          </a:p>
        </p:txBody>
      </p:sp>
      <p:sp>
        <p:nvSpPr>
          <p:cNvPr id="9" name="TextBox 8">
            <a:extLst>
              <a:ext uri="{FF2B5EF4-FFF2-40B4-BE49-F238E27FC236}">
                <a16:creationId xmlns:a16="http://schemas.microsoft.com/office/drawing/2014/main" id="{A5A8CE47-3658-3474-08A8-49F943F53FC9}"/>
              </a:ext>
            </a:extLst>
          </p:cNvPr>
          <p:cNvSpPr txBox="1"/>
          <p:nvPr/>
        </p:nvSpPr>
        <p:spPr>
          <a:xfrm>
            <a:off x="552408" y="1517876"/>
            <a:ext cx="4307690" cy="916854"/>
          </a:xfrm>
          <a:prstGeom prst="rect">
            <a:avLst/>
          </a:prstGeom>
          <a:noFill/>
        </p:spPr>
        <p:txBody>
          <a:bodyPr wrap="square">
            <a:spAutoFit/>
          </a:bodyPr>
          <a:lstStyle/>
          <a:p>
            <a:pPr algn="just">
              <a:lnSpc>
                <a:spcPct val="115000"/>
              </a:lnSpc>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Rationalize production and</a:t>
            </a:r>
            <a:r>
              <a:rPr lang="ar-DZ"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00000"/>
                </a:solidFill>
                <a:latin typeface="Calibri Light" panose="020F0302020204030204" pitchFamily="34" charset="0"/>
                <a:ea typeface="Calibri" panose="020F0502020204030204" pitchFamily="34" charset="0"/>
                <a:cs typeface="Arial" panose="020B0604020202020204" pitchFamily="34" charset="0"/>
              </a:rPr>
              <a:t>d</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evelop markets (ISO 9001);</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62F656-F897-6553-8FFA-09E88BE3D2C5}"/>
              </a:ext>
            </a:extLst>
          </p:cNvPr>
          <p:cNvSpPr txBox="1"/>
          <p:nvPr/>
        </p:nvSpPr>
        <p:spPr>
          <a:xfrm>
            <a:off x="6314388" y="2397152"/>
            <a:ext cx="4821250" cy="830997"/>
          </a:xfrm>
          <a:prstGeom prst="rect">
            <a:avLst/>
          </a:prstGeom>
          <a:noFill/>
        </p:spPr>
        <p:txBody>
          <a:bodyPr wrap="square" rtlCol="0">
            <a:spAutoFit/>
          </a:bodyPr>
          <a:lstStyle/>
          <a:p>
            <a:pPr algn="r" rtl="1"/>
            <a:r>
              <a:rPr lang="ar-DZ" sz="2400" b="1" dirty="0"/>
              <a:t>الحث على إستغلال مختلف التقنيات التكنولوجية الحديثة مثل تقنية النانو</a:t>
            </a:r>
            <a:endParaRPr lang="en-GB" sz="2400" b="1" dirty="0"/>
          </a:p>
        </p:txBody>
      </p:sp>
      <p:sp>
        <p:nvSpPr>
          <p:cNvPr id="12" name="TextBox 11">
            <a:extLst>
              <a:ext uri="{FF2B5EF4-FFF2-40B4-BE49-F238E27FC236}">
                <a16:creationId xmlns:a16="http://schemas.microsoft.com/office/drawing/2014/main" id="{CED0E132-EFB0-6645-04A5-08B79BAA0898}"/>
              </a:ext>
            </a:extLst>
          </p:cNvPr>
          <p:cNvSpPr txBox="1"/>
          <p:nvPr/>
        </p:nvSpPr>
        <p:spPr>
          <a:xfrm>
            <a:off x="6314388" y="1480298"/>
            <a:ext cx="4808725" cy="916854"/>
          </a:xfrm>
          <a:prstGeom prst="rect">
            <a:avLst/>
          </a:prstGeom>
          <a:noFill/>
        </p:spPr>
        <p:txBody>
          <a:bodyPr wrap="square">
            <a:spAutoFit/>
          </a:bodyPr>
          <a:lstStyle/>
          <a:p>
            <a:pPr lvl="0" algn="just" rtl="0">
              <a:lnSpc>
                <a:spcPct val="115000"/>
              </a:lnSpc>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Transfer of new technologies: Example nanotechnologies;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44605D6-1BD4-6A4A-D6CE-08ED48788EAB}"/>
              </a:ext>
            </a:extLst>
          </p:cNvPr>
          <p:cNvSpPr txBox="1"/>
          <p:nvPr/>
        </p:nvSpPr>
        <p:spPr>
          <a:xfrm>
            <a:off x="1021068" y="5256669"/>
            <a:ext cx="3751348" cy="461665"/>
          </a:xfrm>
          <a:prstGeom prst="rect">
            <a:avLst/>
          </a:prstGeom>
          <a:noFill/>
        </p:spPr>
        <p:txBody>
          <a:bodyPr wrap="none" rtlCol="0">
            <a:spAutoFit/>
          </a:bodyPr>
          <a:lstStyle/>
          <a:p>
            <a:r>
              <a:rPr lang="ar-DZ" sz="2400" b="1" dirty="0"/>
              <a:t>الحد من الحواجز في التجارة الدولية</a:t>
            </a:r>
            <a:endParaRPr lang="en-GB" sz="2400" b="1" dirty="0"/>
          </a:p>
        </p:txBody>
      </p:sp>
      <p:sp>
        <p:nvSpPr>
          <p:cNvPr id="15" name="TextBox 14">
            <a:extLst>
              <a:ext uri="{FF2B5EF4-FFF2-40B4-BE49-F238E27FC236}">
                <a16:creationId xmlns:a16="http://schemas.microsoft.com/office/drawing/2014/main" id="{517BFD3C-3B58-B5E7-DD30-3596E8EBE09B}"/>
              </a:ext>
            </a:extLst>
          </p:cNvPr>
          <p:cNvSpPr txBox="1"/>
          <p:nvPr/>
        </p:nvSpPr>
        <p:spPr>
          <a:xfrm>
            <a:off x="464726" y="3940502"/>
            <a:ext cx="4307690" cy="1341586"/>
          </a:xfrm>
          <a:prstGeom prst="rect">
            <a:avLst/>
          </a:prstGeom>
          <a:noFill/>
        </p:spPr>
        <p:txBody>
          <a:bodyPr wrap="square">
            <a:spAutoFit/>
          </a:bodyPr>
          <a:lstStyle/>
          <a:p>
            <a:pPr lvl="0" algn="just" rtl="0">
              <a:lnSpc>
                <a:spcPct val="115000"/>
              </a:lnSpc>
              <a:spcBef>
                <a:spcPts val="600"/>
              </a:spcBef>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Standards are the best tools for reducing barriers in international trade;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0349B7A-85C7-5695-CC38-21BAA14F8BB2}"/>
              </a:ext>
            </a:extLst>
          </p:cNvPr>
          <p:cNvSpPr txBox="1"/>
          <p:nvPr/>
        </p:nvSpPr>
        <p:spPr>
          <a:xfrm>
            <a:off x="6314388" y="4611296"/>
            <a:ext cx="4844441" cy="830997"/>
          </a:xfrm>
          <a:prstGeom prst="rect">
            <a:avLst/>
          </a:prstGeom>
          <a:noFill/>
        </p:spPr>
        <p:txBody>
          <a:bodyPr wrap="square" rtlCol="0">
            <a:spAutoFit/>
          </a:bodyPr>
          <a:lstStyle/>
          <a:p>
            <a:pPr algn="justLow" rtl="1"/>
            <a:r>
              <a:rPr lang="ar-DZ" sz="2400" b="1" dirty="0"/>
              <a:t>إنشاء وثائق مرجعية للمنتوجات تضم جميع المواصفات</a:t>
            </a:r>
            <a:endParaRPr lang="en-GB" sz="2400" b="1" dirty="0"/>
          </a:p>
        </p:txBody>
      </p:sp>
      <p:sp>
        <p:nvSpPr>
          <p:cNvPr id="18" name="TextBox 17">
            <a:extLst>
              <a:ext uri="{FF2B5EF4-FFF2-40B4-BE49-F238E27FC236}">
                <a16:creationId xmlns:a16="http://schemas.microsoft.com/office/drawing/2014/main" id="{2966B9C4-D09E-4307-0D10-1A06D7D05AFB}"/>
              </a:ext>
            </a:extLst>
          </p:cNvPr>
          <p:cNvSpPr txBox="1"/>
          <p:nvPr/>
        </p:nvSpPr>
        <p:spPr>
          <a:xfrm>
            <a:off x="6327260" y="4045223"/>
            <a:ext cx="4844440" cy="461665"/>
          </a:xfrm>
          <a:prstGeom prst="rect">
            <a:avLst/>
          </a:prstGeom>
          <a:noFill/>
        </p:spPr>
        <p:txBody>
          <a:bodyPr wrap="square">
            <a:spAutoFit/>
          </a:bodyPr>
          <a:lstStyle/>
          <a:p>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Establishment of reference documents </a:t>
            </a:r>
            <a:endParaRPr lang="en-GB" sz="2400" dirty="0"/>
          </a:p>
        </p:txBody>
      </p:sp>
    </p:spTree>
    <p:extLst>
      <p:ext uri="{BB962C8B-B14F-4D97-AF65-F5344CB8AC3E}">
        <p14:creationId xmlns:p14="http://schemas.microsoft.com/office/powerpoint/2010/main" val="157471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DED4-7778-B570-2365-06B334D32183}"/>
              </a:ext>
            </a:extLst>
          </p:cNvPr>
          <p:cNvSpPr txBox="1">
            <a:spLocks/>
          </p:cNvSpPr>
          <p:nvPr/>
        </p:nvSpPr>
        <p:spPr>
          <a:xfrm>
            <a:off x="257115" y="277189"/>
            <a:ext cx="11003783"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9</a:t>
            </a:r>
            <a:r>
              <a:rPr lang="en-GB" dirty="0"/>
              <a:t> Standardisation: Shape and description</a:t>
            </a:r>
          </a:p>
        </p:txBody>
      </p:sp>
      <p:sp>
        <p:nvSpPr>
          <p:cNvPr id="4" name="TextBox 3">
            <a:extLst>
              <a:ext uri="{FF2B5EF4-FFF2-40B4-BE49-F238E27FC236}">
                <a16:creationId xmlns:a16="http://schemas.microsoft.com/office/drawing/2014/main" id="{8060508C-86B7-5F30-6991-5367D589A04E}"/>
              </a:ext>
            </a:extLst>
          </p:cNvPr>
          <p:cNvSpPr txBox="1"/>
          <p:nvPr/>
        </p:nvSpPr>
        <p:spPr>
          <a:xfrm>
            <a:off x="1148219" y="2090172"/>
            <a:ext cx="9895561" cy="2677656"/>
          </a:xfrm>
          <a:prstGeom prst="rect">
            <a:avLst/>
          </a:prstGeom>
          <a:noFill/>
        </p:spPr>
        <p:txBody>
          <a:bodyPr wrap="square">
            <a:spAutoFit/>
          </a:bodyPr>
          <a:lstStyle/>
          <a:p>
            <a:pPr algn="justLow" rtl="1"/>
            <a:r>
              <a:rPr lang="en-GB" sz="2400" b="1" dirty="0" err="1"/>
              <a:t>يكون</a:t>
            </a:r>
            <a:r>
              <a:rPr lang="en-GB" sz="2400" b="1" dirty="0"/>
              <a:t> </a:t>
            </a:r>
            <a:r>
              <a:rPr lang="en-GB" sz="2400" b="1" dirty="0" err="1"/>
              <a:t>تنظيم</a:t>
            </a:r>
            <a:r>
              <a:rPr lang="en-GB" sz="2400" b="1" dirty="0"/>
              <a:t> </a:t>
            </a:r>
            <a:r>
              <a:rPr lang="en-GB" sz="2400" b="1" dirty="0" err="1"/>
              <a:t>المعيار</a:t>
            </a:r>
            <a:r>
              <a:rPr lang="en-GB" sz="2400" b="1" dirty="0"/>
              <a:t> </a:t>
            </a:r>
            <a:r>
              <a:rPr lang="en-GB" sz="2400" b="1" dirty="0" err="1"/>
              <a:t>كالتالي</a:t>
            </a:r>
            <a:r>
              <a:rPr lang="en-GB" sz="2400" b="1" dirty="0"/>
              <a:t>:</a:t>
            </a:r>
          </a:p>
          <a:p>
            <a:pPr marL="342900" indent="-342900" algn="justLow" rtl="1">
              <a:buFont typeface="Wingdings" panose="05000000000000000000" pitchFamily="2" charset="2"/>
              <a:buChar char="ü"/>
            </a:pPr>
            <a:r>
              <a:rPr lang="en-GB" sz="2400" b="1" i="1" u="sng" dirty="0" err="1">
                <a:solidFill>
                  <a:srgbClr val="00B050"/>
                </a:solidFill>
              </a:rPr>
              <a:t>بداية</a:t>
            </a:r>
            <a:r>
              <a:rPr lang="en-GB" sz="2400" b="1" i="1" u="sng" dirty="0">
                <a:solidFill>
                  <a:srgbClr val="00B050"/>
                </a:solidFill>
              </a:rPr>
              <a:t> </a:t>
            </a:r>
            <a:r>
              <a:rPr lang="en-GB" sz="2400" b="1" i="1" u="sng" dirty="0" err="1">
                <a:solidFill>
                  <a:srgbClr val="00B050"/>
                </a:solidFill>
              </a:rPr>
              <a:t>بالهدف</a:t>
            </a:r>
            <a:r>
              <a:rPr lang="en-GB" sz="2400" b="1" i="1" u="sng" dirty="0">
                <a:solidFill>
                  <a:srgbClr val="00B050"/>
                </a:solidFill>
              </a:rPr>
              <a:t> </a:t>
            </a:r>
            <a:r>
              <a:rPr lang="en-GB" sz="2400" b="1" dirty="0"/>
              <a:t>و </a:t>
            </a:r>
            <a:r>
              <a:rPr lang="en-GB" sz="2400" b="1" dirty="0" err="1"/>
              <a:t>الذي</a:t>
            </a:r>
            <a:r>
              <a:rPr lang="en-GB" sz="2400" b="1" dirty="0"/>
              <a:t> </a:t>
            </a:r>
            <a:r>
              <a:rPr lang="en-GB" sz="2400" b="1" dirty="0" err="1"/>
              <a:t>يشير</a:t>
            </a:r>
            <a:r>
              <a:rPr lang="en-GB" sz="2400" b="1" dirty="0"/>
              <a:t> </a:t>
            </a:r>
            <a:r>
              <a:rPr lang="en-GB" sz="2400" b="1" dirty="0" err="1"/>
              <a:t>إلى</a:t>
            </a:r>
            <a:r>
              <a:rPr lang="en-GB" sz="2400" b="1" dirty="0"/>
              <a:t> </a:t>
            </a:r>
            <a:r>
              <a:rPr lang="en-GB" sz="2400" b="1" dirty="0" err="1"/>
              <a:t>الغرض</a:t>
            </a:r>
            <a:r>
              <a:rPr lang="en-GB" sz="2400" b="1" dirty="0"/>
              <a:t> </a:t>
            </a:r>
            <a:r>
              <a:rPr lang="en-GB" sz="2400" b="1" dirty="0" err="1"/>
              <a:t>من</a:t>
            </a:r>
            <a:r>
              <a:rPr lang="en-GB" sz="2400" b="1" dirty="0"/>
              <a:t> </a:t>
            </a:r>
            <a:r>
              <a:rPr lang="en-GB" sz="2400" b="1" dirty="0" err="1"/>
              <a:t>المعيار</a:t>
            </a:r>
            <a:r>
              <a:rPr lang="en-GB" sz="2400" b="1" dirty="0"/>
              <a:t> و </a:t>
            </a:r>
            <a:r>
              <a:rPr lang="en-GB" sz="2400" b="1" dirty="0" err="1"/>
              <a:t>نطاق</a:t>
            </a:r>
            <a:r>
              <a:rPr lang="en-GB" sz="2400" b="1" dirty="0"/>
              <a:t> </a:t>
            </a:r>
            <a:r>
              <a:rPr lang="en-GB" sz="2400" b="1" dirty="0" err="1"/>
              <a:t>تطبيقه</a:t>
            </a:r>
            <a:r>
              <a:rPr lang="en-GB" sz="2400" b="1" dirty="0"/>
              <a:t> </a:t>
            </a:r>
            <a:r>
              <a:rPr lang="en-GB" sz="2400" b="1" dirty="0" err="1"/>
              <a:t>يشرح</a:t>
            </a:r>
            <a:r>
              <a:rPr lang="en-GB" sz="2400" b="1" dirty="0"/>
              <a:t> </a:t>
            </a:r>
            <a:r>
              <a:rPr lang="en-GB" sz="2400" b="1" dirty="0" err="1"/>
              <a:t>بشكل</a:t>
            </a:r>
            <a:r>
              <a:rPr lang="en-GB" sz="2400" b="1" dirty="0"/>
              <a:t> </a:t>
            </a:r>
            <a:r>
              <a:rPr lang="en-GB" sz="2400" b="1" dirty="0" err="1"/>
              <a:t>عام</a:t>
            </a:r>
            <a:r>
              <a:rPr lang="en-GB" sz="2400" b="1" dirty="0"/>
              <a:t> </a:t>
            </a:r>
            <a:r>
              <a:rPr lang="en-GB" sz="2400" b="1" dirty="0" err="1"/>
              <a:t>في</a:t>
            </a:r>
            <a:r>
              <a:rPr lang="en-GB" sz="2400" b="1" dirty="0"/>
              <a:t> </a:t>
            </a:r>
            <a:r>
              <a:rPr lang="en-GB" sz="2400" b="1" dirty="0" err="1"/>
              <a:t>العنوان</a:t>
            </a:r>
            <a:r>
              <a:rPr lang="ar-DZ" sz="2400" b="1" dirty="0"/>
              <a:t>.</a:t>
            </a:r>
          </a:p>
          <a:p>
            <a:pPr marL="342900" indent="-342900" algn="justLow" rtl="1">
              <a:buFont typeface="Wingdings" panose="05000000000000000000" pitchFamily="2" charset="2"/>
              <a:buChar char="ü"/>
            </a:pPr>
            <a:r>
              <a:rPr lang="en-GB" sz="2400" b="1" i="1" u="sng" dirty="0" err="1">
                <a:solidFill>
                  <a:srgbClr val="00B050"/>
                </a:solidFill>
              </a:rPr>
              <a:t>المحتوى</a:t>
            </a:r>
            <a:r>
              <a:rPr lang="en-GB" sz="2400" b="1" i="1" u="sng" dirty="0">
                <a:solidFill>
                  <a:srgbClr val="00B050"/>
                </a:solidFill>
              </a:rPr>
              <a:t> </a:t>
            </a:r>
            <a:r>
              <a:rPr lang="en-GB" sz="2400" b="1" i="1" u="sng" dirty="0" err="1">
                <a:solidFill>
                  <a:srgbClr val="00B050"/>
                </a:solidFill>
              </a:rPr>
              <a:t>العام</a:t>
            </a:r>
            <a:r>
              <a:rPr lang="en-GB" sz="2400" b="1" i="1" u="sng" dirty="0">
                <a:solidFill>
                  <a:srgbClr val="00B050"/>
                </a:solidFill>
              </a:rPr>
              <a:t> </a:t>
            </a:r>
            <a:r>
              <a:rPr lang="en-GB" sz="2400" b="1" dirty="0" err="1"/>
              <a:t>حيث</a:t>
            </a:r>
            <a:r>
              <a:rPr lang="en-GB" sz="2400" b="1" dirty="0"/>
              <a:t> </a:t>
            </a:r>
            <a:r>
              <a:rPr lang="en-GB" sz="2400" b="1" dirty="0" err="1"/>
              <a:t>يتكون</a:t>
            </a:r>
            <a:r>
              <a:rPr lang="en-GB" sz="2400" b="1" dirty="0"/>
              <a:t> </a:t>
            </a:r>
            <a:r>
              <a:rPr lang="en-GB" sz="2400" b="1" dirty="0" err="1"/>
              <a:t>من</a:t>
            </a:r>
            <a:r>
              <a:rPr lang="en-GB" sz="2400" b="1" dirty="0"/>
              <a:t> </a:t>
            </a:r>
            <a:r>
              <a:rPr lang="en-GB" sz="2400" b="1" dirty="0" err="1"/>
              <a:t>التعاريف</a:t>
            </a:r>
            <a:r>
              <a:rPr lang="en-GB" sz="2400" b="1" dirty="0"/>
              <a:t>، </a:t>
            </a:r>
            <a:r>
              <a:rPr lang="en-GB" sz="2400" b="1" dirty="0" err="1"/>
              <a:t>المقاييس</a:t>
            </a:r>
            <a:r>
              <a:rPr lang="en-GB" sz="2400" b="1" dirty="0"/>
              <a:t>، </a:t>
            </a:r>
            <a:r>
              <a:rPr lang="en-GB" sz="2400" b="1" dirty="0" err="1"/>
              <a:t>الخصائص</a:t>
            </a:r>
            <a:r>
              <a:rPr lang="en-GB" sz="2400" b="1" dirty="0"/>
              <a:t> </a:t>
            </a:r>
            <a:r>
              <a:rPr lang="en-GB" sz="2400" b="1" dirty="0" err="1"/>
              <a:t>الفيزيائية</a:t>
            </a:r>
            <a:r>
              <a:rPr lang="en-GB" sz="2400" b="1" dirty="0"/>
              <a:t>، </a:t>
            </a:r>
            <a:r>
              <a:rPr lang="en-GB" sz="2400" b="1" dirty="0" err="1"/>
              <a:t>الكيميائية</a:t>
            </a:r>
            <a:r>
              <a:rPr lang="en-GB" sz="2400" b="1" dirty="0"/>
              <a:t> </a:t>
            </a:r>
            <a:r>
              <a:rPr lang="en-GB" sz="2400" b="1" dirty="0" err="1"/>
              <a:t>حسب</a:t>
            </a:r>
            <a:r>
              <a:rPr lang="en-GB" sz="2400" b="1" dirty="0"/>
              <a:t> </a:t>
            </a:r>
            <a:r>
              <a:rPr lang="en-GB" sz="2400" b="1" dirty="0" err="1"/>
              <a:t>الحالة</a:t>
            </a:r>
            <a:r>
              <a:rPr lang="en-GB" sz="2400" b="1" dirty="0"/>
              <a:t> </a:t>
            </a:r>
            <a:r>
              <a:rPr lang="en-GB" sz="2400" b="1" dirty="0" err="1"/>
              <a:t>الحرارية</a:t>
            </a:r>
            <a:r>
              <a:rPr lang="en-GB" sz="2400" b="1" dirty="0"/>
              <a:t>، </a:t>
            </a:r>
            <a:r>
              <a:rPr lang="en-GB" sz="2400" b="1" dirty="0" err="1"/>
              <a:t>البيولوجية</a:t>
            </a:r>
            <a:r>
              <a:rPr lang="en-GB" sz="2400" b="1" dirty="0"/>
              <a:t> و </a:t>
            </a:r>
            <a:r>
              <a:rPr lang="en-GB" sz="2400" b="1" dirty="0" err="1"/>
              <a:t>الميكانيكية</a:t>
            </a:r>
            <a:r>
              <a:rPr lang="ar-DZ" sz="2400" b="1" dirty="0"/>
              <a:t>.</a:t>
            </a:r>
          </a:p>
          <a:p>
            <a:pPr marL="342900" indent="-342900" algn="justLow" rtl="1">
              <a:buFont typeface="Wingdings" panose="05000000000000000000" pitchFamily="2" charset="2"/>
              <a:buChar char="ü"/>
            </a:pPr>
            <a:r>
              <a:rPr lang="ar-DZ" sz="2400" b="1" dirty="0"/>
              <a:t> الشكل: هو عبارة عن كتيب </a:t>
            </a:r>
            <a:r>
              <a:rPr lang="fr-FR" sz="2400" b="1" dirty="0"/>
              <a:t>A4</a:t>
            </a:r>
            <a:r>
              <a:rPr lang="ar-DZ" sz="2400" b="1" dirty="0"/>
              <a:t> </a:t>
            </a:r>
            <a:r>
              <a:rPr lang="fr-FR" sz="2400" b="1" dirty="0"/>
              <a:t>(29,7cm/21cm)</a:t>
            </a:r>
            <a:r>
              <a:rPr lang="ar-DZ" sz="2400" b="1" dirty="0"/>
              <a:t> محدد بفهرس و تاريخ معين.</a:t>
            </a:r>
          </a:p>
          <a:p>
            <a:pPr marL="342900" indent="-342900" algn="justLow" rtl="1">
              <a:buFont typeface="Wingdings" panose="05000000000000000000" pitchFamily="2" charset="2"/>
              <a:buChar char="ü"/>
            </a:pPr>
            <a:r>
              <a:rPr lang="ar-DZ" sz="2400" b="1" dirty="0"/>
              <a:t>المعايير لها نفس الترقيم لكن التواريخ مختلفة لأنها تحدث بإستمرار. نعتمد دائما المعايير الجديدة. </a:t>
            </a:r>
            <a:endParaRPr lang="en-GB" sz="2400" b="1" dirty="0"/>
          </a:p>
        </p:txBody>
      </p:sp>
    </p:spTree>
    <p:extLst>
      <p:ext uri="{BB962C8B-B14F-4D97-AF65-F5344CB8AC3E}">
        <p14:creationId xmlns:p14="http://schemas.microsoft.com/office/powerpoint/2010/main" val="4025634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940A6-A883-F81E-0066-2E6289C6650F}"/>
              </a:ext>
            </a:extLst>
          </p:cNvPr>
          <p:cNvPicPr>
            <a:picLocks noChangeAspect="1"/>
          </p:cNvPicPr>
          <p:nvPr/>
        </p:nvPicPr>
        <p:blipFill>
          <a:blip r:embed="rId2"/>
          <a:stretch>
            <a:fillRect/>
          </a:stretch>
        </p:blipFill>
        <p:spPr>
          <a:xfrm>
            <a:off x="2898232" y="1587673"/>
            <a:ext cx="6636091" cy="4095961"/>
          </a:xfrm>
          <a:prstGeom prst="rect">
            <a:avLst/>
          </a:prstGeom>
        </p:spPr>
      </p:pic>
      <p:sp>
        <p:nvSpPr>
          <p:cNvPr id="2" name="Title 1">
            <a:extLst>
              <a:ext uri="{FF2B5EF4-FFF2-40B4-BE49-F238E27FC236}">
                <a16:creationId xmlns:a16="http://schemas.microsoft.com/office/drawing/2014/main" id="{E1F7EB1E-CF15-2705-20CD-23DC7AB775BC}"/>
              </a:ext>
            </a:extLst>
          </p:cNvPr>
          <p:cNvSpPr txBox="1">
            <a:spLocks/>
          </p:cNvSpPr>
          <p:nvPr/>
        </p:nvSpPr>
        <p:spPr>
          <a:xfrm>
            <a:off x="257115" y="277189"/>
            <a:ext cx="11003783" cy="847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a:t>
            </a:r>
            <a:r>
              <a:rPr lang="fr-FR" dirty="0"/>
              <a:t>9</a:t>
            </a:r>
            <a:r>
              <a:rPr lang="en-GB" dirty="0"/>
              <a:t> Standardisation: Shape and description</a:t>
            </a:r>
          </a:p>
        </p:txBody>
      </p:sp>
      <p:cxnSp>
        <p:nvCxnSpPr>
          <p:cNvPr id="4" name="Straight Arrow Connector 3">
            <a:extLst>
              <a:ext uri="{FF2B5EF4-FFF2-40B4-BE49-F238E27FC236}">
                <a16:creationId xmlns:a16="http://schemas.microsoft.com/office/drawing/2014/main" id="{D1DBA647-22A3-65C3-4DAC-B592361F41F1}"/>
              </a:ext>
            </a:extLst>
          </p:cNvPr>
          <p:cNvCxnSpPr>
            <a:cxnSpLocks/>
          </p:cNvCxnSpPr>
          <p:nvPr/>
        </p:nvCxnSpPr>
        <p:spPr>
          <a:xfrm>
            <a:off x="2898232" y="3263606"/>
            <a:ext cx="164871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3C365B7-BB3A-E8DD-4BAB-1465266B35B3}"/>
              </a:ext>
            </a:extLst>
          </p:cNvPr>
          <p:cNvSpPr txBox="1"/>
          <p:nvPr/>
        </p:nvSpPr>
        <p:spPr>
          <a:xfrm>
            <a:off x="363820" y="2838425"/>
            <a:ext cx="2577693" cy="830997"/>
          </a:xfrm>
          <a:prstGeom prst="rect">
            <a:avLst/>
          </a:prstGeom>
          <a:noFill/>
        </p:spPr>
        <p:txBody>
          <a:bodyPr wrap="none" rtlCol="0">
            <a:spAutoFit/>
          </a:bodyPr>
          <a:lstStyle/>
          <a:p>
            <a:r>
              <a:rPr lang="en-GB" sz="2400" b="1" dirty="0">
                <a:solidFill>
                  <a:srgbClr val="00B0F0"/>
                </a:solidFill>
              </a:rPr>
              <a:t>Title of the French </a:t>
            </a:r>
          </a:p>
          <a:p>
            <a:r>
              <a:rPr lang="en-GB" sz="2400" b="1" dirty="0">
                <a:solidFill>
                  <a:srgbClr val="00B0F0"/>
                </a:solidFill>
              </a:rPr>
              <a:t>standards</a:t>
            </a:r>
          </a:p>
        </p:txBody>
      </p:sp>
      <p:sp>
        <p:nvSpPr>
          <p:cNvPr id="8" name="TextBox 7">
            <a:extLst>
              <a:ext uri="{FF2B5EF4-FFF2-40B4-BE49-F238E27FC236}">
                <a16:creationId xmlns:a16="http://schemas.microsoft.com/office/drawing/2014/main" id="{DD684B60-DA9D-8DC0-448E-BF533A86602C}"/>
              </a:ext>
            </a:extLst>
          </p:cNvPr>
          <p:cNvSpPr txBox="1"/>
          <p:nvPr/>
        </p:nvSpPr>
        <p:spPr>
          <a:xfrm>
            <a:off x="9820406" y="1666129"/>
            <a:ext cx="1934504" cy="830997"/>
          </a:xfrm>
          <a:prstGeom prst="rect">
            <a:avLst/>
          </a:prstGeom>
          <a:noFill/>
        </p:spPr>
        <p:txBody>
          <a:bodyPr wrap="none" rtlCol="0">
            <a:spAutoFit/>
          </a:bodyPr>
          <a:lstStyle/>
          <a:p>
            <a:r>
              <a:rPr lang="en-GB" sz="2400" b="1" dirty="0">
                <a:solidFill>
                  <a:srgbClr val="00B0F0"/>
                </a:solidFill>
              </a:rPr>
              <a:t>The year of </a:t>
            </a:r>
          </a:p>
          <a:p>
            <a:r>
              <a:rPr lang="en-GB" sz="2400" b="1" dirty="0">
                <a:solidFill>
                  <a:srgbClr val="00B0F0"/>
                </a:solidFill>
              </a:rPr>
              <a:t>the standards</a:t>
            </a:r>
          </a:p>
        </p:txBody>
      </p:sp>
      <p:cxnSp>
        <p:nvCxnSpPr>
          <p:cNvPr id="11" name="Straight Arrow Connector 10">
            <a:extLst>
              <a:ext uri="{FF2B5EF4-FFF2-40B4-BE49-F238E27FC236}">
                <a16:creationId xmlns:a16="http://schemas.microsoft.com/office/drawing/2014/main" id="{0A162A69-6154-B375-A449-575F8FCFC25F}"/>
              </a:ext>
            </a:extLst>
          </p:cNvPr>
          <p:cNvCxnSpPr>
            <a:cxnSpLocks/>
          </p:cNvCxnSpPr>
          <p:nvPr/>
        </p:nvCxnSpPr>
        <p:spPr>
          <a:xfrm flipH="1">
            <a:off x="9344416" y="2097929"/>
            <a:ext cx="463464"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01F1EF-E98F-E128-05CE-B8BB3D3D9700}"/>
              </a:ext>
            </a:extLst>
          </p:cNvPr>
          <p:cNvCxnSpPr>
            <a:cxnSpLocks/>
          </p:cNvCxnSpPr>
          <p:nvPr/>
        </p:nvCxnSpPr>
        <p:spPr>
          <a:xfrm>
            <a:off x="2299839" y="2058880"/>
            <a:ext cx="733619"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5BDC3C-5F24-404B-9DBD-7510051B6B03}"/>
              </a:ext>
            </a:extLst>
          </p:cNvPr>
          <p:cNvSpPr txBox="1"/>
          <p:nvPr/>
        </p:nvSpPr>
        <p:spPr>
          <a:xfrm>
            <a:off x="342943" y="1682430"/>
            <a:ext cx="2110065" cy="830997"/>
          </a:xfrm>
          <a:prstGeom prst="rect">
            <a:avLst/>
          </a:prstGeom>
          <a:noFill/>
        </p:spPr>
        <p:txBody>
          <a:bodyPr wrap="none" rtlCol="0">
            <a:spAutoFit/>
          </a:bodyPr>
          <a:lstStyle/>
          <a:p>
            <a:r>
              <a:rPr lang="fr-FR" sz="2400" b="1" dirty="0">
                <a:solidFill>
                  <a:srgbClr val="00B0F0"/>
                </a:solidFill>
              </a:rPr>
              <a:t>The country of </a:t>
            </a:r>
          </a:p>
          <a:p>
            <a:r>
              <a:rPr lang="fr-FR" sz="2400" b="1" dirty="0">
                <a:solidFill>
                  <a:srgbClr val="00B0F0"/>
                </a:solidFill>
              </a:rPr>
              <a:t>the standards</a:t>
            </a:r>
            <a:endParaRPr lang="en-GB" sz="2400" b="1" dirty="0">
              <a:solidFill>
                <a:srgbClr val="00B0F0"/>
              </a:solidFill>
            </a:endParaRPr>
          </a:p>
        </p:txBody>
      </p:sp>
      <p:sp>
        <p:nvSpPr>
          <p:cNvPr id="19" name="Left Brace 18">
            <a:extLst>
              <a:ext uri="{FF2B5EF4-FFF2-40B4-BE49-F238E27FC236}">
                <a16:creationId xmlns:a16="http://schemas.microsoft.com/office/drawing/2014/main" id="{FA7A521B-163E-7AD4-A923-2B266EFA7E9D}"/>
              </a:ext>
            </a:extLst>
          </p:cNvPr>
          <p:cNvSpPr/>
          <p:nvPr/>
        </p:nvSpPr>
        <p:spPr>
          <a:xfrm flipH="1">
            <a:off x="9534323" y="4760071"/>
            <a:ext cx="714288" cy="926745"/>
          </a:xfrm>
          <a:prstGeom prst="leftBrace">
            <a:avLst>
              <a:gd name="adj1" fmla="val 32436"/>
              <a:gd name="adj2" fmla="val 50000"/>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588443EC-C6F5-D7CD-610B-5F2B01056561}"/>
              </a:ext>
            </a:extLst>
          </p:cNvPr>
          <p:cNvSpPr txBox="1"/>
          <p:nvPr/>
        </p:nvSpPr>
        <p:spPr>
          <a:xfrm>
            <a:off x="10293646" y="4807944"/>
            <a:ext cx="1314142" cy="830997"/>
          </a:xfrm>
          <a:prstGeom prst="rect">
            <a:avLst/>
          </a:prstGeom>
          <a:noFill/>
        </p:spPr>
        <p:txBody>
          <a:bodyPr wrap="none" rtlCol="0">
            <a:spAutoFit/>
          </a:bodyPr>
          <a:lstStyle/>
          <a:p>
            <a:r>
              <a:rPr lang="en-GB" sz="2400" b="1" dirty="0">
                <a:solidFill>
                  <a:srgbClr val="00B0F0"/>
                </a:solidFill>
              </a:rPr>
              <a:t>The </a:t>
            </a:r>
          </a:p>
          <a:p>
            <a:r>
              <a:rPr lang="en-GB" sz="2400" b="1" dirty="0">
                <a:solidFill>
                  <a:srgbClr val="00B0F0"/>
                </a:solidFill>
              </a:rPr>
              <a:t>standard</a:t>
            </a:r>
          </a:p>
        </p:txBody>
      </p:sp>
    </p:spTree>
    <p:extLst>
      <p:ext uri="{BB962C8B-B14F-4D97-AF65-F5344CB8AC3E}">
        <p14:creationId xmlns:p14="http://schemas.microsoft.com/office/powerpoint/2010/main" val="17819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A1A3-3E2D-0273-D898-55D879447C7D}"/>
              </a:ext>
            </a:extLst>
          </p:cNvPr>
          <p:cNvSpPr>
            <a:spLocks noGrp="1"/>
          </p:cNvSpPr>
          <p:nvPr>
            <p:ph type="title"/>
          </p:nvPr>
        </p:nvSpPr>
        <p:spPr>
          <a:xfrm>
            <a:off x="838200" y="90861"/>
            <a:ext cx="10515600" cy="1325563"/>
          </a:xfrm>
        </p:spPr>
        <p:txBody>
          <a:bodyPr/>
          <a:lstStyle/>
          <a:p>
            <a:r>
              <a:rPr lang="fr-FR" dirty="0"/>
              <a:t>I.2 </a:t>
            </a:r>
            <a:r>
              <a:rPr lang="en-GB" dirty="0"/>
              <a:t>Regulations</a:t>
            </a:r>
            <a:r>
              <a:rPr lang="fr-FR" dirty="0"/>
              <a:t> &amp;  </a:t>
            </a:r>
            <a:r>
              <a:rPr lang="en-GB" dirty="0"/>
              <a:t>Regulatory</a:t>
            </a:r>
            <a:r>
              <a:rPr lang="fr-FR" dirty="0"/>
              <a:t> </a:t>
            </a:r>
            <a:r>
              <a:rPr lang="en-GB" dirty="0"/>
              <a:t>texts</a:t>
            </a:r>
            <a:r>
              <a:rPr lang="fr-FR" dirty="0"/>
              <a:t>: </a:t>
            </a:r>
            <a:endParaRPr lang="en-GB" dirty="0"/>
          </a:p>
        </p:txBody>
      </p:sp>
      <p:sp>
        <p:nvSpPr>
          <p:cNvPr id="3" name="Content Placeholder 2">
            <a:extLst>
              <a:ext uri="{FF2B5EF4-FFF2-40B4-BE49-F238E27FC236}">
                <a16:creationId xmlns:a16="http://schemas.microsoft.com/office/drawing/2014/main" id="{B5236EC7-F90D-48F9-1231-76123ECB2B89}"/>
              </a:ext>
            </a:extLst>
          </p:cNvPr>
          <p:cNvSpPr>
            <a:spLocks noGrp="1"/>
          </p:cNvSpPr>
          <p:nvPr>
            <p:ph idx="1"/>
          </p:nvPr>
        </p:nvSpPr>
        <p:spPr>
          <a:xfrm>
            <a:off x="838200" y="1253331"/>
            <a:ext cx="10515600" cy="4351338"/>
          </a:xfrm>
        </p:spPr>
        <p:txBody>
          <a:bodyPr/>
          <a:lstStyle/>
          <a:p>
            <a:pPr marL="0" indent="0">
              <a:buNone/>
            </a:pPr>
            <a:r>
              <a:rPr lang="en-GB" dirty="0"/>
              <a:t>What</a:t>
            </a:r>
            <a:r>
              <a:rPr lang="fr-FR" dirty="0"/>
              <a:t> are </a:t>
            </a:r>
            <a:r>
              <a:rPr lang="en-GB" dirty="0"/>
              <a:t>regulations</a:t>
            </a:r>
            <a:r>
              <a:rPr lang="fr-FR" dirty="0"/>
              <a:t>? </a:t>
            </a:r>
          </a:p>
          <a:p>
            <a:pPr marL="0" indent="0">
              <a:buNone/>
            </a:pPr>
            <a:endParaRPr lang="fr-FR" dirty="0"/>
          </a:p>
          <a:p>
            <a:pPr marL="0" indent="0">
              <a:buNone/>
            </a:pPr>
            <a:endParaRPr lang="en-GB" dirty="0"/>
          </a:p>
        </p:txBody>
      </p:sp>
      <p:sp>
        <p:nvSpPr>
          <p:cNvPr id="6" name="Callout: Bent Line 5">
            <a:extLst>
              <a:ext uri="{FF2B5EF4-FFF2-40B4-BE49-F238E27FC236}">
                <a16:creationId xmlns:a16="http://schemas.microsoft.com/office/drawing/2014/main" id="{C9699F2D-517D-28DA-F452-FE1E92843C6F}"/>
              </a:ext>
            </a:extLst>
          </p:cNvPr>
          <p:cNvSpPr/>
          <p:nvPr/>
        </p:nvSpPr>
        <p:spPr>
          <a:xfrm flipH="1">
            <a:off x="213361" y="2065261"/>
            <a:ext cx="2628451" cy="2411046"/>
          </a:xfrm>
          <a:prstGeom prst="borderCallout2">
            <a:avLst>
              <a:gd name="adj1" fmla="val 18750"/>
              <a:gd name="adj2" fmla="val 266"/>
              <a:gd name="adj3" fmla="val 19030"/>
              <a:gd name="adj4" fmla="val -11195"/>
              <a:gd name="adj5" fmla="val 39111"/>
              <a:gd name="adj6" fmla="val -51808"/>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Bef>
                <a:spcPts val="600"/>
              </a:spcBef>
              <a:spcAft>
                <a:spcPts val="800"/>
              </a:spcAft>
            </a:pPr>
            <a:r>
              <a:rPr lang="en-US" sz="1800" b="1" dirty="0">
                <a:effectLst/>
                <a:latin typeface="Calibri Light" panose="020F0302020204030204" pitchFamily="34" charset="0"/>
                <a:ea typeface="Calibri" panose="020F0502020204030204" pitchFamily="34" charset="0"/>
                <a:cs typeface="Arial" panose="020B0604020202020204" pitchFamily="34" charset="0"/>
              </a:rPr>
              <a:t>Regulation is in the broad sense, a set of indications, laws, prescriptions, rules and regulations, and other legal texts governing social activity.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allout: Bent Line 6">
            <a:extLst>
              <a:ext uri="{FF2B5EF4-FFF2-40B4-BE49-F238E27FC236}">
                <a16:creationId xmlns:a16="http://schemas.microsoft.com/office/drawing/2014/main" id="{6BD61D7A-B24D-4FEA-1714-A2E32994726C}"/>
              </a:ext>
            </a:extLst>
          </p:cNvPr>
          <p:cNvSpPr/>
          <p:nvPr/>
        </p:nvSpPr>
        <p:spPr>
          <a:xfrm flipH="1">
            <a:off x="1499148" y="4815342"/>
            <a:ext cx="2708984" cy="1578653"/>
          </a:xfrm>
          <a:prstGeom prst="borderCallout2">
            <a:avLst>
              <a:gd name="adj1" fmla="val 18750"/>
              <a:gd name="adj2" fmla="val 266"/>
              <a:gd name="adj3" fmla="val 19030"/>
              <a:gd name="adj4" fmla="val -11195"/>
              <a:gd name="adj5" fmla="val -21635"/>
              <a:gd name="adj6" fmla="val -35162"/>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Bef>
                <a:spcPts val="600"/>
              </a:spcBef>
              <a:spcAft>
                <a:spcPts val="800"/>
              </a:spcAft>
            </a:pPr>
            <a:r>
              <a:rPr lang="en-US" sz="1800" b="1" dirty="0">
                <a:effectLst/>
                <a:latin typeface="Calibri Light" panose="020F0302020204030204" pitchFamily="34" charset="0"/>
                <a:ea typeface="Calibri" panose="020F0502020204030204" pitchFamily="34" charset="0"/>
                <a:cs typeface="Arial" panose="020B0604020202020204" pitchFamily="34" charset="0"/>
              </a:rPr>
              <a:t> It can also simply refer to all the legal and regulatory measures, which govern a question.</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Callout: Bent Line 7">
            <a:extLst>
              <a:ext uri="{FF2B5EF4-FFF2-40B4-BE49-F238E27FC236}">
                <a16:creationId xmlns:a16="http://schemas.microsoft.com/office/drawing/2014/main" id="{CE77F463-68E1-337D-18A4-69EBCDBECF75}"/>
              </a:ext>
            </a:extLst>
          </p:cNvPr>
          <p:cNvSpPr/>
          <p:nvPr/>
        </p:nvSpPr>
        <p:spPr>
          <a:xfrm>
            <a:off x="9601200" y="1490858"/>
            <a:ext cx="2147298" cy="3803912"/>
          </a:xfrm>
          <a:prstGeom prst="borderCallout2">
            <a:avLst>
              <a:gd name="adj1" fmla="val 18750"/>
              <a:gd name="adj2" fmla="val -199"/>
              <a:gd name="adj3" fmla="val 18750"/>
              <a:gd name="adj4" fmla="val -16667"/>
              <a:gd name="adj5" fmla="val 36680"/>
              <a:gd name="adj6" fmla="val -66763"/>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74F2FB5-3382-56E8-0306-94F3197CBADD}"/>
              </a:ext>
            </a:extLst>
          </p:cNvPr>
          <p:cNvPicPr>
            <a:picLocks noChangeAspect="1"/>
          </p:cNvPicPr>
          <p:nvPr/>
        </p:nvPicPr>
        <p:blipFill>
          <a:blip r:embed="rId3"/>
          <a:stretch>
            <a:fillRect/>
          </a:stretch>
        </p:blipFill>
        <p:spPr>
          <a:xfrm>
            <a:off x="3174404" y="1753862"/>
            <a:ext cx="6106032" cy="3513369"/>
          </a:xfrm>
          <a:prstGeom prst="ellipse">
            <a:avLst/>
          </a:prstGeom>
          <a:ln>
            <a:noFill/>
          </a:ln>
          <a:effectLst>
            <a:softEdge rad="112500"/>
          </a:effectLst>
        </p:spPr>
      </p:pic>
      <p:sp>
        <p:nvSpPr>
          <p:cNvPr id="10" name="TextBox 9">
            <a:extLst>
              <a:ext uri="{FF2B5EF4-FFF2-40B4-BE49-F238E27FC236}">
                <a16:creationId xmlns:a16="http://schemas.microsoft.com/office/drawing/2014/main" id="{D727EB00-415C-D716-CE5E-6BBBBBF34FBA}"/>
              </a:ext>
            </a:extLst>
          </p:cNvPr>
          <p:cNvSpPr txBox="1"/>
          <p:nvPr/>
        </p:nvSpPr>
        <p:spPr>
          <a:xfrm>
            <a:off x="9742636" y="1563231"/>
            <a:ext cx="1874004" cy="3693319"/>
          </a:xfrm>
          <a:prstGeom prst="rect">
            <a:avLst/>
          </a:prstGeom>
          <a:noFill/>
        </p:spPr>
        <p:txBody>
          <a:bodyPr wrap="square">
            <a:spAutoFit/>
          </a:bodyPr>
          <a:lstStyle/>
          <a:p>
            <a:pPr algn="justLow" rtl="1"/>
            <a:r>
              <a:rPr lang="ar-DZ" dirty="0"/>
              <a:t>التنظيم بمعناه الواسع هو مجموعة </a:t>
            </a:r>
            <a:r>
              <a:rPr lang="ar-DZ" b="1" dirty="0">
                <a:solidFill>
                  <a:srgbClr val="00B050"/>
                </a:solidFill>
              </a:rPr>
              <a:t>المؤشرات والقوانين والتشريعات والقواعد والأنظمة</a:t>
            </a:r>
            <a:r>
              <a:rPr lang="ar-DZ" dirty="0"/>
              <a:t>، وغيرها من </a:t>
            </a:r>
            <a:r>
              <a:rPr lang="ar-DZ" b="1" dirty="0">
                <a:solidFill>
                  <a:srgbClr val="FF0000"/>
                </a:solidFill>
              </a:rPr>
              <a:t>النصوص القانونية</a:t>
            </a:r>
            <a:r>
              <a:rPr lang="ar-DZ" dirty="0"/>
              <a:t> التي تحكم النشاط الاجتماعي.</a:t>
            </a:r>
            <a:endParaRPr lang="fr-FR" dirty="0"/>
          </a:p>
          <a:p>
            <a:pPr algn="justLow" rtl="1"/>
            <a:endParaRPr lang="fr-FR" dirty="0"/>
          </a:p>
          <a:p>
            <a:pPr algn="justLow" rtl="1"/>
            <a:r>
              <a:rPr lang="ar-DZ" dirty="0"/>
              <a:t>ويمكن أيضًا أن يشير ببساطة إلى جميع </a:t>
            </a:r>
            <a:r>
              <a:rPr lang="ar-DZ" b="1" dirty="0">
                <a:solidFill>
                  <a:srgbClr val="00B050"/>
                </a:solidFill>
              </a:rPr>
              <a:t>التدابير القانونية والتنظيمية </a:t>
            </a:r>
            <a:r>
              <a:rPr lang="ar-DZ" dirty="0"/>
              <a:t>التي تحكم مسألة ما.</a:t>
            </a:r>
            <a:endParaRPr lang="en-GB" dirty="0"/>
          </a:p>
        </p:txBody>
      </p:sp>
    </p:spTree>
    <p:extLst>
      <p:ext uri="{BB962C8B-B14F-4D97-AF65-F5344CB8AC3E}">
        <p14:creationId xmlns:p14="http://schemas.microsoft.com/office/powerpoint/2010/main" val="10613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7E426-1CF7-15F1-61F7-E593A2017451}"/>
              </a:ext>
            </a:extLst>
          </p:cNvPr>
          <p:cNvSpPr>
            <a:spLocks noGrp="1"/>
          </p:cNvSpPr>
          <p:nvPr>
            <p:ph idx="1"/>
          </p:nvPr>
        </p:nvSpPr>
        <p:spPr>
          <a:xfrm>
            <a:off x="838200" y="1280604"/>
            <a:ext cx="10515600" cy="4351338"/>
          </a:xfrm>
        </p:spPr>
        <p:txBody>
          <a:bodyPr/>
          <a:lstStyle/>
          <a:p>
            <a:pPr marL="0" indent="0">
              <a:buNone/>
            </a:pPr>
            <a:r>
              <a:rPr lang="en-GB" dirty="0"/>
              <a:t>What are regulatory texts? </a:t>
            </a:r>
            <a:endParaRPr lang="ar-DZ" dirty="0"/>
          </a:p>
          <a:p>
            <a:pPr marL="0" indent="0">
              <a:buNone/>
            </a:pPr>
            <a:endParaRPr lang="en-GB" dirty="0"/>
          </a:p>
        </p:txBody>
      </p:sp>
      <p:sp>
        <p:nvSpPr>
          <p:cNvPr id="4" name="Title 1">
            <a:extLst>
              <a:ext uri="{FF2B5EF4-FFF2-40B4-BE49-F238E27FC236}">
                <a16:creationId xmlns:a16="http://schemas.microsoft.com/office/drawing/2014/main" id="{C9D03FAA-8E2D-0A62-57B1-C83CA2C486E5}"/>
              </a:ext>
            </a:extLst>
          </p:cNvPr>
          <p:cNvSpPr>
            <a:spLocks noGrp="1"/>
          </p:cNvSpPr>
          <p:nvPr>
            <p:ph type="title"/>
          </p:nvPr>
        </p:nvSpPr>
        <p:spPr>
          <a:xfrm>
            <a:off x="838200" y="90861"/>
            <a:ext cx="10515600" cy="1325563"/>
          </a:xfrm>
        </p:spPr>
        <p:txBody>
          <a:bodyPr/>
          <a:lstStyle/>
          <a:p>
            <a:r>
              <a:rPr lang="fr-FR" dirty="0"/>
              <a:t>I.2 </a:t>
            </a:r>
            <a:r>
              <a:rPr lang="en-GB" dirty="0"/>
              <a:t>Regulations</a:t>
            </a:r>
            <a:r>
              <a:rPr lang="fr-FR" dirty="0"/>
              <a:t> &amp;  </a:t>
            </a:r>
            <a:r>
              <a:rPr lang="en-GB" dirty="0"/>
              <a:t>Regulatory</a:t>
            </a:r>
            <a:r>
              <a:rPr lang="fr-FR" dirty="0"/>
              <a:t> </a:t>
            </a:r>
            <a:r>
              <a:rPr lang="en-GB" dirty="0"/>
              <a:t>texts</a:t>
            </a:r>
            <a:r>
              <a:rPr lang="fr-FR" dirty="0"/>
              <a:t>: </a:t>
            </a:r>
            <a:endParaRPr lang="en-GB" dirty="0"/>
          </a:p>
        </p:txBody>
      </p:sp>
      <p:pic>
        <p:nvPicPr>
          <p:cNvPr id="6" name="Picture 5">
            <a:extLst>
              <a:ext uri="{FF2B5EF4-FFF2-40B4-BE49-F238E27FC236}">
                <a16:creationId xmlns:a16="http://schemas.microsoft.com/office/drawing/2014/main" id="{502C1A2E-7E45-6835-44BC-0CD3D241CD71}"/>
              </a:ext>
            </a:extLst>
          </p:cNvPr>
          <p:cNvPicPr>
            <a:picLocks noChangeAspect="1"/>
          </p:cNvPicPr>
          <p:nvPr/>
        </p:nvPicPr>
        <p:blipFill>
          <a:blip r:embed="rId2"/>
          <a:stretch>
            <a:fillRect/>
          </a:stretch>
        </p:blipFill>
        <p:spPr>
          <a:xfrm>
            <a:off x="8184222" y="1311426"/>
            <a:ext cx="3562533" cy="5305915"/>
          </a:xfrm>
          <a:prstGeom prst="rect">
            <a:avLst/>
          </a:prstGeom>
        </p:spPr>
      </p:pic>
      <p:sp>
        <p:nvSpPr>
          <p:cNvPr id="7" name="Rectangle: Beveled 6">
            <a:extLst>
              <a:ext uri="{FF2B5EF4-FFF2-40B4-BE49-F238E27FC236}">
                <a16:creationId xmlns:a16="http://schemas.microsoft.com/office/drawing/2014/main" id="{42FAAD2C-0611-5AC8-3172-E91B626AC317}"/>
              </a:ext>
            </a:extLst>
          </p:cNvPr>
          <p:cNvSpPr/>
          <p:nvPr/>
        </p:nvSpPr>
        <p:spPr>
          <a:xfrm>
            <a:off x="678094" y="1880171"/>
            <a:ext cx="7346023" cy="2558265"/>
          </a:xfrm>
          <a:prstGeom prst="bevel">
            <a:avLst>
              <a:gd name="adj" fmla="val 4005"/>
            </a:avLst>
          </a:prstGeom>
          <a:noFill/>
          <a:ln w="28575">
            <a:solidFill>
              <a:schemeClr val="accent2">
                <a:lumMod val="50000"/>
              </a:schemeClr>
            </a:solidFill>
          </a:ln>
          <a:effectLst>
            <a:glow rad="63500">
              <a:schemeClr val="accent2">
                <a:lumMod val="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indent="321945" algn="just">
              <a:lnSpc>
                <a:spcPct val="115000"/>
              </a:lnSpc>
              <a:spcBef>
                <a:spcPts val="600"/>
              </a:spcBef>
              <a:spcAft>
                <a:spcPts val="800"/>
              </a:spcAft>
            </a:pPr>
            <a:r>
              <a:rPr lang="en-US"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Regulation is the set of administrative decisions, which are binding on everyone, with a view to the general interest. It is the responsibility of the public authorities. It is the expression of a law, a regulation and therefore established by the legislative powers and the government.</a:t>
            </a:r>
            <a:endParaRPr lang="fr-FR"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marL="38100" indent="321945" algn="just">
              <a:lnSpc>
                <a:spcPct val="115000"/>
              </a:lnSpc>
              <a:spcBef>
                <a:spcPts val="600"/>
              </a:spcBef>
              <a:spcAft>
                <a:spcPts val="800"/>
              </a:spcAft>
            </a:pPr>
            <a:r>
              <a:rPr lang="en-US"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Therefore, before starting any new activity, it is therefore essential for the company to be informed and identify the regulations.</a:t>
            </a:r>
            <a:endParaRPr lang="fr-FR"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Beveled 7">
            <a:extLst>
              <a:ext uri="{FF2B5EF4-FFF2-40B4-BE49-F238E27FC236}">
                <a16:creationId xmlns:a16="http://schemas.microsoft.com/office/drawing/2014/main" id="{E660BAB8-919D-95E9-7D9D-C36DAD8D4F89}"/>
              </a:ext>
            </a:extLst>
          </p:cNvPr>
          <p:cNvSpPr/>
          <p:nvPr/>
        </p:nvSpPr>
        <p:spPr>
          <a:xfrm>
            <a:off x="678093" y="4637479"/>
            <a:ext cx="7346023" cy="1900782"/>
          </a:xfrm>
          <a:prstGeom prst="bevel">
            <a:avLst>
              <a:gd name="adj" fmla="val 4005"/>
            </a:avLst>
          </a:prstGeom>
          <a:noFill/>
          <a:ln w="28575">
            <a:solidFill>
              <a:schemeClr val="accent2">
                <a:lumMod val="50000"/>
              </a:schemeClr>
            </a:solidFill>
          </a:ln>
          <a:effectLst>
            <a:glow rad="63500">
              <a:schemeClr val="accent2">
                <a:lumMod val="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indent="321945" algn="justLow" rtl="1">
              <a:lnSpc>
                <a:spcPct val="115000"/>
              </a:lnSpc>
              <a:spcBef>
                <a:spcPts val="600"/>
              </a:spcBef>
              <a:spcAft>
                <a:spcPts val="800"/>
              </a:spcAft>
            </a:pPr>
            <a:r>
              <a:rPr lang="ar-DZ"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اللائحة هي </a:t>
            </a:r>
            <a:r>
              <a:rPr lang="ar-DZ" sz="1800" b="1" dirty="0">
                <a:ln w="0"/>
                <a:solidFill>
                  <a:srgbClr val="00B050"/>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مجموعة القرارات الإدارية </a:t>
            </a:r>
            <a:r>
              <a:rPr lang="ar-DZ"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الملزمة للجميع تحقيقاً للمصلحة العامة، تقع تحت مسؤولية السلطات العامة وتضعه </a:t>
            </a:r>
            <a:r>
              <a:rPr lang="ar-DZ" sz="1800" b="1" dirty="0">
                <a:ln w="0"/>
                <a:solidFill>
                  <a:srgbClr val="FF0000"/>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السلطات التشريعية والحكومة</a:t>
            </a:r>
            <a:r>
              <a:rPr lang="ar-DZ"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a:t>
            </a:r>
          </a:p>
          <a:p>
            <a:pPr marL="38100" indent="321945" algn="justLow" rtl="1">
              <a:lnSpc>
                <a:spcPct val="115000"/>
              </a:lnSpc>
              <a:spcBef>
                <a:spcPts val="600"/>
              </a:spcBef>
              <a:spcAft>
                <a:spcPts val="800"/>
              </a:spcAft>
            </a:pPr>
            <a:r>
              <a:rPr lang="ar-DZ" sz="1800" b="1" dirty="0">
                <a:ln w="0"/>
                <a:solidFill>
                  <a:schemeClr val="tx1"/>
                </a:solidFill>
                <a:effectLst>
                  <a:outerShdw blurRad="38100" dist="19050" dir="2700000" algn="tl" rotWithShape="0">
                    <a:schemeClr val="dk1">
                      <a:alpha val="40000"/>
                    </a:schemeClr>
                  </a:outerShdw>
                </a:effectLst>
                <a:latin typeface="Calibri Light" panose="020F0302020204030204" pitchFamily="34" charset="0"/>
                <a:ea typeface="Calibri" panose="020F0502020204030204" pitchFamily="34" charset="0"/>
                <a:cs typeface="Arial" panose="020B0604020202020204" pitchFamily="34" charset="0"/>
              </a:rPr>
              <a:t>لذلك، قبل البدء بأي نشاط جديد: تجاري، صحي، إقتصادي... من الضروري أن تقوم  الشركة بإحترام مجموعة النصوص التنظيمية و أن تكون على علم باللوائح والتعرف عليها.</a:t>
            </a:r>
            <a:endParaRPr lang="fr-FR"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09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A4D2-B25A-CFCA-56AD-FAF2AE55D8A5}"/>
              </a:ext>
            </a:extLst>
          </p:cNvPr>
          <p:cNvSpPr>
            <a:spLocks noGrp="1"/>
          </p:cNvSpPr>
          <p:nvPr>
            <p:ph type="title"/>
          </p:nvPr>
        </p:nvSpPr>
        <p:spPr/>
        <p:txBody>
          <a:bodyPr/>
          <a:lstStyle/>
          <a:p>
            <a:r>
              <a:rPr lang="fr-FR" dirty="0"/>
              <a:t>I.</a:t>
            </a:r>
            <a:r>
              <a:rPr lang="en-GB" dirty="0"/>
              <a:t>2 Regulations and Regulatory texts</a:t>
            </a:r>
            <a:r>
              <a:rPr lang="fr-FR" dirty="0"/>
              <a:t>: </a:t>
            </a:r>
            <a:endParaRPr lang="en-GB" dirty="0"/>
          </a:p>
        </p:txBody>
      </p:sp>
      <p:sp>
        <p:nvSpPr>
          <p:cNvPr id="3" name="Content Placeholder 2">
            <a:extLst>
              <a:ext uri="{FF2B5EF4-FFF2-40B4-BE49-F238E27FC236}">
                <a16:creationId xmlns:a16="http://schemas.microsoft.com/office/drawing/2014/main" id="{F25C9611-CC70-9358-0D9E-DD6B85BC09DE}"/>
              </a:ext>
            </a:extLst>
          </p:cNvPr>
          <p:cNvSpPr>
            <a:spLocks noGrp="1"/>
          </p:cNvSpPr>
          <p:nvPr>
            <p:ph idx="1"/>
          </p:nvPr>
        </p:nvSpPr>
        <p:spPr>
          <a:xfrm>
            <a:off x="838200" y="1505754"/>
            <a:ext cx="10515600" cy="4351338"/>
          </a:xfrm>
        </p:spPr>
        <p:txBody>
          <a:bodyPr/>
          <a:lstStyle/>
          <a:p>
            <a:pPr marL="0" indent="0">
              <a:buNone/>
            </a:pPr>
            <a:r>
              <a:rPr lang="en-GB" dirty="0"/>
              <a:t>Why</a:t>
            </a:r>
            <a:r>
              <a:rPr lang="fr-FR" dirty="0"/>
              <a:t> </a:t>
            </a:r>
            <a:r>
              <a:rPr lang="en-US" dirty="0"/>
              <a:t>do the regulations exist?</a:t>
            </a: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F4664BA2-8C18-93B8-91D6-D0C6CED705FA}"/>
              </a:ext>
            </a:extLst>
          </p:cNvPr>
          <p:cNvPicPr>
            <a:picLocks noChangeAspect="1"/>
          </p:cNvPicPr>
          <p:nvPr/>
        </p:nvPicPr>
        <p:blipFill>
          <a:blip r:embed="rId2"/>
          <a:stretch>
            <a:fillRect/>
          </a:stretch>
        </p:blipFill>
        <p:spPr>
          <a:xfrm>
            <a:off x="583915" y="2083866"/>
            <a:ext cx="11024170" cy="4351338"/>
          </a:xfrm>
          <a:prstGeom prst="rect">
            <a:avLst/>
          </a:prstGeom>
        </p:spPr>
      </p:pic>
      <p:sp>
        <p:nvSpPr>
          <p:cNvPr id="6" name="TextBox 5">
            <a:extLst>
              <a:ext uri="{FF2B5EF4-FFF2-40B4-BE49-F238E27FC236}">
                <a16:creationId xmlns:a16="http://schemas.microsoft.com/office/drawing/2014/main" id="{3E68F4DA-F7B4-D3D7-B73A-274B2B338035}"/>
              </a:ext>
            </a:extLst>
          </p:cNvPr>
          <p:cNvSpPr txBox="1"/>
          <p:nvPr/>
        </p:nvSpPr>
        <p:spPr>
          <a:xfrm>
            <a:off x="1469204" y="2831317"/>
            <a:ext cx="9578904" cy="707886"/>
          </a:xfrm>
          <a:prstGeom prst="rect">
            <a:avLst/>
          </a:prstGeom>
          <a:noFill/>
        </p:spPr>
        <p:txBody>
          <a:bodyPr wrap="none" rtlCol="0">
            <a:spAutoFit/>
          </a:bodyPr>
          <a:lstStyle/>
          <a:p>
            <a:r>
              <a:rPr lang="en-US" sz="2000" b="1" dirty="0">
                <a:effectLst/>
                <a:latin typeface="Calibri Light" panose="020F0302020204030204" pitchFamily="34" charset="0"/>
                <a:ea typeface="Calibri" panose="020F0502020204030204" pitchFamily="34" charset="0"/>
                <a:cs typeface="Arial" panose="020B0604020202020204" pitchFamily="34" charset="0"/>
              </a:rPr>
              <a:t>Protect the consumer from the merchant, the employee of the employer, the leader's suitor, </a:t>
            </a:r>
          </a:p>
          <a:p>
            <a:r>
              <a:rPr lang="en-US" sz="2000" b="1" dirty="0">
                <a:effectLst/>
                <a:latin typeface="Calibri Light" panose="020F0302020204030204" pitchFamily="34" charset="0"/>
                <a:ea typeface="Calibri" panose="020F0502020204030204" pitchFamily="34" charset="0"/>
                <a:cs typeface="Arial" panose="020B0604020202020204" pitchFamily="34" charset="0"/>
              </a:rPr>
              <a:t>the weak of the strong…</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AF43799-26B4-7928-B798-8A527CE683F2}"/>
              </a:ext>
            </a:extLst>
          </p:cNvPr>
          <p:cNvSpPr txBox="1"/>
          <p:nvPr/>
        </p:nvSpPr>
        <p:spPr>
          <a:xfrm>
            <a:off x="838200" y="4844414"/>
            <a:ext cx="6473119" cy="1015663"/>
          </a:xfrm>
          <a:prstGeom prst="rect">
            <a:avLst/>
          </a:prstGeom>
          <a:noFill/>
        </p:spPr>
        <p:txBody>
          <a:bodyPr wrap="none" rtlCol="0">
            <a:spAutoFit/>
          </a:bodyPr>
          <a:lstStyle/>
          <a:p>
            <a:r>
              <a:rPr lang="ar-DZ" sz="2000" b="1" dirty="0"/>
              <a:t>بما أن اللوائح تتكون من نصوص مختلفة فإنها تغطي أغراضا مختلفة مثل: </a:t>
            </a:r>
          </a:p>
          <a:p>
            <a:pPr marL="285750" indent="-285750" algn="r" rtl="1">
              <a:buFont typeface="Arial" panose="020B0604020202020204" pitchFamily="34" charset="0"/>
              <a:buChar char="•"/>
            </a:pPr>
            <a:r>
              <a:rPr lang="ar-DZ" sz="2000" b="1" dirty="0"/>
              <a:t>حماية المستهلك من التاجر مثل:.....</a:t>
            </a:r>
          </a:p>
          <a:p>
            <a:pPr marL="285750" indent="-285750" algn="r" rtl="1">
              <a:buFont typeface="Arial" panose="020B0604020202020204" pitchFamily="34" charset="0"/>
              <a:buChar char="•"/>
            </a:pPr>
            <a:r>
              <a:rPr lang="ar-DZ" sz="2000" b="1" dirty="0"/>
              <a:t>حماية الموضف من صاحب العمل مثل:... </a:t>
            </a:r>
            <a:endParaRPr lang="en-GB" sz="2000" b="1" dirty="0"/>
          </a:p>
        </p:txBody>
      </p:sp>
    </p:spTree>
    <p:extLst>
      <p:ext uri="{BB962C8B-B14F-4D97-AF65-F5344CB8AC3E}">
        <p14:creationId xmlns:p14="http://schemas.microsoft.com/office/powerpoint/2010/main" val="94977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868-99C4-BE5D-0402-58F4846874E4}"/>
              </a:ext>
            </a:extLst>
          </p:cNvPr>
          <p:cNvSpPr>
            <a:spLocks noGrp="1"/>
          </p:cNvSpPr>
          <p:nvPr>
            <p:ph type="title"/>
          </p:nvPr>
        </p:nvSpPr>
        <p:spPr>
          <a:xfrm>
            <a:off x="838199" y="365125"/>
            <a:ext cx="10709953" cy="1325563"/>
          </a:xfrm>
        </p:spPr>
        <p:txBody>
          <a:bodyPr/>
          <a:lstStyle/>
          <a:p>
            <a:r>
              <a:rPr lang="fr-FR" dirty="0"/>
              <a:t>I.3 </a:t>
            </a:r>
            <a:r>
              <a:rPr lang="en-GB" dirty="0"/>
              <a:t>Economic development and standardization</a:t>
            </a:r>
          </a:p>
        </p:txBody>
      </p:sp>
      <p:sp>
        <p:nvSpPr>
          <p:cNvPr id="3" name="Content Placeholder 2">
            <a:extLst>
              <a:ext uri="{FF2B5EF4-FFF2-40B4-BE49-F238E27FC236}">
                <a16:creationId xmlns:a16="http://schemas.microsoft.com/office/drawing/2014/main" id="{6B091F79-90C8-FB97-31AF-F6E86836F947}"/>
              </a:ext>
            </a:extLst>
          </p:cNvPr>
          <p:cNvSpPr>
            <a:spLocks noGrp="1"/>
          </p:cNvSpPr>
          <p:nvPr>
            <p:ph idx="1"/>
          </p:nvPr>
        </p:nvSpPr>
        <p:spPr>
          <a:xfrm>
            <a:off x="838200" y="1435207"/>
            <a:ext cx="10515600" cy="515900"/>
          </a:xfrm>
        </p:spPr>
        <p:txBody>
          <a:bodyPr/>
          <a:lstStyle/>
          <a:p>
            <a:pPr marL="0" indent="0">
              <a:buNone/>
            </a:pPr>
            <a:r>
              <a:rPr lang="fr-FR" dirty="0"/>
              <a:t>a/ </a:t>
            </a:r>
            <a:r>
              <a:rPr lang="en-GB" dirty="0"/>
              <a:t>What is standardization</a:t>
            </a:r>
            <a:r>
              <a:rPr lang="fr-FR" dirty="0"/>
              <a:t>? </a:t>
            </a:r>
            <a:r>
              <a:rPr lang="fr-FR" dirty="0" err="1">
                <a:solidFill>
                  <a:srgbClr val="FF0000"/>
                </a:solidFill>
              </a:rPr>
              <a:t>Norma</a:t>
            </a:r>
            <a:r>
              <a:rPr lang="fr-FR" dirty="0" err="1"/>
              <a:t>lization</a:t>
            </a:r>
            <a:r>
              <a:rPr lang="fr-FR" dirty="0"/>
              <a:t> </a:t>
            </a:r>
          </a:p>
        </p:txBody>
      </p:sp>
      <p:pic>
        <p:nvPicPr>
          <p:cNvPr id="15" name="Picture 14">
            <a:extLst>
              <a:ext uri="{FF2B5EF4-FFF2-40B4-BE49-F238E27FC236}">
                <a16:creationId xmlns:a16="http://schemas.microsoft.com/office/drawing/2014/main" id="{6A5FC634-530E-68B6-F301-254BBF423005}"/>
              </a:ext>
            </a:extLst>
          </p:cNvPr>
          <p:cNvPicPr>
            <a:picLocks noChangeAspect="1"/>
          </p:cNvPicPr>
          <p:nvPr/>
        </p:nvPicPr>
        <p:blipFill>
          <a:blip r:embed="rId2"/>
          <a:stretch>
            <a:fillRect/>
          </a:stretch>
        </p:blipFill>
        <p:spPr>
          <a:xfrm>
            <a:off x="54796" y="4500107"/>
            <a:ext cx="2208148" cy="2136917"/>
          </a:xfrm>
          <a:prstGeom prst="rect">
            <a:avLst/>
          </a:prstGeom>
        </p:spPr>
      </p:pic>
      <p:sp>
        <p:nvSpPr>
          <p:cNvPr id="17" name="Thought Bubble: Cloud 16">
            <a:extLst>
              <a:ext uri="{FF2B5EF4-FFF2-40B4-BE49-F238E27FC236}">
                <a16:creationId xmlns:a16="http://schemas.microsoft.com/office/drawing/2014/main" id="{69F4CBD5-C7E7-615E-CF67-DC67AC5F1F6C}"/>
              </a:ext>
            </a:extLst>
          </p:cNvPr>
          <p:cNvSpPr/>
          <p:nvPr/>
        </p:nvSpPr>
        <p:spPr>
          <a:xfrm>
            <a:off x="1260767" y="2246730"/>
            <a:ext cx="4092069" cy="2153637"/>
          </a:xfrm>
          <a:prstGeom prst="cloudCallout">
            <a:avLst>
              <a:gd name="adj1" fmla="val -41095"/>
              <a:gd name="adj2" fmla="val 7531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Etymologically, "</a:t>
            </a:r>
            <a:r>
              <a:rPr lang="en-US" sz="2000" b="1" dirty="0">
                <a:solidFill>
                  <a:srgbClr val="FF0000"/>
                </a:solidFill>
                <a:effectLst/>
                <a:latin typeface="Blackadder ITC" panose="04020505051007020D02" pitchFamily="82" charset="0"/>
                <a:ea typeface="Calibri" panose="020F0502020204030204" pitchFamily="34" charset="0"/>
                <a:cs typeface="Arial" panose="020B0604020202020204" pitchFamily="34" charset="0"/>
              </a:rPr>
              <a:t>Norma</a:t>
            </a:r>
            <a:r>
              <a:rPr lang="en-US"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is a Latin term for "the rule."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algn="ctr" rtl="1"/>
            <a:r>
              <a:rPr lang="ar-DZ" b="1" dirty="0"/>
              <a:t>من الناحية اللغوية: كلمة </a:t>
            </a:r>
            <a:r>
              <a:rPr lang="fr-FR" b="1" dirty="0"/>
              <a:t>Norma</a:t>
            </a:r>
            <a:r>
              <a:rPr lang="ar-DZ" b="1" dirty="0"/>
              <a:t> هي مصطلح لاتيني و يعني القاعدة</a:t>
            </a:r>
            <a:endParaRPr lang="en-GB" b="1" dirty="0"/>
          </a:p>
        </p:txBody>
      </p:sp>
      <p:sp>
        <p:nvSpPr>
          <p:cNvPr id="18" name="Thought Bubble: Cloud 17">
            <a:extLst>
              <a:ext uri="{FF2B5EF4-FFF2-40B4-BE49-F238E27FC236}">
                <a16:creationId xmlns:a16="http://schemas.microsoft.com/office/drawing/2014/main" id="{0B618320-2AEF-77BA-62E0-103D8A23DD92}"/>
              </a:ext>
            </a:extLst>
          </p:cNvPr>
          <p:cNvSpPr/>
          <p:nvPr/>
        </p:nvSpPr>
        <p:spPr>
          <a:xfrm>
            <a:off x="6839166" y="1690687"/>
            <a:ext cx="5131553" cy="3338513"/>
          </a:xfrm>
          <a:prstGeom prst="cloudCallout">
            <a:avLst>
              <a:gd name="adj1" fmla="val -47924"/>
              <a:gd name="adj2" fmla="val 65899"/>
            </a:avLst>
          </a:prstGeom>
          <a:noFill/>
          <a:ln w="38100">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000000"/>
                </a:solidFill>
                <a:effectLst/>
                <a:latin typeface="+mj-lt"/>
              </a:rPr>
              <a:t>Standardization is the process of establishing </a:t>
            </a:r>
            <a:r>
              <a:rPr lang="en-US" b="1" i="0" dirty="0">
                <a:solidFill>
                  <a:srgbClr val="00B050"/>
                </a:solidFill>
                <a:effectLst/>
                <a:latin typeface="+mj-lt"/>
              </a:rPr>
              <a:t>common rules </a:t>
            </a:r>
            <a:r>
              <a:rPr lang="en-US" b="1" i="0" dirty="0">
                <a:solidFill>
                  <a:srgbClr val="000000"/>
                </a:solidFill>
                <a:effectLst/>
                <a:latin typeface="+mj-lt"/>
              </a:rPr>
              <a:t>to ensure </a:t>
            </a:r>
            <a:r>
              <a:rPr lang="en-US" b="1" i="0" dirty="0">
                <a:solidFill>
                  <a:srgbClr val="FF0000"/>
                </a:solidFill>
                <a:effectLst/>
                <a:latin typeface="+mj-lt"/>
              </a:rPr>
              <a:t>consistency</a:t>
            </a:r>
            <a:r>
              <a:rPr lang="en-US" b="1" i="0" dirty="0">
                <a:solidFill>
                  <a:srgbClr val="000000"/>
                </a:solidFill>
                <a:effectLst/>
                <a:latin typeface="+mj-lt"/>
              </a:rPr>
              <a:t> and </a:t>
            </a:r>
            <a:r>
              <a:rPr lang="en-US" b="1" i="0" dirty="0">
                <a:solidFill>
                  <a:srgbClr val="FF0000"/>
                </a:solidFill>
                <a:effectLst/>
                <a:latin typeface="+mj-lt"/>
              </a:rPr>
              <a:t>quality </a:t>
            </a:r>
            <a:r>
              <a:rPr lang="en-US" b="1" i="0" dirty="0">
                <a:solidFill>
                  <a:srgbClr val="000000"/>
                </a:solidFill>
                <a:effectLst/>
                <a:latin typeface="+mj-lt"/>
              </a:rPr>
              <a:t>across products and services.</a:t>
            </a:r>
          </a:p>
          <a:p>
            <a:pPr algn="ctr" rtl="1"/>
            <a:r>
              <a:rPr lang="ar-DZ" b="1" dirty="0">
                <a:solidFill>
                  <a:schemeClr val="tx1"/>
                </a:solidFill>
                <a:latin typeface="+mj-lt"/>
              </a:rPr>
              <a:t>التقييس هو عملية وضع معايير مشتركة لضمان الاتساق والجودة عبر مختلف المنتجات والخدمات.</a:t>
            </a:r>
            <a:endParaRPr lang="fr-FR" b="1" dirty="0">
              <a:solidFill>
                <a:schemeClr val="tx1"/>
              </a:solidFill>
              <a:latin typeface="+mj-lt"/>
            </a:endParaRPr>
          </a:p>
        </p:txBody>
      </p:sp>
      <p:pic>
        <p:nvPicPr>
          <p:cNvPr id="23" name="Picture 22">
            <a:extLst>
              <a:ext uri="{FF2B5EF4-FFF2-40B4-BE49-F238E27FC236}">
                <a16:creationId xmlns:a16="http://schemas.microsoft.com/office/drawing/2014/main" id="{23877678-3A0D-8D1F-3E45-E37642A1FF4B}"/>
              </a:ext>
            </a:extLst>
          </p:cNvPr>
          <p:cNvPicPr>
            <a:picLocks noChangeAspect="1"/>
          </p:cNvPicPr>
          <p:nvPr/>
        </p:nvPicPr>
        <p:blipFill>
          <a:blip r:embed="rId3"/>
          <a:stretch>
            <a:fillRect/>
          </a:stretch>
        </p:blipFill>
        <p:spPr>
          <a:xfrm>
            <a:off x="4631017" y="4695990"/>
            <a:ext cx="2208149" cy="174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8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B183FD-0F58-6AF0-0B81-F1DFB2670D3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022479" y="3995214"/>
            <a:ext cx="5509991" cy="2223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11" name="Picture 10">
            <a:extLst>
              <a:ext uri="{FF2B5EF4-FFF2-40B4-BE49-F238E27FC236}">
                <a16:creationId xmlns:a16="http://schemas.microsoft.com/office/drawing/2014/main" id="{F97DE3A6-EF69-3FF4-9162-75B4D7D2655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573165" y="1014077"/>
            <a:ext cx="4365391" cy="2269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a16="http://schemas.microsoft.com/office/drawing/2014/main" id="{1FAC1B42-0D09-961B-8551-D57D23BAE1C4}"/>
              </a:ext>
            </a:extLst>
          </p:cNvPr>
          <p:cNvSpPr>
            <a:spLocks noGrp="1"/>
          </p:cNvSpPr>
          <p:nvPr>
            <p:ph type="title"/>
          </p:nvPr>
        </p:nvSpPr>
        <p:spPr>
          <a:xfrm>
            <a:off x="168575" y="157817"/>
            <a:ext cx="10515600" cy="902368"/>
          </a:xfrm>
        </p:spPr>
        <p:txBody>
          <a:bodyPr/>
          <a:lstStyle/>
          <a:p>
            <a:r>
              <a:rPr lang="fr-FR" sz="2800" dirty="0"/>
              <a:t>b/ </a:t>
            </a:r>
            <a:r>
              <a:rPr lang="en-GB" sz="2800" dirty="0"/>
              <a:t>Historic of standardization</a:t>
            </a:r>
          </a:p>
        </p:txBody>
      </p:sp>
      <p:pic>
        <p:nvPicPr>
          <p:cNvPr id="4" name="Picture 3">
            <a:extLst>
              <a:ext uri="{FF2B5EF4-FFF2-40B4-BE49-F238E27FC236}">
                <a16:creationId xmlns:a16="http://schemas.microsoft.com/office/drawing/2014/main" id="{07AD6693-F518-D1CF-879F-174B24FE6B2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01385" y="1014077"/>
            <a:ext cx="4504542" cy="2269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Notched Right 7">
            <a:extLst>
              <a:ext uri="{FF2B5EF4-FFF2-40B4-BE49-F238E27FC236}">
                <a16:creationId xmlns:a16="http://schemas.microsoft.com/office/drawing/2014/main" id="{32A1A97B-CD77-ABCC-7F78-B7EB40923328}"/>
              </a:ext>
            </a:extLst>
          </p:cNvPr>
          <p:cNvSpPr/>
          <p:nvPr/>
        </p:nvSpPr>
        <p:spPr>
          <a:xfrm>
            <a:off x="71717" y="733925"/>
            <a:ext cx="5799491" cy="2834980"/>
          </a:xfrm>
          <a:prstGeom prst="notchedRightArrow">
            <a:avLst>
              <a:gd name="adj1" fmla="val 65924"/>
              <a:gd name="adj2" fmla="val 28981"/>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mj-lt"/>
            </a:endParaRPr>
          </a:p>
          <a:p>
            <a:pPr algn="ctr"/>
            <a:r>
              <a:rPr lang="en-US" sz="2400" b="1" dirty="0">
                <a:solidFill>
                  <a:schemeClr val="bg1"/>
                </a:solidFill>
                <a:latin typeface="+mj-lt"/>
              </a:rPr>
              <a:t>3000 BC thanks to the Mesopotamian civilization. </a:t>
            </a:r>
            <a:r>
              <a:rPr lang="en-US" sz="2400" b="1" i="0" dirty="0">
                <a:solidFill>
                  <a:schemeClr val="bg1"/>
                </a:solidFill>
                <a:effectLst/>
                <a:latin typeface="+mj-lt"/>
              </a:rPr>
              <a:t>(weights, measures, used for trade</a:t>
            </a:r>
            <a:r>
              <a:rPr lang="fr-FR" sz="2400" b="1" dirty="0">
                <a:solidFill>
                  <a:schemeClr val="bg1"/>
                </a:solidFill>
                <a:latin typeface="+mj-lt"/>
              </a:rPr>
              <a:t>)</a:t>
            </a:r>
            <a:r>
              <a:rPr lang="en-US" sz="2400" b="1" i="0" dirty="0">
                <a:solidFill>
                  <a:schemeClr val="bg1"/>
                </a:solidFill>
                <a:effectLst/>
                <a:latin typeface="+mj-lt"/>
              </a:rPr>
              <a:t>.</a:t>
            </a:r>
          </a:p>
          <a:p>
            <a:pPr algn="ctr"/>
            <a:r>
              <a:rPr lang="ar-DZ" sz="2400" b="1" dirty="0">
                <a:solidFill>
                  <a:schemeClr val="bg1"/>
                </a:solidFill>
                <a:latin typeface="+mj-lt"/>
              </a:rPr>
              <a:t>حضارة بلاد الرافدين</a:t>
            </a:r>
            <a:endParaRPr lang="en-US" sz="2400" b="1" i="0" dirty="0">
              <a:solidFill>
                <a:schemeClr val="bg1"/>
              </a:solidFill>
              <a:effectLst/>
              <a:latin typeface="+mj-lt"/>
            </a:endParaRPr>
          </a:p>
          <a:p>
            <a:pPr algn="ctr"/>
            <a:endParaRPr lang="en-GB" dirty="0"/>
          </a:p>
        </p:txBody>
      </p:sp>
      <p:sp>
        <p:nvSpPr>
          <p:cNvPr id="9" name="Arrow: Notched Right 8">
            <a:extLst>
              <a:ext uri="{FF2B5EF4-FFF2-40B4-BE49-F238E27FC236}">
                <a16:creationId xmlns:a16="http://schemas.microsoft.com/office/drawing/2014/main" id="{845297D3-87BB-46AF-AEF6-9310FF76C739}"/>
              </a:ext>
            </a:extLst>
          </p:cNvPr>
          <p:cNvSpPr/>
          <p:nvPr/>
        </p:nvSpPr>
        <p:spPr>
          <a:xfrm>
            <a:off x="5383659" y="620911"/>
            <a:ext cx="6735156" cy="3057908"/>
          </a:xfrm>
          <a:prstGeom prst="notchedRightArrow">
            <a:avLst>
              <a:gd name="adj1" fmla="val 65924"/>
              <a:gd name="adj2" fmla="val 28645"/>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In the same period, Pharaohs use </a:t>
            </a:r>
            <a:r>
              <a:rPr lang="fr-FR" sz="2400" b="1" dirty="0">
                <a:solidFill>
                  <a:schemeClr val="bg1"/>
                </a:solidFill>
                <a:latin typeface="Calibri Light" panose="020F0302020204030204" pitchFamily="34" charset="0"/>
                <a:ea typeface="Calibri" panose="020F0502020204030204" pitchFamily="34" charset="0"/>
                <a:cs typeface="Arial" panose="020B0604020202020204" pitchFamily="34" charset="0"/>
              </a:rPr>
              <a:t>a</a:t>
            </a: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standardized bricks and </a:t>
            </a:r>
          </a:p>
          <a:p>
            <a:pPr algn="ct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measurements in construction</a:t>
            </a:r>
            <a:endParaRPr lang="en-GB" sz="2400" dirty="0">
              <a:solidFill>
                <a:schemeClr val="bg1"/>
              </a:solidFill>
            </a:endParaRPr>
          </a:p>
        </p:txBody>
      </p:sp>
      <p:pic>
        <p:nvPicPr>
          <p:cNvPr id="5" name="Picture 4">
            <a:extLst>
              <a:ext uri="{FF2B5EF4-FFF2-40B4-BE49-F238E27FC236}">
                <a16:creationId xmlns:a16="http://schemas.microsoft.com/office/drawing/2014/main" id="{2F63D058-63C3-AA8B-691E-8BD2FCABA0C0}"/>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801385" y="4069392"/>
            <a:ext cx="4504542" cy="2082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Arrow: Notched Right 5">
            <a:extLst>
              <a:ext uri="{FF2B5EF4-FFF2-40B4-BE49-F238E27FC236}">
                <a16:creationId xmlns:a16="http://schemas.microsoft.com/office/drawing/2014/main" id="{252DDB7B-BB84-4D0C-1F82-B97D98C8445B}"/>
              </a:ext>
            </a:extLst>
          </p:cNvPr>
          <p:cNvSpPr/>
          <p:nvPr/>
        </p:nvSpPr>
        <p:spPr>
          <a:xfrm>
            <a:off x="71718" y="3646085"/>
            <a:ext cx="5799491" cy="2877829"/>
          </a:xfrm>
          <a:prstGeom prst="notchedRightArrow">
            <a:avLst>
              <a:gd name="adj1" fmla="val 65924"/>
              <a:gd name="adj2" fmla="val 2898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Trade Guilds (12th Century): In Europe, guilds established standards for quality and craftsmanship in various trades, ensuring that products met specific criteria.</a:t>
            </a:r>
            <a:endParaRPr lang="en-GB" sz="2400" dirty="0">
              <a:solidFill>
                <a:schemeClr val="bg1"/>
              </a:solidFill>
            </a:endParaRPr>
          </a:p>
        </p:txBody>
      </p:sp>
      <p:sp>
        <p:nvSpPr>
          <p:cNvPr id="7" name="Arrow: Notched Right 6">
            <a:extLst>
              <a:ext uri="{FF2B5EF4-FFF2-40B4-BE49-F238E27FC236}">
                <a16:creationId xmlns:a16="http://schemas.microsoft.com/office/drawing/2014/main" id="{6C0800AD-AC4C-0228-902E-E34C8561F90A}"/>
              </a:ext>
            </a:extLst>
          </p:cNvPr>
          <p:cNvSpPr/>
          <p:nvPr/>
        </p:nvSpPr>
        <p:spPr>
          <a:xfrm>
            <a:off x="5406793" y="3635811"/>
            <a:ext cx="6735156" cy="2906224"/>
          </a:xfrm>
          <a:prstGeom prst="notchedRightArrow">
            <a:avLst>
              <a:gd name="adj1" fmla="val 65924"/>
              <a:gd name="adj2" fmla="val 28981"/>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bg1"/>
                </a:solidFill>
                <a:effectLst/>
                <a:latin typeface="-apple-system"/>
              </a:rPr>
              <a:t>Industrial Revolution (18th - 19th Century)</a:t>
            </a:r>
          </a:p>
          <a:p>
            <a:pPr algn="ctr">
              <a:buFont typeface="Arial" panose="020B0604020202020204" pitchFamily="34" charset="0"/>
              <a:buChar char="•"/>
            </a:pPr>
            <a:r>
              <a:rPr lang="en-US" sz="1600" b="1" i="0" dirty="0">
                <a:solidFill>
                  <a:schemeClr val="bg1"/>
                </a:solidFill>
                <a:effectLst/>
                <a:latin typeface="-apple-system"/>
              </a:rPr>
              <a:t>Mass Production</a:t>
            </a:r>
            <a:r>
              <a:rPr lang="en-US" sz="1600" b="0" i="0" dirty="0">
                <a:solidFill>
                  <a:schemeClr val="bg1"/>
                </a:solidFill>
                <a:effectLst/>
                <a:latin typeface="-apple-system"/>
              </a:rPr>
              <a:t>: The introduction of assembly lines necessitated standardization of parts, leading to interchangeable components (manufacturing and automobiles).</a:t>
            </a:r>
          </a:p>
          <a:p>
            <a:pPr algn="ctr">
              <a:buFont typeface="Arial" panose="020B0604020202020204" pitchFamily="34" charset="0"/>
              <a:buChar char="•"/>
            </a:pPr>
            <a:r>
              <a:rPr lang="en-US" sz="1600" b="1" i="0" dirty="0">
                <a:solidFill>
                  <a:schemeClr val="bg1"/>
                </a:solidFill>
                <a:effectLst/>
                <a:latin typeface="-apple-system"/>
              </a:rPr>
              <a:t>First Standards Organizations</a:t>
            </a:r>
            <a:r>
              <a:rPr lang="en-US" sz="1600" b="0" i="0" dirty="0">
                <a:solidFill>
                  <a:schemeClr val="bg1"/>
                </a:solidFill>
                <a:effectLst/>
                <a:latin typeface="-apple-system"/>
              </a:rPr>
              <a:t>: The British Standards Institution (BSI) in 1901, then the American National Standards Institute (ANSI) in 1918.</a:t>
            </a:r>
          </a:p>
        </p:txBody>
      </p:sp>
    </p:spTree>
    <p:extLst>
      <p:ext uri="{BB962C8B-B14F-4D97-AF65-F5344CB8AC3E}">
        <p14:creationId xmlns:p14="http://schemas.microsoft.com/office/powerpoint/2010/main" val="29246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5B1FCC-8030-80C8-599A-0BD5A921A0F5}"/>
              </a:ext>
            </a:extLst>
          </p:cNvPr>
          <p:cNvPicPr>
            <a:picLocks noChangeAspect="1"/>
          </p:cNvPicPr>
          <p:nvPr/>
        </p:nvPicPr>
        <p:blipFill>
          <a:blip r:embed="rId2"/>
          <a:stretch>
            <a:fillRect/>
          </a:stretch>
        </p:blipFill>
        <p:spPr>
          <a:xfrm>
            <a:off x="7336465" y="1578440"/>
            <a:ext cx="4503952" cy="3206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rrow: Notched Right 5">
            <a:extLst>
              <a:ext uri="{FF2B5EF4-FFF2-40B4-BE49-F238E27FC236}">
                <a16:creationId xmlns:a16="http://schemas.microsoft.com/office/drawing/2014/main" id="{B42EF79C-4FD9-04C0-E5CF-0A7B9B2ED188}"/>
              </a:ext>
            </a:extLst>
          </p:cNvPr>
          <p:cNvSpPr/>
          <p:nvPr/>
        </p:nvSpPr>
        <p:spPr>
          <a:xfrm>
            <a:off x="351583" y="1031358"/>
            <a:ext cx="7113185" cy="4472849"/>
          </a:xfrm>
          <a:prstGeom prst="notchedRightArrow">
            <a:avLst>
              <a:gd name="adj1" fmla="val 67855"/>
              <a:gd name="adj2" fmla="val 34291"/>
            </a:avLst>
          </a:prstGeom>
          <a:noFill/>
          <a:ln w="38100">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20th Century</a:t>
            </a:r>
          </a:p>
          <a:p>
            <a:pPr algn="just"/>
            <a:r>
              <a:rPr lang="en-US" b="1" dirty="0">
                <a:solidFill>
                  <a:schemeClr val="tx1"/>
                </a:solidFill>
              </a:rPr>
              <a:t>International Standardization</a:t>
            </a:r>
            <a:r>
              <a:rPr lang="en-US" dirty="0">
                <a:solidFill>
                  <a:schemeClr val="tx1"/>
                </a:solidFill>
              </a:rPr>
              <a:t>: The establishment of the International Organization for Standardization (ISO) in 1947. </a:t>
            </a:r>
            <a:r>
              <a:rPr lang="ar-DZ" dirty="0">
                <a:solidFill>
                  <a:schemeClr val="tx1"/>
                </a:solidFill>
              </a:rPr>
              <a:t>تعتبر هذه الخطوة أهم مرحلة في تاريخ التقييس</a:t>
            </a:r>
            <a:endParaRPr lang="en-US" dirty="0">
              <a:solidFill>
                <a:schemeClr val="tx1"/>
              </a:solidFill>
            </a:endParaRPr>
          </a:p>
          <a:p>
            <a:pPr algn="just"/>
            <a:r>
              <a:rPr lang="en-US" b="1" dirty="0">
                <a:solidFill>
                  <a:schemeClr val="tx1"/>
                </a:solidFill>
              </a:rPr>
              <a:t>Quality Management Standards</a:t>
            </a:r>
            <a:r>
              <a:rPr lang="en-US" dirty="0">
                <a:solidFill>
                  <a:schemeClr val="tx1"/>
                </a:solidFill>
              </a:rPr>
              <a:t>: The development of standards like ISO 9000 in the 1980s emphasized quality management systems.</a:t>
            </a:r>
            <a:r>
              <a:rPr lang="ar-DZ" dirty="0">
                <a:solidFill>
                  <a:schemeClr val="tx1"/>
                </a:solidFill>
              </a:rPr>
              <a:t> </a:t>
            </a:r>
          </a:p>
          <a:p>
            <a:pPr algn="just" rtl="1"/>
            <a:r>
              <a:rPr lang="ar-DZ" dirty="0">
                <a:solidFill>
                  <a:schemeClr val="tx1"/>
                </a:solidFill>
              </a:rPr>
              <a:t>معايير إدارة الجودة: تطوير معايير مثل </a:t>
            </a:r>
            <a:r>
              <a:rPr lang="fr-FR" dirty="0">
                <a:solidFill>
                  <a:schemeClr val="tx1"/>
                </a:solidFill>
              </a:rPr>
              <a:t> ISO 9000</a:t>
            </a:r>
            <a:r>
              <a:rPr lang="ar-DZ" dirty="0">
                <a:solidFill>
                  <a:schemeClr val="tx1"/>
                </a:solidFill>
              </a:rPr>
              <a:t> في الثمانينات مختص في أنظمة إدارة الجودة.</a:t>
            </a:r>
            <a:endParaRPr lang="en-US" dirty="0">
              <a:solidFill>
                <a:schemeClr val="tx1"/>
              </a:solidFill>
            </a:endParaRPr>
          </a:p>
        </p:txBody>
      </p:sp>
      <p:pic>
        <p:nvPicPr>
          <p:cNvPr id="8" name="Picture 7">
            <a:extLst>
              <a:ext uri="{FF2B5EF4-FFF2-40B4-BE49-F238E27FC236}">
                <a16:creationId xmlns:a16="http://schemas.microsoft.com/office/drawing/2014/main" id="{D367EAAB-D396-90E8-486D-9DEB4D0F17A6}"/>
              </a:ext>
            </a:extLst>
          </p:cNvPr>
          <p:cNvPicPr>
            <a:picLocks noChangeAspect="1"/>
          </p:cNvPicPr>
          <p:nvPr/>
        </p:nvPicPr>
        <p:blipFill>
          <a:blip r:embed="rId3"/>
          <a:stretch>
            <a:fillRect/>
          </a:stretch>
        </p:blipFill>
        <p:spPr>
          <a:xfrm>
            <a:off x="6928464" y="4282193"/>
            <a:ext cx="1568621" cy="1409996"/>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3651F908-DA1D-65F3-BCBB-2402168F3DEE}"/>
              </a:ext>
            </a:extLst>
          </p:cNvPr>
          <p:cNvSpPr>
            <a:spLocks noGrp="1"/>
          </p:cNvSpPr>
          <p:nvPr>
            <p:ph type="title"/>
          </p:nvPr>
        </p:nvSpPr>
        <p:spPr>
          <a:xfrm>
            <a:off x="168575" y="157817"/>
            <a:ext cx="10515600" cy="902368"/>
          </a:xfrm>
        </p:spPr>
        <p:txBody>
          <a:bodyPr/>
          <a:lstStyle/>
          <a:p>
            <a:r>
              <a:rPr lang="fr-FR" sz="2800" dirty="0"/>
              <a:t>b/ </a:t>
            </a:r>
            <a:r>
              <a:rPr lang="en-GB" sz="2800" dirty="0"/>
              <a:t>Historic of standardization</a:t>
            </a:r>
          </a:p>
        </p:txBody>
      </p:sp>
    </p:spTree>
    <p:extLst>
      <p:ext uri="{BB962C8B-B14F-4D97-AF65-F5344CB8AC3E}">
        <p14:creationId xmlns:p14="http://schemas.microsoft.com/office/powerpoint/2010/main" val="14565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Striped Right 10">
            <a:extLst>
              <a:ext uri="{FF2B5EF4-FFF2-40B4-BE49-F238E27FC236}">
                <a16:creationId xmlns:a16="http://schemas.microsoft.com/office/drawing/2014/main" id="{D0495474-CDBE-07A0-1A36-174D6871BCA5}"/>
              </a:ext>
            </a:extLst>
          </p:cNvPr>
          <p:cNvSpPr/>
          <p:nvPr/>
        </p:nvSpPr>
        <p:spPr>
          <a:xfrm>
            <a:off x="418174" y="1463582"/>
            <a:ext cx="7164856" cy="4326390"/>
          </a:xfrm>
          <a:prstGeom prst="stripedRightArrow">
            <a:avLst>
              <a:gd name="adj1" fmla="val 69044"/>
              <a:gd name="adj2" fmla="val 30522"/>
            </a:avLst>
          </a:prstGeom>
          <a:noFill/>
          <a:ln w="381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i="0" dirty="0">
                <a:solidFill>
                  <a:srgbClr val="000000"/>
                </a:solidFill>
                <a:effectLst/>
                <a:latin typeface="-apple-system"/>
              </a:rPr>
              <a:t>21st Century</a:t>
            </a:r>
          </a:p>
          <a:p>
            <a:pPr algn="l">
              <a:buFont typeface="Arial" panose="020B0604020202020204" pitchFamily="34" charset="0"/>
              <a:buChar char="•"/>
            </a:pPr>
            <a:r>
              <a:rPr lang="en-US" b="1" i="0" dirty="0">
                <a:solidFill>
                  <a:srgbClr val="000000"/>
                </a:solidFill>
                <a:effectLst/>
                <a:latin typeface="-apple-system"/>
              </a:rPr>
              <a:t>Digital Standards</a:t>
            </a:r>
            <a:r>
              <a:rPr lang="en-US" b="0" i="0" dirty="0">
                <a:solidFill>
                  <a:srgbClr val="000000"/>
                </a:solidFill>
                <a:effectLst/>
                <a:latin typeface="-apple-system"/>
              </a:rPr>
              <a:t>: With the rise of the internet, standards for data formats, protocols (like HTML and HTTP), and cybersecurity have become crucial for interoperability and security.</a:t>
            </a:r>
          </a:p>
          <a:p>
            <a:pPr algn="l">
              <a:buFont typeface="Arial" panose="020B0604020202020204" pitchFamily="34" charset="0"/>
              <a:buChar char="•"/>
            </a:pPr>
            <a:r>
              <a:rPr lang="en-US" b="1" i="0" dirty="0">
                <a:solidFill>
                  <a:srgbClr val="000000"/>
                </a:solidFill>
                <a:effectLst/>
                <a:latin typeface="-apple-system"/>
              </a:rPr>
              <a:t>Sustainability Standards</a:t>
            </a:r>
            <a:r>
              <a:rPr lang="en-US" b="0" i="0" dirty="0">
                <a:solidFill>
                  <a:srgbClr val="000000"/>
                </a:solidFill>
                <a:effectLst/>
                <a:latin typeface="-apple-system"/>
              </a:rPr>
              <a:t>: Growing awareness of environmental issues has led to the development of standards focused on sustainability, such as ISO 14001.</a:t>
            </a:r>
          </a:p>
        </p:txBody>
      </p:sp>
      <p:pic>
        <p:nvPicPr>
          <p:cNvPr id="5" name="Picture 4">
            <a:extLst>
              <a:ext uri="{FF2B5EF4-FFF2-40B4-BE49-F238E27FC236}">
                <a16:creationId xmlns:a16="http://schemas.microsoft.com/office/drawing/2014/main" id="{27CD3525-E04F-E06D-EEC3-23A2DA6A2889}"/>
              </a:ext>
            </a:extLst>
          </p:cNvPr>
          <p:cNvPicPr>
            <a:picLocks noChangeAspect="1"/>
          </p:cNvPicPr>
          <p:nvPr/>
        </p:nvPicPr>
        <p:blipFill>
          <a:blip r:embed="rId2"/>
          <a:stretch>
            <a:fillRect/>
          </a:stretch>
        </p:blipFill>
        <p:spPr>
          <a:xfrm>
            <a:off x="7171142" y="4671991"/>
            <a:ext cx="1501652" cy="1511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113B7D5-1381-19FA-1D03-21CDCBF7BC2D}"/>
              </a:ext>
            </a:extLst>
          </p:cNvPr>
          <p:cNvPicPr>
            <a:picLocks noChangeAspect="1"/>
          </p:cNvPicPr>
          <p:nvPr/>
        </p:nvPicPr>
        <p:blipFill>
          <a:blip r:embed="rId3"/>
          <a:stretch>
            <a:fillRect/>
          </a:stretch>
        </p:blipFill>
        <p:spPr>
          <a:xfrm>
            <a:off x="9044663" y="3807533"/>
            <a:ext cx="2590933" cy="1620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83964064-3876-41D0-545B-28EF0368D5D3}"/>
              </a:ext>
            </a:extLst>
          </p:cNvPr>
          <p:cNvPicPr>
            <a:picLocks noChangeAspect="1"/>
          </p:cNvPicPr>
          <p:nvPr/>
        </p:nvPicPr>
        <p:blipFill>
          <a:blip r:embed="rId4"/>
          <a:stretch>
            <a:fillRect/>
          </a:stretch>
        </p:blipFill>
        <p:spPr>
          <a:xfrm>
            <a:off x="6799272" y="373434"/>
            <a:ext cx="2245392" cy="1435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1B35F9B-EEFD-AE32-689B-0D1FF4A7741F}"/>
              </a:ext>
            </a:extLst>
          </p:cNvPr>
          <p:cNvPicPr>
            <a:picLocks noChangeAspect="1"/>
          </p:cNvPicPr>
          <p:nvPr/>
        </p:nvPicPr>
        <p:blipFill>
          <a:blip r:embed="rId5"/>
          <a:stretch>
            <a:fillRect/>
          </a:stretch>
        </p:blipFill>
        <p:spPr>
          <a:xfrm>
            <a:off x="9044663" y="1808608"/>
            <a:ext cx="2590933" cy="1620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itle 1">
            <a:extLst>
              <a:ext uri="{FF2B5EF4-FFF2-40B4-BE49-F238E27FC236}">
                <a16:creationId xmlns:a16="http://schemas.microsoft.com/office/drawing/2014/main" id="{CF4F3B21-361C-0AAA-D1CE-CAC5EFD15783}"/>
              </a:ext>
            </a:extLst>
          </p:cNvPr>
          <p:cNvSpPr>
            <a:spLocks noGrp="1"/>
          </p:cNvSpPr>
          <p:nvPr>
            <p:ph type="title"/>
          </p:nvPr>
        </p:nvSpPr>
        <p:spPr>
          <a:xfrm>
            <a:off x="168575" y="157817"/>
            <a:ext cx="10515600" cy="902368"/>
          </a:xfrm>
        </p:spPr>
        <p:txBody>
          <a:bodyPr/>
          <a:lstStyle/>
          <a:p>
            <a:r>
              <a:rPr lang="fr-FR" sz="2800" dirty="0"/>
              <a:t>b/ </a:t>
            </a:r>
            <a:r>
              <a:rPr lang="en-GB" sz="2800" dirty="0"/>
              <a:t>Historic of standardization</a:t>
            </a:r>
          </a:p>
        </p:txBody>
      </p:sp>
    </p:spTree>
    <p:extLst>
      <p:ext uri="{BB962C8B-B14F-4D97-AF65-F5344CB8AC3E}">
        <p14:creationId xmlns:p14="http://schemas.microsoft.com/office/powerpoint/2010/main" val="24038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3265</TotalTime>
  <Words>2254</Words>
  <Application>Microsoft Office PowerPoint</Application>
  <PresentationFormat>Widescreen</PresentationFormat>
  <Paragraphs>196</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-apple-system</vt:lpstr>
      <vt:lpstr>Arial</vt:lpstr>
      <vt:lpstr>Blackadder ITC</vt:lpstr>
      <vt:lpstr>Calibri</vt:lpstr>
      <vt:lpstr>Calibri Light</vt:lpstr>
      <vt:lpstr>Wingdings</vt:lpstr>
      <vt:lpstr>Office Theme</vt:lpstr>
      <vt:lpstr>Chapter I. Introduction</vt:lpstr>
      <vt:lpstr>I.1 Introduction</vt:lpstr>
      <vt:lpstr>I.2 Regulations &amp;  Regulatory texts: </vt:lpstr>
      <vt:lpstr>I.2 Regulations &amp;  Regulatory texts: </vt:lpstr>
      <vt:lpstr>I.2 Regulations and Regulatory texts: </vt:lpstr>
      <vt:lpstr>I.3 Economic development and standardization</vt:lpstr>
      <vt:lpstr>b/ Historic of standardization</vt:lpstr>
      <vt:lpstr>b/ Historic of standardization</vt:lpstr>
      <vt:lpstr>b/ Historic of standardization</vt:lpstr>
      <vt:lpstr>b/ Historic of standardization</vt:lpstr>
      <vt:lpstr>c/ Standardization and economical development</vt:lpstr>
      <vt:lpstr>c/ Standardization and economical development</vt:lpstr>
      <vt:lpstr>I.4 What is standard? </vt:lpstr>
      <vt:lpstr>I.4 What is standard?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ABDELMOUNAIM ZEROUAL</dc:creator>
  <cp:lastModifiedBy>ABDELMOUNAIM ZEROUAL</cp:lastModifiedBy>
  <cp:revision>17</cp:revision>
  <dcterms:created xsi:type="dcterms:W3CDTF">2024-09-27T05:27:47Z</dcterms:created>
  <dcterms:modified xsi:type="dcterms:W3CDTF">2024-10-12T19:18:18Z</dcterms:modified>
</cp:coreProperties>
</file>