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1.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61" r:id="rId2"/>
    <p:sldId id="363" r:id="rId3"/>
    <p:sldId id="362" r:id="rId4"/>
    <p:sldId id="365" r:id="rId5"/>
    <p:sldId id="364" r:id="rId6"/>
    <p:sldId id="366" r:id="rId7"/>
    <p:sldId id="367" r:id="rId8"/>
    <p:sldId id="370" r:id="rId9"/>
    <p:sldId id="371" r:id="rId10"/>
    <p:sldId id="372" r:id="rId11"/>
    <p:sldId id="375" r:id="rId12"/>
    <p:sldId id="368" r:id="rId13"/>
    <p:sldId id="373" r:id="rId14"/>
    <p:sldId id="374" r:id="rId15"/>
    <p:sldId id="376" r:id="rId16"/>
    <p:sldId id="37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el" initials="a" lastIdx="1" clrIdx="0">
    <p:extLst>
      <p:ext uri="{19B8F6BF-5375-455C-9EA6-DF929625EA0E}">
        <p15:presenceInfo xmlns:p15="http://schemas.microsoft.com/office/powerpoint/2012/main" userId="90c855a045e25b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5" d="100"/>
          <a:sy n="115" d="100"/>
        </p:scale>
        <p:origin x="432" y="12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4-11-08T10:06:36.884" idx="1">
    <p:pos x="10" y="10"/>
    <p:text>Greek letters are spelled as follows:
Alpha (Α α)
Beta (Β β)
Gamma (Γ γ)
Delta (Δ δ)
Epsilon (Ε ε)
Zeta (Ζ ζ)
Eta (Η η)
Theta (Θ θ)
Iota (Ι ι)
Kappa (Κ κ)
Lambda (Λ λ)
Mu (Μ μ)
Nu (Ν ν)
Xi (Ξ ξ)
Omicron (Ο ο)
Pi (Π π)
Rho (Ρ ρ)
Sigma (Σ σ/ς)   
Tau (Τ τ)
Upsilon (Υ υ)
Phi (Φ φ)
Chi (Χ χ)
Psi (Ψ ψ)
Omega (Ω ω)</p:text>
    <p:extLst>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AA2A2B-59F4-4D5D-9F06-47465B3F79A7}" type="datetimeFigureOut">
              <a:rPr lang="en-US" smtClean="0"/>
              <a:t>11/8/2024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F4F144-C5B9-431D-BF94-254BC9C1B8B0}" type="slidenum">
              <a:rPr lang="en-US" smtClean="0"/>
              <a:t>‹#›</a:t>
            </a:fld>
            <a:endParaRPr lang="en-US"/>
          </a:p>
        </p:txBody>
      </p:sp>
    </p:spTree>
    <p:extLst>
      <p:ext uri="{BB962C8B-B14F-4D97-AF65-F5344CB8AC3E}">
        <p14:creationId xmlns:p14="http://schemas.microsoft.com/office/powerpoint/2010/main" val="12650656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55AD4C2-D584-4A11-B95A-6DBFF6B63C23}" type="slidenum">
              <a:rPr lang="fr-FR" smtClean="0"/>
              <a:t>2</a:t>
            </a:fld>
            <a:endParaRPr lang="fr-FR" dirty="0"/>
          </a:p>
        </p:txBody>
      </p:sp>
    </p:spTree>
    <p:extLst>
      <p:ext uri="{BB962C8B-B14F-4D97-AF65-F5344CB8AC3E}">
        <p14:creationId xmlns:p14="http://schemas.microsoft.com/office/powerpoint/2010/main" val="14488888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55AD4C2-D584-4A11-B95A-6DBFF6B63C23}" type="slidenum">
              <a:rPr lang="fr-FR" smtClean="0"/>
              <a:t>11</a:t>
            </a:fld>
            <a:endParaRPr lang="fr-FR" dirty="0"/>
          </a:p>
        </p:txBody>
      </p:sp>
    </p:spTree>
    <p:extLst>
      <p:ext uri="{BB962C8B-B14F-4D97-AF65-F5344CB8AC3E}">
        <p14:creationId xmlns:p14="http://schemas.microsoft.com/office/powerpoint/2010/main" val="17706954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55AD4C2-D584-4A11-B95A-6DBFF6B63C23}" type="slidenum">
              <a:rPr lang="fr-FR" smtClean="0"/>
              <a:t>12</a:t>
            </a:fld>
            <a:endParaRPr lang="fr-FR" dirty="0"/>
          </a:p>
        </p:txBody>
      </p:sp>
    </p:spTree>
    <p:extLst>
      <p:ext uri="{BB962C8B-B14F-4D97-AF65-F5344CB8AC3E}">
        <p14:creationId xmlns:p14="http://schemas.microsoft.com/office/powerpoint/2010/main" val="14912073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55AD4C2-D584-4A11-B95A-6DBFF6B63C23}" type="slidenum">
              <a:rPr lang="fr-FR" smtClean="0"/>
              <a:t>13</a:t>
            </a:fld>
            <a:endParaRPr lang="fr-FR" dirty="0"/>
          </a:p>
        </p:txBody>
      </p:sp>
    </p:spTree>
    <p:extLst>
      <p:ext uri="{BB962C8B-B14F-4D97-AF65-F5344CB8AC3E}">
        <p14:creationId xmlns:p14="http://schemas.microsoft.com/office/powerpoint/2010/main" val="3278390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55AD4C2-D584-4A11-B95A-6DBFF6B63C23}" type="slidenum">
              <a:rPr lang="fr-FR" smtClean="0"/>
              <a:t>14</a:t>
            </a:fld>
            <a:endParaRPr lang="fr-FR" dirty="0"/>
          </a:p>
        </p:txBody>
      </p:sp>
    </p:spTree>
    <p:extLst>
      <p:ext uri="{BB962C8B-B14F-4D97-AF65-F5344CB8AC3E}">
        <p14:creationId xmlns:p14="http://schemas.microsoft.com/office/powerpoint/2010/main" val="1973322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55AD4C2-D584-4A11-B95A-6DBFF6B63C23}" type="slidenum">
              <a:rPr lang="fr-FR" smtClean="0"/>
              <a:t>15</a:t>
            </a:fld>
            <a:endParaRPr lang="fr-FR" dirty="0"/>
          </a:p>
        </p:txBody>
      </p:sp>
    </p:spTree>
    <p:extLst>
      <p:ext uri="{BB962C8B-B14F-4D97-AF65-F5344CB8AC3E}">
        <p14:creationId xmlns:p14="http://schemas.microsoft.com/office/powerpoint/2010/main" val="6612918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55AD4C2-D584-4A11-B95A-6DBFF6B63C23}" type="slidenum">
              <a:rPr lang="fr-FR" smtClean="0"/>
              <a:t>16</a:t>
            </a:fld>
            <a:endParaRPr lang="fr-FR" dirty="0"/>
          </a:p>
        </p:txBody>
      </p:sp>
    </p:spTree>
    <p:extLst>
      <p:ext uri="{BB962C8B-B14F-4D97-AF65-F5344CB8AC3E}">
        <p14:creationId xmlns:p14="http://schemas.microsoft.com/office/powerpoint/2010/main" val="2111673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55AD4C2-D584-4A11-B95A-6DBFF6B63C23}" type="slidenum">
              <a:rPr lang="fr-FR" smtClean="0"/>
              <a:t>3</a:t>
            </a:fld>
            <a:endParaRPr lang="fr-FR" dirty="0"/>
          </a:p>
        </p:txBody>
      </p:sp>
    </p:spTree>
    <p:extLst>
      <p:ext uri="{BB962C8B-B14F-4D97-AF65-F5344CB8AC3E}">
        <p14:creationId xmlns:p14="http://schemas.microsoft.com/office/powerpoint/2010/main" val="30830803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55AD4C2-D584-4A11-B95A-6DBFF6B63C23}" type="slidenum">
              <a:rPr lang="fr-FR" smtClean="0"/>
              <a:t>4</a:t>
            </a:fld>
            <a:endParaRPr lang="fr-FR" dirty="0"/>
          </a:p>
        </p:txBody>
      </p:sp>
    </p:spTree>
    <p:extLst>
      <p:ext uri="{BB962C8B-B14F-4D97-AF65-F5344CB8AC3E}">
        <p14:creationId xmlns:p14="http://schemas.microsoft.com/office/powerpoint/2010/main" val="1594640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55AD4C2-D584-4A11-B95A-6DBFF6B63C23}" type="slidenum">
              <a:rPr lang="fr-FR" smtClean="0"/>
              <a:t>5</a:t>
            </a:fld>
            <a:endParaRPr lang="fr-FR" dirty="0"/>
          </a:p>
        </p:txBody>
      </p:sp>
    </p:spTree>
    <p:extLst>
      <p:ext uri="{BB962C8B-B14F-4D97-AF65-F5344CB8AC3E}">
        <p14:creationId xmlns:p14="http://schemas.microsoft.com/office/powerpoint/2010/main" val="39557942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55AD4C2-D584-4A11-B95A-6DBFF6B63C23}" type="slidenum">
              <a:rPr lang="fr-FR" smtClean="0"/>
              <a:t>6</a:t>
            </a:fld>
            <a:endParaRPr lang="fr-FR" dirty="0"/>
          </a:p>
        </p:txBody>
      </p:sp>
    </p:spTree>
    <p:extLst>
      <p:ext uri="{BB962C8B-B14F-4D97-AF65-F5344CB8AC3E}">
        <p14:creationId xmlns:p14="http://schemas.microsoft.com/office/powerpoint/2010/main" val="3418509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55AD4C2-D584-4A11-B95A-6DBFF6B63C23}" type="slidenum">
              <a:rPr lang="fr-FR" smtClean="0"/>
              <a:t>7</a:t>
            </a:fld>
            <a:endParaRPr lang="fr-FR" dirty="0"/>
          </a:p>
        </p:txBody>
      </p:sp>
    </p:spTree>
    <p:extLst>
      <p:ext uri="{BB962C8B-B14F-4D97-AF65-F5344CB8AC3E}">
        <p14:creationId xmlns:p14="http://schemas.microsoft.com/office/powerpoint/2010/main" val="11181326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55AD4C2-D584-4A11-B95A-6DBFF6B63C23}" type="slidenum">
              <a:rPr lang="fr-FR" smtClean="0"/>
              <a:t>8</a:t>
            </a:fld>
            <a:endParaRPr lang="fr-FR" dirty="0"/>
          </a:p>
        </p:txBody>
      </p:sp>
    </p:spTree>
    <p:extLst>
      <p:ext uri="{BB962C8B-B14F-4D97-AF65-F5344CB8AC3E}">
        <p14:creationId xmlns:p14="http://schemas.microsoft.com/office/powerpoint/2010/main" val="27494805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55AD4C2-D584-4A11-B95A-6DBFF6B63C23}" type="slidenum">
              <a:rPr lang="fr-FR" smtClean="0"/>
              <a:t>9</a:t>
            </a:fld>
            <a:endParaRPr lang="fr-FR" dirty="0"/>
          </a:p>
        </p:txBody>
      </p:sp>
    </p:spTree>
    <p:extLst>
      <p:ext uri="{BB962C8B-B14F-4D97-AF65-F5344CB8AC3E}">
        <p14:creationId xmlns:p14="http://schemas.microsoft.com/office/powerpoint/2010/main" val="1303157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55AD4C2-D584-4A11-B95A-6DBFF6B63C23}" type="slidenum">
              <a:rPr lang="fr-FR" smtClean="0"/>
              <a:t>10</a:t>
            </a:fld>
            <a:endParaRPr lang="fr-FR" dirty="0"/>
          </a:p>
        </p:txBody>
      </p:sp>
    </p:spTree>
    <p:extLst>
      <p:ext uri="{BB962C8B-B14F-4D97-AF65-F5344CB8AC3E}">
        <p14:creationId xmlns:p14="http://schemas.microsoft.com/office/powerpoint/2010/main" val="3608237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6A566B4-3A7E-418B-8705-D2F6B28AF4C1}"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06B9CE-0C2B-4D46-8E07-9BA3BC527A7B}" type="slidenum">
              <a:rPr lang="en-US" smtClean="0"/>
              <a:t>‹#›</a:t>
            </a:fld>
            <a:endParaRPr lang="en-US"/>
          </a:p>
        </p:txBody>
      </p:sp>
    </p:spTree>
    <p:extLst>
      <p:ext uri="{BB962C8B-B14F-4D97-AF65-F5344CB8AC3E}">
        <p14:creationId xmlns:p14="http://schemas.microsoft.com/office/powerpoint/2010/main" val="3138741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A566B4-3A7E-418B-8705-D2F6B28AF4C1}"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06B9CE-0C2B-4D46-8E07-9BA3BC527A7B}" type="slidenum">
              <a:rPr lang="en-US" smtClean="0"/>
              <a:t>‹#›</a:t>
            </a:fld>
            <a:endParaRPr lang="en-US"/>
          </a:p>
        </p:txBody>
      </p:sp>
    </p:spTree>
    <p:extLst>
      <p:ext uri="{BB962C8B-B14F-4D97-AF65-F5344CB8AC3E}">
        <p14:creationId xmlns:p14="http://schemas.microsoft.com/office/powerpoint/2010/main" val="3656822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A566B4-3A7E-418B-8705-D2F6B28AF4C1}"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06B9CE-0C2B-4D46-8E07-9BA3BC527A7B}" type="slidenum">
              <a:rPr lang="en-US" smtClean="0"/>
              <a:t>‹#›</a:t>
            </a:fld>
            <a:endParaRPr lang="en-US"/>
          </a:p>
        </p:txBody>
      </p:sp>
    </p:spTree>
    <p:extLst>
      <p:ext uri="{BB962C8B-B14F-4D97-AF65-F5344CB8AC3E}">
        <p14:creationId xmlns:p14="http://schemas.microsoft.com/office/powerpoint/2010/main" val="4256444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TwoObj">
  <p:cSld name="Titre. Texte et 2 contenus">
    <p:spTree>
      <p:nvGrpSpPr>
        <p:cNvPr id="1" name=""/>
        <p:cNvGrpSpPr/>
        <p:nvPr/>
      </p:nvGrpSpPr>
      <p:grpSpPr>
        <a:xfrm>
          <a:off x="0" y="0"/>
          <a:ext cx="0" cy="0"/>
          <a:chOff x="0" y="0"/>
          <a:chExt cx="0" cy="0"/>
        </a:xfrm>
      </p:grpSpPr>
      <p:sp>
        <p:nvSpPr>
          <p:cNvPr id="2" name="Titre 1"/>
          <p:cNvSpPr>
            <a:spLocks noGrp="1"/>
          </p:cNvSpPr>
          <p:nvPr>
            <p:ph type="title"/>
          </p:nvPr>
        </p:nvSpPr>
        <p:spPr>
          <a:xfrm>
            <a:off x="609600" y="228600"/>
            <a:ext cx="10363200" cy="533400"/>
          </a:xfrm>
        </p:spPr>
        <p:txBody>
          <a:bodyPr/>
          <a:lstStyle/>
          <a:p>
            <a:r>
              <a:rPr lang="fr-FR"/>
              <a:t>Modifiez le style du titre</a:t>
            </a:r>
          </a:p>
        </p:txBody>
      </p:sp>
      <p:sp>
        <p:nvSpPr>
          <p:cNvPr id="3" name="Espace réservé du texte 2"/>
          <p:cNvSpPr>
            <a:spLocks noGrp="1"/>
          </p:cNvSpPr>
          <p:nvPr>
            <p:ph type="body" sz="half" idx="1"/>
          </p:nvPr>
        </p:nvSpPr>
        <p:spPr>
          <a:xfrm>
            <a:off x="609600" y="1295400"/>
            <a:ext cx="5435600" cy="4953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quarter" idx="2"/>
          </p:nvPr>
        </p:nvSpPr>
        <p:spPr>
          <a:xfrm>
            <a:off x="6248400" y="1295400"/>
            <a:ext cx="5435600" cy="24003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contenu 4"/>
          <p:cNvSpPr>
            <a:spLocks noGrp="1"/>
          </p:cNvSpPr>
          <p:nvPr>
            <p:ph sz="quarter" idx="3"/>
          </p:nvPr>
        </p:nvSpPr>
        <p:spPr>
          <a:xfrm>
            <a:off x="6248400" y="3848100"/>
            <a:ext cx="5435600" cy="24003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e la date 5"/>
          <p:cNvSpPr>
            <a:spLocks noGrp="1"/>
          </p:cNvSpPr>
          <p:nvPr>
            <p:ph type="dt" sz="half" idx="10"/>
          </p:nvPr>
        </p:nvSpPr>
        <p:spPr>
          <a:xfrm>
            <a:off x="0" y="6661150"/>
            <a:ext cx="2844800" cy="196850"/>
          </a:xfrm>
        </p:spPr>
        <p:txBody>
          <a:bodyPr/>
          <a:lstStyle>
            <a:lvl1pPr>
              <a:defRPr/>
            </a:lvl1pPr>
          </a:lstStyle>
          <a:p>
            <a:endParaRPr lang="en-US" dirty="0"/>
          </a:p>
        </p:txBody>
      </p:sp>
      <p:sp>
        <p:nvSpPr>
          <p:cNvPr id="7" name="Espace réservé du pied de page 6"/>
          <p:cNvSpPr>
            <a:spLocks noGrp="1"/>
          </p:cNvSpPr>
          <p:nvPr>
            <p:ph type="ftr" sz="quarter" idx="11"/>
          </p:nvPr>
        </p:nvSpPr>
        <p:spPr>
          <a:xfrm>
            <a:off x="4165600" y="6689726"/>
            <a:ext cx="3860800" cy="168275"/>
          </a:xfrm>
        </p:spPr>
        <p:txBody>
          <a:bodyPr/>
          <a:lstStyle>
            <a:lvl1pPr>
              <a:defRPr/>
            </a:lvl1pPr>
          </a:lstStyle>
          <a:p>
            <a:endParaRPr lang="en-US" dirty="0"/>
          </a:p>
        </p:txBody>
      </p:sp>
      <p:sp>
        <p:nvSpPr>
          <p:cNvPr id="8" name="Espace réservé du numéro de diapositive 7"/>
          <p:cNvSpPr>
            <a:spLocks noGrp="1"/>
          </p:cNvSpPr>
          <p:nvPr>
            <p:ph type="sldNum" sz="quarter" idx="12"/>
          </p:nvPr>
        </p:nvSpPr>
        <p:spPr>
          <a:xfrm>
            <a:off x="9347200" y="6689726"/>
            <a:ext cx="2844800" cy="136525"/>
          </a:xfrm>
        </p:spPr>
        <p:txBody>
          <a:bodyPr/>
          <a:lstStyle>
            <a:lvl1pPr>
              <a:defRPr/>
            </a:lvl1pPr>
          </a:lstStyle>
          <a:p>
            <a:fld id="{4CD4DE37-A1C4-442D-B05C-51E56BBA1101}" type="slidenum">
              <a:rPr lang="en-US"/>
              <a:pPr/>
              <a:t>‹#›</a:t>
            </a:fld>
            <a:endParaRPr lang="en-US" dirty="0"/>
          </a:p>
        </p:txBody>
      </p:sp>
    </p:spTree>
    <p:extLst>
      <p:ext uri="{BB962C8B-B14F-4D97-AF65-F5344CB8AC3E}">
        <p14:creationId xmlns:p14="http://schemas.microsoft.com/office/powerpoint/2010/main" val="1304514773"/>
      </p:ext>
    </p:extLst>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A566B4-3A7E-418B-8705-D2F6B28AF4C1}"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06B9CE-0C2B-4D46-8E07-9BA3BC527A7B}" type="slidenum">
              <a:rPr lang="en-US" smtClean="0"/>
              <a:t>‹#›</a:t>
            </a:fld>
            <a:endParaRPr lang="en-US"/>
          </a:p>
        </p:txBody>
      </p:sp>
    </p:spTree>
    <p:extLst>
      <p:ext uri="{BB962C8B-B14F-4D97-AF65-F5344CB8AC3E}">
        <p14:creationId xmlns:p14="http://schemas.microsoft.com/office/powerpoint/2010/main" val="1237336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A566B4-3A7E-418B-8705-D2F6B28AF4C1}"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06B9CE-0C2B-4D46-8E07-9BA3BC527A7B}" type="slidenum">
              <a:rPr lang="en-US" smtClean="0"/>
              <a:t>‹#›</a:t>
            </a:fld>
            <a:endParaRPr lang="en-US"/>
          </a:p>
        </p:txBody>
      </p:sp>
    </p:spTree>
    <p:extLst>
      <p:ext uri="{BB962C8B-B14F-4D97-AF65-F5344CB8AC3E}">
        <p14:creationId xmlns:p14="http://schemas.microsoft.com/office/powerpoint/2010/main" val="4112449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6A566B4-3A7E-418B-8705-D2F6B28AF4C1}"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06B9CE-0C2B-4D46-8E07-9BA3BC527A7B}" type="slidenum">
              <a:rPr lang="en-US" smtClean="0"/>
              <a:t>‹#›</a:t>
            </a:fld>
            <a:endParaRPr lang="en-US"/>
          </a:p>
        </p:txBody>
      </p:sp>
    </p:spTree>
    <p:extLst>
      <p:ext uri="{BB962C8B-B14F-4D97-AF65-F5344CB8AC3E}">
        <p14:creationId xmlns:p14="http://schemas.microsoft.com/office/powerpoint/2010/main" val="3687332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6A566B4-3A7E-418B-8705-D2F6B28AF4C1}" type="datetimeFigureOut">
              <a:rPr lang="en-US" smtClean="0"/>
              <a:t>11/8/2024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06B9CE-0C2B-4D46-8E07-9BA3BC527A7B}" type="slidenum">
              <a:rPr lang="en-US" smtClean="0"/>
              <a:t>‹#›</a:t>
            </a:fld>
            <a:endParaRPr lang="en-US"/>
          </a:p>
        </p:txBody>
      </p:sp>
    </p:spTree>
    <p:extLst>
      <p:ext uri="{BB962C8B-B14F-4D97-AF65-F5344CB8AC3E}">
        <p14:creationId xmlns:p14="http://schemas.microsoft.com/office/powerpoint/2010/main" val="988474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6A566B4-3A7E-418B-8705-D2F6B28AF4C1}" type="datetimeFigureOut">
              <a:rPr lang="en-US" smtClean="0"/>
              <a:t>11/8/2024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06B9CE-0C2B-4D46-8E07-9BA3BC527A7B}" type="slidenum">
              <a:rPr lang="en-US" smtClean="0"/>
              <a:t>‹#›</a:t>
            </a:fld>
            <a:endParaRPr lang="en-US"/>
          </a:p>
        </p:txBody>
      </p:sp>
    </p:spTree>
    <p:extLst>
      <p:ext uri="{BB962C8B-B14F-4D97-AF65-F5344CB8AC3E}">
        <p14:creationId xmlns:p14="http://schemas.microsoft.com/office/powerpoint/2010/main" val="4154416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A566B4-3A7E-418B-8705-D2F6B28AF4C1}" type="datetimeFigureOut">
              <a:rPr lang="en-US" smtClean="0"/>
              <a:t>11/8/2024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06B9CE-0C2B-4D46-8E07-9BA3BC527A7B}" type="slidenum">
              <a:rPr lang="en-US" smtClean="0"/>
              <a:t>‹#›</a:t>
            </a:fld>
            <a:endParaRPr lang="en-US"/>
          </a:p>
        </p:txBody>
      </p:sp>
    </p:spTree>
    <p:extLst>
      <p:ext uri="{BB962C8B-B14F-4D97-AF65-F5344CB8AC3E}">
        <p14:creationId xmlns:p14="http://schemas.microsoft.com/office/powerpoint/2010/main" val="2945997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6A566B4-3A7E-418B-8705-D2F6B28AF4C1}"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06B9CE-0C2B-4D46-8E07-9BA3BC527A7B}" type="slidenum">
              <a:rPr lang="en-US" smtClean="0"/>
              <a:t>‹#›</a:t>
            </a:fld>
            <a:endParaRPr lang="en-US"/>
          </a:p>
        </p:txBody>
      </p:sp>
    </p:spTree>
    <p:extLst>
      <p:ext uri="{BB962C8B-B14F-4D97-AF65-F5344CB8AC3E}">
        <p14:creationId xmlns:p14="http://schemas.microsoft.com/office/powerpoint/2010/main" val="3282921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6A566B4-3A7E-418B-8705-D2F6B28AF4C1}"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06B9CE-0C2B-4D46-8E07-9BA3BC527A7B}" type="slidenum">
              <a:rPr lang="en-US" smtClean="0"/>
              <a:t>‹#›</a:t>
            </a:fld>
            <a:endParaRPr lang="en-US"/>
          </a:p>
        </p:txBody>
      </p:sp>
    </p:spTree>
    <p:extLst>
      <p:ext uri="{BB962C8B-B14F-4D97-AF65-F5344CB8AC3E}">
        <p14:creationId xmlns:p14="http://schemas.microsoft.com/office/powerpoint/2010/main" val="2300711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A566B4-3A7E-418B-8705-D2F6B28AF4C1}" type="datetimeFigureOut">
              <a:rPr lang="en-US" smtClean="0"/>
              <a:t>11/8/2024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06B9CE-0C2B-4D46-8E07-9BA3BC527A7B}" type="slidenum">
              <a:rPr lang="en-US" smtClean="0"/>
              <a:t>‹#›</a:t>
            </a:fld>
            <a:endParaRPr lang="en-US"/>
          </a:p>
        </p:txBody>
      </p:sp>
    </p:spTree>
    <p:extLst>
      <p:ext uri="{BB962C8B-B14F-4D97-AF65-F5344CB8AC3E}">
        <p14:creationId xmlns:p14="http://schemas.microsoft.com/office/powerpoint/2010/main" val="60134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merabet@centre-univ-mila.dz"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7"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datascience.lc/wp-content/uploads/2019/09/image-55-1024x58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2586" y="43934"/>
            <a:ext cx="7513637" cy="4292459"/>
          </a:xfrm>
          <a:prstGeom prst="rect">
            <a:avLst/>
          </a:prstGeom>
          <a:noFill/>
          <a:extLst>
            <a:ext uri="{909E8E84-426E-40DD-AFC4-6F175D3DCCD1}">
              <a14:hiddenFill xmlns:a14="http://schemas.microsoft.com/office/drawing/2010/main">
                <a:solidFill>
                  <a:srgbClr val="FFFFFF"/>
                </a:solidFill>
              </a14:hiddenFill>
            </a:ext>
          </a:extLst>
        </p:spPr>
      </p:pic>
      <p:sp>
        <p:nvSpPr>
          <p:cNvPr id="72720" name="Text Box 16"/>
          <p:cNvSpPr txBox="1">
            <a:spLocks noChangeArrowheads="1"/>
          </p:cNvSpPr>
          <p:nvPr/>
        </p:nvSpPr>
        <p:spPr bwMode="auto">
          <a:xfrm>
            <a:off x="2316163" y="971551"/>
            <a:ext cx="15113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endParaRPr lang="fr-FR" dirty="0">
              <a:latin typeface="Verdana" pitchFamily="34" charset="0"/>
            </a:endParaRPr>
          </a:p>
        </p:txBody>
      </p:sp>
      <p:sp>
        <p:nvSpPr>
          <p:cNvPr id="72738" name="Rectangle 34"/>
          <p:cNvSpPr>
            <a:spLocks noChangeArrowheads="1"/>
          </p:cNvSpPr>
          <p:nvPr/>
        </p:nvSpPr>
        <p:spPr bwMode="auto">
          <a:xfrm>
            <a:off x="5700840" y="4110932"/>
            <a:ext cx="6805246" cy="1152525"/>
          </a:xfrm>
          <a:prstGeom prst="rect">
            <a:avLst/>
          </a:prstGeom>
          <a:noFill/>
          <a:ln>
            <a:noFill/>
          </a:ln>
          <a:effectLst/>
          <a:extLst>
            <a:ext uri="{909E8E84-426E-40DD-AFC4-6F175D3DCCD1}">
              <a14:hiddenFill xmlns:a14="http://schemas.microsoft.com/office/drawing/2010/main">
                <a:gradFill rotWithShape="0">
                  <a:gsLst>
                    <a:gs pos="0">
                      <a:srgbClr val="FF6600"/>
                    </a:gs>
                    <a:gs pos="100000">
                      <a:srgbClr val="000000"/>
                    </a:gs>
                  </a:gsLst>
                  <a:path path="shape">
                    <a:fillToRect l="50000" t="50000" r="50000" b="5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fr-FR" sz="2000" dirty="0">
                <a:latin typeface="Monotype Corsiva" pitchFamily="66" charset="0"/>
              </a:rPr>
              <a:t>Module </a:t>
            </a:r>
            <a:r>
              <a:rPr lang="en-US" sz="2000" dirty="0" smtClean="0">
                <a:latin typeface="Monotype Corsiva" pitchFamily="66" charset="0"/>
              </a:rPr>
              <a:t>Supervisor</a:t>
            </a:r>
            <a:r>
              <a:rPr lang="fr-FR" sz="2000" dirty="0" smtClean="0">
                <a:latin typeface="Monotype Corsiva" pitchFamily="66" charset="0"/>
              </a:rPr>
              <a:t>: </a:t>
            </a:r>
          </a:p>
          <a:p>
            <a:r>
              <a:rPr lang="fr-FR" sz="2000" dirty="0" smtClean="0">
                <a:latin typeface="Monotype Corsiva" pitchFamily="66" charset="0"/>
              </a:rPr>
              <a:t>Mr Merabet Adil</a:t>
            </a:r>
          </a:p>
          <a:p>
            <a:r>
              <a:rPr lang="fr-FR" sz="2000" dirty="0">
                <a:latin typeface="Monotype Corsiva" pitchFamily="66" charset="0"/>
              </a:rPr>
              <a:t>Email : </a:t>
            </a:r>
            <a:r>
              <a:rPr lang="fr-FR" sz="2000" dirty="0" smtClean="0">
                <a:latin typeface="Monotype Corsiva" pitchFamily="66" charset="0"/>
                <a:hlinkClick r:id="rId3"/>
              </a:rPr>
              <a:t>a.merabet@centre-univ-mila.dz</a:t>
            </a:r>
            <a:endParaRPr lang="fr-FR" sz="2000" dirty="0" smtClean="0">
              <a:latin typeface="Monotype Corsiva" pitchFamily="66" charset="0"/>
            </a:endParaRPr>
          </a:p>
          <a:p>
            <a:r>
              <a:rPr lang="fr-FR" sz="2000" dirty="0">
                <a:latin typeface="Monotype Corsiva" pitchFamily="66" charset="0"/>
              </a:rPr>
              <a:t>https://elearning.centre-univ-mila.dz/a2024/course/view.php?id=331</a:t>
            </a:r>
          </a:p>
        </p:txBody>
      </p:sp>
      <p:sp>
        <p:nvSpPr>
          <p:cNvPr id="2" name="Rectangle 36"/>
          <p:cNvSpPr>
            <a:spLocks noChangeArrowheads="1"/>
          </p:cNvSpPr>
          <p:nvPr/>
        </p:nvSpPr>
        <p:spPr bwMode="auto">
          <a:xfrm>
            <a:off x="152400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dirty="0"/>
          </a:p>
        </p:txBody>
      </p:sp>
      <p:grpSp>
        <p:nvGrpSpPr>
          <p:cNvPr id="7" name="Groupe 6"/>
          <p:cNvGrpSpPr/>
          <p:nvPr/>
        </p:nvGrpSpPr>
        <p:grpSpPr>
          <a:xfrm>
            <a:off x="1168340" y="5412649"/>
            <a:ext cx="10074113" cy="1377671"/>
            <a:chOff x="-472039" y="2837888"/>
            <a:chExt cx="10074113" cy="1377671"/>
          </a:xfrm>
        </p:grpSpPr>
        <p:sp>
          <p:nvSpPr>
            <p:cNvPr id="15" name="Rectangle 37"/>
            <p:cNvSpPr>
              <a:spLocks noChangeArrowheads="1"/>
            </p:cNvSpPr>
            <p:nvPr/>
          </p:nvSpPr>
          <p:spPr bwMode="auto">
            <a:xfrm>
              <a:off x="-32973" y="2987081"/>
              <a:ext cx="91440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a:r>
                <a:rPr lang="fr-FR" sz="6000" b="1" dirty="0" err="1">
                  <a:solidFill>
                    <a:srgbClr val="003300"/>
                  </a:solidFill>
                  <a:latin typeface="Copperplate Gothic Light" pitchFamily="34" charset="0"/>
                  <a:ea typeface="Calibri" pitchFamily="34" charset="0"/>
                  <a:cs typeface="Arial" pitchFamily="34" charset="0"/>
                </a:rPr>
                <a:t>Shortest</a:t>
              </a:r>
              <a:r>
                <a:rPr lang="fr-FR" sz="6000" b="1" dirty="0">
                  <a:solidFill>
                    <a:srgbClr val="003300"/>
                  </a:solidFill>
                  <a:latin typeface="Copperplate Gothic Light" pitchFamily="34" charset="0"/>
                  <a:ea typeface="Calibri" pitchFamily="34" charset="0"/>
                  <a:cs typeface="Arial" pitchFamily="34" charset="0"/>
                </a:rPr>
                <a:t> Path</a:t>
              </a:r>
              <a:endParaRPr lang="fr-FR" sz="6000" b="1" dirty="0">
                <a:solidFill>
                  <a:srgbClr val="003300"/>
                </a:solidFill>
                <a:latin typeface="Arial" pitchFamily="34" charset="0"/>
              </a:endParaRPr>
            </a:p>
          </p:txBody>
        </p:sp>
        <p:grpSp>
          <p:nvGrpSpPr>
            <p:cNvPr id="6" name="Groupe 5"/>
            <p:cNvGrpSpPr/>
            <p:nvPr/>
          </p:nvGrpSpPr>
          <p:grpSpPr>
            <a:xfrm>
              <a:off x="-472039" y="2837888"/>
              <a:ext cx="10074113" cy="1377671"/>
              <a:chOff x="-472039" y="2837888"/>
              <a:chExt cx="10074113" cy="1377671"/>
            </a:xfrm>
          </p:grpSpPr>
          <p:cxnSp>
            <p:nvCxnSpPr>
              <p:cNvPr id="12" name="Connecteur droit 11"/>
              <p:cNvCxnSpPr>
                <a:cxnSpLocks/>
              </p:cNvCxnSpPr>
              <p:nvPr/>
            </p:nvCxnSpPr>
            <p:spPr>
              <a:xfrm>
                <a:off x="-420056" y="4215559"/>
                <a:ext cx="10022130" cy="0"/>
              </a:xfrm>
              <a:prstGeom prst="line">
                <a:avLst/>
              </a:prstGeom>
              <a:ln w="63500" cmpd="thinThick"/>
            </p:spPr>
            <p:style>
              <a:lnRef idx="1">
                <a:schemeClr val="dk1"/>
              </a:lnRef>
              <a:fillRef idx="0">
                <a:schemeClr val="dk1"/>
              </a:fillRef>
              <a:effectRef idx="0">
                <a:schemeClr val="dk1"/>
              </a:effectRef>
              <a:fontRef idx="minor">
                <a:schemeClr val="tx1"/>
              </a:fontRef>
            </p:style>
          </p:cxnSp>
          <p:cxnSp>
            <p:nvCxnSpPr>
              <p:cNvPr id="16" name="Connecteur droit 15"/>
              <p:cNvCxnSpPr>
                <a:cxnSpLocks/>
              </p:cNvCxnSpPr>
              <p:nvPr/>
            </p:nvCxnSpPr>
            <p:spPr>
              <a:xfrm>
                <a:off x="-472039" y="2837888"/>
                <a:ext cx="10022130" cy="0"/>
              </a:xfrm>
              <a:prstGeom prst="line">
                <a:avLst/>
              </a:prstGeom>
              <a:ln w="63500" cmpd="thinThick"/>
            </p:spPr>
            <p:style>
              <a:lnRef idx="1">
                <a:schemeClr val="dk1"/>
              </a:lnRef>
              <a:fillRef idx="0">
                <a:schemeClr val="dk1"/>
              </a:fillRef>
              <a:effectRef idx="0">
                <a:schemeClr val="dk1"/>
              </a:effectRef>
              <a:fontRef idx="minor">
                <a:schemeClr val="tx1"/>
              </a:fontRef>
            </p:style>
          </p:cxnSp>
        </p:grpSp>
      </p:grpSp>
    </p:spTree>
    <p:extLst>
      <p:ext uri="{BB962C8B-B14F-4D97-AF65-F5344CB8AC3E}">
        <p14:creationId xmlns:p14="http://schemas.microsoft.com/office/powerpoint/2010/main" val="343656821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0" presetClass="entr" presetSubtype="0" fill="hold" grpId="0" nodeType="afterEffect">
                                  <p:stCondLst>
                                    <p:cond delay="0"/>
                                  </p:stCondLst>
                                  <p:childTnLst>
                                    <p:set>
                                      <p:cBhvr>
                                        <p:cTn id="12" dur="1" fill="hold">
                                          <p:stCondLst>
                                            <p:cond delay="0"/>
                                          </p:stCondLst>
                                        </p:cTn>
                                        <p:tgtEl>
                                          <p:spTgt spid="72738"/>
                                        </p:tgtEl>
                                        <p:attrNameLst>
                                          <p:attrName>style.visibility</p:attrName>
                                        </p:attrNameLst>
                                      </p:cBhvr>
                                      <p:to>
                                        <p:strVal val="visible"/>
                                      </p:to>
                                    </p:set>
                                    <p:animEffect transition="in" filter="fade">
                                      <p:cBhvr>
                                        <p:cTn id="13" dur="500"/>
                                        <p:tgtEl>
                                          <p:spTgt spid="727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3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6"/>
          <p:cNvSpPr/>
          <p:nvPr/>
        </p:nvSpPr>
        <p:spPr>
          <a:xfrm rot="5400000">
            <a:off x="5473199" y="-3921814"/>
            <a:ext cx="1245604" cy="9144000"/>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22" name="Rectangle 21"/>
          <p:cNvSpPr/>
          <p:nvPr/>
        </p:nvSpPr>
        <p:spPr bwMode="auto">
          <a:xfrm>
            <a:off x="145578" y="690039"/>
            <a:ext cx="11900846" cy="601101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0" marR="0" lvl="0" indent="-571500">
              <a:spcBef>
                <a:spcPts val="0"/>
              </a:spcBef>
              <a:spcAft>
                <a:spcPts val="0"/>
              </a:spcAft>
              <a:buSzPct val="100000"/>
              <a:buFont typeface="+mj-lt"/>
              <a:buAutoNum type="romanUcPeriod" startAt="3"/>
            </a:pPr>
            <a:r>
              <a:rPr lang="en" sz="3200" b="1" dirty="0" smtClean="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Dijkstra </a:t>
            </a:r>
            <a:r>
              <a:rPr lang="en-US" sz="32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Algorithm</a:t>
            </a:r>
            <a:endParaRPr lang="en-US" sz="320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50000"/>
              </a:lnSpc>
              <a:buFont typeface="+mj-lt"/>
              <a:buAutoNum type="arabicPeriod"/>
            </a:pPr>
            <a:r>
              <a:rPr lang="en-US" dirty="0" smtClean="0">
                <a:latin typeface="Courier New" panose="02070309020205020404" pitchFamily="49" charset="0"/>
                <a:cs typeface="Courier New" panose="02070309020205020404" pitchFamily="49" charset="0"/>
              </a:rPr>
              <a:t>Create </a:t>
            </a:r>
            <a:r>
              <a:rPr lang="en-US" dirty="0">
                <a:latin typeface="Courier New" panose="02070309020205020404" pitchFamily="49" charset="0"/>
                <a:cs typeface="Courier New" panose="02070309020205020404" pitchFamily="49" charset="0"/>
              </a:rPr>
              <a:t>a </a:t>
            </a:r>
            <a:r>
              <a:rPr lang="en-US" b="1" i="1" dirty="0">
                <a:latin typeface="Courier New" panose="02070309020205020404" pitchFamily="49" charset="0"/>
                <a:cs typeface="Courier New" panose="02070309020205020404" pitchFamily="49" charset="0"/>
              </a:rPr>
              <a:t>matrix </a:t>
            </a:r>
            <a:r>
              <a:rPr lang="en-US" b="1" i="1" dirty="0" smtClean="0">
                <a:latin typeface="Courier New" panose="02070309020205020404" pitchFamily="49" charset="0"/>
                <a:cs typeface="Courier New" panose="02070309020205020404" pitchFamily="49" charset="0"/>
              </a:rPr>
              <a:t>L</a:t>
            </a:r>
            <a:r>
              <a:rPr lang="en-US" dirty="0" smtClean="0">
                <a:latin typeface="Courier New" panose="02070309020205020404" pitchFamily="49" charset="0"/>
                <a:cs typeface="Courier New" panose="02070309020205020404" pitchFamily="49" charset="0"/>
              </a:rPr>
              <a:t>, and a </a:t>
            </a:r>
            <a:r>
              <a:rPr lang="en-US" b="1" i="1" dirty="0" smtClean="0">
                <a:latin typeface="Courier New" panose="02070309020205020404" pitchFamily="49" charset="0"/>
                <a:cs typeface="Courier New" panose="02070309020205020404" pitchFamily="49" charset="0"/>
              </a:rPr>
              <a:t>path table P </a:t>
            </a:r>
            <a:r>
              <a:rPr lang="en-US" dirty="0">
                <a:latin typeface="Courier New" panose="02070309020205020404" pitchFamily="49" charset="0"/>
                <a:cs typeface="Courier New" panose="02070309020205020404" pitchFamily="49" charset="0"/>
              </a:rPr>
              <a:t>(each column </a:t>
            </a:r>
            <a:r>
              <a:rPr lang="en-US" dirty="0" smtClean="0">
                <a:latin typeface="Courier New" panose="02070309020205020404" pitchFamily="49" charset="0"/>
                <a:cs typeface="Courier New" panose="02070309020205020404" pitchFamily="49" charset="0"/>
              </a:rPr>
              <a:t>is </a:t>
            </a:r>
            <a:r>
              <a:rPr lang="en-US" dirty="0">
                <a:latin typeface="Courier New" panose="02070309020205020404" pitchFamily="49" charset="0"/>
                <a:cs typeface="Courier New" panose="02070309020205020404" pitchFamily="49" charset="0"/>
              </a:rPr>
              <a:t>a vertex</a:t>
            </a:r>
            <a:r>
              <a:rPr lang="en-US" dirty="0" smtClean="0">
                <a:latin typeface="Courier New" panose="02070309020205020404" pitchFamily="49" charset="0"/>
                <a:cs typeface="Courier New" panose="02070309020205020404" pitchFamily="49" charset="0"/>
              </a:rPr>
              <a:t>).</a:t>
            </a:r>
          </a:p>
          <a:p>
            <a:pPr marL="457200" indent="-457200">
              <a:lnSpc>
                <a:spcPct val="150000"/>
              </a:lnSpc>
              <a:buFont typeface="+mj-lt"/>
              <a:buAutoNum type="arabicPeriod"/>
            </a:pPr>
            <a:r>
              <a:rPr lang="fr-FR" dirty="0">
                <a:latin typeface="Courier New" panose="02070309020205020404" pitchFamily="49" charset="0"/>
                <a:cs typeface="Courier New" panose="02070309020205020404" pitchFamily="49" charset="0"/>
              </a:rPr>
              <a:t>Set </a:t>
            </a:r>
            <a:r>
              <a:rPr lang="fr-FR" dirty="0" smtClean="0">
                <a:latin typeface="Courier New" panose="02070309020205020404" pitchFamily="49" charset="0"/>
                <a:cs typeface="Courier New" panose="02070309020205020404" pitchFamily="49" charset="0"/>
              </a:rPr>
              <a:t>L</a:t>
            </a:r>
            <a:r>
              <a:rPr lang="el-GR" dirty="0" smtClean="0">
                <a:latin typeface="Courier New" panose="02070309020205020404" pitchFamily="49" charset="0"/>
                <a:cs typeface="Courier New" panose="02070309020205020404" pitchFamily="49" charset="0"/>
              </a:rPr>
              <a:t>(</a:t>
            </a:r>
            <a:r>
              <a:rPr lang="fr-FR" b="1" i="1" dirty="0" smtClean="0">
                <a:latin typeface="Courier New" panose="02070309020205020404" pitchFamily="49" charset="0"/>
                <a:cs typeface="Courier New" panose="02070309020205020404" pitchFamily="49" charset="0"/>
              </a:rPr>
              <a:t>s</a:t>
            </a:r>
            <a:r>
              <a:rPr lang="fr-FR" dirty="0" smtClean="0">
                <a:latin typeface="Courier New" panose="02070309020205020404" pitchFamily="49" charset="0"/>
                <a:cs typeface="Courier New" panose="02070309020205020404" pitchFamily="49" charset="0"/>
              </a:rPr>
              <a:t>) </a:t>
            </a:r>
            <a:r>
              <a:rPr lang="fr-FR" dirty="0">
                <a:latin typeface="Courier New" panose="02070309020205020404" pitchFamily="49" charset="0"/>
                <a:cs typeface="Courier New" panose="02070309020205020404" pitchFamily="49" charset="0"/>
              </a:rPr>
              <a:t>← </a:t>
            </a:r>
            <a:r>
              <a:rPr lang="fr-FR" dirty="0" smtClean="0">
                <a:latin typeface="Courier New" panose="02070309020205020404" pitchFamily="49" charset="0"/>
                <a:cs typeface="Courier New" panose="02070309020205020404" pitchFamily="49" charset="0"/>
              </a:rPr>
              <a:t>0 and For </a:t>
            </a:r>
            <a:r>
              <a:rPr lang="fr-FR" dirty="0">
                <a:latin typeface="Courier New" panose="02070309020205020404" pitchFamily="49" charset="0"/>
                <a:cs typeface="Courier New" panose="02070309020205020404" pitchFamily="49" charset="0"/>
              </a:rPr>
              <a:t>all </a:t>
            </a:r>
            <a:r>
              <a:rPr lang="en-US" dirty="0" smtClean="0">
                <a:latin typeface="Courier New" panose="02070309020205020404" pitchFamily="49" charset="0"/>
                <a:cs typeface="Courier New" panose="02070309020205020404" pitchFamily="49" charset="0"/>
              </a:rPr>
              <a:t>other</a:t>
            </a:r>
            <a:r>
              <a:rPr lang="fr-FR" dirty="0" smtClean="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vertices</a:t>
            </a:r>
            <a:r>
              <a:rPr lang="fr-FR" dirty="0" smtClean="0">
                <a:latin typeface="Courier New" panose="02070309020205020404" pitchFamily="49" charset="0"/>
                <a:cs typeface="Courier New" panose="02070309020205020404" pitchFamily="49" charset="0"/>
              </a:rPr>
              <a:t> </a:t>
            </a:r>
            <a:r>
              <a:rPr lang="en-US" b="1" dirty="0">
                <a:latin typeface="Courier New" panose="02070309020205020404" pitchFamily="49" charset="0"/>
                <a:cs typeface="Courier New" panose="02070309020205020404" pitchFamily="49" charset="0"/>
              </a:rPr>
              <a:t>𝑥</a:t>
            </a:r>
            <a:r>
              <a:rPr lang="fr-FR" dirty="0" smtClean="0">
                <a:latin typeface="Courier New" panose="02070309020205020404" pitchFamily="49" charset="0"/>
                <a:cs typeface="Courier New" panose="02070309020205020404" pitchFamily="49" charset="0"/>
              </a:rPr>
              <a:t>, </a:t>
            </a:r>
            <a:r>
              <a:rPr lang="fr-FR" dirty="0">
                <a:latin typeface="Courier New" panose="02070309020205020404" pitchFamily="49" charset="0"/>
                <a:cs typeface="Courier New" panose="02070309020205020404" pitchFamily="49" charset="0"/>
              </a:rPr>
              <a:t>set </a:t>
            </a:r>
            <a:r>
              <a:rPr lang="fr-FR" dirty="0" smtClean="0">
                <a:latin typeface="Courier New" panose="02070309020205020404" pitchFamily="49" charset="0"/>
                <a:cs typeface="Courier New" panose="02070309020205020404" pitchFamily="49" charset="0"/>
              </a:rPr>
              <a:t>L</a:t>
            </a:r>
            <a:r>
              <a:rPr lang="el-GR" dirty="0" smtClean="0">
                <a:latin typeface="Courier New" panose="02070309020205020404" pitchFamily="49" charset="0"/>
                <a:cs typeface="Courier New" panose="02070309020205020404" pitchFamily="49" charset="0"/>
              </a:rPr>
              <a:t>(</a:t>
            </a:r>
            <a:r>
              <a:rPr lang="en-US" b="1" dirty="0">
                <a:latin typeface="Courier New" panose="02070309020205020404" pitchFamily="49" charset="0"/>
                <a:cs typeface="Courier New" panose="02070309020205020404" pitchFamily="49" charset="0"/>
              </a:rPr>
              <a:t>𝑥</a:t>
            </a:r>
            <a:r>
              <a:rPr lang="fr-FR" dirty="0" smtClean="0">
                <a:latin typeface="Courier New" panose="02070309020205020404" pitchFamily="49" charset="0"/>
                <a:cs typeface="Courier New" panose="02070309020205020404" pitchFamily="49" charset="0"/>
              </a:rPr>
              <a:t>) </a:t>
            </a:r>
            <a:r>
              <a:rPr lang="fr-FR" dirty="0">
                <a:latin typeface="Courier New" panose="02070309020205020404" pitchFamily="49" charset="0"/>
                <a:cs typeface="Courier New" panose="02070309020205020404" pitchFamily="49" charset="0"/>
              </a:rPr>
              <a:t>← </a:t>
            </a:r>
            <a:r>
              <a:rPr lang="fr-FR" dirty="0">
                <a:latin typeface="MS UI Gothic" panose="020B0600070205080204" pitchFamily="34" charset="-128"/>
                <a:ea typeface="MS UI Gothic" panose="020B0600070205080204" pitchFamily="34" charset="-128"/>
                <a:cs typeface="Courier New" panose="02070309020205020404" pitchFamily="49" charset="0"/>
              </a:rPr>
              <a:t>∞ </a:t>
            </a:r>
            <a:endParaRPr lang="fr-FR" dirty="0" smtClean="0">
              <a:latin typeface="MS UI Gothic" panose="020B0600070205080204" pitchFamily="34" charset="-128"/>
              <a:ea typeface="MS UI Gothic" panose="020B0600070205080204" pitchFamily="34" charset="-128"/>
              <a:cs typeface="Courier New" panose="02070309020205020404" pitchFamily="49" charset="0"/>
            </a:endParaRPr>
          </a:p>
          <a:p>
            <a:pPr marL="457200" indent="-457200">
              <a:lnSpc>
                <a:spcPct val="150000"/>
              </a:lnSpc>
              <a:buFont typeface="+mj-lt"/>
              <a:buAutoNum type="arabicPeriod"/>
            </a:pPr>
            <a:r>
              <a:rPr lang="en-US" dirty="0" smtClean="0">
                <a:latin typeface="Courier New" panose="02070309020205020404" pitchFamily="49" charset="0"/>
                <a:cs typeface="Courier New" panose="02070309020205020404" pitchFamily="49" charset="0"/>
              </a:rPr>
              <a:t>Initially, </a:t>
            </a:r>
            <a:r>
              <a:rPr lang="en-US" dirty="0">
                <a:latin typeface="Courier New" panose="02070309020205020404" pitchFamily="49" charset="0"/>
                <a:cs typeface="Courier New" panose="02070309020205020404" pitchFamily="49" charset="0"/>
              </a:rPr>
              <a:t>all vertices are </a:t>
            </a:r>
            <a:r>
              <a:rPr lang="en-US" dirty="0" smtClean="0">
                <a:latin typeface="Courier New" panose="02070309020205020404" pitchFamily="49" charset="0"/>
                <a:cs typeface="Courier New" panose="02070309020205020404" pitchFamily="49" charset="0"/>
              </a:rPr>
              <a:t>“unmarked”.</a:t>
            </a:r>
          </a:p>
          <a:p>
            <a:pPr>
              <a:lnSpc>
                <a:spcPct val="150000"/>
              </a:lnSpc>
            </a:pPr>
            <a:r>
              <a:rPr lang="en-US" b="1" dirty="0" smtClean="0">
                <a:latin typeface="Courier New" panose="02070309020205020404" pitchFamily="49" charset="0"/>
                <a:cs typeface="Courier New" panose="02070309020205020404" pitchFamily="49" charset="0"/>
              </a:rPr>
              <a:t>While</a:t>
            </a:r>
            <a:r>
              <a:rPr lang="en-US" dirty="0" smtClean="0">
                <a:latin typeface="Courier New" panose="02070309020205020404" pitchFamily="49" charset="0"/>
                <a:cs typeface="Courier New" panose="02070309020205020404" pitchFamily="49" charset="0"/>
              </a:rPr>
              <a:t> (</a:t>
            </a:r>
            <a:r>
              <a:rPr lang="en-US" b="1" i="1" dirty="0" smtClean="0">
                <a:latin typeface="Courier New" panose="02070309020205020404" pitchFamily="49" charset="0"/>
                <a:cs typeface="Courier New" panose="02070309020205020404" pitchFamily="49" charset="0"/>
              </a:rPr>
              <a:t>d</a:t>
            </a:r>
            <a:r>
              <a:rPr lang="en-US" dirty="0" smtClean="0">
                <a:latin typeface="Courier New" panose="02070309020205020404" pitchFamily="49" charset="0"/>
                <a:cs typeface="Courier New" panose="02070309020205020404" pitchFamily="49" charset="0"/>
              </a:rPr>
              <a:t> is </a:t>
            </a:r>
            <a:r>
              <a:rPr lang="en-US" dirty="0">
                <a:latin typeface="Courier New" panose="02070309020205020404" pitchFamily="49" charset="0"/>
                <a:cs typeface="Courier New" panose="02070309020205020404" pitchFamily="49" charset="0"/>
              </a:rPr>
              <a:t>not </a:t>
            </a:r>
            <a:r>
              <a:rPr lang="en-US" dirty="0" smtClean="0">
                <a:latin typeface="Courier New" panose="02070309020205020404" pitchFamily="49" charset="0"/>
                <a:cs typeface="Courier New" panose="02070309020205020404" pitchFamily="49" charset="0"/>
              </a:rPr>
              <a:t>marked) </a:t>
            </a:r>
            <a:r>
              <a:rPr lang="en-US" b="1" dirty="0">
                <a:latin typeface="Courier New" panose="02070309020205020404" pitchFamily="49" charset="0"/>
                <a:cs typeface="Courier New" panose="02070309020205020404" pitchFamily="49" charset="0"/>
              </a:rPr>
              <a:t>do</a:t>
            </a:r>
          </a:p>
          <a:p>
            <a:pPr lvl="1">
              <a:lnSpc>
                <a:spcPct val="150000"/>
              </a:lnSpc>
            </a:pPr>
            <a:r>
              <a:rPr lang="en-US" dirty="0" smtClean="0">
                <a:latin typeface="Courier New" panose="02070309020205020404" pitchFamily="49" charset="0"/>
                <a:cs typeface="Courier New" panose="02070309020205020404" pitchFamily="49" charset="0"/>
              </a:rPr>
              <a:t>Select and mark </a:t>
            </a:r>
            <a:r>
              <a:rPr lang="en-US" dirty="0">
                <a:latin typeface="Courier New" panose="02070309020205020404" pitchFamily="49" charset="0"/>
                <a:cs typeface="Courier New" panose="02070309020205020404" pitchFamily="49" charset="0"/>
              </a:rPr>
              <a:t>the unmarked vertex </a:t>
            </a:r>
            <a:r>
              <a:rPr lang="en-US" b="1" dirty="0" smtClean="0">
                <a:latin typeface="Courier New" panose="02070309020205020404" pitchFamily="49" charset="0"/>
                <a:cs typeface="Courier New" panose="02070309020205020404" pitchFamily="49" charset="0"/>
              </a:rPr>
              <a:t>𝑥</a:t>
            </a:r>
            <a:r>
              <a:rPr lang="en-US" dirty="0" smtClean="0">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with the smallest </a:t>
            </a:r>
            <a:r>
              <a:rPr lang="en-US" dirty="0" smtClean="0">
                <a:latin typeface="Courier New" panose="02070309020205020404" pitchFamily="49" charset="0"/>
                <a:cs typeface="Courier New" panose="02070309020205020404" pitchFamily="49" charset="0"/>
              </a:rPr>
              <a:t>distance </a:t>
            </a:r>
            <a:r>
              <a:rPr lang="en-US" dirty="0">
                <a:latin typeface="Courier New" panose="02070309020205020404" pitchFamily="49" charset="0"/>
                <a:cs typeface="Courier New" panose="02070309020205020404" pitchFamily="49" charset="0"/>
              </a:rPr>
              <a:t>in </a:t>
            </a:r>
            <a:r>
              <a:rPr lang="en-US" dirty="0" smtClean="0">
                <a:latin typeface="Courier New" panose="02070309020205020404" pitchFamily="49" charset="0"/>
                <a:cs typeface="Courier New" panose="02070309020205020404" pitchFamily="49" charset="0"/>
              </a:rPr>
              <a:t>𝐿.</a:t>
            </a:r>
          </a:p>
          <a:p>
            <a:pPr lvl="1">
              <a:lnSpc>
                <a:spcPct val="150000"/>
              </a:lnSpc>
            </a:pPr>
            <a:r>
              <a:rPr lang="en-US" b="1" dirty="0" smtClean="0">
                <a:latin typeface="Courier New" panose="02070309020205020404" pitchFamily="49" charset="0"/>
                <a:cs typeface="Courier New" panose="02070309020205020404" pitchFamily="49" charset="0"/>
              </a:rPr>
              <a:t>For</a:t>
            </a:r>
            <a:r>
              <a:rPr lang="en-US" dirty="0" smtClean="0">
                <a:latin typeface="Courier New" panose="02070309020205020404" pitchFamily="49" charset="0"/>
                <a:cs typeface="Courier New" panose="02070309020205020404" pitchFamily="49" charset="0"/>
              </a:rPr>
              <a:t> each unmarked vertex </a:t>
            </a:r>
            <a:r>
              <a:rPr lang="en-US" b="1" i="1" dirty="0" smtClean="0">
                <a:latin typeface="Courier New" panose="02070309020205020404" pitchFamily="49" charset="0"/>
                <a:cs typeface="Courier New" panose="02070309020205020404" pitchFamily="49" charset="0"/>
              </a:rPr>
              <a:t>y</a:t>
            </a:r>
            <a:r>
              <a:rPr lang="en-US" dirty="0" smtClean="0">
                <a:latin typeface="Courier New" panose="02070309020205020404" pitchFamily="49" charset="0"/>
                <a:cs typeface="Courier New" panose="02070309020205020404" pitchFamily="49" charset="0"/>
              </a:rPr>
              <a:t> neighbor of </a:t>
            </a:r>
            <a:r>
              <a:rPr lang="en-US" b="1" dirty="0" smtClean="0">
                <a:latin typeface="Courier New" panose="02070309020205020404" pitchFamily="49" charset="0"/>
                <a:cs typeface="Courier New" panose="02070309020205020404" pitchFamily="49" charset="0"/>
              </a:rPr>
              <a:t>𝑥</a:t>
            </a:r>
            <a:r>
              <a:rPr lang="en-US" dirty="0" smtClean="0">
                <a:latin typeface="Courier New" panose="02070309020205020404" pitchFamily="49" charset="0"/>
                <a:cs typeface="Courier New" panose="02070309020205020404" pitchFamily="49" charset="0"/>
              </a:rPr>
              <a:t> </a:t>
            </a:r>
            <a:r>
              <a:rPr lang="en-US" b="1" dirty="0" smtClean="0">
                <a:latin typeface="Courier New" panose="02070309020205020404" pitchFamily="49" charset="0"/>
                <a:cs typeface="Courier New" panose="02070309020205020404" pitchFamily="49" charset="0"/>
              </a:rPr>
              <a:t>do</a:t>
            </a:r>
          </a:p>
          <a:p>
            <a:pPr lvl="2">
              <a:lnSpc>
                <a:spcPct val="150000"/>
              </a:lnSpc>
            </a:pPr>
            <a:r>
              <a:rPr lang="en-US" b="1" dirty="0" err="1" smtClean="0">
                <a:latin typeface="Courier New" panose="02070309020205020404" pitchFamily="49" charset="0"/>
                <a:cs typeface="Courier New" panose="02070309020205020404" pitchFamily="49" charset="0"/>
              </a:rPr>
              <a:t>Current_Distance</a:t>
            </a:r>
            <a:r>
              <a:rPr lang="en-US" b="1" dirty="0" smtClean="0">
                <a:latin typeface="Courier New" panose="02070309020205020404" pitchFamily="49" charset="0"/>
                <a:cs typeface="Courier New" panose="02070309020205020404" pitchFamily="49" charset="0"/>
              </a:rPr>
              <a:t> = </a:t>
            </a:r>
            <a:r>
              <a:rPr lang="en-US" dirty="0">
                <a:latin typeface="Courier New" panose="02070309020205020404" pitchFamily="49" charset="0"/>
                <a:cs typeface="Courier New" panose="02070309020205020404" pitchFamily="49" charset="0"/>
              </a:rPr>
              <a:t>L( </a:t>
            </a:r>
            <a:r>
              <a:rPr lang="en-US" b="1" i="1" dirty="0">
                <a:latin typeface="Courier New" panose="02070309020205020404" pitchFamily="49" charset="0"/>
                <a:cs typeface="Courier New" panose="02070309020205020404" pitchFamily="49" charset="0"/>
              </a:rPr>
              <a:t>y</a:t>
            </a:r>
            <a:r>
              <a:rPr lang="en-US" dirty="0">
                <a:latin typeface="Courier New" panose="02070309020205020404" pitchFamily="49" charset="0"/>
                <a:cs typeface="Courier New" panose="02070309020205020404" pitchFamily="49" charset="0"/>
              </a:rPr>
              <a:t> ),</a:t>
            </a:r>
            <a:r>
              <a:rPr lang="en-US" b="1" dirty="0">
                <a:latin typeface="Courier New" panose="02070309020205020404" pitchFamily="49" charset="0"/>
                <a:cs typeface="Courier New" panose="02070309020205020404" pitchFamily="49" charset="0"/>
              </a:rPr>
              <a:t> </a:t>
            </a:r>
            <a:r>
              <a:rPr lang="en-US" b="1" dirty="0" err="1" smtClean="0">
                <a:latin typeface="Courier New" panose="02070309020205020404" pitchFamily="49" charset="0"/>
                <a:cs typeface="Courier New" panose="02070309020205020404" pitchFamily="49" charset="0"/>
              </a:rPr>
              <a:t>New_Distance</a:t>
            </a:r>
            <a:r>
              <a:rPr lang="en-US" b="1" dirty="0" smtClean="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L( </a:t>
            </a:r>
            <a:r>
              <a:rPr lang="en-US" b="1" i="1" dirty="0">
                <a:latin typeface="Courier New" panose="02070309020205020404" pitchFamily="49" charset="0"/>
                <a:cs typeface="Courier New" panose="02070309020205020404" pitchFamily="49" charset="0"/>
              </a:rPr>
              <a:t>x</a:t>
            </a:r>
            <a:r>
              <a:rPr lang="en-US" dirty="0">
                <a:latin typeface="Courier New" panose="02070309020205020404" pitchFamily="49" charset="0"/>
                <a:cs typeface="Courier New" panose="02070309020205020404" pitchFamily="49" charset="0"/>
              </a:rPr>
              <a:t> ) + M( </a:t>
            </a:r>
            <a:r>
              <a:rPr lang="en-US" b="1" i="1" dirty="0">
                <a:latin typeface="Courier New" panose="02070309020205020404" pitchFamily="49" charset="0"/>
                <a:cs typeface="Courier New" panose="02070309020205020404" pitchFamily="49" charset="0"/>
              </a:rPr>
              <a:t>x</a:t>
            </a:r>
            <a:r>
              <a:rPr lang="en-US" dirty="0">
                <a:latin typeface="Courier New" panose="02070309020205020404" pitchFamily="49" charset="0"/>
                <a:cs typeface="Courier New" panose="02070309020205020404" pitchFamily="49" charset="0"/>
              </a:rPr>
              <a:t> , </a:t>
            </a:r>
            <a:r>
              <a:rPr lang="en-US" b="1" i="1" dirty="0">
                <a:latin typeface="Courier New" panose="02070309020205020404" pitchFamily="49" charset="0"/>
                <a:cs typeface="Courier New" panose="02070309020205020404" pitchFamily="49" charset="0"/>
              </a:rPr>
              <a:t>y</a:t>
            </a:r>
            <a:r>
              <a:rPr lang="en-US" dirty="0">
                <a:latin typeface="Courier New" panose="02070309020205020404" pitchFamily="49" charset="0"/>
                <a:cs typeface="Courier New" panose="02070309020205020404" pitchFamily="49" charset="0"/>
              </a:rPr>
              <a:t> ) </a:t>
            </a:r>
            <a:endParaRPr lang="en-US" dirty="0" smtClean="0">
              <a:latin typeface="Courier New" panose="02070309020205020404" pitchFamily="49" charset="0"/>
              <a:cs typeface="Courier New" panose="02070309020205020404" pitchFamily="49" charset="0"/>
            </a:endParaRPr>
          </a:p>
          <a:p>
            <a:pPr lvl="2">
              <a:lnSpc>
                <a:spcPct val="150000"/>
              </a:lnSpc>
            </a:pPr>
            <a:r>
              <a:rPr lang="en-US" dirty="0" smtClean="0">
                <a:latin typeface="Courier New" panose="02070309020205020404" pitchFamily="49" charset="0"/>
                <a:cs typeface="Courier New" panose="02070309020205020404" pitchFamily="49" charset="0"/>
              </a:rPr>
              <a:t>L</a:t>
            </a:r>
            <a:r>
              <a:rPr lang="en-US" dirty="0">
                <a:latin typeface="Courier New" panose="02070309020205020404" pitchFamily="49" charset="0"/>
                <a:cs typeface="Courier New" panose="02070309020205020404" pitchFamily="49" charset="0"/>
              </a:rPr>
              <a:t>( </a:t>
            </a:r>
            <a:r>
              <a:rPr lang="en-US" b="1" i="1" dirty="0">
                <a:latin typeface="Courier New" panose="02070309020205020404" pitchFamily="49" charset="0"/>
                <a:cs typeface="Courier New" panose="02070309020205020404" pitchFamily="49" charset="0"/>
              </a:rPr>
              <a:t>y</a:t>
            </a:r>
            <a:r>
              <a:rPr lang="en-US" dirty="0">
                <a:latin typeface="Courier New" panose="02070309020205020404" pitchFamily="49" charset="0"/>
                <a:cs typeface="Courier New" panose="02070309020205020404" pitchFamily="49" charset="0"/>
              </a:rPr>
              <a:t> ) = min </a:t>
            </a:r>
            <a:r>
              <a:rPr lang="en-US" dirty="0" smtClean="0">
                <a:latin typeface="Courier New" panose="02070309020205020404" pitchFamily="49" charset="0"/>
                <a:cs typeface="Courier New" panose="02070309020205020404" pitchFamily="49" charset="0"/>
              </a:rPr>
              <a:t>{L(</a:t>
            </a:r>
            <a:r>
              <a:rPr lang="en-US" b="1" i="1" dirty="0" smtClean="0">
                <a:latin typeface="Courier New" panose="02070309020205020404" pitchFamily="49" charset="0"/>
                <a:cs typeface="Courier New" panose="02070309020205020404" pitchFamily="49" charset="0"/>
              </a:rPr>
              <a:t>y</a:t>
            </a:r>
            <a:r>
              <a:rPr lang="en-US" dirty="0" smtClean="0">
                <a:latin typeface="Courier New" panose="02070309020205020404" pitchFamily="49" charset="0"/>
                <a:cs typeface="Courier New" panose="02070309020205020404" pitchFamily="49" charset="0"/>
              </a:rPr>
              <a:t>), L(</a:t>
            </a:r>
            <a:r>
              <a:rPr lang="en-US" b="1" i="1" dirty="0" smtClean="0">
                <a:latin typeface="Courier New" panose="02070309020205020404" pitchFamily="49" charset="0"/>
                <a:cs typeface="Courier New" panose="02070309020205020404" pitchFamily="49" charset="0"/>
              </a:rPr>
              <a:t>x</a:t>
            </a:r>
            <a:r>
              <a:rPr lang="en-US" dirty="0" smtClean="0">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M(</a:t>
            </a:r>
            <a:r>
              <a:rPr lang="en-US" b="1" i="1" dirty="0" err="1" smtClean="0">
                <a:latin typeface="Courier New" panose="02070309020205020404" pitchFamily="49" charset="0"/>
                <a:cs typeface="Courier New" panose="02070309020205020404" pitchFamily="49" charset="0"/>
              </a:rPr>
              <a:t>x</a:t>
            </a:r>
            <a:r>
              <a:rPr lang="en-US" dirty="0" err="1" smtClean="0">
                <a:latin typeface="Courier New" panose="02070309020205020404" pitchFamily="49" charset="0"/>
                <a:cs typeface="Courier New" panose="02070309020205020404" pitchFamily="49" charset="0"/>
              </a:rPr>
              <a:t>,</a:t>
            </a:r>
            <a:r>
              <a:rPr lang="en-US" b="1" i="1" dirty="0" err="1" smtClean="0">
                <a:latin typeface="Courier New" panose="02070309020205020404" pitchFamily="49" charset="0"/>
                <a:cs typeface="Courier New" panose="02070309020205020404" pitchFamily="49" charset="0"/>
              </a:rPr>
              <a:t>y</a:t>
            </a:r>
            <a:r>
              <a:rPr lang="en-US" dirty="0" smtClean="0">
                <a:latin typeface="Courier New" panose="02070309020205020404" pitchFamily="49" charset="0"/>
                <a:cs typeface="Courier New" panose="02070309020205020404" pitchFamily="49" charset="0"/>
              </a:rPr>
              <a:t>)}</a:t>
            </a:r>
          </a:p>
          <a:p>
            <a:pPr lvl="2">
              <a:lnSpc>
                <a:spcPct val="150000"/>
              </a:lnSpc>
            </a:pPr>
            <a:r>
              <a:rPr lang="en-US" b="1" dirty="0" smtClean="0">
                <a:latin typeface="Courier New" panose="02070309020205020404" pitchFamily="49" charset="0"/>
                <a:cs typeface="Courier New" panose="02070309020205020404" pitchFamily="49" charset="0"/>
              </a:rPr>
              <a:t>If</a:t>
            </a:r>
            <a:r>
              <a:rPr lang="en-US" dirty="0" smtClean="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New_Distance</a:t>
            </a:r>
            <a:r>
              <a:rPr lang="en-US" b="1"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&lt; </a:t>
            </a:r>
            <a:r>
              <a:rPr lang="en-US" b="1" dirty="0" err="1">
                <a:latin typeface="Courier New" panose="02070309020205020404" pitchFamily="49" charset="0"/>
                <a:cs typeface="Courier New" panose="02070309020205020404" pitchFamily="49" charset="0"/>
              </a:rPr>
              <a:t>Current_Distance</a:t>
            </a:r>
            <a:r>
              <a:rPr lang="en-US" dirty="0" smtClean="0">
                <a:latin typeface="Courier New" panose="02070309020205020404" pitchFamily="49" charset="0"/>
                <a:cs typeface="Courier New" panose="02070309020205020404" pitchFamily="49" charset="0"/>
              </a:rPr>
              <a:t>) </a:t>
            </a:r>
            <a:r>
              <a:rPr lang="en-US" b="1" dirty="0" smtClean="0">
                <a:latin typeface="Courier New" panose="02070309020205020404" pitchFamily="49" charset="0"/>
                <a:cs typeface="Courier New" panose="02070309020205020404" pitchFamily="49" charset="0"/>
              </a:rPr>
              <a:t>then</a:t>
            </a:r>
          </a:p>
          <a:p>
            <a:pPr lvl="3">
              <a:lnSpc>
                <a:spcPct val="150000"/>
              </a:lnSpc>
            </a:pPr>
            <a:r>
              <a:rPr lang="en-US" dirty="0" smtClean="0">
                <a:latin typeface="Courier New" panose="02070309020205020404" pitchFamily="49" charset="0"/>
                <a:cs typeface="Courier New" panose="02070309020205020404" pitchFamily="49" charset="0"/>
              </a:rPr>
              <a:t>update the path in </a:t>
            </a:r>
            <a:r>
              <a:rPr lang="en-US" b="1" i="1" dirty="0" smtClean="0">
                <a:latin typeface="Courier New" panose="02070309020205020404" pitchFamily="49" charset="0"/>
                <a:cs typeface="Courier New" panose="02070309020205020404" pitchFamily="49" charset="0"/>
              </a:rPr>
              <a:t>P</a:t>
            </a:r>
            <a:endParaRPr lang="en-US" b="1" i="1" dirty="0">
              <a:latin typeface="Courier New" panose="02070309020205020404" pitchFamily="49" charset="0"/>
              <a:cs typeface="Courier New" panose="02070309020205020404" pitchFamily="49" charset="0"/>
            </a:endParaRPr>
          </a:p>
          <a:p>
            <a:pPr lvl="1">
              <a:lnSpc>
                <a:spcPct val="150000"/>
              </a:lnSpc>
            </a:pPr>
            <a:r>
              <a:rPr lang="en-US" b="1" dirty="0">
                <a:latin typeface="Courier New" panose="02070309020205020404" pitchFamily="49" charset="0"/>
                <a:cs typeface="Courier New" panose="02070309020205020404" pitchFamily="49" charset="0"/>
              </a:rPr>
              <a:t>EndFor</a:t>
            </a:r>
          </a:p>
          <a:p>
            <a:pPr>
              <a:lnSpc>
                <a:spcPct val="150000"/>
              </a:lnSpc>
            </a:pPr>
            <a:r>
              <a:rPr lang="en-US" b="1" dirty="0" err="1" smtClean="0">
                <a:latin typeface="Courier New" panose="02070309020205020404" pitchFamily="49" charset="0"/>
                <a:cs typeface="Courier New" panose="02070309020205020404" pitchFamily="49" charset="0"/>
              </a:rPr>
              <a:t>EndWhile</a:t>
            </a:r>
            <a:endParaRPr lang="fr-FR" b="1" dirty="0">
              <a:latin typeface="Courier New" panose="02070309020205020404" pitchFamily="49" charset="0"/>
              <a:cs typeface="Courier New" panose="02070309020205020404" pitchFamily="49" charset="0"/>
            </a:endParaRPr>
          </a:p>
        </p:txBody>
      </p:sp>
      <p:sp>
        <p:nvSpPr>
          <p:cNvPr id="14" name="Rectangle 2"/>
          <p:cNvSpPr>
            <a:spLocks noGrp="1" noChangeArrowheads="1"/>
          </p:cNvSpPr>
          <p:nvPr>
            <p:ph type="title"/>
          </p:nvPr>
        </p:nvSpPr>
        <p:spPr>
          <a:xfrm>
            <a:off x="2155623" y="27384"/>
            <a:ext cx="9315013" cy="533400"/>
          </a:xfrm>
        </p:spPr>
        <p:txBody>
          <a:bodyPr>
            <a:normAutofit fontScale="90000"/>
          </a:bodyPr>
          <a:lstStyle/>
          <a:p>
            <a:r>
              <a:rPr lang="en-US" b="1" dirty="0">
                <a:solidFill>
                  <a:srgbClr val="770000"/>
                </a:solidFill>
                <a:latin typeface="Garamond" pitchFamily="18" charset="0"/>
              </a:rPr>
              <a:t> </a:t>
            </a:r>
            <a:r>
              <a:rPr lang="en-US" b="1" dirty="0" smtClean="0">
                <a:solidFill>
                  <a:srgbClr val="770000"/>
                </a:solidFill>
                <a:latin typeface="Garamond" pitchFamily="18" charset="0"/>
              </a:rPr>
              <a:t>Shortest Path</a:t>
            </a:r>
            <a:endParaRPr lang="en-US" b="1" dirty="0">
              <a:solidFill>
                <a:srgbClr val="770000"/>
              </a:solidFill>
              <a:latin typeface="Garamond" pitchFamily="18" charset="0"/>
            </a:endParaRPr>
          </a:p>
        </p:txBody>
      </p:sp>
      <p:sp>
        <p:nvSpPr>
          <p:cNvPr id="15" name="Oval 58"/>
          <p:cNvSpPr>
            <a:spLocks noChangeArrowheads="1"/>
          </p:cNvSpPr>
          <p:nvPr/>
        </p:nvSpPr>
        <p:spPr bwMode="auto">
          <a:xfrm>
            <a:off x="1585441" y="156638"/>
            <a:ext cx="288925" cy="260350"/>
          </a:xfrm>
          <a:prstGeom prst="ellipse">
            <a:avLst/>
          </a:prstGeom>
          <a:gradFill>
            <a:gsLst>
              <a:gs pos="0">
                <a:srgbClr val="3A0000"/>
              </a:gs>
              <a:gs pos="80000">
                <a:srgbClr val="770000"/>
              </a:gs>
              <a:gs pos="100000">
                <a:srgbClr val="C00000"/>
              </a:gs>
            </a:gsLst>
          </a:gradFill>
          <a:ln>
            <a:headEnd/>
            <a:tailEnd/>
          </a:ln>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6" name="Oval 51"/>
          <p:cNvSpPr>
            <a:spLocks noChangeArrowheads="1"/>
          </p:cNvSpPr>
          <p:nvPr/>
        </p:nvSpPr>
        <p:spPr bwMode="auto">
          <a:xfrm>
            <a:off x="870337" y="16232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7" name="Oval 51"/>
          <p:cNvSpPr>
            <a:spLocks noChangeArrowheads="1"/>
          </p:cNvSpPr>
          <p:nvPr/>
        </p:nvSpPr>
        <p:spPr bwMode="auto">
          <a:xfrm>
            <a:off x="1225144" y="159939"/>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8" name="Oval 51"/>
          <p:cNvSpPr>
            <a:spLocks noChangeArrowheads="1"/>
          </p:cNvSpPr>
          <p:nvPr/>
        </p:nvSpPr>
        <p:spPr bwMode="auto">
          <a:xfrm>
            <a:off x="139089" y="159431"/>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20" name="Oval 51"/>
          <p:cNvSpPr>
            <a:spLocks noChangeArrowheads="1"/>
          </p:cNvSpPr>
          <p:nvPr/>
        </p:nvSpPr>
        <p:spPr bwMode="auto">
          <a:xfrm>
            <a:off x="493896" y="15705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pic>
        <p:nvPicPr>
          <p:cNvPr id="2" name="Picture 1"/>
          <p:cNvPicPr>
            <a:picLocks noChangeAspect="1"/>
          </p:cNvPicPr>
          <p:nvPr/>
        </p:nvPicPr>
        <p:blipFill>
          <a:blip r:embed="rId3"/>
          <a:stretch>
            <a:fillRect/>
          </a:stretch>
        </p:blipFill>
        <p:spPr>
          <a:xfrm>
            <a:off x="6801394" y="4066903"/>
            <a:ext cx="5245029" cy="2629017"/>
          </a:xfrm>
          <a:prstGeom prst="rect">
            <a:avLst/>
          </a:prstGeom>
        </p:spPr>
      </p:pic>
    </p:spTree>
    <p:extLst>
      <p:ext uri="{BB962C8B-B14F-4D97-AF65-F5344CB8AC3E}">
        <p14:creationId xmlns:p14="http://schemas.microsoft.com/office/powerpoint/2010/main" val="2405252634"/>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6"/>
          <p:cNvSpPr/>
          <p:nvPr/>
        </p:nvSpPr>
        <p:spPr>
          <a:xfrm rot="5400000">
            <a:off x="5473199" y="-3921814"/>
            <a:ext cx="1245604" cy="9144000"/>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22" name="Rectangle 21"/>
          <p:cNvSpPr/>
          <p:nvPr/>
        </p:nvSpPr>
        <p:spPr bwMode="auto">
          <a:xfrm>
            <a:off x="145578" y="690039"/>
            <a:ext cx="11900846" cy="601101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0" marR="0" lvl="0" indent="-571500">
              <a:spcBef>
                <a:spcPts val="0"/>
              </a:spcBef>
              <a:spcAft>
                <a:spcPts val="0"/>
              </a:spcAft>
              <a:buSzPct val="100000"/>
              <a:buFont typeface="+mj-lt"/>
              <a:buAutoNum type="romanUcPeriod" startAt="3"/>
            </a:pPr>
            <a:r>
              <a:rPr lang="en" sz="3200" b="1" dirty="0" smtClean="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Dijkstra Algorithm</a:t>
            </a:r>
          </a:p>
          <a:p>
            <a:pPr marL="571500" marR="0" lvl="0" indent="-571500">
              <a:spcBef>
                <a:spcPts val="0"/>
              </a:spcBef>
              <a:spcAft>
                <a:spcPts val="0"/>
              </a:spcAft>
              <a:buSzPct val="100000"/>
              <a:buFont typeface="+mj-lt"/>
              <a:buAutoNum type="romanUcPeriod" startAt="3"/>
            </a:pPr>
            <a:endParaRPr lang="en-US" sz="3200" b="1"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571500" marR="0" lvl="0" indent="-571500">
              <a:spcBef>
                <a:spcPts val="0"/>
              </a:spcBef>
              <a:spcAft>
                <a:spcPts val="0"/>
              </a:spcAft>
              <a:buSzPct val="100000"/>
              <a:buFont typeface="+mj-lt"/>
              <a:buAutoNum type="romanUcPeriod" startAt="3"/>
            </a:pPr>
            <a:endPar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marL="571500" marR="0" lvl="0" indent="-571500">
              <a:spcBef>
                <a:spcPts val="0"/>
              </a:spcBef>
              <a:spcAft>
                <a:spcPts val="0"/>
              </a:spcAft>
              <a:buSzPct val="100000"/>
              <a:buFont typeface="+mj-lt"/>
              <a:buAutoNum type="romanUcPeriod" startAt="3"/>
            </a:pPr>
            <a:endParaRPr lang="en-US" sz="3200" b="1"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571500" marR="0" lvl="0" indent="-571500">
              <a:spcBef>
                <a:spcPts val="0"/>
              </a:spcBef>
              <a:spcAft>
                <a:spcPts val="0"/>
              </a:spcAft>
              <a:buSzPct val="100000"/>
              <a:buFont typeface="+mj-lt"/>
              <a:buAutoNum type="romanUcPeriod" startAt="3"/>
            </a:pPr>
            <a:endPar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marL="571500" marR="0" lvl="0" indent="-571500">
              <a:spcBef>
                <a:spcPts val="0"/>
              </a:spcBef>
              <a:spcAft>
                <a:spcPts val="0"/>
              </a:spcAft>
              <a:buSzPct val="100000"/>
              <a:buFont typeface="+mj-lt"/>
              <a:buAutoNum type="romanUcPeriod" startAt="3"/>
            </a:pPr>
            <a:endParaRPr lang="en-US" sz="3200" b="1"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571500" marR="0" lvl="0" indent="-571500">
              <a:spcBef>
                <a:spcPts val="0"/>
              </a:spcBef>
              <a:spcAft>
                <a:spcPts val="0"/>
              </a:spcAft>
              <a:buSzPct val="100000"/>
              <a:buFont typeface="+mj-lt"/>
              <a:buAutoNum type="romanUcPeriod" startAt="3"/>
            </a:pPr>
            <a:endPar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marL="571500" marR="0" lvl="0" indent="-571500">
              <a:spcBef>
                <a:spcPts val="0"/>
              </a:spcBef>
              <a:spcAft>
                <a:spcPts val="0"/>
              </a:spcAft>
              <a:buSzPct val="100000"/>
              <a:buFont typeface="+mj-lt"/>
              <a:buAutoNum type="romanUcPeriod" startAt="3"/>
            </a:pPr>
            <a:endParaRPr lang="en-US" sz="3200" b="1"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571500" marR="0" lvl="0" indent="-571500">
              <a:spcBef>
                <a:spcPts val="0"/>
              </a:spcBef>
              <a:spcAft>
                <a:spcPts val="0"/>
              </a:spcAft>
              <a:buSzPct val="100000"/>
              <a:buFont typeface="+mj-lt"/>
              <a:buAutoNum type="romanUcPeriod" startAt="3"/>
            </a:pPr>
            <a:endPar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marR="0" lvl="0">
              <a:spcBef>
                <a:spcPts val="0"/>
              </a:spcBef>
              <a:spcAft>
                <a:spcPts val="0"/>
              </a:spcAft>
              <a:buSzPct val="100000"/>
            </a:pPr>
            <a:r>
              <a:rPr lang="en-US"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The shortest path is</a:t>
            </a:r>
            <a:r>
              <a:rPr lang="en-US" sz="24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
            </a:r>
          </a:p>
          <a:p>
            <a:pPr marR="0" lvl="0">
              <a:spcBef>
                <a:spcPts val="0"/>
              </a:spcBef>
              <a:spcAft>
                <a:spcPts val="0"/>
              </a:spcAft>
              <a:buSzPct val="100000"/>
            </a:pPr>
            <a:r>
              <a:rPr lang="en-US" sz="24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4" name="Rectangle 2"/>
          <p:cNvSpPr>
            <a:spLocks noGrp="1" noChangeArrowheads="1"/>
          </p:cNvSpPr>
          <p:nvPr>
            <p:ph type="title"/>
          </p:nvPr>
        </p:nvSpPr>
        <p:spPr>
          <a:xfrm>
            <a:off x="2155623" y="27384"/>
            <a:ext cx="9315013" cy="533400"/>
          </a:xfrm>
        </p:spPr>
        <p:txBody>
          <a:bodyPr>
            <a:normAutofit fontScale="90000"/>
          </a:bodyPr>
          <a:lstStyle/>
          <a:p>
            <a:r>
              <a:rPr lang="en-US" b="1" dirty="0">
                <a:solidFill>
                  <a:srgbClr val="770000"/>
                </a:solidFill>
                <a:latin typeface="Garamond" pitchFamily="18" charset="0"/>
              </a:rPr>
              <a:t> </a:t>
            </a:r>
            <a:r>
              <a:rPr lang="en-US" b="1" dirty="0" smtClean="0">
                <a:solidFill>
                  <a:srgbClr val="770000"/>
                </a:solidFill>
                <a:latin typeface="Garamond" pitchFamily="18" charset="0"/>
              </a:rPr>
              <a:t>Shortest Path</a:t>
            </a:r>
            <a:endParaRPr lang="en-US" b="1" dirty="0">
              <a:solidFill>
                <a:srgbClr val="770000"/>
              </a:solidFill>
              <a:latin typeface="Garamond" pitchFamily="18" charset="0"/>
            </a:endParaRPr>
          </a:p>
        </p:txBody>
      </p:sp>
      <p:sp>
        <p:nvSpPr>
          <p:cNvPr id="15" name="Oval 58"/>
          <p:cNvSpPr>
            <a:spLocks noChangeArrowheads="1"/>
          </p:cNvSpPr>
          <p:nvPr/>
        </p:nvSpPr>
        <p:spPr bwMode="auto">
          <a:xfrm>
            <a:off x="1585441" y="156638"/>
            <a:ext cx="288925" cy="260350"/>
          </a:xfrm>
          <a:prstGeom prst="ellipse">
            <a:avLst/>
          </a:prstGeom>
          <a:gradFill>
            <a:gsLst>
              <a:gs pos="0">
                <a:srgbClr val="3A0000"/>
              </a:gs>
              <a:gs pos="80000">
                <a:srgbClr val="770000"/>
              </a:gs>
              <a:gs pos="100000">
                <a:srgbClr val="C00000"/>
              </a:gs>
            </a:gsLst>
          </a:gradFill>
          <a:ln>
            <a:headEnd/>
            <a:tailEnd/>
          </a:ln>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6" name="Oval 51"/>
          <p:cNvSpPr>
            <a:spLocks noChangeArrowheads="1"/>
          </p:cNvSpPr>
          <p:nvPr/>
        </p:nvSpPr>
        <p:spPr bwMode="auto">
          <a:xfrm>
            <a:off x="870337" y="16232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7" name="Oval 51"/>
          <p:cNvSpPr>
            <a:spLocks noChangeArrowheads="1"/>
          </p:cNvSpPr>
          <p:nvPr/>
        </p:nvSpPr>
        <p:spPr bwMode="auto">
          <a:xfrm>
            <a:off x="1225144" y="159939"/>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8" name="Oval 51"/>
          <p:cNvSpPr>
            <a:spLocks noChangeArrowheads="1"/>
          </p:cNvSpPr>
          <p:nvPr/>
        </p:nvSpPr>
        <p:spPr bwMode="auto">
          <a:xfrm>
            <a:off x="139089" y="159431"/>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20" name="Oval 51"/>
          <p:cNvSpPr>
            <a:spLocks noChangeArrowheads="1"/>
          </p:cNvSpPr>
          <p:nvPr/>
        </p:nvSpPr>
        <p:spPr bwMode="auto">
          <a:xfrm>
            <a:off x="493896" y="15705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pic>
        <p:nvPicPr>
          <p:cNvPr id="11" name="Picture 10"/>
          <p:cNvPicPr>
            <a:picLocks noChangeAspect="1"/>
          </p:cNvPicPr>
          <p:nvPr/>
        </p:nvPicPr>
        <p:blipFill>
          <a:blip r:embed="rId3"/>
          <a:stretch>
            <a:fillRect/>
          </a:stretch>
        </p:blipFill>
        <p:spPr>
          <a:xfrm>
            <a:off x="332755" y="1540357"/>
            <a:ext cx="5763246" cy="3316207"/>
          </a:xfrm>
          <a:prstGeom prst="rect">
            <a:avLst/>
          </a:prstGeom>
        </p:spPr>
      </p:pic>
      <p:pic>
        <p:nvPicPr>
          <p:cNvPr id="12" name="Picture 11"/>
          <p:cNvPicPr>
            <a:picLocks noChangeAspect="1"/>
          </p:cNvPicPr>
          <p:nvPr/>
        </p:nvPicPr>
        <p:blipFill>
          <a:blip r:embed="rId4"/>
          <a:stretch>
            <a:fillRect/>
          </a:stretch>
        </p:blipFill>
        <p:spPr>
          <a:xfrm>
            <a:off x="6432792" y="1792148"/>
            <a:ext cx="5268891" cy="2708415"/>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3703258825"/>
              </p:ext>
            </p:extLst>
          </p:nvPr>
        </p:nvGraphicFramePr>
        <p:xfrm>
          <a:off x="2540000" y="5725836"/>
          <a:ext cx="8128001" cy="741680"/>
        </p:xfrm>
        <a:graphic>
          <a:graphicData uri="http://schemas.openxmlformats.org/drawingml/2006/table">
            <a:tbl>
              <a:tblPr firstRow="1" bandRow="1">
                <a:tableStyleId>{5940675A-B579-460E-94D1-54222C63F5DA}</a:tableStyleId>
              </a:tblPr>
              <a:tblGrid>
                <a:gridCol w="1161143">
                  <a:extLst>
                    <a:ext uri="{9D8B030D-6E8A-4147-A177-3AD203B41FA5}">
                      <a16:colId xmlns:a16="http://schemas.microsoft.com/office/drawing/2014/main" val="3180823635"/>
                    </a:ext>
                  </a:extLst>
                </a:gridCol>
                <a:gridCol w="1161143">
                  <a:extLst>
                    <a:ext uri="{9D8B030D-6E8A-4147-A177-3AD203B41FA5}">
                      <a16:colId xmlns:a16="http://schemas.microsoft.com/office/drawing/2014/main" val="17109251"/>
                    </a:ext>
                  </a:extLst>
                </a:gridCol>
                <a:gridCol w="1161143">
                  <a:extLst>
                    <a:ext uri="{9D8B030D-6E8A-4147-A177-3AD203B41FA5}">
                      <a16:colId xmlns:a16="http://schemas.microsoft.com/office/drawing/2014/main" val="3877566870"/>
                    </a:ext>
                  </a:extLst>
                </a:gridCol>
                <a:gridCol w="1161143">
                  <a:extLst>
                    <a:ext uri="{9D8B030D-6E8A-4147-A177-3AD203B41FA5}">
                      <a16:colId xmlns:a16="http://schemas.microsoft.com/office/drawing/2014/main" val="1833194779"/>
                    </a:ext>
                  </a:extLst>
                </a:gridCol>
                <a:gridCol w="1161143">
                  <a:extLst>
                    <a:ext uri="{9D8B030D-6E8A-4147-A177-3AD203B41FA5}">
                      <a16:colId xmlns:a16="http://schemas.microsoft.com/office/drawing/2014/main" val="2255761837"/>
                    </a:ext>
                  </a:extLst>
                </a:gridCol>
                <a:gridCol w="1161143">
                  <a:extLst>
                    <a:ext uri="{9D8B030D-6E8A-4147-A177-3AD203B41FA5}">
                      <a16:colId xmlns:a16="http://schemas.microsoft.com/office/drawing/2014/main" val="2439040506"/>
                    </a:ext>
                  </a:extLst>
                </a:gridCol>
                <a:gridCol w="1161143">
                  <a:extLst>
                    <a:ext uri="{9D8B030D-6E8A-4147-A177-3AD203B41FA5}">
                      <a16:colId xmlns:a16="http://schemas.microsoft.com/office/drawing/2014/main" val="4072937576"/>
                    </a:ext>
                  </a:extLst>
                </a:gridCol>
              </a:tblGrid>
              <a:tr h="370840">
                <a:tc>
                  <a:txBody>
                    <a:bodyPr/>
                    <a:lstStyle/>
                    <a:p>
                      <a:pPr algn="ctr"/>
                      <a:r>
                        <a:rPr lang="en-US" dirty="0" smtClean="0"/>
                        <a:t>Vertices</a:t>
                      </a:r>
                      <a:endParaRPr lang="en-US" dirty="0"/>
                    </a:p>
                  </a:txBody>
                  <a:tcPr/>
                </a:tc>
                <a:tc>
                  <a:txBody>
                    <a:bodyPr/>
                    <a:lstStyle/>
                    <a:p>
                      <a:pPr algn="ctr"/>
                      <a:r>
                        <a:rPr lang="en-US" dirty="0" err="1" smtClean="0"/>
                        <a:t>Sdeb</a:t>
                      </a:r>
                      <a:endParaRPr lang="en-US" dirty="0"/>
                    </a:p>
                  </a:txBody>
                  <a:tcPr/>
                </a:tc>
                <a:tc>
                  <a:txBody>
                    <a:bodyPr/>
                    <a:lstStyle/>
                    <a:p>
                      <a:pPr algn="ctr"/>
                      <a:r>
                        <a:rPr lang="en-US" dirty="0" smtClean="0"/>
                        <a:t>a</a:t>
                      </a:r>
                      <a:endParaRPr lang="en-US" dirty="0"/>
                    </a:p>
                  </a:txBody>
                  <a:tcPr/>
                </a:tc>
                <a:tc>
                  <a:txBody>
                    <a:bodyPr/>
                    <a:lstStyle/>
                    <a:p>
                      <a:pPr algn="ctr"/>
                      <a:r>
                        <a:rPr lang="en-US" dirty="0" smtClean="0"/>
                        <a:t>b</a:t>
                      </a:r>
                      <a:endParaRPr lang="en-US" dirty="0"/>
                    </a:p>
                  </a:txBody>
                  <a:tcPr/>
                </a:tc>
                <a:tc>
                  <a:txBody>
                    <a:bodyPr/>
                    <a:lstStyle/>
                    <a:p>
                      <a:pPr algn="ctr"/>
                      <a:r>
                        <a:rPr lang="en-US" dirty="0" smtClean="0"/>
                        <a:t>c</a:t>
                      </a:r>
                      <a:endParaRPr lang="en-US" dirty="0"/>
                    </a:p>
                  </a:txBody>
                  <a:tcPr/>
                </a:tc>
                <a:tc>
                  <a:txBody>
                    <a:bodyPr/>
                    <a:lstStyle/>
                    <a:p>
                      <a:pPr algn="ctr"/>
                      <a:r>
                        <a:rPr lang="en-US" dirty="0" smtClean="0"/>
                        <a:t>d</a:t>
                      </a:r>
                      <a:endParaRPr lang="en-US" dirty="0"/>
                    </a:p>
                  </a:txBody>
                  <a:tcPr/>
                </a:tc>
                <a:tc>
                  <a:txBody>
                    <a:bodyPr/>
                    <a:lstStyle/>
                    <a:p>
                      <a:pPr algn="ctr"/>
                      <a:r>
                        <a:rPr lang="en-US" dirty="0" err="1" smtClean="0"/>
                        <a:t>Sfin</a:t>
                      </a:r>
                      <a:endParaRPr lang="en-US" dirty="0"/>
                    </a:p>
                  </a:txBody>
                  <a:tcPr/>
                </a:tc>
                <a:extLst>
                  <a:ext uri="{0D108BD9-81ED-4DB2-BD59-A6C34878D82A}">
                    <a16:rowId xmlns:a16="http://schemas.microsoft.com/office/drawing/2014/main" val="995267531"/>
                  </a:ext>
                </a:extLst>
              </a:tr>
              <a:tr h="370840">
                <a:tc>
                  <a:txBody>
                    <a:bodyPr/>
                    <a:lstStyle/>
                    <a:p>
                      <a:pPr algn="ctr"/>
                      <a:r>
                        <a:rPr lang="en-US" dirty="0" smtClean="0"/>
                        <a:t>Path </a:t>
                      </a:r>
                      <a:endParaRPr lang="en-US" dirty="0"/>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dirty="0"/>
                    </a:p>
                  </a:txBody>
                  <a:tcPr/>
                </a:tc>
                <a:extLst>
                  <a:ext uri="{0D108BD9-81ED-4DB2-BD59-A6C34878D82A}">
                    <a16:rowId xmlns:a16="http://schemas.microsoft.com/office/drawing/2014/main" val="1251836086"/>
                  </a:ext>
                </a:extLst>
              </a:tr>
            </a:tbl>
          </a:graphicData>
        </a:graphic>
      </p:graphicFrame>
    </p:spTree>
    <p:extLst>
      <p:ext uri="{BB962C8B-B14F-4D97-AF65-F5344CB8AC3E}">
        <p14:creationId xmlns:p14="http://schemas.microsoft.com/office/powerpoint/2010/main" val="4166517520"/>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6"/>
          <p:cNvSpPr/>
          <p:nvPr/>
        </p:nvSpPr>
        <p:spPr>
          <a:xfrm rot="5400000">
            <a:off x="5473199" y="-3921814"/>
            <a:ext cx="1245604" cy="9144000"/>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22" name="Rectangle 21"/>
          <p:cNvSpPr/>
          <p:nvPr/>
        </p:nvSpPr>
        <p:spPr bwMode="auto">
          <a:xfrm>
            <a:off x="145578" y="690039"/>
            <a:ext cx="11900846" cy="601101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0" marR="0" lvl="0" indent="-571500">
              <a:spcBef>
                <a:spcPts val="0"/>
              </a:spcBef>
              <a:spcAft>
                <a:spcPts val="0"/>
              </a:spcAft>
              <a:buSzPct val="100000"/>
              <a:buFont typeface="+mj-lt"/>
              <a:buAutoNum type="romanUcPeriod" startAt="4"/>
            </a:pPr>
            <a:r>
              <a:rPr lang="en" sz="3200" b="1" dirty="0" smtClean="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Bellman-</a:t>
            </a:r>
            <a:r>
              <a:rPr lang="en-US" sz="3200" b="1" dirty="0" err="1"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Kalaba</a:t>
            </a:r>
            <a:r>
              <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Algorithm</a:t>
            </a:r>
            <a:endParaRPr lang="en-US" sz="320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a:lnSpc>
                <a:spcPct val="150000"/>
              </a:lnSpc>
            </a:pPr>
            <a:r>
              <a:rPr lang="en-US" sz="2600" b="1" i="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Description</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p>
          <a:p>
            <a:pPr marL="457200" lvl="0" indent="-457200" algn="just">
              <a:lnSpc>
                <a:spcPct val="150000"/>
              </a:lnSpc>
              <a:buFont typeface="Wingdings" panose="05000000000000000000" pitchFamily="2" charset="2"/>
              <a:buChar char="§"/>
            </a:pP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Bellman-</a:t>
            </a:r>
            <a:r>
              <a:rPr lang="en-US" sz="2600" dirty="0" err="1"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Kalaba</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algorithm uses an iterative approach to compute the shortest path from a fixed vertex to all other vertices in a graph.</a:t>
            </a:r>
          </a:p>
          <a:p>
            <a:pPr marL="457200" lvl="0" indent="-457200" algn="just">
              <a:lnSpc>
                <a:spcPct val="150000"/>
              </a:lnSpc>
              <a:buFont typeface="Wingdings" panose="05000000000000000000" pitchFamily="2" charset="2"/>
              <a:buChar char="§"/>
            </a:pP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It is particularly used when the destination vertex is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unknown</a:t>
            </a:r>
          </a:p>
          <a:p>
            <a:pPr marL="457200" lvl="0" indent="-457200" algn="just">
              <a:lnSpc>
                <a:spcPct val="150000"/>
              </a:lnSpc>
              <a:buFont typeface="Wingdings" panose="05000000000000000000" pitchFamily="2" charset="2"/>
              <a:buChar char="§"/>
            </a:pP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In weighted graphs, the weight of a circuit is the sum of the weights of the arcs it contains. If this weight is negative, we speak of an absorbing circuit.</a:t>
            </a:r>
          </a:p>
          <a:p>
            <a:pPr marL="457200" lvl="0" indent="-457200" algn="just">
              <a:lnSpc>
                <a:spcPct val="150000"/>
              </a:lnSpc>
              <a:buFont typeface="Wingdings" panose="05000000000000000000" pitchFamily="2" charset="2"/>
              <a:buChar char="§"/>
            </a:pP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If there is a negative length circuit in the graph, the search for a shortest path is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useless.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The circuit can be used an infinite number of times.</a:t>
            </a:r>
          </a:p>
          <a:p>
            <a:pPr marL="457200" lvl="0" indent="-457200" algn="just">
              <a:lnSpc>
                <a:spcPct val="150000"/>
              </a:lnSpc>
              <a:buFont typeface="Wingdings" panose="05000000000000000000" pitchFamily="2" charset="2"/>
              <a:buChar char="§"/>
            </a:pPr>
            <a:endPar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4" name="Rectangle 2"/>
          <p:cNvSpPr>
            <a:spLocks noGrp="1" noChangeArrowheads="1"/>
          </p:cNvSpPr>
          <p:nvPr>
            <p:ph type="title"/>
          </p:nvPr>
        </p:nvSpPr>
        <p:spPr>
          <a:xfrm>
            <a:off x="2155623" y="27384"/>
            <a:ext cx="9315013" cy="533400"/>
          </a:xfrm>
        </p:spPr>
        <p:txBody>
          <a:bodyPr>
            <a:normAutofit fontScale="90000"/>
          </a:bodyPr>
          <a:lstStyle/>
          <a:p>
            <a:r>
              <a:rPr lang="en-US" b="1" dirty="0">
                <a:solidFill>
                  <a:srgbClr val="770000"/>
                </a:solidFill>
                <a:latin typeface="Garamond" pitchFamily="18" charset="0"/>
              </a:rPr>
              <a:t> </a:t>
            </a:r>
            <a:r>
              <a:rPr lang="en-US" b="1" dirty="0" smtClean="0">
                <a:solidFill>
                  <a:srgbClr val="770000"/>
                </a:solidFill>
                <a:latin typeface="Garamond" pitchFamily="18" charset="0"/>
              </a:rPr>
              <a:t>Shortest Path</a:t>
            </a:r>
            <a:endParaRPr lang="en-US" b="1" dirty="0">
              <a:solidFill>
                <a:srgbClr val="770000"/>
              </a:solidFill>
              <a:latin typeface="Garamond" pitchFamily="18" charset="0"/>
            </a:endParaRPr>
          </a:p>
        </p:txBody>
      </p:sp>
      <p:sp>
        <p:nvSpPr>
          <p:cNvPr id="15" name="Oval 58"/>
          <p:cNvSpPr>
            <a:spLocks noChangeArrowheads="1"/>
          </p:cNvSpPr>
          <p:nvPr/>
        </p:nvSpPr>
        <p:spPr bwMode="auto">
          <a:xfrm>
            <a:off x="1585441" y="156638"/>
            <a:ext cx="288925" cy="260350"/>
          </a:xfrm>
          <a:prstGeom prst="ellipse">
            <a:avLst/>
          </a:prstGeom>
          <a:gradFill>
            <a:gsLst>
              <a:gs pos="0">
                <a:srgbClr val="3A0000"/>
              </a:gs>
              <a:gs pos="80000">
                <a:srgbClr val="770000"/>
              </a:gs>
              <a:gs pos="100000">
                <a:srgbClr val="C00000"/>
              </a:gs>
            </a:gsLst>
          </a:gradFill>
          <a:ln>
            <a:headEnd/>
            <a:tailEnd/>
          </a:ln>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6" name="Oval 51"/>
          <p:cNvSpPr>
            <a:spLocks noChangeArrowheads="1"/>
          </p:cNvSpPr>
          <p:nvPr/>
        </p:nvSpPr>
        <p:spPr bwMode="auto">
          <a:xfrm>
            <a:off x="870337" y="16232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7" name="Oval 51"/>
          <p:cNvSpPr>
            <a:spLocks noChangeArrowheads="1"/>
          </p:cNvSpPr>
          <p:nvPr/>
        </p:nvSpPr>
        <p:spPr bwMode="auto">
          <a:xfrm>
            <a:off x="1225144" y="159939"/>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8" name="Oval 51"/>
          <p:cNvSpPr>
            <a:spLocks noChangeArrowheads="1"/>
          </p:cNvSpPr>
          <p:nvPr/>
        </p:nvSpPr>
        <p:spPr bwMode="auto">
          <a:xfrm>
            <a:off x="139089" y="159431"/>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20" name="Oval 51"/>
          <p:cNvSpPr>
            <a:spLocks noChangeArrowheads="1"/>
          </p:cNvSpPr>
          <p:nvPr/>
        </p:nvSpPr>
        <p:spPr bwMode="auto">
          <a:xfrm>
            <a:off x="493896" y="15705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Tree>
    <p:extLst>
      <p:ext uri="{BB962C8B-B14F-4D97-AF65-F5344CB8AC3E}">
        <p14:creationId xmlns:p14="http://schemas.microsoft.com/office/powerpoint/2010/main" val="272066257"/>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6"/>
          <p:cNvSpPr/>
          <p:nvPr/>
        </p:nvSpPr>
        <p:spPr>
          <a:xfrm rot="5400000">
            <a:off x="5473199" y="-3921814"/>
            <a:ext cx="1245604" cy="9144000"/>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mc:AlternateContent xmlns:mc="http://schemas.openxmlformats.org/markup-compatibility/2006">
        <mc:Choice xmlns:a14="http://schemas.microsoft.com/office/drawing/2010/main" Requires="a14">
          <p:sp>
            <p:nvSpPr>
              <p:cNvPr id="22" name="Rectangle 21"/>
              <p:cNvSpPr/>
              <p:nvPr/>
            </p:nvSpPr>
            <p:spPr bwMode="auto">
              <a:xfrm>
                <a:off x="145578" y="690039"/>
                <a:ext cx="11900846" cy="601101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0" marR="0" lvl="0" indent="-571500">
                  <a:spcBef>
                    <a:spcPts val="0"/>
                  </a:spcBef>
                  <a:spcAft>
                    <a:spcPts val="0"/>
                  </a:spcAft>
                  <a:buSzPct val="100000"/>
                  <a:buFont typeface="+mj-lt"/>
                  <a:buAutoNum type="romanUcPeriod" startAt="4"/>
                </a:pPr>
                <a:r>
                  <a:rPr lang="en" sz="3200" b="1" dirty="0" smtClean="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Bellman-</a:t>
                </a:r>
                <a:r>
                  <a:rPr lang="en-US" sz="3200" b="1" dirty="0" err="1"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Kalaba</a:t>
                </a:r>
                <a:r>
                  <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Algorithm</a:t>
                </a:r>
                <a:endParaRPr lang="en-US" sz="320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a:lnSpc>
                    <a:spcPct val="150000"/>
                  </a:lnSpc>
                </a:pPr>
                <a:r>
                  <a:rPr lang="en" sz="2400" b="1" dirty="0">
                    <a:solidFill>
                      <a:prstClr val="black"/>
                    </a:solidFill>
                    <a:latin typeface="Courier New" panose="02070309020205020404" pitchFamily="49" charset="0"/>
                    <a:cs typeface="Courier New" panose="02070309020205020404" pitchFamily="49" charset="0"/>
                  </a:rPr>
                  <a:t>Input</a:t>
                </a:r>
                <a:r>
                  <a:rPr lang="en" sz="2400" dirty="0">
                    <a:solidFill>
                      <a:prstClr val="black"/>
                    </a:solidFill>
                    <a:latin typeface="Courier New" panose="02070309020205020404" pitchFamily="49" charset="0"/>
                    <a:cs typeface="Courier New" panose="02070309020205020404" pitchFamily="49" charset="0"/>
                  </a:rPr>
                  <a:t> : </a:t>
                </a:r>
              </a:p>
              <a:p>
                <a:pPr marL="800100" lvl="1" indent="-342900">
                  <a:lnSpc>
                    <a:spcPct val="150000"/>
                  </a:lnSpc>
                  <a:buFont typeface="Wingdings" panose="05000000000000000000" pitchFamily="2" charset="2"/>
                  <a:buChar char="§"/>
                </a:pPr>
                <a:r>
                  <a:rPr lang="en-US" sz="2400" dirty="0" smtClean="0">
                    <a:solidFill>
                      <a:prstClr val="black"/>
                    </a:solidFill>
                    <a:latin typeface="Courier New" panose="02070309020205020404" pitchFamily="49" charset="0"/>
                    <a:cs typeface="Courier New" panose="02070309020205020404" pitchFamily="49" charset="0"/>
                  </a:rPr>
                  <a:t>A </a:t>
                </a:r>
                <a:r>
                  <a:rPr lang="en-US" sz="2400" dirty="0">
                    <a:solidFill>
                      <a:prstClr val="black"/>
                    </a:solidFill>
                    <a:latin typeface="Courier New" panose="02070309020205020404" pitchFamily="49" charset="0"/>
                    <a:cs typeface="Courier New" panose="02070309020205020404" pitchFamily="49" charset="0"/>
                  </a:rPr>
                  <a:t>directed graph </a:t>
                </a:r>
                <a:r>
                  <a:rPr lang="en" sz="2400" dirty="0">
                    <a:solidFill>
                      <a:prstClr val="black"/>
                    </a:solidFill>
                    <a:latin typeface="Courier New" panose="02070309020205020404" pitchFamily="49" charset="0"/>
                    <a:cs typeface="Courier New" panose="02070309020205020404" pitchFamily="49" charset="0"/>
                  </a:rPr>
                  <a:t>G =(V, E)</a:t>
                </a:r>
                <a:r>
                  <a:rPr lang="en-US" sz="2400" dirty="0">
                    <a:solidFill>
                      <a:prstClr val="black"/>
                    </a:solidFill>
                    <a:latin typeface="Courier New" panose="02070309020205020404" pitchFamily="49" charset="0"/>
                    <a:cs typeface="Courier New" panose="02070309020205020404" pitchFamily="49" charset="0"/>
                  </a:rPr>
                  <a:t> that is weighted.</a:t>
                </a:r>
              </a:p>
              <a:p>
                <a:pPr marL="800100" lvl="1" indent="-342900">
                  <a:lnSpc>
                    <a:spcPct val="150000"/>
                  </a:lnSpc>
                  <a:buFont typeface="Wingdings" panose="05000000000000000000" pitchFamily="2" charset="2"/>
                  <a:buChar char="§"/>
                </a:pPr>
                <a:r>
                  <a:rPr lang="en-US" sz="2400" dirty="0">
                    <a:solidFill>
                      <a:prstClr val="black"/>
                    </a:solidFill>
                    <a:latin typeface="Courier New" panose="02070309020205020404" pitchFamily="49" charset="0"/>
                    <a:cs typeface="Courier New" panose="02070309020205020404" pitchFamily="49" charset="0"/>
                  </a:rPr>
                  <a:t>M is the adjacency matrix of G. </a:t>
                </a:r>
              </a:p>
              <a:p>
                <a:pPr marL="800100" lvl="1" indent="-342900">
                  <a:lnSpc>
                    <a:spcPct val="150000"/>
                  </a:lnSpc>
                  <a:buFont typeface="Wingdings" panose="05000000000000000000" pitchFamily="2" charset="2"/>
                  <a:buChar char="§"/>
                </a:pPr>
                <a:r>
                  <a:rPr lang="en-US" sz="2400" dirty="0">
                    <a:solidFill>
                      <a:prstClr val="black"/>
                    </a:solidFill>
                    <a:latin typeface="Courier New" panose="02070309020205020404" pitchFamily="49" charset="0"/>
                    <a:cs typeface="Courier New" panose="02070309020205020404" pitchFamily="49" charset="0"/>
                  </a:rPr>
                  <a:t>The order of G is n &gt; 0. </a:t>
                </a:r>
                <a:endParaRPr lang="en-US" sz="2400" dirty="0" smtClean="0">
                  <a:solidFill>
                    <a:prstClr val="black"/>
                  </a:solidFill>
                  <a:latin typeface="Courier New" panose="02070309020205020404" pitchFamily="49" charset="0"/>
                  <a:cs typeface="Courier New" panose="02070309020205020404" pitchFamily="49" charset="0"/>
                </a:endParaRPr>
              </a:p>
              <a:p>
                <a:pPr marL="800100" lvl="1" indent="-342900">
                  <a:lnSpc>
                    <a:spcPct val="150000"/>
                  </a:lnSpc>
                  <a:buFont typeface="Wingdings" panose="05000000000000000000" pitchFamily="2" charset="2"/>
                  <a:buChar char="§"/>
                </a:pPr>
                <a:r>
                  <a:rPr lang="en-US" sz="2400" dirty="0">
                    <a:solidFill>
                      <a:prstClr val="black"/>
                    </a:solidFill>
                    <a:latin typeface="Courier New" panose="02070309020205020404" pitchFamily="49" charset="0"/>
                    <a:cs typeface="Courier New" panose="02070309020205020404" pitchFamily="49" charset="0"/>
                  </a:rPr>
                  <a:t>Negative edge weights are </a:t>
                </a:r>
                <a:r>
                  <a:rPr lang="en-US" sz="2400" dirty="0" smtClean="0">
                    <a:solidFill>
                      <a:prstClr val="black"/>
                    </a:solidFill>
                    <a:latin typeface="Courier New" panose="02070309020205020404" pitchFamily="49" charset="0"/>
                    <a:cs typeface="Courier New" panose="02070309020205020404" pitchFamily="49" charset="0"/>
                  </a:rPr>
                  <a:t>allowed.</a:t>
                </a:r>
                <a:endParaRPr lang="en-US" sz="2400" dirty="0">
                  <a:solidFill>
                    <a:prstClr val="black"/>
                  </a:solidFill>
                  <a:latin typeface="Courier New" panose="02070309020205020404" pitchFamily="49" charset="0"/>
                  <a:cs typeface="Courier New" panose="02070309020205020404" pitchFamily="49" charset="0"/>
                </a:endParaRPr>
              </a:p>
              <a:p>
                <a:pPr marL="800100" lvl="1" indent="-342900">
                  <a:lnSpc>
                    <a:spcPct val="150000"/>
                  </a:lnSpc>
                  <a:buFont typeface="Wingdings" panose="05000000000000000000" pitchFamily="2" charset="2"/>
                  <a:buChar char="§"/>
                </a:pPr>
                <a:r>
                  <a:rPr lang="en-US" sz="2400" dirty="0">
                    <a:solidFill>
                      <a:prstClr val="black"/>
                    </a:solidFill>
                    <a:latin typeface="Courier New" panose="02070309020205020404" pitchFamily="49" charset="0"/>
                    <a:cs typeface="Courier New" panose="02070309020205020404" pitchFamily="49" charset="0"/>
                  </a:rPr>
                  <a:t>A starting vertex </a:t>
                </a:r>
                <a:r>
                  <a:rPr lang="en-US" sz="2400" b="1" i="1" dirty="0">
                    <a:solidFill>
                      <a:prstClr val="black"/>
                    </a:solidFill>
                    <a:latin typeface="Courier New" panose="02070309020205020404" pitchFamily="49" charset="0"/>
                    <a:cs typeface="Courier New" panose="02070309020205020404" pitchFamily="49" charset="0"/>
                  </a:rPr>
                  <a:t>s</a:t>
                </a:r>
                <a:r>
                  <a:rPr lang="en-US" sz="2400" dirty="0">
                    <a:solidFill>
                      <a:prstClr val="black"/>
                    </a:solidFill>
                    <a:latin typeface="Courier New" panose="02070309020205020404" pitchFamily="49" charset="0"/>
                    <a:cs typeface="Courier New" panose="02070309020205020404" pitchFamily="49" charset="0"/>
                  </a:rPr>
                  <a:t> </a:t>
                </a:r>
                <a14:m>
                  <m:oMath xmlns:m="http://schemas.openxmlformats.org/officeDocument/2006/math">
                    <m:r>
                      <a:rPr lang="en-US" sz="2400" i="1">
                        <a:solidFill>
                          <a:prstClr val="black"/>
                        </a:solidFill>
                        <a:latin typeface="Cambria Math" panose="02040503050406030204" pitchFamily="18" charset="0"/>
                        <a:ea typeface="Cambria Math" panose="02040503050406030204" pitchFamily="18" charset="0"/>
                        <a:cs typeface="Courier New" panose="02070309020205020404" pitchFamily="49" charset="0"/>
                      </a:rPr>
                      <m:t>∈</m:t>
                    </m:r>
                  </m:oMath>
                </a14:m>
                <a:r>
                  <a:rPr lang="en-US" sz="2400" dirty="0">
                    <a:solidFill>
                      <a:prstClr val="black"/>
                    </a:solidFill>
                    <a:latin typeface="Courier New" panose="02070309020205020404" pitchFamily="49" charset="0"/>
                    <a:cs typeface="Courier New" panose="02070309020205020404" pitchFamily="49" charset="0"/>
                  </a:rPr>
                  <a:t> </a:t>
                </a:r>
                <a:r>
                  <a:rPr lang="en-US" sz="2400" dirty="0" smtClean="0">
                    <a:solidFill>
                      <a:prstClr val="black"/>
                    </a:solidFill>
                    <a:latin typeface="Courier New" panose="02070309020205020404" pitchFamily="49" charset="0"/>
                    <a:cs typeface="Courier New" panose="02070309020205020404" pitchFamily="49" charset="0"/>
                  </a:rPr>
                  <a:t>V</a:t>
                </a:r>
                <a:r>
                  <a:rPr lang="en-US" sz="2400" dirty="0" smtClean="0">
                    <a:solidFill>
                      <a:prstClr val="black"/>
                    </a:solidFill>
                    <a:latin typeface="Courier New" panose="02070309020205020404" pitchFamily="49" charset="0"/>
                    <a:cs typeface="Courier New" panose="02070309020205020404" pitchFamily="49" charset="0"/>
                  </a:rPr>
                  <a:t>.</a:t>
                </a:r>
              </a:p>
              <a:p>
                <a:pPr marL="800100" lvl="1" indent="-342900">
                  <a:lnSpc>
                    <a:spcPct val="150000"/>
                  </a:lnSpc>
                  <a:buFont typeface="Wingdings" panose="05000000000000000000" pitchFamily="2" charset="2"/>
                  <a:buChar char="§"/>
                </a:pPr>
                <a:r>
                  <a:rPr lang="en-US" sz="2400" dirty="0" smtClean="0">
                    <a:solidFill>
                      <a:prstClr val="black"/>
                    </a:solidFill>
                    <a:latin typeface="Courier New" panose="02070309020205020404" pitchFamily="49" charset="0"/>
                    <a:cs typeface="Courier New" panose="02070309020205020404" pitchFamily="49" charset="0"/>
                  </a:rPr>
                  <a:t>The </a:t>
                </a:r>
                <a:r>
                  <a:rPr lang="en-US" sz="2400" dirty="0">
                    <a:solidFill>
                      <a:prstClr val="black"/>
                    </a:solidFill>
                    <a:latin typeface="Courier New" panose="02070309020205020404" pitchFamily="49" charset="0"/>
                    <a:cs typeface="Courier New" panose="02070309020205020404" pitchFamily="49" charset="0"/>
                  </a:rPr>
                  <a:t>predecessor </a:t>
                </a:r>
                <a:r>
                  <a:rPr lang="en-US" sz="2400" dirty="0" smtClean="0">
                    <a:solidFill>
                      <a:prstClr val="black"/>
                    </a:solidFill>
                    <a:latin typeface="Courier New" panose="02070309020205020404" pitchFamily="49" charset="0"/>
                    <a:cs typeface="Courier New" panose="02070309020205020404" pitchFamily="49" charset="0"/>
                  </a:rPr>
                  <a:t>list of x </a:t>
                </a:r>
                <a:r>
                  <a:rPr lang="en-US" sz="2400" dirty="0">
                    <a:solidFill>
                      <a:prstClr val="black"/>
                    </a:solidFill>
                    <a:latin typeface="Courier New" panose="02070309020205020404" pitchFamily="49" charset="0"/>
                    <a:cs typeface="Courier New" panose="02070309020205020404" pitchFamily="49" charset="0"/>
                  </a:rPr>
                  <a:t>is </a:t>
                </a:r>
                <a14:m>
                  <m:oMath xmlns:m="http://schemas.openxmlformats.org/officeDocument/2006/math">
                    <m:sSup>
                      <m:sSupPr>
                        <m:ctrlPr>
                          <a:rPr lang="en-US" sz="2400" i="1">
                            <a:latin typeface="Cambria Math" panose="02040503050406030204" pitchFamily="18" charset="0"/>
                          </a:rPr>
                        </m:ctrlPr>
                      </m:sSupPr>
                      <m:e>
                        <m:r>
                          <a:rPr lang="fr-FR" sz="2400" i="1">
                            <a:latin typeface="Cambria Math" panose="02040503050406030204" pitchFamily="18" charset="0"/>
                          </a:rPr>
                          <m:t>𝛤</m:t>
                        </m:r>
                      </m:e>
                      <m:sup>
                        <m:r>
                          <a:rPr lang="fr-FR" sz="2400" i="1">
                            <a:latin typeface="Cambria Math" panose="02040503050406030204" pitchFamily="18" charset="0"/>
                          </a:rPr>
                          <m:t>−1</m:t>
                        </m:r>
                      </m:sup>
                    </m:sSup>
                    <m:d>
                      <m:dPr>
                        <m:ctrlPr>
                          <a:rPr lang="en-US" sz="2400" i="1">
                            <a:latin typeface="Cambria Math" panose="02040503050406030204" pitchFamily="18" charset="0"/>
                          </a:rPr>
                        </m:ctrlPr>
                      </m:dPr>
                      <m:e>
                        <m:r>
                          <a:rPr lang="fr-FR" sz="2400" i="1">
                            <a:latin typeface="Cambria Math" panose="02040503050406030204" pitchFamily="18" charset="0"/>
                          </a:rPr>
                          <m:t>𝑥</m:t>
                        </m:r>
                      </m:e>
                    </m:d>
                  </m:oMath>
                </a14:m>
                <a:r>
                  <a:rPr lang="en-US" sz="2400" dirty="0" smtClean="0">
                    <a:solidFill>
                      <a:prstClr val="black"/>
                    </a:solidFill>
                    <a:latin typeface="Courier New" panose="02070309020205020404" pitchFamily="49" charset="0"/>
                    <a:cs typeface="Courier New" panose="02070309020205020404" pitchFamily="49" charset="0"/>
                  </a:rPr>
                  <a:t> </a:t>
                </a:r>
                <a:r>
                  <a:rPr lang="en-US" sz="2400" dirty="0">
                    <a:solidFill>
                      <a:prstClr val="black"/>
                    </a:solidFill>
                    <a:latin typeface="Courier New" panose="02070309020205020404" pitchFamily="49" charset="0"/>
                    <a:cs typeface="Courier New" panose="02070309020205020404" pitchFamily="49" charset="0"/>
                  </a:rPr>
                  <a:t>= </a:t>
                </a:r>
                <a:r>
                  <a:rPr lang="en-US" sz="2400" dirty="0" smtClean="0">
                    <a:solidFill>
                      <a:prstClr val="black"/>
                    </a:solidFill>
                    <a:latin typeface="Courier New" panose="02070309020205020404" pitchFamily="49" charset="0"/>
                    <a:cs typeface="Courier New" panose="02070309020205020404" pitchFamily="49" charset="0"/>
                  </a:rPr>
                  <a:t>incoming </a:t>
                </a:r>
                <a:r>
                  <a:rPr lang="en-US" sz="2400" dirty="0">
                    <a:solidFill>
                      <a:prstClr val="black"/>
                    </a:solidFill>
                    <a:latin typeface="Courier New" panose="02070309020205020404" pitchFamily="49" charset="0"/>
                    <a:cs typeface="Courier New" panose="02070309020205020404" pitchFamily="49" charset="0"/>
                  </a:rPr>
                  <a:t>edges of </a:t>
                </a:r>
                <a:r>
                  <a:rPr lang="en-US" sz="2400" b="1" i="1" dirty="0" smtClean="0">
                    <a:solidFill>
                      <a:prstClr val="black"/>
                    </a:solidFill>
                    <a:latin typeface="Courier New" panose="02070309020205020404" pitchFamily="49" charset="0"/>
                    <a:cs typeface="Courier New" panose="02070309020205020404" pitchFamily="49" charset="0"/>
                  </a:rPr>
                  <a:t>x</a:t>
                </a:r>
                <a:r>
                  <a:rPr lang="en-US" sz="2400" dirty="0" smtClean="0">
                    <a:solidFill>
                      <a:prstClr val="black"/>
                    </a:solidFill>
                    <a:latin typeface="Courier New" panose="02070309020205020404" pitchFamily="49" charset="0"/>
                    <a:cs typeface="Courier New" panose="02070309020205020404" pitchFamily="49" charset="0"/>
                  </a:rPr>
                  <a:t>.</a:t>
                </a:r>
                <a:endParaRPr lang="en-US" sz="2400" dirty="0">
                  <a:solidFill>
                    <a:prstClr val="black"/>
                  </a:solidFill>
                  <a:latin typeface="Courier New" panose="02070309020205020404" pitchFamily="49" charset="0"/>
                  <a:cs typeface="Courier New" panose="02070309020205020404" pitchFamily="49" charset="0"/>
                </a:endParaRPr>
              </a:p>
              <a:p>
                <a:pPr lvl="0">
                  <a:lnSpc>
                    <a:spcPct val="150000"/>
                  </a:lnSpc>
                </a:pPr>
                <a:r>
                  <a:rPr lang="en" sz="2400" b="1" dirty="0">
                    <a:solidFill>
                      <a:prstClr val="black"/>
                    </a:solidFill>
                    <a:latin typeface="Courier New" panose="02070309020205020404" pitchFamily="49" charset="0"/>
                    <a:cs typeface="Courier New" panose="02070309020205020404" pitchFamily="49" charset="0"/>
                  </a:rPr>
                  <a:t>Output</a:t>
                </a:r>
                <a:r>
                  <a:rPr lang="en" sz="2400" dirty="0">
                    <a:solidFill>
                      <a:prstClr val="black"/>
                    </a:solidFill>
                    <a:latin typeface="Courier New" panose="02070309020205020404" pitchFamily="49" charset="0"/>
                    <a:cs typeface="Courier New" panose="02070309020205020404" pitchFamily="49" charset="0"/>
                  </a:rPr>
                  <a:t>:</a:t>
                </a:r>
              </a:p>
              <a:p>
                <a:pPr marL="800100" lvl="1" indent="-342900">
                  <a:lnSpc>
                    <a:spcPct val="150000"/>
                  </a:lnSpc>
                  <a:buFont typeface="Wingdings" panose="05000000000000000000" pitchFamily="2" charset="2"/>
                  <a:buChar char="§"/>
                </a:pPr>
                <a:r>
                  <a:rPr lang="en-US" sz="2400" dirty="0">
                    <a:solidFill>
                      <a:prstClr val="black"/>
                    </a:solidFill>
                    <a:latin typeface="Courier New" panose="02070309020205020404" pitchFamily="49" charset="0"/>
                    <a:cs typeface="Courier New" panose="02070309020205020404" pitchFamily="49" charset="0"/>
                  </a:rPr>
                  <a:t>The shortest path (</a:t>
                </a:r>
                <a:r>
                  <a:rPr lang="en-US" sz="2400" b="1" i="1" dirty="0">
                    <a:solidFill>
                      <a:prstClr val="black"/>
                    </a:solidFill>
                    <a:latin typeface="Courier New" panose="02070309020205020404" pitchFamily="49" charset="0"/>
                    <a:cs typeface="Courier New" panose="02070309020205020404" pitchFamily="49" charset="0"/>
                  </a:rPr>
                  <a:t>s-d</a:t>
                </a:r>
                <a:r>
                  <a:rPr lang="en-US" sz="2400" dirty="0">
                    <a:solidFill>
                      <a:prstClr val="black"/>
                    </a:solidFill>
                    <a:latin typeface="Courier New" panose="02070309020205020404" pitchFamily="49" charset="0"/>
                    <a:cs typeface="Courier New" panose="02070309020205020404" pitchFamily="49" charset="0"/>
                  </a:rPr>
                  <a:t>) </a:t>
                </a:r>
              </a:p>
              <a:p>
                <a:pPr lvl="1">
                  <a:lnSpc>
                    <a:spcPct val="150000"/>
                  </a:lnSpc>
                </a:pPr>
                <a:endParaRPr lang="en" sz="2400" dirty="0">
                  <a:solidFill>
                    <a:prstClr val="black"/>
                  </a:solidFill>
                  <a:latin typeface="Courier New" panose="02070309020205020404" pitchFamily="49" charset="0"/>
                  <a:cs typeface="Courier New" panose="02070309020205020404" pitchFamily="49" charset="0"/>
                </a:endParaRPr>
              </a:p>
            </p:txBody>
          </p:sp>
        </mc:Choice>
        <mc:Fallback>
          <p:sp>
            <p:nvSpPr>
              <p:cNvPr id="22" name="Rectangle 21"/>
              <p:cNvSpPr>
                <a:spLocks noRot="1" noChangeAspect="1" noMove="1" noResize="1" noEditPoints="1" noAdjustHandles="1" noChangeArrowheads="1" noChangeShapeType="1" noTextEdit="1"/>
              </p:cNvSpPr>
              <p:nvPr/>
            </p:nvSpPr>
            <p:spPr bwMode="auto">
              <a:xfrm>
                <a:off x="145578" y="690039"/>
                <a:ext cx="11900846" cy="6011012"/>
              </a:xfrm>
              <a:prstGeom prst="rect">
                <a:avLst/>
              </a:prstGeom>
              <a:blipFill>
                <a:blip r:embed="rId3"/>
                <a:stretch>
                  <a:fillRect l="-1126" t="-1316"/>
                </a:stretch>
              </a:blipFill>
              <a:ln w="9525" cap="flat" cmpd="sng" algn="ctr">
                <a:solidFill>
                  <a:schemeClr val="tx1"/>
                </a:solidFill>
                <a:prstDash val="solid"/>
                <a:round/>
                <a:headEnd type="none" w="med" len="med"/>
                <a:tailEnd type="none" w="med" len="med"/>
              </a:ln>
              <a:effectLst/>
            </p:spPr>
            <p:txBody>
              <a:bodyPr/>
              <a:lstStyle/>
              <a:p>
                <a:r>
                  <a:rPr lang="en-US">
                    <a:noFill/>
                  </a:rPr>
                  <a:t> </a:t>
                </a:r>
              </a:p>
            </p:txBody>
          </p:sp>
        </mc:Fallback>
      </mc:AlternateContent>
      <p:sp>
        <p:nvSpPr>
          <p:cNvPr id="14" name="Rectangle 2"/>
          <p:cNvSpPr>
            <a:spLocks noGrp="1" noChangeArrowheads="1"/>
          </p:cNvSpPr>
          <p:nvPr>
            <p:ph type="title"/>
          </p:nvPr>
        </p:nvSpPr>
        <p:spPr>
          <a:xfrm>
            <a:off x="2155623" y="27384"/>
            <a:ext cx="9315013" cy="533400"/>
          </a:xfrm>
        </p:spPr>
        <p:txBody>
          <a:bodyPr>
            <a:normAutofit fontScale="90000"/>
          </a:bodyPr>
          <a:lstStyle/>
          <a:p>
            <a:r>
              <a:rPr lang="en-US" b="1" dirty="0">
                <a:solidFill>
                  <a:srgbClr val="770000"/>
                </a:solidFill>
                <a:latin typeface="Garamond" pitchFamily="18" charset="0"/>
              </a:rPr>
              <a:t> </a:t>
            </a:r>
            <a:r>
              <a:rPr lang="en-US" b="1" dirty="0" smtClean="0">
                <a:solidFill>
                  <a:srgbClr val="770000"/>
                </a:solidFill>
                <a:latin typeface="Garamond" pitchFamily="18" charset="0"/>
              </a:rPr>
              <a:t>Shortest Path</a:t>
            </a:r>
            <a:endParaRPr lang="en-US" b="1" dirty="0">
              <a:solidFill>
                <a:srgbClr val="770000"/>
              </a:solidFill>
              <a:latin typeface="Garamond" pitchFamily="18" charset="0"/>
            </a:endParaRPr>
          </a:p>
        </p:txBody>
      </p:sp>
      <p:sp>
        <p:nvSpPr>
          <p:cNvPr id="15" name="Oval 58"/>
          <p:cNvSpPr>
            <a:spLocks noChangeArrowheads="1"/>
          </p:cNvSpPr>
          <p:nvPr/>
        </p:nvSpPr>
        <p:spPr bwMode="auto">
          <a:xfrm>
            <a:off x="1585441" y="156638"/>
            <a:ext cx="288925" cy="260350"/>
          </a:xfrm>
          <a:prstGeom prst="ellipse">
            <a:avLst/>
          </a:prstGeom>
          <a:gradFill>
            <a:gsLst>
              <a:gs pos="0">
                <a:srgbClr val="3A0000"/>
              </a:gs>
              <a:gs pos="80000">
                <a:srgbClr val="770000"/>
              </a:gs>
              <a:gs pos="100000">
                <a:srgbClr val="C00000"/>
              </a:gs>
            </a:gsLst>
          </a:gradFill>
          <a:ln>
            <a:headEnd/>
            <a:tailEnd/>
          </a:ln>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6" name="Oval 51"/>
          <p:cNvSpPr>
            <a:spLocks noChangeArrowheads="1"/>
          </p:cNvSpPr>
          <p:nvPr/>
        </p:nvSpPr>
        <p:spPr bwMode="auto">
          <a:xfrm>
            <a:off x="870337" y="16232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7" name="Oval 51"/>
          <p:cNvSpPr>
            <a:spLocks noChangeArrowheads="1"/>
          </p:cNvSpPr>
          <p:nvPr/>
        </p:nvSpPr>
        <p:spPr bwMode="auto">
          <a:xfrm>
            <a:off x="1225144" y="159939"/>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8" name="Oval 51"/>
          <p:cNvSpPr>
            <a:spLocks noChangeArrowheads="1"/>
          </p:cNvSpPr>
          <p:nvPr/>
        </p:nvSpPr>
        <p:spPr bwMode="auto">
          <a:xfrm>
            <a:off x="139089" y="159431"/>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20" name="Oval 51"/>
          <p:cNvSpPr>
            <a:spLocks noChangeArrowheads="1"/>
          </p:cNvSpPr>
          <p:nvPr/>
        </p:nvSpPr>
        <p:spPr bwMode="auto">
          <a:xfrm>
            <a:off x="493896" y="15705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Tree>
    <p:extLst>
      <p:ext uri="{BB962C8B-B14F-4D97-AF65-F5344CB8AC3E}">
        <p14:creationId xmlns:p14="http://schemas.microsoft.com/office/powerpoint/2010/main" val="1030944983"/>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6"/>
          <p:cNvSpPr/>
          <p:nvPr/>
        </p:nvSpPr>
        <p:spPr>
          <a:xfrm rot="5400000">
            <a:off x="5473199" y="-3921814"/>
            <a:ext cx="1245604" cy="9144000"/>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mc:AlternateContent xmlns:mc="http://schemas.openxmlformats.org/markup-compatibility/2006">
        <mc:Choice xmlns:a14="http://schemas.microsoft.com/office/drawing/2010/main" Requires="a14">
          <p:sp>
            <p:nvSpPr>
              <p:cNvPr id="22" name="Rectangle 21"/>
              <p:cNvSpPr/>
              <p:nvPr/>
            </p:nvSpPr>
            <p:spPr bwMode="auto">
              <a:xfrm>
                <a:off x="145578" y="690039"/>
                <a:ext cx="11900846" cy="601101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0" marR="0" lvl="0" indent="-571500">
                  <a:spcBef>
                    <a:spcPts val="0"/>
                  </a:spcBef>
                  <a:spcAft>
                    <a:spcPts val="0"/>
                  </a:spcAft>
                  <a:buSzPct val="100000"/>
                  <a:buFont typeface="+mj-lt"/>
                  <a:buAutoNum type="romanUcPeriod" startAt="4"/>
                </a:pPr>
                <a:r>
                  <a:rPr lang="en" sz="3200" b="1" dirty="0" smtClean="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Bellman-</a:t>
                </a:r>
                <a:r>
                  <a:rPr lang="en-US" sz="3200" b="1" dirty="0" err="1"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Kalaba</a:t>
                </a:r>
                <a:r>
                  <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Algorithm</a:t>
                </a:r>
              </a:p>
              <a:p>
                <a:pPr>
                  <a:lnSpc>
                    <a:spcPct val="150000"/>
                  </a:lnSpc>
                </a:pPr>
                <a:r>
                  <a:rPr lang="en-US" sz="2400" b="1" dirty="0" smtClean="0">
                    <a:solidFill>
                      <a:prstClr val="black"/>
                    </a:solidFill>
                    <a:latin typeface="Courier New" panose="02070309020205020404" pitchFamily="49" charset="0"/>
                    <a:cs typeface="Courier New" panose="02070309020205020404" pitchFamily="49" charset="0"/>
                  </a:rPr>
                  <a:t>Begin</a:t>
                </a:r>
                <a:endParaRPr lang="en-US" sz="2100" b="1" dirty="0" smtClean="0">
                  <a:solidFill>
                    <a:prstClr val="black"/>
                  </a:solidFill>
                  <a:latin typeface="Courier New" panose="02070309020205020404" pitchFamily="49" charset="0"/>
                  <a:cs typeface="Courier New" panose="02070309020205020404" pitchFamily="49" charset="0"/>
                </a:endParaRPr>
              </a:p>
              <a:p>
                <a:pPr marL="914400" lvl="1" indent="-457200">
                  <a:lnSpc>
                    <a:spcPct val="150000"/>
                  </a:lnSpc>
                  <a:buFont typeface="+mj-lt"/>
                  <a:buAutoNum type="arabicPeriod"/>
                </a:pPr>
                <a:r>
                  <a:rPr lang="en-US" sz="2100" dirty="0" smtClean="0">
                    <a:solidFill>
                      <a:prstClr val="black"/>
                    </a:solidFill>
                    <a:latin typeface="Courier New" panose="02070309020205020404" pitchFamily="49" charset="0"/>
                    <a:cs typeface="Courier New" panose="02070309020205020404" pitchFamily="49" charset="0"/>
                  </a:rPr>
                  <a:t>Create </a:t>
                </a:r>
                <a:r>
                  <a:rPr lang="en-US" sz="2100" dirty="0">
                    <a:solidFill>
                      <a:prstClr val="black"/>
                    </a:solidFill>
                    <a:latin typeface="Courier New" panose="02070309020205020404" pitchFamily="49" charset="0"/>
                    <a:cs typeface="Courier New" panose="02070309020205020404" pitchFamily="49" charset="0"/>
                  </a:rPr>
                  <a:t>a </a:t>
                </a:r>
                <a:r>
                  <a:rPr lang="en-US" sz="2100" b="1" i="1" dirty="0">
                    <a:solidFill>
                      <a:prstClr val="black"/>
                    </a:solidFill>
                    <a:latin typeface="Courier New" panose="02070309020205020404" pitchFamily="49" charset="0"/>
                    <a:cs typeface="Courier New" panose="02070309020205020404" pitchFamily="49" charset="0"/>
                  </a:rPr>
                  <a:t>matrix </a:t>
                </a:r>
                <a:r>
                  <a:rPr lang="en-US" sz="2100" b="1" i="1" dirty="0" smtClean="0">
                    <a:solidFill>
                      <a:prstClr val="black"/>
                    </a:solidFill>
                    <a:latin typeface="Courier New" panose="02070309020205020404" pitchFamily="49" charset="0"/>
                    <a:cs typeface="Courier New" panose="02070309020205020404" pitchFamily="49" charset="0"/>
                  </a:rPr>
                  <a:t>L </a:t>
                </a:r>
                <a:r>
                  <a:rPr lang="en-US" sz="2100" dirty="0">
                    <a:solidFill>
                      <a:prstClr val="black"/>
                    </a:solidFill>
                    <a:latin typeface="Courier New" panose="02070309020205020404" pitchFamily="49" charset="0"/>
                    <a:cs typeface="Courier New" panose="02070309020205020404" pitchFamily="49" charset="0"/>
                  </a:rPr>
                  <a:t>(each column is a </a:t>
                </a:r>
                <a:r>
                  <a:rPr lang="el-GR" sz="2100" dirty="0" smtClean="0">
                    <a:solidFill>
                      <a:prstClr val="black"/>
                    </a:solidFill>
                    <a:latin typeface="Courier New" panose="02070309020205020404" pitchFamily="49" charset="0"/>
                    <a:cs typeface="Courier New" panose="02070309020205020404" pitchFamily="49" charset="0"/>
                  </a:rPr>
                  <a:t>λ(</a:t>
                </a:r>
                <a:r>
                  <a:rPr lang="en-US" sz="2100" dirty="0" smtClean="0">
                    <a:solidFill>
                      <a:prstClr val="black"/>
                    </a:solidFill>
                    <a:latin typeface="Courier New" panose="02070309020205020404" pitchFamily="49" charset="0"/>
                    <a:cs typeface="Courier New" panose="02070309020205020404" pitchFamily="49" charset="0"/>
                  </a:rPr>
                  <a:t>vertex)).</a:t>
                </a:r>
              </a:p>
              <a:p>
                <a:pPr marL="914400" lvl="1" indent="-457200">
                  <a:lnSpc>
                    <a:spcPct val="150000"/>
                  </a:lnSpc>
                  <a:buFont typeface="+mj-lt"/>
                  <a:buAutoNum type="arabicPeriod"/>
                </a:pPr>
                <a:r>
                  <a:rPr lang="en-US" sz="2100" dirty="0" smtClean="0">
                    <a:solidFill>
                      <a:prstClr val="black"/>
                    </a:solidFill>
                    <a:latin typeface="Courier New" panose="02070309020205020404" pitchFamily="49" charset="0"/>
                    <a:cs typeface="Courier New" panose="02070309020205020404" pitchFamily="49" charset="0"/>
                  </a:rPr>
                  <a:t>Iteration </a:t>
                </a:r>
                <a:r>
                  <a:rPr lang="en-US" sz="2100" b="1" i="1" dirty="0" smtClean="0">
                    <a:solidFill>
                      <a:prstClr val="black"/>
                    </a:solidFill>
                    <a:latin typeface="Courier New" panose="02070309020205020404" pitchFamily="49" charset="0"/>
                    <a:cs typeface="Courier New" panose="02070309020205020404" pitchFamily="49" charset="0"/>
                  </a:rPr>
                  <a:t>k=0</a:t>
                </a:r>
                <a:endParaRPr lang="en-US" sz="2100" b="1" i="1" dirty="0">
                  <a:solidFill>
                    <a:prstClr val="black"/>
                  </a:solidFill>
                  <a:latin typeface="Courier New" panose="02070309020205020404" pitchFamily="49" charset="0"/>
                  <a:cs typeface="Courier New" panose="02070309020205020404" pitchFamily="49" charset="0"/>
                </a:endParaRPr>
              </a:p>
              <a:p>
                <a:pPr lvl="2">
                  <a:lnSpc>
                    <a:spcPct val="150000"/>
                  </a:lnSpc>
                </a:pPr>
                <a:r>
                  <a:rPr lang="fr-FR" sz="2100" dirty="0" smtClean="0">
                    <a:solidFill>
                      <a:prstClr val="black"/>
                    </a:solidFill>
                    <a:latin typeface="Courier New" panose="02070309020205020404" pitchFamily="49" charset="0"/>
                    <a:cs typeface="Courier New" panose="02070309020205020404" pitchFamily="49" charset="0"/>
                  </a:rPr>
                  <a:t>Set </a:t>
                </a:r>
                <a:r>
                  <a:rPr lang="el-GR" sz="2100" b="1" dirty="0" smtClean="0">
                    <a:solidFill>
                      <a:prstClr val="black"/>
                    </a:solidFill>
                    <a:latin typeface="Courier New" panose="02070309020205020404" pitchFamily="49" charset="0"/>
                    <a:cs typeface="Courier New" panose="02070309020205020404" pitchFamily="49" charset="0"/>
                  </a:rPr>
                  <a:t>λ</a:t>
                </a:r>
                <a:r>
                  <a:rPr lang="en" sz="2800" b="1" i="1" baseline="30000" dirty="0" smtClean="0">
                    <a:solidFill>
                      <a:prstClr val="black"/>
                    </a:solidFill>
                    <a:latin typeface="Courier New" panose="02070309020205020404" pitchFamily="49" charset="0"/>
                    <a:cs typeface="Courier New" panose="02070309020205020404" pitchFamily="49" charset="0"/>
                  </a:rPr>
                  <a:t>0</a:t>
                </a:r>
                <a:r>
                  <a:rPr lang="el-GR" sz="2100" b="1" dirty="0" smtClean="0">
                    <a:solidFill>
                      <a:prstClr val="black"/>
                    </a:solidFill>
                    <a:latin typeface="Courier New" panose="02070309020205020404" pitchFamily="49" charset="0"/>
                    <a:cs typeface="Courier New" panose="02070309020205020404" pitchFamily="49" charset="0"/>
                  </a:rPr>
                  <a:t>(</a:t>
                </a:r>
                <a:r>
                  <a:rPr lang="fr-FR" sz="2100" b="1" dirty="0" smtClean="0">
                    <a:solidFill>
                      <a:prstClr val="black"/>
                    </a:solidFill>
                    <a:latin typeface="Courier New" panose="02070309020205020404" pitchFamily="49" charset="0"/>
                    <a:cs typeface="Courier New" panose="02070309020205020404" pitchFamily="49" charset="0"/>
                  </a:rPr>
                  <a:t>s) </a:t>
                </a:r>
                <a:r>
                  <a:rPr lang="fr-FR" sz="2100" dirty="0">
                    <a:solidFill>
                      <a:prstClr val="black"/>
                    </a:solidFill>
                    <a:latin typeface="Courier New" panose="02070309020205020404" pitchFamily="49" charset="0"/>
                    <a:cs typeface="Courier New" panose="02070309020205020404" pitchFamily="49" charset="0"/>
                  </a:rPr>
                  <a:t>←</a:t>
                </a:r>
                <a:r>
                  <a:rPr lang="fr-FR" sz="2100" b="1" dirty="0" smtClean="0">
                    <a:solidFill>
                      <a:prstClr val="black"/>
                    </a:solidFill>
                    <a:latin typeface="Courier New" panose="02070309020205020404" pitchFamily="49" charset="0"/>
                    <a:cs typeface="Courier New" panose="02070309020205020404" pitchFamily="49" charset="0"/>
                  </a:rPr>
                  <a:t> 0</a:t>
                </a:r>
                <a:r>
                  <a:rPr lang="fr-FR" sz="2100" dirty="0" smtClean="0">
                    <a:solidFill>
                      <a:prstClr val="black"/>
                    </a:solidFill>
                    <a:latin typeface="Courier New" panose="02070309020205020404" pitchFamily="49" charset="0"/>
                    <a:cs typeface="Courier New" panose="02070309020205020404" pitchFamily="49" charset="0"/>
                  </a:rPr>
                  <a:t>, </a:t>
                </a:r>
                <a:r>
                  <a:rPr lang="fr-FR" sz="2100" dirty="0">
                    <a:solidFill>
                      <a:prstClr val="black"/>
                    </a:solidFill>
                    <a:latin typeface="Courier New" panose="02070309020205020404" pitchFamily="49" charset="0"/>
                    <a:cs typeface="Courier New" panose="02070309020205020404" pitchFamily="49" charset="0"/>
                  </a:rPr>
                  <a:t>and For all </a:t>
                </a:r>
                <a:r>
                  <a:rPr lang="en-US" sz="2100" dirty="0">
                    <a:solidFill>
                      <a:prstClr val="black"/>
                    </a:solidFill>
                    <a:latin typeface="Courier New" panose="02070309020205020404" pitchFamily="49" charset="0"/>
                    <a:cs typeface="Courier New" panose="02070309020205020404" pitchFamily="49" charset="0"/>
                  </a:rPr>
                  <a:t>other</a:t>
                </a:r>
                <a:r>
                  <a:rPr lang="fr-FR" sz="2100" dirty="0">
                    <a:solidFill>
                      <a:prstClr val="black"/>
                    </a:solidFill>
                    <a:latin typeface="Courier New" panose="02070309020205020404" pitchFamily="49" charset="0"/>
                    <a:cs typeface="Courier New" panose="02070309020205020404" pitchFamily="49" charset="0"/>
                  </a:rPr>
                  <a:t> </a:t>
                </a:r>
                <a:r>
                  <a:rPr lang="en-US" sz="2100" dirty="0">
                    <a:solidFill>
                      <a:prstClr val="black"/>
                    </a:solidFill>
                    <a:latin typeface="Courier New" panose="02070309020205020404" pitchFamily="49" charset="0"/>
                    <a:cs typeface="Courier New" panose="02070309020205020404" pitchFamily="49" charset="0"/>
                  </a:rPr>
                  <a:t>vertices</a:t>
                </a:r>
                <a:r>
                  <a:rPr lang="fr-FR" sz="2100" dirty="0">
                    <a:solidFill>
                      <a:prstClr val="black"/>
                    </a:solidFill>
                    <a:latin typeface="Courier New" panose="02070309020205020404" pitchFamily="49" charset="0"/>
                    <a:cs typeface="Courier New" panose="02070309020205020404" pitchFamily="49" charset="0"/>
                  </a:rPr>
                  <a:t> </a:t>
                </a:r>
                <a:r>
                  <a:rPr lang="en-US" sz="2100" b="1" dirty="0" smtClean="0">
                    <a:solidFill>
                      <a:prstClr val="black"/>
                    </a:solidFill>
                    <a:latin typeface="Courier New" panose="02070309020205020404" pitchFamily="49" charset="0"/>
                    <a:cs typeface="Courier New" panose="02070309020205020404" pitchFamily="49" charset="0"/>
                  </a:rPr>
                  <a:t>𝑥 </a:t>
                </a:r>
                <a:r>
                  <a:rPr lang="en" sz="2400" i="1" dirty="0" smtClean="0">
                    <a:latin typeface="Courier New" panose="02070309020205020404" pitchFamily="49" charset="0"/>
                    <a:cs typeface="Courier New" panose="02070309020205020404" pitchFamily="49" charset="0"/>
                  </a:rPr>
                  <a:t>≠ </a:t>
                </a:r>
                <a:r>
                  <a:rPr lang="en" sz="2400" b="1" i="1" dirty="0" smtClean="0">
                    <a:latin typeface="Courier New" panose="02070309020205020404" pitchFamily="49" charset="0"/>
                    <a:cs typeface="Courier New" panose="02070309020205020404" pitchFamily="49" charset="0"/>
                  </a:rPr>
                  <a:t>s</a:t>
                </a:r>
                <a:r>
                  <a:rPr lang="fr-FR" sz="2100" dirty="0" smtClean="0">
                    <a:solidFill>
                      <a:prstClr val="black"/>
                    </a:solidFill>
                    <a:latin typeface="Courier New" panose="02070309020205020404" pitchFamily="49" charset="0"/>
                    <a:cs typeface="Courier New" panose="02070309020205020404" pitchFamily="49" charset="0"/>
                  </a:rPr>
                  <a:t>, </a:t>
                </a:r>
                <a:r>
                  <a:rPr lang="fr-FR" sz="2100" dirty="0">
                    <a:solidFill>
                      <a:prstClr val="black"/>
                    </a:solidFill>
                    <a:latin typeface="Courier New" panose="02070309020205020404" pitchFamily="49" charset="0"/>
                    <a:cs typeface="Courier New" panose="02070309020205020404" pitchFamily="49" charset="0"/>
                  </a:rPr>
                  <a:t>set </a:t>
                </a:r>
                <a:r>
                  <a:rPr lang="el-GR" sz="2100" b="1" dirty="0">
                    <a:solidFill>
                      <a:prstClr val="black"/>
                    </a:solidFill>
                    <a:latin typeface="Courier New" panose="02070309020205020404" pitchFamily="49" charset="0"/>
                    <a:cs typeface="Courier New" panose="02070309020205020404" pitchFamily="49" charset="0"/>
                  </a:rPr>
                  <a:t>λ</a:t>
                </a:r>
                <a:r>
                  <a:rPr lang="en" sz="2800" b="1" i="1" baseline="30000" dirty="0">
                    <a:solidFill>
                      <a:prstClr val="black"/>
                    </a:solidFill>
                    <a:latin typeface="Courier New" panose="02070309020205020404" pitchFamily="49" charset="0"/>
                    <a:cs typeface="Courier New" panose="02070309020205020404" pitchFamily="49" charset="0"/>
                  </a:rPr>
                  <a:t>0</a:t>
                </a:r>
                <a:r>
                  <a:rPr lang="el-GR" sz="2100" b="1" dirty="0" smtClean="0">
                    <a:solidFill>
                      <a:prstClr val="black"/>
                    </a:solidFill>
                    <a:latin typeface="Courier New" panose="02070309020205020404" pitchFamily="49" charset="0"/>
                    <a:cs typeface="Courier New" panose="02070309020205020404" pitchFamily="49" charset="0"/>
                  </a:rPr>
                  <a:t>(</a:t>
                </a:r>
                <a:r>
                  <a:rPr lang="fr-FR" sz="2100" b="1" dirty="0" smtClean="0">
                    <a:solidFill>
                      <a:prstClr val="black"/>
                    </a:solidFill>
                    <a:latin typeface="Courier New" panose="02070309020205020404" pitchFamily="49" charset="0"/>
                    <a:cs typeface="Courier New" panose="02070309020205020404" pitchFamily="49" charset="0"/>
                  </a:rPr>
                  <a:t>x) </a:t>
                </a:r>
                <a:r>
                  <a:rPr lang="fr-FR" sz="2100" dirty="0" smtClean="0">
                    <a:solidFill>
                      <a:prstClr val="black"/>
                    </a:solidFill>
                    <a:latin typeface="Courier New" panose="02070309020205020404" pitchFamily="49" charset="0"/>
                    <a:cs typeface="Courier New" panose="02070309020205020404" pitchFamily="49" charset="0"/>
                  </a:rPr>
                  <a:t>← </a:t>
                </a:r>
                <a:r>
                  <a:rPr lang="fr-FR" sz="2100" dirty="0" smtClean="0">
                    <a:solidFill>
                      <a:prstClr val="black"/>
                    </a:solidFill>
                    <a:latin typeface="MS UI Gothic" panose="020B0600070205080204" pitchFamily="34" charset="-128"/>
                    <a:ea typeface="MS UI Gothic" panose="020B0600070205080204" pitchFamily="34" charset="-128"/>
                    <a:cs typeface="Courier New" panose="02070309020205020404" pitchFamily="49" charset="0"/>
                  </a:rPr>
                  <a:t>∞</a:t>
                </a:r>
              </a:p>
              <a:p>
                <a:pPr lvl="1">
                  <a:lnSpc>
                    <a:spcPct val="150000"/>
                  </a:lnSpc>
                </a:pPr>
                <a:r>
                  <a:rPr lang="en-US" sz="2100" dirty="0" smtClean="0">
                    <a:solidFill>
                      <a:prstClr val="black"/>
                    </a:solidFill>
                    <a:latin typeface="Courier New" panose="02070309020205020404" pitchFamily="49" charset="0"/>
                    <a:cs typeface="Courier New" panose="02070309020205020404" pitchFamily="49" charset="0"/>
                  </a:rPr>
                  <a:t>3. Iteration </a:t>
                </a:r>
                <a:r>
                  <a:rPr lang="en-US" sz="2100" b="1" i="1" dirty="0" smtClean="0">
                    <a:solidFill>
                      <a:prstClr val="black"/>
                    </a:solidFill>
                    <a:latin typeface="Courier New" panose="02070309020205020404" pitchFamily="49" charset="0"/>
                    <a:cs typeface="Courier New" panose="02070309020205020404" pitchFamily="49" charset="0"/>
                  </a:rPr>
                  <a:t>k=k+1</a:t>
                </a:r>
                <a:endParaRPr lang="en-US" sz="2100" b="1" i="1" dirty="0">
                  <a:solidFill>
                    <a:prstClr val="black"/>
                  </a:solidFill>
                  <a:latin typeface="Courier New" panose="02070309020205020404" pitchFamily="49" charset="0"/>
                  <a:cs typeface="Courier New" panose="02070309020205020404" pitchFamily="49" charset="0"/>
                </a:endParaRPr>
              </a:p>
              <a:p>
                <a:pPr lvl="2">
                  <a:lnSpc>
                    <a:spcPct val="150000"/>
                  </a:lnSpc>
                </a:pPr>
                <a:r>
                  <a:rPr lang="fr-FR" sz="2100" dirty="0">
                    <a:solidFill>
                      <a:prstClr val="black"/>
                    </a:solidFill>
                    <a:latin typeface="Courier New" panose="02070309020205020404" pitchFamily="49" charset="0"/>
                    <a:cs typeface="Courier New" panose="02070309020205020404" pitchFamily="49" charset="0"/>
                  </a:rPr>
                  <a:t>Set </a:t>
                </a:r>
                <a:r>
                  <a:rPr lang="el-GR" sz="2100" b="1" dirty="0" smtClean="0">
                    <a:solidFill>
                      <a:prstClr val="black"/>
                    </a:solidFill>
                    <a:latin typeface="Courier New" panose="02070309020205020404" pitchFamily="49" charset="0"/>
                    <a:cs typeface="Courier New" panose="02070309020205020404" pitchFamily="49" charset="0"/>
                  </a:rPr>
                  <a:t>λ</a:t>
                </a:r>
                <a:r>
                  <a:rPr lang="en" sz="2800" b="1" i="1" baseline="30000" dirty="0" smtClean="0">
                    <a:solidFill>
                      <a:prstClr val="black"/>
                    </a:solidFill>
                    <a:latin typeface="Courier New" panose="02070309020205020404" pitchFamily="49" charset="0"/>
                    <a:cs typeface="Courier New" panose="02070309020205020404" pitchFamily="49" charset="0"/>
                  </a:rPr>
                  <a:t>k</a:t>
                </a:r>
                <a:r>
                  <a:rPr lang="el-GR" sz="2100" b="1" dirty="0" smtClean="0">
                    <a:solidFill>
                      <a:prstClr val="black"/>
                    </a:solidFill>
                    <a:latin typeface="Courier New" panose="02070309020205020404" pitchFamily="49" charset="0"/>
                    <a:cs typeface="Courier New" panose="02070309020205020404" pitchFamily="49" charset="0"/>
                  </a:rPr>
                  <a:t>(</a:t>
                </a:r>
                <a:r>
                  <a:rPr lang="fr-FR" sz="2100" b="1" dirty="0">
                    <a:solidFill>
                      <a:prstClr val="black"/>
                    </a:solidFill>
                    <a:latin typeface="Courier New" panose="02070309020205020404" pitchFamily="49" charset="0"/>
                    <a:cs typeface="Courier New" panose="02070309020205020404" pitchFamily="49" charset="0"/>
                  </a:rPr>
                  <a:t>s) </a:t>
                </a:r>
                <a:r>
                  <a:rPr lang="fr-FR" sz="2100" dirty="0">
                    <a:solidFill>
                      <a:prstClr val="black"/>
                    </a:solidFill>
                    <a:latin typeface="Courier New" panose="02070309020205020404" pitchFamily="49" charset="0"/>
                    <a:cs typeface="Courier New" panose="02070309020205020404" pitchFamily="49" charset="0"/>
                  </a:rPr>
                  <a:t>←</a:t>
                </a:r>
                <a:r>
                  <a:rPr lang="fr-FR" sz="2100" b="1" dirty="0">
                    <a:solidFill>
                      <a:prstClr val="black"/>
                    </a:solidFill>
                    <a:latin typeface="Courier New" panose="02070309020205020404" pitchFamily="49" charset="0"/>
                    <a:cs typeface="Courier New" panose="02070309020205020404" pitchFamily="49" charset="0"/>
                  </a:rPr>
                  <a:t> 0</a:t>
                </a:r>
                <a:endParaRPr lang="en-US" sz="2100" dirty="0" smtClean="0">
                  <a:solidFill>
                    <a:prstClr val="black"/>
                  </a:solidFill>
                  <a:latin typeface="Courier New" panose="02070309020205020404" pitchFamily="49" charset="0"/>
                  <a:cs typeface="Courier New" panose="02070309020205020404" pitchFamily="49" charset="0"/>
                </a:endParaRPr>
              </a:p>
              <a:p>
                <a:pPr lvl="2" fontAlgn="t"/>
                <a:r>
                  <a:rPr lang="en" sz="2100" b="1" i="1" dirty="0">
                    <a:latin typeface="Courier New" panose="02070309020205020404" pitchFamily="49" charset="0"/>
                    <a:cs typeface="Courier New" panose="02070309020205020404" pitchFamily="49" charset="0"/>
                  </a:rPr>
                  <a:t>for all </a:t>
                </a:r>
                <a:r>
                  <a:rPr lang="en-US" sz="2100" b="1" dirty="0">
                    <a:solidFill>
                      <a:prstClr val="black"/>
                    </a:solidFill>
                    <a:latin typeface="Courier New" panose="02070309020205020404" pitchFamily="49" charset="0"/>
                    <a:cs typeface="Courier New" panose="02070309020205020404" pitchFamily="49" charset="0"/>
                  </a:rPr>
                  <a:t>𝑥 </a:t>
                </a:r>
                <a:r>
                  <a:rPr lang="en" sz="2100" i="1" dirty="0">
                    <a:solidFill>
                      <a:prstClr val="black"/>
                    </a:solidFill>
                    <a:latin typeface="Courier New" panose="02070309020205020404" pitchFamily="49" charset="0"/>
                    <a:cs typeface="Courier New" panose="02070309020205020404" pitchFamily="49" charset="0"/>
                  </a:rPr>
                  <a:t>≠ </a:t>
                </a:r>
                <a:r>
                  <a:rPr lang="en" sz="2100" b="1" i="1" dirty="0">
                    <a:solidFill>
                      <a:prstClr val="black"/>
                    </a:solidFill>
                    <a:latin typeface="Courier New" panose="02070309020205020404" pitchFamily="49" charset="0"/>
                    <a:cs typeface="Courier New" panose="02070309020205020404" pitchFamily="49" charset="0"/>
                  </a:rPr>
                  <a:t>s </a:t>
                </a:r>
                <a:r>
                  <a:rPr lang="en" sz="2100" b="1" i="1" dirty="0" smtClean="0">
                    <a:latin typeface="Courier New" panose="02070309020205020404" pitchFamily="49" charset="0"/>
                    <a:cs typeface="Courier New" panose="02070309020205020404" pitchFamily="49" charset="0"/>
                  </a:rPr>
                  <a:t>Do</a:t>
                </a:r>
                <a:endParaRPr lang="en-US" sz="2100" dirty="0">
                  <a:latin typeface="Courier New" panose="02070309020205020404" pitchFamily="49" charset="0"/>
                  <a:cs typeface="Courier New" panose="02070309020205020404" pitchFamily="49" charset="0"/>
                </a:endParaRPr>
              </a:p>
              <a:p>
                <a:pPr lvl="2" fontAlgn="t"/>
                <a:r>
                  <a:rPr lang="en" sz="2100" dirty="0">
                    <a:latin typeface="Courier New" panose="02070309020205020404" pitchFamily="49" charset="0"/>
                    <a:cs typeface="Courier New" panose="02070309020205020404" pitchFamily="49" charset="0"/>
                  </a:rPr>
                  <a:t>       </a:t>
                </a:r>
                <a14:m>
                  <m:oMath xmlns:m="http://schemas.openxmlformats.org/officeDocument/2006/math">
                    <m:sSup>
                      <m:sSupPr>
                        <m:ctrlPr>
                          <a:rPr lang="en-US" sz="2100" i="1">
                            <a:latin typeface="Cambria Math" panose="02040503050406030204" pitchFamily="18" charset="0"/>
                          </a:rPr>
                        </m:ctrlPr>
                      </m:sSupPr>
                      <m:e>
                        <m:r>
                          <a:rPr lang="fr-FR" sz="2100" i="1">
                            <a:latin typeface="Cambria Math" panose="02040503050406030204" pitchFamily="18" charset="0"/>
                          </a:rPr>
                          <m:t>𝜆</m:t>
                        </m:r>
                      </m:e>
                      <m:sup>
                        <m:r>
                          <a:rPr lang="fr-FR" sz="2100" i="1">
                            <a:latin typeface="Cambria Math" panose="02040503050406030204" pitchFamily="18" charset="0"/>
                          </a:rPr>
                          <m:t>𝑘</m:t>
                        </m:r>
                      </m:sup>
                    </m:sSup>
                    <m:r>
                      <a:rPr lang="fr-FR" sz="2100" i="1">
                        <a:latin typeface="Cambria Math" panose="02040503050406030204" pitchFamily="18" charset="0"/>
                      </a:rPr>
                      <m:t> </m:t>
                    </m:r>
                    <m:d>
                      <m:dPr>
                        <m:ctrlPr>
                          <a:rPr lang="en-US" sz="2100" i="1">
                            <a:latin typeface="Cambria Math" panose="02040503050406030204" pitchFamily="18" charset="0"/>
                          </a:rPr>
                        </m:ctrlPr>
                      </m:dPr>
                      <m:e>
                        <m:r>
                          <a:rPr lang="fr-FR" sz="2100" b="0" i="1" smtClean="0">
                            <a:latin typeface="Cambria Math" panose="02040503050406030204" pitchFamily="18" charset="0"/>
                          </a:rPr>
                          <m:t>𝑥</m:t>
                        </m:r>
                      </m:e>
                    </m:d>
                    <m:r>
                      <a:rPr lang="fr-FR" sz="2100" i="1">
                        <a:latin typeface="Cambria Math" panose="02040503050406030204" pitchFamily="18" charset="0"/>
                      </a:rPr>
                      <m:t>=</m:t>
                    </m:r>
                    <m:r>
                      <a:rPr lang="fr-FR" sz="2100" i="1">
                        <a:latin typeface="Cambria Math" panose="02040503050406030204" pitchFamily="18" charset="0"/>
                      </a:rPr>
                      <m:t>𝑀𝑖𝑛</m:t>
                    </m:r>
                    <m:r>
                      <a:rPr lang="fr-FR" sz="2100" i="1">
                        <a:latin typeface="Cambria Math" panose="02040503050406030204" pitchFamily="18" charset="0"/>
                      </a:rPr>
                      <m:t> </m:t>
                    </m:r>
                    <m:d>
                      <m:dPr>
                        <m:ctrlPr>
                          <a:rPr lang="en-US" sz="2100" i="1">
                            <a:latin typeface="Cambria Math" panose="02040503050406030204" pitchFamily="18" charset="0"/>
                          </a:rPr>
                        </m:ctrlPr>
                      </m:dPr>
                      <m:e>
                        <m:r>
                          <a:rPr lang="fr-FR" sz="2100" i="1">
                            <a:latin typeface="Cambria Math" panose="02040503050406030204" pitchFamily="18" charset="0"/>
                          </a:rPr>
                          <m:t>  </m:t>
                        </m:r>
                        <m:sSup>
                          <m:sSupPr>
                            <m:ctrlPr>
                              <a:rPr lang="en-US" sz="2100" i="1">
                                <a:latin typeface="Cambria Math" panose="02040503050406030204" pitchFamily="18" charset="0"/>
                              </a:rPr>
                            </m:ctrlPr>
                          </m:sSupPr>
                          <m:e>
                            <m:r>
                              <a:rPr lang="fr-FR" sz="2100" i="1">
                                <a:latin typeface="Cambria Math" panose="02040503050406030204" pitchFamily="18" charset="0"/>
                              </a:rPr>
                              <m:t>𝜆</m:t>
                            </m:r>
                          </m:e>
                          <m:sup>
                            <m:r>
                              <a:rPr lang="fr-FR" sz="2100" i="1">
                                <a:latin typeface="Cambria Math" panose="02040503050406030204" pitchFamily="18" charset="0"/>
                              </a:rPr>
                              <m:t>𝑘</m:t>
                            </m:r>
                            <m:r>
                              <a:rPr lang="fr-FR" sz="2100" i="1">
                                <a:latin typeface="Cambria Math" panose="02040503050406030204" pitchFamily="18" charset="0"/>
                              </a:rPr>
                              <m:t>−1</m:t>
                            </m:r>
                          </m:sup>
                        </m:sSup>
                        <m:r>
                          <a:rPr lang="fr-FR" sz="2100" i="1">
                            <a:latin typeface="Cambria Math" panose="02040503050406030204" pitchFamily="18" charset="0"/>
                          </a:rPr>
                          <m:t> </m:t>
                        </m:r>
                        <m:d>
                          <m:dPr>
                            <m:ctrlPr>
                              <a:rPr lang="en-US" sz="2100" i="1">
                                <a:latin typeface="Cambria Math" panose="02040503050406030204" pitchFamily="18" charset="0"/>
                              </a:rPr>
                            </m:ctrlPr>
                          </m:dPr>
                          <m:e>
                            <m:r>
                              <a:rPr lang="fr-FR" sz="2100" b="0" i="1" smtClean="0">
                                <a:latin typeface="Cambria Math" panose="02040503050406030204" pitchFamily="18" charset="0"/>
                              </a:rPr>
                              <m:t>𝑥</m:t>
                            </m:r>
                          </m:e>
                        </m:d>
                        <m:r>
                          <a:rPr lang="fr-FR" sz="2100" i="1">
                            <a:latin typeface="Cambria Math" panose="02040503050406030204" pitchFamily="18" charset="0"/>
                          </a:rPr>
                          <m:t>, </m:t>
                        </m:r>
                        <m:sSub>
                          <m:sSubPr>
                            <m:ctrlPr>
                              <a:rPr lang="en-US" sz="2100" i="1">
                                <a:latin typeface="Cambria Math" panose="02040503050406030204" pitchFamily="18" charset="0"/>
                              </a:rPr>
                            </m:ctrlPr>
                          </m:sSubPr>
                          <m:e>
                            <m:r>
                              <a:rPr lang="fr-FR" sz="2100" i="1">
                                <a:latin typeface="Cambria Math" panose="02040503050406030204" pitchFamily="18" charset="0"/>
                              </a:rPr>
                              <m:t>  </m:t>
                            </m:r>
                            <m:r>
                              <a:rPr lang="fr-FR" sz="2100" i="1">
                                <a:latin typeface="Cambria Math" panose="02040503050406030204" pitchFamily="18" charset="0"/>
                              </a:rPr>
                              <m:t>𝑀𝑖𝑛</m:t>
                            </m:r>
                          </m:e>
                          <m:sub>
                            <m:r>
                              <a:rPr lang="fr-FR" sz="2100" b="0" i="1" smtClean="0">
                                <a:latin typeface="Cambria Math" panose="02040503050406030204" pitchFamily="18" charset="0"/>
                              </a:rPr>
                              <m:t>𝑦</m:t>
                            </m:r>
                            <m:r>
                              <a:rPr lang="fr-FR" sz="2100" i="1">
                                <a:latin typeface="Cambria Math" panose="02040503050406030204" pitchFamily="18" charset="0"/>
                              </a:rPr>
                              <m:t>∈</m:t>
                            </m:r>
                            <m:sSup>
                              <m:sSupPr>
                                <m:ctrlPr>
                                  <a:rPr lang="en-US" sz="2100" i="1">
                                    <a:latin typeface="Cambria Math" panose="02040503050406030204" pitchFamily="18" charset="0"/>
                                  </a:rPr>
                                </m:ctrlPr>
                              </m:sSupPr>
                              <m:e>
                                <m:r>
                                  <a:rPr lang="fr-FR" sz="2100" i="1">
                                    <a:latin typeface="Cambria Math" panose="02040503050406030204" pitchFamily="18" charset="0"/>
                                  </a:rPr>
                                  <m:t>𝛤</m:t>
                                </m:r>
                              </m:e>
                              <m:sup>
                                <m:r>
                                  <a:rPr lang="fr-FR" sz="2100" i="1">
                                    <a:latin typeface="Cambria Math" panose="02040503050406030204" pitchFamily="18" charset="0"/>
                                  </a:rPr>
                                  <m:t>−1</m:t>
                                </m:r>
                              </m:sup>
                            </m:sSup>
                            <m:d>
                              <m:dPr>
                                <m:ctrlPr>
                                  <a:rPr lang="en-US" sz="2100" i="1">
                                    <a:latin typeface="Cambria Math" panose="02040503050406030204" pitchFamily="18" charset="0"/>
                                  </a:rPr>
                                </m:ctrlPr>
                              </m:dPr>
                              <m:e>
                                <m:r>
                                  <a:rPr lang="fr-FR" sz="2100" b="0" i="1" smtClean="0">
                                    <a:latin typeface="Cambria Math" panose="02040503050406030204" pitchFamily="18" charset="0"/>
                                  </a:rPr>
                                  <m:t>𝑥</m:t>
                                </m:r>
                              </m:e>
                            </m:d>
                          </m:sub>
                        </m:sSub>
                        <m:r>
                          <a:rPr lang="fr-FR" sz="2100" i="1">
                            <a:latin typeface="Cambria Math" panose="02040503050406030204" pitchFamily="18" charset="0"/>
                          </a:rPr>
                          <m:t> </m:t>
                        </m:r>
                        <m:d>
                          <m:dPr>
                            <m:ctrlPr>
                              <a:rPr lang="en-US" sz="2100" i="1">
                                <a:latin typeface="Cambria Math" panose="02040503050406030204" pitchFamily="18" charset="0"/>
                              </a:rPr>
                            </m:ctrlPr>
                          </m:dPr>
                          <m:e>
                            <m:sSup>
                              <m:sSupPr>
                                <m:ctrlPr>
                                  <a:rPr lang="en-US" sz="2100" i="1">
                                    <a:latin typeface="Cambria Math" panose="02040503050406030204" pitchFamily="18" charset="0"/>
                                  </a:rPr>
                                </m:ctrlPr>
                              </m:sSupPr>
                              <m:e>
                                <m:r>
                                  <a:rPr lang="fr-FR" sz="2100" i="1">
                                    <a:latin typeface="Cambria Math" panose="02040503050406030204" pitchFamily="18" charset="0"/>
                                  </a:rPr>
                                  <m:t>𝜆</m:t>
                                </m:r>
                              </m:e>
                              <m:sup>
                                <m:r>
                                  <a:rPr lang="fr-FR" sz="2100" i="1">
                                    <a:latin typeface="Cambria Math" panose="02040503050406030204" pitchFamily="18" charset="0"/>
                                  </a:rPr>
                                  <m:t>𝑘</m:t>
                                </m:r>
                                <m:r>
                                  <a:rPr lang="fr-FR" sz="2100" i="1">
                                    <a:latin typeface="Cambria Math" panose="02040503050406030204" pitchFamily="18" charset="0"/>
                                  </a:rPr>
                                  <m:t>−1</m:t>
                                </m:r>
                              </m:sup>
                            </m:sSup>
                            <m:d>
                              <m:dPr>
                                <m:ctrlPr>
                                  <a:rPr lang="en-US" sz="2100" i="1">
                                    <a:latin typeface="Cambria Math" panose="02040503050406030204" pitchFamily="18" charset="0"/>
                                  </a:rPr>
                                </m:ctrlPr>
                              </m:dPr>
                              <m:e>
                                <m:r>
                                  <a:rPr lang="fr-FR" sz="2100" b="0" i="1" smtClean="0">
                                    <a:latin typeface="Cambria Math" panose="02040503050406030204" pitchFamily="18" charset="0"/>
                                  </a:rPr>
                                  <m:t>𝑦</m:t>
                                </m:r>
                              </m:e>
                            </m:d>
                            <m:r>
                              <a:rPr lang="fr-FR" sz="2100" i="1">
                                <a:latin typeface="Cambria Math" panose="02040503050406030204" pitchFamily="18" charset="0"/>
                              </a:rPr>
                              <m:t>+ </m:t>
                            </m:r>
                            <m:r>
                              <a:rPr lang="fr-FR" sz="2100" i="1">
                                <a:latin typeface="Cambria Math" panose="02040503050406030204" pitchFamily="18" charset="0"/>
                              </a:rPr>
                              <m:t>𝑀</m:t>
                            </m:r>
                            <m:d>
                              <m:dPr>
                                <m:ctrlPr>
                                  <a:rPr lang="en-US" sz="2100" i="1">
                                    <a:latin typeface="Cambria Math" panose="02040503050406030204" pitchFamily="18" charset="0"/>
                                  </a:rPr>
                                </m:ctrlPr>
                              </m:dPr>
                              <m:e>
                                <m:r>
                                  <a:rPr lang="fr-FR" sz="2100" b="0" i="1" smtClean="0">
                                    <a:latin typeface="Cambria Math" panose="02040503050406030204" pitchFamily="18" charset="0"/>
                                  </a:rPr>
                                  <m:t>𝑦</m:t>
                                </m:r>
                                <m:r>
                                  <a:rPr lang="fr-FR" sz="2100" i="1">
                                    <a:latin typeface="Cambria Math" panose="02040503050406030204" pitchFamily="18" charset="0"/>
                                  </a:rPr>
                                  <m:t>, </m:t>
                                </m:r>
                                <m:r>
                                  <a:rPr lang="fr-FR" sz="2100" b="0" i="1" smtClean="0">
                                    <a:latin typeface="Cambria Math" panose="02040503050406030204" pitchFamily="18" charset="0"/>
                                  </a:rPr>
                                  <m:t>𝑥</m:t>
                                </m:r>
                              </m:e>
                            </m:d>
                          </m:e>
                        </m:d>
                        <m:r>
                          <a:rPr lang="fr-FR" sz="2100" i="1">
                            <a:latin typeface="Cambria Math" panose="02040503050406030204" pitchFamily="18" charset="0"/>
                          </a:rPr>
                          <m:t>   </m:t>
                        </m:r>
                      </m:e>
                    </m:d>
                  </m:oMath>
                </a14:m>
                <a:endParaRPr lang="en-US" sz="2100" dirty="0">
                  <a:latin typeface="Courier New" panose="02070309020205020404" pitchFamily="49" charset="0"/>
                  <a:cs typeface="Courier New" panose="02070309020205020404" pitchFamily="49" charset="0"/>
                </a:endParaRPr>
              </a:p>
              <a:p>
                <a:pPr lvl="2" fontAlgn="t"/>
                <a:r>
                  <a:rPr lang="en" sz="2100" b="1" i="1" dirty="0" smtClean="0">
                    <a:latin typeface="Courier New" panose="02070309020205020404" pitchFamily="49" charset="0"/>
                    <a:cs typeface="Courier New" panose="02070309020205020404" pitchFamily="49" charset="0"/>
                  </a:rPr>
                  <a:t>EndFor</a:t>
                </a:r>
              </a:p>
              <a:p>
                <a:pPr marL="1257300" lvl="2" indent="-342900" fontAlgn="t">
                  <a:buFont typeface="Wingdings" panose="05000000000000000000" pitchFamily="2" charset="2"/>
                  <a:buChar char="§"/>
                </a:pPr>
                <a:r>
                  <a:rPr lang="en-US" sz="2100" b="1" i="1" dirty="0" smtClean="0">
                    <a:latin typeface="Courier New" panose="02070309020205020404" pitchFamily="49" charset="0"/>
                    <a:cs typeface="Courier New" panose="02070309020205020404" pitchFamily="49" charset="0"/>
                  </a:rPr>
                  <a:t>if</a:t>
                </a:r>
                <a:r>
                  <a:rPr lang="en-US" sz="2100" dirty="0" smtClean="0">
                    <a:latin typeface="Courier New" panose="02070309020205020404" pitchFamily="49" charset="0"/>
                    <a:cs typeface="Courier New" panose="02070309020205020404" pitchFamily="49" charset="0"/>
                  </a:rPr>
                  <a:t>   (k </a:t>
                </a:r>
                <a:r>
                  <a:rPr lang="en-US" sz="2100" dirty="0">
                    <a:latin typeface="Courier New" panose="02070309020205020404" pitchFamily="49" charset="0"/>
                    <a:cs typeface="Courier New" panose="02070309020205020404" pitchFamily="49" charset="0"/>
                  </a:rPr>
                  <a:t>≤ n − </a:t>
                </a:r>
                <a:r>
                  <a:rPr lang="en-US" sz="2100" dirty="0" smtClean="0">
                    <a:latin typeface="Courier New" panose="02070309020205020404" pitchFamily="49" charset="0"/>
                    <a:cs typeface="Courier New" panose="02070309020205020404" pitchFamily="49" charset="0"/>
                  </a:rPr>
                  <a:t>1) </a:t>
                </a:r>
                <a:r>
                  <a:rPr lang="en-US" sz="2100" b="1" i="1" dirty="0">
                    <a:latin typeface="Courier New" panose="02070309020205020404" pitchFamily="49" charset="0"/>
                    <a:cs typeface="Courier New" panose="02070309020205020404" pitchFamily="49" charset="0"/>
                  </a:rPr>
                  <a:t>then </a:t>
                </a:r>
                <a:r>
                  <a:rPr lang="en-US" sz="2100" dirty="0" smtClean="0">
                    <a:latin typeface="Courier New" panose="02070309020205020404" pitchFamily="49" charset="0"/>
                    <a:cs typeface="Courier New" panose="02070309020205020404" pitchFamily="49" charset="0"/>
                  </a:rPr>
                  <a:t>go </a:t>
                </a:r>
                <a:r>
                  <a:rPr lang="en-US" sz="2100" dirty="0">
                    <a:latin typeface="Courier New" panose="02070309020205020404" pitchFamily="49" charset="0"/>
                    <a:cs typeface="Courier New" panose="02070309020205020404" pitchFamily="49" charset="0"/>
                  </a:rPr>
                  <a:t>to </a:t>
                </a:r>
                <a:r>
                  <a:rPr lang="en-US" sz="2100" b="1" dirty="0" smtClean="0">
                    <a:latin typeface="Courier New" panose="02070309020205020404" pitchFamily="49" charset="0"/>
                    <a:cs typeface="Courier New" panose="02070309020205020404" pitchFamily="49" charset="0"/>
                  </a:rPr>
                  <a:t>3</a:t>
                </a:r>
                <a:r>
                  <a:rPr lang="en-US" sz="2100" dirty="0" smtClean="0">
                    <a:latin typeface="Courier New" panose="02070309020205020404" pitchFamily="49" charset="0"/>
                    <a:cs typeface="Courier New" panose="02070309020205020404" pitchFamily="49" charset="0"/>
                  </a:rPr>
                  <a:t> </a:t>
                </a:r>
                <a:endParaRPr lang="en-US" sz="2100" dirty="0">
                  <a:latin typeface="Courier New" panose="02070309020205020404" pitchFamily="49" charset="0"/>
                  <a:cs typeface="Courier New" panose="02070309020205020404" pitchFamily="49" charset="0"/>
                </a:endParaRPr>
              </a:p>
              <a:p>
                <a:pPr marL="1257300" lvl="2" indent="-342900" fontAlgn="t">
                  <a:buFont typeface="Wingdings" panose="05000000000000000000" pitchFamily="2" charset="2"/>
                  <a:buChar char="§"/>
                </a:pPr>
                <a:r>
                  <a:rPr lang="en-US" sz="2100" b="1" i="1" dirty="0" smtClean="0">
                    <a:latin typeface="Courier New" panose="02070309020205020404" pitchFamily="49" charset="0"/>
                    <a:cs typeface="Courier New" panose="02070309020205020404" pitchFamily="49" charset="0"/>
                  </a:rPr>
                  <a:t>if</a:t>
                </a:r>
                <a:r>
                  <a:rPr lang="en-US" sz="2100" dirty="0" smtClean="0">
                    <a:latin typeface="Courier New" panose="02070309020205020404" pitchFamily="49" charset="0"/>
                    <a:cs typeface="Courier New" panose="02070309020205020404" pitchFamily="49" charset="0"/>
                  </a:rPr>
                  <a:t>   </a:t>
                </a:r>
                <a14:m>
                  <m:oMath xmlns:m="http://schemas.openxmlformats.org/officeDocument/2006/math">
                    <m:sSup>
                      <m:sSupPr>
                        <m:ctrlPr>
                          <a:rPr lang="en-US" sz="2100" i="1">
                            <a:latin typeface="Cambria Math" panose="02040503050406030204" pitchFamily="18" charset="0"/>
                          </a:rPr>
                        </m:ctrlPr>
                      </m:sSupPr>
                      <m:e>
                        <m:r>
                          <a:rPr lang="fr-FR" sz="2100" b="0" i="1" smtClean="0">
                            <a:latin typeface="Cambria Math" panose="02040503050406030204" pitchFamily="18" charset="0"/>
                          </a:rPr>
                          <m:t>(</m:t>
                        </m:r>
                        <m:r>
                          <a:rPr lang="fr-FR" sz="2100" i="1">
                            <a:latin typeface="Cambria Math" panose="02040503050406030204" pitchFamily="18" charset="0"/>
                          </a:rPr>
                          <m:t>𝜆</m:t>
                        </m:r>
                      </m:e>
                      <m:sup>
                        <m:r>
                          <a:rPr lang="fr-FR" sz="2100" i="1">
                            <a:latin typeface="Cambria Math" panose="02040503050406030204" pitchFamily="18" charset="0"/>
                          </a:rPr>
                          <m:t>𝑘</m:t>
                        </m:r>
                      </m:sup>
                    </m:sSup>
                    <m:r>
                      <a:rPr lang="fr-FR" sz="2100" i="1">
                        <a:latin typeface="Cambria Math" panose="02040503050406030204" pitchFamily="18" charset="0"/>
                      </a:rPr>
                      <m:t> </m:t>
                    </m:r>
                    <m:d>
                      <m:dPr>
                        <m:ctrlPr>
                          <a:rPr lang="en-US" sz="2100" i="1">
                            <a:latin typeface="Cambria Math" panose="02040503050406030204" pitchFamily="18" charset="0"/>
                          </a:rPr>
                        </m:ctrlPr>
                      </m:dPr>
                      <m:e>
                        <m:r>
                          <a:rPr lang="fr-FR" sz="2100" i="1">
                            <a:latin typeface="Cambria Math" panose="02040503050406030204" pitchFamily="18" charset="0"/>
                          </a:rPr>
                          <m:t>𝑥</m:t>
                        </m:r>
                      </m:e>
                    </m:d>
                    <m:r>
                      <a:rPr lang="fr-FR" sz="2100" i="1">
                        <a:latin typeface="Cambria Math" panose="02040503050406030204" pitchFamily="18" charset="0"/>
                      </a:rPr>
                      <m:t>=</m:t>
                    </m:r>
                  </m:oMath>
                </a14:m>
                <a:r>
                  <a:rPr lang="en-US" sz="2100" dirty="0" smtClean="0">
                    <a:latin typeface="Courier New" panose="02070309020205020404" pitchFamily="49" charset="0"/>
                    <a:cs typeface="Courier New" panose="02070309020205020404" pitchFamily="49" charset="0"/>
                  </a:rPr>
                  <a:t> </a:t>
                </a:r>
                <a14:m>
                  <m:oMath xmlns:m="http://schemas.openxmlformats.org/officeDocument/2006/math">
                    <m:sSup>
                      <m:sSupPr>
                        <m:ctrlPr>
                          <a:rPr lang="en-US" sz="2100" i="1">
                            <a:latin typeface="Cambria Math" panose="02040503050406030204" pitchFamily="18" charset="0"/>
                          </a:rPr>
                        </m:ctrlPr>
                      </m:sSupPr>
                      <m:e>
                        <m:r>
                          <a:rPr lang="fr-FR" sz="2100" i="1">
                            <a:latin typeface="Cambria Math" panose="02040503050406030204" pitchFamily="18" charset="0"/>
                          </a:rPr>
                          <m:t>𝜆</m:t>
                        </m:r>
                      </m:e>
                      <m:sup>
                        <m:r>
                          <a:rPr lang="fr-FR" sz="2100" i="1">
                            <a:latin typeface="Cambria Math" panose="02040503050406030204" pitchFamily="18" charset="0"/>
                          </a:rPr>
                          <m:t>𝑘</m:t>
                        </m:r>
                        <m:r>
                          <a:rPr lang="fr-FR" sz="2100" b="0" i="1" smtClean="0">
                            <a:latin typeface="Cambria Math" panose="02040503050406030204" pitchFamily="18" charset="0"/>
                          </a:rPr>
                          <m:t>−1</m:t>
                        </m:r>
                      </m:sup>
                    </m:sSup>
                    <m:r>
                      <a:rPr lang="fr-FR" sz="2100" i="1">
                        <a:latin typeface="Cambria Math" panose="02040503050406030204" pitchFamily="18" charset="0"/>
                      </a:rPr>
                      <m:t> </m:t>
                    </m:r>
                    <m:d>
                      <m:dPr>
                        <m:ctrlPr>
                          <a:rPr lang="en-US" sz="2100" i="1">
                            <a:latin typeface="Cambria Math" panose="02040503050406030204" pitchFamily="18" charset="0"/>
                          </a:rPr>
                        </m:ctrlPr>
                      </m:dPr>
                      <m:e>
                        <m:r>
                          <a:rPr lang="fr-FR" sz="2100" i="1">
                            <a:latin typeface="Cambria Math" panose="02040503050406030204" pitchFamily="18" charset="0"/>
                          </a:rPr>
                          <m:t>𝑥</m:t>
                        </m:r>
                      </m:e>
                    </m:d>
                  </m:oMath>
                </a14:m>
                <a:r>
                  <a:rPr lang="en-US" sz="2100" dirty="0" smtClean="0">
                    <a:latin typeface="Courier New" panose="02070309020205020404" pitchFamily="49" charset="0"/>
                    <a:cs typeface="Courier New" panose="02070309020205020404" pitchFamily="49" charset="0"/>
                  </a:rPr>
                  <a:t>) </a:t>
                </a:r>
                <a:r>
                  <a:rPr lang="en-US" sz="2100" dirty="0">
                    <a:latin typeface="Courier New" panose="02070309020205020404" pitchFamily="49" charset="0"/>
                    <a:cs typeface="Courier New" panose="02070309020205020404" pitchFamily="49" charset="0"/>
                  </a:rPr>
                  <a:t>for all </a:t>
                </a:r>
                <a:r>
                  <a:rPr lang="en-US" sz="2100" dirty="0">
                    <a:solidFill>
                      <a:prstClr val="black"/>
                    </a:solidFill>
                    <a:latin typeface="Courier New" panose="02070309020205020404" pitchFamily="49" charset="0"/>
                    <a:cs typeface="Courier New" panose="02070309020205020404" pitchFamily="49" charset="0"/>
                  </a:rPr>
                  <a:t>vertices</a:t>
                </a:r>
                <a:r>
                  <a:rPr lang="fr-FR" sz="2100" dirty="0">
                    <a:solidFill>
                      <a:prstClr val="black"/>
                    </a:solidFill>
                    <a:latin typeface="Courier New" panose="02070309020205020404" pitchFamily="49" charset="0"/>
                    <a:cs typeface="Courier New" panose="02070309020205020404" pitchFamily="49" charset="0"/>
                  </a:rPr>
                  <a:t> </a:t>
                </a:r>
                <a:r>
                  <a:rPr lang="en-US" sz="2100" b="1" dirty="0">
                    <a:solidFill>
                      <a:prstClr val="black"/>
                    </a:solidFill>
                    <a:latin typeface="Courier New" panose="02070309020205020404" pitchFamily="49" charset="0"/>
                    <a:cs typeface="Courier New" panose="02070309020205020404" pitchFamily="49" charset="0"/>
                  </a:rPr>
                  <a:t>𝑥</a:t>
                </a:r>
                <a:r>
                  <a:rPr lang="en-US" sz="2100" dirty="0" smtClean="0">
                    <a:latin typeface="Courier New" panose="02070309020205020404" pitchFamily="49" charset="0"/>
                    <a:cs typeface="Courier New" panose="02070309020205020404" pitchFamily="49" charset="0"/>
                  </a:rPr>
                  <a:t> </a:t>
                </a:r>
                <a:r>
                  <a:rPr lang="en-US" sz="2100" b="1" i="1" dirty="0">
                    <a:latin typeface="Courier New" panose="02070309020205020404" pitchFamily="49" charset="0"/>
                    <a:cs typeface="Courier New" panose="02070309020205020404" pitchFamily="49" charset="0"/>
                  </a:rPr>
                  <a:t>then</a:t>
                </a:r>
                <a:r>
                  <a:rPr lang="en-US" sz="2100" dirty="0">
                    <a:latin typeface="Courier New" panose="02070309020205020404" pitchFamily="49" charset="0"/>
                    <a:cs typeface="Courier New" panose="02070309020205020404" pitchFamily="49" charset="0"/>
                  </a:rPr>
                  <a:t> END</a:t>
                </a:r>
              </a:p>
              <a:p>
                <a:pPr marL="1257300" lvl="2" indent="-342900" fontAlgn="t">
                  <a:buFont typeface="Wingdings" panose="05000000000000000000" pitchFamily="2" charset="2"/>
                  <a:buChar char="§"/>
                </a:pPr>
                <a:r>
                  <a:rPr lang="en-US" sz="2100" b="1" i="1" dirty="0" smtClean="0">
                    <a:latin typeface="Courier New" panose="02070309020205020404" pitchFamily="49" charset="0"/>
                    <a:cs typeface="Courier New" panose="02070309020205020404" pitchFamily="49" charset="0"/>
                  </a:rPr>
                  <a:t>if</a:t>
                </a:r>
                <a:r>
                  <a:rPr lang="en-US" sz="2100" dirty="0" smtClean="0">
                    <a:latin typeface="Courier New" panose="02070309020205020404" pitchFamily="49" charset="0"/>
                    <a:cs typeface="Courier New" panose="02070309020205020404" pitchFamily="49" charset="0"/>
                  </a:rPr>
                  <a:t>   (k </a:t>
                </a:r>
                <a:r>
                  <a:rPr lang="en-US" sz="2100" dirty="0">
                    <a:latin typeface="Courier New" panose="02070309020205020404" pitchFamily="49" charset="0"/>
                    <a:cs typeface="Courier New" panose="02070309020205020404" pitchFamily="49" charset="0"/>
                  </a:rPr>
                  <a:t>= </a:t>
                </a:r>
                <a:r>
                  <a:rPr lang="en-US" sz="2100" dirty="0" smtClean="0">
                    <a:latin typeface="Courier New" panose="02070309020205020404" pitchFamily="49" charset="0"/>
                    <a:cs typeface="Courier New" panose="02070309020205020404" pitchFamily="49" charset="0"/>
                  </a:rPr>
                  <a:t>n) </a:t>
                </a:r>
                <a:r>
                  <a:rPr lang="en-US" sz="2100" b="1" dirty="0">
                    <a:latin typeface="Courier New" panose="02070309020205020404" pitchFamily="49" charset="0"/>
                    <a:cs typeface="Courier New" panose="02070309020205020404" pitchFamily="49" charset="0"/>
                  </a:rPr>
                  <a:t>then</a:t>
                </a:r>
                <a:r>
                  <a:rPr lang="en-US" sz="2100" dirty="0">
                    <a:latin typeface="Courier New" panose="02070309020205020404" pitchFamily="49" charset="0"/>
                    <a:cs typeface="Courier New" panose="02070309020205020404" pitchFamily="49" charset="0"/>
                  </a:rPr>
                  <a:t> there exists an absorbing circuit</a:t>
                </a:r>
              </a:p>
              <a:p>
                <a:pPr fontAlgn="t"/>
                <a:r>
                  <a:rPr lang="en-US" sz="2400" b="1" dirty="0">
                    <a:latin typeface="Courier New" panose="02070309020205020404" pitchFamily="49" charset="0"/>
                    <a:cs typeface="Courier New" panose="02070309020205020404" pitchFamily="49" charset="0"/>
                  </a:rPr>
                  <a:t>E</a:t>
                </a:r>
                <a:r>
                  <a:rPr lang="en-US" sz="2400" b="1" dirty="0" smtClean="0">
                    <a:latin typeface="Courier New" panose="02070309020205020404" pitchFamily="49" charset="0"/>
                    <a:cs typeface="Courier New" panose="02070309020205020404" pitchFamily="49" charset="0"/>
                  </a:rPr>
                  <a:t>nd</a:t>
                </a:r>
                <a:endParaRPr lang="en-US" sz="2100" b="1" dirty="0">
                  <a:latin typeface="Courier New" panose="02070309020205020404" pitchFamily="49" charset="0"/>
                  <a:cs typeface="Courier New" panose="02070309020205020404" pitchFamily="49" charset="0"/>
                </a:endParaRPr>
              </a:p>
              <a:p>
                <a:pPr lvl="0">
                  <a:lnSpc>
                    <a:spcPct val="150000"/>
                  </a:lnSpc>
                </a:pPr>
                <a:endParaRPr lang="fr-FR" sz="2100" b="1" dirty="0">
                  <a:solidFill>
                    <a:prstClr val="black"/>
                  </a:solidFill>
                  <a:latin typeface="Courier New" panose="02070309020205020404" pitchFamily="49" charset="0"/>
                  <a:cs typeface="Courier New" panose="02070309020205020404" pitchFamily="49" charset="0"/>
                </a:endParaRPr>
              </a:p>
            </p:txBody>
          </p:sp>
        </mc:Choice>
        <mc:Fallback>
          <p:sp>
            <p:nvSpPr>
              <p:cNvPr id="22" name="Rectangle 21"/>
              <p:cNvSpPr>
                <a:spLocks noRot="1" noChangeAspect="1" noMove="1" noResize="1" noEditPoints="1" noAdjustHandles="1" noChangeArrowheads="1" noChangeShapeType="1" noTextEdit="1"/>
              </p:cNvSpPr>
              <p:nvPr/>
            </p:nvSpPr>
            <p:spPr bwMode="auto">
              <a:xfrm>
                <a:off x="145578" y="690039"/>
                <a:ext cx="11900846" cy="6011012"/>
              </a:xfrm>
              <a:prstGeom prst="rect">
                <a:avLst/>
              </a:prstGeom>
              <a:blipFill>
                <a:blip r:embed="rId3"/>
                <a:stretch>
                  <a:fillRect l="-1126" t="-1316" b="-2834"/>
                </a:stretch>
              </a:blipFill>
              <a:ln w="9525" cap="flat" cmpd="sng" algn="ctr">
                <a:solidFill>
                  <a:schemeClr val="tx1"/>
                </a:solidFill>
                <a:prstDash val="solid"/>
                <a:round/>
                <a:headEnd type="none" w="med" len="med"/>
                <a:tailEnd type="none" w="med" len="med"/>
              </a:ln>
              <a:effectLst/>
            </p:spPr>
            <p:txBody>
              <a:bodyPr/>
              <a:lstStyle/>
              <a:p>
                <a:r>
                  <a:rPr lang="en-US">
                    <a:noFill/>
                  </a:rPr>
                  <a:t> </a:t>
                </a:r>
              </a:p>
            </p:txBody>
          </p:sp>
        </mc:Fallback>
      </mc:AlternateContent>
      <p:sp>
        <p:nvSpPr>
          <p:cNvPr id="14" name="Rectangle 2"/>
          <p:cNvSpPr>
            <a:spLocks noGrp="1" noChangeArrowheads="1"/>
          </p:cNvSpPr>
          <p:nvPr>
            <p:ph type="title"/>
          </p:nvPr>
        </p:nvSpPr>
        <p:spPr>
          <a:xfrm>
            <a:off x="2155623" y="27384"/>
            <a:ext cx="9315013" cy="533400"/>
          </a:xfrm>
        </p:spPr>
        <p:txBody>
          <a:bodyPr>
            <a:normAutofit fontScale="90000"/>
          </a:bodyPr>
          <a:lstStyle/>
          <a:p>
            <a:r>
              <a:rPr lang="en-US" b="1" dirty="0">
                <a:solidFill>
                  <a:srgbClr val="770000"/>
                </a:solidFill>
                <a:latin typeface="Garamond" pitchFamily="18" charset="0"/>
              </a:rPr>
              <a:t> </a:t>
            </a:r>
            <a:r>
              <a:rPr lang="en-US" b="1" dirty="0" smtClean="0">
                <a:solidFill>
                  <a:srgbClr val="770000"/>
                </a:solidFill>
                <a:latin typeface="Garamond" pitchFamily="18" charset="0"/>
              </a:rPr>
              <a:t>Shortest Path</a:t>
            </a:r>
            <a:endParaRPr lang="en-US" b="1" dirty="0">
              <a:solidFill>
                <a:srgbClr val="770000"/>
              </a:solidFill>
              <a:latin typeface="Garamond" pitchFamily="18" charset="0"/>
            </a:endParaRPr>
          </a:p>
        </p:txBody>
      </p:sp>
      <p:sp>
        <p:nvSpPr>
          <p:cNvPr id="15" name="Oval 58"/>
          <p:cNvSpPr>
            <a:spLocks noChangeArrowheads="1"/>
          </p:cNvSpPr>
          <p:nvPr/>
        </p:nvSpPr>
        <p:spPr bwMode="auto">
          <a:xfrm>
            <a:off x="1585441" y="156638"/>
            <a:ext cx="288925" cy="260350"/>
          </a:xfrm>
          <a:prstGeom prst="ellipse">
            <a:avLst/>
          </a:prstGeom>
          <a:gradFill>
            <a:gsLst>
              <a:gs pos="0">
                <a:srgbClr val="3A0000"/>
              </a:gs>
              <a:gs pos="80000">
                <a:srgbClr val="770000"/>
              </a:gs>
              <a:gs pos="100000">
                <a:srgbClr val="C00000"/>
              </a:gs>
            </a:gsLst>
          </a:gradFill>
          <a:ln>
            <a:headEnd/>
            <a:tailEnd/>
          </a:ln>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6" name="Oval 51"/>
          <p:cNvSpPr>
            <a:spLocks noChangeArrowheads="1"/>
          </p:cNvSpPr>
          <p:nvPr/>
        </p:nvSpPr>
        <p:spPr bwMode="auto">
          <a:xfrm>
            <a:off x="870337" y="16232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7" name="Oval 51"/>
          <p:cNvSpPr>
            <a:spLocks noChangeArrowheads="1"/>
          </p:cNvSpPr>
          <p:nvPr/>
        </p:nvSpPr>
        <p:spPr bwMode="auto">
          <a:xfrm>
            <a:off x="1225144" y="159939"/>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8" name="Oval 51"/>
          <p:cNvSpPr>
            <a:spLocks noChangeArrowheads="1"/>
          </p:cNvSpPr>
          <p:nvPr/>
        </p:nvSpPr>
        <p:spPr bwMode="auto">
          <a:xfrm>
            <a:off x="139089" y="159431"/>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20" name="Oval 51"/>
          <p:cNvSpPr>
            <a:spLocks noChangeArrowheads="1"/>
          </p:cNvSpPr>
          <p:nvPr/>
        </p:nvSpPr>
        <p:spPr bwMode="auto">
          <a:xfrm>
            <a:off x="493896" y="15705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Tree>
    <p:extLst>
      <p:ext uri="{BB962C8B-B14F-4D97-AF65-F5344CB8AC3E}">
        <p14:creationId xmlns:p14="http://schemas.microsoft.com/office/powerpoint/2010/main" val="527715068"/>
      </p:ext>
    </p:extLst>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6"/>
          <p:cNvSpPr/>
          <p:nvPr/>
        </p:nvSpPr>
        <p:spPr>
          <a:xfrm rot="5400000">
            <a:off x="5473199" y="-3921814"/>
            <a:ext cx="1245604" cy="9144000"/>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22" name="Rectangle 21"/>
          <p:cNvSpPr/>
          <p:nvPr/>
        </p:nvSpPr>
        <p:spPr bwMode="auto">
          <a:xfrm>
            <a:off x="145578" y="690039"/>
            <a:ext cx="11900846" cy="601101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0" marR="0" lvl="0" indent="-571500">
              <a:spcBef>
                <a:spcPts val="0"/>
              </a:spcBef>
              <a:spcAft>
                <a:spcPts val="0"/>
              </a:spcAft>
              <a:buSzPct val="100000"/>
              <a:buFont typeface="+mj-lt"/>
              <a:buAutoNum type="romanUcPeriod" startAt="4"/>
            </a:pPr>
            <a:r>
              <a:rPr lang="en" sz="3200" b="1" dirty="0" smtClean="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Bellman-</a:t>
            </a:r>
            <a:r>
              <a:rPr lang="en-US" sz="3200" b="1" dirty="0" err="1"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Kalaba</a:t>
            </a:r>
            <a:r>
              <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Algorithm</a:t>
            </a:r>
            <a:endParaRPr lang="en-US" sz="320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4" name="Rectangle 2"/>
          <p:cNvSpPr>
            <a:spLocks noGrp="1" noChangeArrowheads="1"/>
          </p:cNvSpPr>
          <p:nvPr>
            <p:ph type="title"/>
          </p:nvPr>
        </p:nvSpPr>
        <p:spPr>
          <a:xfrm>
            <a:off x="2155623" y="27384"/>
            <a:ext cx="9315013" cy="533400"/>
          </a:xfrm>
        </p:spPr>
        <p:txBody>
          <a:bodyPr>
            <a:normAutofit fontScale="90000"/>
          </a:bodyPr>
          <a:lstStyle/>
          <a:p>
            <a:r>
              <a:rPr lang="en-US" b="1" dirty="0">
                <a:solidFill>
                  <a:srgbClr val="770000"/>
                </a:solidFill>
                <a:latin typeface="Garamond" pitchFamily="18" charset="0"/>
              </a:rPr>
              <a:t> </a:t>
            </a:r>
            <a:r>
              <a:rPr lang="en-US" b="1" dirty="0" smtClean="0">
                <a:solidFill>
                  <a:srgbClr val="770000"/>
                </a:solidFill>
                <a:latin typeface="Garamond" pitchFamily="18" charset="0"/>
              </a:rPr>
              <a:t>Shortest Path</a:t>
            </a:r>
            <a:endParaRPr lang="en-US" b="1" dirty="0">
              <a:solidFill>
                <a:srgbClr val="770000"/>
              </a:solidFill>
              <a:latin typeface="Garamond" pitchFamily="18" charset="0"/>
            </a:endParaRPr>
          </a:p>
        </p:txBody>
      </p:sp>
      <p:sp>
        <p:nvSpPr>
          <p:cNvPr id="15" name="Oval 58"/>
          <p:cNvSpPr>
            <a:spLocks noChangeArrowheads="1"/>
          </p:cNvSpPr>
          <p:nvPr/>
        </p:nvSpPr>
        <p:spPr bwMode="auto">
          <a:xfrm>
            <a:off x="1585441" y="156638"/>
            <a:ext cx="288925" cy="260350"/>
          </a:xfrm>
          <a:prstGeom prst="ellipse">
            <a:avLst/>
          </a:prstGeom>
          <a:gradFill>
            <a:gsLst>
              <a:gs pos="0">
                <a:srgbClr val="3A0000"/>
              </a:gs>
              <a:gs pos="80000">
                <a:srgbClr val="770000"/>
              </a:gs>
              <a:gs pos="100000">
                <a:srgbClr val="C00000"/>
              </a:gs>
            </a:gsLst>
          </a:gradFill>
          <a:ln>
            <a:headEnd/>
            <a:tailEnd/>
          </a:ln>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6" name="Oval 51"/>
          <p:cNvSpPr>
            <a:spLocks noChangeArrowheads="1"/>
          </p:cNvSpPr>
          <p:nvPr/>
        </p:nvSpPr>
        <p:spPr bwMode="auto">
          <a:xfrm>
            <a:off x="870337" y="16232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7" name="Oval 51"/>
          <p:cNvSpPr>
            <a:spLocks noChangeArrowheads="1"/>
          </p:cNvSpPr>
          <p:nvPr/>
        </p:nvSpPr>
        <p:spPr bwMode="auto">
          <a:xfrm>
            <a:off x="1225144" y="159939"/>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8" name="Oval 51"/>
          <p:cNvSpPr>
            <a:spLocks noChangeArrowheads="1"/>
          </p:cNvSpPr>
          <p:nvPr/>
        </p:nvSpPr>
        <p:spPr bwMode="auto">
          <a:xfrm>
            <a:off x="139089" y="159431"/>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20" name="Oval 51"/>
          <p:cNvSpPr>
            <a:spLocks noChangeArrowheads="1"/>
          </p:cNvSpPr>
          <p:nvPr/>
        </p:nvSpPr>
        <p:spPr bwMode="auto">
          <a:xfrm>
            <a:off x="493896" y="15705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pic>
        <p:nvPicPr>
          <p:cNvPr id="10" name="Picture 9"/>
          <p:cNvPicPr>
            <a:picLocks noChangeAspect="1"/>
          </p:cNvPicPr>
          <p:nvPr/>
        </p:nvPicPr>
        <p:blipFill>
          <a:blip r:embed="rId3"/>
          <a:stretch>
            <a:fillRect/>
          </a:stretch>
        </p:blipFill>
        <p:spPr>
          <a:xfrm>
            <a:off x="782821" y="1370406"/>
            <a:ext cx="10383762" cy="5233227"/>
          </a:xfrm>
          <a:prstGeom prst="rect">
            <a:avLst/>
          </a:prstGeom>
        </p:spPr>
      </p:pic>
    </p:spTree>
    <p:extLst>
      <p:ext uri="{BB962C8B-B14F-4D97-AF65-F5344CB8AC3E}">
        <p14:creationId xmlns:p14="http://schemas.microsoft.com/office/powerpoint/2010/main" val="585801638"/>
      </p:ext>
    </p:extLst>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6"/>
          <p:cNvSpPr/>
          <p:nvPr/>
        </p:nvSpPr>
        <p:spPr>
          <a:xfrm rot="5400000">
            <a:off x="5473199" y="-3921814"/>
            <a:ext cx="1245604" cy="9144000"/>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22" name="Rectangle 21"/>
          <p:cNvSpPr/>
          <p:nvPr/>
        </p:nvSpPr>
        <p:spPr bwMode="auto">
          <a:xfrm>
            <a:off x="145578" y="690039"/>
            <a:ext cx="11900846" cy="601101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0" marR="0" lvl="0" indent="-571500">
              <a:spcBef>
                <a:spcPts val="0"/>
              </a:spcBef>
              <a:spcAft>
                <a:spcPts val="0"/>
              </a:spcAft>
              <a:buSzPct val="100000"/>
              <a:buFont typeface="+mj-lt"/>
              <a:buAutoNum type="romanUcPeriod" startAt="4"/>
            </a:pPr>
            <a:r>
              <a:rPr lang="en" sz="3200" b="1" dirty="0" smtClean="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Bellman-</a:t>
            </a:r>
            <a:r>
              <a:rPr lang="en-US" sz="3200" b="1" dirty="0" err="1"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Kalaba</a:t>
            </a:r>
            <a:r>
              <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Algorithm</a:t>
            </a:r>
            <a:endParaRPr lang="en-US" sz="320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4" name="Rectangle 2"/>
          <p:cNvSpPr>
            <a:spLocks noGrp="1" noChangeArrowheads="1"/>
          </p:cNvSpPr>
          <p:nvPr>
            <p:ph type="title"/>
          </p:nvPr>
        </p:nvSpPr>
        <p:spPr>
          <a:xfrm>
            <a:off x="2155623" y="27384"/>
            <a:ext cx="9315013" cy="533400"/>
          </a:xfrm>
        </p:spPr>
        <p:txBody>
          <a:bodyPr>
            <a:normAutofit fontScale="90000"/>
          </a:bodyPr>
          <a:lstStyle/>
          <a:p>
            <a:r>
              <a:rPr lang="en-US" b="1" dirty="0">
                <a:solidFill>
                  <a:srgbClr val="770000"/>
                </a:solidFill>
                <a:latin typeface="Garamond" pitchFamily="18" charset="0"/>
              </a:rPr>
              <a:t> </a:t>
            </a:r>
            <a:r>
              <a:rPr lang="en-US" b="1" dirty="0" smtClean="0">
                <a:solidFill>
                  <a:srgbClr val="770000"/>
                </a:solidFill>
                <a:latin typeface="Garamond" pitchFamily="18" charset="0"/>
              </a:rPr>
              <a:t>Shortest Path</a:t>
            </a:r>
            <a:endParaRPr lang="en-US" b="1" dirty="0">
              <a:solidFill>
                <a:srgbClr val="770000"/>
              </a:solidFill>
              <a:latin typeface="Garamond" pitchFamily="18" charset="0"/>
            </a:endParaRPr>
          </a:p>
        </p:txBody>
      </p:sp>
      <p:sp>
        <p:nvSpPr>
          <p:cNvPr id="15" name="Oval 58"/>
          <p:cNvSpPr>
            <a:spLocks noChangeArrowheads="1"/>
          </p:cNvSpPr>
          <p:nvPr/>
        </p:nvSpPr>
        <p:spPr bwMode="auto">
          <a:xfrm>
            <a:off x="1585441" y="156638"/>
            <a:ext cx="288925" cy="260350"/>
          </a:xfrm>
          <a:prstGeom prst="ellipse">
            <a:avLst/>
          </a:prstGeom>
          <a:gradFill>
            <a:gsLst>
              <a:gs pos="0">
                <a:srgbClr val="3A0000"/>
              </a:gs>
              <a:gs pos="80000">
                <a:srgbClr val="770000"/>
              </a:gs>
              <a:gs pos="100000">
                <a:srgbClr val="C00000"/>
              </a:gs>
            </a:gsLst>
          </a:gradFill>
          <a:ln>
            <a:headEnd/>
            <a:tailEnd/>
          </a:ln>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6" name="Oval 51"/>
          <p:cNvSpPr>
            <a:spLocks noChangeArrowheads="1"/>
          </p:cNvSpPr>
          <p:nvPr/>
        </p:nvSpPr>
        <p:spPr bwMode="auto">
          <a:xfrm>
            <a:off x="870337" y="16232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7" name="Oval 51"/>
          <p:cNvSpPr>
            <a:spLocks noChangeArrowheads="1"/>
          </p:cNvSpPr>
          <p:nvPr/>
        </p:nvSpPr>
        <p:spPr bwMode="auto">
          <a:xfrm>
            <a:off x="1225144" y="159939"/>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8" name="Oval 51"/>
          <p:cNvSpPr>
            <a:spLocks noChangeArrowheads="1"/>
          </p:cNvSpPr>
          <p:nvPr/>
        </p:nvSpPr>
        <p:spPr bwMode="auto">
          <a:xfrm>
            <a:off x="139089" y="159431"/>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20" name="Oval 51"/>
          <p:cNvSpPr>
            <a:spLocks noChangeArrowheads="1"/>
          </p:cNvSpPr>
          <p:nvPr/>
        </p:nvSpPr>
        <p:spPr bwMode="auto">
          <a:xfrm>
            <a:off x="493896" y="15705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pic>
        <p:nvPicPr>
          <p:cNvPr id="12" name="Picture 11"/>
          <p:cNvPicPr>
            <a:picLocks noChangeAspect="1"/>
          </p:cNvPicPr>
          <p:nvPr/>
        </p:nvPicPr>
        <p:blipFill>
          <a:blip r:embed="rId3"/>
          <a:stretch>
            <a:fillRect/>
          </a:stretch>
        </p:blipFill>
        <p:spPr>
          <a:xfrm>
            <a:off x="2675675" y="1540357"/>
            <a:ext cx="6840652" cy="4795834"/>
          </a:xfrm>
          <a:prstGeom prst="rect">
            <a:avLst/>
          </a:prstGeom>
        </p:spPr>
      </p:pic>
    </p:spTree>
    <p:extLst>
      <p:ext uri="{BB962C8B-B14F-4D97-AF65-F5344CB8AC3E}">
        <p14:creationId xmlns:p14="http://schemas.microsoft.com/office/powerpoint/2010/main" val="2325145240"/>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6"/>
          <p:cNvSpPr/>
          <p:nvPr/>
        </p:nvSpPr>
        <p:spPr>
          <a:xfrm rot="5400000">
            <a:off x="5473199" y="-3921814"/>
            <a:ext cx="1245604" cy="9144000"/>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22" name="Rectangle 21"/>
          <p:cNvSpPr/>
          <p:nvPr/>
        </p:nvSpPr>
        <p:spPr bwMode="auto">
          <a:xfrm>
            <a:off x="145578" y="690039"/>
            <a:ext cx="11900846" cy="601101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0" marR="0" lvl="0" indent="-571500">
              <a:spcBef>
                <a:spcPts val="0"/>
              </a:spcBef>
              <a:spcAft>
                <a:spcPts val="0"/>
              </a:spcAft>
              <a:buSzPct val="100000"/>
              <a:buFont typeface="+mj-lt"/>
              <a:buAutoNum type="romanUcPeriod"/>
            </a:pPr>
            <a:r>
              <a:rPr lang="en" sz="3200" b="1"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Introduction</a:t>
            </a:r>
            <a:endParaRPr lang="en-US" sz="320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n-US" sz="2600" i="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To remind</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buFont typeface="Wingdings" panose="05000000000000000000" pitchFamily="2" charset="2"/>
              <a:buChar char="§"/>
            </a:pP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 walk in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 graph is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 continuous sequence of edges connecting two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vertices.</a:t>
            </a:r>
          </a:p>
          <a:p>
            <a:pPr marL="457200" indent="-457200" algn="just">
              <a:lnSpc>
                <a:spcPct val="150000"/>
              </a:lnSpc>
              <a:buFont typeface="Wingdings" panose="05000000000000000000" pitchFamily="2" charset="2"/>
              <a:buChar char="§"/>
            </a:pP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 walk is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path if any vertex is visited at most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once.</a:t>
            </a:r>
          </a:p>
          <a:p>
            <a:pPr marL="457200" indent="-457200" algn="just">
              <a:lnSpc>
                <a:spcPct val="150000"/>
              </a:lnSpc>
              <a:buFont typeface="Wingdings" panose="05000000000000000000" pitchFamily="2" charset="2"/>
              <a:buChar char="§"/>
            </a:pP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The length of a walk or path is the total number of times it traverses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edges.</a:t>
            </a:r>
          </a:p>
          <a:p>
            <a:pPr marL="457200" indent="-457200" algn="just">
              <a:lnSpc>
                <a:spcPct val="150000"/>
              </a:lnSpc>
              <a:buFont typeface="Wingdings" panose="05000000000000000000" pitchFamily="2" charset="2"/>
              <a:buChar char="§"/>
            </a:pP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We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refer to a weighted graph when the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connection between a pair of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vertices has a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capacity or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weight.</a:t>
            </a:r>
          </a:p>
          <a:p>
            <a:pPr lvl="1" algn="just">
              <a:lnSpc>
                <a:spcPct val="150000"/>
              </a:lnSpc>
            </a:pP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weight assigned to an edge represents a numerical value that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signifies:</a:t>
            </a:r>
          </a:p>
          <a:p>
            <a:pPr lvl="1" algn="just">
              <a:lnSpc>
                <a:spcPct val="150000"/>
              </a:lnSpc>
            </a:pP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Cost</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Distance</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Time, Capacity, …</a:t>
            </a:r>
          </a:p>
        </p:txBody>
      </p:sp>
      <p:sp>
        <p:nvSpPr>
          <p:cNvPr id="49" name="Rectangle 2"/>
          <p:cNvSpPr>
            <a:spLocks noGrp="1" noChangeArrowheads="1"/>
          </p:cNvSpPr>
          <p:nvPr>
            <p:ph type="title"/>
          </p:nvPr>
        </p:nvSpPr>
        <p:spPr>
          <a:xfrm>
            <a:off x="2155623" y="27384"/>
            <a:ext cx="9315013" cy="533400"/>
          </a:xfrm>
        </p:spPr>
        <p:txBody>
          <a:bodyPr>
            <a:normAutofit fontScale="90000"/>
          </a:bodyPr>
          <a:lstStyle/>
          <a:p>
            <a:r>
              <a:rPr lang="en-US" b="1" dirty="0">
                <a:solidFill>
                  <a:srgbClr val="770000"/>
                </a:solidFill>
                <a:latin typeface="Garamond" pitchFamily="18" charset="0"/>
              </a:rPr>
              <a:t> </a:t>
            </a:r>
            <a:r>
              <a:rPr lang="en-US" b="1" dirty="0" smtClean="0">
                <a:solidFill>
                  <a:srgbClr val="770000"/>
                </a:solidFill>
                <a:latin typeface="Garamond" pitchFamily="18" charset="0"/>
              </a:rPr>
              <a:t>Shortest Path</a:t>
            </a:r>
            <a:endParaRPr lang="en-US" b="1" dirty="0">
              <a:solidFill>
                <a:srgbClr val="770000"/>
              </a:solidFill>
              <a:latin typeface="Garamond" pitchFamily="18" charset="0"/>
            </a:endParaRPr>
          </a:p>
        </p:txBody>
      </p:sp>
      <p:sp>
        <p:nvSpPr>
          <p:cNvPr id="62" name="Oval 58"/>
          <p:cNvSpPr>
            <a:spLocks noChangeArrowheads="1"/>
          </p:cNvSpPr>
          <p:nvPr/>
        </p:nvSpPr>
        <p:spPr bwMode="auto">
          <a:xfrm>
            <a:off x="1585441" y="156638"/>
            <a:ext cx="288925" cy="260350"/>
          </a:xfrm>
          <a:prstGeom prst="ellipse">
            <a:avLst/>
          </a:prstGeom>
          <a:gradFill>
            <a:gsLst>
              <a:gs pos="0">
                <a:srgbClr val="3A0000"/>
              </a:gs>
              <a:gs pos="80000">
                <a:srgbClr val="770000"/>
              </a:gs>
              <a:gs pos="100000">
                <a:srgbClr val="C00000"/>
              </a:gs>
            </a:gsLst>
          </a:gradFill>
          <a:ln>
            <a:headEnd/>
            <a:tailEnd/>
          </a:ln>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3" name="Oval 51"/>
          <p:cNvSpPr>
            <a:spLocks noChangeArrowheads="1"/>
          </p:cNvSpPr>
          <p:nvPr/>
        </p:nvSpPr>
        <p:spPr bwMode="auto">
          <a:xfrm>
            <a:off x="870337" y="16232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0" name="Oval 51"/>
          <p:cNvSpPr>
            <a:spLocks noChangeArrowheads="1"/>
          </p:cNvSpPr>
          <p:nvPr/>
        </p:nvSpPr>
        <p:spPr bwMode="auto">
          <a:xfrm>
            <a:off x="1225144" y="159939"/>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1" name="Oval 51"/>
          <p:cNvSpPr>
            <a:spLocks noChangeArrowheads="1"/>
          </p:cNvSpPr>
          <p:nvPr/>
        </p:nvSpPr>
        <p:spPr bwMode="auto">
          <a:xfrm>
            <a:off x="139089" y="159431"/>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4" name="Oval 51"/>
          <p:cNvSpPr>
            <a:spLocks noChangeArrowheads="1"/>
          </p:cNvSpPr>
          <p:nvPr/>
        </p:nvSpPr>
        <p:spPr bwMode="auto">
          <a:xfrm>
            <a:off x="493896" y="15705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Tree>
    <p:extLst>
      <p:ext uri="{BB962C8B-B14F-4D97-AF65-F5344CB8AC3E}">
        <p14:creationId xmlns:p14="http://schemas.microsoft.com/office/powerpoint/2010/main" val="328476428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6"/>
          <p:cNvSpPr/>
          <p:nvPr/>
        </p:nvSpPr>
        <p:spPr>
          <a:xfrm rot="5400000">
            <a:off x="5473199" y="-3921814"/>
            <a:ext cx="1245604" cy="9144000"/>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mc:AlternateContent xmlns:mc="http://schemas.openxmlformats.org/markup-compatibility/2006" xmlns:a14="http://schemas.microsoft.com/office/drawing/2010/main">
        <mc:Choice Requires="a14">
          <p:sp>
            <p:nvSpPr>
              <p:cNvPr id="22" name="Rectangle 21"/>
              <p:cNvSpPr/>
              <p:nvPr/>
            </p:nvSpPr>
            <p:spPr bwMode="auto">
              <a:xfrm>
                <a:off x="145578" y="690039"/>
                <a:ext cx="11900846" cy="601101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0" marR="0" lvl="0" indent="-571500">
                  <a:spcBef>
                    <a:spcPts val="0"/>
                  </a:spcBef>
                  <a:spcAft>
                    <a:spcPts val="0"/>
                  </a:spcAft>
                  <a:buSzPct val="100000"/>
                  <a:buFont typeface="+mj-lt"/>
                  <a:buAutoNum type="romanUcPeriod"/>
                </a:pPr>
                <a:r>
                  <a:rPr lang="en" sz="3200" b="1" dirty="0" smtClean="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Introduction</a:t>
                </a:r>
                <a:endParaRPr lang="en-US" sz="320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n-US" sz="2600" i="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To remind</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buFont typeface="Wingdings" panose="05000000000000000000" pitchFamily="2" charset="2"/>
                  <a:buChar char="§"/>
                </a:pP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In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graphs</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if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vertices </a:t>
                </a:r>
                <a:r>
                  <a:rPr lang="en-US" sz="2600" b="1" i="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u</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and </a:t>
                </a:r>
                <a:r>
                  <a:rPr lang="en-US" sz="2600" b="1" i="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v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are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connected, then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their distance </a:t>
                </a:r>
                <a14:m>
                  <m:oMath xmlns:m="http://schemas.openxmlformats.org/officeDocument/2006/math">
                    <m:r>
                      <m:rPr>
                        <m:sty m:val="p"/>
                      </m:rPr>
                      <a:rPr lang="fr-FR" sz="2600" b="0" i="0" smtClean="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D</m:t>
                    </m:r>
                    <m:r>
                      <a:rPr lang="fr-FR" sz="2600" b="0" i="0" smtClean="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fr-FR" sz="2600" b="0" i="0" smtClean="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u</m:t>
                    </m:r>
                    <m:r>
                      <a:rPr lang="fr-FR" sz="2600" b="0" i="0" smtClean="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fr-FR" sz="2600" b="0" i="0" smtClean="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v</m:t>
                    </m:r>
                    <m:r>
                      <a:rPr lang="fr-FR" sz="2600" b="0" i="0" smtClean="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m:t>
                    </m:r>
                  </m:oMath>
                </a14:m>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is the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length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(number of edges)</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of the shortest path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joining them. By definition :  </a:t>
                </a:r>
                <a14:m>
                  <m:oMath xmlns:m="http://schemas.openxmlformats.org/officeDocument/2006/math">
                    <m:r>
                      <m:rPr>
                        <m:sty m:val="p"/>
                      </m:rPr>
                      <a:rPr lang="fr-FR" sz="260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D</m:t>
                    </m:r>
                    <m:r>
                      <a:rPr lang="fr-FR" sz="260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fr-FR" sz="260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u</m:t>
                    </m:r>
                    <m:r>
                      <a:rPr lang="fr-FR" sz="260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fr-FR" sz="2600" b="0" i="0" smtClean="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u</m:t>
                    </m:r>
                    <m:r>
                      <a:rPr lang="fr-FR" sz="260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m:t>
                    </m:r>
                    <m:r>
                      <a:rPr lang="en-US" sz="2600" i="1">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m:t>
                    </m:r>
                    <m:r>
                      <a:rPr lang="fr-FR" sz="2600" i="1">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0</m:t>
                    </m:r>
                  </m:oMath>
                </a14:m>
                <a:endPar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
                </a:pP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In weighted graphs,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the distance is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sum of weights along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shortest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path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600" b="1" i="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u, v</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buFont typeface="Wingdings" panose="05000000000000000000" pitchFamily="2" charset="2"/>
                  <a:buChar char="§"/>
                </a:pPr>
                <a:r>
                  <a:rPr lang="en-US"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If there is no path between </a:t>
                </a:r>
                <a:r>
                  <a:rPr lang="en-US" sz="2400" b="1" i="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u</a:t>
                </a:r>
                <a:r>
                  <a:rPr lang="en-US" sz="24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and </a:t>
                </a:r>
                <a:r>
                  <a:rPr lang="en-US" sz="2400" b="1" i="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v</a:t>
                </a:r>
                <a:r>
                  <a:rPr lang="en-US" sz="24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we consider that</a:t>
                </a:r>
                <a:r>
                  <a:rPr lang="en-US" sz="24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
                </a:r>
                <a14:m>
                  <m:oMath xmlns:m="http://schemas.openxmlformats.org/officeDocument/2006/math">
                    <m:r>
                      <a:rPr lang="fr-FR" sz="2400" b="0" i="0" smtClean="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fr-FR" sz="240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D</m:t>
                    </m:r>
                    <m:r>
                      <a:rPr lang="fr-FR" sz="240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fr-FR" sz="240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u</m:t>
                    </m:r>
                    <m:r>
                      <a:rPr lang="fr-FR" sz="240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fr-FR" sz="240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v</m:t>
                    </m:r>
                    <m:r>
                      <a:rPr lang="fr-FR" sz="240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m:t>
                    </m:r>
                    <m:r>
                      <a:rPr lang="en-US" sz="2400" i="1">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 </m:t>
                    </m:r>
                  </m:oMath>
                </a14:m>
                <a:r>
                  <a:rPr lang="en-US"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pPr>
                <a:endPar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Example:</a:t>
                </a:r>
              </a:p>
              <a:p>
                <a:pPr algn="just">
                  <a:lnSpc>
                    <a:spcPct val="150000"/>
                  </a:lnSpc>
                </a:pPr>
                <a14:m>
                  <m:oMath xmlns:m="http://schemas.openxmlformats.org/officeDocument/2006/math">
                    <m:r>
                      <m:rPr>
                        <m:sty m:val="p"/>
                      </m:rPr>
                      <a:rPr lang="fr-FR" sz="240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D</m:t>
                    </m:r>
                    <m:r>
                      <a:rPr lang="fr-FR" sz="240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fr-FR" sz="240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u</m:t>
                    </m:r>
                    <m:r>
                      <a:rPr lang="fr-FR" sz="240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fr-FR" sz="240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v</m:t>
                    </m:r>
                    <m:r>
                      <a:rPr lang="fr-FR" sz="2400">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m:t>
                    </m:r>
                    <m:r>
                      <a:rPr lang="en-US" sz="2400" i="1">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 </m:t>
                    </m:r>
                  </m:oMath>
                </a14:m>
                <a:r>
                  <a:rPr lang="es-ES" sz="24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3 </a:t>
                </a:r>
                <a:r>
                  <a:rPr lang="es-ES"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+ 1 + 2 + 1 </a:t>
                </a:r>
                <a:r>
                  <a:rPr lang="es-ES" sz="24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es-ES"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2 + 1 + 2 + </a:t>
                </a:r>
                <a:r>
                  <a:rPr lang="es-ES" sz="24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4 </a:t>
                </a:r>
              </a:p>
              <a:p>
                <a:pPr algn="just">
                  <a:lnSpc>
                    <a:spcPct val="150000"/>
                  </a:lnSpc>
                </a:pPr>
                <a:r>
                  <a:rPr lang="es-ES"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es-ES" sz="24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r>
                      <a:rPr lang="en-US" sz="2400" i="1">
                        <a:solidFill>
                          <a:srgbClr val="00000A"/>
                        </a:solidFill>
                        <a:latin typeface="Cambria Math" panose="02040503050406030204" pitchFamily="18" charset="0"/>
                        <a:ea typeface="Times New Roman" panose="02020603050405020304" pitchFamily="18" charset="0"/>
                        <a:cs typeface="Times New Roman" panose="02020603050405020304" pitchFamily="18" charset="0"/>
                      </a:rPr>
                      <m:t>= </m:t>
                    </m:r>
                  </m:oMath>
                </a14:m>
                <a:r>
                  <a:rPr lang="es-ES"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16</a:t>
                </a:r>
                <a:endParaRPr lang="en-US"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lvl="1" algn="just"/>
                <a:endParaRPr lang="en-US" sz="28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p:txBody>
          </p:sp>
        </mc:Choice>
        <mc:Fallback xmlns="">
          <p:sp>
            <p:nvSpPr>
              <p:cNvPr id="22" name="Rectangle 21"/>
              <p:cNvSpPr>
                <a:spLocks noRot="1" noChangeAspect="1" noMove="1" noResize="1" noEditPoints="1" noAdjustHandles="1" noChangeArrowheads="1" noChangeShapeType="1" noTextEdit="1"/>
              </p:cNvSpPr>
              <p:nvPr/>
            </p:nvSpPr>
            <p:spPr bwMode="auto">
              <a:xfrm>
                <a:off x="145578" y="690039"/>
                <a:ext cx="11900846" cy="6011012"/>
              </a:xfrm>
              <a:prstGeom prst="rect">
                <a:avLst/>
              </a:prstGeom>
              <a:blipFill>
                <a:blip r:embed="rId6"/>
                <a:stretch>
                  <a:fillRect l="-1126" t="-1316" r="-870"/>
                </a:stretch>
              </a:blipFill>
              <a:ln w="9525" cap="flat" cmpd="sng" algn="ctr">
                <a:solidFill>
                  <a:schemeClr val="tx1"/>
                </a:solidFill>
                <a:prstDash val="solid"/>
                <a:round/>
                <a:headEnd type="none" w="med" len="med"/>
                <a:tailEnd type="none" w="med" len="med"/>
              </a:ln>
              <a:effectLst/>
            </p:spPr>
            <p:txBody>
              <a:bodyPr/>
              <a:lstStyle/>
              <a:p>
                <a:r>
                  <a:rPr lang="en-US">
                    <a:noFill/>
                  </a:rPr>
                  <a:t> </a:t>
                </a:r>
              </a:p>
            </p:txBody>
          </p:sp>
        </mc:Fallback>
      </mc:AlternateContent>
      <p:pic>
        <p:nvPicPr>
          <p:cNvPr id="3" name="Picture 2"/>
          <p:cNvPicPr>
            <a:picLocks noChangeAspect="1"/>
          </p:cNvPicPr>
          <p:nvPr/>
        </p:nvPicPr>
        <p:blipFill>
          <a:blip r:embed="rId7"/>
          <a:stretch>
            <a:fillRect/>
          </a:stretch>
        </p:blipFill>
        <p:spPr>
          <a:xfrm>
            <a:off x="5228705" y="4061669"/>
            <a:ext cx="6749935" cy="2639382"/>
          </a:xfrm>
          <a:prstGeom prst="rect">
            <a:avLst/>
          </a:prstGeom>
        </p:spPr>
      </p:pic>
      <p:sp>
        <p:nvSpPr>
          <p:cNvPr id="14" name="Rectangle 2"/>
          <p:cNvSpPr>
            <a:spLocks noGrp="1" noChangeArrowheads="1"/>
          </p:cNvSpPr>
          <p:nvPr>
            <p:ph type="title"/>
          </p:nvPr>
        </p:nvSpPr>
        <p:spPr>
          <a:xfrm>
            <a:off x="2155623" y="27384"/>
            <a:ext cx="9315013" cy="533400"/>
          </a:xfrm>
        </p:spPr>
        <p:txBody>
          <a:bodyPr>
            <a:normAutofit fontScale="90000"/>
          </a:bodyPr>
          <a:lstStyle/>
          <a:p>
            <a:r>
              <a:rPr lang="en-US" b="1" dirty="0">
                <a:solidFill>
                  <a:srgbClr val="770000"/>
                </a:solidFill>
                <a:latin typeface="Garamond" pitchFamily="18" charset="0"/>
              </a:rPr>
              <a:t> </a:t>
            </a:r>
            <a:r>
              <a:rPr lang="en-US" b="1" dirty="0" smtClean="0">
                <a:solidFill>
                  <a:srgbClr val="770000"/>
                </a:solidFill>
                <a:latin typeface="Garamond" pitchFamily="18" charset="0"/>
              </a:rPr>
              <a:t>Shortest Path</a:t>
            </a:r>
            <a:endParaRPr lang="en-US" b="1" dirty="0">
              <a:solidFill>
                <a:srgbClr val="770000"/>
              </a:solidFill>
              <a:latin typeface="Garamond" pitchFamily="18" charset="0"/>
            </a:endParaRPr>
          </a:p>
        </p:txBody>
      </p:sp>
      <p:sp>
        <p:nvSpPr>
          <p:cNvPr id="15" name="Oval 58"/>
          <p:cNvSpPr>
            <a:spLocks noChangeArrowheads="1"/>
          </p:cNvSpPr>
          <p:nvPr/>
        </p:nvSpPr>
        <p:spPr bwMode="auto">
          <a:xfrm>
            <a:off x="1585441" y="156638"/>
            <a:ext cx="288925" cy="260350"/>
          </a:xfrm>
          <a:prstGeom prst="ellipse">
            <a:avLst/>
          </a:prstGeom>
          <a:gradFill>
            <a:gsLst>
              <a:gs pos="0">
                <a:srgbClr val="3A0000"/>
              </a:gs>
              <a:gs pos="80000">
                <a:srgbClr val="770000"/>
              </a:gs>
              <a:gs pos="100000">
                <a:srgbClr val="C00000"/>
              </a:gs>
            </a:gsLst>
          </a:gradFill>
          <a:ln>
            <a:headEnd/>
            <a:tailEnd/>
          </a:ln>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6" name="Oval 51"/>
          <p:cNvSpPr>
            <a:spLocks noChangeArrowheads="1"/>
          </p:cNvSpPr>
          <p:nvPr/>
        </p:nvSpPr>
        <p:spPr bwMode="auto">
          <a:xfrm>
            <a:off x="870337" y="16232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7" name="Oval 51"/>
          <p:cNvSpPr>
            <a:spLocks noChangeArrowheads="1"/>
          </p:cNvSpPr>
          <p:nvPr/>
        </p:nvSpPr>
        <p:spPr bwMode="auto">
          <a:xfrm>
            <a:off x="1225144" y="159939"/>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8" name="Oval 51"/>
          <p:cNvSpPr>
            <a:spLocks noChangeArrowheads="1"/>
          </p:cNvSpPr>
          <p:nvPr/>
        </p:nvSpPr>
        <p:spPr bwMode="auto">
          <a:xfrm>
            <a:off x="139089" y="159431"/>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20" name="Oval 51"/>
          <p:cNvSpPr>
            <a:spLocks noChangeArrowheads="1"/>
          </p:cNvSpPr>
          <p:nvPr/>
        </p:nvSpPr>
        <p:spPr bwMode="auto">
          <a:xfrm>
            <a:off x="493896" y="15705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Tree>
    <p:extLst>
      <p:ext uri="{BB962C8B-B14F-4D97-AF65-F5344CB8AC3E}">
        <p14:creationId xmlns:p14="http://schemas.microsoft.com/office/powerpoint/2010/main" val="1587700132"/>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6"/>
          <p:cNvSpPr/>
          <p:nvPr/>
        </p:nvSpPr>
        <p:spPr>
          <a:xfrm rot="5400000">
            <a:off x="5473199" y="-3921814"/>
            <a:ext cx="1245604" cy="9144000"/>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22" name="Rectangle 21"/>
          <p:cNvSpPr/>
          <p:nvPr/>
        </p:nvSpPr>
        <p:spPr bwMode="auto">
          <a:xfrm>
            <a:off x="145578" y="690039"/>
            <a:ext cx="11900846" cy="601101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0" marR="0" lvl="0" indent="-571500">
              <a:spcBef>
                <a:spcPts val="0"/>
              </a:spcBef>
              <a:spcAft>
                <a:spcPts val="0"/>
              </a:spcAft>
              <a:buSzPct val="100000"/>
              <a:buFont typeface="+mj-lt"/>
              <a:buAutoNum type="romanUcPeriod" startAt="2"/>
            </a:pPr>
            <a:r>
              <a:rPr lang="en" sz="3200" b="1"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 sz="3200" b="1" dirty="0" smtClean="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Definition of the problem</a:t>
            </a:r>
            <a:endParaRPr lang="en-US" sz="320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
            </a:pPr>
            <a:endParaRPr lang="en-US" sz="24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
            </a:pP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In many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applications,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it is desirable to know the path of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minimum total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weight between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two vertices</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50000"/>
              </a:lnSpc>
            </a:pPr>
            <a:r>
              <a:rPr lang="en-US" sz="2600" b="1" i="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This </a:t>
            </a:r>
            <a:r>
              <a:rPr lang="en-US" sz="2600" b="1" i="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is usually called the shortest path problem</a:t>
            </a:r>
            <a:r>
              <a:rPr lang="en-US" sz="2600" b="1" i="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
            </a:r>
          </a:p>
          <a:p>
            <a:pPr algn="ctr">
              <a:lnSpc>
                <a:spcPct val="150000"/>
              </a:lnSpc>
            </a:pPr>
            <a:endParaRPr lang="en-US" sz="2600" b="1" i="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50000"/>
              </a:lnSpc>
              <a:buFont typeface="Wingdings" panose="05000000000000000000" pitchFamily="2" charset="2"/>
              <a:buChar char="§"/>
            </a:pP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shortest path problem is widely studied and efficiently solvable for most cases, the longest path problem is much harder in general graphs, especially due to its NP-hard nature (This means there is no known polynomial-time algorithm for it, making it computationally expensive as the graph size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increases).</a:t>
            </a:r>
          </a:p>
          <a:p>
            <a:pPr>
              <a:lnSpc>
                <a:spcPct val="150000"/>
              </a:lnSpc>
            </a:pPr>
            <a:endPar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4" name="Rectangle 2"/>
          <p:cNvSpPr>
            <a:spLocks noGrp="1" noChangeArrowheads="1"/>
          </p:cNvSpPr>
          <p:nvPr>
            <p:ph type="title"/>
          </p:nvPr>
        </p:nvSpPr>
        <p:spPr>
          <a:xfrm>
            <a:off x="2155623" y="27384"/>
            <a:ext cx="9315013" cy="533400"/>
          </a:xfrm>
        </p:spPr>
        <p:txBody>
          <a:bodyPr>
            <a:normAutofit fontScale="90000"/>
          </a:bodyPr>
          <a:lstStyle/>
          <a:p>
            <a:r>
              <a:rPr lang="en-US" b="1" dirty="0">
                <a:solidFill>
                  <a:srgbClr val="770000"/>
                </a:solidFill>
                <a:latin typeface="Garamond" pitchFamily="18" charset="0"/>
              </a:rPr>
              <a:t> </a:t>
            </a:r>
            <a:r>
              <a:rPr lang="en-US" b="1" dirty="0" smtClean="0">
                <a:solidFill>
                  <a:srgbClr val="770000"/>
                </a:solidFill>
                <a:latin typeface="Garamond" pitchFamily="18" charset="0"/>
              </a:rPr>
              <a:t>Shortest Path</a:t>
            </a:r>
            <a:endParaRPr lang="en-US" b="1" dirty="0">
              <a:solidFill>
                <a:srgbClr val="770000"/>
              </a:solidFill>
              <a:latin typeface="Garamond" pitchFamily="18" charset="0"/>
            </a:endParaRPr>
          </a:p>
        </p:txBody>
      </p:sp>
      <p:sp>
        <p:nvSpPr>
          <p:cNvPr id="15" name="Oval 58"/>
          <p:cNvSpPr>
            <a:spLocks noChangeArrowheads="1"/>
          </p:cNvSpPr>
          <p:nvPr/>
        </p:nvSpPr>
        <p:spPr bwMode="auto">
          <a:xfrm>
            <a:off x="1585441" y="156638"/>
            <a:ext cx="288925" cy="260350"/>
          </a:xfrm>
          <a:prstGeom prst="ellipse">
            <a:avLst/>
          </a:prstGeom>
          <a:gradFill>
            <a:gsLst>
              <a:gs pos="0">
                <a:srgbClr val="3A0000"/>
              </a:gs>
              <a:gs pos="80000">
                <a:srgbClr val="770000"/>
              </a:gs>
              <a:gs pos="100000">
                <a:srgbClr val="C00000"/>
              </a:gs>
            </a:gsLst>
          </a:gradFill>
          <a:ln>
            <a:headEnd/>
            <a:tailEnd/>
          </a:ln>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6" name="Oval 51"/>
          <p:cNvSpPr>
            <a:spLocks noChangeArrowheads="1"/>
          </p:cNvSpPr>
          <p:nvPr/>
        </p:nvSpPr>
        <p:spPr bwMode="auto">
          <a:xfrm>
            <a:off x="870337" y="16232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7" name="Oval 51"/>
          <p:cNvSpPr>
            <a:spLocks noChangeArrowheads="1"/>
          </p:cNvSpPr>
          <p:nvPr/>
        </p:nvSpPr>
        <p:spPr bwMode="auto">
          <a:xfrm>
            <a:off x="1225144" y="159939"/>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8" name="Oval 51"/>
          <p:cNvSpPr>
            <a:spLocks noChangeArrowheads="1"/>
          </p:cNvSpPr>
          <p:nvPr/>
        </p:nvSpPr>
        <p:spPr bwMode="auto">
          <a:xfrm>
            <a:off x="139089" y="159431"/>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20" name="Oval 51"/>
          <p:cNvSpPr>
            <a:spLocks noChangeArrowheads="1"/>
          </p:cNvSpPr>
          <p:nvPr/>
        </p:nvSpPr>
        <p:spPr bwMode="auto">
          <a:xfrm>
            <a:off x="493896" y="15705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Tree>
    <p:extLst>
      <p:ext uri="{BB962C8B-B14F-4D97-AF65-F5344CB8AC3E}">
        <p14:creationId xmlns:p14="http://schemas.microsoft.com/office/powerpoint/2010/main" val="933359728"/>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6"/>
          <p:cNvSpPr/>
          <p:nvPr/>
        </p:nvSpPr>
        <p:spPr>
          <a:xfrm rot="5400000">
            <a:off x="5473199" y="-3921814"/>
            <a:ext cx="1245604" cy="9144000"/>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22" name="Rectangle 21"/>
          <p:cNvSpPr/>
          <p:nvPr/>
        </p:nvSpPr>
        <p:spPr bwMode="auto">
          <a:xfrm>
            <a:off x="145578" y="690039"/>
            <a:ext cx="11900846" cy="601101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0" marR="0" lvl="0" indent="-571500">
              <a:spcBef>
                <a:spcPts val="0"/>
              </a:spcBef>
              <a:spcAft>
                <a:spcPts val="0"/>
              </a:spcAft>
              <a:buSzPct val="100000"/>
              <a:buFont typeface="+mj-lt"/>
              <a:buAutoNum type="romanUcPeriod" startAt="2"/>
            </a:pPr>
            <a:r>
              <a:rPr lang="en" sz="3200" b="1"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 sz="3200" b="1" dirty="0" smtClean="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Definition of the problem</a:t>
            </a:r>
            <a:endParaRPr lang="en-US" sz="320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50000"/>
              </a:lnSpc>
            </a:pPr>
            <a:endParaRPr lang="en-US" sz="2600" b="1" i="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pP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shortest path problem has numerous real-world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applications:</a:t>
            </a:r>
          </a:p>
          <a:p>
            <a:pPr marL="457200" indent="-457200" algn="just">
              <a:lnSpc>
                <a:spcPct val="150000"/>
              </a:lnSpc>
              <a:buFont typeface="Wingdings" panose="05000000000000000000" pitchFamily="2" charset="2"/>
              <a:buChar char="§"/>
            </a:pP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Transportation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Networks: Finding the shortest route between two locations, such as in GPS navigation systems</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buFont typeface="Wingdings" panose="05000000000000000000" pitchFamily="2" charset="2"/>
              <a:buChar char="§"/>
            </a:pP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Computer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Networks: Routing packets in networks to minimize latency and congestion</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buFont typeface="Wingdings" panose="05000000000000000000" pitchFamily="2" charset="2"/>
              <a:buChar char="§"/>
            </a:pP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Logistics</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Optimizing delivery routes to reduce travel time and costs</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buFont typeface="Wingdings" panose="05000000000000000000" pitchFamily="2" charset="2"/>
              <a:buChar char="§"/>
            </a:pP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Robotics</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Planning robot paths to reach a goal efficiently</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50000"/>
              </a:lnSpc>
            </a:pPr>
            <a:endPar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pPr>
            <a:endPar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4" name="Rectangle 2"/>
          <p:cNvSpPr>
            <a:spLocks noGrp="1" noChangeArrowheads="1"/>
          </p:cNvSpPr>
          <p:nvPr>
            <p:ph type="title"/>
          </p:nvPr>
        </p:nvSpPr>
        <p:spPr>
          <a:xfrm>
            <a:off x="2155623" y="27384"/>
            <a:ext cx="9315013" cy="533400"/>
          </a:xfrm>
        </p:spPr>
        <p:txBody>
          <a:bodyPr>
            <a:normAutofit fontScale="90000"/>
          </a:bodyPr>
          <a:lstStyle/>
          <a:p>
            <a:r>
              <a:rPr lang="en-US" b="1" dirty="0">
                <a:solidFill>
                  <a:srgbClr val="770000"/>
                </a:solidFill>
                <a:latin typeface="Garamond" pitchFamily="18" charset="0"/>
              </a:rPr>
              <a:t> </a:t>
            </a:r>
            <a:r>
              <a:rPr lang="en-US" b="1" dirty="0" smtClean="0">
                <a:solidFill>
                  <a:srgbClr val="770000"/>
                </a:solidFill>
                <a:latin typeface="Garamond" pitchFamily="18" charset="0"/>
              </a:rPr>
              <a:t>Shortest Path</a:t>
            </a:r>
            <a:endParaRPr lang="en-US" b="1" dirty="0">
              <a:solidFill>
                <a:srgbClr val="770000"/>
              </a:solidFill>
              <a:latin typeface="Garamond" pitchFamily="18" charset="0"/>
            </a:endParaRPr>
          </a:p>
        </p:txBody>
      </p:sp>
      <p:sp>
        <p:nvSpPr>
          <p:cNvPr id="15" name="Oval 58"/>
          <p:cNvSpPr>
            <a:spLocks noChangeArrowheads="1"/>
          </p:cNvSpPr>
          <p:nvPr/>
        </p:nvSpPr>
        <p:spPr bwMode="auto">
          <a:xfrm>
            <a:off x="1585441" y="156638"/>
            <a:ext cx="288925" cy="260350"/>
          </a:xfrm>
          <a:prstGeom prst="ellipse">
            <a:avLst/>
          </a:prstGeom>
          <a:gradFill>
            <a:gsLst>
              <a:gs pos="0">
                <a:srgbClr val="3A0000"/>
              </a:gs>
              <a:gs pos="80000">
                <a:srgbClr val="770000"/>
              </a:gs>
              <a:gs pos="100000">
                <a:srgbClr val="C00000"/>
              </a:gs>
            </a:gsLst>
          </a:gradFill>
          <a:ln>
            <a:headEnd/>
            <a:tailEnd/>
          </a:ln>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6" name="Oval 51"/>
          <p:cNvSpPr>
            <a:spLocks noChangeArrowheads="1"/>
          </p:cNvSpPr>
          <p:nvPr/>
        </p:nvSpPr>
        <p:spPr bwMode="auto">
          <a:xfrm>
            <a:off x="870337" y="16232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7" name="Oval 51"/>
          <p:cNvSpPr>
            <a:spLocks noChangeArrowheads="1"/>
          </p:cNvSpPr>
          <p:nvPr/>
        </p:nvSpPr>
        <p:spPr bwMode="auto">
          <a:xfrm>
            <a:off x="1225144" y="159939"/>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8" name="Oval 51"/>
          <p:cNvSpPr>
            <a:spLocks noChangeArrowheads="1"/>
          </p:cNvSpPr>
          <p:nvPr/>
        </p:nvSpPr>
        <p:spPr bwMode="auto">
          <a:xfrm>
            <a:off x="139089" y="159431"/>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20" name="Oval 51"/>
          <p:cNvSpPr>
            <a:spLocks noChangeArrowheads="1"/>
          </p:cNvSpPr>
          <p:nvPr/>
        </p:nvSpPr>
        <p:spPr bwMode="auto">
          <a:xfrm>
            <a:off x="493896" y="15705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Tree>
    <p:extLst>
      <p:ext uri="{BB962C8B-B14F-4D97-AF65-F5344CB8AC3E}">
        <p14:creationId xmlns:p14="http://schemas.microsoft.com/office/powerpoint/2010/main" val="1509579831"/>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6"/>
          <p:cNvSpPr/>
          <p:nvPr/>
        </p:nvSpPr>
        <p:spPr>
          <a:xfrm rot="5400000">
            <a:off x="5473199" y="-3921814"/>
            <a:ext cx="1245604" cy="9144000"/>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22" name="Rectangle 21"/>
          <p:cNvSpPr/>
          <p:nvPr/>
        </p:nvSpPr>
        <p:spPr bwMode="auto">
          <a:xfrm>
            <a:off x="145578" y="690039"/>
            <a:ext cx="11900846" cy="601101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0" marR="0" lvl="0" indent="-571500">
              <a:spcBef>
                <a:spcPts val="0"/>
              </a:spcBef>
              <a:spcAft>
                <a:spcPts val="0"/>
              </a:spcAft>
              <a:buSzPct val="100000"/>
              <a:buFont typeface="+mj-lt"/>
              <a:buAutoNum type="romanUcPeriod" startAt="2"/>
            </a:pPr>
            <a:r>
              <a:rPr lang="en" sz="3200" b="1"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 sz="3200" b="1" dirty="0" smtClean="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Definition of the problem</a:t>
            </a:r>
            <a:endParaRPr lang="en-US" sz="320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pPr>
            <a:endPar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pP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Several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algorithms are used to solve the shortest path </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problem:</a:t>
            </a:r>
          </a:p>
          <a:p>
            <a:pPr marL="457200" indent="-457200">
              <a:lnSpc>
                <a:spcPct val="200000"/>
              </a:lnSpc>
              <a:buFont typeface="Wingdings" panose="05000000000000000000" pitchFamily="2" charset="2"/>
              <a:buChar char="§"/>
            </a:pPr>
            <a:r>
              <a:rPr lang="en-US" sz="2600" b="1" i="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Dijkstra Algorithm</a:t>
            </a:r>
          </a:p>
          <a:p>
            <a:pPr marL="457200" indent="-457200">
              <a:lnSpc>
                <a:spcPct val="150000"/>
              </a:lnSpc>
              <a:buFont typeface="Wingdings" panose="05000000000000000000" pitchFamily="2" charset="2"/>
              <a:buChar char="§"/>
            </a:pPr>
            <a:r>
              <a:rPr lang="en-US" sz="2600" b="1" i="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Bellman-Ford Algorithm</a:t>
            </a:r>
          </a:p>
          <a:p>
            <a:pPr marL="457200" indent="-457200">
              <a:lnSpc>
                <a:spcPct val="150000"/>
              </a:lnSpc>
              <a:buFont typeface="Wingdings" panose="05000000000000000000" pitchFamily="2" charset="2"/>
              <a:buChar char="§"/>
            </a:pPr>
            <a:r>
              <a:rPr lang="en-US" sz="2600" b="1" i="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Bellman-</a:t>
            </a:r>
            <a:r>
              <a:rPr lang="en-US" sz="2600" b="1" i="1" dirty="0" err="1">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Kalaba</a:t>
            </a:r>
            <a:r>
              <a:rPr lang="en-US" sz="2600" b="1" i="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algorithm </a:t>
            </a:r>
            <a:endParaRPr lang="en-US" sz="2600" b="1" i="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nSpc>
                <a:spcPct val="150000"/>
              </a:lnSpc>
              <a:buFont typeface="Wingdings" panose="05000000000000000000" pitchFamily="2" charset="2"/>
              <a:buChar char="§"/>
            </a:pPr>
            <a:r>
              <a:rPr lang="en-US" sz="2400" b="1" i="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Other Algorithms: </a:t>
            </a:r>
            <a:r>
              <a:rPr lang="en-US" sz="2400" i="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Floyd-</a:t>
            </a:r>
            <a:r>
              <a:rPr lang="en-US" sz="2400" i="1" dirty="0" err="1"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Warshall</a:t>
            </a:r>
            <a:r>
              <a:rPr lang="en-US" sz="2400" i="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a:t>
            </a:r>
            <a:r>
              <a:rPr lang="en-US" sz="2400" i="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Search</a:t>
            </a:r>
          </a:p>
          <a:p>
            <a:pPr>
              <a:lnSpc>
                <a:spcPct val="150000"/>
              </a:lnSpc>
            </a:pPr>
            <a:endParaRPr lang="en-US"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pPr>
            <a:endParaRPr lang="en-US" sz="24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4" name="Rectangle 2"/>
          <p:cNvSpPr>
            <a:spLocks noGrp="1" noChangeArrowheads="1"/>
          </p:cNvSpPr>
          <p:nvPr>
            <p:ph type="title"/>
          </p:nvPr>
        </p:nvSpPr>
        <p:spPr>
          <a:xfrm>
            <a:off x="2155623" y="27384"/>
            <a:ext cx="9315013" cy="533400"/>
          </a:xfrm>
        </p:spPr>
        <p:txBody>
          <a:bodyPr>
            <a:normAutofit fontScale="90000"/>
          </a:bodyPr>
          <a:lstStyle/>
          <a:p>
            <a:r>
              <a:rPr lang="en-US" b="1" dirty="0">
                <a:solidFill>
                  <a:srgbClr val="770000"/>
                </a:solidFill>
                <a:latin typeface="Garamond" pitchFamily="18" charset="0"/>
              </a:rPr>
              <a:t> </a:t>
            </a:r>
            <a:r>
              <a:rPr lang="en-US" b="1" dirty="0" smtClean="0">
                <a:solidFill>
                  <a:srgbClr val="770000"/>
                </a:solidFill>
                <a:latin typeface="Garamond" pitchFamily="18" charset="0"/>
              </a:rPr>
              <a:t>Shortest Path</a:t>
            </a:r>
            <a:endParaRPr lang="en-US" b="1" dirty="0">
              <a:solidFill>
                <a:srgbClr val="770000"/>
              </a:solidFill>
              <a:latin typeface="Garamond" pitchFamily="18" charset="0"/>
            </a:endParaRPr>
          </a:p>
        </p:txBody>
      </p:sp>
      <p:sp>
        <p:nvSpPr>
          <p:cNvPr id="15" name="Oval 58"/>
          <p:cNvSpPr>
            <a:spLocks noChangeArrowheads="1"/>
          </p:cNvSpPr>
          <p:nvPr/>
        </p:nvSpPr>
        <p:spPr bwMode="auto">
          <a:xfrm>
            <a:off x="1585441" y="156638"/>
            <a:ext cx="288925" cy="260350"/>
          </a:xfrm>
          <a:prstGeom prst="ellipse">
            <a:avLst/>
          </a:prstGeom>
          <a:gradFill>
            <a:gsLst>
              <a:gs pos="0">
                <a:srgbClr val="3A0000"/>
              </a:gs>
              <a:gs pos="80000">
                <a:srgbClr val="770000"/>
              </a:gs>
              <a:gs pos="100000">
                <a:srgbClr val="C00000"/>
              </a:gs>
            </a:gsLst>
          </a:gradFill>
          <a:ln>
            <a:headEnd/>
            <a:tailEnd/>
          </a:ln>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6" name="Oval 51"/>
          <p:cNvSpPr>
            <a:spLocks noChangeArrowheads="1"/>
          </p:cNvSpPr>
          <p:nvPr/>
        </p:nvSpPr>
        <p:spPr bwMode="auto">
          <a:xfrm>
            <a:off x="870337" y="16232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7" name="Oval 51"/>
          <p:cNvSpPr>
            <a:spLocks noChangeArrowheads="1"/>
          </p:cNvSpPr>
          <p:nvPr/>
        </p:nvSpPr>
        <p:spPr bwMode="auto">
          <a:xfrm>
            <a:off x="1225144" y="159939"/>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8" name="Oval 51"/>
          <p:cNvSpPr>
            <a:spLocks noChangeArrowheads="1"/>
          </p:cNvSpPr>
          <p:nvPr/>
        </p:nvSpPr>
        <p:spPr bwMode="auto">
          <a:xfrm>
            <a:off x="139089" y="159431"/>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20" name="Oval 51"/>
          <p:cNvSpPr>
            <a:spLocks noChangeArrowheads="1"/>
          </p:cNvSpPr>
          <p:nvPr/>
        </p:nvSpPr>
        <p:spPr bwMode="auto">
          <a:xfrm>
            <a:off x="493896" y="15705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Tree>
    <p:extLst>
      <p:ext uri="{BB962C8B-B14F-4D97-AF65-F5344CB8AC3E}">
        <p14:creationId xmlns:p14="http://schemas.microsoft.com/office/powerpoint/2010/main" val="3007619295"/>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6"/>
          <p:cNvSpPr/>
          <p:nvPr/>
        </p:nvSpPr>
        <p:spPr>
          <a:xfrm rot="5400000">
            <a:off x="5473199" y="-3921814"/>
            <a:ext cx="1245604" cy="9144000"/>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22" name="Rectangle 21"/>
          <p:cNvSpPr/>
          <p:nvPr/>
        </p:nvSpPr>
        <p:spPr bwMode="auto">
          <a:xfrm>
            <a:off x="145578" y="690039"/>
            <a:ext cx="11900846" cy="601101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0" marR="0" lvl="0" indent="-571500">
              <a:spcBef>
                <a:spcPts val="0"/>
              </a:spcBef>
              <a:spcAft>
                <a:spcPts val="0"/>
              </a:spcAft>
              <a:buSzPct val="100000"/>
              <a:buFont typeface="+mj-lt"/>
              <a:buAutoNum type="romanUcPeriod" startAt="3"/>
            </a:pPr>
            <a:r>
              <a:rPr lang="en" sz="3200" b="1"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Dijkstra </a:t>
            </a:r>
            <a:r>
              <a:rPr lang="en-US" sz="32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Algorithm</a:t>
            </a:r>
            <a:endParaRPr lang="en-US" sz="320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pPr>
            <a:r>
              <a:rPr lang="en-US" sz="2600" b="1" i="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Description</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
            </a:pPr>
            <a:r>
              <a:rPr lang="en-US" sz="2600" dirty="0" err="1"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Dijkstra’s</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algorithm uses a greedy approach to iteratively select the nearest unvisited node and update its neighbors' distances</a:t>
            </a: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buFont typeface="Wingdings" panose="05000000000000000000" pitchFamily="2" charset="2"/>
              <a:buChar char="§"/>
            </a:pPr>
            <a:r>
              <a:rPr lang="en-US" sz="26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Efficient </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for finding the shortest path from a single source vertex to all other vertices in a graph with </a:t>
            </a:r>
            <a:r>
              <a:rPr lang="en-US" sz="2600" i="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non-negative edge weights</a:t>
            </a:r>
            <a:r>
              <a:rPr lang="en-US" sz="26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
            </a:pPr>
            <a:r>
              <a:rPr lang="en-US"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We assume that we do not have any loops or parallel edges. Otherwise, we simply remove the loops and choose the edge with the lowest weight out of the parallel edges</a:t>
            </a:r>
            <a:r>
              <a:rPr lang="en-US" sz="24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buFont typeface="Wingdings" panose="05000000000000000000" pitchFamily="2" charset="2"/>
              <a:buChar char="§"/>
            </a:pPr>
            <a:r>
              <a:rPr lang="en-US"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In undirected graphs, each edge is treated as two arcs with the same weight in opposite directions.</a:t>
            </a:r>
          </a:p>
          <a:p>
            <a:pPr marL="457200" indent="-457200">
              <a:lnSpc>
                <a:spcPct val="150000"/>
              </a:lnSpc>
              <a:buFont typeface="Wingdings" panose="05000000000000000000" pitchFamily="2" charset="2"/>
              <a:buChar char="§"/>
            </a:pPr>
            <a:endParaRPr lang="en-US"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50000"/>
              </a:lnSpc>
              <a:buFont typeface="Wingdings" panose="05000000000000000000" pitchFamily="2" charset="2"/>
              <a:buChar char="§"/>
            </a:pPr>
            <a:endParaRPr lang="en-US" sz="24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pPr>
            <a:endParaRPr lang="en-US" sz="2400"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4" name="Rectangle 2"/>
          <p:cNvSpPr>
            <a:spLocks noGrp="1" noChangeArrowheads="1"/>
          </p:cNvSpPr>
          <p:nvPr>
            <p:ph type="title"/>
          </p:nvPr>
        </p:nvSpPr>
        <p:spPr>
          <a:xfrm>
            <a:off x="2155623" y="27384"/>
            <a:ext cx="9315013" cy="533400"/>
          </a:xfrm>
        </p:spPr>
        <p:txBody>
          <a:bodyPr>
            <a:normAutofit fontScale="90000"/>
          </a:bodyPr>
          <a:lstStyle/>
          <a:p>
            <a:r>
              <a:rPr lang="en-US" b="1" dirty="0">
                <a:solidFill>
                  <a:srgbClr val="770000"/>
                </a:solidFill>
                <a:latin typeface="Garamond" pitchFamily="18" charset="0"/>
              </a:rPr>
              <a:t> </a:t>
            </a:r>
            <a:r>
              <a:rPr lang="en-US" b="1" dirty="0" smtClean="0">
                <a:solidFill>
                  <a:srgbClr val="770000"/>
                </a:solidFill>
                <a:latin typeface="Garamond" pitchFamily="18" charset="0"/>
              </a:rPr>
              <a:t>Shortest Path</a:t>
            </a:r>
            <a:endParaRPr lang="en-US" b="1" dirty="0">
              <a:solidFill>
                <a:srgbClr val="770000"/>
              </a:solidFill>
              <a:latin typeface="Garamond" pitchFamily="18" charset="0"/>
            </a:endParaRPr>
          </a:p>
        </p:txBody>
      </p:sp>
      <p:sp>
        <p:nvSpPr>
          <p:cNvPr id="15" name="Oval 58"/>
          <p:cNvSpPr>
            <a:spLocks noChangeArrowheads="1"/>
          </p:cNvSpPr>
          <p:nvPr/>
        </p:nvSpPr>
        <p:spPr bwMode="auto">
          <a:xfrm>
            <a:off x="1585441" y="156638"/>
            <a:ext cx="288925" cy="260350"/>
          </a:xfrm>
          <a:prstGeom prst="ellipse">
            <a:avLst/>
          </a:prstGeom>
          <a:gradFill>
            <a:gsLst>
              <a:gs pos="0">
                <a:srgbClr val="3A0000"/>
              </a:gs>
              <a:gs pos="80000">
                <a:srgbClr val="770000"/>
              </a:gs>
              <a:gs pos="100000">
                <a:srgbClr val="C00000"/>
              </a:gs>
            </a:gsLst>
          </a:gradFill>
          <a:ln>
            <a:headEnd/>
            <a:tailEnd/>
          </a:ln>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6" name="Oval 51"/>
          <p:cNvSpPr>
            <a:spLocks noChangeArrowheads="1"/>
          </p:cNvSpPr>
          <p:nvPr/>
        </p:nvSpPr>
        <p:spPr bwMode="auto">
          <a:xfrm>
            <a:off x="870337" y="16232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7" name="Oval 51"/>
          <p:cNvSpPr>
            <a:spLocks noChangeArrowheads="1"/>
          </p:cNvSpPr>
          <p:nvPr/>
        </p:nvSpPr>
        <p:spPr bwMode="auto">
          <a:xfrm>
            <a:off x="1225144" y="159939"/>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8" name="Oval 51"/>
          <p:cNvSpPr>
            <a:spLocks noChangeArrowheads="1"/>
          </p:cNvSpPr>
          <p:nvPr/>
        </p:nvSpPr>
        <p:spPr bwMode="auto">
          <a:xfrm>
            <a:off x="139089" y="159431"/>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20" name="Oval 51"/>
          <p:cNvSpPr>
            <a:spLocks noChangeArrowheads="1"/>
          </p:cNvSpPr>
          <p:nvPr/>
        </p:nvSpPr>
        <p:spPr bwMode="auto">
          <a:xfrm>
            <a:off x="493896" y="15705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Tree>
    <p:extLst>
      <p:ext uri="{BB962C8B-B14F-4D97-AF65-F5344CB8AC3E}">
        <p14:creationId xmlns:p14="http://schemas.microsoft.com/office/powerpoint/2010/main" val="249780425"/>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6"/>
          <p:cNvSpPr/>
          <p:nvPr/>
        </p:nvSpPr>
        <p:spPr>
          <a:xfrm rot="5400000">
            <a:off x="5473199" y="-3921814"/>
            <a:ext cx="1245604" cy="9144000"/>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mc:AlternateContent xmlns:mc="http://schemas.openxmlformats.org/markup-compatibility/2006" xmlns:a14="http://schemas.microsoft.com/office/drawing/2010/main">
        <mc:Choice Requires="a14">
          <p:sp>
            <p:nvSpPr>
              <p:cNvPr id="22" name="Rectangle 21"/>
              <p:cNvSpPr/>
              <p:nvPr/>
            </p:nvSpPr>
            <p:spPr bwMode="auto">
              <a:xfrm>
                <a:off x="145578" y="690039"/>
                <a:ext cx="11900846" cy="601101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0" marR="0" lvl="0" indent="-571500">
                  <a:spcBef>
                    <a:spcPts val="0"/>
                  </a:spcBef>
                  <a:spcAft>
                    <a:spcPts val="0"/>
                  </a:spcAft>
                  <a:buSzPct val="100000"/>
                  <a:buFont typeface="+mj-lt"/>
                  <a:buAutoNum type="romanUcPeriod" startAt="3"/>
                </a:pPr>
                <a:r>
                  <a:rPr lang="en" sz="3200" b="1"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Dijkstra </a:t>
                </a:r>
                <a:r>
                  <a:rPr lang="en-US" sz="32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Algorithm</a:t>
                </a:r>
                <a:endParaRPr lang="en-US" sz="320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pPr>
                <a:endParaRPr lang="en" b="1" dirty="0" smtClean="0">
                  <a:latin typeface="Courier New" panose="02070309020205020404" pitchFamily="49" charset="0"/>
                  <a:cs typeface="Courier New" panose="02070309020205020404" pitchFamily="49" charset="0"/>
                </a:endParaRPr>
              </a:p>
              <a:p>
                <a:pPr>
                  <a:lnSpc>
                    <a:spcPct val="150000"/>
                  </a:lnSpc>
                </a:pPr>
                <a:r>
                  <a:rPr lang="en" sz="2400" b="1" dirty="0" smtClean="0">
                    <a:latin typeface="Courier New" panose="02070309020205020404" pitchFamily="49" charset="0"/>
                    <a:cs typeface="Courier New" panose="02070309020205020404" pitchFamily="49" charset="0"/>
                  </a:rPr>
                  <a:t>Input</a:t>
                </a:r>
                <a:r>
                  <a:rPr lang="en" sz="2400" dirty="0" smtClean="0">
                    <a:latin typeface="Courier New" panose="02070309020205020404" pitchFamily="49" charset="0"/>
                    <a:cs typeface="Courier New" panose="02070309020205020404" pitchFamily="49" charset="0"/>
                  </a:rPr>
                  <a:t> </a:t>
                </a:r>
                <a:r>
                  <a:rPr lang="en" sz="2400" dirty="0">
                    <a:latin typeface="Courier New" panose="02070309020205020404" pitchFamily="49" charset="0"/>
                    <a:cs typeface="Courier New" panose="02070309020205020404" pitchFamily="49" charset="0"/>
                  </a:rPr>
                  <a:t>: </a:t>
                </a:r>
                <a:endParaRPr lang="en" sz="2400" dirty="0" smtClean="0">
                  <a:latin typeface="Courier New" panose="02070309020205020404" pitchFamily="49" charset="0"/>
                  <a:cs typeface="Courier New" panose="02070309020205020404" pitchFamily="49" charset="0"/>
                </a:endParaRPr>
              </a:p>
              <a:p>
                <a:pPr marL="800100" lvl="1" indent="-342900">
                  <a:lnSpc>
                    <a:spcPct val="150000"/>
                  </a:lnSpc>
                  <a:buFont typeface="Wingdings" panose="05000000000000000000" pitchFamily="2" charset="2"/>
                  <a:buChar char="§"/>
                </a:pPr>
                <a:r>
                  <a:rPr lang="en-US" sz="2400" dirty="0" smtClean="0">
                    <a:latin typeface="Courier New" panose="02070309020205020404" pitchFamily="49" charset="0"/>
                    <a:cs typeface="Courier New" panose="02070309020205020404" pitchFamily="49" charset="0"/>
                  </a:rPr>
                  <a:t>An </a:t>
                </a:r>
                <a:r>
                  <a:rPr lang="en-US" sz="2400" dirty="0">
                    <a:latin typeface="Courier New" panose="02070309020205020404" pitchFamily="49" charset="0"/>
                    <a:cs typeface="Courier New" panose="02070309020205020404" pitchFamily="49" charset="0"/>
                  </a:rPr>
                  <a:t>undirected or directed </a:t>
                </a:r>
                <a:r>
                  <a:rPr lang="en-US" sz="2400" dirty="0" smtClean="0">
                    <a:latin typeface="Courier New" panose="02070309020205020404" pitchFamily="49" charset="0"/>
                    <a:cs typeface="Courier New" panose="02070309020205020404" pitchFamily="49" charset="0"/>
                  </a:rPr>
                  <a:t>graph </a:t>
                </a:r>
                <a:r>
                  <a:rPr lang="en" sz="2400" dirty="0" smtClean="0">
                    <a:latin typeface="Courier New" panose="02070309020205020404" pitchFamily="49" charset="0"/>
                    <a:cs typeface="Courier New" panose="02070309020205020404" pitchFamily="49" charset="0"/>
                  </a:rPr>
                  <a:t>G =(V, E)</a:t>
                </a:r>
                <a:r>
                  <a:rPr lang="en-US" sz="2400" dirty="0">
                    <a:latin typeface="Courier New" panose="02070309020205020404" pitchFamily="49" charset="0"/>
                    <a:cs typeface="Courier New" panose="02070309020205020404" pitchFamily="49" charset="0"/>
                  </a:rPr>
                  <a:t> that is </a:t>
                </a:r>
                <a:r>
                  <a:rPr lang="en-US" sz="2400" dirty="0" smtClean="0">
                    <a:latin typeface="Courier New" panose="02070309020205020404" pitchFamily="49" charset="0"/>
                    <a:cs typeface="Courier New" panose="02070309020205020404" pitchFamily="49" charset="0"/>
                  </a:rPr>
                  <a:t>weighted.</a:t>
                </a:r>
              </a:p>
              <a:p>
                <a:pPr marL="800100" lvl="1" indent="-342900">
                  <a:lnSpc>
                    <a:spcPct val="150000"/>
                  </a:lnSpc>
                  <a:buFont typeface="Wingdings" panose="05000000000000000000" pitchFamily="2" charset="2"/>
                  <a:buChar char="§"/>
                </a:pPr>
                <a:r>
                  <a:rPr lang="en-US" sz="2400" dirty="0" smtClean="0">
                    <a:latin typeface="Courier New" panose="02070309020205020404" pitchFamily="49" charset="0"/>
                    <a:cs typeface="Courier New" panose="02070309020205020404" pitchFamily="49" charset="0"/>
                  </a:rPr>
                  <a:t>M is the adjacency matrix of G. </a:t>
                </a:r>
              </a:p>
              <a:p>
                <a:pPr marL="800100" lvl="1" indent="-342900">
                  <a:lnSpc>
                    <a:spcPct val="150000"/>
                  </a:lnSpc>
                  <a:buFont typeface="Wingdings" panose="05000000000000000000" pitchFamily="2" charset="2"/>
                  <a:buChar char="§"/>
                </a:pPr>
                <a:r>
                  <a:rPr lang="en-US" sz="2400" dirty="0">
                    <a:latin typeface="Courier New" panose="02070309020205020404" pitchFamily="49" charset="0"/>
                    <a:cs typeface="Courier New" panose="02070309020205020404" pitchFamily="49" charset="0"/>
                  </a:rPr>
                  <a:t>The order of G is n &gt; 0. </a:t>
                </a:r>
                <a:endParaRPr lang="en-US" sz="2400" dirty="0" smtClean="0">
                  <a:latin typeface="Courier New" panose="02070309020205020404" pitchFamily="49" charset="0"/>
                  <a:cs typeface="Courier New" panose="02070309020205020404" pitchFamily="49" charset="0"/>
                </a:endParaRPr>
              </a:p>
              <a:p>
                <a:pPr marL="800100" lvl="1" indent="-342900">
                  <a:lnSpc>
                    <a:spcPct val="150000"/>
                  </a:lnSpc>
                  <a:buFont typeface="Wingdings" panose="05000000000000000000" pitchFamily="2" charset="2"/>
                  <a:buChar char="§"/>
                </a:pPr>
                <a:r>
                  <a:rPr lang="en-US" sz="2400" dirty="0">
                    <a:latin typeface="Courier New" panose="02070309020205020404" pitchFamily="49" charset="0"/>
                    <a:cs typeface="Courier New" panose="02070309020205020404" pitchFamily="49" charset="0"/>
                  </a:rPr>
                  <a:t>A starting vertex </a:t>
                </a:r>
                <a:r>
                  <a:rPr lang="en-US" sz="2400" b="1" i="1" dirty="0">
                    <a:latin typeface="Courier New" panose="02070309020205020404" pitchFamily="49" charset="0"/>
                    <a:cs typeface="Courier New" panose="02070309020205020404" pitchFamily="49" charset="0"/>
                  </a:rPr>
                  <a:t>s</a:t>
                </a:r>
                <a:r>
                  <a:rPr lang="en-US" sz="2400" dirty="0">
                    <a:latin typeface="Courier New" panose="02070309020205020404" pitchFamily="49" charset="0"/>
                    <a:cs typeface="Courier New" panose="02070309020205020404" pitchFamily="49" charset="0"/>
                  </a:rPr>
                  <a:t> </a:t>
                </a:r>
                <a14:m>
                  <m:oMath xmlns:m="http://schemas.openxmlformats.org/officeDocument/2006/math">
                    <m:r>
                      <a:rPr lang="en-US" sz="2400" i="1">
                        <a:latin typeface="Cambria Math" panose="02040503050406030204" pitchFamily="18" charset="0"/>
                        <a:ea typeface="Cambria Math" panose="02040503050406030204" pitchFamily="18" charset="0"/>
                        <a:cs typeface="Courier New" panose="02070309020205020404" pitchFamily="49" charset="0"/>
                      </a:rPr>
                      <m:t>∈</m:t>
                    </m:r>
                  </m:oMath>
                </a14:m>
                <a:r>
                  <a:rPr lang="en-US" sz="2400" dirty="0">
                    <a:latin typeface="Courier New" panose="02070309020205020404" pitchFamily="49" charset="0"/>
                    <a:cs typeface="Courier New" panose="02070309020205020404" pitchFamily="49" charset="0"/>
                  </a:rPr>
                  <a:t> V and a destination vertex </a:t>
                </a:r>
                <a:r>
                  <a:rPr lang="en-US" sz="2400" b="1" i="1" dirty="0" smtClean="0">
                    <a:latin typeface="Courier New" panose="02070309020205020404" pitchFamily="49" charset="0"/>
                    <a:cs typeface="Courier New" panose="02070309020205020404" pitchFamily="49" charset="0"/>
                  </a:rPr>
                  <a:t>d</a:t>
                </a:r>
                <a:r>
                  <a:rPr lang="en-US" sz="2400" dirty="0" smtClean="0">
                    <a:latin typeface="Courier New" panose="02070309020205020404" pitchFamily="49" charset="0"/>
                    <a:cs typeface="Courier New" panose="02070309020205020404" pitchFamily="49" charset="0"/>
                  </a:rPr>
                  <a:t> </a:t>
                </a:r>
                <a14:m>
                  <m:oMath xmlns:m="http://schemas.openxmlformats.org/officeDocument/2006/math">
                    <m:r>
                      <a:rPr lang="en-US" sz="2400" i="1">
                        <a:latin typeface="Cambria Math" panose="02040503050406030204" pitchFamily="18" charset="0"/>
                        <a:ea typeface="Cambria Math" panose="02040503050406030204" pitchFamily="18" charset="0"/>
                        <a:cs typeface="Courier New" panose="02070309020205020404" pitchFamily="49" charset="0"/>
                      </a:rPr>
                      <m:t>∈</m:t>
                    </m:r>
                  </m:oMath>
                </a14:m>
                <a:r>
                  <a:rPr lang="en-US" sz="2400" dirty="0">
                    <a:latin typeface="Courier New" panose="02070309020205020404" pitchFamily="49" charset="0"/>
                    <a:cs typeface="Courier New" panose="02070309020205020404" pitchFamily="49" charset="0"/>
                  </a:rPr>
                  <a:t> </a:t>
                </a:r>
                <a:r>
                  <a:rPr lang="en-US" sz="2400" dirty="0" smtClean="0">
                    <a:latin typeface="Courier New" panose="02070309020205020404" pitchFamily="49" charset="0"/>
                    <a:cs typeface="Courier New" panose="02070309020205020404" pitchFamily="49" charset="0"/>
                  </a:rPr>
                  <a:t>V.</a:t>
                </a:r>
              </a:p>
              <a:p>
                <a:pPr>
                  <a:lnSpc>
                    <a:spcPct val="150000"/>
                  </a:lnSpc>
                </a:pPr>
                <a:r>
                  <a:rPr lang="en" sz="2400" b="1" dirty="0" smtClean="0">
                    <a:latin typeface="Courier New" panose="02070309020205020404" pitchFamily="49" charset="0"/>
                    <a:cs typeface="Courier New" panose="02070309020205020404" pitchFamily="49" charset="0"/>
                  </a:rPr>
                  <a:t>Output</a:t>
                </a:r>
                <a:r>
                  <a:rPr lang="en" sz="2400" dirty="0" smtClean="0">
                    <a:latin typeface="Courier New" panose="02070309020205020404" pitchFamily="49" charset="0"/>
                    <a:cs typeface="Courier New" panose="02070309020205020404" pitchFamily="49" charset="0"/>
                  </a:rPr>
                  <a:t>:</a:t>
                </a:r>
              </a:p>
              <a:p>
                <a:pPr marL="800100" lvl="1" indent="-342900">
                  <a:lnSpc>
                    <a:spcPct val="150000"/>
                  </a:lnSpc>
                  <a:buFont typeface="Wingdings" panose="05000000000000000000" pitchFamily="2" charset="2"/>
                  <a:buChar char="§"/>
                </a:pPr>
                <a:r>
                  <a:rPr lang="en-US" sz="2400" dirty="0" smtClean="0">
                    <a:latin typeface="Courier New" panose="02070309020205020404" pitchFamily="49" charset="0"/>
                    <a:cs typeface="Courier New" panose="02070309020205020404" pitchFamily="49" charset="0"/>
                  </a:rPr>
                  <a:t>The shortest path (</a:t>
                </a:r>
                <a:r>
                  <a:rPr lang="en-US" sz="2400" b="1" i="1" dirty="0" smtClean="0">
                    <a:latin typeface="Courier New" panose="02070309020205020404" pitchFamily="49" charset="0"/>
                    <a:cs typeface="Courier New" panose="02070309020205020404" pitchFamily="49" charset="0"/>
                  </a:rPr>
                  <a:t>s-d</a:t>
                </a:r>
                <a:r>
                  <a:rPr lang="en-US" sz="2400" dirty="0">
                    <a:latin typeface="Courier New" panose="02070309020205020404" pitchFamily="49" charset="0"/>
                    <a:cs typeface="Courier New" panose="02070309020205020404" pitchFamily="49" charset="0"/>
                  </a:rPr>
                  <a:t>) </a:t>
                </a:r>
              </a:p>
              <a:p>
                <a:pPr>
                  <a:lnSpc>
                    <a:spcPct val="150000"/>
                  </a:lnSpc>
                </a:pPr>
                <a:r>
                  <a:rPr lang="en-US" sz="2400" b="1" dirty="0" smtClean="0">
                    <a:latin typeface="Courier New" panose="02070309020205020404" pitchFamily="49" charset="0"/>
                    <a:cs typeface="Courier New" panose="02070309020205020404" pitchFamily="49" charset="0"/>
                  </a:rPr>
                  <a:t>Begin</a:t>
                </a:r>
                <a:endParaRPr lang="en-US" sz="2400" b="1" dirty="0">
                  <a:latin typeface="Courier New" panose="02070309020205020404" pitchFamily="49" charset="0"/>
                  <a:cs typeface="Courier New" panose="02070309020205020404" pitchFamily="49" charset="0"/>
                </a:endParaRPr>
              </a:p>
              <a:p>
                <a:pPr lvl="1">
                  <a:lnSpc>
                    <a:spcPct val="150000"/>
                  </a:lnSpc>
                </a:pPr>
                <a:r>
                  <a:rPr lang="en" sz="2400" dirty="0" smtClean="0">
                    <a:latin typeface="Courier New" panose="02070309020205020404" pitchFamily="49" charset="0"/>
                    <a:cs typeface="Courier New" panose="02070309020205020404" pitchFamily="49" charset="0"/>
                  </a:rPr>
                  <a:t>…</a:t>
                </a:r>
                <a:endParaRPr lang="en" sz="2400" dirty="0">
                  <a:latin typeface="Courier New" panose="02070309020205020404" pitchFamily="49" charset="0"/>
                  <a:cs typeface="Courier New" panose="02070309020205020404" pitchFamily="49" charset="0"/>
                </a:endParaRPr>
              </a:p>
              <a:p>
                <a:pPr marL="342900" indent="-342900">
                  <a:lnSpc>
                    <a:spcPct val="150000"/>
                  </a:lnSpc>
                  <a:buFont typeface="Wingdings" panose="05000000000000000000" pitchFamily="2" charset="2"/>
                  <a:buChar char="§"/>
                </a:pPr>
                <a:endParaRPr lang="en-US" sz="2400" dirty="0" smtClean="0">
                  <a:latin typeface="Courier New" panose="02070309020205020404" pitchFamily="49" charset="0"/>
                  <a:cs typeface="Courier New" panose="02070309020205020404" pitchFamily="49" charset="0"/>
                </a:endParaRPr>
              </a:p>
            </p:txBody>
          </p:sp>
        </mc:Choice>
        <mc:Fallback xmlns="">
          <p:sp>
            <p:nvSpPr>
              <p:cNvPr id="22" name="Rectangle 21"/>
              <p:cNvSpPr>
                <a:spLocks noRot="1" noChangeAspect="1" noMove="1" noResize="1" noEditPoints="1" noAdjustHandles="1" noChangeArrowheads="1" noChangeShapeType="1" noTextEdit="1"/>
              </p:cNvSpPr>
              <p:nvPr/>
            </p:nvSpPr>
            <p:spPr bwMode="auto">
              <a:xfrm>
                <a:off x="145578" y="690039"/>
                <a:ext cx="11900846" cy="6011012"/>
              </a:xfrm>
              <a:prstGeom prst="rect">
                <a:avLst/>
              </a:prstGeom>
              <a:blipFill>
                <a:blip r:embed="rId6"/>
                <a:stretch>
                  <a:fillRect l="-1126" t="-1316" b="-101"/>
                </a:stretch>
              </a:blipFill>
              <a:ln w="9525" cap="flat" cmpd="sng" algn="ctr">
                <a:solidFill>
                  <a:schemeClr val="tx1"/>
                </a:solidFill>
                <a:prstDash val="solid"/>
                <a:round/>
                <a:headEnd type="none" w="med" len="med"/>
                <a:tailEnd type="none" w="med" len="med"/>
              </a:ln>
              <a:effectLst/>
            </p:spPr>
            <p:txBody>
              <a:bodyPr/>
              <a:lstStyle/>
              <a:p>
                <a:r>
                  <a:rPr lang="en-US">
                    <a:noFill/>
                  </a:rPr>
                  <a:t> </a:t>
                </a:r>
              </a:p>
            </p:txBody>
          </p:sp>
        </mc:Fallback>
      </mc:AlternateContent>
      <p:sp>
        <p:nvSpPr>
          <p:cNvPr id="14" name="Rectangle 2"/>
          <p:cNvSpPr>
            <a:spLocks noGrp="1" noChangeArrowheads="1"/>
          </p:cNvSpPr>
          <p:nvPr>
            <p:ph type="title"/>
          </p:nvPr>
        </p:nvSpPr>
        <p:spPr>
          <a:xfrm>
            <a:off x="2155623" y="27384"/>
            <a:ext cx="9315013" cy="533400"/>
          </a:xfrm>
        </p:spPr>
        <p:txBody>
          <a:bodyPr>
            <a:normAutofit fontScale="90000"/>
          </a:bodyPr>
          <a:lstStyle/>
          <a:p>
            <a:r>
              <a:rPr lang="en-US" b="1" dirty="0">
                <a:solidFill>
                  <a:srgbClr val="770000"/>
                </a:solidFill>
                <a:latin typeface="Garamond" pitchFamily="18" charset="0"/>
              </a:rPr>
              <a:t> </a:t>
            </a:r>
            <a:r>
              <a:rPr lang="en-US" b="1" dirty="0" smtClean="0">
                <a:solidFill>
                  <a:srgbClr val="770000"/>
                </a:solidFill>
                <a:latin typeface="Garamond" pitchFamily="18" charset="0"/>
              </a:rPr>
              <a:t>Shortest Path</a:t>
            </a:r>
            <a:endParaRPr lang="en-US" b="1" dirty="0">
              <a:solidFill>
                <a:srgbClr val="770000"/>
              </a:solidFill>
              <a:latin typeface="Garamond" pitchFamily="18" charset="0"/>
            </a:endParaRPr>
          </a:p>
        </p:txBody>
      </p:sp>
      <p:sp>
        <p:nvSpPr>
          <p:cNvPr id="15" name="Oval 58"/>
          <p:cNvSpPr>
            <a:spLocks noChangeArrowheads="1"/>
          </p:cNvSpPr>
          <p:nvPr/>
        </p:nvSpPr>
        <p:spPr bwMode="auto">
          <a:xfrm>
            <a:off x="1585441" y="156638"/>
            <a:ext cx="288925" cy="260350"/>
          </a:xfrm>
          <a:prstGeom prst="ellipse">
            <a:avLst/>
          </a:prstGeom>
          <a:gradFill>
            <a:gsLst>
              <a:gs pos="0">
                <a:srgbClr val="3A0000"/>
              </a:gs>
              <a:gs pos="80000">
                <a:srgbClr val="770000"/>
              </a:gs>
              <a:gs pos="100000">
                <a:srgbClr val="C00000"/>
              </a:gs>
            </a:gsLst>
          </a:gradFill>
          <a:ln>
            <a:headEnd/>
            <a:tailEnd/>
          </a:ln>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6" name="Oval 51"/>
          <p:cNvSpPr>
            <a:spLocks noChangeArrowheads="1"/>
          </p:cNvSpPr>
          <p:nvPr/>
        </p:nvSpPr>
        <p:spPr bwMode="auto">
          <a:xfrm>
            <a:off x="870337" y="16232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7" name="Oval 51"/>
          <p:cNvSpPr>
            <a:spLocks noChangeArrowheads="1"/>
          </p:cNvSpPr>
          <p:nvPr/>
        </p:nvSpPr>
        <p:spPr bwMode="auto">
          <a:xfrm>
            <a:off x="1225144" y="159939"/>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8" name="Oval 51"/>
          <p:cNvSpPr>
            <a:spLocks noChangeArrowheads="1"/>
          </p:cNvSpPr>
          <p:nvPr/>
        </p:nvSpPr>
        <p:spPr bwMode="auto">
          <a:xfrm>
            <a:off x="139089" y="159431"/>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20" name="Oval 51"/>
          <p:cNvSpPr>
            <a:spLocks noChangeArrowheads="1"/>
          </p:cNvSpPr>
          <p:nvPr/>
        </p:nvSpPr>
        <p:spPr bwMode="auto">
          <a:xfrm>
            <a:off x="493896" y="15705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Tree>
    <p:extLst>
      <p:ext uri="{BB962C8B-B14F-4D97-AF65-F5344CB8AC3E}">
        <p14:creationId xmlns:p14="http://schemas.microsoft.com/office/powerpoint/2010/main" val="3291922300"/>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6"/>
          <p:cNvSpPr/>
          <p:nvPr/>
        </p:nvSpPr>
        <p:spPr>
          <a:xfrm rot="5400000">
            <a:off x="5473199" y="-3921814"/>
            <a:ext cx="1245604" cy="9144000"/>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22" name="Rectangle 21"/>
          <p:cNvSpPr/>
          <p:nvPr/>
        </p:nvSpPr>
        <p:spPr bwMode="auto">
          <a:xfrm>
            <a:off x="145578" y="690039"/>
            <a:ext cx="11900846" cy="601101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0" marR="0" lvl="0" indent="-571500">
              <a:spcBef>
                <a:spcPts val="0"/>
              </a:spcBef>
              <a:spcAft>
                <a:spcPts val="0"/>
              </a:spcAft>
              <a:buSzPct val="100000"/>
              <a:buFont typeface="+mj-lt"/>
              <a:buAutoNum type="romanUcPeriod" startAt="3"/>
            </a:pPr>
            <a:r>
              <a:rPr lang="en" sz="3200" b="1" dirty="0" smtClean="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smtClean="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Dijkstra </a:t>
            </a:r>
            <a:r>
              <a:rPr lang="en-US" sz="32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Algorithm</a:t>
            </a:r>
            <a:endParaRPr lang="en-US" sz="320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50000"/>
              </a:lnSpc>
              <a:buFont typeface="+mj-lt"/>
              <a:buAutoNum type="arabicPeriod"/>
            </a:pPr>
            <a:r>
              <a:rPr lang="en-US" sz="2100" dirty="0" smtClean="0">
                <a:latin typeface="Courier New" panose="02070309020205020404" pitchFamily="49" charset="0"/>
                <a:cs typeface="Courier New" panose="02070309020205020404" pitchFamily="49" charset="0"/>
              </a:rPr>
              <a:t>Create </a:t>
            </a:r>
            <a:r>
              <a:rPr lang="en-US" sz="2100" dirty="0">
                <a:latin typeface="Courier New" panose="02070309020205020404" pitchFamily="49" charset="0"/>
                <a:cs typeface="Courier New" panose="02070309020205020404" pitchFamily="49" charset="0"/>
              </a:rPr>
              <a:t>a </a:t>
            </a:r>
            <a:r>
              <a:rPr lang="en-US" sz="2100" b="1" i="1" dirty="0">
                <a:latin typeface="Courier New" panose="02070309020205020404" pitchFamily="49" charset="0"/>
                <a:cs typeface="Courier New" panose="02070309020205020404" pitchFamily="49" charset="0"/>
              </a:rPr>
              <a:t>matrix </a:t>
            </a:r>
            <a:r>
              <a:rPr lang="en-US" sz="2100" b="1" i="1" dirty="0" smtClean="0">
                <a:latin typeface="Courier New" panose="02070309020205020404" pitchFamily="49" charset="0"/>
                <a:cs typeface="Courier New" panose="02070309020205020404" pitchFamily="49" charset="0"/>
              </a:rPr>
              <a:t>L</a:t>
            </a:r>
            <a:r>
              <a:rPr lang="en-US" sz="2100" dirty="0" smtClean="0">
                <a:latin typeface="Courier New" panose="02070309020205020404" pitchFamily="49" charset="0"/>
                <a:cs typeface="Courier New" panose="02070309020205020404" pitchFamily="49" charset="0"/>
              </a:rPr>
              <a:t>, and a </a:t>
            </a:r>
            <a:r>
              <a:rPr lang="en-US" sz="2100" b="1" i="1" dirty="0" smtClean="0">
                <a:latin typeface="Courier New" panose="02070309020205020404" pitchFamily="49" charset="0"/>
                <a:cs typeface="Courier New" panose="02070309020205020404" pitchFamily="49" charset="0"/>
              </a:rPr>
              <a:t>path table P </a:t>
            </a:r>
            <a:r>
              <a:rPr lang="en-US" sz="2100" dirty="0">
                <a:latin typeface="Courier New" panose="02070309020205020404" pitchFamily="49" charset="0"/>
                <a:cs typeface="Courier New" panose="02070309020205020404" pitchFamily="49" charset="0"/>
              </a:rPr>
              <a:t>(each column </a:t>
            </a:r>
            <a:r>
              <a:rPr lang="en-US" sz="2100" dirty="0" smtClean="0">
                <a:latin typeface="Courier New" panose="02070309020205020404" pitchFamily="49" charset="0"/>
                <a:cs typeface="Courier New" panose="02070309020205020404" pitchFamily="49" charset="0"/>
              </a:rPr>
              <a:t>is </a:t>
            </a:r>
            <a:r>
              <a:rPr lang="en-US" sz="2100" dirty="0">
                <a:latin typeface="Courier New" panose="02070309020205020404" pitchFamily="49" charset="0"/>
                <a:cs typeface="Courier New" panose="02070309020205020404" pitchFamily="49" charset="0"/>
              </a:rPr>
              <a:t>a vertex</a:t>
            </a:r>
            <a:r>
              <a:rPr lang="en-US" sz="2100" dirty="0" smtClean="0">
                <a:latin typeface="Courier New" panose="02070309020205020404" pitchFamily="49" charset="0"/>
                <a:cs typeface="Courier New" panose="02070309020205020404" pitchFamily="49" charset="0"/>
              </a:rPr>
              <a:t>).</a:t>
            </a:r>
          </a:p>
          <a:p>
            <a:pPr marL="457200" indent="-457200">
              <a:lnSpc>
                <a:spcPct val="150000"/>
              </a:lnSpc>
              <a:buFont typeface="+mj-lt"/>
              <a:buAutoNum type="arabicPeriod"/>
            </a:pPr>
            <a:r>
              <a:rPr lang="fr-FR" sz="2100" dirty="0">
                <a:latin typeface="Courier New" panose="02070309020205020404" pitchFamily="49" charset="0"/>
                <a:cs typeface="Courier New" panose="02070309020205020404" pitchFamily="49" charset="0"/>
              </a:rPr>
              <a:t>Set </a:t>
            </a:r>
            <a:r>
              <a:rPr lang="fr-FR" sz="2100" dirty="0" smtClean="0">
                <a:latin typeface="Courier New" panose="02070309020205020404" pitchFamily="49" charset="0"/>
                <a:cs typeface="Courier New" panose="02070309020205020404" pitchFamily="49" charset="0"/>
              </a:rPr>
              <a:t>L</a:t>
            </a:r>
            <a:r>
              <a:rPr lang="el-GR" sz="2100" dirty="0" smtClean="0">
                <a:latin typeface="Courier New" panose="02070309020205020404" pitchFamily="49" charset="0"/>
                <a:cs typeface="Courier New" panose="02070309020205020404" pitchFamily="49" charset="0"/>
              </a:rPr>
              <a:t>(</a:t>
            </a:r>
            <a:r>
              <a:rPr lang="fr-FR" sz="2100" b="1" i="1" dirty="0" smtClean="0">
                <a:latin typeface="Courier New" panose="02070309020205020404" pitchFamily="49" charset="0"/>
                <a:cs typeface="Courier New" panose="02070309020205020404" pitchFamily="49" charset="0"/>
              </a:rPr>
              <a:t>s</a:t>
            </a:r>
            <a:r>
              <a:rPr lang="fr-FR" sz="2100" dirty="0" smtClean="0">
                <a:latin typeface="Courier New" panose="02070309020205020404" pitchFamily="49" charset="0"/>
                <a:cs typeface="Courier New" panose="02070309020205020404" pitchFamily="49" charset="0"/>
              </a:rPr>
              <a:t>) </a:t>
            </a:r>
            <a:r>
              <a:rPr lang="fr-FR" sz="2100" dirty="0">
                <a:latin typeface="Courier New" panose="02070309020205020404" pitchFamily="49" charset="0"/>
                <a:cs typeface="Courier New" panose="02070309020205020404" pitchFamily="49" charset="0"/>
              </a:rPr>
              <a:t>← </a:t>
            </a:r>
            <a:r>
              <a:rPr lang="fr-FR" sz="2100" dirty="0" smtClean="0">
                <a:latin typeface="Courier New" panose="02070309020205020404" pitchFamily="49" charset="0"/>
                <a:cs typeface="Courier New" panose="02070309020205020404" pitchFamily="49" charset="0"/>
              </a:rPr>
              <a:t>0 and For </a:t>
            </a:r>
            <a:r>
              <a:rPr lang="fr-FR" sz="2100" dirty="0">
                <a:latin typeface="Courier New" panose="02070309020205020404" pitchFamily="49" charset="0"/>
                <a:cs typeface="Courier New" panose="02070309020205020404" pitchFamily="49" charset="0"/>
              </a:rPr>
              <a:t>all </a:t>
            </a:r>
            <a:r>
              <a:rPr lang="en-US" sz="2100" dirty="0" smtClean="0">
                <a:latin typeface="Courier New" panose="02070309020205020404" pitchFamily="49" charset="0"/>
                <a:cs typeface="Courier New" panose="02070309020205020404" pitchFamily="49" charset="0"/>
              </a:rPr>
              <a:t>other</a:t>
            </a:r>
            <a:r>
              <a:rPr lang="fr-FR" sz="2100" dirty="0" smtClean="0">
                <a:latin typeface="Courier New" panose="02070309020205020404" pitchFamily="49" charset="0"/>
                <a:cs typeface="Courier New" panose="02070309020205020404" pitchFamily="49" charset="0"/>
              </a:rPr>
              <a:t> </a:t>
            </a:r>
            <a:r>
              <a:rPr lang="en-US" sz="2100" dirty="0" smtClean="0">
                <a:latin typeface="Courier New" panose="02070309020205020404" pitchFamily="49" charset="0"/>
                <a:cs typeface="Courier New" panose="02070309020205020404" pitchFamily="49" charset="0"/>
              </a:rPr>
              <a:t>vertices</a:t>
            </a:r>
            <a:r>
              <a:rPr lang="fr-FR" sz="2100" dirty="0" smtClean="0">
                <a:latin typeface="Courier New" panose="02070309020205020404" pitchFamily="49" charset="0"/>
                <a:cs typeface="Courier New" panose="02070309020205020404" pitchFamily="49" charset="0"/>
              </a:rPr>
              <a:t> </a:t>
            </a:r>
            <a:r>
              <a:rPr lang="en-US" sz="2100" b="1" dirty="0">
                <a:latin typeface="Courier New" panose="02070309020205020404" pitchFamily="49" charset="0"/>
                <a:cs typeface="Courier New" panose="02070309020205020404" pitchFamily="49" charset="0"/>
              </a:rPr>
              <a:t>𝑥</a:t>
            </a:r>
            <a:r>
              <a:rPr lang="fr-FR" sz="2100" dirty="0" smtClean="0">
                <a:latin typeface="Courier New" panose="02070309020205020404" pitchFamily="49" charset="0"/>
                <a:cs typeface="Courier New" panose="02070309020205020404" pitchFamily="49" charset="0"/>
              </a:rPr>
              <a:t>, </a:t>
            </a:r>
            <a:r>
              <a:rPr lang="fr-FR" sz="2100" dirty="0">
                <a:latin typeface="Courier New" panose="02070309020205020404" pitchFamily="49" charset="0"/>
                <a:cs typeface="Courier New" panose="02070309020205020404" pitchFamily="49" charset="0"/>
              </a:rPr>
              <a:t>set </a:t>
            </a:r>
            <a:r>
              <a:rPr lang="fr-FR" sz="2100" dirty="0" smtClean="0">
                <a:latin typeface="Courier New" panose="02070309020205020404" pitchFamily="49" charset="0"/>
                <a:cs typeface="Courier New" panose="02070309020205020404" pitchFamily="49" charset="0"/>
              </a:rPr>
              <a:t>L</a:t>
            </a:r>
            <a:r>
              <a:rPr lang="el-GR" sz="2100" dirty="0" smtClean="0">
                <a:latin typeface="Courier New" panose="02070309020205020404" pitchFamily="49" charset="0"/>
                <a:cs typeface="Courier New" panose="02070309020205020404" pitchFamily="49" charset="0"/>
              </a:rPr>
              <a:t>(</a:t>
            </a:r>
            <a:r>
              <a:rPr lang="en-US" sz="2100" b="1" dirty="0">
                <a:latin typeface="Courier New" panose="02070309020205020404" pitchFamily="49" charset="0"/>
                <a:cs typeface="Courier New" panose="02070309020205020404" pitchFamily="49" charset="0"/>
              </a:rPr>
              <a:t>𝑥</a:t>
            </a:r>
            <a:r>
              <a:rPr lang="fr-FR" sz="2100" dirty="0" smtClean="0">
                <a:latin typeface="Courier New" panose="02070309020205020404" pitchFamily="49" charset="0"/>
                <a:cs typeface="Courier New" panose="02070309020205020404" pitchFamily="49" charset="0"/>
              </a:rPr>
              <a:t>) </a:t>
            </a:r>
            <a:r>
              <a:rPr lang="fr-FR" sz="2100" dirty="0">
                <a:latin typeface="Courier New" panose="02070309020205020404" pitchFamily="49" charset="0"/>
                <a:cs typeface="Courier New" panose="02070309020205020404" pitchFamily="49" charset="0"/>
              </a:rPr>
              <a:t>← </a:t>
            </a:r>
            <a:r>
              <a:rPr lang="fr-FR" sz="2100" dirty="0">
                <a:latin typeface="MS UI Gothic" panose="020B0600070205080204" pitchFamily="34" charset="-128"/>
                <a:ea typeface="MS UI Gothic" panose="020B0600070205080204" pitchFamily="34" charset="-128"/>
                <a:cs typeface="Courier New" panose="02070309020205020404" pitchFamily="49" charset="0"/>
              </a:rPr>
              <a:t>∞ </a:t>
            </a:r>
            <a:endParaRPr lang="fr-FR" sz="2100" dirty="0" smtClean="0">
              <a:latin typeface="MS UI Gothic" panose="020B0600070205080204" pitchFamily="34" charset="-128"/>
              <a:ea typeface="MS UI Gothic" panose="020B0600070205080204" pitchFamily="34" charset="-128"/>
              <a:cs typeface="Courier New" panose="02070309020205020404" pitchFamily="49" charset="0"/>
            </a:endParaRPr>
          </a:p>
          <a:p>
            <a:pPr marL="457200" indent="-457200">
              <a:lnSpc>
                <a:spcPct val="150000"/>
              </a:lnSpc>
              <a:buFont typeface="+mj-lt"/>
              <a:buAutoNum type="arabicPeriod"/>
            </a:pPr>
            <a:r>
              <a:rPr lang="en-US" sz="2100" dirty="0" smtClean="0">
                <a:latin typeface="Courier New" panose="02070309020205020404" pitchFamily="49" charset="0"/>
                <a:cs typeface="Courier New" panose="02070309020205020404" pitchFamily="49" charset="0"/>
              </a:rPr>
              <a:t>Initially, </a:t>
            </a:r>
            <a:r>
              <a:rPr lang="en-US" sz="2100" dirty="0">
                <a:latin typeface="Courier New" panose="02070309020205020404" pitchFamily="49" charset="0"/>
                <a:cs typeface="Courier New" panose="02070309020205020404" pitchFamily="49" charset="0"/>
              </a:rPr>
              <a:t>all vertices are </a:t>
            </a:r>
            <a:r>
              <a:rPr lang="en-US" sz="2100" dirty="0" smtClean="0">
                <a:latin typeface="Courier New" panose="02070309020205020404" pitchFamily="49" charset="0"/>
                <a:cs typeface="Courier New" panose="02070309020205020404" pitchFamily="49" charset="0"/>
              </a:rPr>
              <a:t>“unmarked”.</a:t>
            </a:r>
          </a:p>
          <a:p>
            <a:pPr>
              <a:lnSpc>
                <a:spcPct val="150000"/>
              </a:lnSpc>
            </a:pPr>
            <a:r>
              <a:rPr lang="en-US" sz="2100" b="1" dirty="0" smtClean="0">
                <a:latin typeface="Courier New" panose="02070309020205020404" pitchFamily="49" charset="0"/>
                <a:cs typeface="Courier New" panose="02070309020205020404" pitchFamily="49" charset="0"/>
              </a:rPr>
              <a:t>While</a:t>
            </a:r>
            <a:r>
              <a:rPr lang="en-US" sz="2100" dirty="0" smtClean="0">
                <a:latin typeface="Courier New" panose="02070309020205020404" pitchFamily="49" charset="0"/>
                <a:cs typeface="Courier New" panose="02070309020205020404" pitchFamily="49" charset="0"/>
              </a:rPr>
              <a:t> (</a:t>
            </a:r>
            <a:r>
              <a:rPr lang="en-US" sz="2100" b="1" i="1" dirty="0" smtClean="0">
                <a:latin typeface="Courier New" panose="02070309020205020404" pitchFamily="49" charset="0"/>
                <a:cs typeface="Courier New" panose="02070309020205020404" pitchFamily="49" charset="0"/>
              </a:rPr>
              <a:t>d</a:t>
            </a:r>
            <a:r>
              <a:rPr lang="en-US" sz="2100" dirty="0" smtClean="0">
                <a:latin typeface="Courier New" panose="02070309020205020404" pitchFamily="49" charset="0"/>
                <a:cs typeface="Courier New" panose="02070309020205020404" pitchFamily="49" charset="0"/>
              </a:rPr>
              <a:t> is </a:t>
            </a:r>
            <a:r>
              <a:rPr lang="en-US" sz="2100" dirty="0">
                <a:latin typeface="Courier New" panose="02070309020205020404" pitchFamily="49" charset="0"/>
                <a:cs typeface="Courier New" panose="02070309020205020404" pitchFamily="49" charset="0"/>
              </a:rPr>
              <a:t>not </a:t>
            </a:r>
            <a:r>
              <a:rPr lang="en-US" sz="2100" dirty="0" smtClean="0">
                <a:latin typeface="Courier New" panose="02070309020205020404" pitchFamily="49" charset="0"/>
                <a:cs typeface="Courier New" panose="02070309020205020404" pitchFamily="49" charset="0"/>
              </a:rPr>
              <a:t>marked) </a:t>
            </a:r>
            <a:r>
              <a:rPr lang="en-US" sz="2100" b="1" dirty="0">
                <a:latin typeface="Courier New" panose="02070309020205020404" pitchFamily="49" charset="0"/>
                <a:cs typeface="Courier New" panose="02070309020205020404" pitchFamily="49" charset="0"/>
              </a:rPr>
              <a:t>do</a:t>
            </a:r>
          </a:p>
          <a:p>
            <a:pPr lvl="1">
              <a:lnSpc>
                <a:spcPct val="150000"/>
              </a:lnSpc>
            </a:pPr>
            <a:r>
              <a:rPr lang="en-US" sz="2100" dirty="0" smtClean="0">
                <a:latin typeface="Courier New" panose="02070309020205020404" pitchFamily="49" charset="0"/>
                <a:cs typeface="Courier New" panose="02070309020205020404" pitchFamily="49" charset="0"/>
              </a:rPr>
              <a:t>Select and mark </a:t>
            </a:r>
            <a:r>
              <a:rPr lang="en-US" sz="2100" dirty="0">
                <a:latin typeface="Courier New" panose="02070309020205020404" pitchFamily="49" charset="0"/>
                <a:cs typeface="Courier New" panose="02070309020205020404" pitchFamily="49" charset="0"/>
              </a:rPr>
              <a:t>the unmarked vertex </a:t>
            </a:r>
            <a:r>
              <a:rPr lang="en-US" sz="2100" b="1" dirty="0" smtClean="0">
                <a:latin typeface="Courier New" panose="02070309020205020404" pitchFamily="49" charset="0"/>
                <a:cs typeface="Courier New" panose="02070309020205020404" pitchFamily="49" charset="0"/>
              </a:rPr>
              <a:t>𝑥</a:t>
            </a:r>
            <a:r>
              <a:rPr lang="en-US" sz="2100" dirty="0" smtClean="0">
                <a:latin typeface="Courier New" panose="02070309020205020404" pitchFamily="49" charset="0"/>
                <a:cs typeface="Courier New" panose="02070309020205020404" pitchFamily="49" charset="0"/>
              </a:rPr>
              <a:t> </a:t>
            </a:r>
            <a:r>
              <a:rPr lang="en-US" sz="2100" dirty="0">
                <a:latin typeface="Courier New" panose="02070309020205020404" pitchFamily="49" charset="0"/>
                <a:cs typeface="Courier New" panose="02070309020205020404" pitchFamily="49" charset="0"/>
              </a:rPr>
              <a:t>with the smallest </a:t>
            </a:r>
            <a:r>
              <a:rPr lang="en-US" sz="2100" dirty="0" smtClean="0">
                <a:latin typeface="Courier New" panose="02070309020205020404" pitchFamily="49" charset="0"/>
                <a:cs typeface="Courier New" panose="02070309020205020404" pitchFamily="49" charset="0"/>
              </a:rPr>
              <a:t>distance </a:t>
            </a:r>
            <a:r>
              <a:rPr lang="en-US" sz="2100" dirty="0">
                <a:latin typeface="Courier New" panose="02070309020205020404" pitchFamily="49" charset="0"/>
                <a:cs typeface="Courier New" panose="02070309020205020404" pitchFamily="49" charset="0"/>
              </a:rPr>
              <a:t>in </a:t>
            </a:r>
            <a:r>
              <a:rPr lang="en-US" sz="2100" dirty="0" smtClean="0">
                <a:latin typeface="Courier New" panose="02070309020205020404" pitchFamily="49" charset="0"/>
                <a:cs typeface="Courier New" panose="02070309020205020404" pitchFamily="49" charset="0"/>
              </a:rPr>
              <a:t>𝐿.</a:t>
            </a:r>
          </a:p>
          <a:p>
            <a:pPr lvl="1">
              <a:lnSpc>
                <a:spcPct val="150000"/>
              </a:lnSpc>
            </a:pPr>
            <a:r>
              <a:rPr lang="en-US" sz="2100" b="1" dirty="0" smtClean="0">
                <a:latin typeface="Courier New" panose="02070309020205020404" pitchFamily="49" charset="0"/>
                <a:cs typeface="Courier New" panose="02070309020205020404" pitchFamily="49" charset="0"/>
              </a:rPr>
              <a:t>For</a:t>
            </a:r>
            <a:r>
              <a:rPr lang="en-US" sz="2100" dirty="0" smtClean="0">
                <a:latin typeface="Courier New" panose="02070309020205020404" pitchFamily="49" charset="0"/>
                <a:cs typeface="Courier New" panose="02070309020205020404" pitchFamily="49" charset="0"/>
              </a:rPr>
              <a:t> each unmarked vertex </a:t>
            </a:r>
            <a:r>
              <a:rPr lang="en-US" sz="2100" b="1" i="1" dirty="0" smtClean="0">
                <a:latin typeface="Courier New" panose="02070309020205020404" pitchFamily="49" charset="0"/>
                <a:cs typeface="Courier New" panose="02070309020205020404" pitchFamily="49" charset="0"/>
              </a:rPr>
              <a:t>y</a:t>
            </a:r>
            <a:r>
              <a:rPr lang="en-US" sz="2100" dirty="0" smtClean="0">
                <a:latin typeface="Courier New" panose="02070309020205020404" pitchFamily="49" charset="0"/>
                <a:cs typeface="Courier New" panose="02070309020205020404" pitchFamily="49" charset="0"/>
              </a:rPr>
              <a:t> neighbor of </a:t>
            </a:r>
            <a:r>
              <a:rPr lang="en-US" sz="2100" b="1" dirty="0" smtClean="0">
                <a:latin typeface="Courier New" panose="02070309020205020404" pitchFamily="49" charset="0"/>
                <a:cs typeface="Courier New" panose="02070309020205020404" pitchFamily="49" charset="0"/>
              </a:rPr>
              <a:t>𝑥</a:t>
            </a:r>
            <a:r>
              <a:rPr lang="en-US" sz="2100" dirty="0" smtClean="0">
                <a:latin typeface="Courier New" panose="02070309020205020404" pitchFamily="49" charset="0"/>
                <a:cs typeface="Courier New" panose="02070309020205020404" pitchFamily="49" charset="0"/>
              </a:rPr>
              <a:t> </a:t>
            </a:r>
            <a:r>
              <a:rPr lang="en-US" sz="2100" b="1" dirty="0" smtClean="0">
                <a:latin typeface="Courier New" panose="02070309020205020404" pitchFamily="49" charset="0"/>
                <a:cs typeface="Courier New" panose="02070309020205020404" pitchFamily="49" charset="0"/>
              </a:rPr>
              <a:t>do</a:t>
            </a:r>
          </a:p>
          <a:p>
            <a:pPr lvl="2">
              <a:lnSpc>
                <a:spcPct val="150000"/>
              </a:lnSpc>
            </a:pPr>
            <a:r>
              <a:rPr lang="en-US" sz="2100" b="1" dirty="0" err="1" smtClean="0">
                <a:latin typeface="Courier New" panose="02070309020205020404" pitchFamily="49" charset="0"/>
                <a:cs typeface="Courier New" panose="02070309020205020404" pitchFamily="49" charset="0"/>
              </a:rPr>
              <a:t>Current_Distance</a:t>
            </a:r>
            <a:r>
              <a:rPr lang="en-US" sz="2100" b="1" dirty="0" smtClean="0">
                <a:latin typeface="Courier New" panose="02070309020205020404" pitchFamily="49" charset="0"/>
                <a:cs typeface="Courier New" panose="02070309020205020404" pitchFamily="49" charset="0"/>
              </a:rPr>
              <a:t> = </a:t>
            </a:r>
            <a:r>
              <a:rPr lang="en-US" sz="2100" dirty="0">
                <a:latin typeface="Courier New" panose="02070309020205020404" pitchFamily="49" charset="0"/>
                <a:cs typeface="Courier New" panose="02070309020205020404" pitchFamily="49" charset="0"/>
              </a:rPr>
              <a:t>L( </a:t>
            </a:r>
            <a:r>
              <a:rPr lang="en-US" sz="2100" b="1" i="1" dirty="0">
                <a:latin typeface="Courier New" panose="02070309020205020404" pitchFamily="49" charset="0"/>
                <a:cs typeface="Courier New" panose="02070309020205020404" pitchFamily="49" charset="0"/>
              </a:rPr>
              <a:t>y</a:t>
            </a:r>
            <a:r>
              <a:rPr lang="en-US" sz="2100" dirty="0">
                <a:latin typeface="Courier New" panose="02070309020205020404" pitchFamily="49" charset="0"/>
                <a:cs typeface="Courier New" panose="02070309020205020404" pitchFamily="49" charset="0"/>
              </a:rPr>
              <a:t> ),</a:t>
            </a:r>
            <a:r>
              <a:rPr lang="en-US" sz="2100" b="1" dirty="0">
                <a:latin typeface="Courier New" panose="02070309020205020404" pitchFamily="49" charset="0"/>
                <a:cs typeface="Courier New" panose="02070309020205020404" pitchFamily="49" charset="0"/>
              </a:rPr>
              <a:t> </a:t>
            </a:r>
            <a:r>
              <a:rPr lang="en-US" sz="2100" b="1" dirty="0" err="1" smtClean="0">
                <a:latin typeface="Courier New" panose="02070309020205020404" pitchFamily="49" charset="0"/>
                <a:cs typeface="Courier New" panose="02070309020205020404" pitchFamily="49" charset="0"/>
              </a:rPr>
              <a:t>New_Distance</a:t>
            </a:r>
            <a:r>
              <a:rPr lang="en-US" sz="2100" b="1" dirty="0" smtClean="0">
                <a:latin typeface="Courier New" panose="02070309020205020404" pitchFamily="49" charset="0"/>
                <a:cs typeface="Courier New" panose="02070309020205020404" pitchFamily="49" charset="0"/>
              </a:rPr>
              <a:t> </a:t>
            </a:r>
            <a:r>
              <a:rPr lang="en-US" sz="2100" dirty="0" smtClean="0">
                <a:latin typeface="Courier New" panose="02070309020205020404" pitchFamily="49" charset="0"/>
                <a:cs typeface="Courier New" panose="02070309020205020404" pitchFamily="49" charset="0"/>
              </a:rPr>
              <a:t>= </a:t>
            </a:r>
            <a:r>
              <a:rPr lang="en-US" sz="2100" dirty="0">
                <a:latin typeface="Courier New" panose="02070309020205020404" pitchFamily="49" charset="0"/>
                <a:cs typeface="Courier New" panose="02070309020205020404" pitchFamily="49" charset="0"/>
              </a:rPr>
              <a:t>L( </a:t>
            </a:r>
            <a:r>
              <a:rPr lang="en-US" sz="2100" b="1" i="1" dirty="0">
                <a:latin typeface="Courier New" panose="02070309020205020404" pitchFamily="49" charset="0"/>
                <a:cs typeface="Courier New" panose="02070309020205020404" pitchFamily="49" charset="0"/>
              </a:rPr>
              <a:t>x</a:t>
            </a:r>
            <a:r>
              <a:rPr lang="en-US" sz="2100" dirty="0">
                <a:latin typeface="Courier New" panose="02070309020205020404" pitchFamily="49" charset="0"/>
                <a:cs typeface="Courier New" panose="02070309020205020404" pitchFamily="49" charset="0"/>
              </a:rPr>
              <a:t> ) + M( </a:t>
            </a:r>
            <a:r>
              <a:rPr lang="en-US" sz="2100" b="1" i="1" dirty="0">
                <a:latin typeface="Courier New" panose="02070309020205020404" pitchFamily="49" charset="0"/>
                <a:cs typeface="Courier New" panose="02070309020205020404" pitchFamily="49" charset="0"/>
              </a:rPr>
              <a:t>x</a:t>
            </a:r>
            <a:r>
              <a:rPr lang="en-US" sz="2100" dirty="0">
                <a:latin typeface="Courier New" panose="02070309020205020404" pitchFamily="49" charset="0"/>
                <a:cs typeface="Courier New" panose="02070309020205020404" pitchFamily="49" charset="0"/>
              </a:rPr>
              <a:t> , </a:t>
            </a:r>
            <a:r>
              <a:rPr lang="en-US" sz="2100" b="1" i="1" dirty="0">
                <a:latin typeface="Courier New" panose="02070309020205020404" pitchFamily="49" charset="0"/>
                <a:cs typeface="Courier New" panose="02070309020205020404" pitchFamily="49" charset="0"/>
              </a:rPr>
              <a:t>y</a:t>
            </a:r>
            <a:r>
              <a:rPr lang="en-US" sz="2100" dirty="0">
                <a:latin typeface="Courier New" panose="02070309020205020404" pitchFamily="49" charset="0"/>
                <a:cs typeface="Courier New" panose="02070309020205020404" pitchFamily="49" charset="0"/>
              </a:rPr>
              <a:t> ) </a:t>
            </a:r>
            <a:endParaRPr lang="en-US" sz="2100" dirty="0" smtClean="0">
              <a:latin typeface="Courier New" panose="02070309020205020404" pitchFamily="49" charset="0"/>
              <a:cs typeface="Courier New" panose="02070309020205020404" pitchFamily="49" charset="0"/>
            </a:endParaRPr>
          </a:p>
          <a:p>
            <a:pPr lvl="2">
              <a:lnSpc>
                <a:spcPct val="150000"/>
              </a:lnSpc>
            </a:pPr>
            <a:r>
              <a:rPr lang="en-US" sz="2100" dirty="0" smtClean="0">
                <a:latin typeface="Courier New" panose="02070309020205020404" pitchFamily="49" charset="0"/>
                <a:cs typeface="Courier New" panose="02070309020205020404" pitchFamily="49" charset="0"/>
              </a:rPr>
              <a:t>L</a:t>
            </a:r>
            <a:r>
              <a:rPr lang="en-US" sz="2100" dirty="0">
                <a:latin typeface="Courier New" panose="02070309020205020404" pitchFamily="49" charset="0"/>
                <a:cs typeface="Courier New" panose="02070309020205020404" pitchFamily="49" charset="0"/>
              </a:rPr>
              <a:t>( </a:t>
            </a:r>
            <a:r>
              <a:rPr lang="en-US" sz="2100" b="1" i="1" dirty="0">
                <a:latin typeface="Courier New" panose="02070309020205020404" pitchFamily="49" charset="0"/>
                <a:cs typeface="Courier New" panose="02070309020205020404" pitchFamily="49" charset="0"/>
              </a:rPr>
              <a:t>y</a:t>
            </a:r>
            <a:r>
              <a:rPr lang="en-US" sz="2100" dirty="0">
                <a:latin typeface="Courier New" panose="02070309020205020404" pitchFamily="49" charset="0"/>
                <a:cs typeface="Courier New" panose="02070309020205020404" pitchFamily="49" charset="0"/>
              </a:rPr>
              <a:t> ) = min { L( </a:t>
            </a:r>
            <a:r>
              <a:rPr lang="en-US" sz="2100" b="1" i="1" dirty="0">
                <a:latin typeface="Courier New" panose="02070309020205020404" pitchFamily="49" charset="0"/>
                <a:cs typeface="Courier New" panose="02070309020205020404" pitchFamily="49" charset="0"/>
              </a:rPr>
              <a:t>y</a:t>
            </a:r>
            <a:r>
              <a:rPr lang="en-US" sz="2100" dirty="0">
                <a:latin typeface="Courier New" panose="02070309020205020404" pitchFamily="49" charset="0"/>
                <a:cs typeface="Courier New" panose="02070309020205020404" pitchFamily="49" charset="0"/>
              </a:rPr>
              <a:t> ), L( </a:t>
            </a:r>
            <a:r>
              <a:rPr lang="en-US" sz="2100" b="1" i="1" dirty="0">
                <a:latin typeface="Courier New" panose="02070309020205020404" pitchFamily="49" charset="0"/>
                <a:cs typeface="Courier New" panose="02070309020205020404" pitchFamily="49" charset="0"/>
              </a:rPr>
              <a:t>x</a:t>
            </a:r>
            <a:r>
              <a:rPr lang="en-US" sz="2100" dirty="0">
                <a:latin typeface="Courier New" panose="02070309020205020404" pitchFamily="49" charset="0"/>
                <a:cs typeface="Courier New" panose="02070309020205020404" pitchFamily="49" charset="0"/>
              </a:rPr>
              <a:t> ) + M( </a:t>
            </a:r>
            <a:r>
              <a:rPr lang="en-US" sz="2100" b="1" i="1" dirty="0">
                <a:latin typeface="Courier New" panose="02070309020205020404" pitchFamily="49" charset="0"/>
                <a:cs typeface="Courier New" panose="02070309020205020404" pitchFamily="49" charset="0"/>
              </a:rPr>
              <a:t>x</a:t>
            </a:r>
            <a:r>
              <a:rPr lang="en-US" sz="2100" dirty="0">
                <a:latin typeface="Courier New" panose="02070309020205020404" pitchFamily="49" charset="0"/>
                <a:cs typeface="Courier New" panose="02070309020205020404" pitchFamily="49" charset="0"/>
              </a:rPr>
              <a:t> , </a:t>
            </a:r>
            <a:r>
              <a:rPr lang="en-US" sz="2100" b="1" i="1" dirty="0">
                <a:latin typeface="Courier New" panose="02070309020205020404" pitchFamily="49" charset="0"/>
                <a:cs typeface="Courier New" panose="02070309020205020404" pitchFamily="49" charset="0"/>
              </a:rPr>
              <a:t>y</a:t>
            </a:r>
            <a:r>
              <a:rPr lang="en-US" sz="2100" dirty="0">
                <a:latin typeface="Courier New" panose="02070309020205020404" pitchFamily="49" charset="0"/>
                <a:cs typeface="Courier New" panose="02070309020205020404" pitchFamily="49" charset="0"/>
              </a:rPr>
              <a:t> ) </a:t>
            </a:r>
            <a:r>
              <a:rPr lang="en-US" sz="2100" dirty="0" smtClean="0">
                <a:latin typeface="Courier New" panose="02070309020205020404" pitchFamily="49" charset="0"/>
                <a:cs typeface="Courier New" panose="02070309020205020404" pitchFamily="49" charset="0"/>
              </a:rPr>
              <a:t>}</a:t>
            </a:r>
          </a:p>
          <a:p>
            <a:pPr lvl="2">
              <a:lnSpc>
                <a:spcPct val="150000"/>
              </a:lnSpc>
            </a:pPr>
            <a:r>
              <a:rPr lang="en-US" sz="2100" b="1" dirty="0">
                <a:latin typeface="Courier New" panose="02070309020205020404" pitchFamily="49" charset="0"/>
                <a:cs typeface="Courier New" panose="02070309020205020404" pitchFamily="49" charset="0"/>
              </a:rPr>
              <a:t>If</a:t>
            </a:r>
            <a:r>
              <a:rPr lang="en-US" sz="2100" dirty="0">
                <a:latin typeface="Courier New" panose="02070309020205020404" pitchFamily="49" charset="0"/>
                <a:cs typeface="Courier New" panose="02070309020205020404" pitchFamily="49" charset="0"/>
              </a:rPr>
              <a:t> (</a:t>
            </a:r>
            <a:r>
              <a:rPr lang="en-US" sz="2100" dirty="0" err="1">
                <a:latin typeface="Courier New" panose="02070309020205020404" pitchFamily="49" charset="0"/>
                <a:cs typeface="Courier New" panose="02070309020205020404" pitchFamily="49" charset="0"/>
              </a:rPr>
              <a:t>New_Distance</a:t>
            </a:r>
            <a:r>
              <a:rPr lang="en-US" sz="2100" dirty="0">
                <a:latin typeface="Courier New" panose="02070309020205020404" pitchFamily="49" charset="0"/>
                <a:cs typeface="Courier New" panose="02070309020205020404" pitchFamily="49" charset="0"/>
              </a:rPr>
              <a:t> &lt; </a:t>
            </a:r>
            <a:r>
              <a:rPr lang="en-US" sz="2100" dirty="0" err="1">
                <a:latin typeface="Courier New" panose="02070309020205020404" pitchFamily="49" charset="0"/>
                <a:cs typeface="Courier New" panose="02070309020205020404" pitchFamily="49" charset="0"/>
              </a:rPr>
              <a:t>Current_Distance</a:t>
            </a:r>
            <a:r>
              <a:rPr lang="en-US" sz="2100" dirty="0">
                <a:latin typeface="Courier New" panose="02070309020205020404" pitchFamily="49" charset="0"/>
                <a:cs typeface="Courier New" panose="02070309020205020404" pitchFamily="49" charset="0"/>
              </a:rPr>
              <a:t>) </a:t>
            </a:r>
            <a:r>
              <a:rPr lang="en-US" sz="2100" b="1" dirty="0" smtClean="0">
                <a:latin typeface="Courier New" panose="02070309020205020404" pitchFamily="49" charset="0"/>
                <a:cs typeface="Courier New" panose="02070309020205020404" pitchFamily="49" charset="0"/>
              </a:rPr>
              <a:t>then</a:t>
            </a:r>
            <a:r>
              <a:rPr lang="en-US" sz="2100" dirty="0" smtClean="0">
                <a:latin typeface="Courier New" panose="02070309020205020404" pitchFamily="49" charset="0"/>
                <a:cs typeface="Courier New" panose="02070309020205020404" pitchFamily="49" charset="0"/>
              </a:rPr>
              <a:t> update </a:t>
            </a:r>
            <a:r>
              <a:rPr lang="en-US" sz="2100" dirty="0">
                <a:latin typeface="Courier New" panose="02070309020205020404" pitchFamily="49" charset="0"/>
                <a:cs typeface="Courier New" panose="02070309020205020404" pitchFamily="49" charset="0"/>
              </a:rPr>
              <a:t>the path in </a:t>
            </a:r>
            <a:r>
              <a:rPr lang="en-US" sz="2100" b="1" dirty="0">
                <a:latin typeface="Courier New" panose="02070309020205020404" pitchFamily="49" charset="0"/>
                <a:cs typeface="Courier New" panose="02070309020205020404" pitchFamily="49" charset="0"/>
              </a:rPr>
              <a:t>P</a:t>
            </a:r>
          </a:p>
          <a:p>
            <a:pPr lvl="1">
              <a:lnSpc>
                <a:spcPct val="150000"/>
              </a:lnSpc>
            </a:pPr>
            <a:r>
              <a:rPr lang="en-US" sz="2100" b="1" dirty="0" smtClean="0">
                <a:latin typeface="Courier New" panose="02070309020205020404" pitchFamily="49" charset="0"/>
                <a:cs typeface="Courier New" panose="02070309020205020404" pitchFamily="49" charset="0"/>
              </a:rPr>
              <a:t>EndFor</a:t>
            </a:r>
            <a:endParaRPr lang="en-US" sz="2100" b="1" dirty="0">
              <a:latin typeface="Courier New" panose="02070309020205020404" pitchFamily="49" charset="0"/>
              <a:cs typeface="Courier New" panose="02070309020205020404" pitchFamily="49" charset="0"/>
            </a:endParaRPr>
          </a:p>
          <a:p>
            <a:pPr>
              <a:lnSpc>
                <a:spcPct val="150000"/>
              </a:lnSpc>
            </a:pPr>
            <a:r>
              <a:rPr lang="en-US" sz="2100" b="1" dirty="0" err="1" smtClean="0">
                <a:latin typeface="Courier New" panose="02070309020205020404" pitchFamily="49" charset="0"/>
                <a:cs typeface="Courier New" panose="02070309020205020404" pitchFamily="49" charset="0"/>
              </a:rPr>
              <a:t>EndWhile</a:t>
            </a:r>
            <a:endParaRPr lang="fr-FR" sz="2100" b="1" dirty="0">
              <a:latin typeface="Courier New" panose="02070309020205020404" pitchFamily="49" charset="0"/>
              <a:cs typeface="Courier New" panose="02070309020205020404" pitchFamily="49" charset="0"/>
            </a:endParaRPr>
          </a:p>
        </p:txBody>
      </p:sp>
      <p:sp>
        <p:nvSpPr>
          <p:cNvPr id="14" name="Rectangle 2"/>
          <p:cNvSpPr>
            <a:spLocks noGrp="1" noChangeArrowheads="1"/>
          </p:cNvSpPr>
          <p:nvPr>
            <p:ph type="title"/>
          </p:nvPr>
        </p:nvSpPr>
        <p:spPr>
          <a:xfrm>
            <a:off x="2155623" y="27384"/>
            <a:ext cx="9315013" cy="533400"/>
          </a:xfrm>
        </p:spPr>
        <p:txBody>
          <a:bodyPr>
            <a:normAutofit fontScale="90000"/>
          </a:bodyPr>
          <a:lstStyle/>
          <a:p>
            <a:r>
              <a:rPr lang="en-US" b="1" dirty="0">
                <a:solidFill>
                  <a:srgbClr val="770000"/>
                </a:solidFill>
                <a:latin typeface="Garamond" pitchFamily="18" charset="0"/>
              </a:rPr>
              <a:t> </a:t>
            </a:r>
            <a:r>
              <a:rPr lang="en-US" b="1" dirty="0" smtClean="0">
                <a:solidFill>
                  <a:srgbClr val="770000"/>
                </a:solidFill>
                <a:latin typeface="Garamond" pitchFamily="18" charset="0"/>
              </a:rPr>
              <a:t>Shortest Path</a:t>
            </a:r>
            <a:endParaRPr lang="en-US" b="1" dirty="0">
              <a:solidFill>
                <a:srgbClr val="770000"/>
              </a:solidFill>
              <a:latin typeface="Garamond" pitchFamily="18" charset="0"/>
            </a:endParaRPr>
          </a:p>
        </p:txBody>
      </p:sp>
      <p:sp>
        <p:nvSpPr>
          <p:cNvPr id="15" name="Oval 58"/>
          <p:cNvSpPr>
            <a:spLocks noChangeArrowheads="1"/>
          </p:cNvSpPr>
          <p:nvPr/>
        </p:nvSpPr>
        <p:spPr bwMode="auto">
          <a:xfrm>
            <a:off x="1585441" y="156638"/>
            <a:ext cx="288925" cy="260350"/>
          </a:xfrm>
          <a:prstGeom prst="ellipse">
            <a:avLst/>
          </a:prstGeom>
          <a:gradFill>
            <a:gsLst>
              <a:gs pos="0">
                <a:srgbClr val="3A0000"/>
              </a:gs>
              <a:gs pos="80000">
                <a:srgbClr val="770000"/>
              </a:gs>
              <a:gs pos="100000">
                <a:srgbClr val="C00000"/>
              </a:gs>
            </a:gsLst>
          </a:gradFill>
          <a:ln>
            <a:headEnd/>
            <a:tailEnd/>
          </a:ln>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6" name="Oval 51"/>
          <p:cNvSpPr>
            <a:spLocks noChangeArrowheads="1"/>
          </p:cNvSpPr>
          <p:nvPr/>
        </p:nvSpPr>
        <p:spPr bwMode="auto">
          <a:xfrm>
            <a:off x="870337" y="16232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7" name="Oval 51"/>
          <p:cNvSpPr>
            <a:spLocks noChangeArrowheads="1"/>
          </p:cNvSpPr>
          <p:nvPr/>
        </p:nvSpPr>
        <p:spPr bwMode="auto">
          <a:xfrm>
            <a:off x="1225144" y="159939"/>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18" name="Oval 51"/>
          <p:cNvSpPr>
            <a:spLocks noChangeArrowheads="1"/>
          </p:cNvSpPr>
          <p:nvPr/>
        </p:nvSpPr>
        <p:spPr bwMode="auto">
          <a:xfrm>
            <a:off x="139089" y="159431"/>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
        <p:nvSpPr>
          <p:cNvPr id="20" name="Oval 51"/>
          <p:cNvSpPr>
            <a:spLocks noChangeArrowheads="1"/>
          </p:cNvSpPr>
          <p:nvPr/>
        </p:nvSpPr>
        <p:spPr bwMode="auto">
          <a:xfrm>
            <a:off x="493896" y="157050"/>
            <a:ext cx="288925" cy="260350"/>
          </a:xfrm>
          <a:prstGeom prst="ellipse">
            <a:avLst/>
          </a:prstGeom>
          <a:gradFill>
            <a:gsLst>
              <a:gs pos="0">
                <a:srgbClr val="003300"/>
              </a:gs>
              <a:gs pos="85000">
                <a:srgbClr val="009900"/>
              </a:gs>
            </a:gsLst>
          </a:gradFill>
          <a:ln>
            <a:headEnd/>
            <a:tailEnd/>
          </a:ln>
          <a:extLst/>
        </p:spPr>
        <p:style>
          <a:lnRef idx="0">
            <a:schemeClr val="dk1"/>
          </a:lnRef>
          <a:fillRef idx="3">
            <a:schemeClr val="dk1"/>
          </a:fillRef>
          <a:effectRef idx="3">
            <a:schemeClr val="dk1"/>
          </a:effectRef>
          <a:fontRef idx="minor">
            <a:schemeClr val="lt1"/>
          </a:fontRef>
        </p:style>
        <p:txBody>
          <a:bodyPr wrap="none" anchor="ctr"/>
          <a:lstStyle/>
          <a:p>
            <a:pPr rtl="1"/>
            <a:endParaRPr lang="fr-FR" i="1" dirty="0">
              <a:cs typeface="Arial" charset="0"/>
            </a:endParaRPr>
          </a:p>
        </p:txBody>
      </p:sp>
    </p:spTree>
    <p:extLst>
      <p:ext uri="{BB962C8B-B14F-4D97-AF65-F5344CB8AC3E}">
        <p14:creationId xmlns:p14="http://schemas.microsoft.com/office/powerpoint/2010/main" val="3489839523"/>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5608</TotalTime>
  <Words>1279</Words>
  <Application>Microsoft Office PowerPoint</Application>
  <PresentationFormat>Widescreen</PresentationFormat>
  <Paragraphs>166</Paragraphs>
  <Slides>16</Slides>
  <Notes>15</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16</vt:i4>
      </vt:variant>
    </vt:vector>
  </HeadingPairs>
  <TitlesOfParts>
    <vt:vector size="29" baseType="lpstr">
      <vt:lpstr>MS UI Gothic</vt:lpstr>
      <vt:lpstr>Arial</vt:lpstr>
      <vt:lpstr>Calibri</vt:lpstr>
      <vt:lpstr>Calibri Light</vt:lpstr>
      <vt:lpstr>Cambria Math</vt:lpstr>
      <vt:lpstr>Copperplate Gothic Light</vt:lpstr>
      <vt:lpstr>Courier New</vt:lpstr>
      <vt:lpstr>Garamond</vt:lpstr>
      <vt:lpstr>Monotype Corsiva</vt:lpstr>
      <vt:lpstr>Times New Roman</vt:lpstr>
      <vt:lpstr>Verdana</vt:lpstr>
      <vt:lpstr>Wingdings</vt:lpstr>
      <vt:lpstr>Office Theme</vt:lpstr>
      <vt:lpstr>PowerPoint Presentation</vt:lpstr>
      <vt:lpstr> Shortest Path</vt:lpstr>
      <vt:lpstr> Shortest Path</vt:lpstr>
      <vt:lpstr> Shortest Path</vt:lpstr>
      <vt:lpstr> Shortest Path</vt:lpstr>
      <vt:lpstr> Shortest Path</vt:lpstr>
      <vt:lpstr> Shortest Path</vt:lpstr>
      <vt:lpstr> Shortest Path</vt:lpstr>
      <vt:lpstr> Shortest Path</vt:lpstr>
      <vt:lpstr> Shortest Path</vt:lpstr>
      <vt:lpstr> Shortest Path</vt:lpstr>
      <vt:lpstr> Shortest Path</vt:lpstr>
      <vt:lpstr> Shortest Path</vt:lpstr>
      <vt:lpstr> Shortest Path</vt:lpstr>
      <vt:lpstr> Shortest Path</vt:lpstr>
      <vt:lpstr> Shortest Path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00</dc:creator>
  <cp:lastModifiedBy>adel</cp:lastModifiedBy>
  <cp:revision>189</cp:revision>
  <dcterms:created xsi:type="dcterms:W3CDTF">2016-01-26T11:03:12Z</dcterms:created>
  <dcterms:modified xsi:type="dcterms:W3CDTF">2024-11-08T18:26:14Z</dcterms:modified>
</cp:coreProperties>
</file>