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FC40E-E33C-4649-8D6C-95DE03262099}" type="datetimeFigureOut">
              <a:rPr lang="fr-FR" smtClean="0"/>
              <a:t>26/11/2024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550A2-8743-4DF8-AA7F-2F9F71342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13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13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450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989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803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652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7359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22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113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1482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301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531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7101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550A2-8743-4DF8-AA7F-2F9F71342C7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632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26/11/2024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470025"/>
          </a:xfrm>
        </p:spPr>
        <p:txBody>
          <a:bodyPr>
            <a:no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Centre Universitaire Abdelhafidh Boussouf-MILA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Département de GM-ELM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Année Master ELM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343000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Modélisation et simulation des machines électriques</a:t>
            </a:r>
            <a:endParaRPr lang="fr-F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1043608" y="6381328"/>
            <a:ext cx="640080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Année Universitaire: 2024-2025                 Dr. HIMOUR Kamal</a:t>
            </a:r>
            <a:endParaRPr lang="fr-F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2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4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8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0" descr="Résultat d’images pour Schéma Armoire Électriqu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>
            <a:off x="-17704" y="6381126"/>
            <a:ext cx="91440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872296" y="2852936"/>
            <a:ext cx="536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1659632" y="4293096"/>
            <a:ext cx="58247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619672" y="2564904"/>
            <a:ext cx="58247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850040" y="4077072"/>
            <a:ext cx="536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0" y="0"/>
            <a:ext cx="612775" cy="6858000"/>
          </a:xfrm>
          <a:prstGeom prst="rect">
            <a:avLst/>
          </a:prstGeom>
          <a:gradFill flip="none" rotWithShape="1">
            <a:gsLst>
              <a:gs pos="0">
                <a:srgbClr val="002060">
                  <a:tint val="66000"/>
                  <a:satMod val="160000"/>
                </a:srgbClr>
              </a:gs>
              <a:gs pos="50000">
                <a:srgbClr val="002060">
                  <a:tint val="44500"/>
                  <a:satMod val="160000"/>
                </a:srgbClr>
              </a:gs>
              <a:gs pos="100000">
                <a:srgbClr val="00206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96752"/>
            <a:ext cx="1252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737" y="1196752"/>
            <a:ext cx="1252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Moteur à courant continu SIEMENS type 1GG5132-ONG40-6JU5 - Moteurs à courant  continu - CC003 - Bobinage Centr'Al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68" y="4459970"/>
            <a:ext cx="1966673" cy="1741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ésumé de TP-Modélisation des Machines Electrique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339951"/>
            <a:ext cx="3312368" cy="198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odélisation multi-physique d'une Machine à Courant Continu - Spécialité SI  - éduscol ST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211" y="4327364"/>
            <a:ext cx="3052085" cy="1929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21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07974" y="1455737"/>
            <a:ext cx="7432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 Schéma vectoriel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595927" y="19168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les courants sont exprimés de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19" y="2306734"/>
            <a:ext cx="5467350" cy="14859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395536" y="492889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 couple électromagnétique est 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6714" y="4876004"/>
            <a:ext cx="2733675" cy="47625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" y="3884658"/>
            <a:ext cx="8934450" cy="809625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166218" y="5809834"/>
            <a:ext cx="88115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Dans ce cas les variables d'état choisis sont (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fr-FR" dirty="0" err="1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), c'est un modèle tout flux.</a:t>
            </a:r>
          </a:p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En effet, seules les valeurs instantanées des tensions statoriques et du couple résistant doivent être déterminées pour les imposer à la machine.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881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55575" y="128497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Model scalaire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55575" y="16081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2.1 Model d’état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75538" y="2086875"/>
            <a:ext cx="83289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Nous prenons le modèle scalaire de la machine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généralisée,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pour le cas du référentiel au synchronisme, on aura 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059" y="2758942"/>
            <a:ext cx="3371850" cy="2847975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8104" y="2571300"/>
            <a:ext cx="2076450" cy="193357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69242" y="5445224"/>
            <a:ext cx="8766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ces systèmes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d’équation différentielle 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décrivent d’une manière générale le fonctionnement de la machine. Il permet de concevoir une représentation d’état pour le processus de contrôle en choisissant deux variables d’état parmi quatre (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). les états utilisés sont ceux données au moins par une mesure d’état (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tel que (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), (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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et (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959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55575" y="128497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Model scalaire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55575" y="16081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2.1 Model d’état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66726" y="1931301"/>
            <a:ext cx="87257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 modèle de la machine dans le repère (</a:t>
            </a:r>
            <a:r>
              <a:rPr lang="fr-FR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dq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) lié au champ tournant pour un vecteur d’état [x]=[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ds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qs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dr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Symbol" panose="05050102010706020507" pitchFamily="18" charset="2"/>
              </a:rPr>
              <a:t>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qr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]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t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et de tension de commande [</a:t>
            </a:r>
            <a:r>
              <a:rPr lang="fr-FR" i="1" dirty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]=[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ds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qs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]</a:t>
            </a:r>
            <a:r>
              <a:rPr 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t 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est donné sous forme condensé tel que 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620636"/>
            <a:ext cx="1790700" cy="5334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42" y="3034831"/>
            <a:ext cx="6524625" cy="36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55575" y="128497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Model scalaire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55575" y="16081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2.1 Model d’état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650" y="2020301"/>
            <a:ext cx="1790700" cy="5334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768" y="2326539"/>
            <a:ext cx="2581275" cy="10668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175" y="3645024"/>
            <a:ext cx="818197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46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7937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1. Introduction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91700" y="1455737"/>
            <a:ext cx="812303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machine asynchrone, de par sa construction, fait l’objet d’un intérêt accru dans le domaine de l’industrie et occupe une large plage d’applications au détriment des machines synchrones et à courant continu.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présente un système dynamique non linéaire. Par conséquent, sa commande nécessite la disponibilité d’un modèle représentant fidèlement son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comportement</a:t>
            </a: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simulation est un moyen efficace et économique, utilisé pour faire des études préliminaires et/ou comparatives, tant au stade du développement (conception), qu’au cours du fonctionnement normal des systèmes.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chapitre présentera la modélisation et la simulation de la machine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asynchrone vectorielle/scalaire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 SIMULINK/MATLAB.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3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7937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1. Introduction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391700" y="1455737"/>
            <a:ext cx="812303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machine asynchrone, de par sa construction, fait l’objet d’un intérêt accru dans le domaine de l’industrie et occupe une large plage d’applications au détriment des machines synchrones et à courant continu.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présente un système dynamique non linéaire. Par conséquent, sa commande nécessite la disponibilité d’un modèle représentant fidèlement son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comportement</a:t>
            </a:r>
          </a:p>
          <a:p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simulation est un moyen efficace et économique, utilisé pour faire des études préliminaires et/ou comparatives, tant au stade du développement (conception), qu’au cours du fonctionnement normal des systèmes.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chapitre présentera la modélisation et la simulation de la machine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asynchrone vectorielle/scalaire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 SIMULINK/MATLAB.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37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2. Description et principe de fonctionnement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1150937"/>
            <a:ext cx="4879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2.1</a:t>
            </a:r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Description</a:t>
            </a:r>
            <a:r>
              <a:rPr lang="fr-FR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859340"/>
            <a:ext cx="92525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La machine asynchrone se compose 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D’un 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stator fixe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 portant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un bobinage le plus souvent triphasé, logé dans des encoches régulièrement réparties sur la face interne du stator et relié à la source d’alimentation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fr-FR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D’un </a:t>
            </a: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rotor </a:t>
            </a:r>
            <a:r>
              <a:rPr lang="fr-FR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mobile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autour de l’axe de symétrie de la machine, qui peut être soit </a:t>
            </a:r>
            <a:r>
              <a:rPr lang="fr-FR" sz="2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bobiné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et fermé sur lui-même, soit à </a:t>
            </a:r>
            <a:r>
              <a:rPr lang="fr-FR" sz="2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cage d’écureuil</a:t>
            </a:r>
            <a:r>
              <a:rPr lang="fr-FR" sz="2400" b="1" dirty="0">
                <a:solidFill>
                  <a:srgbClr val="0070C0"/>
                </a:solidFill>
              </a:rPr>
              <a:t> </a:t>
            </a: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1912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2. Description et principe de fonctionnement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1150937"/>
            <a:ext cx="4879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2.2. Principe de fonctionnement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55574" y="1577454"/>
            <a:ext cx="89884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stator, au bobinage triphasé, est alimenté par un système triphasé équilibré de tensions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pulsation </a:t>
            </a:r>
            <a:r>
              <a:rPr lang="fr-FR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fr-FR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crée un champ magnétique tournant à la vitesse synchrone : </a:t>
            </a:r>
            <a:r>
              <a:rPr lang="fr-FR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𝜔</a:t>
            </a:r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𝑠 </a:t>
            </a:r>
            <a:r>
              <a:rPr lang="fr-FR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FR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fr-FR" sz="11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𝑝</a:t>
            </a:r>
            <a:endParaRPr lang="fr-F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champ tournant induit des courants dans les enroulements rotoriques. </a:t>
            </a:r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courants, sous l'effet du champ magnétique </a:t>
            </a:r>
            <a:r>
              <a:rPr lang="fr-FR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statorique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produisent un couple et le rotor se met en mouvement. </a:t>
            </a:r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vitesse de rotation du rotor Ω est inférieure Ω </a:t>
            </a:r>
            <a:r>
              <a:rPr lang="fr-F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La différence relative entre la vitesse de rotation du rotor et la vitesse de synchronisme est appelée le glissement, qui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 noté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5805264"/>
            <a:ext cx="2847975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4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3. Hypothèses de travail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51520" y="1373917"/>
            <a:ext cx="8712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Afin de faciliter l’étude de la machine asynchrone et la mise en équation, les hypothèses généralement admises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sont:</a:t>
            </a:r>
            <a:r>
              <a:rPr lang="fr-FR" sz="2000" dirty="0" smtClean="0"/>
              <a:t> </a:t>
            </a:r>
            <a:r>
              <a:rPr lang="fr-FR" sz="2000" dirty="0"/>
              <a:t/>
            </a:r>
            <a:br>
              <a:rPr lang="fr-FR" sz="2000" dirty="0"/>
            </a:b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602882" y="2639136"/>
            <a:ext cx="77924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circuit magnétique n’est pas saturé et a une perméabilité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constante,</a:t>
            </a:r>
          </a:p>
          <a:p>
            <a:endParaRPr lang="fr-FR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répartition dans l’entrefer de la force magnétomotrice et celle du flux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sont sinusoïdales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pertes fer par hystérésis et courants de FOUCAULT, l’effet de peau et les effets de dentures sont négligées,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effets des encoches sont négligés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08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3. Hypothèses de travail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44184" y="1255212"/>
            <a:ext cx="86762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machine asynchrone est triphasée au stator et au rotor figure </a:t>
            </a:r>
            <a:r>
              <a:rPr lang="fr-FR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 dessous.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trois types d’équations traduisant son comportement sont :</a:t>
            </a:r>
          </a:p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Les équations électriques.</a:t>
            </a:r>
          </a:p>
          <a:p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Les équations magnétiques.</a:t>
            </a:r>
          </a:p>
          <a:p>
            <a:r>
              <a:rPr lang="fr-FR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fr-FR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L'équation mécanique.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8872" y="2241391"/>
            <a:ext cx="518160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59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07974" y="1455737"/>
            <a:ext cx="7432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 Schéma vectoriel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95536" y="2102068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Le modèle de la machine asynchrone est déduit du modèle de la machine triphasée</a:t>
            </a:r>
          </a:p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généralisée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046738"/>
            <a:ext cx="3352800" cy="237172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3005028"/>
            <a:ext cx="23526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04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937"/>
            <a:ext cx="91440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Chapitre V: Modélisation et simulation de la Machine Asynchrone</a:t>
            </a:r>
            <a:br>
              <a:rPr lang="fr-FR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4. Schéma de simulation d’une MAS alimentée en tension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6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8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AutoShape 10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AutoShape 12" descr="Résultat d’images pour Arc électrique citer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AutoShape 18" descr="Résultat d’images pour arc électriqu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07974" y="1455737"/>
            <a:ext cx="74323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 Schéma vectoriel de la machine asynchrone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395536" y="1988840"/>
                <a:ext cx="8496944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Selon le repère choisi on peut résoudre ce système d'équation.</a:t>
                </a:r>
              </a:p>
              <a:p>
                <a:r>
                  <a:rPr lang="fr-FR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Pour le repère du synchronisme (</a:t>
                </a:r>
                <a:r>
                  <a:rPr lang="fr-FR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d,q</a:t>
                </a:r>
                <a:r>
                  <a:rPr lang="fr-FR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on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𝑜𝑏𝑠</m:t>
                        </m:r>
                      </m:sub>
                    </m:sSub>
                    <m:r>
                      <a:rPr lang="fr-FR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𝜔</m:t>
                        </m:r>
                      </m:e>
                      <m:sub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fr-FR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fr-FR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alors le système d'</a:t>
                </a:r>
                <a:r>
                  <a:rPr lang="fr-FR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éq</a:t>
                </a:r>
                <a:r>
                  <a:rPr lang="fr-FR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fr-FR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devient</a:t>
                </a:r>
                <a:r>
                  <a:rPr lang="fr-F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fr-F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fr-F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988840"/>
                <a:ext cx="8496944" cy="923330"/>
              </a:xfrm>
              <a:prstGeom prst="rect">
                <a:avLst/>
              </a:prstGeom>
              <a:blipFill>
                <a:blip r:embed="rId3"/>
                <a:stretch>
                  <a:fillRect l="-646" t="-32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087" y="2700337"/>
            <a:ext cx="3171825" cy="14573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7676" y="415766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Times New Roman" panose="02020603050405020304" pitchFamily="18" charset="0"/>
              </a:rPr>
              <a:t>de ces équations on intègre les flux: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7923" y="4803993"/>
            <a:ext cx="462915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3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6331</TotalTime>
  <Words>962</Words>
  <Application>Microsoft Office PowerPoint</Application>
  <PresentationFormat>Affichage à l'écran (4:3)</PresentationFormat>
  <Paragraphs>89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Symbol</vt:lpstr>
      <vt:lpstr>Times New Roman</vt:lpstr>
      <vt:lpstr>Wingdings</vt:lpstr>
      <vt:lpstr>Thème Office</vt:lpstr>
      <vt:lpstr>Centre Universitaire Abdelhafidh Boussouf-MILA Département de GM-ELM 1re  Année Master ELM</vt:lpstr>
      <vt:lpstr>Chapitre V: Modélisation et simulation de la Machine Asynchrone 1. Introduction</vt:lpstr>
      <vt:lpstr>Chapitre V: Modélisation et simulation de la Machine Asynchrone 1. Introduction</vt:lpstr>
      <vt:lpstr>Chapitre V: Modélisation et simulation de la Machine Asynchrone 2. Description et principe de fonctionnement</vt:lpstr>
      <vt:lpstr>Chapitre V: Modélisation et simulation de la Machine Asynchrone 2. Description et principe de fonctionnement</vt:lpstr>
      <vt:lpstr>Chapitre V: Modélisation et simulation de la Machine Asynchrone 3. Hypothèses de travail</vt:lpstr>
      <vt:lpstr>Chapitre V: Modélisation et simulation de la Machine Asynchrone 3. Hypothèses de travail</vt:lpstr>
      <vt:lpstr>Chapitre V: Modélisation et simulation de la Machine Asynchrone 4. Schéma de simulation d’une MAS alimentée en tension</vt:lpstr>
      <vt:lpstr>Chapitre V: Modélisation et simulation de la Machine Asynchrone 4. Schéma de simulation d’une MAS alimentée en tension</vt:lpstr>
      <vt:lpstr>Chapitre V: Modélisation et simulation de la Machine Asynchrone 4. Schéma de simulation d’une MAS alimentée en tension</vt:lpstr>
      <vt:lpstr>Chapitre V: Modélisation et simulation de la Machine Asynchrone 4. Schéma de simulation d’une MAS alimentée en tension</vt:lpstr>
      <vt:lpstr>Chapitre V: Modélisation et simulation de la Machine Asynchrone 4. Schéma de simulation d’une MAS alimentée en tension</vt:lpstr>
      <vt:lpstr>Chapitre V: Modélisation et simulation de la Machine Asynchrone 4. Schéma de simulation d’une MAS alimentée en tension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pc</cp:lastModifiedBy>
  <cp:revision>215</cp:revision>
  <dcterms:created xsi:type="dcterms:W3CDTF">2023-10-24T13:19:11Z</dcterms:created>
  <dcterms:modified xsi:type="dcterms:W3CDTF">2024-11-26T06:42:52Z</dcterms:modified>
</cp:coreProperties>
</file>