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85" r:id="rId3"/>
    <p:sldId id="408" r:id="rId4"/>
    <p:sldId id="387" r:id="rId5"/>
    <p:sldId id="388" r:id="rId6"/>
    <p:sldId id="389" r:id="rId7"/>
    <p:sldId id="390" r:id="rId8"/>
  </p:sldIdLst>
  <p:sldSz cx="12192000" cy="6858000"/>
  <p:notesSz cx="6864350" cy="99964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59" autoAdjust="0"/>
    <p:restoredTop sz="99153" autoAdjust="0"/>
  </p:normalViewPr>
  <p:slideViewPr>
    <p:cSldViewPr snapToGrid="0">
      <p:cViewPr varScale="1">
        <p:scale>
          <a:sx n="85" d="100"/>
          <a:sy n="85" d="100"/>
        </p:scale>
        <p:origin x="58" y="18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1AC71-0EFC-4A85-BB72-A38DB08DD2A4}" type="datetimeFigureOut">
              <a:rPr lang="fr-FR" smtClean="0"/>
              <a:pPr/>
              <a:t>22/02/2025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7788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0D5BC-7AF6-472D-B907-025C4739507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2057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21C341DB-E09C-46F9-A9A3-5CD66EBBFAFE}" type="datetimeFigureOut">
              <a:rPr lang="fr-FR" smtClean="0"/>
              <a:pPr/>
              <a:t>22/02/2025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5" y="4810810"/>
            <a:ext cx="5491480" cy="3936117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C74CEC9C-CF39-4266-8185-096B8DC832B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984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EC9C-CF39-4266-8185-096B8DC832B6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2DF0-5D8B-45B0-9535-F7D56ADAC071}" type="datetime1">
              <a:rPr lang="fr-FR" smtClean="0"/>
              <a:pPr/>
              <a:t>22/02/2025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37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104F-E937-4D4E-A864-5C69CB10EFA6}" type="datetime1">
              <a:rPr lang="fr-FR" smtClean="0"/>
              <a:pPr/>
              <a:t>22/02/2025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19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E7EF-9E62-48FB-974C-7B945EC7B45F}" type="datetime1">
              <a:rPr lang="fr-FR" smtClean="0"/>
              <a:pPr/>
              <a:t>22/02/2025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49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BF79-B300-49B3-9A0F-46DD52B3673D}" type="datetime1">
              <a:rPr lang="fr-FR" smtClean="0"/>
              <a:pPr/>
              <a:t>22/02/2025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96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9F38-A83A-4612-94C2-C8F97F3A0ADB}" type="datetime1">
              <a:rPr lang="fr-FR" smtClean="0"/>
              <a:pPr/>
              <a:t>22/02/2025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347D-3B9B-43CC-9D4D-DFA5F53C7A00}" type="datetime1">
              <a:rPr lang="fr-FR" smtClean="0"/>
              <a:pPr/>
              <a:t>22/02/2025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ADC5-0141-4089-A411-6F22DB7016C0}" type="datetime1">
              <a:rPr lang="fr-FR" smtClean="0"/>
              <a:pPr/>
              <a:t>22/02/2025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03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554E-116B-4475-B44F-C395558652AB}" type="datetime1">
              <a:rPr lang="fr-FR" smtClean="0"/>
              <a:pPr/>
              <a:t>22/02/2025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25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6A59-A5FD-4886-B792-C5A35233B476}" type="datetime1">
              <a:rPr lang="fr-FR" smtClean="0"/>
              <a:pPr/>
              <a:t>22/02/2025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76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64A8-38BB-4646-904D-45E0CD192927}" type="datetime1">
              <a:rPr lang="fr-FR" smtClean="0"/>
              <a:pPr/>
              <a:t>22/02/2025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61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E2102-B707-4AC5-9166-844E7EED5C55}" type="datetime1">
              <a:rPr lang="fr-FR" smtClean="0"/>
              <a:pPr/>
              <a:t>22/02/2025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15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D310D-E0FA-42CA-A977-B7FEA797C861}" type="datetime1">
              <a:rPr lang="fr-FR" smtClean="0"/>
              <a:pPr/>
              <a:t>22/02/2025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08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1063117"/>
            <a:ext cx="12192000" cy="24674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Structure machine 2</a:t>
            </a:r>
          </a:p>
          <a:p>
            <a:pPr algn="ctr"/>
            <a:endParaRPr lang="fr-F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Ch2. Combinatorial Logic</a:t>
            </a:r>
          </a:p>
          <a:p>
            <a:pPr algn="ctr">
              <a:spcBef>
                <a:spcPts val="0"/>
              </a:spcBef>
            </a:pPr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(Part </a:t>
            </a:r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2-1)</a:t>
            </a:r>
            <a:endParaRPr lang="fr-FR" sz="2800" b="1" dirty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algn="ctr">
              <a:spcBef>
                <a:spcPts val="0"/>
              </a:spcBef>
            </a:pPr>
            <a:endParaRPr lang="fr-FR" sz="2800" b="1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algn="ctr">
              <a:spcBef>
                <a:spcPts val="0"/>
              </a:spcBef>
            </a:pPr>
            <a:endParaRPr lang="fr-FR" sz="2800" b="1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algn="ctr">
              <a:spcBef>
                <a:spcPts val="0"/>
              </a:spcBef>
            </a:pPr>
            <a:endParaRPr lang="fr-FR" sz="2800" b="1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algn="ctr">
              <a:spcBef>
                <a:spcPts val="0"/>
              </a:spcBef>
            </a:pPr>
            <a:endParaRPr lang="en-US" sz="2800" dirty="0" smtClean="0">
              <a:latin typeface="Calibri"/>
              <a:ea typeface="Calibri"/>
              <a:cs typeface="Arial"/>
            </a:endParaRPr>
          </a:p>
          <a:p>
            <a:pPr algn="ctr"/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</a:t>
            </a:fld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4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Presentation 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plan (following)</a:t>
            </a:r>
            <a:endParaRPr lang="fr-FR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2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740225"/>
            <a:ext cx="122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Logic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Functions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(Common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Circuits)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8958" y="127673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2.1. Adders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8958" y="1755353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2.2.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Comparators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8958" y="223966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2.3.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Decoder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8958" y="268781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2.4</a:t>
            </a:r>
            <a:r>
              <a:rPr lang="fr-FR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Encoder</a:t>
            </a:r>
            <a:endParaRPr lang="fr-FR" sz="2800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8958" y="319330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2.5. </a:t>
            </a:r>
            <a:r>
              <a:rPr lang="fr-FR" sz="28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Multiplexers</a:t>
            </a:r>
            <a:r>
              <a:rPr lang="fr-FR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(data </a:t>
            </a:r>
            <a:r>
              <a:rPr lang="fr-FR" sz="28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selectors</a:t>
            </a:r>
            <a:r>
              <a:rPr lang="fr-FR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  <a:endParaRPr lang="fr-FR" sz="2800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8958" y="371921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2.6. </a:t>
            </a:r>
            <a:r>
              <a:rPr lang="fr-FR" sz="28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Demultiplexers</a:t>
            </a:r>
            <a:endParaRPr lang="fr-FR" sz="2800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74646" y="6356350"/>
            <a:ext cx="2743200" cy="365125"/>
          </a:xfrm>
        </p:spPr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3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457200" y="806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7200" y="655638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122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Logic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Functions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(Common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Circuits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48204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2.1. Adders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965998"/>
            <a:ext cx="12230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2.1.1. </a:t>
            </a: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Half adder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133933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Binary addition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Half adder (circuit)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1205" t="37329" r="40778" b="49576"/>
          <a:stretch>
            <a:fillRect/>
          </a:stretch>
        </p:blipFill>
        <p:spPr bwMode="auto">
          <a:xfrm>
            <a:off x="7946571" y="805542"/>
            <a:ext cx="1828800" cy="168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Rectangle 29"/>
          <p:cNvSpPr/>
          <p:nvPr/>
        </p:nvSpPr>
        <p:spPr>
          <a:xfrm>
            <a:off x="0" y="202513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Truth table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half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adder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51697" t="59640" r="20826" b="9841"/>
          <a:stretch>
            <a:fillRect/>
          </a:stretch>
        </p:blipFill>
        <p:spPr bwMode="auto">
          <a:xfrm>
            <a:off x="185049" y="2590799"/>
            <a:ext cx="5486400" cy="342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Flèche droite 31"/>
          <p:cNvSpPr/>
          <p:nvPr/>
        </p:nvSpPr>
        <p:spPr>
          <a:xfrm>
            <a:off x="5845629" y="3331027"/>
            <a:ext cx="533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5229" y="3341914"/>
            <a:ext cx="1371600" cy="392906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57200" y="631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lèche droite 35"/>
          <p:cNvSpPr/>
          <p:nvPr/>
        </p:nvSpPr>
        <p:spPr>
          <a:xfrm>
            <a:off x="5845630" y="4005943"/>
            <a:ext cx="50074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6115" y="4071257"/>
            <a:ext cx="1371600" cy="390028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 l="51072" t="38141" r="33214" b="47619"/>
          <a:stretch>
            <a:fillRect/>
          </a:stretch>
        </p:blipFill>
        <p:spPr bwMode="auto">
          <a:xfrm>
            <a:off x="7336971" y="4397824"/>
            <a:ext cx="3657600" cy="186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Flèche à angle droit 41"/>
          <p:cNvSpPr/>
          <p:nvPr/>
        </p:nvSpPr>
        <p:spPr>
          <a:xfrm rot="10800000" flipH="1">
            <a:off x="8033655" y="3733799"/>
            <a:ext cx="947060" cy="620487"/>
          </a:xfrm>
          <a:prstGeom prst="bentUpArrow">
            <a:avLst>
              <a:gd name="adj1" fmla="val 27103"/>
              <a:gd name="adj2" fmla="val 25000"/>
              <a:gd name="adj3" fmla="val 23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5840" y="6303220"/>
            <a:ext cx="53269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Logic diagram </a:t>
            </a:r>
            <a:r>
              <a:rPr lang="en-US" sz="2200" b="1" dirty="0" smtClean="0"/>
              <a:t>of half </a:t>
            </a:r>
            <a:r>
              <a:rPr lang="en-US" sz="2200" b="1" dirty="0"/>
              <a:t>adder </a:t>
            </a:r>
          </a:p>
        </p:txBody>
      </p:sp>
      <p:sp>
        <p:nvSpPr>
          <p:cNvPr id="2" name="Rectangle 1"/>
          <p:cNvSpPr/>
          <p:nvPr/>
        </p:nvSpPr>
        <p:spPr>
          <a:xfrm>
            <a:off x="2354938" y="5289393"/>
            <a:ext cx="1731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output holdback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74646" y="6356350"/>
            <a:ext cx="2743200" cy="365125"/>
          </a:xfrm>
        </p:spPr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4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457200" y="806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7200" y="655638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36" y="661198"/>
            <a:ext cx="12230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2.1.2. </a:t>
            </a: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Full adder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1350223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Truth table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full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adder</a:t>
            </a:r>
          </a:p>
        </p:txBody>
      </p:sp>
      <p:sp>
        <p:nvSpPr>
          <p:cNvPr id="32" name="Flèche droite 31"/>
          <p:cNvSpPr/>
          <p:nvPr/>
        </p:nvSpPr>
        <p:spPr>
          <a:xfrm>
            <a:off x="4963883" y="2634341"/>
            <a:ext cx="533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57200" y="631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lèche droite 35"/>
          <p:cNvSpPr/>
          <p:nvPr/>
        </p:nvSpPr>
        <p:spPr>
          <a:xfrm>
            <a:off x="4996543" y="3494314"/>
            <a:ext cx="50074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9286" t="47862" r="35357" b="11546"/>
          <a:stretch>
            <a:fillRect/>
          </a:stretch>
        </p:blipFill>
        <p:spPr bwMode="auto">
          <a:xfrm>
            <a:off x="97963" y="1861453"/>
            <a:ext cx="5029200" cy="452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597" y="2754086"/>
            <a:ext cx="1828800" cy="292999"/>
          </a:xfrm>
          <a:prstGeom prst="rect">
            <a:avLst/>
          </a:prstGeom>
          <a:noFill/>
        </p:spPr>
      </p:pic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1711" y="3614053"/>
            <a:ext cx="2286000" cy="293076"/>
          </a:xfrm>
          <a:prstGeom prst="rect">
            <a:avLst/>
          </a:prstGeom>
          <a:noFill/>
        </p:spPr>
      </p:pic>
      <p:sp>
        <p:nvSpPr>
          <p:cNvPr id="41" name="Accolade fermante 40"/>
          <p:cNvSpPr/>
          <p:nvPr/>
        </p:nvSpPr>
        <p:spPr>
          <a:xfrm>
            <a:off x="7826829" y="2558143"/>
            <a:ext cx="283028" cy="1356361"/>
          </a:xfrm>
          <a:prstGeom prst="rightBrace">
            <a:avLst>
              <a:gd name="adj1" fmla="val 66026"/>
              <a:gd name="adj2" fmla="val 4922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5" cstate="print"/>
          <a:srcRect l="40536" t="27456" r="35000" b="45873"/>
          <a:stretch>
            <a:fillRect/>
          </a:stretch>
        </p:blipFill>
        <p:spPr bwMode="auto">
          <a:xfrm>
            <a:off x="8088079" y="1709053"/>
            <a:ext cx="4114800" cy="252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52162" y="4299866"/>
            <a:ext cx="1920240" cy="246184"/>
          </a:xfrm>
          <a:prstGeom prst="rect">
            <a:avLst/>
          </a:prstGeom>
          <a:noFill/>
        </p:spPr>
      </p:pic>
      <p:sp>
        <p:nvSpPr>
          <p:cNvPr id="45" name="Rectangle 44"/>
          <p:cNvSpPr/>
          <p:nvPr/>
        </p:nvSpPr>
        <p:spPr>
          <a:xfrm>
            <a:off x="8547696" y="4618162"/>
            <a:ext cx="357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Logic diagram of </a:t>
            </a:r>
            <a:r>
              <a:rPr lang="en-US" sz="2400" b="1" dirty="0" smtClean="0"/>
              <a:t>full </a:t>
            </a:r>
            <a:r>
              <a:rPr lang="en-US" sz="2400" b="1" dirty="0"/>
              <a:t>adder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122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Logic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Functions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(Common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Circuits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74646" y="6356350"/>
            <a:ext cx="2743200" cy="365125"/>
          </a:xfrm>
        </p:spPr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5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457200" y="806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7200" y="655638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57200" y="631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-10886" y="2584989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Two interconnected half adders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Full adder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 l="16339" t="37460" r="45357" b="28440"/>
          <a:stretch>
            <a:fillRect/>
          </a:stretch>
        </p:blipFill>
        <p:spPr bwMode="auto">
          <a:xfrm>
            <a:off x="2863002" y="3222171"/>
            <a:ext cx="6869376" cy="343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Rectangle 38"/>
          <p:cNvSpPr/>
          <p:nvPr/>
        </p:nvSpPr>
        <p:spPr>
          <a:xfrm>
            <a:off x="0" y="1317560"/>
            <a:ext cx="4719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Logic symbol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full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adder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 l="40268" t="42063" r="32232" b="41111"/>
          <a:stretch>
            <a:fillRect/>
          </a:stretch>
        </p:blipFill>
        <p:spPr bwMode="auto">
          <a:xfrm>
            <a:off x="7064827" y="729340"/>
            <a:ext cx="5029200" cy="173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Rectangle 29"/>
          <p:cNvSpPr/>
          <p:nvPr/>
        </p:nvSpPr>
        <p:spPr>
          <a:xfrm>
            <a:off x="5036" y="600238"/>
            <a:ext cx="12230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2.1.2. </a:t>
            </a: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Full 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adder (following)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122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Logic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Functions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(Common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Circuits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706041" y="5674328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input hold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74646" y="6356350"/>
            <a:ext cx="2743200" cy="365125"/>
          </a:xfrm>
        </p:spPr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6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457200" y="806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7200" y="655638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526936"/>
            <a:ext cx="12230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2.1.3. </a:t>
            </a: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2-bit </a:t>
            </a:r>
            <a:r>
              <a:rPr lang="fr-FR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parallel</a:t>
            </a: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adder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57200" y="631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1293943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Additionneur complet ou demi-additionneur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additionneur complet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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2-bit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parallel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adder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 l="53696" t="33638" r="27500" b="38635"/>
          <a:stretch>
            <a:fillRect/>
          </a:stretch>
        </p:blipFill>
        <p:spPr bwMode="auto">
          <a:xfrm>
            <a:off x="6019800" y="2579912"/>
            <a:ext cx="4659086" cy="386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3545" y="3929767"/>
            <a:ext cx="50183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LSB </a:t>
            </a:r>
            <a:r>
              <a:rPr lang="fr-FR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(Least Signifiant Bit</a:t>
            </a:r>
            <a:r>
              <a:rPr lang="fr-FR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43544" y="4637338"/>
            <a:ext cx="483325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MSB </a:t>
            </a:r>
            <a:r>
              <a:rPr lang="fr-FR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(Most </a:t>
            </a:r>
            <a:r>
              <a:rPr lang="fr-FR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Significant</a:t>
            </a:r>
            <a:r>
              <a:rPr lang="fr-FR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Bit</a:t>
            </a:r>
            <a:r>
              <a:rPr lang="fr-FR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279573" y="6128658"/>
            <a:ext cx="878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dirty="0" smtClean="0"/>
              <a:t>(MSB)</a:t>
            </a:r>
            <a:endParaRPr lang="en-US" sz="2200" dirty="0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122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Logic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Functions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(Common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Circuits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74646" y="6356350"/>
            <a:ext cx="2743200" cy="365125"/>
          </a:xfrm>
        </p:spPr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7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457200" y="806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7200" y="655638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595883"/>
            <a:ext cx="12230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2.1.4. </a:t>
            </a: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4-bit </a:t>
            </a:r>
            <a:r>
              <a:rPr lang="fr-FR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parallel</a:t>
            </a: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adder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57200" y="631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 l="32589" t="22857" r="30000" b="46031"/>
          <a:stretch>
            <a:fillRect/>
          </a:stretch>
        </p:blipFill>
        <p:spPr bwMode="auto">
          <a:xfrm>
            <a:off x="272133" y="1654619"/>
            <a:ext cx="6400800" cy="299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Rectangle 32"/>
          <p:cNvSpPr/>
          <p:nvPr/>
        </p:nvSpPr>
        <p:spPr>
          <a:xfrm>
            <a:off x="1888301" y="4703019"/>
            <a:ext cx="2050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Diagramme</a:t>
            </a:r>
            <a:r>
              <a:rPr lang="en-US" b="1" dirty="0" smtClean="0"/>
              <a:t> </a:t>
            </a:r>
            <a:r>
              <a:rPr lang="en-US" b="1" dirty="0" err="1" smtClean="0"/>
              <a:t>logique</a:t>
            </a:r>
            <a:endParaRPr lang="en-US" dirty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 l="36697" t="32222" r="32946" b="29206"/>
          <a:stretch>
            <a:fillRect/>
          </a:stretch>
        </p:blipFill>
        <p:spPr bwMode="auto">
          <a:xfrm>
            <a:off x="7326086" y="1567536"/>
            <a:ext cx="4572000" cy="326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Rectangle 36"/>
          <p:cNvSpPr/>
          <p:nvPr/>
        </p:nvSpPr>
        <p:spPr>
          <a:xfrm>
            <a:off x="7219965" y="5290855"/>
            <a:ext cx="47420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/>
              <a:t>Symbole logique d’un additionneur </a:t>
            </a:r>
          </a:p>
          <a:p>
            <a:pPr algn="ctr"/>
            <a:r>
              <a:rPr lang="fr-FR" sz="2400" b="1" dirty="0" smtClean="0"/>
              <a:t>parallèle de 4 bits </a:t>
            </a:r>
            <a:endParaRPr lang="en-US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122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Logic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Functions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(Common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Circuits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70614</TotalTime>
  <Words>230</Words>
  <Application>Microsoft Office PowerPoint</Application>
  <PresentationFormat>Widescreen</PresentationFormat>
  <Paragraphs>55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Rockwell</vt:lpstr>
      <vt:lpstr>Times New Roman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Abdelhakim Kaouache</dc:creator>
  <cp:lastModifiedBy>Hakim</cp:lastModifiedBy>
  <cp:revision>1209</cp:revision>
  <cp:lastPrinted>2017-10-12T09:43:56Z</cp:lastPrinted>
  <dcterms:created xsi:type="dcterms:W3CDTF">2016-10-27T07:51:51Z</dcterms:created>
  <dcterms:modified xsi:type="dcterms:W3CDTF">2025-02-22T20:52:39Z</dcterms:modified>
</cp:coreProperties>
</file>