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notesMasterIdLst>
    <p:notesMasterId r:id="rId16"/>
  </p:notesMasterIdLst>
  <p:sldIdLst>
    <p:sldId id="257" r:id="rId2"/>
    <p:sldId id="269" r:id="rId3"/>
    <p:sldId id="258" r:id="rId4"/>
    <p:sldId id="262" r:id="rId5"/>
    <p:sldId id="256" r:id="rId6"/>
    <p:sldId id="259" r:id="rId7"/>
    <p:sldId id="261" r:id="rId8"/>
    <p:sldId id="263" r:id="rId9"/>
    <p:sldId id="272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E709AD"/>
    <a:srgbClr val="CCECFF"/>
    <a:srgbClr val="FFCC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374" autoAdjust="0"/>
  </p:normalViewPr>
  <p:slideViewPr>
    <p:cSldViewPr snapToGrid="0">
      <p:cViewPr varScale="1">
        <p:scale>
          <a:sx n="69" d="100"/>
          <a:sy n="69" d="100"/>
        </p:scale>
        <p:origin x="7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647995-E5EA-40DC-AFF9-FFCB4A02DECB}" type="datetimeFigureOut">
              <a:rPr lang="fr-FR" smtClean="0"/>
              <a:t>12/02/2024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F6C63E-16CB-4D29-8584-8B08644E6B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4546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F6C63E-16CB-4D29-8584-8B08644E6B10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0511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BD7B8-EBC3-4C4D-8B58-856938637C13}" type="datetimeFigureOut">
              <a:rPr lang="fr-FR" smtClean="0"/>
              <a:t>12/02/2024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54CDC79-3291-4C0E-8B29-843CB5C281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6136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BD7B8-EBC3-4C4D-8B58-856938637C13}" type="datetimeFigureOut">
              <a:rPr lang="fr-FR" smtClean="0"/>
              <a:t>12/02/2024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54CDC79-3291-4C0E-8B29-843CB5C281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0377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BD7B8-EBC3-4C4D-8B58-856938637C13}" type="datetimeFigureOut">
              <a:rPr lang="fr-FR" smtClean="0"/>
              <a:t>12/02/2024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54CDC79-3291-4C0E-8B29-843CB5C28112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22400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BD7B8-EBC3-4C4D-8B58-856938637C13}" type="datetimeFigureOut">
              <a:rPr lang="fr-FR" smtClean="0"/>
              <a:t>12/02/2024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54CDC79-3291-4C0E-8B29-843CB5C281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11957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BD7B8-EBC3-4C4D-8B58-856938637C13}" type="datetimeFigureOut">
              <a:rPr lang="fr-FR" smtClean="0"/>
              <a:t>12/02/2024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54CDC79-3291-4C0E-8B29-843CB5C28112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630980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BD7B8-EBC3-4C4D-8B58-856938637C13}" type="datetimeFigureOut">
              <a:rPr lang="fr-FR" smtClean="0"/>
              <a:t>12/02/2024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54CDC79-3291-4C0E-8B29-843CB5C281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74320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BD7B8-EBC3-4C4D-8B58-856938637C13}" type="datetimeFigureOut">
              <a:rPr lang="fr-FR" smtClean="0"/>
              <a:t>12/02/2024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CDC79-3291-4C0E-8B29-843CB5C281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21748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BD7B8-EBC3-4C4D-8B58-856938637C13}" type="datetimeFigureOut">
              <a:rPr lang="fr-FR" smtClean="0"/>
              <a:t>12/02/2024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CDC79-3291-4C0E-8B29-843CB5C281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4011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BD7B8-EBC3-4C4D-8B58-856938637C13}" type="datetimeFigureOut">
              <a:rPr lang="fr-FR" smtClean="0"/>
              <a:t>12/02/2024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CDC79-3291-4C0E-8B29-843CB5C281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1296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BD7B8-EBC3-4C4D-8B58-856938637C13}" type="datetimeFigureOut">
              <a:rPr lang="fr-FR" smtClean="0"/>
              <a:t>12/02/2024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54CDC79-3291-4C0E-8B29-843CB5C281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5975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BD7B8-EBC3-4C4D-8B58-856938637C13}" type="datetimeFigureOut">
              <a:rPr lang="fr-FR" smtClean="0"/>
              <a:t>12/02/2024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54CDC79-3291-4C0E-8B29-843CB5C281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1346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BD7B8-EBC3-4C4D-8B58-856938637C13}" type="datetimeFigureOut">
              <a:rPr lang="fr-FR" smtClean="0"/>
              <a:t>12/02/2024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54CDC79-3291-4C0E-8B29-843CB5C281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057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BD7B8-EBC3-4C4D-8B58-856938637C13}" type="datetimeFigureOut">
              <a:rPr lang="fr-FR" smtClean="0"/>
              <a:t>12/02/2024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CDC79-3291-4C0E-8B29-843CB5C281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0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BD7B8-EBC3-4C4D-8B58-856938637C13}" type="datetimeFigureOut">
              <a:rPr lang="fr-FR" smtClean="0"/>
              <a:t>12/02/2024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CDC79-3291-4C0E-8B29-843CB5C281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2812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BD7B8-EBC3-4C4D-8B58-856938637C13}" type="datetimeFigureOut">
              <a:rPr lang="fr-FR" smtClean="0"/>
              <a:t>12/02/2024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CDC79-3291-4C0E-8B29-843CB5C281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5000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BD7B8-EBC3-4C4D-8B58-856938637C13}" type="datetimeFigureOut">
              <a:rPr lang="fr-FR" smtClean="0"/>
              <a:t>12/02/2024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54CDC79-3291-4C0E-8B29-843CB5C281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3560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BD7B8-EBC3-4C4D-8B58-856938637C13}" type="datetimeFigureOut">
              <a:rPr lang="fr-FR" smtClean="0"/>
              <a:t>12/02/2024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54CDC79-3291-4C0E-8B29-843CB5C281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583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  <p:sldLayoutId id="2147483791" r:id="rId13"/>
    <p:sldLayoutId id="2147483792" r:id="rId14"/>
    <p:sldLayoutId id="2147483793" r:id="rId15"/>
    <p:sldLayoutId id="21474837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913088" y="2123872"/>
            <a:ext cx="723546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5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Machine </a:t>
            </a:r>
            <a:r>
              <a:rPr lang="fr-FR" sz="5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Frigorifique </a:t>
            </a:r>
            <a:endParaRPr lang="fr-FR" sz="54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5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&amp; </a:t>
            </a:r>
          </a:p>
          <a:p>
            <a:pPr algn="ctr"/>
            <a:r>
              <a:rPr lang="fr-FR" sz="5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Pompe </a:t>
            </a:r>
            <a:r>
              <a:rPr lang="fr-FR" sz="5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 Chaleur</a:t>
            </a:r>
            <a:endParaRPr lang="fr-FR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5352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448" y="1503379"/>
            <a:ext cx="3854377" cy="376134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595745" y="5491594"/>
            <a:ext cx="3449986" cy="13388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228600" indent="41910" algn="ctr">
              <a:lnSpc>
                <a:spcPct val="150000"/>
              </a:lnSpc>
              <a:spcAft>
                <a:spcPts val="0"/>
              </a:spcAft>
            </a:pPr>
            <a:r>
              <a:rPr lang="fr-FR" b="1" dirty="0" smtClean="0">
                <a:latin typeface="CMR12"/>
                <a:ea typeface="SimSun" panose="02010600030101010101" pitchFamily="2" charset="-122"/>
                <a:cs typeface="CMR12"/>
              </a:rPr>
              <a:t>Présentation </a:t>
            </a:r>
            <a:r>
              <a:rPr lang="fr-FR" b="1" dirty="0">
                <a:latin typeface="CMR12"/>
                <a:ea typeface="SimSun" panose="02010600030101010101" pitchFamily="2" charset="-122"/>
                <a:cs typeface="CMR12"/>
              </a:rPr>
              <a:t>du cycle de </a:t>
            </a:r>
            <a:r>
              <a:rPr lang="fr-FR" b="1" dirty="0" smtClean="0">
                <a:latin typeface="CMR12"/>
                <a:ea typeface="SimSun" panose="02010600030101010101" pitchFamily="2" charset="-122"/>
                <a:cs typeface="CMR12"/>
              </a:rPr>
              <a:t>Carnot sur </a:t>
            </a:r>
            <a:r>
              <a:rPr lang="fr-FR" b="1" dirty="0">
                <a:latin typeface="CMR12"/>
                <a:ea typeface="SimSun" panose="02010600030101010101" pitchFamily="2" charset="-122"/>
                <a:cs typeface="CMR12"/>
              </a:rPr>
              <a:t>le </a:t>
            </a:r>
            <a:r>
              <a:rPr lang="fr-FR" b="1" dirty="0" smtClean="0">
                <a:latin typeface="CMR12"/>
                <a:ea typeface="SimSun" panose="02010600030101010101" pitchFamily="2" charset="-122"/>
                <a:cs typeface="CMR12"/>
              </a:rPr>
              <a:t>Diagramme</a:t>
            </a:r>
          </a:p>
          <a:p>
            <a:pPr marL="228600" indent="41910" algn="ctr">
              <a:lnSpc>
                <a:spcPct val="150000"/>
              </a:lnSpc>
              <a:spcAft>
                <a:spcPts val="0"/>
              </a:spcAft>
            </a:pPr>
            <a:r>
              <a:rPr lang="fr-FR" b="1" dirty="0" smtClean="0">
                <a:latin typeface="CMR12"/>
                <a:ea typeface="SimSun" panose="02010600030101010101" pitchFamily="2" charset="-122"/>
                <a:cs typeface="CMR12"/>
              </a:rPr>
              <a:t> </a:t>
            </a:r>
            <a:r>
              <a:rPr lang="fr-FR" b="1" dirty="0">
                <a:latin typeface="CMR12"/>
                <a:ea typeface="SimSun" panose="02010600030101010101" pitchFamily="2" charset="-122"/>
                <a:cs typeface="CMR12"/>
              </a:rPr>
              <a:t>P-V (Clapeyron)</a:t>
            </a:r>
            <a:endParaRPr lang="fr-FR" sz="16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33522" y="348208"/>
            <a:ext cx="3224016" cy="849527"/>
          </a:xfrm>
          <a:prstGeom prst="round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Cycle frigorifique de Carnot</a:t>
            </a:r>
            <a:endParaRPr lang="fr-FR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3927" y="417481"/>
            <a:ext cx="6096000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just"/>
            <a:r>
              <a:rPr lang="fr-FR" sz="2400" i="1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à </a:t>
            </a:r>
            <a:r>
              <a:rPr lang="fr-FR" sz="2400" i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la température </a:t>
            </a:r>
            <a:r>
              <a:rPr lang="fr-FR" sz="2400" i="1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(T</a:t>
            </a:r>
            <a:r>
              <a:rPr lang="fr-FR" i="1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</a:t>
            </a:r>
            <a:r>
              <a:rPr lang="fr-FR" sz="2400" i="1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) </a:t>
            </a:r>
            <a:r>
              <a:rPr lang="fr-FR" sz="2400" b="1" i="1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</a:t>
            </a:r>
            <a:r>
              <a:rPr lang="fr-FR" sz="2400" b="1" i="1" baseline="-25000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fr-FR" sz="2400" i="1" baseline="-25000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fr-FR" sz="2400" i="1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Le  gaz  est  soumis  à  une  </a:t>
            </a:r>
            <a:r>
              <a:rPr lang="fr-FR" sz="2400" b="1" i="1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Détente isotherme</a:t>
            </a:r>
            <a:r>
              <a:rPr lang="fr-FR" sz="2400" i="1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fr-FR" sz="2400" i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de </a:t>
            </a:r>
            <a:r>
              <a:rPr lang="fr-FR" sz="2400" i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fr-FR" sz="2400" i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à </a:t>
            </a:r>
            <a:r>
              <a:rPr lang="fr-FR" sz="24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fr-FR" sz="2400" i="1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durant ce parcours le </a:t>
            </a:r>
            <a:r>
              <a:rPr lang="fr-FR" sz="2400" i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gaz absorbe une quantité de chaleur (</a:t>
            </a:r>
            <a:r>
              <a:rPr lang="fr-FR" sz="2400" b="1" i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Q</a:t>
            </a:r>
            <a:r>
              <a:rPr lang="fr-FR" sz="2400" b="1" i="1" baseline="-250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fr-FR" sz="2400" i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).</a:t>
            </a:r>
            <a:endParaRPr lang="fr-F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13927" y="1999732"/>
            <a:ext cx="6096000" cy="1938992"/>
          </a:xfrm>
          <a:prstGeom prst="rect">
            <a:avLst/>
          </a:prstGeom>
          <a:solidFill>
            <a:srgbClr val="FFFF00"/>
          </a:solidFill>
        </p:spPr>
        <p:txBody>
          <a:bodyPr>
            <a:spAutoFit/>
          </a:bodyPr>
          <a:lstStyle/>
          <a:p>
            <a:pPr lvl="0" algn="just">
              <a:tabLst>
                <a:tab pos="540385" algn="l"/>
              </a:tabLst>
            </a:pPr>
            <a:r>
              <a:rPr lang="fr-FR" sz="2400" i="1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L’isolation thermique du </a:t>
            </a:r>
            <a:r>
              <a:rPr lang="fr-FR" sz="2400" i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système au milieu </a:t>
            </a:r>
            <a:r>
              <a:rPr lang="fr-FR" sz="2400" i="1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extérieur permettre le  gaz  d’effectuer à </a:t>
            </a:r>
            <a:r>
              <a:rPr lang="fr-FR" sz="2400" i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une </a:t>
            </a:r>
            <a:r>
              <a:rPr lang="fr-FR" sz="2400" i="1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fr-FR" sz="2400" b="1" i="1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Détente  adiabatique  </a:t>
            </a:r>
            <a:r>
              <a:rPr lang="fr-FR" sz="2400" i="1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fr-FR" sz="2400" i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Q = 0) de </a:t>
            </a:r>
            <a:r>
              <a:rPr lang="fr-FR" sz="2400" i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 </a:t>
            </a:r>
            <a:r>
              <a:rPr lang="fr-FR" sz="2400" i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à </a:t>
            </a:r>
            <a:r>
              <a:rPr lang="fr-FR" sz="2400" i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fr-FR" sz="2400" i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jusqu'à la température T</a:t>
            </a:r>
            <a:r>
              <a:rPr lang="fr-FR" sz="1600" i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fr-FR" sz="2400" i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le travail effectué un positif </a:t>
            </a:r>
            <a:r>
              <a:rPr lang="fr-FR" sz="2400" i="1" dirty="0" err="1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W</a:t>
            </a:r>
            <a:r>
              <a:rPr lang="fr-FR" sz="1600" i="1" dirty="0" err="1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bc</a:t>
            </a:r>
            <a:r>
              <a:rPr lang="fr-FR" sz="1600" i="1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fr-FR" i="1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&gt; 0</a:t>
            </a:r>
            <a:endParaRPr lang="fr-FR" i="1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13927" y="3882392"/>
            <a:ext cx="6096000" cy="1200329"/>
          </a:xfrm>
          <a:prstGeom prst="rect">
            <a:avLst/>
          </a:prstGeom>
          <a:solidFill>
            <a:srgbClr val="CCECFF"/>
          </a:solidFill>
        </p:spPr>
        <p:txBody>
          <a:bodyPr>
            <a:spAutoFit/>
          </a:bodyPr>
          <a:lstStyle/>
          <a:p>
            <a:pPr lvl="0" algn="just">
              <a:tabLst>
                <a:tab pos="540385" algn="l"/>
              </a:tabLst>
            </a:pPr>
            <a:r>
              <a:rPr lang="fr-FR" sz="2400" i="1" dirty="0">
                <a:latin typeface="Times New Roman" panose="02020603050405020304" pitchFamily="18" charset="0"/>
                <a:ea typeface="SimSun" panose="02010600030101010101" pitchFamily="2" charset="-122"/>
              </a:rPr>
              <a:t>Le gaz subit une </a:t>
            </a:r>
            <a:r>
              <a:rPr lang="fr-FR" sz="2400" b="1" i="1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Compression </a:t>
            </a:r>
            <a:r>
              <a:rPr lang="fr-FR" sz="2400" b="1" i="1" dirty="0">
                <a:latin typeface="Times New Roman" panose="02020603050405020304" pitchFamily="18" charset="0"/>
                <a:ea typeface="SimSun" panose="02010600030101010101" pitchFamily="2" charset="-122"/>
              </a:rPr>
              <a:t>isotherme</a:t>
            </a:r>
            <a:r>
              <a:rPr lang="fr-FR" sz="2400" i="1" dirty="0">
                <a:latin typeface="Times New Roman" panose="02020603050405020304" pitchFamily="18" charset="0"/>
                <a:ea typeface="SimSun" panose="02010600030101010101" pitchFamily="2" charset="-122"/>
              </a:rPr>
              <a:t> de </a:t>
            </a:r>
            <a:r>
              <a:rPr lang="fr-FR" sz="2400" i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</a:t>
            </a:r>
            <a:r>
              <a:rPr lang="fr-FR" sz="2400" i="1" dirty="0">
                <a:latin typeface="Times New Roman" panose="02020603050405020304" pitchFamily="18" charset="0"/>
                <a:ea typeface="SimSun" panose="02010600030101010101" pitchFamily="2" charset="-122"/>
              </a:rPr>
              <a:t> à </a:t>
            </a:r>
            <a:r>
              <a:rPr lang="fr-FR" sz="2400" i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d </a:t>
            </a:r>
            <a:r>
              <a:rPr lang="fr-FR" sz="2400" i="1" dirty="0">
                <a:latin typeface="Times New Roman" panose="02020603050405020304" pitchFamily="18" charset="0"/>
                <a:ea typeface="SimSun" panose="02010600030101010101" pitchFamily="2" charset="-122"/>
              </a:rPr>
              <a:t>à température constante T</a:t>
            </a:r>
            <a:r>
              <a:rPr lang="fr-FR" sz="2400" i="1" baseline="-25000" dirty="0">
                <a:latin typeface="Times New Roman" panose="02020603050405020304" pitchFamily="18" charset="0"/>
                <a:ea typeface="SimSun" panose="02010600030101010101" pitchFamily="2" charset="-122"/>
              </a:rPr>
              <a:t>1</a:t>
            </a:r>
            <a:r>
              <a:rPr lang="fr-FR" sz="2400" i="1" dirty="0">
                <a:latin typeface="Times New Roman" panose="02020603050405020304" pitchFamily="18" charset="0"/>
                <a:ea typeface="SimSun" panose="02010600030101010101" pitchFamily="2" charset="-122"/>
              </a:rPr>
              <a:t> et </a:t>
            </a:r>
            <a:r>
              <a:rPr lang="fr-FR" sz="2400" i="1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dégage une </a:t>
            </a:r>
            <a:r>
              <a:rPr lang="fr-FR" sz="2400" i="1" dirty="0">
                <a:latin typeface="Times New Roman" panose="02020603050405020304" pitchFamily="18" charset="0"/>
                <a:ea typeface="SimSun" panose="02010600030101010101" pitchFamily="2" charset="-122"/>
              </a:rPr>
              <a:t>quantité de chaleur (Q</a:t>
            </a:r>
            <a:r>
              <a:rPr lang="fr-FR" sz="2400" i="1" baseline="-25000" dirty="0">
                <a:latin typeface="Times New Roman" panose="02020603050405020304" pitchFamily="18" charset="0"/>
                <a:ea typeface="SimSun" panose="02010600030101010101" pitchFamily="2" charset="-122"/>
              </a:rPr>
              <a:t>1</a:t>
            </a:r>
            <a:r>
              <a:rPr lang="fr-FR" sz="2400" i="1" dirty="0">
                <a:latin typeface="Times New Roman" panose="02020603050405020304" pitchFamily="18" charset="0"/>
                <a:ea typeface="SimSun" panose="02010600030101010101" pitchFamily="2" charset="-122"/>
              </a:rPr>
              <a:t>). </a:t>
            </a:r>
          </a:p>
        </p:txBody>
      </p:sp>
      <p:sp>
        <p:nvSpPr>
          <p:cNvPr id="10" name="Rectangle 9"/>
          <p:cNvSpPr/>
          <p:nvPr/>
        </p:nvSpPr>
        <p:spPr>
          <a:xfrm>
            <a:off x="5713927" y="5096576"/>
            <a:ext cx="6096000" cy="156966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lvl="0" algn="just">
              <a:tabLst>
                <a:tab pos="540385" algn="l"/>
              </a:tabLst>
            </a:pPr>
            <a:r>
              <a:rPr lang="fr-FR" sz="2400" i="1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La </a:t>
            </a:r>
            <a:r>
              <a:rPr lang="fr-FR" sz="2400" b="1" i="1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Compression </a:t>
            </a:r>
            <a:r>
              <a:rPr lang="fr-FR" sz="2400" b="1" i="1" dirty="0">
                <a:latin typeface="Times New Roman" panose="02020603050405020304" pitchFamily="18" charset="0"/>
                <a:ea typeface="SimSun" panose="02010600030101010101" pitchFamily="2" charset="-122"/>
              </a:rPr>
              <a:t>adiabatique</a:t>
            </a:r>
            <a:r>
              <a:rPr lang="fr-FR" sz="2400" i="1" dirty="0">
                <a:latin typeface="Times New Roman" panose="02020603050405020304" pitchFamily="18" charset="0"/>
                <a:ea typeface="SimSun" panose="02010600030101010101" pitchFamily="2" charset="-122"/>
              </a:rPr>
              <a:t> de </a:t>
            </a:r>
            <a:r>
              <a:rPr lang="fr-FR" sz="24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d</a:t>
            </a:r>
            <a:r>
              <a:rPr lang="fr-FR" sz="2400" i="1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fr-FR" sz="2400" i="1" dirty="0">
                <a:latin typeface="Times New Roman" panose="02020603050405020304" pitchFamily="18" charset="0"/>
                <a:ea typeface="SimSun" panose="02010600030101010101" pitchFamily="2" charset="-122"/>
              </a:rPr>
              <a:t>à </a:t>
            </a:r>
            <a:r>
              <a:rPr lang="fr-FR" sz="24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</a:t>
            </a:r>
            <a:r>
              <a:rPr lang="fr-FR" sz="2400" i="1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  augmente la </a:t>
            </a:r>
            <a:r>
              <a:rPr lang="fr-FR" sz="2400" i="1" dirty="0">
                <a:latin typeface="Times New Roman" panose="02020603050405020304" pitchFamily="18" charset="0"/>
                <a:ea typeface="SimSun" panose="02010600030101010101" pitchFamily="2" charset="-122"/>
              </a:rPr>
              <a:t>température </a:t>
            </a:r>
            <a:r>
              <a:rPr lang="fr-FR" sz="2400" i="1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du gaz jusqu'à </a:t>
            </a:r>
            <a:r>
              <a:rPr lang="fr-FR" sz="2400" i="1" dirty="0">
                <a:latin typeface="Times New Roman" panose="02020603050405020304" pitchFamily="18" charset="0"/>
                <a:ea typeface="SimSun" panose="02010600030101010101" pitchFamily="2" charset="-122"/>
              </a:rPr>
              <a:t>T</a:t>
            </a:r>
            <a:r>
              <a:rPr lang="fr-FR" sz="2400" i="1" baseline="-25000" dirty="0">
                <a:latin typeface="Times New Roman" panose="02020603050405020304" pitchFamily="18" charset="0"/>
                <a:ea typeface="SimSun" panose="02010600030101010101" pitchFamily="2" charset="-122"/>
              </a:rPr>
              <a:t>2</a:t>
            </a:r>
            <a:r>
              <a:rPr lang="fr-FR" sz="2400" i="1" dirty="0">
                <a:latin typeface="Times New Roman" panose="02020603050405020304" pitchFamily="18" charset="0"/>
                <a:ea typeface="SimSun" panose="02010600030101010101" pitchFamily="2" charset="-122"/>
              </a:rPr>
              <a:t>. Le travail </a:t>
            </a:r>
            <a:r>
              <a:rPr lang="fr-FR" sz="2400" i="1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effectué est </a:t>
            </a:r>
            <a:r>
              <a:rPr lang="fr-FR" sz="2400" i="1" dirty="0">
                <a:latin typeface="Times New Roman" panose="02020603050405020304" pitchFamily="18" charset="0"/>
                <a:ea typeface="SimSun" panose="02010600030101010101" pitchFamily="2" charset="-122"/>
              </a:rPr>
              <a:t>égal à l'opposé du travail de l'étape 2, c'est-à-dire </a:t>
            </a:r>
            <a:r>
              <a:rPr lang="fr-FR" sz="2400" i="1" dirty="0" err="1">
                <a:latin typeface="Times New Roman" panose="02020603050405020304" pitchFamily="18" charset="0"/>
                <a:ea typeface="SimSun" panose="02010600030101010101" pitchFamily="2" charset="-122"/>
              </a:rPr>
              <a:t>W</a:t>
            </a:r>
            <a:r>
              <a:rPr lang="fr-FR" sz="2400" i="1" baseline="-250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da</a:t>
            </a:r>
            <a:r>
              <a:rPr lang="fr-FR" sz="2400" i="1" dirty="0">
                <a:latin typeface="Times New Roman" panose="02020603050405020304" pitchFamily="18" charset="0"/>
                <a:ea typeface="SimSun" panose="02010600030101010101" pitchFamily="2" charset="-122"/>
              </a:rPr>
              <a:t> = -</a:t>
            </a:r>
            <a:r>
              <a:rPr lang="fr-FR" sz="2400" i="1" dirty="0" err="1">
                <a:latin typeface="Times New Roman" panose="02020603050405020304" pitchFamily="18" charset="0"/>
                <a:ea typeface="SimSun" panose="02010600030101010101" pitchFamily="2" charset="-122"/>
              </a:rPr>
              <a:t>W</a:t>
            </a:r>
            <a:r>
              <a:rPr lang="fr-FR" sz="2400" i="1" baseline="-250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bc</a:t>
            </a:r>
            <a:r>
              <a:rPr lang="fr-FR" sz="2400" i="1" dirty="0"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</a:p>
        </p:txBody>
      </p:sp>
      <p:sp>
        <p:nvSpPr>
          <p:cNvPr id="11" name="Ellipse 10"/>
          <p:cNvSpPr/>
          <p:nvPr/>
        </p:nvSpPr>
        <p:spPr>
          <a:xfrm>
            <a:off x="5236638" y="995412"/>
            <a:ext cx="463638" cy="352069"/>
          </a:xfrm>
          <a:prstGeom prst="ellipse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200" dirty="0"/>
              <a:t>1</a:t>
            </a:r>
          </a:p>
        </p:txBody>
      </p:sp>
      <p:sp>
        <p:nvSpPr>
          <p:cNvPr id="12" name="Ellipse 11"/>
          <p:cNvSpPr/>
          <p:nvPr/>
        </p:nvSpPr>
        <p:spPr>
          <a:xfrm>
            <a:off x="5250488" y="2859141"/>
            <a:ext cx="463638" cy="344835"/>
          </a:xfrm>
          <a:prstGeom prst="ellipse">
            <a:avLst/>
          </a:prstGeom>
          <a:solidFill>
            <a:srgbClr val="CCECFF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200" dirty="0" smtClean="0"/>
              <a:t>2</a:t>
            </a:r>
            <a:endParaRPr lang="fr-FR" sz="3200" dirty="0"/>
          </a:p>
        </p:txBody>
      </p:sp>
      <p:sp>
        <p:nvSpPr>
          <p:cNvPr id="13" name="Ellipse 12"/>
          <p:cNvSpPr/>
          <p:nvPr/>
        </p:nvSpPr>
        <p:spPr>
          <a:xfrm>
            <a:off x="5347474" y="4334360"/>
            <a:ext cx="463638" cy="352069"/>
          </a:xfrm>
          <a:prstGeom prst="ellipse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200" dirty="0" smtClean="0"/>
              <a:t>3</a:t>
            </a:r>
            <a:endParaRPr lang="fr-FR" sz="3200" dirty="0"/>
          </a:p>
        </p:txBody>
      </p:sp>
      <p:sp>
        <p:nvSpPr>
          <p:cNvPr id="14" name="Ellipse 13"/>
          <p:cNvSpPr/>
          <p:nvPr/>
        </p:nvSpPr>
        <p:spPr>
          <a:xfrm>
            <a:off x="5305906" y="5678246"/>
            <a:ext cx="463638" cy="352069"/>
          </a:xfrm>
          <a:prstGeom prst="ellipse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200" dirty="0" smtClean="0"/>
              <a:t>4</a:t>
            </a:r>
            <a:endParaRPr lang="fr-FR" sz="3200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4270322" y="2356619"/>
            <a:ext cx="997527" cy="352069"/>
          </a:xfrm>
          <a:prstGeom prst="wedgeRoundRectCallout">
            <a:avLst>
              <a:gd name="adj1" fmla="val 58460"/>
              <a:gd name="adj2" fmla="val 90814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>
                <a:solidFill>
                  <a:schemeClr val="tx1"/>
                </a:solidFill>
              </a:rPr>
              <a:t>Transf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300577" y="4656607"/>
            <a:ext cx="914400" cy="333403"/>
          </a:xfrm>
          <a:prstGeom prst="wedgeRectCallout">
            <a:avLst>
              <a:gd name="adj1" fmla="val 70075"/>
              <a:gd name="adj2" fmla="val -12350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>
                <a:solidFill>
                  <a:schemeClr val="tx1"/>
                </a:solidFill>
              </a:rPr>
              <a:t>Transf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4217450" y="6146741"/>
            <a:ext cx="997527" cy="352069"/>
          </a:xfrm>
          <a:prstGeom prst="wedgeRoundRectCallout">
            <a:avLst>
              <a:gd name="adj1" fmla="val 64015"/>
              <a:gd name="adj2" fmla="val -105945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>
                <a:solidFill>
                  <a:schemeClr val="tx1"/>
                </a:solidFill>
              </a:rPr>
              <a:t>Transf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4223118" y="655740"/>
            <a:ext cx="931201" cy="352069"/>
          </a:xfrm>
          <a:prstGeom prst="wedgeRoundRectCallout">
            <a:avLst>
              <a:gd name="adj1" fmla="val 57170"/>
              <a:gd name="adj2" fmla="val 90814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>
                <a:solidFill>
                  <a:schemeClr val="tx1"/>
                </a:solidFill>
              </a:rPr>
              <a:t>Transf</a:t>
            </a:r>
            <a:endParaRPr lang="fr-F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232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3" grpId="0" animBg="1"/>
      <p:bldP spid="16" grpId="0" animBg="1"/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6375" y="209253"/>
            <a:ext cx="4052574" cy="831203"/>
          </a:xfrm>
        </p:spPr>
        <p:txBody>
          <a:bodyPr>
            <a:normAutofit fontScale="90000"/>
          </a:bodyPr>
          <a:lstStyle/>
          <a:p>
            <a:pPr lvl="0" algn="ctr"/>
            <a:r>
              <a:rPr lang="fr-FR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Coefficient de performance </a:t>
            </a:r>
            <a:r>
              <a:rPr lang="fr-F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 </a:t>
            </a:r>
            <a:r>
              <a:rPr lang="fr-FR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cycle de Carnot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33522" y="348208"/>
            <a:ext cx="3224016" cy="849527"/>
          </a:xfrm>
          <a:prstGeom prst="round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Cycle frigorifique de Carnot</a:t>
            </a:r>
            <a:endParaRPr lang="fr-FR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873" y="1040456"/>
            <a:ext cx="10196945" cy="553147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14363" y="5344216"/>
            <a:ext cx="2543175" cy="57213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Cycle de Carnot </a:t>
            </a:r>
            <a:r>
              <a:rPr lang="fr-FR" b="1" dirty="0" err="1" smtClean="0">
                <a:solidFill>
                  <a:schemeClr val="tx1"/>
                </a:solidFill>
              </a:rPr>
              <a:t>Diag</a:t>
            </a:r>
            <a:r>
              <a:rPr lang="fr-FR" b="1" dirty="0" smtClean="0">
                <a:solidFill>
                  <a:schemeClr val="tx1"/>
                </a:solidFill>
              </a:rPr>
              <a:t> TS </a:t>
            </a:r>
            <a:r>
              <a:rPr lang="fr-FR" b="1" dirty="0" smtClean="0"/>
              <a:t> </a:t>
            </a:r>
            <a:endParaRPr lang="fr-FR" b="1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914" y="2923310"/>
            <a:ext cx="3102649" cy="2291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2697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528" y="426027"/>
            <a:ext cx="11042072" cy="6493684"/>
          </a:xfrm>
          <a:prstGeom prst="rect">
            <a:avLst/>
          </a:prstGeom>
        </p:spPr>
      </p:pic>
      <p:sp>
        <p:nvSpPr>
          <p:cNvPr id="5" name="Rectangle à coins arrondis 4"/>
          <p:cNvSpPr/>
          <p:nvPr/>
        </p:nvSpPr>
        <p:spPr>
          <a:xfrm>
            <a:off x="8441512" y="387927"/>
            <a:ext cx="3224016" cy="849527"/>
          </a:xfrm>
          <a:prstGeom prst="round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20735231" lon="1631" rev="21109689"/>
            </a:camera>
            <a:lightRig rig="sunset" dir="t"/>
          </a:scene3d>
          <a:sp3d extrusionH="254000" contourW="19050">
            <a:bevelT w="82550" h="44450" prst="angle"/>
            <a:bevelB w="82550" h="44450" prst="riblet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Cycle frigorifique de Carnot</a:t>
            </a:r>
            <a:endParaRPr lang="fr-FR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352" y="5264727"/>
            <a:ext cx="3813571" cy="1256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9756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33522" y="348208"/>
            <a:ext cx="3224016" cy="849527"/>
          </a:xfrm>
          <a:prstGeom prst="round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Cycle frigorifique de Carnot</a:t>
            </a:r>
            <a:endParaRPr lang="fr-FR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01852" y="286760"/>
            <a:ext cx="3991221" cy="579967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fr-FR" sz="2400" b="1" i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Rendement d’une </a:t>
            </a:r>
            <a:r>
              <a:rPr lang="fr-FR" sz="2400" b="1" i="1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IF &amp; PAC </a:t>
            </a:r>
            <a:endParaRPr lang="fr-FR" sz="24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pic>
        <p:nvPicPr>
          <p:cNvPr id="6" name="Imag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7538" y="1073794"/>
            <a:ext cx="6426789" cy="169684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439317" y="4300098"/>
                <a:ext cx="4278919" cy="794513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  <m:sub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𝐼𝐹</m:t>
                          </m:r>
                        </m:sub>
                      </m:sSub>
                      <m:r>
                        <a:rPr lang="fr-FR" sz="2400" i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fr-FR" sz="2400" i="0">
                              <a:latin typeface="Cambria Math" panose="02040503050406030204" pitchFamily="18" charset="0"/>
                            </a:rPr>
                            <m:t>Chaleur</m:t>
                          </m:r>
                          <m:r>
                            <a:rPr lang="fr-FR" sz="2400" i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m:rPr>
                              <m:sty m:val="p"/>
                            </m:rPr>
                            <a:rPr lang="fr-FR" sz="2400" i="0">
                              <a:latin typeface="Cambria Math" panose="02040503050406030204" pitchFamily="18" charset="0"/>
                            </a:rPr>
                            <m:t>source</m:t>
                          </m:r>
                          <m:r>
                            <a:rPr lang="fr-FR" sz="24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sz="2400" i="0">
                              <a:latin typeface="Cambria Math" panose="02040503050406030204" pitchFamily="18" charset="0"/>
                            </a:rPr>
                            <m:t>froide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fr-FR" sz="2400" i="0">
                              <a:latin typeface="Cambria Math" panose="02040503050406030204" pitchFamily="18" charset="0"/>
                            </a:rPr>
                            <m:t>Travail</m:t>
                          </m:r>
                          <m:r>
                            <a:rPr lang="fr-FR" sz="24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sz="2400" i="0">
                              <a:latin typeface="Cambria Math" panose="02040503050406030204" pitchFamily="18" charset="0"/>
                            </a:rPr>
                            <m:t>effectu</m:t>
                          </m:r>
                          <m:r>
                            <a:rPr lang="fr-FR" sz="2400" i="0">
                              <a:latin typeface="Cambria Math" panose="02040503050406030204" pitchFamily="18" charset="0"/>
                            </a:rPr>
                            <m:t>é  </m:t>
                          </m:r>
                        </m:den>
                      </m:f>
                    </m:oMath>
                  </m:oMathPara>
                </a14:m>
                <a:endParaRPr lang="fr-FR" sz="24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9317" y="4300098"/>
                <a:ext cx="4278919" cy="79451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1035690" y="5350795"/>
                <a:ext cx="5086175" cy="852926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rgbClr val="E709AD"/>
                </a:solidFill>
              </a:ln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r-FR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3200" i="1">
                            <a:latin typeface="Cambria Math" panose="02040503050406030204" pitchFamily="18" charset="0"/>
                          </a:rPr>
                          <m:t>𝜂</m:t>
                        </m:r>
                      </m:e>
                      <m:sub>
                        <m:r>
                          <a:rPr lang="fr-FR" sz="3200" i="1">
                            <a:latin typeface="Cambria Math" panose="02040503050406030204" pitchFamily="18" charset="0"/>
                          </a:rPr>
                          <m:t>𝐼𝐹</m:t>
                        </m:r>
                      </m:sub>
                    </m:sSub>
                    <m:r>
                      <a:rPr lang="fr-FR" sz="320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r-FR" sz="3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32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fr-FR" sz="3200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fr-FR" sz="3200" i="1">
                            <a:latin typeface="Cambria Math" panose="02040503050406030204" pitchFamily="18" charset="0"/>
                          </a:rPr>
                          <m:t>𝑊</m:t>
                        </m:r>
                      </m:den>
                    </m:f>
                    <m:r>
                      <a:rPr lang="fr-FR" sz="3200" i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fr-FR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r-FR" sz="3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32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fr-FR" sz="3200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fr-FR" sz="3200" i="0">
                            <a:latin typeface="Cambria Math" panose="02040503050406030204" pitchFamily="18" charset="0"/>
                          </a:rPr>
                          <m:t>−</m:t>
                        </m:r>
                        <m:d>
                          <m:dPr>
                            <m:ctrlPr>
                              <a:rPr lang="fr-FR" sz="3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32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3200" i="1">
                                    <a:latin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b>
                                <m:r>
                                  <a:rPr lang="fr-FR" sz="3200" i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sz="3200" i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fr-FR" sz="32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3200" i="1">
                                    <a:latin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b>
                                <m:r>
                                  <a:rPr lang="fr-FR" sz="3200" i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den>
                    </m:f>
                  </m:oMath>
                </a14:m>
                <a:r>
                  <a:rPr lang="fr-FR" sz="32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r-FR" sz="3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32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fr-FR" sz="320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fr-FR" sz="3200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sSub>
                          <m:sSubPr>
                            <m:ctrlPr>
                              <a:rPr lang="fr-FR" sz="3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32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fr-FR" sz="32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fr-FR" sz="320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fr-FR" sz="3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32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fr-FR" sz="320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fr-FR" sz="3200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fr-FR" sz="32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5690" y="5350795"/>
                <a:ext cx="5086175" cy="852926"/>
              </a:xfrm>
              <a:prstGeom prst="rect">
                <a:avLst/>
              </a:prstGeom>
              <a:blipFill>
                <a:blip r:embed="rId4"/>
                <a:stretch>
                  <a:fillRect b="-1408"/>
                </a:stretch>
              </a:blipFill>
              <a:ln>
                <a:solidFill>
                  <a:srgbClr val="E709AD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6945945" y="4297314"/>
                <a:ext cx="4408194" cy="793743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rgbClr val="00B0F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  <m:sub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𝑃𝐴𝐶</m:t>
                          </m:r>
                        </m:sub>
                      </m:sSub>
                      <m:r>
                        <a:rPr lang="fr-FR" sz="2400" i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fr-FR" sz="2400" i="0">
                              <a:latin typeface="Cambria Math" panose="02040503050406030204" pitchFamily="18" charset="0"/>
                            </a:rPr>
                            <m:t>Chaleur</m:t>
                          </m:r>
                          <m:r>
                            <a:rPr lang="fr-FR" sz="2400" i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m:rPr>
                              <m:sty m:val="p"/>
                            </m:rPr>
                            <a:rPr lang="fr-FR" sz="2400" i="0">
                              <a:latin typeface="Cambria Math" panose="02040503050406030204" pitchFamily="18" charset="0"/>
                            </a:rPr>
                            <m:t>source</m:t>
                          </m:r>
                          <m:r>
                            <a:rPr lang="fr-FR" sz="24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sz="2400" i="0">
                              <a:latin typeface="Cambria Math" panose="02040503050406030204" pitchFamily="18" charset="0"/>
                            </a:rPr>
                            <m:t>chaude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fr-FR" sz="2400" i="0">
                              <a:latin typeface="Cambria Math" panose="02040503050406030204" pitchFamily="18" charset="0"/>
                            </a:rPr>
                            <m:t>Travail</m:t>
                          </m:r>
                          <m:r>
                            <a:rPr lang="fr-FR" sz="24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sz="2400" i="0">
                              <a:latin typeface="Cambria Math" panose="02040503050406030204" pitchFamily="18" charset="0"/>
                            </a:rPr>
                            <m:t>effectu</m:t>
                          </m:r>
                          <m:r>
                            <a:rPr lang="fr-FR" sz="2400" i="0">
                              <a:latin typeface="Cambria Math" panose="02040503050406030204" pitchFamily="18" charset="0"/>
                            </a:rPr>
                            <m:t>é  </m:t>
                          </m:r>
                        </m:den>
                      </m:f>
                    </m:oMath>
                  </m:oMathPara>
                </a14:m>
                <a:endParaRPr lang="fr-FR" sz="24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5945" y="4297314"/>
                <a:ext cx="4408194" cy="7937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6759611" y="5357079"/>
                <a:ext cx="5099879" cy="846642"/>
              </a:xfrm>
              <a:prstGeom prst="rect">
                <a:avLst/>
              </a:prstGeom>
              <a:solidFill>
                <a:srgbClr val="FFCCCC"/>
              </a:solidFill>
              <a:ln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  <m:sub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𝑃𝐴𝐶</m:t>
                          </m:r>
                        </m:sub>
                      </m:sSub>
                      <m:r>
                        <a:rPr lang="fr-FR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fr-FR" sz="24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𝑊</m:t>
                          </m:r>
                        </m:den>
                      </m:f>
                      <m:r>
                        <a:rPr lang="fr-FR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fr-FR" sz="240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fr-FR" sz="2400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lang="fr-FR" sz="240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fr-FR" sz="240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lang="fr-FR" sz="24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fr-FR" sz="24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fr-FR" sz="2400" i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fr-FR" sz="24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fr-FR" sz="2400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fr-FR" sz="2400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fr-FR" sz="2400" i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fr-FR" sz="24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9611" y="5357079"/>
                <a:ext cx="5099879" cy="84664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/>
          <p:cNvSpPr/>
          <p:nvPr/>
        </p:nvSpPr>
        <p:spPr>
          <a:xfrm>
            <a:off x="4094877" y="2977705"/>
            <a:ext cx="4752109" cy="1015663"/>
          </a:xfrm>
          <a:prstGeom prst="rect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marL="270510" algn="just">
              <a:lnSpc>
                <a:spcPct val="150000"/>
              </a:lnSpc>
              <a:spcAft>
                <a:spcPts val="0"/>
              </a:spcAft>
              <a:tabLst>
                <a:tab pos="900430" algn="l"/>
              </a:tabLst>
            </a:pPr>
            <a:r>
              <a:rPr lang="fr-FR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Q2: </a:t>
            </a:r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Chaleur cédée par le </a:t>
            </a:r>
            <a:r>
              <a:rPr lang="fr-FR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fluide</a:t>
            </a:r>
            <a:endParaRPr lang="fr-FR" sz="2400" dirty="0">
              <a:solidFill>
                <a:srgbClr val="FF0000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fr-FR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Q1: </a:t>
            </a:r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Chaleur absorbée par le </a:t>
            </a:r>
            <a:r>
              <a:rPr lang="fr-FR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fluide</a:t>
            </a:r>
            <a:endParaRPr lang="fr-F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21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0" grpId="0" animBg="1"/>
      <p:bldP spid="11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33522" y="348208"/>
            <a:ext cx="3224016" cy="849527"/>
          </a:xfrm>
          <a:prstGeom prst="round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Cycle frigorifique de Carnot</a:t>
            </a:r>
            <a:endParaRPr lang="fr-FR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450912"/>
              </p:ext>
            </p:extLst>
          </p:nvPr>
        </p:nvGraphicFramePr>
        <p:xfrm>
          <a:off x="2175164" y="983674"/>
          <a:ext cx="9116291" cy="56249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60450">
                  <a:extLst>
                    <a:ext uri="{9D8B030D-6E8A-4147-A177-3AD203B41FA5}">
                      <a16:colId xmlns:a16="http://schemas.microsoft.com/office/drawing/2014/main" val="3086184588"/>
                    </a:ext>
                  </a:extLst>
                </a:gridCol>
                <a:gridCol w="4755841">
                  <a:extLst>
                    <a:ext uri="{9D8B030D-6E8A-4147-A177-3AD203B41FA5}">
                      <a16:colId xmlns:a16="http://schemas.microsoft.com/office/drawing/2014/main" val="2838545038"/>
                    </a:ext>
                  </a:extLst>
                </a:gridCol>
              </a:tblGrid>
              <a:tr h="89089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14960" algn="l"/>
                        </a:tabLst>
                      </a:pPr>
                      <a:r>
                        <a:rPr lang="fr-FR" sz="1800" dirty="0">
                          <a:effectLst/>
                        </a:rPr>
                        <a:t>Schéma de principe d’une machine Motrice 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14960" algn="l"/>
                        </a:tabLst>
                      </a:pPr>
                      <a:r>
                        <a:rPr lang="fr-FR" sz="1800" dirty="0">
                          <a:effectLst/>
                        </a:rPr>
                        <a:t>Schéma de principe d’une PAC/ INF (Réceptrice)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12217676"/>
                  </a:ext>
                </a:extLst>
              </a:tr>
              <a:tr h="359913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14960" algn="l"/>
                        </a:tabLst>
                      </a:pP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14960" algn="l"/>
                        </a:tabLst>
                      </a:pPr>
                      <a:endParaRPr lang="fr-FR" sz="1100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14960" algn="l"/>
                        </a:tabLs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3387803"/>
                  </a:ext>
                </a:extLst>
              </a:tr>
              <a:tr h="1134911">
                <a:tc gridSpan="2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14960" algn="l"/>
                        </a:tabLst>
                      </a:pPr>
                      <a:r>
                        <a:rPr lang="fr-FR" sz="1600" dirty="0">
                          <a:effectLst/>
                        </a:rPr>
                        <a:t>Tc : </a:t>
                      </a:r>
                      <a:r>
                        <a:rPr lang="fr-FR" sz="1600" dirty="0" smtClean="0">
                          <a:effectLst/>
                        </a:rPr>
                        <a:t>Température </a:t>
                      </a:r>
                      <a:r>
                        <a:rPr lang="fr-FR" sz="1600" dirty="0">
                          <a:effectLst/>
                        </a:rPr>
                        <a:t>de la source chaude.      Tf : </a:t>
                      </a:r>
                      <a:r>
                        <a:rPr lang="fr-FR" sz="1600" dirty="0" smtClean="0">
                          <a:effectLst/>
                        </a:rPr>
                        <a:t>Température </a:t>
                      </a:r>
                      <a:r>
                        <a:rPr lang="fr-FR" sz="1600" dirty="0">
                          <a:effectLst/>
                        </a:rPr>
                        <a:t>de la source froide.     </a:t>
                      </a:r>
                      <a:endParaRPr lang="fr-FR" sz="1600" dirty="0" smtClean="0">
                        <a:effectLst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14960" algn="l"/>
                        </a:tabLst>
                      </a:pPr>
                      <a:r>
                        <a:rPr lang="fr-FR" sz="1600" dirty="0" smtClean="0">
                          <a:effectLst/>
                        </a:rPr>
                        <a:t>  </a:t>
                      </a:r>
                      <a:r>
                        <a:rPr lang="fr-FR" sz="1600" dirty="0">
                          <a:effectLst/>
                        </a:rPr>
                        <a:t>W : Travail du cycle </a:t>
                      </a:r>
                      <a:r>
                        <a:rPr lang="fr-FR" sz="1600" dirty="0" smtClean="0">
                          <a:effectLst/>
                        </a:rPr>
                        <a:t> </a:t>
                      </a:r>
                      <a:r>
                        <a:rPr lang="fr-FR" sz="1600" dirty="0" err="1">
                          <a:effectLst/>
                        </a:rPr>
                        <a:t>Qc</a:t>
                      </a:r>
                      <a:r>
                        <a:rPr lang="fr-FR" sz="1600" dirty="0">
                          <a:effectLst/>
                        </a:rPr>
                        <a:t> : Chaleur de la source chaude.  </a:t>
                      </a:r>
                      <a:endParaRPr lang="fr-FR" sz="1600" dirty="0" smtClean="0">
                        <a:effectLst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14960" algn="l"/>
                        </a:tabLst>
                      </a:pPr>
                      <a:r>
                        <a:rPr lang="fr-FR" sz="1600" dirty="0" smtClean="0">
                          <a:effectLst/>
                        </a:rPr>
                        <a:t>  </a:t>
                      </a:r>
                      <a:r>
                        <a:rPr lang="fr-FR" sz="1600" dirty="0" err="1">
                          <a:effectLst/>
                        </a:rPr>
                        <a:t>Qf</a:t>
                      </a:r>
                      <a:r>
                        <a:rPr lang="fr-FR" sz="1600" dirty="0">
                          <a:effectLst/>
                        </a:rPr>
                        <a:t> : </a:t>
                      </a:r>
                      <a:r>
                        <a:rPr lang="fr-FR" sz="1600" dirty="0" smtClean="0">
                          <a:effectLst/>
                        </a:rPr>
                        <a:t>Chaleur </a:t>
                      </a:r>
                      <a:r>
                        <a:rPr lang="fr-FR" sz="1600" dirty="0">
                          <a:effectLst/>
                        </a:rPr>
                        <a:t>de la source froide.     Système : </a:t>
                      </a:r>
                      <a:r>
                        <a:rPr lang="fr-FR" sz="1600" dirty="0" smtClean="0">
                          <a:effectLst/>
                        </a:rPr>
                        <a:t>Fluide  (GAZ.</a:t>
                      </a:r>
                      <a:r>
                        <a:rPr lang="fr-FR" sz="1600" baseline="0" dirty="0" smtClean="0">
                          <a:effectLst/>
                        </a:rPr>
                        <a:t> LIQUIDE ) 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4296796"/>
                  </a:ext>
                </a:extLst>
              </a:tr>
            </a:tbl>
          </a:graphicData>
        </a:graphic>
      </p:graphicFrame>
      <p:graphicFrame>
        <p:nvGraphicFramePr>
          <p:cNvPr id="8" name="Obje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6594898"/>
              </p:ext>
            </p:extLst>
          </p:nvPr>
        </p:nvGraphicFramePr>
        <p:xfrm>
          <a:off x="6549253" y="1833201"/>
          <a:ext cx="4742202" cy="3625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4" name="Image bitmap" r:id="rId3" imgW="4323810" imgH="3409524" progId="Paint.Picture">
                  <p:embed/>
                </p:oleObj>
              </mc:Choice>
              <mc:Fallback>
                <p:oleObj name="Image bitmap" r:id="rId3" imgW="4323810" imgH="3409524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9253" y="1833201"/>
                        <a:ext cx="4742202" cy="362549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4" name="Image 3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7547" y="1833201"/>
            <a:ext cx="4374089" cy="3625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899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02082" y="734946"/>
            <a:ext cx="2602530" cy="664363"/>
          </a:xfrm>
          <a:prstGeom prst="flowChartAlternateProcess">
            <a:avLst/>
          </a:prstGeo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r>
              <a:rPr lang="fr-FR" b="1" dirty="0" smtClean="0">
                <a:solidFill>
                  <a:srgbClr val="00B0F0"/>
                </a:solidFill>
              </a:rPr>
              <a:t>Chapitre 1 </a:t>
            </a:r>
            <a:endParaRPr lang="fr-FR" b="1" dirty="0">
              <a:solidFill>
                <a:srgbClr val="00B0F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24000" y="2133600"/>
            <a:ext cx="9559636" cy="2798617"/>
          </a:xfrm>
          <a:solidFill>
            <a:srgbClr val="FFCCFF"/>
          </a:solidFill>
        </p:spPr>
        <p:txBody>
          <a:bodyPr>
            <a:normAutofit fontScale="92500" lnSpcReduction="20000"/>
          </a:bodyPr>
          <a:lstStyle/>
          <a:p>
            <a:r>
              <a:rPr lang="fr-FR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Généralité</a:t>
            </a:r>
          </a:p>
          <a:p>
            <a:r>
              <a:rPr lang="fr-FR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Froid naturel: Procédés traditionnels</a:t>
            </a:r>
          </a:p>
          <a:p>
            <a:r>
              <a:rPr lang="fr-FR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Froid </a:t>
            </a:r>
            <a:r>
              <a:rPr lang="fr-FR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artificiel: Systèmes </a:t>
            </a:r>
            <a:r>
              <a:rPr lang="fr-FR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Production </a:t>
            </a:r>
          </a:p>
          <a:p>
            <a:r>
              <a:rPr lang="fr-FR" sz="4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Cycle </a:t>
            </a:r>
            <a:r>
              <a:rPr lang="fr-FR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frigorifique de Carnot</a:t>
            </a:r>
          </a:p>
          <a:p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58582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773806" y="3827395"/>
            <a:ext cx="284515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fr-F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4145924" y="4170462"/>
            <a:ext cx="6260206" cy="6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fr-F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773806" y="3575774"/>
            <a:ext cx="3103272" cy="188486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Système de production 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 froid</a:t>
            </a:r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8477810" y="1540398"/>
            <a:ext cx="3065173" cy="188486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Système 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d’extraire 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la 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chaleur</a:t>
            </a:r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Bulle ronde 2"/>
          <p:cNvSpPr/>
          <p:nvPr/>
        </p:nvSpPr>
        <p:spPr>
          <a:xfrm>
            <a:off x="5022520" y="1540398"/>
            <a:ext cx="2343417" cy="1584102"/>
          </a:xfrm>
          <a:prstGeom prst="wedgeEllipseCallout">
            <a:avLst>
              <a:gd name="adj1" fmla="val -163032"/>
              <a:gd name="adj2" fmla="val 78563"/>
            </a:avLst>
          </a:prstGeom>
          <a:solidFill>
            <a:srgbClr val="CCECFF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Installation frigorifique</a:t>
            </a:r>
          </a:p>
        </p:txBody>
      </p:sp>
      <p:sp>
        <p:nvSpPr>
          <p:cNvPr id="14" name="Bulle ronde 13"/>
          <p:cNvSpPr/>
          <p:nvPr/>
        </p:nvSpPr>
        <p:spPr>
          <a:xfrm>
            <a:off x="4853483" y="4170462"/>
            <a:ext cx="2512454" cy="1584102"/>
          </a:xfrm>
          <a:prstGeom prst="wedgeEllipseCallout">
            <a:avLst>
              <a:gd name="adj1" fmla="val 154822"/>
              <a:gd name="adj2" fmla="val -96860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Pompe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chaleur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33522" y="348208"/>
            <a:ext cx="3224016" cy="694951"/>
          </a:xfrm>
          <a:prstGeom prst="roundRect">
            <a:avLst/>
          </a:prstGeom>
          <a:solidFill>
            <a:srgbClr val="FFCCFF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 defTabSz="4572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Généralité</a:t>
            </a:r>
          </a:p>
        </p:txBody>
      </p:sp>
    </p:spTree>
    <p:extLst>
      <p:ext uri="{BB962C8B-B14F-4D97-AF65-F5344CB8AC3E}">
        <p14:creationId xmlns:p14="http://schemas.microsoft.com/office/powerpoint/2010/main" val="771956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sées 3"/>
          <p:cNvSpPr/>
          <p:nvPr/>
        </p:nvSpPr>
        <p:spPr>
          <a:xfrm>
            <a:off x="2693440" y="259530"/>
            <a:ext cx="8409905" cy="4056845"/>
          </a:xfrm>
          <a:prstGeom prst="cloudCallou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400" dirty="0">
                <a:solidFill>
                  <a:srgbClr val="FF0000"/>
                </a:solidFill>
              </a:rPr>
              <a:t>Qu’on parle du froid on parle de l’absence de la chaleur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883" y="4519180"/>
            <a:ext cx="1304925" cy="150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5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543059" y="1593860"/>
            <a:ext cx="2327890" cy="811369"/>
          </a:xfrm>
          <a:prstGeom prst="roundRect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L’Homme des pays </a:t>
            </a:r>
            <a:r>
              <a:rPr lang="fr-FR" sz="24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Tempérés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Connecteur droit avec flèche 6"/>
          <p:cNvCxnSpPr>
            <a:stCxn id="5" idx="3"/>
            <a:endCxn id="12" idx="1"/>
          </p:cNvCxnSpPr>
          <p:nvPr/>
        </p:nvCxnSpPr>
        <p:spPr>
          <a:xfrm flipV="1">
            <a:off x="2870949" y="1182150"/>
            <a:ext cx="2024579" cy="817395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à coins arrondis 8"/>
          <p:cNvSpPr/>
          <p:nvPr/>
        </p:nvSpPr>
        <p:spPr>
          <a:xfrm>
            <a:off x="9696043" y="1472081"/>
            <a:ext cx="1674253" cy="811369"/>
          </a:xfrm>
          <a:prstGeom prst="round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Denrées </a:t>
            </a:r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fr-F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érissables</a:t>
            </a:r>
            <a:endParaRPr lang="fr-F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Ellipse 9"/>
          <p:cNvSpPr/>
          <p:nvPr/>
        </p:nvSpPr>
        <p:spPr>
          <a:xfrm rot="1781441">
            <a:off x="2915207" y="1336515"/>
            <a:ext cx="2025210" cy="494469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Constaté  </a:t>
            </a:r>
            <a:endParaRPr lang="fr-FR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4895528" y="348208"/>
            <a:ext cx="2472911" cy="166788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Conditions hivernales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(Température, Humidité..)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Connecteur droit avec flèche 12"/>
          <p:cNvCxnSpPr>
            <a:stCxn id="12" idx="3"/>
            <a:endCxn id="9" idx="1"/>
          </p:cNvCxnSpPr>
          <p:nvPr/>
        </p:nvCxnSpPr>
        <p:spPr>
          <a:xfrm>
            <a:off x="7368439" y="1182150"/>
            <a:ext cx="2327604" cy="695616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lipse 15"/>
          <p:cNvSpPr/>
          <p:nvPr/>
        </p:nvSpPr>
        <p:spPr>
          <a:xfrm rot="2428606">
            <a:off x="7270734" y="1301927"/>
            <a:ext cx="2345266" cy="56364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Conservées </a:t>
            </a:r>
            <a:endParaRPr lang="fr-FR" dirty="0"/>
          </a:p>
        </p:txBody>
      </p:sp>
      <p:sp>
        <p:nvSpPr>
          <p:cNvPr id="23" name="Rectangle à coins arrondis 22"/>
          <p:cNvSpPr/>
          <p:nvPr/>
        </p:nvSpPr>
        <p:spPr>
          <a:xfrm>
            <a:off x="8796270" y="3746405"/>
            <a:ext cx="2292440" cy="694951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Froid Artificiel 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965098" y="3746405"/>
            <a:ext cx="2292440" cy="694951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Froid Naturel  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4656070" y="3259778"/>
            <a:ext cx="2951825" cy="6949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Reproduire ces conditions en été 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9" name="Connecteur en angle 38"/>
          <p:cNvCxnSpPr>
            <a:stCxn id="35" idx="1"/>
            <a:endCxn id="24" idx="3"/>
          </p:cNvCxnSpPr>
          <p:nvPr/>
        </p:nvCxnSpPr>
        <p:spPr>
          <a:xfrm rot="10800000" flipV="1">
            <a:off x="3257538" y="3607253"/>
            <a:ext cx="1398532" cy="486627"/>
          </a:xfrm>
          <a:prstGeom prst="bentConnector3">
            <a:avLst>
              <a:gd name="adj1" fmla="val 50000"/>
            </a:avLst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en angle 42"/>
          <p:cNvCxnSpPr>
            <a:stCxn id="35" idx="3"/>
            <a:endCxn id="23" idx="1"/>
          </p:cNvCxnSpPr>
          <p:nvPr/>
        </p:nvCxnSpPr>
        <p:spPr>
          <a:xfrm>
            <a:off x="7607895" y="3607254"/>
            <a:ext cx="1188375" cy="486627"/>
          </a:xfrm>
          <a:prstGeom prst="bentConnector3">
            <a:avLst>
              <a:gd name="adj1" fmla="val 50000"/>
            </a:avLst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à coins arrondis 53"/>
          <p:cNvSpPr/>
          <p:nvPr/>
        </p:nvSpPr>
        <p:spPr>
          <a:xfrm>
            <a:off x="6882890" y="5254580"/>
            <a:ext cx="2292440" cy="694951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Systèmes de Production 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1" name="Connecteur droit avec flèche 60"/>
          <p:cNvCxnSpPr>
            <a:stCxn id="23" idx="2"/>
            <a:endCxn id="54" idx="0"/>
          </p:cNvCxnSpPr>
          <p:nvPr/>
        </p:nvCxnSpPr>
        <p:spPr>
          <a:xfrm flipH="1">
            <a:off x="8029110" y="4441356"/>
            <a:ext cx="1913380" cy="813224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avec flèche 71"/>
          <p:cNvCxnSpPr>
            <a:stCxn id="24" idx="2"/>
            <a:endCxn id="76" idx="0"/>
          </p:cNvCxnSpPr>
          <p:nvPr/>
        </p:nvCxnSpPr>
        <p:spPr>
          <a:xfrm>
            <a:off x="2111318" y="4441356"/>
            <a:ext cx="1931597" cy="869993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à coins arrondis 75"/>
          <p:cNvSpPr/>
          <p:nvPr/>
        </p:nvSpPr>
        <p:spPr>
          <a:xfrm>
            <a:off x="2870949" y="5311349"/>
            <a:ext cx="2343931" cy="694951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Procédés Traditionnels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0" name="Connecteur droit avec flèche 29"/>
          <p:cNvCxnSpPr>
            <a:stCxn id="12" idx="2"/>
          </p:cNvCxnSpPr>
          <p:nvPr/>
        </p:nvCxnSpPr>
        <p:spPr>
          <a:xfrm flipH="1">
            <a:off x="6131983" y="2016092"/>
            <a:ext cx="1" cy="130015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7491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33521" y="348208"/>
            <a:ext cx="4259209" cy="653702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Procédés traditionnels</a:t>
            </a:r>
            <a:endParaRPr lang="fr-F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33303" y="1746562"/>
            <a:ext cx="1268518" cy="461665"/>
          </a:xfrm>
          <a:prstGeom prst="rect">
            <a:avLst/>
          </a:prstGeom>
          <a:solidFill>
            <a:srgbClr val="FFCCFF"/>
          </a:solidFill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Salage</a:t>
            </a:r>
            <a:endParaRPr lang="fr-F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38402" y="2952878"/>
            <a:ext cx="1760869" cy="46166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Saumurage</a:t>
            </a:r>
            <a:endParaRPr lang="fr-F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74638" y="4149821"/>
            <a:ext cx="1244251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txBody>
          <a:bodyPr wrap="none">
            <a:spAutoFit/>
          </a:bodyPr>
          <a:lstStyle/>
          <a:p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Séchage</a:t>
            </a:r>
            <a:endParaRPr lang="fr-F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08286" y="1737188"/>
            <a:ext cx="8425063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Technique </a:t>
            </a:r>
            <a:r>
              <a:rPr lang="fr-F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consiste à 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saler un aliment (viande, fromage, </a:t>
            </a:r>
            <a:r>
              <a:rPr lang="fr-F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  <a:r>
              <a:rPr lang="fr-FR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0635" y="2923612"/>
            <a:ext cx="4698722" cy="461665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fr-FR" sz="2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Liquide </a:t>
            </a:r>
            <a:r>
              <a:rPr lang="fr-FR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à forte concentration de </a:t>
            </a:r>
            <a:r>
              <a:rPr lang="fr-FR" sz="2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sel. 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314706" y="4139302"/>
            <a:ext cx="7218643" cy="461665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none">
            <a:spAutoFit/>
          </a:bodyPr>
          <a:lstStyle/>
          <a:p>
            <a:r>
              <a:rPr lang="fr-FR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Méthode </a:t>
            </a:r>
            <a:r>
              <a:rPr lang="fr-FR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de conservation des aliments par déshydratation</a:t>
            </a:r>
            <a:endParaRPr lang="fr-FR" sz="2400" dirty="0"/>
          </a:p>
        </p:txBody>
      </p:sp>
      <p:sp>
        <p:nvSpPr>
          <p:cNvPr id="20" name="Rectangle 19"/>
          <p:cNvSpPr/>
          <p:nvPr/>
        </p:nvSpPr>
        <p:spPr>
          <a:xfrm>
            <a:off x="2108286" y="5354992"/>
            <a:ext cx="2184444" cy="461665"/>
          </a:xfrm>
          <a:prstGeom prst="rect">
            <a:avLst/>
          </a:prstGeom>
          <a:solidFill>
            <a:srgbClr val="FF9900"/>
          </a:solidFill>
          <a:ln>
            <a:solidFill>
              <a:srgbClr val="7030A0"/>
            </a:solidFill>
          </a:ln>
        </p:spPr>
        <p:txBody>
          <a:bodyPr wrap="none">
            <a:spAutoFit/>
          </a:bodyPr>
          <a:lstStyle/>
          <a:p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Glace naturelle</a:t>
            </a:r>
            <a:endParaRPr lang="fr-FR" sz="2400" dirty="0"/>
          </a:p>
        </p:txBody>
      </p:sp>
      <p:sp>
        <p:nvSpPr>
          <p:cNvPr id="22" name="Rectangle 21"/>
          <p:cNvSpPr/>
          <p:nvPr/>
        </p:nvSpPr>
        <p:spPr>
          <a:xfrm>
            <a:off x="4497654" y="5354992"/>
            <a:ext cx="2651292" cy="46166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fr-FR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pièces </a:t>
            </a: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d’eau gelées</a:t>
            </a:r>
          </a:p>
        </p:txBody>
      </p:sp>
    </p:spTree>
    <p:extLst>
      <p:ext uri="{BB962C8B-B14F-4D97-AF65-F5344CB8AC3E}">
        <p14:creationId xmlns:p14="http://schemas.microsoft.com/office/powerpoint/2010/main" val="38910980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53407" y="394475"/>
            <a:ext cx="4186083" cy="817942"/>
          </a:xfrm>
          <a:prstGeom prst="roundRect">
            <a:avLst/>
          </a:prstGeom>
          <a:solidFill>
            <a:srgbClr val="CCECFF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Systèmes de Production </a:t>
            </a:r>
          </a:p>
        </p:txBody>
      </p:sp>
      <p:sp>
        <p:nvSpPr>
          <p:cNvPr id="5" name="Rectangle 4"/>
          <p:cNvSpPr/>
          <p:nvPr/>
        </p:nvSpPr>
        <p:spPr>
          <a:xfrm>
            <a:off x="5045542" y="341781"/>
            <a:ext cx="2961067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Systèmes frigorifiques</a:t>
            </a:r>
          </a:p>
        </p:txBody>
      </p:sp>
      <p:sp>
        <p:nvSpPr>
          <p:cNvPr id="6" name="Rectangle 5"/>
          <p:cNvSpPr/>
          <p:nvPr/>
        </p:nvSpPr>
        <p:spPr>
          <a:xfrm>
            <a:off x="2925700" y="3035760"/>
            <a:ext cx="2026563" cy="100046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dirty="0" smtClean="0"/>
              <a:t>          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Energie mécanique</a:t>
            </a: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61131" y="4616434"/>
            <a:ext cx="3242158" cy="157629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fr-FR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Systèmes </a:t>
            </a:r>
            <a:r>
              <a:rPr lang="fr-F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 compression de vapeurs </a:t>
            </a:r>
            <a:endParaRPr lang="fr-FR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fr-FR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Climatiseur, Réfrigérateur……)</a:t>
            </a:r>
          </a:p>
        </p:txBody>
      </p:sp>
      <p:sp>
        <p:nvSpPr>
          <p:cNvPr id="8" name="Rectangle 7"/>
          <p:cNvSpPr/>
          <p:nvPr/>
        </p:nvSpPr>
        <p:spPr>
          <a:xfrm>
            <a:off x="7213580" y="4849724"/>
            <a:ext cx="2262929" cy="1109713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endParaRPr lang="fr-FR" sz="2400" dirty="0" smtClean="0"/>
          </a:p>
          <a:p>
            <a:pPr marL="285750" lvl="0" indent="-285750">
              <a:buFont typeface="Wingdings" panose="05000000000000000000" pitchFamily="2" charset="2"/>
              <a:buChar char="v"/>
            </a:pP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fr-FR" sz="2400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fr-FR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Systèmes </a:t>
            </a:r>
            <a:r>
              <a:rPr lang="fr-FR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 </a:t>
            </a:r>
            <a:r>
              <a:rPr lang="fr-FR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absorption</a:t>
            </a:r>
          </a:p>
          <a:p>
            <a:pPr lvl="0"/>
            <a:r>
              <a:rPr lang="fr-FR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1990138" y="1236710"/>
            <a:ext cx="399244" cy="437218"/>
          </a:xfrm>
          <a:prstGeom prst="ellipse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200" dirty="0"/>
              <a:t>1</a:t>
            </a:r>
          </a:p>
        </p:txBody>
      </p:sp>
      <p:sp>
        <p:nvSpPr>
          <p:cNvPr id="15" name="Ellipse 14"/>
          <p:cNvSpPr/>
          <p:nvPr/>
        </p:nvSpPr>
        <p:spPr>
          <a:xfrm>
            <a:off x="10076109" y="1236710"/>
            <a:ext cx="401391" cy="374164"/>
          </a:xfrm>
          <a:prstGeom prst="ellipse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dirty="0" smtClean="0"/>
              <a:t>2</a:t>
            </a:r>
            <a:endParaRPr lang="fr-FR" sz="2800" dirty="0"/>
          </a:p>
        </p:txBody>
      </p:sp>
      <p:sp>
        <p:nvSpPr>
          <p:cNvPr id="2" name="Rectangle à coins arrondis 1"/>
          <p:cNvSpPr/>
          <p:nvPr/>
        </p:nvSpPr>
        <p:spPr>
          <a:xfrm>
            <a:off x="2978888" y="1711267"/>
            <a:ext cx="2763416" cy="97874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Systèmes mécano-frigorifiques</a:t>
            </a:r>
            <a:endParaRPr lang="fr-FR" sz="2400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7599902" y="1711268"/>
            <a:ext cx="2683382" cy="978745"/>
          </a:xfrm>
          <a:prstGeom prst="round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Systèmes thermo-frigorifique</a:t>
            </a:r>
            <a:endParaRPr lang="fr-FR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468982" y="3133213"/>
            <a:ext cx="1607127" cy="97241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Energie thermique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cxnSp>
        <p:nvCxnSpPr>
          <p:cNvPr id="9" name="Connecteur droit avec flèche 8"/>
          <p:cNvCxnSpPr>
            <a:stCxn id="5" idx="2"/>
            <a:endCxn id="2" idx="0"/>
          </p:cNvCxnSpPr>
          <p:nvPr/>
        </p:nvCxnSpPr>
        <p:spPr>
          <a:xfrm flipH="1">
            <a:off x="4360596" y="803446"/>
            <a:ext cx="2165480" cy="9078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>
            <a:stCxn id="5" idx="2"/>
            <a:endCxn id="13" idx="0"/>
          </p:cNvCxnSpPr>
          <p:nvPr/>
        </p:nvCxnSpPr>
        <p:spPr>
          <a:xfrm>
            <a:off x="6526076" y="803446"/>
            <a:ext cx="2415517" cy="9078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>
            <a:stCxn id="2" idx="2"/>
            <a:endCxn id="6" idx="0"/>
          </p:cNvCxnSpPr>
          <p:nvPr/>
        </p:nvCxnSpPr>
        <p:spPr>
          <a:xfrm flipH="1">
            <a:off x="3938982" y="2690012"/>
            <a:ext cx="421614" cy="3457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stCxn id="13" idx="2"/>
            <a:endCxn id="18" idx="0"/>
          </p:cNvCxnSpPr>
          <p:nvPr/>
        </p:nvCxnSpPr>
        <p:spPr>
          <a:xfrm>
            <a:off x="8941593" y="2690013"/>
            <a:ext cx="330953" cy="443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>
            <a:stCxn id="6" idx="2"/>
            <a:endCxn id="7" idx="0"/>
          </p:cNvCxnSpPr>
          <p:nvPr/>
        </p:nvCxnSpPr>
        <p:spPr>
          <a:xfrm>
            <a:off x="3938982" y="4036221"/>
            <a:ext cx="843228" cy="5802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>
            <a:stCxn id="18" idx="2"/>
            <a:endCxn id="8" idx="0"/>
          </p:cNvCxnSpPr>
          <p:nvPr/>
        </p:nvCxnSpPr>
        <p:spPr>
          <a:xfrm flipH="1">
            <a:off x="8345045" y="4105627"/>
            <a:ext cx="927501" cy="7440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9294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33522" y="348208"/>
            <a:ext cx="3224016" cy="849527"/>
          </a:xfrm>
          <a:prstGeom prst="round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Cycle frigorifique de Carnot</a:t>
            </a:r>
            <a:endParaRPr lang="fr-FR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81887" y="551404"/>
            <a:ext cx="3618222" cy="646331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fr-FR" sz="3600" b="1" i="1" dirty="0">
                <a:latin typeface="Times New Roman" panose="02020603050405020304" pitchFamily="18" charset="0"/>
                <a:ea typeface="SimSun" panose="02010600030101010101" pitchFamily="2" charset="-122"/>
              </a:rPr>
              <a:t>Cycle </a:t>
            </a:r>
            <a:r>
              <a:rPr lang="fr-FR" sz="3600" b="1" i="1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de Carnot </a:t>
            </a:r>
            <a:endParaRPr lang="fr-FR" sz="3600" dirty="0"/>
          </a:p>
        </p:txBody>
      </p:sp>
      <p:sp>
        <p:nvSpPr>
          <p:cNvPr id="8" name="Rectangle 7"/>
          <p:cNvSpPr/>
          <p:nvPr/>
        </p:nvSpPr>
        <p:spPr>
          <a:xfrm>
            <a:off x="762000" y="5123441"/>
            <a:ext cx="10456436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fr-FR" dirty="0" smtClean="0">
                <a:latin typeface="CMR12"/>
                <a:ea typeface="SimSun" panose="02010600030101010101" pitchFamily="2" charset="-122"/>
                <a:cs typeface="CMR12"/>
              </a:rPr>
              <a:t> </a:t>
            </a:r>
            <a:r>
              <a:rPr lang="fr-FR" b="1" dirty="0" smtClean="0">
                <a:latin typeface="CMR12"/>
                <a:ea typeface="SimSun" panose="02010600030101010101" pitchFamily="2" charset="-122"/>
                <a:cs typeface="CMR12"/>
              </a:rPr>
              <a:t>Transformation Isotherme : Transformation s’effectuer  à température constante, T = Constate</a:t>
            </a:r>
          </a:p>
          <a:p>
            <a:r>
              <a:rPr lang="fr-FR" b="1" dirty="0" smtClean="0">
                <a:latin typeface="CMR12"/>
                <a:ea typeface="SimSun" panose="02010600030101010101" pitchFamily="2" charset="-122"/>
                <a:cs typeface="CMR12"/>
              </a:rPr>
              <a:t> Transformation Adiabatique: Transformation s’effectuer sans échange de  la chaleur, Q = 0</a:t>
            </a:r>
          </a:p>
          <a:p>
            <a:r>
              <a:rPr lang="fr-FR" b="1" dirty="0">
                <a:latin typeface="CMR12"/>
                <a:ea typeface="SimSun" panose="02010600030101010101" pitchFamily="2" charset="-122"/>
                <a:cs typeface="CMR12"/>
              </a:rPr>
              <a:t>Transformation </a:t>
            </a:r>
            <a:r>
              <a:rPr lang="fr-FR" b="1" dirty="0" smtClean="0">
                <a:latin typeface="CMR12"/>
                <a:ea typeface="SimSun" panose="02010600030101010101" pitchFamily="2" charset="-122"/>
                <a:cs typeface="CMR12"/>
              </a:rPr>
              <a:t>Isentropique: </a:t>
            </a:r>
            <a:r>
              <a:rPr lang="fr-FR" b="1" dirty="0">
                <a:latin typeface="CMR12"/>
                <a:ea typeface="SimSun" panose="02010600030101010101" pitchFamily="2" charset="-122"/>
                <a:cs typeface="CMR12"/>
              </a:rPr>
              <a:t>Transformation </a:t>
            </a:r>
            <a:r>
              <a:rPr lang="fr-FR" b="1" dirty="0" smtClean="0">
                <a:latin typeface="CMR12"/>
                <a:ea typeface="SimSun" panose="02010600030101010101" pitchFamily="2" charset="-122"/>
                <a:cs typeface="CMR12"/>
              </a:rPr>
              <a:t>s’effectuer à entropie constant , S </a:t>
            </a:r>
            <a:r>
              <a:rPr lang="fr-FR" b="1" dirty="0">
                <a:latin typeface="CMR12"/>
                <a:ea typeface="SimSun" panose="02010600030101010101" pitchFamily="2" charset="-122"/>
                <a:cs typeface="CMR12"/>
              </a:rPr>
              <a:t>= </a:t>
            </a:r>
            <a:r>
              <a:rPr lang="fr-FR" b="1" dirty="0" smtClean="0">
                <a:latin typeface="CMR12"/>
                <a:ea typeface="SimSun" panose="02010600030101010101" pitchFamily="2" charset="-122"/>
                <a:cs typeface="CMR12"/>
              </a:rPr>
              <a:t>Constant</a:t>
            </a:r>
            <a:endParaRPr lang="fr-FR" b="1" dirty="0">
              <a:latin typeface="CMR12"/>
              <a:ea typeface="SimSun" panose="02010600030101010101" pitchFamily="2" charset="-122"/>
              <a:cs typeface="CMR12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19626" y="3283082"/>
            <a:ext cx="3221648" cy="15907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Deux </a:t>
            </a:r>
            <a:r>
              <a:rPr lang="fr-FR" sz="2800" dirty="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Isothermes </a:t>
            </a:r>
            <a:endParaRPr lang="fr-FR" sz="2800" dirty="0" smtClean="0">
              <a:solidFill>
                <a:schemeClr val="tx1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/>
            <a:r>
              <a:rPr lang="fr-FR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et </a:t>
            </a:r>
          </a:p>
          <a:p>
            <a:pPr algn="ctr"/>
            <a:r>
              <a:rPr lang="fr-FR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Deux </a:t>
            </a:r>
            <a:r>
              <a:rPr lang="fr-FR" sz="2800" dirty="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Adiabatiques</a:t>
            </a:r>
          </a:p>
          <a:p>
            <a:pPr algn="ctr"/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2711121" y="1499514"/>
            <a:ext cx="2357458" cy="125501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Sur le diagramme (PV),</a:t>
            </a:r>
            <a:r>
              <a:rPr lang="fr-FR" sz="2400" dirty="0">
                <a:solidFill>
                  <a:schemeClr val="tx1"/>
                </a:solidFill>
                <a:latin typeface="CMR12"/>
                <a:ea typeface="SimSun" panose="02010600030101010101" pitchFamily="2" charset="-122"/>
                <a:cs typeface="CMR12"/>
              </a:rPr>
              <a:t> Clapeyron</a:t>
            </a:r>
            <a:endParaRPr lang="fr-F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fr-FR" dirty="0"/>
          </a:p>
        </p:txBody>
      </p:sp>
      <p:sp>
        <p:nvSpPr>
          <p:cNvPr id="21" name="Rectangle 20"/>
          <p:cNvSpPr/>
          <p:nvPr/>
        </p:nvSpPr>
        <p:spPr>
          <a:xfrm>
            <a:off x="6941126" y="1455300"/>
            <a:ext cx="2357458" cy="125501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Sur le diagramme </a:t>
            </a:r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(TS),</a:t>
            </a:r>
            <a:r>
              <a:rPr lang="fr-FR" sz="2400" dirty="0" smtClean="0">
                <a:solidFill>
                  <a:schemeClr val="tx1"/>
                </a:solidFill>
                <a:latin typeface="CMR12"/>
                <a:ea typeface="SimSun" panose="02010600030101010101" pitchFamily="2" charset="-122"/>
                <a:cs typeface="CMR12"/>
              </a:rPr>
              <a:t> Entropie</a:t>
            </a:r>
            <a:endParaRPr lang="fr-F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fr-FR" dirty="0"/>
          </a:p>
        </p:txBody>
      </p:sp>
      <p:sp>
        <p:nvSpPr>
          <p:cNvPr id="23" name="Rectangle 22"/>
          <p:cNvSpPr/>
          <p:nvPr/>
        </p:nvSpPr>
        <p:spPr>
          <a:xfrm>
            <a:off x="7546507" y="3283081"/>
            <a:ext cx="3282483" cy="15907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Deux </a:t>
            </a:r>
            <a:r>
              <a:rPr lang="fr-FR" sz="2800" dirty="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Isothermes </a:t>
            </a:r>
            <a:endParaRPr lang="fr-FR" sz="2800" dirty="0" smtClean="0">
              <a:solidFill>
                <a:schemeClr val="tx1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/>
            <a:r>
              <a:rPr lang="fr-FR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et </a:t>
            </a:r>
          </a:p>
          <a:p>
            <a:pPr algn="ctr"/>
            <a:r>
              <a:rPr lang="fr-FR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Deux Isentropique</a:t>
            </a:r>
            <a:endParaRPr lang="fr-FR" sz="2800" dirty="0">
              <a:solidFill>
                <a:schemeClr val="tx1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/>
            <a:endParaRPr lang="fr-FR" dirty="0"/>
          </a:p>
        </p:txBody>
      </p:sp>
      <p:cxnSp>
        <p:nvCxnSpPr>
          <p:cNvPr id="10" name="Connecteur droit avec flèche 9"/>
          <p:cNvCxnSpPr>
            <a:stCxn id="6" idx="2"/>
            <a:endCxn id="5" idx="0"/>
          </p:cNvCxnSpPr>
          <p:nvPr/>
        </p:nvCxnSpPr>
        <p:spPr>
          <a:xfrm flipH="1">
            <a:off x="3889850" y="1197735"/>
            <a:ext cx="2101148" cy="3017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>
            <a:stCxn id="5" idx="2"/>
            <a:endCxn id="2" idx="0"/>
          </p:cNvCxnSpPr>
          <p:nvPr/>
        </p:nvCxnSpPr>
        <p:spPr>
          <a:xfrm flipH="1">
            <a:off x="3030450" y="2754532"/>
            <a:ext cx="859400" cy="5285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stCxn id="6" idx="2"/>
            <a:endCxn id="21" idx="0"/>
          </p:cNvCxnSpPr>
          <p:nvPr/>
        </p:nvCxnSpPr>
        <p:spPr>
          <a:xfrm>
            <a:off x="5990998" y="1197735"/>
            <a:ext cx="2128857" cy="2575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>
            <a:stCxn id="21" idx="2"/>
            <a:endCxn id="23" idx="0"/>
          </p:cNvCxnSpPr>
          <p:nvPr/>
        </p:nvCxnSpPr>
        <p:spPr>
          <a:xfrm>
            <a:off x="8119855" y="2710318"/>
            <a:ext cx="1067894" cy="5727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607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33522" y="348208"/>
            <a:ext cx="3224016" cy="849527"/>
          </a:xfrm>
          <a:prstGeom prst="round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Cycle frigorifique de Carnot</a:t>
            </a:r>
            <a:endParaRPr lang="fr-FR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81887" y="551404"/>
            <a:ext cx="36182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b="1" i="1" dirty="0">
                <a:latin typeface="Times New Roman" panose="02020603050405020304" pitchFamily="18" charset="0"/>
                <a:ea typeface="SimSun" panose="02010600030101010101" pitchFamily="2" charset="-122"/>
              </a:rPr>
              <a:t>Cycle </a:t>
            </a:r>
            <a:r>
              <a:rPr lang="fr-FR" sz="3600" b="1" i="1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de Carnot </a:t>
            </a:r>
            <a:endParaRPr lang="fr-FR" sz="36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7346" y="4056686"/>
            <a:ext cx="1315923" cy="1352602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0374" y="4056686"/>
            <a:ext cx="1343025" cy="1352602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02390" y="3896218"/>
            <a:ext cx="1585794" cy="1352602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77507" y="3921874"/>
            <a:ext cx="1543050" cy="1352601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09880" y="4024870"/>
            <a:ext cx="1581150" cy="1371599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96142" y="1869973"/>
            <a:ext cx="1521577" cy="1657350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94830" y="1922360"/>
            <a:ext cx="1562100" cy="1552575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134041" y="1787339"/>
            <a:ext cx="1562100" cy="1743075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472273" y="1836635"/>
            <a:ext cx="1419225" cy="1581150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410003" y="1869973"/>
            <a:ext cx="1419225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673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2979</TotalTime>
  <Words>447</Words>
  <Application>Microsoft Office PowerPoint</Application>
  <PresentationFormat>Grand écran</PresentationFormat>
  <Paragraphs>100</Paragraphs>
  <Slides>14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5" baseType="lpstr">
      <vt:lpstr>SimSun</vt:lpstr>
      <vt:lpstr>Arial</vt:lpstr>
      <vt:lpstr>Calibri</vt:lpstr>
      <vt:lpstr>Cambria Math</vt:lpstr>
      <vt:lpstr>Century Gothic</vt:lpstr>
      <vt:lpstr>CMR12</vt:lpstr>
      <vt:lpstr>Times New Roman</vt:lpstr>
      <vt:lpstr>Wingdings</vt:lpstr>
      <vt:lpstr>Wingdings 3</vt:lpstr>
      <vt:lpstr>Brin</vt:lpstr>
      <vt:lpstr>Image bitmap</vt:lpstr>
      <vt:lpstr>Présentation PowerPoint</vt:lpstr>
      <vt:lpstr>Chapitre 1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Coefficient de performance  du cycle de Carnot 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Installation Frigorifique &amp; Pompe à Chaleur</dc:title>
  <dc:creator>User</dc:creator>
  <cp:lastModifiedBy>User</cp:lastModifiedBy>
  <cp:revision>137</cp:revision>
  <dcterms:created xsi:type="dcterms:W3CDTF">2023-01-29T15:10:11Z</dcterms:created>
  <dcterms:modified xsi:type="dcterms:W3CDTF">2024-02-12T12:37:55Z</dcterms:modified>
</cp:coreProperties>
</file>