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6" r:id="rId7"/>
    <p:sldId id="281" r:id="rId8"/>
    <p:sldId id="272" r:id="rId9"/>
    <p:sldId id="267" r:id="rId10"/>
    <p:sldId id="268" r:id="rId11"/>
    <p:sldId id="263" r:id="rId12"/>
    <p:sldId id="264" r:id="rId13"/>
    <p:sldId id="269" r:id="rId14"/>
    <p:sldId id="270" r:id="rId15"/>
    <p:sldId id="271" r:id="rId16"/>
    <p:sldId id="282" r:id="rId17"/>
    <p:sldId id="285" r:id="rId18"/>
    <p:sldId id="286" r:id="rId19"/>
    <p:sldId id="283" r:id="rId20"/>
    <p:sldId id="284" r:id="rId21"/>
    <p:sldId id="287" r:id="rId22"/>
    <p:sldId id="288" r:id="rId23"/>
    <p:sldId id="273" r:id="rId24"/>
    <p:sldId id="27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14/10/2023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14/10/2023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14/10/2023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14/10/2023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14/10/2023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14/10/2023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22000" t="19000" r="7000" b="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14/10/2023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331640" y="260648"/>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70" t="12162" r="14226" b="15313"/>
          <a:stretch/>
        </p:blipFill>
        <p:spPr bwMode="auto">
          <a:xfrm>
            <a:off x="7020272" y="104112"/>
            <a:ext cx="1404156" cy="1406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3708" y="1510610"/>
            <a:ext cx="8532440" cy="4227119"/>
          </a:xfrm>
          <a:prstGeom prst="rect">
            <a:avLst/>
          </a:prstGeom>
        </p:spPr>
        <p:txBody>
          <a:bodyPr wrap="square">
            <a:spAutoFit/>
          </a:bodyPr>
          <a:lstStyle/>
          <a:p>
            <a:pPr marL="342900" indent="-342900">
              <a:lnSpc>
                <a:spcPct val="150000"/>
              </a:lnSpc>
              <a:buFont typeface="Wingdings" pitchFamily="2" charset="2"/>
              <a:buChar char="Ø"/>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Summarizing a Scientific Text: </a:t>
            </a:r>
          </a:p>
          <a:p>
            <a:pPr>
              <a:lnSpc>
                <a:spcPct val="200000"/>
              </a:lnSpc>
            </a:pPr>
            <a:r>
              <a:rPr lang="en-US" sz="2400" dirty="0">
                <a:latin typeface="Times New Roman" pitchFamily="18" charset="0"/>
                <a:cs typeface="Times New Roman" pitchFamily="18" charset="0"/>
              </a:rPr>
              <a:t> Summarizing a short scientiﬁc text in one </a:t>
            </a:r>
            <a:r>
              <a:rPr lang="en-US" sz="2400" dirty="0" smtClean="0">
                <a:latin typeface="Times New Roman" pitchFamily="18" charset="0"/>
                <a:cs typeface="Times New Roman" pitchFamily="18" charset="0"/>
              </a:rPr>
              <a:t>paragraph</a:t>
            </a:r>
            <a:r>
              <a:rPr lang="en-US" sz="2400" dirty="0">
                <a:latin typeface="Times New Roman" pitchFamily="18" charset="0"/>
                <a:cs typeface="Times New Roman" pitchFamily="18" charset="0"/>
              </a:rPr>
              <a:t>;</a:t>
            </a:r>
          </a:p>
          <a:p>
            <a:pPr>
              <a:lnSpc>
                <a:spcPct val="200000"/>
              </a:lnSpc>
            </a:pPr>
            <a:r>
              <a:rPr lang="en-US" sz="2400" dirty="0">
                <a:latin typeface="Times New Roman" pitchFamily="18" charset="0"/>
                <a:cs typeface="Times New Roman" pitchFamily="18" charset="0"/>
              </a:rPr>
              <a:t> A summary is a shortened version of a longer piece of writing. </a:t>
            </a:r>
            <a:endParaRPr lang="en-US" sz="2400" dirty="0" smtClean="0">
              <a:latin typeface="Times New Roman" pitchFamily="18" charset="0"/>
              <a:cs typeface="Times New Roman" pitchFamily="18" charset="0"/>
            </a:endParaRPr>
          </a:p>
          <a:p>
            <a:pPr>
              <a:lnSpc>
                <a:spcPct val="20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captures all the most important parts (main ideas) of the original, but expresses them in a shorter way. </a:t>
            </a:r>
            <a:endParaRPr lang="en-US" sz="2400" dirty="0" smtClean="0">
              <a:latin typeface="Times New Roman" pitchFamily="18" charset="0"/>
              <a:cs typeface="Times New Roman" pitchFamily="18" charset="0"/>
            </a:endParaRPr>
          </a:p>
          <a:p>
            <a:pPr>
              <a:lnSpc>
                <a:spcPct val="200000"/>
              </a:lnSpc>
            </a:pPr>
            <a:r>
              <a:rPr lang="en-US" sz="2400" dirty="0" smtClean="0">
                <a:latin typeface="Times New Roman" pitchFamily="18" charset="0"/>
                <a:cs typeface="Times New Roman" pitchFamily="18" charset="0"/>
              </a:rPr>
              <a:t>Then</a:t>
            </a:r>
            <a:r>
              <a:rPr lang="en-US" sz="2400" dirty="0">
                <a:latin typeface="Times New Roman" pitchFamily="18" charset="0"/>
                <a:cs typeface="Times New Roman" pitchFamily="18" charset="0"/>
              </a:rPr>
              <a:t>, it should be expressed--as far as possible--in your own words. </a:t>
            </a:r>
          </a:p>
        </p:txBody>
      </p:sp>
    </p:spTree>
    <p:extLst>
      <p:ext uri="{BB962C8B-B14F-4D97-AF65-F5344CB8AC3E}">
        <p14:creationId xmlns:p14="http://schemas.microsoft.com/office/powerpoint/2010/main" val="282424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778928"/>
            <a:ext cx="9180512" cy="535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79512" y="5598328"/>
            <a:ext cx="6624736" cy="369332"/>
          </a:xfrm>
          <a:prstGeom prst="rect">
            <a:avLst/>
          </a:prstGeom>
          <a:noFill/>
          <a:ln w="38100">
            <a:solidFill>
              <a:srgbClr val="FF0000"/>
            </a:solidFill>
          </a:ln>
        </p:spPr>
        <p:txBody>
          <a:bodyPr wrap="square" rtlCol="0">
            <a:spAutoFit/>
          </a:bodyPr>
          <a:lstStyle/>
          <a:p>
            <a:r>
              <a:rPr lang="en-US" dirty="0" smtClean="0"/>
              <a:t>  </a:t>
            </a:r>
          </a:p>
        </p:txBody>
      </p:sp>
    </p:spTree>
    <p:extLst>
      <p:ext uri="{BB962C8B-B14F-4D97-AF65-F5344CB8AC3E}">
        <p14:creationId xmlns:p14="http://schemas.microsoft.com/office/powerpoint/2010/main" val="363007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19614" y="1108421"/>
            <a:ext cx="3639988" cy="4384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à coins arrondis 4"/>
          <p:cNvSpPr/>
          <p:nvPr/>
        </p:nvSpPr>
        <p:spPr>
          <a:xfrm>
            <a:off x="140364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8" name="Rectangle 7"/>
          <p:cNvSpPr/>
          <p:nvPr/>
        </p:nvSpPr>
        <p:spPr>
          <a:xfrm>
            <a:off x="35496" y="1528331"/>
            <a:ext cx="5235674" cy="4708981"/>
          </a:xfrm>
          <a:prstGeom prst="rect">
            <a:avLst/>
          </a:prstGeom>
        </p:spPr>
        <p:txBody>
          <a:bodyPr wrap="square">
            <a:spAutoFit/>
          </a:bodyPr>
          <a:lstStyle/>
          <a:p>
            <a:pPr algn="just"/>
            <a:r>
              <a:rPr lang="en-US" sz="2000" b="1" dirty="0">
                <a:latin typeface="Times New Roman" pitchFamily="18" charset="0"/>
                <a:cs typeface="Times New Roman" pitchFamily="18" charset="0"/>
              </a:rPr>
              <a:t>Introduction </a:t>
            </a:r>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marL="342900" indent="-342900" algn="just">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Gives background information or the necessary context for the problem/question/issue to be </a:t>
            </a:r>
            <a:r>
              <a:rPr lang="en-US" sz="2000" dirty="0" smtClean="0">
                <a:latin typeface="Times New Roman" pitchFamily="18" charset="0"/>
                <a:cs typeface="Times New Roman" pitchFamily="18" charset="0"/>
              </a:rPr>
              <a:t>addressed</a:t>
            </a:r>
          </a:p>
          <a:p>
            <a:pPr algn="just"/>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indent="-342900" algn="just">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Describes what emerges from this context as the problem/question/issue that needs to be addressed including what the author intends to do with it. </a:t>
            </a: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marL="342900" indent="-342900" algn="just">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other words, through it the author gives a scenario within which he/she identifies what he/she sees as the problem/question/issue and what he/she intends to do with it. </a:t>
            </a:r>
            <a:endParaRPr lang="en-US" sz="2000" dirty="0" smtClean="0">
              <a:latin typeface="Times New Roman" pitchFamily="18" charset="0"/>
              <a:cs typeface="Times New Roman" pitchFamily="18" charset="0"/>
            </a:endParaRPr>
          </a:p>
        </p:txBody>
      </p:sp>
      <p:sp>
        <p:nvSpPr>
          <p:cNvPr id="9" name="ZoneTexte 8"/>
          <p:cNvSpPr txBox="1"/>
          <p:nvPr/>
        </p:nvSpPr>
        <p:spPr>
          <a:xfrm>
            <a:off x="5519614" y="3236377"/>
            <a:ext cx="3444874" cy="2308324"/>
          </a:xfrm>
          <a:prstGeom prst="rect">
            <a:avLst/>
          </a:prstGeom>
          <a:noFill/>
          <a:ln w="38100">
            <a:solidFill>
              <a:srgbClr val="FF00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7160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2372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5" name="Rectangle 4"/>
          <p:cNvSpPr/>
          <p:nvPr/>
        </p:nvSpPr>
        <p:spPr>
          <a:xfrm>
            <a:off x="395536" y="1844824"/>
            <a:ext cx="8712968" cy="3970318"/>
          </a:xfrm>
          <a:prstGeom prst="rect">
            <a:avLst/>
          </a:prstGeom>
        </p:spPr>
        <p:txBody>
          <a:bodyPr wrap="square">
            <a:spAutoFit/>
          </a:bodyPr>
          <a:lstStyle/>
          <a:p>
            <a:r>
              <a:rPr lang="en-US" b="1" dirty="0" smtClean="0">
                <a:latin typeface="Times New Roman" pitchFamily="18" charset="0"/>
                <a:cs typeface="Times New Roman" pitchFamily="18" charset="0"/>
              </a:rPr>
              <a:t>                    Material and Methods</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a:p>
            <a:pPr marL="285750" indent="-285750">
              <a:lnSpc>
                <a:spcPct val="200000"/>
              </a:lnSpc>
              <a:buFont typeface="Arial" pitchFamily="34" charset="0"/>
              <a:buChar char="•"/>
            </a:pPr>
            <a:r>
              <a:rPr lang="en-US" dirty="0" smtClean="0">
                <a:latin typeface="Times New Roman" pitchFamily="18" charset="0"/>
                <a:cs typeface="Times New Roman" pitchFamily="18" charset="0"/>
              </a:rPr>
              <a:t>Explain </a:t>
            </a:r>
            <a:r>
              <a:rPr lang="en-US" dirty="0">
                <a:latin typeface="Times New Roman" pitchFamily="18" charset="0"/>
                <a:cs typeface="Times New Roman" pitchFamily="18" charset="0"/>
              </a:rPr>
              <a:t>clearly how the author proceeded methodologically when addressing the problem/question/issue at hand.  </a:t>
            </a:r>
          </a:p>
          <a:p>
            <a:pPr marL="285750" indent="-285750">
              <a:lnSpc>
                <a:spcPct val="200000"/>
              </a:lnSpc>
              <a:buFont typeface="Arial" pitchFamily="34" charset="0"/>
              <a:buChar char="•"/>
            </a:pPr>
            <a:r>
              <a:rPr lang="en-US" dirty="0" smtClean="0">
                <a:latin typeface="Times New Roman" pitchFamily="18" charset="0"/>
                <a:cs typeface="Times New Roman" pitchFamily="18" charset="0"/>
              </a:rPr>
              <a:t>Mention some of the material used in the experiments. </a:t>
            </a:r>
          </a:p>
          <a:p>
            <a:pPr marL="285750" indent="-285750">
              <a:lnSpc>
                <a:spcPct val="200000"/>
              </a:lnSpc>
              <a:buFont typeface="Arial" pitchFamily="34" charset="0"/>
              <a:buChar char="•"/>
            </a:pPr>
            <a:r>
              <a:rPr lang="en-US" dirty="0" smtClean="0">
                <a:latin typeface="Times New Roman" pitchFamily="18" charset="0"/>
                <a:cs typeface="Times New Roman" pitchFamily="18" charset="0"/>
              </a:rPr>
              <a:t>Contain some initial information about the material or the living organisms used in the research. </a:t>
            </a:r>
            <a:endParaRPr lang="en-US" dirty="0">
              <a:latin typeface="Times New Roman" pitchFamily="18" charset="0"/>
              <a:cs typeface="Times New Roman" pitchFamily="18" charset="0"/>
            </a:endParaRPr>
          </a:p>
          <a:p>
            <a:pPr marL="285750" indent="-285750">
              <a:lnSpc>
                <a:spcPct val="200000"/>
              </a:lnSpc>
              <a:buFont typeface="Arial" pitchFamily="34" charset="0"/>
              <a:buChar char="•"/>
            </a:pPr>
            <a:r>
              <a:rPr lang="en-US" dirty="0" smtClean="0">
                <a:latin typeface="Times New Roman" pitchFamily="18" charset="0"/>
                <a:cs typeface="Times New Roman" pitchFamily="18" charset="0"/>
              </a:rPr>
              <a:t>May </a:t>
            </a:r>
            <a:r>
              <a:rPr lang="en-US" dirty="0">
                <a:latin typeface="Times New Roman" pitchFamily="18" charset="0"/>
                <a:cs typeface="Times New Roman" pitchFamily="18" charset="0"/>
              </a:rPr>
              <a:t>also include how the author organized or structured the article. </a:t>
            </a:r>
          </a:p>
        </p:txBody>
      </p:sp>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34" t="12700" r="24256" b="39900"/>
          <a:stretch/>
        </p:blipFill>
        <p:spPr bwMode="auto">
          <a:xfrm>
            <a:off x="0" y="892874"/>
            <a:ext cx="1691024" cy="16158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4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1000"/>
                                        <p:tgtEl>
                                          <p:spTgt spid="4101"/>
                                        </p:tgtEl>
                                      </p:cBhvr>
                                    </p:animEffect>
                                    <p:anim calcmode="lin" valueType="num">
                                      <p:cBhvr>
                                        <p:cTn id="16" dur="1000" fill="hold"/>
                                        <p:tgtEl>
                                          <p:spTgt spid="4101"/>
                                        </p:tgtEl>
                                        <p:attrNameLst>
                                          <p:attrName>ppt_x</p:attrName>
                                        </p:attrNameLst>
                                      </p:cBhvr>
                                      <p:tavLst>
                                        <p:tav tm="0">
                                          <p:val>
                                            <p:strVal val="#ppt_x"/>
                                          </p:val>
                                        </p:tav>
                                        <p:tav tm="100000">
                                          <p:val>
                                            <p:strVal val="#ppt_x"/>
                                          </p:val>
                                        </p:tav>
                                      </p:tavLst>
                                    </p:anim>
                                    <p:anim calcmode="lin" valueType="num">
                                      <p:cBhvr>
                                        <p:cTn id="17"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4320"/>
            <a:ext cx="8136904" cy="651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a:off x="222650" y="3933056"/>
            <a:ext cx="1152128" cy="1224136"/>
          </a:xfrm>
          <a:prstGeom prst="straightConnector1">
            <a:avLst/>
          </a:prstGeom>
          <a:ln w="57150">
            <a:solidFill>
              <a:srgbClr val="FF0000"/>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2372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5" name="Rectangle 4"/>
          <p:cNvSpPr/>
          <p:nvPr/>
        </p:nvSpPr>
        <p:spPr>
          <a:xfrm>
            <a:off x="179512" y="2430500"/>
            <a:ext cx="9160779" cy="3139321"/>
          </a:xfrm>
          <a:prstGeom prst="rect">
            <a:avLst/>
          </a:prstGeom>
        </p:spPr>
        <p:txBody>
          <a:bodyPr wrap="square">
            <a:spAutoFit/>
          </a:bodyPr>
          <a:lstStyle/>
          <a:p>
            <a:r>
              <a:rPr lang="en-US" b="1" dirty="0" smtClean="0">
                <a:latin typeface="Times New Roman" pitchFamily="18" charset="0"/>
                <a:cs typeface="Times New Roman" pitchFamily="18" charset="0"/>
              </a:rPr>
              <a:t>            Results </a:t>
            </a:r>
          </a:p>
          <a:p>
            <a:endParaRPr lang="en-US" b="1" dirty="0">
              <a:latin typeface="Times New Roman" pitchFamily="18" charset="0"/>
              <a:cs typeface="Times New Roman" pitchFamily="18" charset="0"/>
            </a:endParaRPr>
          </a:p>
          <a:p>
            <a:pPr marL="285750" indent="-285750">
              <a:lnSpc>
                <a:spcPct val="300000"/>
              </a:lnSpc>
              <a:buFont typeface="Arial" pitchFamily="34" charset="0"/>
              <a:buChar cha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Reports </a:t>
            </a:r>
            <a:r>
              <a:rPr lang="en-US" dirty="0">
                <a:latin typeface="Times New Roman" pitchFamily="18" charset="0"/>
                <a:cs typeface="Times New Roman" pitchFamily="18" charset="0"/>
              </a:rPr>
              <a:t>the findings of the study </a:t>
            </a:r>
            <a:r>
              <a:rPr lang="en-US" dirty="0" smtClean="0">
                <a:latin typeface="Times New Roman" pitchFamily="18" charset="0"/>
                <a:cs typeface="Times New Roman" pitchFamily="18" charset="0"/>
              </a:rPr>
              <a:t>.</a:t>
            </a:r>
          </a:p>
          <a:p>
            <a:pPr marL="285750" indent="-285750">
              <a:lnSpc>
                <a:spcPct val="300000"/>
              </a:lnSpc>
              <a:buFont typeface="Arial" pitchFamily="34" charset="0"/>
              <a:buChar char="•"/>
            </a:pPr>
            <a:r>
              <a:rPr lang="en-US" dirty="0" smtClean="0">
                <a:latin typeface="Times New Roman" pitchFamily="18" charset="0"/>
                <a:cs typeface="Times New Roman" pitchFamily="18" charset="0"/>
              </a:rPr>
              <a:t>Contain graphs, tables , diagrams, maps, pictures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285750" indent="-285750">
              <a:lnSpc>
                <a:spcPct val="300000"/>
              </a:lnSpc>
              <a:buFont typeface="Arial" pitchFamily="34" charset="0"/>
              <a:buChar cha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Provides statistical documentation to demonstrate whether the results are valid and </a:t>
            </a:r>
            <a:r>
              <a:rPr lang="en-US" dirty="0" smtClean="0">
                <a:latin typeface="Times New Roman" pitchFamily="18" charset="0"/>
                <a:cs typeface="Times New Roman" pitchFamily="18" charset="0"/>
              </a:rPr>
              <a:t>reliable.</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060" y="1458392"/>
            <a:ext cx="353847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Résultat - Icônes affaires et finances gratui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 y="1700808"/>
            <a:ext cx="1011064" cy="101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13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6" presetClass="entr" presetSubtype="16" fill="hold" nodeType="after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circle(in)">
                                      <p:cBhvr>
                                        <p:cTn id="31" dur="20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676" y="548680"/>
            <a:ext cx="9144000" cy="602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5896" y="185182"/>
            <a:ext cx="1708353"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b="1" dirty="0" smtClean="0">
                <a:latin typeface="Times New Roman" pitchFamily="18" charset="0"/>
                <a:cs typeface="Times New Roman" pitchFamily="18" charset="0"/>
              </a:rPr>
              <a:t>Scatter </a:t>
            </a:r>
            <a:r>
              <a:rPr lang="en-US" sz="2400" b="1" dirty="0">
                <a:latin typeface="Times New Roman" pitchFamily="18" charset="0"/>
                <a:cs typeface="Times New Roman" pitchFamily="18" charset="0"/>
              </a:rPr>
              <a:t>plot</a:t>
            </a:r>
          </a:p>
        </p:txBody>
      </p:sp>
    </p:spTree>
    <p:extLst>
      <p:ext uri="{BB962C8B-B14F-4D97-AF65-F5344CB8AC3E}">
        <p14:creationId xmlns:p14="http://schemas.microsoft.com/office/powerpoint/2010/main" val="2942735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5" y="980728"/>
            <a:ext cx="9230069" cy="534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à coins arrondis 4"/>
          <p:cNvSpPr/>
          <p:nvPr/>
        </p:nvSpPr>
        <p:spPr>
          <a:xfrm>
            <a:off x="3707904" y="260648"/>
            <a:ext cx="1872208"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Pictures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16575748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813"/>
            <a:ext cx="9036496" cy="517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923928" y="332656"/>
            <a:ext cx="1528816"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dirty="0" smtClean="0">
                <a:latin typeface="Times New Roman" pitchFamily="18" charset="0"/>
                <a:cs typeface="Times New Roman" pitchFamily="18" charset="0"/>
              </a:rPr>
              <a:t>Bar chart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0970687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9632" y="974516"/>
            <a:ext cx="6696744" cy="605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923928" y="332656"/>
            <a:ext cx="244009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dirty="0" smtClean="0">
                <a:latin typeface="Times New Roman" pitchFamily="18" charset="0"/>
                <a:cs typeface="Times New Roman" pitchFamily="18" charset="0"/>
              </a:rPr>
              <a:t>Histogram chart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4556296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03539"/>
            <a:ext cx="7992887" cy="58376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923928" y="332656"/>
            <a:ext cx="144783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dirty="0" smtClean="0">
                <a:latin typeface="Times New Roman" pitchFamily="18" charset="0"/>
                <a:cs typeface="Times New Roman" pitchFamily="18" charset="0"/>
              </a:rPr>
              <a:t>Pie chart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56618016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331640" y="260648"/>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70" t="12162" r="14226" b="15313"/>
          <a:stretch/>
        </p:blipFill>
        <p:spPr bwMode="auto">
          <a:xfrm>
            <a:off x="7020272" y="104112"/>
            <a:ext cx="1404156" cy="1406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1268760"/>
            <a:ext cx="8532440" cy="5011949"/>
          </a:xfrm>
          <a:prstGeom prst="rect">
            <a:avLst/>
          </a:prstGeom>
        </p:spPr>
        <p:txBody>
          <a:bodyPr wrap="square">
            <a:spAutoFit/>
          </a:bodyPr>
          <a:lstStyle/>
          <a:p>
            <a:pPr marL="342900" indent="-342900">
              <a:lnSpc>
                <a:spcPct val="150000"/>
              </a:lnSpc>
              <a:buFont typeface="Wingdings" pitchFamily="2" charset="2"/>
              <a:buChar char="Ø"/>
            </a:pPr>
            <a:r>
              <a:rPr lang="en-US" sz="2400" b="1" dirty="0" smtClean="0">
                <a:latin typeface="Times New Roman" pitchFamily="18" charset="0"/>
                <a:cs typeface="Times New Roman" pitchFamily="18" charset="0"/>
              </a:rPr>
              <a:t> Summarizing a Scientific Text: </a:t>
            </a:r>
          </a:p>
          <a:p>
            <a:pPr>
              <a:lnSpc>
                <a:spcPct val="150000"/>
              </a:lnSpc>
            </a:pPr>
            <a:r>
              <a:rPr lang="en-US" sz="2400" dirty="0">
                <a:latin typeface="Times New Roman" pitchFamily="18" charset="0"/>
                <a:cs typeface="Times New Roman" pitchFamily="18" charset="0"/>
              </a:rPr>
              <a:t> To have a coherent summary of a scientific text, you should follow some reading strategies; </a:t>
            </a:r>
          </a:p>
          <a:p>
            <a:pPr>
              <a:lnSpc>
                <a:spcPct val="150000"/>
              </a:lnSpc>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Reading strategies :  </a:t>
            </a:r>
          </a:p>
          <a:p>
            <a:pPr marL="342900" indent="-342900">
              <a:lnSpc>
                <a:spcPct val="150000"/>
              </a:lnSpc>
              <a:buFont typeface="Wingdings" pitchFamily="2" charset="2"/>
              <a:buChar char="ü"/>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Read the original quickly, and try to understand its main subject or purpose.   </a:t>
            </a:r>
          </a:p>
          <a:p>
            <a:pPr marL="342900" indent="-342900">
              <a:lnSpc>
                <a:spcPct val="150000"/>
              </a:lnSpc>
              <a:buFont typeface="Wingdings" pitchFamily="2" charset="2"/>
              <a:buChar char="ü"/>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Read </a:t>
            </a:r>
            <a:r>
              <a:rPr lang="en-US" sz="2400" dirty="0">
                <a:latin typeface="Times New Roman" pitchFamily="18" charset="0"/>
                <a:cs typeface="Times New Roman" pitchFamily="18" charset="0"/>
              </a:rPr>
              <a:t>it again to understand it in more detail, identify keywords and highlight the essential    information. </a:t>
            </a:r>
          </a:p>
          <a:p>
            <a:pPr marL="342900" indent="-342900">
              <a:lnSpc>
                <a:spcPct val="150000"/>
              </a:lnSpc>
              <a:buFont typeface="Wingdings" pitchFamily="2" charset="2"/>
              <a:buChar char="ü"/>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Look up any technical words or concepts you don’t know. </a:t>
            </a:r>
          </a:p>
        </p:txBody>
      </p:sp>
    </p:spTree>
    <p:extLst>
      <p:ext uri="{BB962C8B-B14F-4D97-AF65-F5344CB8AC3E}">
        <p14:creationId xmlns:p14="http://schemas.microsoft.com/office/powerpoint/2010/main" val="33665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49" y="334370"/>
            <a:ext cx="8785254" cy="655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875360" y="104279"/>
            <a:ext cx="1654620"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dirty="0" smtClean="0">
                <a:latin typeface="Times New Roman" pitchFamily="18" charset="0"/>
                <a:cs typeface="Times New Roman" pitchFamily="18" charset="0"/>
              </a:rPr>
              <a:t>Map chart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7241103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rophic level Diagram - Ecological Pyram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 y="692695"/>
            <a:ext cx="9140428" cy="554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74996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60" y="548679"/>
            <a:ext cx="9116840" cy="604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31817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2372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5" name="Rectangle 4"/>
          <p:cNvSpPr/>
          <p:nvPr/>
        </p:nvSpPr>
        <p:spPr>
          <a:xfrm>
            <a:off x="395536" y="2134916"/>
            <a:ext cx="8712968" cy="2862322"/>
          </a:xfrm>
          <a:prstGeom prst="rect">
            <a:avLst/>
          </a:prstGeom>
        </p:spPr>
        <p:txBody>
          <a:bodyPr wrap="square">
            <a:spAutoFit/>
          </a:bodyPr>
          <a:lstStyle/>
          <a:p>
            <a:pPr>
              <a:lnSpc>
                <a:spcPct val="200000"/>
              </a:lnSpc>
            </a:pPr>
            <a:r>
              <a:rPr lang="en-US" b="1" dirty="0" smtClean="0">
                <a:latin typeface="Times New Roman" pitchFamily="18" charset="0"/>
                <a:cs typeface="Times New Roman" pitchFamily="18" charset="0"/>
              </a:rPr>
              <a:t>                    Discussion </a:t>
            </a:r>
            <a:endParaRPr lang="en-US" dirty="0">
              <a:latin typeface="Times New Roman" pitchFamily="18" charset="0"/>
              <a:cs typeface="Times New Roman" pitchFamily="18" charset="0"/>
            </a:endParaRPr>
          </a:p>
          <a:p>
            <a:pPr marL="285750" indent="-285750">
              <a:lnSpc>
                <a:spcPct val="200000"/>
              </a:lnSpc>
              <a:buFont typeface="Arial" pitchFamily="34" charset="0"/>
              <a:buChar char="•"/>
            </a:pPr>
            <a:r>
              <a:rPr lang="en-US" dirty="0">
                <a:latin typeface="Times New Roman" pitchFamily="18" charset="0"/>
                <a:cs typeface="Times New Roman" pitchFamily="18" charset="0"/>
              </a:rPr>
              <a:t>Describes what the findings mean. </a:t>
            </a:r>
          </a:p>
          <a:p>
            <a:pPr marL="285750" indent="-285750">
              <a:lnSpc>
                <a:spcPct val="200000"/>
              </a:lnSpc>
              <a:buFont typeface="Arial" pitchFamily="34" charset="0"/>
              <a:buChar char="•"/>
            </a:pPr>
            <a:r>
              <a:rPr lang="en-US" dirty="0" smtClean="0">
                <a:latin typeface="Times New Roman" pitchFamily="18" charset="0"/>
                <a:cs typeface="Times New Roman" pitchFamily="18" charset="0"/>
              </a:rPr>
              <a:t>Relates </a:t>
            </a:r>
            <a:r>
              <a:rPr lang="en-US" dirty="0">
                <a:latin typeface="Times New Roman" pitchFamily="18" charset="0"/>
                <a:cs typeface="Times New Roman" pitchFamily="18" charset="0"/>
              </a:rPr>
              <a:t>the findings back to the problem/question stated in the introduction and to the findings of other scholars as reflected in the literature review. </a:t>
            </a:r>
          </a:p>
          <a:p>
            <a:pPr marL="285750" indent="-285750">
              <a:lnSpc>
                <a:spcPct val="200000"/>
              </a:lnSpc>
              <a:buFont typeface="Arial" pitchFamily="34" charset="0"/>
              <a:buChar char="•"/>
            </a:pPr>
            <a:r>
              <a:rPr lang="en-US" dirty="0" smtClean="0">
                <a:latin typeface="Times New Roman" pitchFamily="18" charset="0"/>
                <a:cs typeface="Times New Roman" pitchFamily="18" charset="0"/>
              </a:rPr>
              <a:t>Explains </a:t>
            </a:r>
            <a:r>
              <a:rPr lang="en-US" dirty="0">
                <a:latin typeface="Times New Roman" pitchFamily="18" charset="0"/>
                <a:cs typeface="Times New Roman" pitchFamily="18" charset="0"/>
              </a:rPr>
              <a:t>how results contribute to the existing body of scientific knowledge.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664" y="1052736"/>
            <a:ext cx="259967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0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2372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5" name="Rectangle 4"/>
          <p:cNvSpPr/>
          <p:nvPr/>
        </p:nvSpPr>
        <p:spPr>
          <a:xfrm>
            <a:off x="539552" y="2981851"/>
            <a:ext cx="8712968" cy="2031325"/>
          </a:xfrm>
          <a:prstGeom prst="rect">
            <a:avLst/>
          </a:prstGeom>
        </p:spPr>
        <p:txBody>
          <a:bodyPr wrap="square">
            <a:spAutoFit/>
          </a:bodyPr>
          <a:lstStyle/>
          <a:p>
            <a:r>
              <a:rPr lang="en-US" b="1" dirty="0" smtClean="0">
                <a:latin typeface="Times New Roman" pitchFamily="18" charset="0"/>
                <a:cs typeface="Times New Roman" pitchFamily="18" charset="0"/>
              </a:rPr>
              <a:t>                    Conclusion </a:t>
            </a:r>
            <a:endParaRPr lang="en-US" dirty="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After </a:t>
            </a:r>
            <a:r>
              <a:rPr lang="en-US" dirty="0">
                <a:latin typeface="Times New Roman" pitchFamily="18" charset="0"/>
                <a:cs typeface="Times New Roman" pitchFamily="18" charset="0"/>
              </a:rPr>
              <a:t>the discussion section, comes the conclusion of the article. </a:t>
            </a:r>
          </a:p>
          <a:p>
            <a:pPr marL="285750" indent="-285750">
              <a:lnSpc>
                <a:spcPct val="200000"/>
              </a:lnSpc>
              <a:buFont typeface="Arial" pitchFamily="34" charset="0"/>
              <a:buChar char="•"/>
            </a:pPr>
            <a:r>
              <a:rPr lang="en-US" dirty="0" smtClean="0">
                <a:latin typeface="Times New Roman" pitchFamily="18" charset="0"/>
                <a:cs typeface="Times New Roman" pitchFamily="18" charset="0"/>
              </a:rPr>
              <a:t>Summarizes </a:t>
            </a:r>
            <a:r>
              <a:rPr lang="en-US" dirty="0">
                <a:latin typeface="Times New Roman" pitchFamily="18" charset="0"/>
                <a:cs typeface="Times New Roman" pitchFamily="18" charset="0"/>
              </a:rPr>
              <a:t>the results and discussion  </a:t>
            </a:r>
          </a:p>
          <a:p>
            <a:pPr marL="285750" indent="-285750">
              <a:lnSpc>
                <a:spcPct val="200000"/>
              </a:lnSpc>
              <a:buFont typeface="Arial" pitchFamily="34" charset="0"/>
              <a:buChar char="•"/>
            </a:pPr>
            <a:r>
              <a:rPr lang="en-US" dirty="0" smtClean="0">
                <a:latin typeface="Times New Roman" pitchFamily="18" charset="0"/>
                <a:cs typeface="Times New Roman" pitchFamily="18" charset="0"/>
              </a:rPr>
              <a:t>Describes </a:t>
            </a:r>
            <a:r>
              <a:rPr lang="en-US" dirty="0">
                <a:latin typeface="Times New Roman" pitchFamily="18" charset="0"/>
                <a:cs typeface="Times New Roman" pitchFamily="18" charset="0"/>
              </a:rPr>
              <a:t>limitations of the study and suggests areas for further research/action. </a:t>
            </a:r>
          </a:p>
        </p:txBody>
      </p:sp>
      <p:pic>
        <p:nvPicPr>
          <p:cNvPr id="10242" name="Picture 2" descr="Conclusion - Icônes la technologie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196752"/>
            <a:ext cx="2016223"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4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0364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70" t="12162" r="14226" b="15313"/>
          <a:stretch/>
        </p:blipFill>
        <p:spPr bwMode="auto">
          <a:xfrm>
            <a:off x="7020272" y="104112"/>
            <a:ext cx="1404156" cy="1406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930571"/>
            <a:ext cx="8532440" cy="5617692"/>
          </a:xfrm>
          <a:prstGeom prst="rect">
            <a:avLst/>
          </a:prstGeom>
        </p:spPr>
        <p:txBody>
          <a:bodyPr wrap="square">
            <a:spAutoFit/>
          </a:bodyPr>
          <a:lstStyle/>
          <a:p>
            <a:pPr>
              <a:lnSpc>
                <a:spcPct val="150000"/>
              </a:lnSpc>
            </a:pPr>
            <a:r>
              <a:rPr lang="en-US" sz="2200" dirty="0" smtClean="0">
                <a:latin typeface="Times New Roman" pitchFamily="18" charset="0"/>
                <a:cs typeface="Times New Roman" pitchFamily="18" charset="0"/>
              </a:rPr>
              <a:t>After </a:t>
            </a:r>
            <a:r>
              <a:rPr lang="en-US" sz="2200" dirty="0">
                <a:latin typeface="Times New Roman" pitchFamily="18" charset="0"/>
                <a:cs typeface="Times New Roman" pitchFamily="18" charset="0"/>
              </a:rPr>
              <a:t>a good reading, you should then: </a:t>
            </a:r>
          </a:p>
          <a:p>
            <a:pPr>
              <a:lnSpc>
                <a:spcPct val="150000"/>
              </a:lnSpc>
            </a:pPr>
            <a:r>
              <a:rPr lang="en-US" sz="2200" b="1" dirty="0">
                <a:latin typeface="Times New Roman" pitchFamily="18" charset="0"/>
                <a:cs typeface="Times New Roman" pitchFamily="18" charset="0"/>
              </a:rPr>
              <a:t>A/ Identifying the main sections: </a:t>
            </a:r>
          </a:p>
          <a:p>
            <a:pPr>
              <a:lnSpc>
                <a:spcPct val="150000"/>
              </a:lnSpc>
            </a:pPr>
            <a:r>
              <a:rPr lang="en-US" sz="2200" dirty="0">
                <a:latin typeface="Times New Roman" pitchFamily="18" charset="0"/>
                <a:cs typeface="Times New Roman" pitchFamily="18" charset="0"/>
              </a:rPr>
              <a:t>- Work through the text to identify its main sections. A main section can be made up of one or various paragraphs. (Number each different section.)  </a:t>
            </a:r>
          </a:p>
          <a:p>
            <a:pPr>
              <a:lnSpc>
                <a:spcPct val="150000"/>
              </a:lnSpc>
            </a:pPr>
            <a:r>
              <a:rPr lang="en-US" sz="2200" dirty="0">
                <a:latin typeface="Times New Roman" pitchFamily="18" charset="0"/>
                <a:cs typeface="Times New Roman" pitchFamily="18" charset="0"/>
              </a:rPr>
              <a:t>- Write a one or two-sentence account of each section you identify. </a:t>
            </a:r>
          </a:p>
          <a:p>
            <a:pPr>
              <a:lnSpc>
                <a:spcPct val="150000"/>
              </a:lnSpc>
            </a:pPr>
            <a:r>
              <a:rPr lang="en-US" sz="2200" dirty="0">
                <a:latin typeface="Times New Roman" pitchFamily="18" charset="0"/>
                <a:cs typeface="Times New Roman" pitchFamily="18" charset="0"/>
              </a:rPr>
              <a:t> - Focus your attention on the main point and leave out any illustrative examples. </a:t>
            </a:r>
          </a:p>
          <a:p>
            <a:pPr>
              <a:lnSpc>
                <a:spcPct val="150000"/>
              </a:lnSpc>
            </a:pPr>
            <a:r>
              <a:rPr lang="en-US" sz="2200" b="1" dirty="0">
                <a:latin typeface="Times New Roman" pitchFamily="18" charset="0"/>
                <a:cs typeface="Times New Roman" pitchFamily="18" charset="0"/>
              </a:rPr>
              <a:t>B/ The starting point: </a:t>
            </a:r>
          </a:p>
          <a:p>
            <a:pPr>
              <a:lnSpc>
                <a:spcPct val="150000"/>
              </a:lnSpc>
            </a:pPr>
            <a:r>
              <a:rPr lang="en-US" sz="2200" dirty="0">
                <a:latin typeface="Times New Roman" pitchFamily="18" charset="0"/>
                <a:cs typeface="Times New Roman" pitchFamily="18" charset="0"/>
              </a:rPr>
              <a:t> - Write a sentence which states the central idea of the original text. </a:t>
            </a:r>
          </a:p>
          <a:p>
            <a:pPr>
              <a:lnSpc>
                <a:spcPct val="150000"/>
              </a:lnSpc>
            </a:pPr>
            <a:r>
              <a:rPr lang="en-US" sz="2200" dirty="0">
                <a:latin typeface="Times New Roman" pitchFamily="18" charset="0"/>
                <a:cs typeface="Times New Roman" pitchFamily="18" charset="0"/>
              </a:rPr>
              <a:t> - Complete the paragraph by including one or two sentences per main point or important part. </a:t>
            </a:r>
          </a:p>
        </p:txBody>
      </p:sp>
    </p:spTree>
    <p:extLst>
      <p:ext uri="{BB962C8B-B14F-4D97-AF65-F5344CB8AC3E}">
        <p14:creationId xmlns:p14="http://schemas.microsoft.com/office/powerpoint/2010/main" val="22005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418" y="1412776"/>
            <a:ext cx="3834448" cy="430887"/>
          </a:xfrm>
          <a:prstGeom prst="rect">
            <a:avLst/>
          </a:prstGeom>
        </p:spPr>
        <p:txBody>
          <a:bodyPr wrap="none">
            <a:spAutoFit/>
          </a:bodyPr>
          <a:lstStyle/>
          <a:p>
            <a:pPr marL="342900" indent="-342900">
              <a:buFont typeface="Wingdings" pitchFamily="2" charset="2"/>
              <a:buChar char="Ø"/>
            </a:pPr>
            <a:r>
              <a:rPr lang="en-US" sz="2200" b="1" dirty="0" smtClean="0">
                <a:latin typeface="Times New Roman" pitchFamily="18" charset="0"/>
                <a:cs typeface="Times New Roman" pitchFamily="18" charset="0"/>
              </a:rPr>
              <a:t>Structure </a:t>
            </a:r>
            <a:r>
              <a:rPr lang="en-US" sz="2200" b="1" dirty="0">
                <a:latin typeface="Times New Roman" pitchFamily="18" charset="0"/>
                <a:cs typeface="Times New Roman" pitchFamily="18" charset="0"/>
              </a:rPr>
              <a:t>of scientific texts </a:t>
            </a:r>
          </a:p>
        </p:txBody>
      </p:sp>
      <p:sp>
        <p:nvSpPr>
          <p:cNvPr id="5" name="Rectangle à coins arrondis 4"/>
          <p:cNvSpPr/>
          <p:nvPr/>
        </p:nvSpPr>
        <p:spPr>
          <a:xfrm>
            <a:off x="140364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6" name="Rectangle 5"/>
          <p:cNvSpPr/>
          <p:nvPr/>
        </p:nvSpPr>
        <p:spPr>
          <a:xfrm>
            <a:off x="251520" y="1988840"/>
            <a:ext cx="8208912" cy="1421992"/>
          </a:xfrm>
          <a:prstGeom prst="rect">
            <a:avLst/>
          </a:prstGeom>
        </p:spPr>
        <p:txBody>
          <a:bodyPr wrap="square">
            <a:spAutoFit/>
          </a:bodyPr>
          <a:lstStyle/>
          <a:p>
            <a:pPr algn="just">
              <a:lnSpc>
                <a:spcPct val="150000"/>
              </a:lnSpc>
            </a:pPr>
            <a:r>
              <a:rPr lang="en-US" sz="2000" dirty="0">
                <a:latin typeface="Times New Roman" pitchFamily="18" charset="0"/>
                <a:cs typeface="Times New Roman" pitchFamily="18" charset="0"/>
              </a:rPr>
              <a:t>This type of text has a complex structure that can easily vary according to the subject matter, area and particular needs of the author to present the </a:t>
            </a:r>
            <a:r>
              <a:rPr lang="en-US" sz="2000" dirty="0" smtClean="0">
                <a:latin typeface="Times New Roman" pitchFamily="18" charset="0"/>
                <a:cs typeface="Times New Roman" pitchFamily="18" charset="0"/>
              </a:rPr>
              <a:t>information.</a:t>
            </a:r>
            <a:endParaRPr lang="en-US" sz="2000" dirty="0">
              <a:latin typeface="Times New Roman" pitchFamily="18" charset="0"/>
              <a:cs typeface="Times New Roman" pitchFamily="18" charset="0"/>
            </a:endParaRPr>
          </a:p>
        </p:txBody>
      </p:sp>
      <p:sp>
        <p:nvSpPr>
          <p:cNvPr id="7" name="Rectangle 6"/>
          <p:cNvSpPr/>
          <p:nvPr/>
        </p:nvSpPr>
        <p:spPr>
          <a:xfrm>
            <a:off x="251520" y="3573016"/>
            <a:ext cx="3913700" cy="430887"/>
          </a:xfrm>
          <a:prstGeom prst="rect">
            <a:avLst/>
          </a:prstGeom>
        </p:spPr>
        <p:txBody>
          <a:bodyPr wrap="none">
            <a:spAutoFit/>
          </a:bodyPr>
          <a:lstStyle/>
          <a:p>
            <a:r>
              <a:rPr lang="en-US" sz="2200" dirty="0">
                <a:latin typeface="Times New Roman" pitchFamily="18" charset="0"/>
                <a:cs typeface="Times New Roman" pitchFamily="18" charset="0"/>
              </a:rPr>
              <a:t> Let’s see the general structure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8" name="Rectangle 7"/>
          <p:cNvSpPr/>
          <p:nvPr/>
        </p:nvSpPr>
        <p:spPr>
          <a:xfrm>
            <a:off x="291077" y="4149080"/>
            <a:ext cx="5112568" cy="1938992"/>
          </a:xfrm>
          <a:prstGeom prst="rect">
            <a:avLst/>
          </a:prstGeom>
        </p:spPr>
        <p:txBody>
          <a:bodyPr wrap="square">
            <a:spAutoFit/>
          </a:bodyPr>
          <a:lstStyle/>
          <a:p>
            <a:pPr algn="just">
              <a:lnSpc>
                <a:spcPct val="150000"/>
              </a:lnSpc>
            </a:pPr>
            <a:r>
              <a:rPr lang="en-US" sz="2000" b="1" dirty="0">
                <a:latin typeface="Times New Roman" pitchFamily="18" charset="0"/>
                <a:cs typeface="Times New Roman" pitchFamily="18" charset="0"/>
              </a:rPr>
              <a:t>Title of the text </a:t>
            </a:r>
            <a:endParaRPr lang="en-US" sz="2000" b="1"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this first part it is necessary to place the title, which reflects the topic to be presented in the scientific text</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059391"/>
            <a:ext cx="2849795" cy="37986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5868144" y="3419127"/>
            <a:ext cx="1728192" cy="36933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375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additive="base">
                                        <p:cTn id="24" dur="500" fill="hold"/>
                                        <p:tgtEl>
                                          <p:spTgt spid="1027"/>
                                        </p:tgtEl>
                                        <p:attrNameLst>
                                          <p:attrName>ppt_x</p:attrName>
                                        </p:attrNameLst>
                                      </p:cBhvr>
                                      <p:tavLst>
                                        <p:tav tm="0">
                                          <p:val>
                                            <p:strVal val="#ppt_x"/>
                                          </p:val>
                                        </p:tav>
                                        <p:tav tm="100000">
                                          <p:val>
                                            <p:strVal val="#ppt_x"/>
                                          </p:val>
                                        </p:tav>
                                      </p:tavLst>
                                    </p:anim>
                                    <p:anim calcmode="lin" valueType="num">
                                      <p:cBhvr additive="base">
                                        <p:cTn id="25" dur="500" fill="hold"/>
                                        <p:tgtEl>
                                          <p:spTgt spid="102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1"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40364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7" name="Rectangle 6"/>
          <p:cNvSpPr/>
          <p:nvPr/>
        </p:nvSpPr>
        <p:spPr>
          <a:xfrm>
            <a:off x="251520" y="1052736"/>
            <a:ext cx="3913700" cy="430887"/>
          </a:xfrm>
          <a:prstGeom prst="rect">
            <a:avLst/>
          </a:prstGeom>
        </p:spPr>
        <p:txBody>
          <a:bodyPr wrap="none">
            <a:spAutoFit/>
          </a:bodyPr>
          <a:lstStyle/>
          <a:p>
            <a:r>
              <a:rPr lang="en-US" sz="2200" dirty="0">
                <a:latin typeface="Times New Roman" pitchFamily="18" charset="0"/>
                <a:cs typeface="Times New Roman" pitchFamily="18" charset="0"/>
              </a:rPr>
              <a:t> Let’s see the general structure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8" name="Rectangle 7"/>
          <p:cNvSpPr/>
          <p:nvPr/>
        </p:nvSpPr>
        <p:spPr>
          <a:xfrm>
            <a:off x="238735" y="1787868"/>
            <a:ext cx="5112568" cy="4708981"/>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Abstract</a:t>
            </a:r>
          </a:p>
          <a:p>
            <a:pPr algn="just">
              <a:lnSpc>
                <a:spcPct val="150000"/>
              </a:lnSpc>
            </a:pPr>
            <a:r>
              <a:rPr lang="en-US" sz="2000" dirty="0">
                <a:latin typeface="Times New Roman" pitchFamily="18" charset="0"/>
                <a:cs typeface="Times New Roman" pitchFamily="18" charset="0"/>
              </a:rPr>
              <a:t>This provides a summary of the article</a:t>
            </a:r>
            <a:r>
              <a:rPr lang="en-US" sz="2000" dirty="0" smtClean="0">
                <a:latin typeface="Times New Roman" pitchFamily="18" charset="0"/>
                <a:cs typeface="Times New Roman" pitchFamily="18" charset="0"/>
              </a:rPr>
              <a:t>.</a:t>
            </a:r>
          </a:p>
          <a:p>
            <a:pPr marL="342900" indent="-342900" algn="just">
              <a:lnSpc>
                <a:spcPct val="150000"/>
              </a:lnSpc>
              <a:buFont typeface="Arial" pitchFamily="34" charset="0"/>
              <a:buChar char="•"/>
            </a:pPr>
            <a:r>
              <a:rPr lang="en-US" sz="2000" dirty="0">
                <a:latin typeface="Times New Roman" pitchFamily="18" charset="0"/>
                <a:cs typeface="Times New Roman" pitchFamily="18" charset="0"/>
              </a:rPr>
              <a:t>Usually </a:t>
            </a:r>
            <a:r>
              <a:rPr lang="en-US" sz="2000" dirty="0" smtClean="0">
                <a:latin typeface="Times New Roman" pitchFamily="18" charset="0"/>
                <a:cs typeface="Times New Roman" pitchFamily="18" charset="0"/>
              </a:rPr>
              <a:t>150-250 </a:t>
            </a:r>
            <a:r>
              <a:rPr lang="en-US" sz="2000" dirty="0">
                <a:latin typeface="Times New Roman" pitchFamily="18" charset="0"/>
                <a:cs typeface="Times New Roman" pitchFamily="18" charset="0"/>
              </a:rPr>
              <a:t>words </a:t>
            </a:r>
            <a:r>
              <a:rPr lang="en-US" sz="2000" dirty="0" smtClean="0">
                <a:latin typeface="Times New Roman" pitchFamily="18" charset="0"/>
                <a:cs typeface="Times New Roman" pitchFamily="18" charset="0"/>
              </a:rPr>
              <a:t>long,  </a:t>
            </a:r>
          </a:p>
          <a:p>
            <a:pPr marL="342900" indent="-342900" algn="just">
              <a:lnSpc>
                <a:spcPct val="150000"/>
              </a:lnSpc>
              <a:buFont typeface="Arial" pitchFamily="34" charset="0"/>
              <a:buChar char="•"/>
            </a:pPr>
            <a:r>
              <a:rPr lang="en-US" sz="2000" dirty="0">
                <a:latin typeface="Times New Roman" pitchFamily="18" charset="0"/>
                <a:cs typeface="Times New Roman" pitchFamily="18" charset="0"/>
              </a:rPr>
              <a:t>Preferably written in one paragraph </a:t>
            </a:r>
            <a:r>
              <a:rPr lang="en-US" sz="2000" dirty="0" smtClean="0">
                <a:latin typeface="Times New Roman" pitchFamily="18" charset="0"/>
                <a:cs typeface="Times New Roman" pitchFamily="18" charset="0"/>
              </a:rPr>
              <a:t>, </a:t>
            </a: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Covers </a:t>
            </a:r>
            <a:r>
              <a:rPr lang="en-US" sz="2000" dirty="0">
                <a:latin typeface="Times New Roman" pitchFamily="18" charset="0"/>
                <a:cs typeface="Times New Roman" pitchFamily="18" charset="0"/>
              </a:rPr>
              <a:t>the following about the article</a:t>
            </a:r>
            <a:r>
              <a:rPr lang="en-US" sz="2000" dirty="0" smtClean="0">
                <a:latin typeface="Times New Roman" pitchFamily="18" charset="0"/>
                <a:cs typeface="Times New Roman" pitchFamily="18" charset="0"/>
              </a:rPr>
              <a:t>:</a:t>
            </a:r>
          </a:p>
          <a:p>
            <a:pPr marL="342900" indent="-342900" algn="just">
              <a:lnSpc>
                <a:spcPct val="150000"/>
              </a:lnSpc>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problem /issue/question addressed by the article </a:t>
            </a:r>
            <a:endParaRPr lang="en-US" sz="20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Method(s) used </a:t>
            </a:r>
            <a:endParaRPr lang="en-US" sz="20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main results </a:t>
            </a:r>
            <a:endParaRPr lang="en-US" sz="20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main </a:t>
            </a:r>
            <a:r>
              <a:rPr lang="en-US" sz="2000" dirty="0" smtClean="0">
                <a:latin typeface="Times New Roman" pitchFamily="18" charset="0"/>
                <a:cs typeface="Times New Roman" pitchFamily="18" charset="0"/>
              </a:rPr>
              <a:t>conclusions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150671"/>
            <a:ext cx="2849795" cy="37986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5868144" y="2996952"/>
            <a:ext cx="1280881" cy="1477328"/>
          </a:xfrm>
          <a:prstGeom prst="rect">
            <a:avLst/>
          </a:prstGeom>
          <a:noFill/>
          <a:ln w="38100">
            <a:solidFill>
              <a:srgbClr val="FF0000"/>
            </a:solidFill>
          </a:ln>
        </p:spPr>
        <p:txBody>
          <a:bodyPr wrap="square" rtlCol="0">
            <a:spAutoFit/>
          </a:bodyPr>
          <a:lstStyle/>
          <a:p>
            <a:r>
              <a:rPr lang="en-US" dirty="0" smtClean="0"/>
              <a:t>  </a:t>
            </a: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7886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additive="base">
                                        <p:cTn id="2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 calcmode="lin" valueType="num">
                                      <p:cBhvr additive="base">
                                        <p:cTn id="3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 calcmode="lin" valueType="num">
                                      <p:cBhvr additive="base">
                                        <p:cTn id="40"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 calcmode="lin" valueType="num">
                                      <p:cBhvr additive="base">
                                        <p:cTn id="46"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 calcmode="lin" valueType="num">
                                      <p:cBhvr additive="base">
                                        <p:cTn id="5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
                                            <p:txEl>
                                              <p:pRg st="8" end="8"/>
                                            </p:txEl>
                                          </p:spTgt>
                                        </p:tgtEl>
                                        <p:attrNameLst>
                                          <p:attrName>style.visibility</p:attrName>
                                        </p:attrNameLst>
                                      </p:cBhvr>
                                      <p:to>
                                        <p:strVal val="visible"/>
                                      </p:to>
                                    </p:set>
                                    <p:anim calcmode="lin" valueType="num">
                                      <p:cBhvr additive="base">
                                        <p:cTn id="58"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40364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7" name="Rectangle 6"/>
          <p:cNvSpPr/>
          <p:nvPr/>
        </p:nvSpPr>
        <p:spPr>
          <a:xfrm>
            <a:off x="251520" y="1052736"/>
            <a:ext cx="3913700" cy="430887"/>
          </a:xfrm>
          <a:prstGeom prst="rect">
            <a:avLst/>
          </a:prstGeom>
        </p:spPr>
        <p:txBody>
          <a:bodyPr wrap="none">
            <a:spAutoFit/>
          </a:bodyPr>
          <a:lstStyle/>
          <a:p>
            <a:r>
              <a:rPr lang="en-US" sz="2200" dirty="0">
                <a:latin typeface="Times New Roman" pitchFamily="18" charset="0"/>
                <a:cs typeface="Times New Roman" pitchFamily="18" charset="0"/>
              </a:rPr>
              <a:t> Let’s see the general structure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8" name="Rectangle 7"/>
          <p:cNvSpPr/>
          <p:nvPr/>
        </p:nvSpPr>
        <p:spPr>
          <a:xfrm>
            <a:off x="238734" y="1787868"/>
            <a:ext cx="5845434" cy="4708981"/>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Abstract</a:t>
            </a:r>
          </a:p>
          <a:p>
            <a:pPr algn="just">
              <a:lnSpc>
                <a:spcPct val="150000"/>
              </a:lnSpc>
            </a:pPr>
            <a:r>
              <a:rPr lang="en-US" sz="2000" dirty="0">
                <a:latin typeface="Times New Roman" pitchFamily="18" charset="0"/>
                <a:cs typeface="Times New Roman" pitchFamily="18" charset="0"/>
              </a:rPr>
              <a:t>An abstract should not contain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lengthy background information,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 references </a:t>
            </a:r>
            <a:r>
              <a:rPr lang="en-US" sz="2000" dirty="0">
                <a:latin typeface="Times New Roman" pitchFamily="18" charset="0"/>
                <a:cs typeface="Times New Roman" pitchFamily="18" charset="0"/>
              </a:rPr>
              <a:t>to other literature,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 elliptical </a:t>
            </a:r>
            <a:r>
              <a:rPr lang="en-US" sz="2000" dirty="0">
                <a:latin typeface="Times New Roman" pitchFamily="18" charset="0"/>
                <a:cs typeface="Times New Roman" pitchFamily="18" charset="0"/>
              </a:rPr>
              <a:t>(i.e., ending with ...) or incomplete sentences,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abbreviations </a:t>
            </a:r>
            <a:r>
              <a:rPr lang="en-US" sz="2000" dirty="0">
                <a:latin typeface="Times New Roman" pitchFamily="18" charset="0"/>
                <a:cs typeface="Times New Roman" pitchFamily="18" charset="0"/>
              </a:rPr>
              <a:t>or terms that may be confusing to readers,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any </a:t>
            </a:r>
            <a:r>
              <a:rPr lang="en-US" sz="2000" dirty="0">
                <a:latin typeface="Times New Roman" pitchFamily="18" charset="0"/>
                <a:cs typeface="Times New Roman" pitchFamily="18" charset="0"/>
              </a:rPr>
              <a:t>sort of illustration, figure, or table, or references to them.  </a:t>
            </a:r>
            <a:endParaRPr lang="en-US" sz="2000"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6701" y="2150671"/>
            <a:ext cx="2849795" cy="37986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6330717" y="2996952"/>
            <a:ext cx="1280881" cy="1477328"/>
          </a:xfrm>
          <a:prstGeom prst="rect">
            <a:avLst/>
          </a:prstGeom>
          <a:noFill/>
          <a:ln w="38100">
            <a:solidFill>
              <a:srgbClr val="FF0000"/>
            </a:solidFill>
          </a:ln>
        </p:spPr>
        <p:txBody>
          <a:bodyPr wrap="square" rtlCol="0">
            <a:spAutoFit/>
          </a:bodyPr>
          <a:lstStyle/>
          <a:p>
            <a:r>
              <a:rPr lang="en-US" dirty="0" smtClean="0"/>
              <a:t>  </a:t>
            </a: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7219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0364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5" name="Rectangle 4"/>
          <p:cNvSpPr/>
          <p:nvPr/>
        </p:nvSpPr>
        <p:spPr>
          <a:xfrm>
            <a:off x="0" y="976074"/>
            <a:ext cx="9144000" cy="5909310"/>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Abstract </a:t>
            </a:r>
            <a:endParaRPr lang="en-US" b="1"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Three </a:t>
            </a:r>
            <a:r>
              <a:rPr lang="en-US" dirty="0">
                <a:latin typeface="Times New Roman" pitchFamily="18" charset="0"/>
                <a:cs typeface="Times New Roman" pitchFamily="18" charset="0"/>
              </a:rPr>
              <a:t>soil types with different physicochemical properties were selected to evaluate their effect on lead and cadmium bioavailability and toxicity in the land snail </a:t>
            </a:r>
            <a:r>
              <a:rPr lang="en-US" i="1" dirty="0">
                <a:latin typeface="Times New Roman" pitchFamily="18" charset="0"/>
                <a:cs typeface="Times New Roman" pitchFamily="18" charset="0"/>
              </a:rPr>
              <a:t>Helix aspersa</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28-day ecotoxicity tests, </a:t>
            </a:r>
            <a:r>
              <a:rPr lang="en-US" i="1" dirty="0">
                <a:latin typeface="Times New Roman" pitchFamily="18" charset="0"/>
                <a:cs typeface="Times New Roman" pitchFamily="18" charset="0"/>
              </a:rPr>
              <a:t>H. aspersa </a:t>
            </a:r>
            <a:r>
              <a:rPr lang="en-US" dirty="0">
                <a:latin typeface="Times New Roman" pitchFamily="18" charset="0"/>
                <a:cs typeface="Times New Roman" pitchFamily="18" charset="0"/>
              </a:rPr>
              <a:t>juveniles were exposed to increasing concentrations of </a:t>
            </a:r>
            <a:r>
              <a:rPr lang="en-US" dirty="0" err="1">
                <a:latin typeface="Times New Roman" pitchFamily="18" charset="0"/>
                <a:cs typeface="Times New Roman" pitchFamily="18" charset="0"/>
              </a:rPr>
              <a:t>Pb</a:t>
            </a:r>
            <a:r>
              <a:rPr lang="en-US" dirty="0">
                <a:latin typeface="Times New Roman" pitchFamily="18" charset="0"/>
                <a:cs typeface="Times New Roman" pitchFamily="18" charset="0"/>
              </a:rPr>
              <a:t> or Cd. EC50s, concentrations reducing snail growth by 50%, differed between the soils and so did Cd and </a:t>
            </a:r>
            <a:r>
              <a:rPr lang="en-US" dirty="0" err="1">
                <a:latin typeface="Times New Roman" pitchFamily="18" charset="0"/>
                <a:cs typeface="Times New Roman" pitchFamily="18" charset="0"/>
              </a:rPr>
              <a:t>Pb</a:t>
            </a:r>
            <a:r>
              <a:rPr lang="en-US" dirty="0">
                <a:latin typeface="Times New Roman" pitchFamily="18" charset="0"/>
                <a:cs typeface="Times New Roman" pitchFamily="18" charset="0"/>
              </a:rPr>
              <a:t> uptake in the snails. For lead, EC50s were 2397–6357 mg </a:t>
            </a:r>
            <a:r>
              <a:rPr lang="en-US" dirty="0" err="1">
                <a:latin typeface="Times New Roman" pitchFamily="18" charset="0"/>
                <a:cs typeface="Times New Roman" pitchFamily="18" charset="0"/>
              </a:rPr>
              <a:t>Pb</a:t>
            </a:r>
            <a:r>
              <a:rPr lang="en-US" dirty="0">
                <a:latin typeface="Times New Roman" pitchFamily="18" charset="0"/>
                <a:cs typeface="Times New Roman" pitchFamily="18" charset="0"/>
              </a:rPr>
              <a:t>/kg dry soil, while they ranged between 327 and 910 mg Cd/kg dry soil for cadmium.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Toxicity </a:t>
            </a:r>
            <a:r>
              <a:rPr lang="en-US" dirty="0">
                <a:latin typeface="Times New Roman" pitchFamily="18" charset="0"/>
                <a:cs typeface="Times New Roman" pitchFamily="18" charset="0"/>
              </a:rPr>
              <a:t>and metal uptake were highest on the soil with the lowest pH, organic matter content and </a:t>
            </a:r>
            <a:r>
              <a:rPr lang="en-US" dirty="0" err="1">
                <a:latin typeface="Times New Roman" pitchFamily="18" charset="0"/>
                <a:cs typeface="Times New Roman" pitchFamily="18" charset="0"/>
              </a:rPr>
              <a:t>Cation</a:t>
            </a:r>
            <a:r>
              <a:rPr lang="en-US" dirty="0">
                <a:latin typeface="Times New Roman" pitchFamily="18" charset="0"/>
                <a:cs typeface="Times New Roman" pitchFamily="18" charset="0"/>
              </a:rPr>
              <a:t> Exchange Capacity (CEC). Growth reduction was correlated with metal accumulation levels in the snails’ soft body, and differences in toxicity between the soils decreased when EC50s were expressed on the basis of internal metal concentrations in the snails. These results confirm the effect of soil properties; pH, CEC, OM content, on the uptake and growth effect of </a:t>
            </a:r>
            <a:r>
              <a:rPr lang="en-US" dirty="0" err="1">
                <a:latin typeface="Times New Roman" pitchFamily="18" charset="0"/>
                <a:cs typeface="Times New Roman" pitchFamily="18" charset="0"/>
              </a:rPr>
              <a:t>Pb</a:t>
            </a:r>
            <a:r>
              <a:rPr lang="en-US" dirty="0">
                <a:latin typeface="Times New Roman" pitchFamily="18" charset="0"/>
                <a:cs typeface="Times New Roman" pitchFamily="18" charset="0"/>
              </a:rPr>
              <a:t> and Cd in H. aspersa, indicating the importance of properly characterizing soils when assessing the environmental risk of metal contaminated sites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pSp>
        <p:nvGrpSpPr>
          <p:cNvPr id="27" name="Groupe 26"/>
          <p:cNvGrpSpPr/>
          <p:nvPr/>
        </p:nvGrpSpPr>
        <p:grpSpPr>
          <a:xfrm>
            <a:off x="0" y="1484784"/>
            <a:ext cx="9144000" cy="792088"/>
            <a:chOff x="-2052736" y="3356992"/>
            <a:chExt cx="9144000" cy="792088"/>
          </a:xfrm>
        </p:grpSpPr>
        <p:cxnSp>
          <p:nvCxnSpPr>
            <p:cNvPr id="16" name="Connecteur droit 15"/>
            <p:cNvCxnSpPr/>
            <p:nvPr/>
          </p:nvCxnSpPr>
          <p:spPr>
            <a:xfrm>
              <a:off x="-2052736" y="3356992"/>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052736" y="3356992"/>
              <a:ext cx="0"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052736" y="4149080"/>
              <a:ext cx="81003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6047656" y="3753036"/>
              <a:ext cx="0" cy="3960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047656" y="3753036"/>
              <a:ext cx="1043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7091264" y="3356992"/>
              <a:ext cx="0" cy="3960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e 27"/>
          <p:cNvGrpSpPr/>
          <p:nvPr/>
        </p:nvGrpSpPr>
        <p:grpSpPr>
          <a:xfrm>
            <a:off x="1228" y="2348877"/>
            <a:ext cx="9144000" cy="1581850"/>
            <a:chOff x="-2052736" y="3314581"/>
            <a:chExt cx="12288314" cy="834499"/>
          </a:xfrm>
        </p:grpSpPr>
        <p:cxnSp>
          <p:nvCxnSpPr>
            <p:cNvPr id="29" name="Connecteur droit 28"/>
            <p:cNvCxnSpPr/>
            <p:nvPr/>
          </p:nvCxnSpPr>
          <p:spPr>
            <a:xfrm>
              <a:off x="-2052736" y="3314581"/>
              <a:ext cx="1228831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052736" y="3314581"/>
              <a:ext cx="0" cy="83449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2052736" y="4149080"/>
              <a:ext cx="82714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6218692" y="3951058"/>
              <a:ext cx="0" cy="19802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6218692" y="3951058"/>
              <a:ext cx="401688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10231611" y="3314581"/>
              <a:ext cx="0" cy="6364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4" name="Groupe 53"/>
          <p:cNvGrpSpPr/>
          <p:nvPr/>
        </p:nvGrpSpPr>
        <p:grpSpPr>
          <a:xfrm>
            <a:off x="1228" y="4007390"/>
            <a:ext cx="9144000" cy="1581852"/>
            <a:chOff x="-2052736" y="3314581"/>
            <a:chExt cx="12288314" cy="834500"/>
          </a:xfrm>
        </p:grpSpPr>
        <p:cxnSp>
          <p:nvCxnSpPr>
            <p:cNvPr id="55" name="Connecteur droit 54"/>
            <p:cNvCxnSpPr/>
            <p:nvPr/>
          </p:nvCxnSpPr>
          <p:spPr>
            <a:xfrm>
              <a:off x="-2052736" y="3314581"/>
              <a:ext cx="1228831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2052736" y="3314581"/>
              <a:ext cx="0" cy="8344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052736" y="4149080"/>
              <a:ext cx="943265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7379921" y="3951059"/>
              <a:ext cx="0" cy="19802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7379921" y="3951058"/>
              <a:ext cx="2855657"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10231611" y="3314581"/>
              <a:ext cx="0" cy="6364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6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heel(1)">
                                      <p:cBhvr>
                                        <p:cTn id="1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Graphical Abstracts | Bentham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288" y="166524"/>
            <a:ext cx="6667500" cy="4676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2320246"/>
            <a:ext cx="2089098" cy="369332"/>
          </a:xfrm>
          <a:prstGeom prst="rect">
            <a:avLst/>
          </a:prstGeom>
        </p:spPr>
        <p:txBody>
          <a:bodyPr wrap="none">
            <a:spAutoFit/>
          </a:bodyPr>
          <a:lstStyle/>
          <a:p>
            <a:r>
              <a:rPr lang="en-US" b="1" dirty="0" smtClean="0">
                <a:latin typeface="Times New Roman" pitchFamily="18" charset="0"/>
                <a:cs typeface="Times New Roman" pitchFamily="18" charset="0"/>
              </a:rPr>
              <a:t>Graphical</a:t>
            </a:r>
            <a:r>
              <a:rPr lang="fr-FR" b="1" dirty="0" smtClean="0">
                <a:latin typeface="Times New Roman" pitchFamily="18" charset="0"/>
                <a:cs typeface="Times New Roman" pitchFamily="18" charset="0"/>
              </a:rPr>
              <a:t> </a:t>
            </a:r>
            <a:r>
              <a:rPr lang="fr-FR" b="1" dirty="0">
                <a:latin typeface="Times New Roman" pitchFamily="18" charset="0"/>
                <a:cs typeface="Times New Roman" pitchFamily="18" charset="0"/>
              </a:rPr>
              <a:t>Abstract</a:t>
            </a:r>
            <a:endParaRPr lang="en-US" b="1" dirty="0">
              <a:latin typeface="Times New Roman" pitchFamily="18" charset="0"/>
              <a:cs typeface="Times New Roman" pitchFamily="18" charset="0"/>
            </a:endParaRPr>
          </a:p>
        </p:txBody>
      </p:sp>
      <p:sp>
        <p:nvSpPr>
          <p:cNvPr id="5" name="Rectangle 4"/>
          <p:cNvSpPr/>
          <p:nvPr/>
        </p:nvSpPr>
        <p:spPr>
          <a:xfrm>
            <a:off x="467544" y="5229200"/>
            <a:ext cx="8280920" cy="923330"/>
          </a:xfrm>
          <a:prstGeom prst="rect">
            <a:avLst/>
          </a:prstGeom>
        </p:spPr>
        <p:txBody>
          <a:bodyPr wrap="square">
            <a:spAutoFit/>
          </a:bodyPr>
          <a:lstStyle/>
          <a:p>
            <a:r>
              <a:rPr lang="en-US" dirty="0">
                <a:latin typeface="Times New Roman" pitchFamily="18" charset="0"/>
                <a:cs typeface="Times New Roman" pitchFamily="18" charset="0"/>
              </a:rPr>
              <a:t>A graphical abstract is a visual representation of a research project. The goal of the abstract is to create a clear story of your scientific method and results that is quickly understood by your audience.</a:t>
            </a:r>
          </a:p>
        </p:txBody>
      </p:sp>
    </p:spTree>
    <p:extLst>
      <p:ext uri="{BB962C8B-B14F-4D97-AF65-F5344CB8AC3E}">
        <p14:creationId xmlns:p14="http://schemas.microsoft.com/office/powerpoint/2010/main" val="352411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403648" y="188640"/>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a:latin typeface="Times New Roman" pitchFamily="18" charset="0"/>
                <a:cs typeface="Times New Roman" pitchFamily="18" charset="0"/>
              </a:rPr>
              <a:t>Scientific text </a:t>
            </a:r>
          </a:p>
        </p:txBody>
      </p:sp>
      <p:sp>
        <p:nvSpPr>
          <p:cNvPr id="7" name="Rectangle 6"/>
          <p:cNvSpPr/>
          <p:nvPr/>
        </p:nvSpPr>
        <p:spPr>
          <a:xfrm>
            <a:off x="251520" y="1052736"/>
            <a:ext cx="3913700" cy="430887"/>
          </a:xfrm>
          <a:prstGeom prst="rect">
            <a:avLst/>
          </a:prstGeom>
        </p:spPr>
        <p:txBody>
          <a:bodyPr wrap="none">
            <a:spAutoFit/>
          </a:bodyPr>
          <a:lstStyle/>
          <a:p>
            <a:r>
              <a:rPr lang="en-US" sz="2200" dirty="0">
                <a:latin typeface="Times New Roman" pitchFamily="18" charset="0"/>
                <a:cs typeface="Times New Roman" pitchFamily="18" charset="0"/>
              </a:rPr>
              <a:t> Let’s see the general structure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8" name="Rectangle 7"/>
          <p:cNvSpPr/>
          <p:nvPr/>
        </p:nvSpPr>
        <p:spPr>
          <a:xfrm>
            <a:off x="539552" y="2348880"/>
            <a:ext cx="7789649" cy="332398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Keywords</a:t>
            </a:r>
          </a:p>
          <a:p>
            <a:pPr algn="just">
              <a:lnSpc>
                <a:spcPct val="150000"/>
              </a:lnSpc>
            </a:pPr>
            <a:r>
              <a:rPr lang="en-US" sz="2000" dirty="0">
                <a:latin typeface="Times New Roman" pitchFamily="18" charset="0"/>
                <a:cs typeface="Times New Roman" pitchFamily="18" charset="0"/>
              </a:rPr>
              <a:t>6-8 keywords are given immediately after the abstract in the article.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should be words or phrases the reader searching for the article in question would use in their search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could be single words or phrases </a:t>
            </a:r>
            <a:endParaRPr lang="en-US" sz="20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a:latin typeface="Times New Roman" pitchFamily="18" charset="0"/>
                <a:cs typeface="Times New Roman" pitchFamily="18" charset="0"/>
              </a:rPr>
              <a:t>They should be </a:t>
            </a:r>
            <a:r>
              <a:rPr lang="en-US" sz="2000" dirty="0" smtClean="0">
                <a:latin typeface="Times New Roman" pitchFamily="18" charset="0"/>
                <a:cs typeface="Times New Roman" pitchFamily="18" charset="0"/>
              </a:rPr>
              <a:t>descriptive</a:t>
            </a:r>
          </a:p>
          <a:p>
            <a:pPr marL="342900" indent="-342900" algn="just">
              <a:lnSpc>
                <a:spcPct val="150000"/>
              </a:lnSpc>
              <a:buFont typeface="Arial" pitchFamily="34" charset="0"/>
              <a:buChar char="•"/>
            </a:pPr>
            <a:r>
              <a:rPr lang="en-US" sz="2000" dirty="0">
                <a:latin typeface="Times New Roman" pitchFamily="18" charset="0"/>
                <a:cs typeface="Times New Roman" pitchFamily="18" charset="0"/>
              </a:rPr>
              <a:t>They should represent key concept</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2624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1022</Words>
  <Application>Microsoft Office PowerPoint</Application>
  <PresentationFormat>Affichage à l'écran (4:3)</PresentationFormat>
  <Paragraphs>113</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boubaker</dc:creator>
  <cp:lastModifiedBy>SAHRAOUI Boubaker</cp:lastModifiedBy>
  <cp:revision>39</cp:revision>
  <dcterms:created xsi:type="dcterms:W3CDTF">2023-09-29T20:20:09Z</dcterms:created>
  <dcterms:modified xsi:type="dcterms:W3CDTF">2023-10-14T14:02:21Z</dcterms:modified>
</cp:coreProperties>
</file>