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4" r:id="rId5"/>
    <p:sldId id="263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04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8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16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532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70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0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403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436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54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1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49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72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05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5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00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1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6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89200" y="3675063"/>
            <a:ext cx="7404100" cy="256063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Chapitre </a:t>
            </a:r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b="1" dirty="0"/>
              <a:t>Marchés linguistiques, variations sociolinguistiques et communauté linguistique</a:t>
            </a:r>
            <a:r>
              <a:rPr lang="fr-FR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7600" y="824937"/>
            <a:ext cx="9982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fr-FR" sz="2400" b="1" dirty="0" smtClean="0"/>
              <a:t>Introduction: Langue </a:t>
            </a:r>
            <a:r>
              <a:rPr lang="fr-FR" sz="2400" b="1" dirty="0"/>
              <a:t>et capital </a:t>
            </a:r>
            <a:r>
              <a:rPr lang="fr-FR" sz="2400" b="1" dirty="0" smtClean="0"/>
              <a:t>symbolique</a:t>
            </a:r>
          </a:p>
          <a:p>
            <a:endParaRPr lang="fr-FR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800" dirty="0"/>
              <a:t>La langue est un </a:t>
            </a:r>
            <a:r>
              <a:rPr lang="fr-FR" sz="2800" b="1" dirty="0"/>
              <a:t>capital symbolique</a:t>
            </a:r>
            <a:r>
              <a:rPr lang="fr-FR" sz="2800" dirty="0"/>
              <a:t> (Bourdieu) : elle peut conférer du pouvoir à ceux qui maîtrisent la langue légitime.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800" dirty="0"/>
              <a:t>Les usages linguistiques ne sont jamais neutres : ils s’inscrivent dans des </a:t>
            </a:r>
            <a:r>
              <a:rPr lang="fr-FR" sz="2800" b="1" dirty="0"/>
              <a:t>rapports sociaux</a:t>
            </a:r>
            <a:r>
              <a:rPr lang="fr-FR" sz="28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800" dirty="0"/>
              <a:t>Parler, c’est aussi se positionner dans un espace où certaines formes sont valorisées, d’autres dévalorisées.</a:t>
            </a:r>
          </a:p>
        </p:txBody>
      </p:sp>
    </p:spTree>
    <p:extLst>
      <p:ext uri="{BB962C8B-B14F-4D97-AF65-F5344CB8AC3E}">
        <p14:creationId xmlns:p14="http://schemas.microsoft.com/office/powerpoint/2010/main" val="3976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2500" y="812192"/>
            <a:ext cx="1041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2. Le marché linguistique (Bourdieu, 1982</a:t>
            </a:r>
            <a:r>
              <a:rPr lang="fr-FR" sz="2400" b="1" dirty="0" smtClean="0"/>
              <a:t>)</a:t>
            </a:r>
          </a:p>
          <a:p>
            <a:endParaRPr lang="fr-FR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/>
              <a:t>Un marché linguistique est un </a:t>
            </a:r>
            <a:r>
              <a:rPr lang="fr-FR" sz="2800" b="1" dirty="0"/>
              <a:t>espace social de concurrence symbolique</a:t>
            </a:r>
            <a:r>
              <a:rPr lang="fr-FR" sz="2800" dirty="0"/>
              <a:t>, où les usages sont évalués selon des normes implicites.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/>
              <a:t>Chaque marché (école, rue, média, administration...) a ses propres </a:t>
            </a:r>
            <a:r>
              <a:rPr lang="fr-FR" sz="2800" b="1" dirty="0"/>
              <a:t>règles de légitimité linguistique</a:t>
            </a:r>
            <a:r>
              <a:rPr lang="fr-FR" sz="28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/>
              <a:t>Tous les locuteurs ne disposent pas du même </a:t>
            </a:r>
            <a:r>
              <a:rPr lang="fr-FR" sz="2800" b="1" dirty="0"/>
              <a:t>capital linguistique</a:t>
            </a:r>
            <a:r>
              <a:rPr lang="fr-FR" sz="2800" dirty="0"/>
              <a:t> (maîtrise de la langue dominante, registre, accent…).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/>
              <a:t>Ex : un élève qui utilise la langue scolaire est valorisé, un autre qui parle argot ou dialecte peut être marginalisé → </a:t>
            </a:r>
            <a:r>
              <a:rPr lang="fr-FR" sz="2800" b="1" dirty="0"/>
              <a:t>violence symbolique</a:t>
            </a:r>
            <a:r>
              <a:rPr lang="fr-F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6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100" y="1010841"/>
            <a:ext cx="102489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3. Les types de variation linguistique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Les langues varient toujours, selon différents axes (Calvet ; </a:t>
            </a:r>
            <a:r>
              <a:rPr lang="fr-FR" sz="2800" dirty="0" err="1"/>
              <a:t>Labov</a:t>
            </a:r>
            <a:r>
              <a:rPr lang="fr-FR" sz="2800" dirty="0"/>
              <a:t>)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b="1" dirty="0" err="1"/>
              <a:t>Diatopique</a:t>
            </a:r>
            <a:r>
              <a:rPr lang="fr-FR" sz="2800" dirty="0"/>
              <a:t> : variation selon les régions (ex. chocolatine vs pain au chocolat)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b="1" dirty="0" err="1"/>
              <a:t>Diastratique</a:t>
            </a:r>
            <a:r>
              <a:rPr lang="fr-FR" sz="2800" dirty="0"/>
              <a:t> : selon les groupes sociaux (bourgeois vs populaire)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b="1" dirty="0"/>
              <a:t>Diachronique</a:t>
            </a:r>
            <a:r>
              <a:rPr lang="fr-FR" sz="2800" dirty="0"/>
              <a:t> : selon les époques (vieillissement ou disparition de formes)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b="1" dirty="0" err="1"/>
              <a:t>Diamésique</a:t>
            </a:r>
            <a:r>
              <a:rPr lang="fr-FR" sz="2800" dirty="0"/>
              <a:t> : selon le canal (écrit vs oral)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b="1" dirty="0" err="1"/>
              <a:t>Diaphasique</a:t>
            </a:r>
            <a:r>
              <a:rPr lang="fr-FR" sz="2800" dirty="0"/>
              <a:t> : selon la situation (familier vs soutenu)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Ces variations sont </a:t>
            </a:r>
            <a:r>
              <a:rPr lang="fr-FR" sz="2800" b="1" dirty="0"/>
              <a:t>socialement structurées</a:t>
            </a:r>
            <a:r>
              <a:rPr lang="fr-FR" sz="2800" dirty="0"/>
              <a:t>, comme l’a montré </a:t>
            </a:r>
            <a:r>
              <a:rPr lang="fr-FR" sz="2800" dirty="0" err="1"/>
              <a:t>Labov</a:t>
            </a:r>
            <a:r>
              <a:rPr lang="fr-F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89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5200" y="1107753"/>
            <a:ext cx="10185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4. La communauté linguistique : une notion à </a:t>
            </a:r>
            <a:r>
              <a:rPr lang="fr-FR" sz="2400" b="1" dirty="0" smtClean="0"/>
              <a:t>redéfinir</a:t>
            </a:r>
          </a:p>
          <a:p>
            <a:endParaRPr lang="fr-FR" sz="2400" b="1" dirty="0"/>
          </a:p>
          <a:p>
            <a:r>
              <a:rPr lang="fr-FR" sz="2400" dirty="0"/>
              <a:t>Définition classique (</a:t>
            </a:r>
            <a:r>
              <a:rPr lang="fr-FR" sz="2400" dirty="0" err="1"/>
              <a:t>Gumperz</a:t>
            </a:r>
            <a:r>
              <a:rPr lang="fr-FR" sz="2400" dirty="0"/>
              <a:t>) : groupe de locuteurs partageant la même langue et les mêmes normes.</a:t>
            </a:r>
          </a:p>
          <a:p>
            <a:r>
              <a:rPr lang="fr-FR" sz="2400" dirty="0"/>
              <a:t>Problème : cette vision est mise en cause par :</a:t>
            </a:r>
          </a:p>
          <a:p>
            <a:pPr lvl="1"/>
            <a:r>
              <a:rPr lang="fr-FR" sz="2400" dirty="0"/>
              <a:t>Le </a:t>
            </a:r>
            <a:r>
              <a:rPr lang="fr-FR" sz="2400" b="1" dirty="0"/>
              <a:t>plurilinguisme</a:t>
            </a:r>
            <a:r>
              <a:rPr lang="fr-FR" sz="2400" dirty="0"/>
              <a:t> (un même individu peut parler plusieurs langues),</a:t>
            </a:r>
          </a:p>
          <a:p>
            <a:pPr lvl="1"/>
            <a:r>
              <a:rPr lang="fr-FR" sz="2400" dirty="0"/>
              <a:t>La </a:t>
            </a:r>
            <a:r>
              <a:rPr lang="fr-FR" sz="2400" b="1" dirty="0"/>
              <a:t>mobilité</a:t>
            </a:r>
            <a:r>
              <a:rPr lang="fr-FR" sz="2400" dirty="0"/>
              <a:t> (migrations, diaspora),</a:t>
            </a:r>
          </a:p>
          <a:p>
            <a:pPr lvl="1"/>
            <a:r>
              <a:rPr lang="fr-FR" sz="2400" dirty="0"/>
              <a:t>Les </a:t>
            </a:r>
            <a:r>
              <a:rPr lang="fr-FR" sz="2400" b="1" dirty="0"/>
              <a:t>appartenances multiples</a:t>
            </a:r>
            <a:r>
              <a:rPr lang="fr-FR" sz="2400" dirty="0"/>
              <a:t> (selon les contextes).</a:t>
            </a:r>
          </a:p>
          <a:p>
            <a:r>
              <a:rPr lang="fr-FR" sz="2400" dirty="0"/>
              <a:t>Exemple : un locuteur sénégalais peut parler le wolof dans la rue, le français à l’école, l’arabe à la mosquée → il navigue entre </a:t>
            </a:r>
            <a:r>
              <a:rPr lang="fr-FR" sz="2400" b="1" dirty="0"/>
              <a:t>plusieurs marchés linguistiques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5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9800" y="957164"/>
            <a:ext cx="10134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5. </a:t>
            </a:r>
            <a:r>
              <a:rPr lang="fr-FR" sz="2800" b="1" dirty="0" err="1"/>
              <a:t>Glottophobie</a:t>
            </a:r>
            <a:r>
              <a:rPr lang="fr-FR" sz="2800" b="1" dirty="0"/>
              <a:t> et enjeux politiques</a:t>
            </a:r>
          </a:p>
          <a:p>
            <a:endParaRPr lang="fr-FR" sz="2800" dirty="0" smtClean="0"/>
          </a:p>
          <a:p>
            <a:r>
              <a:rPr lang="fr-FR" sz="2800" dirty="0" smtClean="0"/>
              <a:t>La </a:t>
            </a:r>
            <a:r>
              <a:rPr lang="fr-FR" sz="2800" b="1" dirty="0" err="1">
                <a:solidFill>
                  <a:srgbClr val="FF0000"/>
                </a:solidFill>
              </a:rPr>
              <a:t>glottophobie</a:t>
            </a:r>
            <a:r>
              <a:rPr lang="fr-FR" sz="2800" dirty="0"/>
              <a:t> (Blanchet) = discrimination basée sur la langue ou l’accent.</a:t>
            </a:r>
          </a:p>
          <a:p>
            <a:r>
              <a:rPr lang="fr-FR" sz="2800" dirty="0"/>
              <a:t>Elle affecte l’accès à l’éducation, à l’emploi, à la reconnaissance sociale.</a:t>
            </a:r>
          </a:p>
          <a:p>
            <a:r>
              <a:rPr lang="fr-FR" sz="2800" dirty="0"/>
              <a:t>La question de la </a:t>
            </a:r>
            <a:r>
              <a:rPr lang="fr-FR" sz="2800" b="1" dirty="0"/>
              <a:t>langue légitime</a:t>
            </a:r>
            <a:r>
              <a:rPr lang="fr-FR" sz="2800" dirty="0"/>
              <a:t> est éminemment politique : qui décide de ce qu’il est bon de dire, et comment le dire ?</a:t>
            </a:r>
          </a:p>
          <a:p>
            <a:r>
              <a:rPr lang="fr-FR" sz="2800" dirty="0"/>
              <a:t>La sociolinguistique permet d’</a:t>
            </a:r>
            <a:r>
              <a:rPr lang="fr-FR" sz="2800" b="1" dirty="0"/>
              <a:t>interroger ces normes</a:t>
            </a:r>
            <a:r>
              <a:rPr lang="fr-FR" sz="2800" dirty="0"/>
              <a:t> et de comprendre les </a:t>
            </a:r>
            <a:r>
              <a:rPr lang="fr-FR" sz="2800" b="1" dirty="0"/>
              <a:t>rapports de pouvoir</a:t>
            </a:r>
            <a:r>
              <a:rPr lang="fr-FR" sz="2800" dirty="0"/>
              <a:t> qui traversent les usages linguistiques.</a:t>
            </a:r>
          </a:p>
        </p:txBody>
      </p:sp>
    </p:spTree>
    <p:extLst>
      <p:ext uri="{BB962C8B-B14F-4D97-AF65-F5344CB8AC3E}">
        <p14:creationId xmlns:p14="http://schemas.microsoft.com/office/powerpoint/2010/main" val="356773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9000" y="726036"/>
            <a:ext cx="10439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/>
              <a:t>6. Conclusion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/>
              <a:t>Le langage reflète, construit et reproduit des </a:t>
            </a:r>
            <a:r>
              <a:rPr lang="fr-FR" sz="3600" b="1" dirty="0"/>
              <a:t>inégalités sociales</a:t>
            </a:r>
            <a:r>
              <a:rPr lang="fr-FR" sz="3600" dirty="0"/>
              <a:t>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/>
              <a:t>L’étude des marchés linguistiques aide à comprendre les mécanismes de </a:t>
            </a:r>
            <a:r>
              <a:rPr lang="fr-FR" sz="3600" b="1" dirty="0"/>
              <a:t>domination symbolique</a:t>
            </a:r>
            <a:r>
              <a:rPr lang="fr-FR" sz="3600" dirty="0"/>
              <a:t> à travers la langue.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/>
              <a:t>Elle encourage une </a:t>
            </a:r>
            <a:r>
              <a:rPr lang="fr-FR" sz="3600" b="1" dirty="0"/>
              <a:t>lecture critique</a:t>
            </a:r>
            <a:r>
              <a:rPr lang="fr-FR" sz="3600" dirty="0"/>
              <a:t> des pratiques langagières, pour imaginer des espaces plus inclusifs et équitables.</a:t>
            </a:r>
          </a:p>
        </p:txBody>
      </p:sp>
    </p:spTree>
    <p:extLst>
      <p:ext uri="{BB962C8B-B14F-4D97-AF65-F5344CB8AC3E}">
        <p14:creationId xmlns:p14="http://schemas.microsoft.com/office/powerpoint/2010/main" val="949740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256</TotalTime>
  <Words>472</Words>
  <Application>Microsoft Office PowerPoint</Application>
  <PresentationFormat>Grand écran</PresentationFormat>
  <Paragraphs>38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Wingdings</vt:lpstr>
      <vt:lpstr>Organique</vt:lpstr>
      <vt:lpstr>Chapitre V :  Marchés linguistiques, variations sociolinguistiques et communauté linguistique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III :  Attitudes Linguistiques - Concepts et Théories</dc:title>
  <dc:creator>Dell</dc:creator>
  <cp:lastModifiedBy>Dell</cp:lastModifiedBy>
  <cp:revision>21</cp:revision>
  <dcterms:created xsi:type="dcterms:W3CDTF">2025-01-07T22:00:47Z</dcterms:created>
  <dcterms:modified xsi:type="dcterms:W3CDTF">2025-04-29T21:54:46Z</dcterms:modified>
</cp:coreProperties>
</file>