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2" r:id="rId1"/>
  </p:sldMasterIdLst>
  <p:sldIdLst>
    <p:sldId id="268" r:id="rId2"/>
    <p:sldId id="269" r:id="rId3"/>
    <p:sldId id="257" r:id="rId4"/>
    <p:sldId id="270" r:id="rId5"/>
    <p:sldId id="272" r:id="rId6"/>
    <p:sldId id="259" r:id="rId7"/>
    <p:sldId id="271" r:id="rId8"/>
    <p:sldId id="260" r:id="rId9"/>
    <p:sldId id="261" r:id="rId10"/>
    <p:sldId id="262" r:id="rId11"/>
    <p:sldId id="263" r:id="rId12"/>
    <p:sldId id="264" r:id="rId13"/>
    <p:sldId id="274" r:id="rId14"/>
    <p:sldId id="266" r:id="rId15"/>
    <p:sldId id="267" r:id="rId16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54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10/12/2024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nce.gouv.fr/)" TargetMode="External"/><Relationship Id="rId2" Type="http://schemas.openxmlformats.org/officeDocument/2006/relationships/hyperlink" Target="http://www.dmoz.org/World/Fran%C3%A7ais/)Cr&#233;&#233;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irs.fr/" TargetMode="External"/><Relationship Id="rId4" Type="http://schemas.openxmlformats.org/officeDocument/2006/relationships/hyperlink" Target="http://www.legifrance.gouv.fr/)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cat.org/" TargetMode="External"/><Relationship Id="rId2" Type="http://schemas.openxmlformats.org/officeDocument/2006/relationships/hyperlink" Target="http://www.sudoc.abes.f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atalogue.bnf.fr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rofusion-chimie.1s.fr/" TargetMode="External"/><Relationship Id="rId3" Type="http://schemas.openxmlformats.org/officeDocument/2006/relationships/hyperlink" Target="http://books.google.fr/" TargetMode="External"/><Relationship Id="rId7" Type="http://schemas.openxmlformats.org/officeDocument/2006/relationships/hyperlink" Target="http://www.theses.fr/" TargetMode="External"/><Relationship Id="rId2" Type="http://schemas.openxmlformats.org/officeDocument/2006/relationships/hyperlink" Target="http://scholar.google.f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echercheisidore.fr/" TargetMode="External"/><Relationship Id="rId5" Type="http://schemas.openxmlformats.org/officeDocument/2006/relationships/hyperlink" Target="http://www.scirus.com/" TargetMode="External"/><Relationship Id="rId4" Type="http://schemas.openxmlformats.org/officeDocument/2006/relationships/hyperlink" Target="http://ese.rfe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>
              <a:latin typeface="Gill Sans MT" pitchFamily="34" charset="0"/>
            </a:endParaRP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1257905" y="285750"/>
            <a:ext cx="10321270" cy="646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fr-FR" sz="1600" b="1"/>
              <a:t>République Algérienne Démocratique et Populaire</a:t>
            </a:r>
          </a:p>
          <a:p>
            <a:pPr algn="ctr"/>
            <a:r>
              <a:rPr lang="fr-FR" sz="1600" b="1"/>
              <a:t> Ministère de l’Enseignement Supérieur</a:t>
            </a:r>
            <a:endParaRPr lang="fr-FR" sz="800"/>
          </a:p>
          <a:p>
            <a:pPr algn="ctr" eaLnBrk="0" hangingPunct="0"/>
            <a:r>
              <a:rPr lang="fr-FR" sz="1600" b="1"/>
              <a:t>et de la Recherche Scientifique </a:t>
            </a:r>
          </a:p>
          <a:p>
            <a:pPr algn="ctr" eaLnBrk="0" hangingPunct="0"/>
            <a:endParaRPr lang="fr-FR" sz="1600" b="1"/>
          </a:p>
          <a:p>
            <a:pPr algn="ctr" eaLnBrk="0" hangingPunct="0"/>
            <a:r>
              <a:rPr lang="fr-FR" sz="1600" b="1"/>
              <a:t>Centre Universitaire Abdelhafid BOUSSOUF - Mila</a:t>
            </a:r>
            <a:endParaRPr lang="fr-FR" sz="800"/>
          </a:p>
          <a:p>
            <a:pPr algn="ctr" eaLnBrk="0" hangingPunct="0"/>
            <a:endParaRPr lang="fr-FR" b="1"/>
          </a:p>
          <a:p>
            <a:pPr algn="ctr" eaLnBrk="0" hangingPunct="0"/>
            <a:r>
              <a:rPr lang="fr-FR" b="1"/>
              <a:t>Institut des sciences et technologies</a:t>
            </a:r>
          </a:p>
          <a:p>
            <a:pPr algn="ctr" eaLnBrk="0" hangingPunct="0"/>
            <a:endParaRPr lang="fr-FR" sz="800"/>
          </a:p>
          <a:p>
            <a:pPr algn="ctr" eaLnBrk="0" hangingPunct="0"/>
            <a:r>
              <a:rPr lang="fr-FR" b="1"/>
              <a:t>Département de génie mécanique et électromécanique</a:t>
            </a:r>
          </a:p>
          <a:p>
            <a:pPr algn="ctr" eaLnBrk="0" hangingPunct="0"/>
            <a:endParaRPr lang="fr-FR" b="1"/>
          </a:p>
          <a:p>
            <a:pPr algn="ctr" eaLnBrk="0" hangingPunct="0"/>
            <a:endParaRPr lang="fr-FR" b="1"/>
          </a:p>
          <a:p>
            <a:pPr algn="ctr" eaLnBrk="0" hangingPunct="0"/>
            <a:endParaRPr lang="fr-FR" sz="800"/>
          </a:p>
          <a:p>
            <a:pPr algn="ctr" eaLnBrk="0" hangingPunct="0"/>
            <a:endParaRPr lang="fr-FR" sz="800"/>
          </a:p>
          <a:p>
            <a:pPr algn="ctr" eaLnBrk="0" hangingPunct="0"/>
            <a:r>
              <a:rPr lang="fr-FR" sz="4000" b="1"/>
              <a:t>  Recherche documentaire et </a:t>
            </a:r>
          </a:p>
          <a:p>
            <a:pPr algn="ctr" eaLnBrk="0" hangingPunct="0"/>
            <a:r>
              <a:rPr lang="fr-FR" sz="4000" b="1"/>
              <a:t>   conception du mémoire</a:t>
            </a:r>
            <a:endParaRPr lang="fr-FR" sz="800"/>
          </a:p>
          <a:p>
            <a:pPr algn="ctr" eaLnBrk="0" hangingPunct="0"/>
            <a:endParaRPr lang="fr-FR" sz="2000" b="1"/>
          </a:p>
          <a:p>
            <a:pPr algn="ctr" eaLnBrk="0" hangingPunct="0"/>
            <a:endParaRPr lang="fr-FR" sz="2000" b="1"/>
          </a:p>
          <a:p>
            <a:pPr algn="ctr" eaLnBrk="0" hangingPunct="0"/>
            <a:r>
              <a:rPr lang="fr-FR" sz="2000" b="1"/>
              <a:t>Dr. B. SMAANI</a:t>
            </a:r>
          </a:p>
          <a:p>
            <a:pPr algn="ctr" eaLnBrk="0" hangingPunct="0"/>
            <a:r>
              <a:rPr lang="fr-FR" sz="2000" b="1"/>
              <a:t>Maitre conférences /B</a:t>
            </a:r>
          </a:p>
          <a:p>
            <a:pPr algn="ctr" eaLnBrk="0" hangingPunct="0"/>
            <a:endParaRPr lang="fr-FR" sz="2000" b="1"/>
          </a:p>
          <a:p>
            <a:pPr algn="ctr" eaLnBrk="0" hangingPunct="0"/>
            <a:endParaRPr lang="fr-FR" sz="2000" b="1"/>
          </a:p>
          <a:p>
            <a:pPr algn="ctr" eaLnBrk="0" hangingPunct="0"/>
            <a:r>
              <a:rPr lang="fr-FR" sz="2000" b="1"/>
              <a:t>       Année universitaire : 2021/2022</a:t>
            </a:r>
            <a:endParaRPr lang="fr-FR"/>
          </a:p>
        </p:txBody>
      </p:sp>
      <p:pic>
        <p:nvPicPr>
          <p:cNvPr id="8196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47112" y="785814"/>
            <a:ext cx="1290159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1080" y="785814"/>
            <a:ext cx="1290159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7" y="680166"/>
            <a:ext cx="11426825" cy="5556008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12700">
              <a:spcBef>
                <a:spcPts val="1185"/>
              </a:spcBef>
            </a:pPr>
            <a:r>
              <a:rPr sz="2400" b="1" dirty="0">
                <a:latin typeface="Verdana"/>
                <a:cs typeface="Verdana"/>
              </a:rPr>
              <a:t>Un </a:t>
            </a:r>
            <a:r>
              <a:rPr sz="2400" b="1" spc="-5" dirty="0">
                <a:latin typeface="Verdana"/>
                <a:cs typeface="Verdana"/>
              </a:rPr>
              <a:t>répertoire de</a:t>
            </a:r>
            <a:r>
              <a:rPr sz="2400" b="1" spc="15" dirty="0">
                <a:latin typeface="Verdana"/>
                <a:cs typeface="Verdana"/>
              </a:rPr>
              <a:t> </a:t>
            </a:r>
            <a:r>
              <a:rPr sz="2400" b="1" spc="-10" dirty="0">
                <a:latin typeface="Verdana"/>
                <a:cs typeface="Verdana"/>
              </a:rPr>
              <a:t>sites</a:t>
            </a:r>
            <a:endParaRPr sz="2400">
              <a:latin typeface="Verdana"/>
              <a:cs typeface="Verdana"/>
            </a:endParaRPr>
          </a:p>
          <a:p>
            <a:pPr marL="812800" marR="5080" indent="-342900">
              <a:spcBef>
                <a:spcPts val="5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5" dirty="0">
                <a:latin typeface="Verdana"/>
                <a:cs typeface="Verdana"/>
              </a:rPr>
              <a:t>Open </a:t>
            </a:r>
            <a:r>
              <a:rPr sz="2400" dirty="0">
                <a:latin typeface="Verdana"/>
                <a:cs typeface="Verdana"/>
              </a:rPr>
              <a:t>Directory </a:t>
            </a:r>
            <a:r>
              <a:rPr sz="2400" spc="-5" dirty="0">
                <a:latin typeface="Verdana"/>
                <a:cs typeface="Verdana"/>
              </a:rPr>
              <a:t>Project </a:t>
            </a:r>
            <a:r>
              <a:rPr sz="2400" spc="-10" dirty="0">
                <a:latin typeface="Verdana"/>
                <a:cs typeface="Verdana"/>
                <a:hlinkClick r:id="rId2"/>
              </a:rPr>
              <a:t>(http://www.dmoz.org/World/Fran%</a:t>
            </a:r>
            <a:r>
              <a:rPr sz="2400" spc="-10" dirty="0">
                <a:latin typeface="Verdana"/>
                <a:cs typeface="Verdana"/>
              </a:rPr>
              <a:t>C</a:t>
            </a:r>
            <a:r>
              <a:rPr sz="2400" spc="-10" dirty="0">
                <a:latin typeface="Verdana"/>
                <a:cs typeface="Verdana"/>
                <a:hlinkClick r:id="rId2"/>
              </a:rPr>
              <a:t>3%A7ais/)Créé </a:t>
            </a:r>
            <a:r>
              <a:rPr sz="2400" dirty="0">
                <a:latin typeface="Verdana"/>
                <a:cs typeface="Verdana"/>
              </a:rPr>
              <a:t>en </a:t>
            </a:r>
            <a:r>
              <a:rPr sz="2400" spc="-5" dirty="0">
                <a:latin typeface="Verdana"/>
                <a:cs typeface="Verdana"/>
              </a:rPr>
              <a:t>1998, </a:t>
            </a:r>
            <a:r>
              <a:rPr sz="2400" dirty="0">
                <a:latin typeface="Verdana"/>
                <a:cs typeface="Verdana"/>
              </a:rPr>
              <a:t>Il </a:t>
            </a:r>
            <a:r>
              <a:rPr sz="2400" spc="-5" dirty="0">
                <a:latin typeface="Verdana"/>
                <a:cs typeface="Verdana"/>
              </a:rPr>
              <a:t>est  géré par </a:t>
            </a:r>
            <a:r>
              <a:rPr sz="2400" dirty="0">
                <a:latin typeface="Verdana"/>
                <a:cs typeface="Verdana"/>
              </a:rPr>
              <a:t>une </a:t>
            </a:r>
            <a:r>
              <a:rPr sz="2400" spc="-10" dirty="0">
                <a:latin typeface="Verdana"/>
                <a:cs typeface="Verdana"/>
              </a:rPr>
              <a:t>vaste </a:t>
            </a:r>
            <a:r>
              <a:rPr sz="2400" dirty="0">
                <a:latin typeface="Verdana"/>
                <a:cs typeface="Verdana"/>
              </a:rPr>
              <a:t>communauté </a:t>
            </a:r>
            <a:r>
              <a:rPr sz="2400" spc="-5" dirty="0">
                <a:latin typeface="Verdana"/>
                <a:cs typeface="Verdana"/>
              </a:rPr>
              <a:t>d'éditeurs bénévoles provenant du </a:t>
            </a:r>
            <a:r>
              <a:rPr sz="2400" dirty="0">
                <a:latin typeface="Verdana"/>
                <a:cs typeface="Verdana"/>
              </a:rPr>
              <a:t>monde</a:t>
            </a:r>
            <a:r>
              <a:rPr sz="2400" spc="6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entier</a:t>
            </a:r>
            <a:endParaRPr sz="2400">
              <a:latin typeface="Verdana"/>
              <a:cs typeface="Verdana"/>
            </a:endParaRPr>
          </a:p>
          <a:p>
            <a:pPr>
              <a:buFont typeface="Symbol"/>
              <a:buChar char=""/>
            </a:pPr>
            <a:endParaRPr sz="2800">
              <a:latin typeface="Verdana"/>
              <a:cs typeface="Verdana"/>
            </a:endParaRPr>
          </a:p>
          <a:p>
            <a:pPr marL="12700">
              <a:spcBef>
                <a:spcPts val="1645"/>
              </a:spcBef>
            </a:pPr>
            <a:r>
              <a:rPr sz="2400" b="1" spc="-5" dirty="0">
                <a:latin typeface="Verdana"/>
                <a:cs typeface="Verdana"/>
              </a:rPr>
              <a:t>Des portails scientifiques </a:t>
            </a:r>
            <a:r>
              <a:rPr sz="2400" b="1" dirty="0">
                <a:latin typeface="Verdana"/>
                <a:cs typeface="Verdana"/>
              </a:rPr>
              <a:t>ou</a:t>
            </a:r>
            <a:r>
              <a:rPr sz="2400" b="1" spc="25" dirty="0">
                <a:latin typeface="Verdana"/>
                <a:cs typeface="Verdana"/>
              </a:rPr>
              <a:t> </a:t>
            </a:r>
            <a:r>
              <a:rPr sz="2400" b="1" spc="-5" dirty="0">
                <a:latin typeface="Verdana"/>
                <a:cs typeface="Verdana"/>
              </a:rPr>
              <a:t>thématiques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0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10" dirty="0">
                <a:latin typeface="Verdana"/>
                <a:cs typeface="Verdana"/>
              </a:rPr>
              <a:t>WorldWideScience </a:t>
            </a:r>
            <a:r>
              <a:rPr sz="2400" spc="-5" dirty="0">
                <a:latin typeface="Verdana"/>
                <a:cs typeface="Verdana"/>
              </a:rPr>
              <a:t>(http://worldwidescience.org)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0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dirty="0">
                <a:latin typeface="Verdana"/>
                <a:cs typeface="Verdana"/>
              </a:rPr>
              <a:t>Université en ligne</a:t>
            </a:r>
            <a:r>
              <a:rPr sz="2400" spc="-1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(http://uel.unisciel.fr)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0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10" dirty="0">
                <a:latin typeface="Verdana"/>
                <a:cs typeface="Verdana"/>
              </a:rPr>
              <a:t>Sciences.gouv.fr</a:t>
            </a:r>
            <a:r>
              <a:rPr sz="2400" spc="-3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  <a:hlinkClick r:id="rId3"/>
              </a:rPr>
              <a:t>(htt</a:t>
            </a:r>
            <a:r>
              <a:rPr sz="2400" spc="-10" dirty="0">
                <a:latin typeface="Verdana"/>
                <a:cs typeface="Verdana"/>
              </a:rPr>
              <a:t>p</a:t>
            </a:r>
            <a:r>
              <a:rPr sz="2400" spc="-10" dirty="0">
                <a:latin typeface="Verdana"/>
                <a:cs typeface="Verdana"/>
                <a:hlinkClick r:id="rId3"/>
              </a:rPr>
              <a:t>://www.science.gouv.fr/)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5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5" dirty="0">
                <a:latin typeface="Verdana"/>
                <a:cs typeface="Verdana"/>
              </a:rPr>
              <a:t>Legifrance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  <a:hlinkClick r:id="rId4"/>
              </a:rPr>
              <a:t>(http://www.leg</a:t>
            </a:r>
            <a:r>
              <a:rPr sz="2400" spc="-10" dirty="0">
                <a:latin typeface="Verdana"/>
                <a:cs typeface="Verdana"/>
              </a:rPr>
              <a:t>i</a:t>
            </a:r>
            <a:r>
              <a:rPr sz="2400" spc="-10" dirty="0">
                <a:latin typeface="Verdana"/>
                <a:cs typeface="Verdana"/>
                <a:hlinkClick r:id="rId4"/>
              </a:rPr>
              <a:t>france.gouv.fr/)</a:t>
            </a:r>
            <a:endParaRPr sz="2400">
              <a:latin typeface="Verdana"/>
              <a:cs typeface="Verdana"/>
            </a:endParaRPr>
          </a:p>
          <a:p>
            <a:pPr marL="812800" indent="-343535">
              <a:spcBef>
                <a:spcPts val="1080"/>
              </a:spcBef>
              <a:buFont typeface="Symbol"/>
              <a:buChar char=""/>
              <a:tabLst>
                <a:tab pos="812800" algn="l"/>
                <a:tab pos="813435" algn="l"/>
              </a:tabLst>
            </a:pPr>
            <a:r>
              <a:rPr sz="2400" spc="-5" dirty="0">
                <a:latin typeface="Verdana"/>
                <a:cs typeface="Verdana"/>
              </a:rPr>
              <a:t>Centre </a:t>
            </a:r>
            <a:r>
              <a:rPr sz="2400" dirty="0">
                <a:latin typeface="Verdana"/>
                <a:cs typeface="Verdana"/>
              </a:rPr>
              <a:t>international </a:t>
            </a:r>
            <a:r>
              <a:rPr sz="2400" spc="-5" dirty="0">
                <a:latin typeface="Verdana"/>
                <a:cs typeface="Verdana"/>
              </a:rPr>
              <a:t>de recherche </a:t>
            </a:r>
            <a:r>
              <a:rPr sz="2400" dirty="0">
                <a:latin typeface="Verdana"/>
                <a:cs typeface="Verdana"/>
              </a:rPr>
              <a:t>scientifique</a:t>
            </a:r>
            <a:r>
              <a:rPr sz="2400" spc="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5"/>
              </a:rPr>
              <a:t>http://www.cirs.fr</a:t>
            </a:r>
            <a:r>
              <a:rPr sz="2400" spc="-5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8600" y="990600"/>
            <a:ext cx="11760200" cy="32316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algn="just">
              <a:spcBef>
                <a:spcPts val="100"/>
              </a:spcBef>
            </a:pP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2.3.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Evaluer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la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qualité et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la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pertinence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des </a:t>
            </a:r>
            <a:r>
              <a:rPr sz="2400" b="1" spc="-5">
                <a:solidFill>
                  <a:srgbClr val="0000FF"/>
                </a:solidFill>
                <a:latin typeface="Verdana"/>
                <a:cs typeface="Verdana"/>
              </a:rPr>
              <a:t>sources</a:t>
            </a:r>
            <a:r>
              <a:rPr sz="2400" b="1" spc="2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d’information</a:t>
            </a:r>
            <a:endParaRPr lang="fr-FR" sz="2400" b="1" spc="-5" dirty="0" smtClean="0">
              <a:solidFill>
                <a:srgbClr val="0000FF"/>
              </a:solidFill>
              <a:latin typeface="Verdana"/>
              <a:cs typeface="Verdana"/>
            </a:endParaRPr>
          </a:p>
          <a:p>
            <a:pPr marL="469900" algn="just">
              <a:spcBef>
                <a:spcPts val="100"/>
              </a:spcBef>
            </a:pPr>
            <a:endParaRPr sz="2000">
              <a:latin typeface="Verdana"/>
              <a:cs typeface="Verdana"/>
            </a:endParaRPr>
          </a:p>
          <a:p>
            <a:pPr marL="12700" marR="6985" indent="914400" algn="just">
              <a:spcBef>
                <a:spcPts val="565"/>
              </a:spcBef>
            </a:pPr>
            <a:r>
              <a:rPr lang="fr-FR" sz="2800" dirty="0" smtClean="0">
                <a:latin typeface="Verdana"/>
                <a:cs typeface="Verdana"/>
              </a:rPr>
              <a:t>On doit évaluer la </a:t>
            </a:r>
            <a:r>
              <a:rPr lang="fr-FR" sz="2800" b="1" dirty="0" smtClean="0">
                <a:solidFill>
                  <a:srgbClr val="C00000"/>
                </a:solidFill>
                <a:latin typeface="Verdana"/>
                <a:cs typeface="Verdana"/>
              </a:rPr>
              <a:t>qualité</a:t>
            </a:r>
            <a:r>
              <a:rPr lang="fr-FR" sz="2800" dirty="0" smtClean="0">
                <a:latin typeface="Verdana"/>
                <a:cs typeface="Verdana"/>
              </a:rPr>
              <a:t> et la </a:t>
            </a:r>
            <a:r>
              <a:rPr lang="fr-FR" sz="2800" b="1" dirty="0" smtClean="0">
                <a:solidFill>
                  <a:srgbClr val="C00000"/>
                </a:solidFill>
                <a:latin typeface="Verdana"/>
                <a:cs typeface="Verdana"/>
              </a:rPr>
              <a:t>pertinence</a:t>
            </a:r>
            <a:r>
              <a:rPr lang="fr-FR" sz="2800" dirty="0" smtClean="0">
                <a:latin typeface="Verdana"/>
                <a:cs typeface="Verdana"/>
              </a:rPr>
              <a:t> </a:t>
            </a:r>
            <a:r>
              <a:rPr sz="2800" spc="-10" smtClean="0">
                <a:latin typeface="Verdana"/>
                <a:cs typeface="Verdana"/>
              </a:rPr>
              <a:t>des </a:t>
            </a:r>
            <a:r>
              <a:rPr lang="fr-FR" sz="2800" dirty="0" smtClean="0">
                <a:latin typeface="Verdana"/>
                <a:cs typeface="Verdana"/>
              </a:rPr>
              <a:t>sources</a:t>
            </a:r>
            <a:r>
              <a:rPr sz="2800" smtClean="0">
                <a:latin typeface="Verdana"/>
                <a:cs typeface="Verdana"/>
              </a:rPr>
              <a:t> </a:t>
            </a:r>
            <a:r>
              <a:rPr sz="2800" spc="-5" dirty="0">
                <a:latin typeface="Verdana"/>
                <a:cs typeface="Verdana"/>
              </a:rPr>
              <a:t>fiables</a:t>
            </a:r>
            <a:r>
              <a:rPr sz="2800" spc="-5">
                <a:latin typeface="Verdana"/>
                <a:cs typeface="Verdana"/>
              </a:rPr>
              <a:t>. </a:t>
            </a:r>
            <a:r>
              <a:rPr lang="fr-FR" sz="2800" dirty="0" smtClean="0">
                <a:latin typeface="Verdana"/>
                <a:cs typeface="Verdana"/>
              </a:rPr>
              <a:t>;</a:t>
            </a:r>
          </a:p>
          <a:p>
            <a:pPr marL="12700" marR="6985" indent="914400" algn="just">
              <a:spcBef>
                <a:spcPts val="565"/>
              </a:spcBef>
            </a:pPr>
            <a:endParaRPr sz="2800">
              <a:latin typeface="Verdana"/>
              <a:cs typeface="Verdana"/>
            </a:endParaRPr>
          </a:p>
          <a:p>
            <a:pPr marL="927100" algn="ctr">
              <a:spcBef>
                <a:spcPts val="1080"/>
              </a:spcBef>
            </a:pPr>
            <a:r>
              <a:rPr sz="2800" spc="-5" dirty="0"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Quels </a:t>
            </a:r>
            <a:r>
              <a:rPr sz="2800" dirty="0"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sont les principaux </a:t>
            </a:r>
            <a:r>
              <a:rPr sz="2800" spc="-5"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critères </a:t>
            </a:r>
            <a:r>
              <a:rPr sz="2800" smtClean="0">
                <a:solidFill>
                  <a:schemeClr val="accent4">
                    <a:lumMod val="75000"/>
                  </a:schemeClr>
                </a:solidFill>
                <a:latin typeface="Verdana"/>
                <a:cs typeface="Verdana"/>
              </a:rPr>
              <a:t>?</a:t>
            </a:r>
            <a:endParaRPr lang="fr-FR" sz="2800" dirty="0" smtClean="0">
              <a:solidFill>
                <a:schemeClr val="accent4">
                  <a:lumMod val="75000"/>
                </a:schemeClr>
              </a:solidFill>
              <a:latin typeface="Verdana"/>
              <a:cs typeface="Verdana"/>
            </a:endParaRPr>
          </a:p>
          <a:p>
            <a:pPr marL="927100" algn="just">
              <a:spcBef>
                <a:spcPts val="1080"/>
              </a:spcBef>
            </a:pP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165889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8" y="619993"/>
            <a:ext cx="11717655" cy="889346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1080"/>
              </a:spcBef>
            </a:pPr>
            <a:r>
              <a:rPr lang="fr-FR" sz="2400" dirty="0" smtClean="0">
                <a:latin typeface="Verdana"/>
                <a:cs typeface="Verdana"/>
              </a:rPr>
              <a:t>Afin</a:t>
            </a:r>
            <a:r>
              <a:rPr lang="fr-FR" sz="2400" spc="145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de</a:t>
            </a:r>
            <a:r>
              <a:rPr lang="fr-FR" sz="2400" spc="155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conserver</a:t>
            </a:r>
            <a:r>
              <a:rPr lang="fr-FR" sz="2400" spc="145" dirty="0" smtClean="0">
                <a:latin typeface="Verdana"/>
                <a:cs typeface="Verdana"/>
              </a:rPr>
              <a:t> que </a:t>
            </a:r>
            <a:r>
              <a:rPr lang="fr-FR" sz="2400" dirty="0" smtClean="0">
                <a:latin typeface="Verdana"/>
                <a:cs typeface="Verdana"/>
              </a:rPr>
              <a:t>les</a:t>
            </a:r>
            <a:r>
              <a:rPr lang="fr-FR" sz="2400" spc="160" dirty="0" smtClean="0">
                <a:latin typeface="Verdana"/>
                <a:cs typeface="Verdana"/>
              </a:rPr>
              <a:t> </a:t>
            </a:r>
            <a:r>
              <a:rPr lang="fr-FR" sz="2400" b="1" spc="-5" dirty="0" smtClean="0">
                <a:latin typeface="Verdana"/>
                <a:cs typeface="Verdana"/>
              </a:rPr>
              <a:t>informations</a:t>
            </a:r>
            <a:r>
              <a:rPr lang="fr-FR" sz="2400" spc="140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qui</a:t>
            </a:r>
            <a:r>
              <a:rPr lang="fr-FR" sz="2400" spc="175" dirty="0" smtClean="0">
                <a:latin typeface="Verdana"/>
                <a:cs typeface="Verdana"/>
              </a:rPr>
              <a:t> </a:t>
            </a:r>
            <a:r>
              <a:rPr lang="fr-FR" sz="2400" dirty="0" smtClean="0">
                <a:latin typeface="Verdana"/>
                <a:cs typeface="Verdana"/>
              </a:rPr>
              <a:t>font</a:t>
            </a:r>
            <a:r>
              <a:rPr lang="fr-FR" sz="2400" spc="155" dirty="0" smtClean="0">
                <a:latin typeface="Verdana"/>
                <a:cs typeface="Verdana"/>
              </a:rPr>
              <a:t> </a:t>
            </a:r>
            <a:r>
              <a:rPr lang="fr-FR" sz="2400" b="1" spc="-5" dirty="0" smtClean="0">
                <a:solidFill>
                  <a:srgbClr val="C00000"/>
                </a:solidFill>
                <a:latin typeface="Verdana"/>
                <a:cs typeface="Verdana"/>
              </a:rPr>
              <a:t>preuve</a:t>
            </a:r>
            <a:r>
              <a:rPr lang="fr-FR" sz="2400" b="1" spc="155" dirty="0" smtClean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lang="fr-FR" sz="2400" b="1" spc="5" dirty="0" smtClean="0">
                <a:solidFill>
                  <a:srgbClr val="C00000"/>
                </a:solidFill>
                <a:latin typeface="Verdana"/>
                <a:cs typeface="Verdana"/>
              </a:rPr>
              <a:t>de </a:t>
            </a:r>
            <a:r>
              <a:rPr lang="fr-FR" sz="2400" b="1" spc="-5" dirty="0" smtClean="0">
                <a:solidFill>
                  <a:srgbClr val="C00000"/>
                </a:solidFill>
                <a:latin typeface="Verdana"/>
                <a:cs typeface="Verdana"/>
              </a:rPr>
              <a:t>qualité</a:t>
            </a:r>
            <a:r>
              <a:rPr lang="fr-FR" sz="2400" spc="-5" dirty="0" smtClean="0">
                <a:latin typeface="Verdana"/>
                <a:cs typeface="Verdana"/>
              </a:rPr>
              <a:t>, ci-dessous un tableau décrivant </a:t>
            </a:r>
            <a:r>
              <a:rPr lang="fr-FR" sz="2400" dirty="0" smtClean="0">
                <a:latin typeface="Verdana"/>
                <a:cs typeface="Verdana"/>
              </a:rPr>
              <a:t>les points à vérifier</a:t>
            </a:r>
            <a:r>
              <a:rPr lang="fr-FR" sz="2400" spc="10" dirty="0" smtClean="0">
                <a:latin typeface="Verdana"/>
                <a:cs typeface="Verdana"/>
              </a:rPr>
              <a:t> </a:t>
            </a:r>
            <a:r>
              <a:rPr lang="fr-FR" sz="2400" dirty="0" smtClean="0">
                <a:latin typeface="Verdana"/>
                <a:cs typeface="Verdana"/>
              </a:rPr>
              <a:t>:</a:t>
            </a: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81000" y="1752600"/>
          <a:ext cx="113538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6900"/>
                <a:gridCol w="56769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solidFill>
                            <a:schemeClr val="bg1"/>
                          </a:solidFill>
                          <a:latin typeface="Verdana"/>
                          <a:cs typeface="Verdana"/>
                        </a:rPr>
                        <a:t>points à vérifier</a:t>
                      </a:r>
                      <a:r>
                        <a:rPr lang="fr-FR" sz="1800" spc="10" dirty="0" smtClean="0">
                          <a:solidFill>
                            <a:schemeClr val="bg1"/>
                          </a:solidFill>
                          <a:latin typeface="Verdana"/>
                          <a:cs typeface="Verdana"/>
                        </a:rPr>
                        <a:t> </a:t>
                      </a:r>
                      <a:endParaRPr lang="fr-FR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informations</a:t>
                      </a:r>
                      <a:endParaRPr lang="fr-FR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Crédibilité de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l’information </a:t>
                      </a:r>
                      <a:endParaRPr lang="fr-F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l’auteur et sa réputation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L’auteur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est-il</a:t>
                      </a:r>
                      <a:r>
                        <a:rPr lang="fr-FR" sz="1800" i="1" spc="34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mentionné</a:t>
                      </a:r>
                      <a:r>
                        <a:rPr lang="fr-FR" sz="1800" i="1" spc="3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r>
                        <a:rPr lang="fr-FR" sz="1800" i="1" spc="35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Quelle</a:t>
                      </a:r>
                      <a:r>
                        <a:rPr lang="fr-FR" sz="1800" i="1" spc="34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est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son</a:t>
                      </a:r>
                      <a:r>
                        <a:rPr lang="fr-FR" sz="1800" i="1" spc="35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expertise</a:t>
                      </a:r>
                      <a:r>
                        <a:rPr lang="fr-FR" sz="1800" i="1" spc="34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Est-il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souvent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cité</a:t>
                      </a:r>
                      <a:r>
                        <a:rPr lang="fr-FR" sz="1800" i="1" spc="35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dans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d’autres</a:t>
                      </a:r>
                      <a:r>
                        <a:rPr lang="fr-FR" sz="1800" i="1" spc="34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parutions</a:t>
                      </a:r>
                      <a:endParaRPr lang="fr-FR" sz="1800" dirty="0" smtClean="0">
                        <a:latin typeface="Verdana"/>
                        <a:cs typeface="Verdana"/>
                      </a:endParaRPr>
                    </a:p>
                    <a:p>
                      <a:endParaRPr kumimoji="0" lang="fr-FR" sz="1800" b="1" kern="1200" dirty="0" smtClean="0">
                        <a:solidFill>
                          <a:schemeClr val="tx1"/>
                        </a:solidFill>
                        <a:latin typeface="Verdana"/>
                        <a:ea typeface="+mn-ea"/>
                        <a:cs typeface="Verdan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Exactitude de l’information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vérifiabilité de l’information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Les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informations communiquées sont-elles rigoureuses et documentées</a:t>
                      </a:r>
                      <a:r>
                        <a:rPr lang="fr-FR" sz="1800" i="1" spc="13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endParaRPr lang="fr-FR" sz="1800" dirty="0" smtClean="0">
                        <a:latin typeface="Verdana"/>
                        <a:cs typeface="Verdana"/>
                      </a:endParaRPr>
                    </a:p>
                    <a:p>
                      <a:endParaRPr kumimoji="0" lang="fr-FR" sz="1800" b="1" kern="1200" dirty="0" smtClean="0">
                        <a:solidFill>
                          <a:schemeClr val="tx1"/>
                        </a:solidFill>
                        <a:latin typeface="Verdana"/>
                        <a:ea typeface="+mn-ea"/>
                        <a:cs typeface="Verdan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Finalité de l’information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information subjective ou objective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L’auteur cherche-t-il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à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convaincre ou informer</a:t>
                      </a:r>
                      <a:r>
                        <a:rPr lang="fr-FR" sz="1800" i="1" spc="1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Emet-il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un avis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général ou personnel</a:t>
                      </a:r>
                      <a:r>
                        <a:rPr lang="fr-FR" sz="1800" i="1" spc="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endParaRPr lang="fr-FR" sz="1800" dirty="0" smtClean="0">
                        <a:latin typeface="Verdana"/>
                        <a:cs typeface="Verdan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Fraîcheur de l’information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spc="-5" dirty="0" smtClean="0">
                          <a:latin typeface="Verdana"/>
                          <a:cs typeface="Verdana"/>
                        </a:rPr>
                        <a:t>date de</a:t>
                      </a:r>
                      <a:r>
                        <a:rPr lang="fr-FR" sz="1800" b="1" spc="2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b="1" dirty="0" smtClean="0">
                          <a:latin typeface="Verdana"/>
                          <a:cs typeface="Verdana"/>
                        </a:rPr>
                        <a:t>publication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Les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mises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à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jour sont-elles régulières</a:t>
                      </a:r>
                      <a:r>
                        <a:rPr lang="fr-FR" sz="1800" i="1" spc="8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 Les </a:t>
                      </a:r>
                      <a:r>
                        <a:rPr lang="fr-FR" sz="1800" i="1" spc="-5" dirty="0" smtClean="0">
                          <a:latin typeface="Verdana"/>
                          <a:cs typeface="Verdana"/>
                        </a:rPr>
                        <a:t>publications sont-elles récentes</a:t>
                      </a:r>
                      <a:r>
                        <a:rPr lang="fr-FR" sz="1800" i="1" spc="7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i="1" dirty="0" smtClean="0">
                          <a:latin typeface="Verdana"/>
                          <a:cs typeface="Verdana"/>
                        </a:rPr>
                        <a:t>?</a:t>
                      </a:r>
                      <a:endParaRPr lang="fr-FR" sz="1800" dirty="0" smtClean="0">
                        <a:latin typeface="Verdana"/>
                        <a:cs typeface="Verdan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237846" y="619993"/>
            <a:ext cx="11718925" cy="889346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0" lvl="1" algn="just">
              <a:lnSpc>
                <a:spcPct val="100000"/>
              </a:lnSpc>
              <a:spcBef>
                <a:spcPts val="1320"/>
              </a:spcBef>
              <a:tabLst>
                <a:tab pos="357188" algn="l"/>
              </a:tabLst>
            </a:pPr>
            <a:r>
              <a:rPr lang="fr-FR" sz="2400" spc="-20" dirty="0" smtClean="0">
                <a:latin typeface="Verdana"/>
                <a:cs typeface="Verdana"/>
              </a:rPr>
              <a:t>Afin </a:t>
            </a:r>
            <a:r>
              <a:rPr lang="fr-FR" sz="2400" b="1" spc="-20" dirty="0" smtClean="0">
                <a:solidFill>
                  <a:srgbClr val="C00000"/>
                </a:solidFill>
                <a:latin typeface="Verdana"/>
                <a:cs typeface="Verdana"/>
              </a:rPr>
              <a:t>d’</a:t>
            </a:r>
            <a:r>
              <a:rPr sz="2400" b="1" spc="-10" smtClean="0">
                <a:solidFill>
                  <a:srgbClr val="C00000"/>
                </a:solidFill>
                <a:latin typeface="Verdana"/>
                <a:cs typeface="Verdana"/>
              </a:rPr>
              <a:t>évaluer</a:t>
            </a:r>
            <a:r>
              <a:rPr lang="fr-FR" sz="2400" b="1" spc="-10" dirty="0" smtClean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C00000"/>
                </a:solidFill>
                <a:latin typeface="Verdana"/>
                <a:cs typeface="Verdana"/>
              </a:rPr>
              <a:t>la</a:t>
            </a:r>
            <a:r>
              <a:rPr lang="fr-FR" sz="2400" b="1" spc="-5" dirty="0" smtClean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C00000"/>
                </a:solidFill>
                <a:latin typeface="Verdana"/>
                <a:cs typeface="Verdana"/>
              </a:rPr>
              <a:t>pertinence</a:t>
            </a:r>
            <a:r>
              <a:rPr lang="fr-FR" sz="2400" b="1" spc="-5" dirty="0" smtClean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d'un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contenu,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il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faudra</a:t>
            </a:r>
            <a:r>
              <a:rPr lang="fr-FR" sz="2400" spc="-1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analyser </a:t>
            </a:r>
            <a:r>
              <a:rPr sz="2400" dirty="0">
                <a:latin typeface="Verdana"/>
                <a:cs typeface="Verdana"/>
              </a:rPr>
              <a:t>les </a:t>
            </a:r>
            <a:r>
              <a:rPr sz="2400" spc="-5" dirty="0">
                <a:latin typeface="Verdana"/>
                <a:cs typeface="Verdana"/>
              </a:rPr>
              <a:t>éléments </a:t>
            </a:r>
            <a:r>
              <a:rPr sz="2400" spc="-5">
                <a:latin typeface="Verdana"/>
                <a:cs typeface="Verdana"/>
              </a:rPr>
              <a:t>suivants</a:t>
            </a:r>
            <a:r>
              <a:rPr sz="2400" spc="-25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28600" y="1600200"/>
          <a:ext cx="116586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9300"/>
                <a:gridCol w="58293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Eléments à vérifier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informations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Titre </a:t>
                      </a:r>
                      <a:r>
                        <a:rPr lang="fr-FR" sz="1800" b="1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du </a:t>
                      </a:r>
                      <a:r>
                        <a:rPr lang="fr-FR" sz="1800" b="1" spc="-5" dirty="0" smtClean="0">
                          <a:solidFill>
                            <a:schemeClr val="tx1"/>
                          </a:solidFill>
                          <a:latin typeface="Verdana"/>
                          <a:cs typeface="Verdana"/>
                        </a:rPr>
                        <a:t>document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pour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un livre,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il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faut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regarder celui figurant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sur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la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page de</a:t>
                      </a:r>
                      <a:r>
                        <a:rPr lang="fr-FR" sz="1800" spc="8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titre.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Résumé (abstract)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on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le</a:t>
                      </a:r>
                      <a:r>
                        <a:rPr lang="fr-FR" sz="1800" spc="1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trouve</a:t>
                      </a:r>
                      <a:r>
                        <a:rPr lang="fr-FR" sz="1800" spc="1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dans</a:t>
                      </a:r>
                      <a:r>
                        <a:rPr lang="fr-FR" sz="1800" spc="1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la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plupart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des</a:t>
                      </a:r>
                      <a:r>
                        <a:rPr lang="fr-FR" sz="1800" spc="15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notices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bibliographiques</a:t>
                      </a:r>
                      <a:r>
                        <a:rPr lang="fr-FR" sz="1800" spc="17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tirées</a:t>
                      </a:r>
                      <a:r>
                        <a:rPr lang="fr-FR" sz="1800" spc="16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des</a:t>
                      </a:r>
                      <a:r>
                        <a:rPr lang="fr-FR" sz="1800" spc="16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bases 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d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e 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d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onné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e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s.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Table</a:t>
                      </a:r>
                      <a:r>
                        <a:rPr kumimoji="0" lang="fr-FR" sz="1800" b="1" kern="1200" spc="-5" baseline="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des</a:t>
                      </a:r>
                      <a:r>
                        <a:rPr kumimoji="0" lang="fr-FR" sz="1800" b="1" kern="1200" spc="-5" baseline="0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matières</a:t>
                      </a:r>
                      <a:r>
                        <a:rPr lang="fr-FR" sz="1800" b="1" dirty="0" smtClean="0">
                          <a:solidFill>
                            <a:srgbClr val="339933"/>
                          </a:solidFill>
                          <a:latin typeface="Verdana"/>
                          <a:cs typeface="Verdana"/>
                        </a:rPr>
                        <a:t>	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2700" algn="just">
                        <a:lnSpc>
                          <a:spcPct val="100000"/>
                        </a:lnSpc>
                        <a:spcBef>
                          <a:spcPts val="1175"/>
                        </a:spcBef>
                        <a:buFont typeface="Arial"/>
                        <a:buNone/>
                        <a:tabLst>
                          <a:tab pos="299085" algn="l"/>
                          <a:tab pos="299720" algn="l"/>
                          <a:tab pos="1193800" algn="l"/>
                          <a:tab pos="1838325" algn="l"/>
                          <a:tab pos="3166110" algn="l"/>
                          <a:tab pos="3454400" algn="l"/>
                          <a:tab pos="4050029" algn="l"/>
                          <a:tab pos="5073015" algn="l"/>
                          <a:tab pos="5548630" algn="l"/>
                          <a:tab pos="6447790" algn="l"/>
                          <a:tab pos="7715884" algn="l"/>
                          <a:tab pos="8112125" algn="l"/>
                          <a:tab pos="9225915" algn="l"/>
                          <a:tab pos="10014585" algn="l"/>
                          <a:tab pos="10436225" algn="l"/>
                          <a:tab pos="11464925" algn="l"/>
                        </a:tabLst>
                      </a:pP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Elle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permet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de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mieux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apprécier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le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contenu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(plan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et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logique	de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l'argumentation) et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de bien repérer les chapitres qui peuvent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être pertinents.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Tableaux, graphiques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ils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peuvent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aider à </a:t>
                      </a:r>
                      <a:r>
                        <a:rPr lang="fr-FR" sz="1800" spc="10" dirty="0" smtClean="0">
                          <a:latin typeface="Verdana"/>
                          <a:cs typeface="Verdana"/>
                        </a:rPr>
                        <a:t>la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compréhension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du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sujet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et être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utiles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pour </a:t>
                      </a:r>
                      <a:r>
                        <a:rPr lang="fr-FR" sz="1800" spc="10" dirty="0" smtClean="0">
                          <a:latin typeface="Verdana"/>
                          <a:cs typeface="Verdana"/>
                        </a:rPr>
                        <a:t>le</a:t>
                      </a:r>
                      <a:r>
                        <a:rPr lang="fr-FR" sz="1800" spc="10" baseline="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10" dirty="0" smtClean="0">
                          <a:latin typeface="Verdana"/>
                          <a:cs typeface="Verdana"/>
                        </a:rPr>
                        <a:t>travail.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Nature du document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2700">
                        <a:lnSpc>
                          <a:spcPct val="100000"/>
                        </a:lnSpc>
                        <a:spcBef>
                          <a:spcPts val="1080"/>
                        </a:spcBef>
                        <a:buFont typeface="Arial"/>
                        <a:buNone/>
                        <a:tabLst>
                          <a:tab pos="0" algn="l"/>
                        </a:tabLst>
                      </a:pP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déterminer</a:t>
                      </a:r>
                      <a:r>
                        <a:rPr lang="fr-FR" sz="1800" spc="29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s'il</a:t>
                      </a:r>
                      <a:r>
                        <a:rPr lang="fr-FR" sz="1800" spc="31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s'agit</a:t>
                      </a:r>
                      <a:r>
                        <a:rPr lang="fr-FR" sz="1800" spc="31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d'un</a:t>
                      </a:r>
                      <a:r>
                        <a:rPr lang="fr-FR" sz="1800" spc="300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document</a:t>
                      </a:r>
                      <a:r>
                        <a:rPr kumimoji="0" lang="fr-FR" sz="1800" kern="1200" spc="5" baseline="0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 </a:t>
                      </a:r>
                      <a:r>
                        <a:rPr kumimoji="0" lang="fr-FR" sz="1800" kern="1200" spc="5" dirty="0" smtClean="0">
                          <a:solidFill>
                            <a:schemeClr val="dk1"/>
                          </a:solidFill>
                          <a:latin typeface="Verdana"/>
                          <a:ea typeface="+mn-ea"/>
                          <a:cs typeface="Verdana"/>
                        </a:rPr>
                        <a:t>pédagogique, de recherche ou de vulgarisation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1800" b="1" kern="1200" spc="-5" dirty="0" smtClean="0">
                          <a:solidFill>
                            <a:schemeClr val="tx1"/>
                          </a:solidFill>
                          <a:latin typeface="Verdana"/>
                          <a:ea typeface="+mn-ea"/>
                          <a:cs typeface="Verdana"/>
                        </a:rPr>
                        <a:t>Introduction et conclusion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Verdana"/>
                          <a:cs typeface="Verdana"/>
                        </a:rPr>
                        <a:t>leur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consultation permet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de cerner 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la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question de départ et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les  conclusions </a:t>
                      </a:r>
                      <a:r>
                        <a:rPr lang="fr-FR" sz="1800" spc="-5" dirty="0" smtClean="0">
                          <a:latin typeface="Verdana"/>
                          <a:cs typeface="Verdana"/>
                        </a:rPr>
                        <a:t>que l'auteur en</a:t>
                      </a:r>
                      <a:r>
                        <a:rPr lang="fr-FR" sz="1800" spc="5" dirty="0" smtClean="0">
                          <a:latin typeface="Verdana"/>
                          <a:cs typeface="Verdana"/>
                        </a:rPr>
                        <a:t> </a:t>
                      </a:r>
                      <a:r>
                        <a:rPr lang="fr-FR" sz="1800" dirty="0" smtClean="0">
                          <a:latin typeface="Verdana"/>
                          <a:cs typeface="Verdana"/>
                        </a:rPr>
                        <a:t>tire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7" y="619992"/>
            <a:ext cx="11757660" cy="5485156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2400" smtClean="0">
                <a:latin typeface="Verdana"/>
                <a:cs typeface="Verdana"/>
              </a:rPr>
              <a:t>Ainsi</a:t>
            </a:r>
            <a:r>
              <a:rPr sz="2400" dirty="0">
                <a:latin typeface="Verdana"/>
                <a:cs typeface="Verdana"/>
              </a:rPr>
              <a:t>,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sélection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dirty="0">
                <a:latin typeface="Verdana"/>
                <a:cs typeface="Verdana"/>
              </a:rPr>
              <a:t>informations </a:t>
            </a:r>
            <a:r>
              <a:rPr sz="2400" spc="-5" dirty="0">
                <a:latin typeface="Verdana"/>
                <a:cs typeface="Verdana"/>
              </a:rPr>
              <a:t>pertinentes pourrait se </a:t>
            </a:r>
            <a:r>
              <a:rPr sz="2400" dirty="0">
                <a:latin typeface="Verdana"/>
                <a:cs typeface="Verdana"/>
              </a:rPr>
              <a:t>réalise </a:t>
            </a:r>
            <a:r>
              <a:rPr sz="2400" spc="-5" dirty="0">
                <a:latin typeface="Verdana"/>
                <a:cs typeface="Verdana"/>
              </a:rPr>
              <a:t>grâce </a:t>
            </a:r>
            <a:r>
              <a:rPr sz="2400" dirty="0">
                <a:latin typeface="Verdana"/>
                <a:cs typeface="Verdana"/>
              </a:rPr>
              <a:t>à un simple</a:t>
            </a:r>
            <a:r>
              <a:rPr sz="2400" spc="11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questionnement</a:t>
            </a:r>
            <a:r>
              <a:rPr sz="2400" spc="-5" smtClean="0">
                <a:latin typeface="Verdana"/>
                <a:cs typeface="Verdana"/>
              </a:rPr>
              <a:t>:</a:t>
            </a:r>
            <a:endParaRPr lang="fr-FR" sz="2400" spc="-5" dirty="0" smtClean="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endParaRPr sz="1200">
              <a:latin typeface="Verdana"/>
              <a:cs typeface="Verdana"/>
            </a:endParaRPr>
          </a:p>
          <a:p>
            <a:pPr marL="12700" marR="1985010" algn="ctr">
              <a:lnSpc>
                <a:spcPct val="150000"/>
              </a:lnSpc>
            </a:pP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Les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informations collectées sont-elles intéressantes </a:t>
            </a:r>
            <a:r>
              <a:rPr sz="2400" i="1" spc="-5">
                <a:solidFill>
                  <a:srgbClr val="00B050"/>
                </a:solidFill>
                <a:latin typeface="Verdana"/>
                <a:cs typeface="Verdana"/>
              </a:rPr>
              <a:t>dans 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le</a:t>
            </a:r>
            <a:r>
              <a:rPr lang="fr-FR" sz="2400" i="1" spc="-5" dirty="0" smtClean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cadre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de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ma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recherche </a:t>
            </a:r>
            <a:r>
              <a:rPr sz="2400" i="1">
                <a:solidFill>
                  <a:srgbClr val="00B050"/>
                </a:solidFill>
                <a:latin typeface="Verdana"/>
                <a:cs typeface="Verdana"/>
              </a:rPr>
              <a:t>?  </a:t>
            </a:r>
            <a:endParaRPr lang="fr-FR" sz="2400" i="1" dirty="0" smtClean="0">
              <a:solidFill>
                <a:srgbClr val="00B050"/>
              </a:solidFill>
              <a:latin typeface="Verdana"/>
              <a:cs typeface="Verdana"/>
            </a:endParaRPr>
          </a:p>
          <a:p>
            <a:pPr marL="12700" marR="1985010" algn="ctr">
              <a:lnSpc>
                <a:spcPct val="150000"/>
              </a:lnSpc>
            </a:pPr>
            <a:r>
              <a:rPr lang="fr-FR" sz="2400" i="1" spc="-5" dirty="0" smtClean="0">
                <a:solidFill>
                  <a:srgbClr val="00B050"/>
                </a:solidFill>
                <a:latin typeface="Verdana"/>
                <a:cs typeface="Verdana"/>
              </a:rPr>
              <a:t>S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eront-elles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utiles pour alimenter mon argumentation</a:t>
            </a:r>
            <a:r>
              <a:rPr sz="2400" i="1" spc="105" dirty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?</a:t>
            </a:r>
            <a:endParaRPr sz="2400">
              <a:solidFill>
                <a:srgbClr val="00B050"/>
              </a:solidFill>
              <a:latin typeface="Verdana"/>
              <a:cs typeface="Verdana"/>
            </a:endParaRPr>
          </a:p>
          <a:p>
            <a:pPr marL="12700" algn="ctr">
              <a:lnSpc>
                <a:spcPct val="100000"/>
              </a:lnSpc>
              <a:spcBef>
                <a:spcPts val="1080"/>
              </a:spcBef>
            </a:pP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Y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a-t-il </a:t>
            </a:r>
            <a:r>
              <a:rPr sz="2400" i="1" spc="-10" dirty="0">
                <a:solidFill>
                  <a:srgbClr val="00B050"/>
                </a:solidFill>
                <a:latin typeface="Verdana"/>
                <a:cs typeface="Verdana"/>
              </a:rPr>
              <a:t>des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citations </a:t>
            </a:r>
            <a:r>
              <a:rPr sz="2400" i="1" spc="-5">
                <a:solidFill>
                  <a:srgbClr val="00B050"/>
                </a:solidFill>
                <a:latin typeface="Verdana"/>
                <a:cs typeface="Verdana"/>
              </a:rPr>
              <a:t>ou </a:t>
            </a:r>
            <a:r>
              <a:rPr lang="fr-FR" sz="2400" i="1" spc="-5" dirty="0" smtClean="0">
                <a:solidFill>
                  <a:srgbClr val="00B050"/>
                </a:solidFill>
                <a:latin typeface="Verdana"/>
                <a:cs typeface="Verdana"/>
              </a:rPr>
              <a:t>d’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exemples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que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je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pourrais mettre en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avant</a:t>
            </a:r>
            <a:r>
              <a:rPr sz="2400" i="1" spc="150" dirty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?</a:t>
            </a:r>
            <a:endParaRPr sz="2400">
              <a:solidFill>
                <a:srgbClr val="00B050"/>
              </a:solidFill>
              <a:latin typeface="Verdana"/>
              <a:cs typeface="Verdana"/>
            </a:endParaRPr>
          </a:p>
          <a:p>
            <a:pPr marL="12700" algn="ctr">
              <a:lnSpc>
                <a:spcPct val="100000"/>
              </a:lnSpc>
              <a:spcBef>
                <a:spcPts val="1080"/>
              </a:spcBef>
            </a:pP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Le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niveau d’information correspond -il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à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mes attentes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?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Est-il trop élémentaire/spécialisé</a:t>
            </a:r>
            <a:r>
              <a:rPr sz="2400" i="1" spc="200" dirty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?</a:t>
            </a:r>
            <a:endParaRPr sz="2400">
              <a:solidFill>
                <a:srgbClr val="00B050"/>
              </a:solidFill>
              <a:latin typeface="Verdana"/>
              <a:cs typeface="Verdana"/>
            </a:endParaRPr>
          </a:p>
          <a:p>
            <a:pPr marL="12700" marR="1062990" algn="ctr">
              <a:lnSpc>
                <a:spcPct val="150000"/>
              </a:lnSpc>
              <a:spcBef>
                <a:spcPts val="5"/>
              </a:spcBef>
            </a:pP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Les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informations collectées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me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permettent-elles </a:t>
            </a:r>
            <a:r>
              <a:rPr sz="2400" i="1" spc="-5">
                <a:solidFill>
                  <a:srgbClr val="00B050"/>
                </a:solidFill>
                <a:latin typeface="Verdana"/>
                <a:cs typeface="Verdana"/>
              </a:rPr>
              <a:t>d’apporter </a:t>
            </a:r>
            <a:r>
              <a:rPr lang="fr-FR" sz="2400" i="1" spc="-5" dirty="0" smtClean="0">
                <a:solidFill>
                  <a:srgbClr val="00B050"/>
                </a:solidFill>
                <a:latin typeface="Verdana"/>
                <a:cs typeface="Verdana"/>
              </a:rPr>
              <a:t>de </a:t>
            </a:r>
            <a:r>
              <a:rPr sz="2400" i="1" spc="-5" smtClean="0">
                <a:solidFill>
                  <a:srgbClr val="00B050"/>
                </a:solidFill>
                <a:latin typeface="Verdana"/>
                <a:cs typeface="Verdana"/>
              </a:rPr>
              <a:t>réponses </a:t>
            </a:r>
            <a:r>
              <a:rPr sz="2400" i="1" dirty="0">
                <a:solidFill>
                  <a:srgbClr val="00B050"/>
                </a:solidFill>
                <a:latin typeface="Verdana"/>
                <a:cs typeface="Verdana"/>
              </a:rPr>
              <a:t>aux </a:t>
            </a:r>
            <a:r>
              <a:rPr sz="2400" i="1" spc="-5" dirty="0">
                <a:solidFill>
                  <a:srgbClr val="00B050"/>
                </a:solidFill>
                <a:latin typeface="Verdana"/>
                <a:cs typeface="Verdana"/>
              </a:rPr>
              <a:t>questions posées </a:t>
            </a:r>
            <a:r>
              <a:rPr sz="2400" i="1">
                <a:solidFill>
                  <a:srgbClr val="00B050"/>
                </a:solidFill>
                <a:latin typeface="Verdana"/>
                <a:cs typeface="Verdana"/>
              </a:rPr>
              <a:t>?  </a:t>
            </a:r>
            <a:endParaRPr sz="2400">
              <a:solidFill>
                <a:srgbClr val="00B050"/>
              </a:solidFill>
              <a:latin typeface="Verdana"/>
              <a:cs typeface="Verdana"/>
            </a:endParaRPr>
          </a:p>
        </p:txBody>
      </p:sp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18034" y="545846"/>
            <a:ext cx="11758295" cy="6152966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736600" indent="-287020">
              <a:lnSpc>
                <a:spcPct val="100000"/>
              </a:lnSpc>
              <a:spcBef>
                <a:spcPts val="1160"/>
              </a:spcBef>
              <a:buFont typeface="Wingdings" pitchFamily="2" charset="2"/>
              <a:buChar char="§"/>
              <a:tabLst>
                <a:tab pos="735965" algn="l"/>
                <a:tab pos="736600" algn="l"/>
              </a:tabLst>
            </a:pP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Mettre en place une </a:t>
            </a:r>
            <a:r>
              <a:rPr sz="2400" b="1" spc="-10" dirty="0">
                <a:solidFill>
                  <a:srgbClr val="0000FF"/>
                </a:solidFill>
                <a:latin typeface="Verdana"/>
                <a:cs typeface="Verdana"/>
              </a:rPr>
              <a:t>veille</a:t>
            </a:r>
            <a:r>
              <a:rPr sz="2400" b="1" spc="6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documentaire</a:t>
            </a:r>
            <a:endParaRPr sz="2400">
              <a:latin typeface="Verdana"/>
              <a:cs typeface="Verdana"/>
            </a:endParaRPr>
          </a:p>
          <a:p>
            <a:pPr marL="12700" marR="6985" indent="530225" algn="just">
              <a:lnSpc>
                <a:spcPts val="3240"/>
              </a:lnSpc>
              <a:spcBef>
                <a:spcPts val="275"/>
              </a:spcBef>
              <a:tabLst>
                <a:tab pos="1381125" algn="l"/>
                <a:tab pos="1858010" algn="l"/>
                <a:tab pos="2237740" algn="l"/>
                <a:tab pos="2530475" algn="l"/>
                <a:tab pos="3540760" algn="l"/>
                <a:tab pos="4093845" algn="l"/>
                <a:tab pos="5581650" algn="l"/>
                <a:tab pos="5863590" algn="l"/>
                <a:tab pos="6362065" algn="l"/>
                <a:tab pos="8014334" algn="l"/>
                <a:tab pos="8446770" algn="l"/>
                <a:tab pos="9375140" algn="l"/>
                <a:tab pos="9811385" algn="l"/>
                <a:tab pos="10562590" algn="l"/>
                <a:tab pos="11142980" algn="l"/>
              </a:tabLst>
            </a:pPr>
            <a:r>
              <a:rPr lang="fr-FR" sz="2400" dirty="0" smtClean="0">
                <a:latin typeface="Verdana"/>
                <a:cs typeface="Verdana"/>
              </a:rPr>
              <a:t>I</a:t>
            </a:r>
            <a:r>
              <a:rPr sz="2400" smtClean="0">
                <a:latin typeface="Verdana"/>
                <a:cs typeface="Verdana"/>
              </a:rPr>
              <a:t>l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sz="2400" spc="-10" smtClean="0">
                <a:latin typeface="Verdana"/>
                <a:cs typeface="Verdana"/>
              </a:rPr>
              <a:t>s</a:t>
            </a:r>
            <a:r>
              <a:rPr sz="2400" smtClean="0">
                <a:latin typeface="Verdana"/>
                <a:cs typeface="Verdana"/>
              </a:rPr>
              <a:t>t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r</a:t>
            </a:r>
            <a:r>
              <a:rPr sz="2400" spc="5" smtClean="0">
                <a:latin typeface="Verdana"/>
                <a:cs typeface="Verdana"/>
              </a:rPr>
              <a:t>e</a:t>
            </a:r>
            <a:r>
              <a:rPr sz="2400" smtClean="0">
                <a:latin typeface="Verdana"/>
                <a:cs typeface="Verdana"/>
              </a:rPr>
              <a:t>comman</a:t>
            </a:r>
            <a:r>
              <a:rPr sz="2400" spc="-10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é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me</a:t>
            </a:r>
            <a:r>
              <a:rPr sz="2400" spc="5" smtClean="0">
                <a:latin typeface="Verdana"/>
                <a:cs typeface="Verdana"/>
              </a:rPr>
              <a:t>t</a:t>
            </a:r>
            <a:r>
              <a:rPr sz="2400" spc="-5" smtClean="0">
                <a:latin typeface="Verdana"/>
                <a:cs typeface="Verdana"/>
              </a:rPr>
              <a:t>tr</a:t>
            </a:r>
            <a:r>
              <a:rPr sz="2400" smtClean="0">
                <a:latin typeface="Verdana"/>
                <a:cs typeface="Verdana"/>
              </a:rPr>
              <a:t>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</a:t>
            </a:r>
            <a:r>
              <a:rPr sz="2400" smtClean="0">
                <a:latin typeface="Verdana"/>
                <a:cs typeface="Verdana"/>
              </a:rPr>
              <a:t>n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-10" smtClean="0">
                <a:latin typeface="Verdana"/>
                <a:cs typeface="Verdana"/>
              </a:rPr>
              <a:t>p</a:t>
            </a:r>
            <a:r>
              <a:rPr sz="2400" spc="5" smtClean="0">
                <a:latin typeface="Verdana"/>
                <a:cs typeface="Verdana"/>
              </a:rPr>
              <a:t>l</a:t>
            </a:r>
            <a:r>
              <a:rPr sz="2400" smtClean="0">
                <a:latin typeface="Verdana"/>
                <a:cs typeface="Verdana"/>
              </a:rPr>
              <a:t>ace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b="1" smtClean="0">
                <a:latin typeface="Verdana"/>
                <a:cs typeface="Verdana"/>
              </a:rPr>
              <a:t>une</a:t>
            </a:r>
            <a:r>
              <a:rPr lang="fr-FR" sz="2400" b="1" dirty="0" smtClean="0">
                <a:latin typeface="Verdana"/>
                <a:cs typeface="Verdana"/>
              </a:rPr>
              <a:t> </a:t>
            </a:r>
            <a:r>
              <a:rPr sz="2400" b="1" spc="-10" smtClean="0">
                <a:latin typeface="Verdana"/>
                <a:cs typeface="Verdana"/>
              </a:rPr>
              <a:t>v</a:t>
            </a:r>
            <a:r>
              <a:rPr sz="2400" b="1" smtClean="0">
                <a:latin typeface="Verdana"/>
                <a:cs typeface="Verdana"/>
              </a:rPr>
              <a:t>e</a:t>
            </a:r>
            <a:r>
              <a:rPr sz="2400" b="1" spc="5" smtClean="0">
                <a:latin typeface="Verdana"/>
                <a:cs typeface="Verdana"/>
              </a:rPr>
              <a:t>il</a:t>
            </a:r>
            <a:r>
              <a:rPr sz="2400" b="1" spc="20" smtClean="0">
                <a:latin typeface="Verdana"/>
                <a:cs typeface="Verdana"/>
              </a:rPr>
              <a:t>l</a:t>
            </a:r>
            <a:r>
              <a:rPr sz="2400" b="1" smtClean="0">
                <a:latin typeface="Verdana"/>
                <a:cs typeface="Verdana"/>
              </a:rPr>
              <a:t>e </a:t>
            </a:r>
            <a:r>
              <a:rPr sz="2400" dirty="0">
                <a:latin typeface="Verdana"/>
                <a:cs typeface="Verdana"/>
              </a:rPr>
              <a:t>informationnelle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automatisée.</a:t>
            </a:r>
            <a:endParaRPr sz="2400">
              <a:latin typeface="Verdana"/>
              <a:cs typeface="Verdana"/>
            </a:endParaRPr>
          </a:p>
          <a:p>
            <a:pPr marL="449263" marR="5080" indent="171450" algn="just">
              <a:lnSpc>
                <a:spcPts val="3240"/>
              </a:lnSpc>
            </a:pPr>
            <a:r>
              <a:rPr sz="2400" dirty="0">
                <a:latin typeface="Verdana"/>
                <a:cs typeface="Verdana"/>
              </a:rPr>
              <a:t>Elle </a:t>
            </a:r>
            <a:r>
              <a:rPr sz="2400" spc="-5" dirty="0">
                <a:latin typeface="Verdana"/>
                <a:cs typeface="Verdana"/>
              </a:rPr>
              <a:t>permettra d'être </a:t>
            </a:r>
            <a:r>
              <a:rPr sz="2400" dirty="0">
                <a:latin typeface="Verdana"/>
                <a:cs typeface="Verdana"/>
              </a:rPr>
              <a:t>alerté des nouvelles </a:t>
            </a:r>
            <a:r>
              <a:rPr sz="2400" spc="-5" dirty="0">
                <a:latin typeface="Verdana"/>
                <a:cs typeface="Verdana"/>
              </a:rPr>
              <a:t>publications dans </a:t>
            </a:r>
            <a:r>
              <a:rPr sz="2400" dirty="0">
                <a:latin typeface="Verdana"/>
                <a:cs typeface="Verdana"/>
              </a:rPr>
              <a:t>un domaine particulier sans </a:t>
            </a:r>
            <a:r>
              <a:rPr sz="2400" spc="-10" dirty="0">
                <a:latin typeface="Verdana"/>
                <a:cs typeface="Verdana"/>
              </a:rPr>
              <a:t>avoir  </a:t>
            </a:r>
            <a:r>
              <a:rPr sz="2400" dirty="0">
                <a:latin typeface="Verdana"/>
                <a:cs typeface="Verdana"/>
              </a:rPr>
              <a:t>à </a:t>
            </a:r>
            <a:r>
              <a:rPr sz="2400" spc="-5" dirty="0">
                <a:latin typeface="Verdana"/>
                <a:cs typeface="Verdana"/>
              </a:rPr>
              <a:t>relancer </a:t>
            </a:r>
            <a:r>
              <a:rPr sz="2400" dirty="0">
                <a:latin typeface="Verdana"/>
                <a:cs typeface="Verdana"/>
              </a:rPr>
              <a:t>manuellement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recherche </a:t>
            </a:r>
            <a:r>
              <a:rPr sz="2400" dirty="0">
                <a:latin typeface="Verdana"/>
                <a:cs typeface="Verdana"/>
              </a:rPr>
              <a:t>sur </a:t>
            </a:r>
            <a:r>
              <a:rPr sz="2400" spc="-5" dirty="0">
                <a:latin typeface="Verdana"/>
                <a:cs typeface="Verdana"/>
              </a:rPr>
              <a:t>chaque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source</a:t>
            </a:r>
            <a:r>
              <a:rPr sz="2400" spc="-5" smtClean="0">
                <a:latin typeface="Verdana"/>
                <a:cs typeface="Verdana"/>
              </a:rPr>
              <a:t>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449263" marR="5080" indent="263525">
              <a:lnSpc>
                <a:spcPts val="3240"/>
              </a:lnSpc>
              <a:buFont typeface="Wingdings" pitchFamily="2" charset="2"/>
              <a:buChar char="§"/>
            </a:pP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 smtClean="0">
                <a:solidFill>
                  <a:srgbClr val="0000FF"/>
                </a:solidFill>
                <a:latin typeface="Verdana"/>
                <a:cs typeface="Verdana"/>
              </a:rPr>
              <a:t>Profil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de recherche</a:t>
            </a:r>
            <a:endParaRPr sz="2400" b="1" spc="-5">
              <a:solidFill>
                <a:srgbClr val="0000FF"/>
              </a:solidFill>
              <a:latin typeface="Verdana"/>
              <a:cs typeface="Verdana"/>
            </a:endParaRPr>
          </a:p>
          <a:p>
            <a:pPr marL="12700" marR="127000" indent="608013" algn="just">
              <a:spcBef>
                <a:spcPts val="345"/>
              </a:spcBef>
            </a:pPr>
            <a:r>
              <a:rPr sz="2400" spc="-5" dirty="0">
                <a:latin typeface="Verdana"/>
                <a:cs typeface="Verdana"/>
              </a:rPr>
              <a:t>L'utilisateur doit établir un profil de recherche pour chaque outil sélectionné : bases de  données, sources Internet comme des moteurs de recherche, des sites Web d'éditeurs de  périodiques, des blogues, etc.</a:t>
            </a:r>
            <a:endParaRPr sz="2400" spc="-5">
              <a:latin typeface="Verdana"/>
              <a:cs typeface="Verdana"/>
            </a:endParaRPr>
          </a:p>
          <a:p>
            <a:pPr marL="12700" marR="125095" indent="608013" algn="just">
              <a:spcBef>
                <a:spcPts val="5"/>
              </a:spcBef>
            </a:pPr>
            <a:r>
              <a:rPr sz="2400" spc="-5" dirty="0">
                <a:latin typeface="Verdana"/>
                <a:cs typeface="Verdana"/>
              </a:rPr>
              <a:t>Ce profil s'appuie généralement sur l'enregistrement d'une équation de recherche associée à  des filtres qui en précisent la portée et l'abonnement aux résultats de cette requête automatisée.</a:t>
            </a:r>
            <a:endParaRPr sz="2400" spc="-5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2400" spc="-5" dirty="0">
                <a:latin typeface="Verdana"/>
                <a:cs typeface="Verdana"/>
              </a:rPr>
              <a:t>Cette fonctionnalité, lorsqu'elle est disponible, requiert la création d'un compte utilisateur.</a:t>
            </a:r>
            <a:endParaRPr sz="2400" spc="-5">
              <a:latin typeface="Verdana"/>
              <a:cs typeface="Verdana"/>
            </a:endParaRPr>
          </a:p>
        </p:txBody>
      </p:sp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4000" y="914400"/>
            <a:ext cx="10134600" cy="4800600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CHAPITRE 02 :</a:t>
            </a:r>
          </a:p>
          <a:p>
            <a:pPr algn="ctr"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SELECTIONNER LES SOURCES D’INFORMATION</a:t>
            </a:r>
          </a:p>
          <a:p>
            <a:pPr algn="ctr">
              <a:buNone/>
              <a:defRPr/>
            </a:pPr>
            <a:r>
              <a:rPr lang="fr-FR" sz="24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(PARTIE 01 : RECHERCHE DOCUMENTAIRE)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18289"/>
            <a:ext cx="110490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8034" y="1198355"/>
            <a:ext cx="11745366" cy="3659335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462280" algn="just">
              <a:lnSpc>
                <a:spcPct val="100000"/>
              </a:lnSpc>
              <a:spcBef>
                <a:spcPts val="1175"/>
              </a:spcBef>
            </a:pPr>
            <a:r>
              <a:rPr lang="fr-FR" sz="2800" dirty="0" smtClean="0"/>
              <a:t>La sélection des </a:t>
            </a:r>
            <a:r>
              <a:rPr sz="2800" b="1" smtClean="0"/>
              <a:t>sources </a:t>
            </a:r>
            <a:r>
              <a:rPr sz="2800" b="1"/>
              <a:t>d'information </a:t>
            </a:r>
            <a:r>
              <a:rPr sz="2800" smtClean="0"/>
              <a:t>pour</a:t>
            </a:r>
            <a:r>
              <a:rPr lang="fr-FR" sz="2800" dirty="0" smtClean="0"/>
              <a:t> </a:t>
            </a:r>
            <a:r>
              <a:rPr sz="2800" smtClean="0"/>
              <a:t>effectuer </a:t>
            </a:r>
            <a:r>
              <a:rPr lang="fr-FR" sz="2800" dirty="0" smtClean="0"/>
              <a:t>de </a:t>
            </a:r>
            <a:r>
              <a:rPr sz="2800" smtClean="0"/>
              <a:t>la </a:t>
            </a:r>
            <a:r>
              <a:rPr sz="2800"/>
              <a:t>recherche </a:t>
            </a:r>
            <a:r>
              <a:rPr sz="2800" smtClean="0"/>
              <a:t>documentaire</a:t>
            </a:r>
            <a:r>
              <a:rPr lang="fr-FR" sz="2800" dirty="0" smtClean="0"/>
              <a:t> </a:t>
            </a:r>
            <a:r>
              <a:rPr lang="fr-FR" sz="2800" b="1" dirty="0" smtClean="0">
                <a:solidFill>
                  <a:srgbClr val="C00000"/>
                </a:solidFill>
              </a:rPr>
              <a:t>se base sur deux points</a:t>
            </a:r>
            <a:r>
              <a:rPr sz="2800" b="1" smtClean="0"/>
              <a:t>:</a:t>
            </a:r>
            <a:endParaRPr lang="fr-FR" sz="2800" b="1" dirty="0" smtClean="0"/>
          </a:p>
          <a:p>
            <a:pPr marL="462280" algn="just">
              <a:lnSpc>
                <a:spcPct val="100000"/>
              </a:lnSpc>
              <a:spcBef>
                <a:spcPts val="1175"/>
              </a:spcBef>
            </a:pPr>
            <a:endParaRPr lang="fr-FR" sz="1600" dirty="0" smtClean="0"/>
          </a:p>
          <a:p>
            <a:pPr marL="806450" lvl="1" indent="-185738" algn="just">
              <a:spcBef>
                <a:spcPts val="1175"/>
              </a:spcBef>
            </a:pPr>
            <a:r>
              <a:rPr sz="2800" smtClean="0"/>
              <a:t>➔ </a:t>
            </a:r>
            <a:r>
              <a:rPr lang="fr-FR" sz="2800" dirty="0" smtClean="0"/>
              <a:t>Le</a:t>
            </a:r>
            <a:r>
              <a:rPr sz="2800" smtClean="0"/>
              <a:t> </a:t>
            </a:r>
            <a:r>
              <a:rPr sz="2800" b="1" dirty="0">
                <a:solidFill>
                  <a:srgbClr val="C00000"/>
                </a:solidFill>
              </a:rPr>
              <a:t>type de documents </a:t>
            </a:r>
            <a:r>
              <a:rPr sz="2800" dirty="0"/>
              <a:t>que l'on recherche </a:t>
            </a:r>
            <a:r>
              <a:rPr sz="2800"/>
              <a:t>: </a:t>
            </a:r>
            <a:r>
              <a:rPr sz="2800" smtClean="0"/>
              <a:t>articles </a:t>
            </a:r>
            <a:r>
              <a:rPr sz="2800" dirty="0"/>
              <a:t>de revues</a:t>
            </a:r>
            <a:r>
              <a:rPr sz="2800"/>
              <a:t>, </a:t>
            </a:r>
            <a:r>
              <a:rPr sz="2800" smtClean="0"/>
              <a:t>thèses</a:t>
            </a:r>
            <a:r>
              <a:rPr lang="fr-FR" sz="2800" dirty="0" smtClean="0"/>
              <a:t>, mémoire,  livres, </a:t>
            </a:r>
            <a:r>
              <a:rPr lang="fr-FR" sz="2800" dirty="0" err="1" smtClean="0"/>
              <a:t>etc</a:t>
            </a:r>
            <a:r>
              <a:rPr sz="2800" smtClean="0"/>
              <a:t>.</a:t>
            </a:r>
            <a:endParaRPr lang="fr-FR" sz="2800" dirty="0" smtClean="0"/>
          </a:p>
          <a:p>
            <a:pPr marL="806450" lvl="1" indent="-185738" algn="just">
              <a:spcBef>
                <a:spcPts val="1175"/>
              </a:spcBef>
            </a:pPr>
            <a:endParaRPr lang="fr-FR" sz="400" dirty="0" smtClean="0"/>
          </a:p>
          <a:p>
            <a:pPr marL="806450" lvl="1" indent="-185738" algn="just">
              <a:spcBef>
                <a:spcPts val="1175"/>
              </a:spcBef>
            </a:pPr>
            <a:r>
              <a:rPr sz="2800" smtClean="0"/>
              <a:t>➔</a:t>
            </a:r>
            <a:r>
              <a:rPr lang="fr-FR" sz="2800" dirty="0" smtClean="0"/>
              <a:t> L</a:t>
            </a:r>
            <a:r>
              <a:rPr sz="2800" smtClean="0"/>
              <a:t>e</a:t>
            </a:r>
            <a:r>
              <a:rPr lang="fr-FR" sz="2800" dirty="0" smtClean="0"/>
              <a:t> </a:t>
            </a:r>
            <a:r>
              <a:rPr sz="2800" b="1" smtClean="0">
                <a:solidFill>
                  <a:srgbClr val="C00000"/>
                </a:solidFill>
              </a:rPr>
              <a:t>type</a:t>
            </a:r>
            <a:r>
              <a:rPr lang="fr-FR" sz="2800" b="1" dirty="0" smtClean="0">
                <a:solidFill>
                  <a:srgbClr val="C00000"/>
                </a:solidFill>
              </a:rPr>
              <a:t> </a:t>
            </a:r>
            <a:r>
              <a:rPr sz="2800" b="1" smtClean="0">
                <a:solidFill>
                  <a:srgbClr val="C00000"/>
                </a:solidFill>
              </a:rPr>
              <a:t>de</a:t>
            </a:r>
            <a:r>
              <a:rPr lang="fr-FR" sz="2800" b="1" dirty="0" smtClean="0">
                <a:solidFill>
                  <a:srgbClr val="C00000"/>
                </a:solidFill>
              </a:rPr>
              <a:t> </a:t>
            </a:r>
            <a:r>
              <a:rPr sz="2800" b="1" smtClean="0">
                <a:solidFill>
                  <a:srgbClr val="C00000"/>
                </a:solidFill>
              </a:rPr>
              <a:t>ressources</a:t>
            </a:r>
            <a:r>
              <a:rPr lang="fr-FR" sz="2800" b="1" dirty="0" smtClean="0">
                <a:solidFill>
                  <a:srgbClr val="C00000"/>
                </a:solidFill>
              </a:rPr>
              <a:t> </a:t>
            </a:r>
            <a:r>
              <a:rPr sz="2800" smtClean="0"/>
              <a:t>à</a:t>
            </a:r>
            <a:r>
              <a:rPr lang="fr-FR" sz="2800" dirty="0" smtClean="0"/>
              <a:t> </a:t>
            </a:r>
            <a:r>
              <a:rPr sz="2800" smtClean="0"/>
              <a:t>interroger</a:t>
            </a:r>
            <a:r>
              <a:rPr lang="fr-FR" sz="2800" dirty="0" smtClean="0"/>
              <a:t> </a:t>
            </a:r>
            <a:r>
              <a:rPr sz="2800" smtClean="0"/>
              <a:t>:</a:t>
            </a:r>
            <a:r>
              <a:rPr lang="fr-FR" sz="2800" dirty="0" smtClean="0"/>
              <a:t> moteur de recherche du Web, </a:t>
            </a:r>
            <a:r>
              <a:rPr sz="2800" smtClean="0"/>
              <a:t>catalogues</a:t>
            </a:r>
            <a:r>
              <a:rPr lang="fr-FR" sz="2800" dirty="0" smtClean="0"/>
              <a:t> </a:t>
            </a:r>
            <a:r>
              <a:rPr sz="2800" smtClean="0"/>
              <a:t>de</a:t>
            </a:r>
            <a:r>
              <a:rPr lang="fr-FR" sz="2800" dirty="0" smtClean="0"/>
              <a:t> </a:t>
            </a:r>
            <a:r>
              <a:rPr sz="2800" smtClean="0"/>
              <a:t>bibliothèque,</a:t>
            </a:r>
            <a:r>
              <a:rPr lang="fr-FR" sz="2800" dirty="0" smtClean="0"/>
              <a:t> </a:t>
            </a:r>
            <a:r>
              <a:rPr sz="2800" smtClean="0"/>
              <a:t>bases</a:t>
            </a:r>
            <a:r>
              <a:rPr lang="fr-FR" sz="2800" dirty="0" smtClean="0"/>
              <a:t> </a:t>
            </a:r>
            <a:r>
              <a:rPr sz="2800" smtClean="0"/>
              <a:t>de</a:t>
            </a:r>
            <a:r>
              <a:rPr lang="fr-FR" sz="2800" dirty="0" smtClean="0"/>
              <a:t> </a:t>
            </a:r>
            <a:r>
              <a:rPr sz="2800" smtClean="0"/>
              <a:t>données,</a:t>
            </a:r>
            <a:r>
              <a:rPr lang="fr-FR" sz="2800" dirty="0" smtClean="0"/>
              <a:t>  </a:t>
            </a:r>
            <a:r>
              <a:rPr sz="2800" smtClean="0"/>
              <a:t>portails </a:t>
            </a:r>
            <a:r>
              <a:rPr sz="2800" dirty="0"/>
              <a:t>spécialisés</a:t>
            </a:r>
            <a:r>
              <a:rPr sz="2800"/>
              <a:t>, </a:t>
            </a:r>
            <a:r>
              <a:rPr lang="fr-FR" sz="2800" dirty="0" smtClean="0"/>
              <a:t> </a:t>
            </a:r>
            <a:r>
              <a:rPr sz="2800" smtClean="0"/>
              <a:t>etc.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990600" y="152400"/>
            <a:ext cx="108204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  <p:sp>
        <p:nvSpPr>
          <p:cNvPr id="5" name="object 3"/>
          <p:cNvSpPr txBox="1"/>
          <p:nvPr/>
        </p:nvSpPr>
        <p:spPr>
          <a:xfrm>
            <a:off x="218034" y="619992"/>
            <a:ext cx="11736705" cy="5567550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469900">
              <a:lnSpc>
                <a:spcPct val="100000"/>
              </a:lnSpc>
              <a:spcBef>
                <a:spcPts val="1530"/>
              </a:spcBef>
            </a:pP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2.1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.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Types </a:t>
            </a:r>
            <a:r>
              <a:rPr sz="2400" b="1">
                <a:solidFill>
                  <a:srgbClr val="0000FF"/>
                </a:solidFill>
                <a:latin typeface="Verdana"/>
                <a:cs typeface="Verdana"/>
              </a:rPr>
              <a:t>des</a:t>
            </a:r>
            <a:r>
              <a:rPr sz="2400" b="1" spc="-4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00FF"/>
                </a:solidFill>
                <a:latin typeface="Verdana"/>
                <a:cs typeface="Verdana"/>
              </a:rPr>
              <a:t>documents</a:t>
            </a:r>
            <a:endParaRPr sz="2000">
              <a:latin typeface="Verdana"/>
              <a:cs typeface="Verdana"/>
            </a:endParaRPr>
          </a:p>
          <a:p>
            <a:pPr marL="220979" algn="just">
              <a:lnSpc>
                <a:spcPct val="100000"/>
              </a:lnSpc>
              <a:spcBef>
                <a:spcPts val="1220"/>
              </a:spcBef>
            </a:pPr>
            <a:r>
              <a:rPr lang="fr-FR" sz="2400" spc="-5" dirty="0" smtClean="0">
                <a:latin typeface="Verdana"/>
                <a:cs typeface="Verdana"/>
              </a:rPr>
              <a:t>On distingue plusieurs types, relatifs au </a:t>
            </a:r>
            <a:r>
              <a:rPr sz="2400" spc="-5" smtClean="0">
                <a:latin typeface="Verdana"/>
                <a:cs typeface="Verdana"/>
              </a:rPr>
              <a:t>niveau </a:t>
            </a:r>
            <a:r>
              <a:rPr lang="fr-FR" sz="2400" spc="-5" dirty="0" smtClean="0">
                <a:latin typeface="Verdana"/>
                <a:cs typeface="Verdana"/>
              </a:rPr>
              <a:t>et à la nature </a:t>
            </a:r>
            <a:r>
              <a:rPr sz="2400" spc="-5" smtClean="0">
                <a:latin typeface="Verdana"/>
                <a:cs typeface="Verdana"/>
              </a:rPr>
              <a:t>de </a:t>
            </a:r>
            <a:r>
              <a:rPr sz="2400" dirty="0">
                <a:latin typeface="Verdana"/>
                <a:cs typeface="Verdana"/>
              </a:rPr>
              <a:t>l'information </a:t>
            </a:r>
            <a:r>
              <a:rPr sz="2400" spc="-5" dirty="0">
                <a:latin typeface="Verdana"/>
                <a:cs typeface="Verdana"/>
              </a:rPr>
              <a:t>recherchée</a:t>
            </a:r>
            <a:r>
              <a:rPr sz="2400" spc="7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792480" marR="27305" indent="-342900">
              <a:lnSpc>
                <a:spcPct val="150000"/>
              </a:lnSpc>
              <a:spcBef>
                <a:spcPts val="320"/>
              </a:spcBef>
              <a:buFont typeface="Wingdings" pitchFamily="2" charset="2"/>
              <a:buChar char="q"/>
              <a:tabLst>
                <a:tab pos="792480" algn="l"/>
                <a:tab pos="79311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dictionnaires </a:t>
            </a:r>
            <a:r>
              <a:rPr sz="2400" b="1" dirty="0">
                <a:latin typeface="Verdana"/>
                <a:cs typeface="Verdana"/>
              </a:rPr>
              <a:t>et encyclopédies, </a:t>
            </a:r>
            <a:r>
              <a:rPr sz="2400" dirty="0">
                <a:latin typeface="Verdana"/>
                <a:cs typeface="Verdana"/>
              </a:rPr>
              <a:t>utiles </a:t>
            </a:r>
            <a:r>
              <a:rPr sz="2400" spc="-5" dirty="0">
                <a:latin typeface="Verdana"/>
                <a:cs typeface="Verdana"/>
              </a:rPr>
              <a:t>pour comprendre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dirty="0">
                <a:latin typeface="Verdana"/>
                <a:cs typeface="Verdana"/>
              </a:rPr>
              <a:t>sujet </a:t>
            </a:r>
            <a:r>
              <a:rPr sz="2400" spc="-5" dirty="0">
                <a:latin typeface="Verdana"/>
                <a:cs typeface="Verdana"/>
              </a:rPr>
              <a:t>et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spc="-30" dirty="0">
                <a:latin typeface="Verdana"/>
                <a:cs typeface="Verdana"/>
              </a:rPr>
              <a:t>préciser, </a:t>
            </a:r>
            <a:r>
              <a:rPr sz="2400" spc="-5" dirty="0">
                <a:latin typeface="Verdana"/>
                <a:cs typeface="Verdana"/>
              </a:rPr>
              <a:t>surtout  </a:t>
            </a:r>
            <a:r>
              <a:rPr sz="2400" dirty="0">
                <a:latin typeface="Verdana"/>
                <a:cs typeface="Verdana"/>
              </a:rPr>
              <a:t>lorsqu'il </a:t>
            </a:r>
            <a:r>
              <a:rPr sz="2400" spc="-5" dirty="0">
                <a:latin typeface="Verdana"/>
                <a:cs typeface="Verdana"/>
              </a:rPr>
              <a:t>s'agit de concepts</a:t>
            </a:r>
            <a:r>
              <a:rPr sz="2400" spc="6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nouveaux.</a:t>
            </a:r>
            <a:endParaRPr sz="2400">
              <a:latin typeface="Verdana"/>
              <a:cs typeface="Verdana"/>
            </a:endParaRPr>
          </a:p>
          <a:p>
            <a:pPr marL="792480" marR="26670" indent="-342900">
              <a:lnSpc>
                <a:spcPct val="150000"/>
              </a:lnSpc>
              <a:spcBef>
                <a:spcPts val="5"/>
              </a:spcBef>
              <a:buFont typeface="Wingdings" pitchFamily="2" charset="2"/>
              <a:buChar char="q"/>
              <a:tabLst>
                <a:tab pos="792480" algn="l"/>
                <a:tab pos="793115" algn="l"/>
              </a:tabLst>
            </a:pPr>
            <a:r>
              <a:rPr sz="2400">
                <a:latin typeface="Verdana"/>
                <a:cs typeface="Verdana"/>
              </a:rPr>
              <a:t>Les </a:t>
            </a:r>
            <a:r>
              <a:rPr sz="2400" b="1" spc="-5" smtClean="0">
                <a:latin typeface="Verdana"/>
                <a:cs typeface="Verdana"/>
              </a:rPr>
              <a:t>livres</a:t>
            </a:r>
            <a:r>
              <a:rPr sz="2400" spc="-5" smtClean="0">
                <a:latin typeface="Verdana"/>
                <a:cs typeface="Verdana"/>
              </a:rPr>
              <a:t>, </a:t>
            </a:r>
            <a:r>
              <a:rPr sz="2400" dirty="0">
                <a:latin typeface="Verdana"/>
                <a:cs typeface="Verdana"/>
              </a:rPr>
              <a:t>utiles </a:t>
            </a:r>
            <a:r>
              <a:rPr sz="2400" spc="-5" dirty="0">
                <a:latin typeface="Verdana"/>
                <a:cs typeface="Verdana"/>
              </a:rPr>
              <a:t>pour approfondir </a:t>
            </a:r>
            <a:r>
              <a:rPr sz="2400" spc="5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recherche. Sont inclus dans cette  catégorie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1706880" lvl="2" indent="-343535">
              <a:spcBef>
                <a:spcPts val="1080"/>
              </a:spcBef>
              <a:buFont typeface="Symbol"/>
              <a:buChar char=""/>
              <a:tabLst>
                <a:tab pos="792480" algn="l"/>
                <a:tab pos="79311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manuels</a:t>
            </a:r>
            <a:r>
              <a:rPr sz="2400" spc="-5" dirty="0">
                <a:latin typeface="Verdana"/>
                <a:cs typeface="Verdana"/>
              </a:rPr>
              <a:t>, qui </a:t>
            </a:r>
            <a:r>
              <a:rPr sz="2400" dirty="0">
                <a:latin typeface="Verdana"/>
                <a:cs typeface="Verdana"/>
              </a:rPr>
              <a:t>font </a:t>
            </a:r>
            <a:r>
              <a:rPr sz="2400" spc="5" dirty="0">
                <a:latin typeface="Verdana"/>
                <a:cs typeface="Verdana"/>
              </a:rPr>
              <a:t>le </a:t>
            </a:r>
            <a:r>
              <a:rPr sz="2400" dirty="0">
                <a:latin typeface="Verdana"/>
                <a:cs typeface="Verdana"/>
              </a:rPr>
              <a:t>point sur une</a:t>
            </a:r>
            <a:r>
              <a:rPr sz="2400" spc="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question.</a:t>
            </a:r>
            <a:endParaRPr sz="2400">
              <a:latin typeface="Verdana"/>
              <a:cs typeface="Verdana"/>
            </a:endParaRPr>
          </a:p>
          <a:p>
            <a:pPr marL="1706880" lvl="2" indent="-343535">
              <a:spcBef>
                <a:spcPts val="1080"/>
              </a:spcBef>
              <a:buFont typeface="Symbol"/>
              <a:buChar char=""/>
              <a:tabLst>
                <a:tab pos="792480" algn="l"/>
                <a:tab pos="79311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mementos</a:t>
            </a:r>
            <a:r>
              <a:rPr sz="2400" spc="-5" dirty="0">
                <a:latin typeface="Verdana"/>
                <a:cs typeface="Verdana"/>
              </a:rPr>
              <a:t>, qui permettent de se </a:t>
            </a:r>
            <a:r>
              <a:rPr sz="2400" dirty="0">
                <a:latin typeface="Verdana"/>
                <a:cs typeface="Verdana"/>
              </a:rPr>
              <a:t>faire </a:t>
            </a:r>
            <a:r>
              <a:rPr sz="2400" spc="-5" dirty="0">
                <a:latin typeface="Verdana"/>
                <a:cs typeface="Verdana"/>
              </a:rPr>
              <a:t>une idée </a:t>
            </a:r>
            <a:r>
              <a:rPr sz="2400" spc="-10" dirty="0">
                <a:latin typeface="Verdana"/>
                <a:cs typeface="Verdana"/>
              </a:rPr>
              <a:t>rapide </a:t>
            </a:r>
            <a:r>
              <a:rPr sz="2400" dirty="0">
                <a:latin typeface="Verdana"/>
                <a:cs typeface="Verdana"/>
              </a:rPr>
              <a:t>sur </a:t>
            </a:r>
            <a:r>
              <a:rPr sz="2400" spc="-5" dirty="0">
                <a:latin typeface="Verdana"/>
                <a:cs typeface="Verdana"/>
              </a:rPr>
              <a:t>un</a:t>
            </a:r>
            <a:r>
              <a:rPr sz="2400" spc="1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sujet.</a:t>
            </a:r>
            <a:endParaRPr sz="2400">
              <a:latin typeface="Verdana"/>
              <a:cs typeface="Verdana"/>
            </a:endParaRPr>
          </a:p>
          <a:p>
            <a:pPr marL="1706880" lvl="2" indent="-343535">
              <a:spcBef>
                <a:spcPts val="1080"/>
              </a:spcBef>
              <a:buFont typeface="Symbol"/>
              <a:buChar char=""/>
              <a:tabLst>
                <a:tab pos="792480" algn="l"/>
                <a:tab pos="793115" algn="l"/>
              </a:tabLst>
            </a:pPr>
            <a:r>
              <a:rPr sz="2400" dirty="0">
                <a:latin typeface="Verdana"/>
                <a:cs typeface="Verdana"/>
              </a:rPr>
              <a:t>Les </a:t>
            </a:r>
            <a:r>
              <a:rPr sz="2400" b="1" spc="-5" dirty="0">
                <a:latin typeface="Verdana"/>
                <a:cs typeface="Verdana"/>
              </a:rPr>
              <a:t>précis</a:t>
            </a:r>
            <a:r>
              <a:rPr sz="2400" spc="-5" dirty="0">
                <a:latin typeface="Verdana"/>
                <a:cs typeface="Verdana"/>
              </a:rPr>
              <a:t>, qui approfondissent </a:t>
            </a:r>
            <a:r>
              <a:rPr sz="2400" dirty="0">
                <a:latin typeface="Verdana"/>
                <a:cs typeface="Verdana"/>
              </a:rPr>
              <a:t>un </a:t>
            </a:r>
            <a:r>
              <a:rPr sz="2400" spc="-5" dirty="0">
                <a:latin typeface="Verdana"/>
                <a:cs typeface="Verdana"/>
              </a:rPr>
              <a:t>aspect de </a:t>
            </a:r>
            <a:r>
              <a:rPr sz="2400" spc="5" dirty="0">
                <a:latin typeface="Verdana"/>
                <a:cs typeface="Verdana"/>
              </a:rPr>
              <a:t>la</a:t>
            </a:r>
            <a:r>
              <a:rPr sz="2400" spc="8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question.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/>
          <p:cNvSpPr txBox="1"/>
          <p:nvPr/>
        </p:nvSpPr>
        <p:spPr>
          <a:xfrm>
            <a:off x="609600" y="609600"/>
            <a:ext cx="11261725" cy="5770169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355600" marR="5080" indent="-342900" algn="just">
              <a:buFont typeface="Wingdings" pitchFamily="2" charset="2"/>
              <a:buChar char="q"/>
              <a:tabLst>
                <a:tab pos="354965" algn="l"/>
                <a:tab pos="355600" algn="l"/>
                <a:tab pos="1504315" algn="l"/>
                <a:tab pos="3031490" algn="l"/>
                <a:tab pos="4299585" algn="l"/>
                <a:tab pos="4784725" algn="l"/>
                <a:tab pos="6236970" algn="l"/>
                <a:tab pos="6713855" algn="l"/>
                <a:tab pos="8027670" algn="l"/>
                <a:tab pos="8861425" algn="l"/>
                <a:tab pos="9137650" algn="l"/>
                <a:tab pos="9801860" algn="l"/>
                <a:tab pos="10489565" algn="l"/>
              </a:tabLst>
            </a:pPr>
            <a:r>
              <a:rPr sz="2400" b="1" spc="-5" smtClean="0">
                <a:latin typeface="Verdana"/>
                <a:cs typeface="Verdana"/>
              </a:rPr>
              <a:t>Thèses</a:t>
            </a:r>
            <a:r>
              <a:rPr sz="2400" spc="-5" smtClean="0">
                <a:latin typeface="Verdana"/>
                <a:cs typeface="Verdana"/>
              </a:rPr>
              <a:t>,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mémoires</a:t>
            </a:r>
            <a:r>
              <a:rPr sz="2400" spc="-5" smtClean="0">
                <a:latin typeface="Verdana"/>
                <a:cs typeface="Verdana"/>
              </a:rPr>
              <a:t>,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rapports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de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recherche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(la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littérature</a:t>
            </a:r>
            <a:r>
              <a:rPr sz="2400" spc="-5" dirty="0">
                <a:latin typeface="Verdana"/>
                <a:cs typeface="Verdana"/>
              </a:rPr>
              <a:t>	</a:t>
            </a:r>
            <a:r>
              <a:rPr sz="2400" spc="-5">
                <a:latin typeface="Verdana"/>
                <a:cs typeface="Verdana"/>
              </a:rPr>
              <a:t>grise</a:t>
            </a:r>
            <a:r>
              <a:rPr sz="2400" spc="-5" smtClean="0">
                <a:latin typeface="Verdana"/>
                <a:cs typeface="Verdana"/>
              </a:rPr>
              <a:t>):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d'un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haut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niveau  </a:t>
            </a:r>
            <a:r>
              <a:rPr sz="2400" spc="-5" dirty="0">
                <a:latin typeface="Verdana"/>
                <a:cs typeface="Verdana"/>
              </a:rPr>
              <a:t>scientifique, ils sont appropriés pour traiter un sujet </a:t>
            </a:r>
            <a:r>
              <a:rPr sz="2400" spc="-5">
                <a:latin typeface="Verdana"/>
                <a:cs typeface="Verdana"/>
              </a:rPr>
              <a:t>pointu</a:t>
            </a:r>
            <a:r>
              <a:rPr sz="2400" spc="-5" smtClean="0">
                <a:latin typeface="Verdana"/>
                <a:cs typeface="Verdana"/>
              </a:rPr>
              <a:t>.</a:t>
            </a:r>
            <a:endParaRPr lang="fr-FR" sz="2400" spc="-5" dirty="0" smtClean="0">
              <a:latin typeface="Verdana"/>
              <a:cs typeface="Verdana"/>
            </a:endParaRPr>
          </a:p>
          <a:p>
            <a:pPr marL="355600" indent="-342900" algn="just">
              <a:spcBef>
                <a:spcPts val="1175"/>
              </a:spcBef>
              <a:buFont typeface="Wingdings" pitchFamily="2" charset="2"/>
              <a:buChar char="q"/>
              <a:tabLst>
                <a:tab pos="354965" algn="l"/>
                <a:tab pos="35560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Les </a:t>
            </a:r>
            <a:r>
              <a:rPr lang="fr-FR" sz="2400" b="1" spc="-5" dirty="0" smtClean="0">
                <a:latin typeface="Verdana"/>
                <a:cs typeface="Verdana"/>
              </a:rPr>
              <a:t>actes de colloques</a:t>
            </a:r>
            <a:r>
              <a:rPr lang="fr-FR" sz="2400" spc="-5" dirty="0" smtClean="0">
                <a:latin typeface="Verdana"/>
                <a:cs typeface="Verdana"/>
              </a:rPr>
              <a:t>, qui sont les comptes-rendus d'un congrès (</a:t>
            </a:r>
            <a:r>
              <a:rPr lang="fr-FR" sz="2400" spc="-5" dirty="0" err="1" smtClean="0">
                <a:latin typeface="Verdana"/>
                <a:cs typeface="Verdana"/>
              </a:rPr>
              <a:t>Proceedings</a:t>
            </a:r>
            <a:r>
              <a:rPr lang="fr-FR" sz="2400" spc="-5" dirty="0" smtClean="0">
                <a:latin typeface="Verdana"/>
                <a:cs typeface="Verdana"/>
              </a:rPr>
              <a:t> de conférences).</a:t>
            </a:r>
          </a:p>
          <a:p>
            <a:pPr marL="355600" indent="-342900" algn="just">
              <a:spcBef>
                <a:spcPts val="1175"/>
              </a:spcBef>
              <a:buFont typeface="Wingdings" pitchFamily="2" charset="2"/>
              <a:buChar char="q"/>
              <a:tabLst>
                <a:tab pos="354965" algn="l"/>
                <a:tab pos="355600" algn="l"/>
              </a:tabLst>
            </a:pPr>
            <a:r>
              <a:rPr lang="fr-FR" sz="2400" b="1" spc="-5" dirty="0" smtClean="0">
                <a:latin typeface="Verdana"/>
                <a:cs typeface="Verdana"/>
              </a:rPr>
              <a:t>Documents spécifiques</a:t>
            </a:r>
            <a:r>
              <a:rPr lang="fr-FR" sz="2400" spc="-5" dirty="0" smtClean="0">
                <a:latin typeface="Verdana"/>
                <a:cs typeface="Verdana"/>
              </a:rPr>
              <a:t> (article, brevets, images, données statistiques, etc.) : leur usage dépendra du domaine disciplinaire ou de l'approche choisie pour traiter un sujet.</a:t>
            </a:r>
          </a:p>
          <a:p>
            <a:pPr marL="357188" indent="-357188" algn="just">
              <a:spcBef>
                <a:spcPts val="1080"/>
              </a:spcBef>
              <a:buFont typeface="Wingdings" pitchFamily="2" charset="2"/>
              <a:buChar char="q"/>
              <a:tabLst>
                <a:tab pos="354965" algn="l"/>
                <a:tab pos="355600" algn="l"/>
                <a:tab pos="880744" algn="l"/>
                <a:tab pos="2536190" algn="l"/>
                <a:tab pos="4258310" algn="l"/>
                <a:tab pos="4723765" algn="l"/>
                <a:tab pos="6258560" algn="l"/>
                <a:tab pos="6504940" algn="l"/>
                <a:tab pos="6895465" algn="l"/>
                <a:tab pos="8326755" algn="l"/>
                <a:tab pos="8749030" algn="l"/>
                <a:tab pos="9147810" algn="l"/>
                <a:tab pos="9824720" algn="l"/>
                <a:tab pos="10850880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Les	 </a:t>
            </a:r>
            <a:r>
              <a:rPr lang="fr-FR" sz="2400" b="1" spc="-5" dirty="0" smtClean="0">
                <a:latin typeface="Verdana"/>
                <a:cs typeface="Verdana"/>
              </a:rPr>
              <a:t>périodiques (généralistes </a:t>
            </a:r>
            <a:r>
              <a:rPr lang="fr-FR" sz="2400" spc="-5" dirty="0" smtClean="0">
                <a:latin typeface="Verdana"/>
                <a:cs typeface="Verdana"/>
              </a:rPr>
              <a:t>ou </a:t>
            </a:r>
            <a:r>
              <a:rPr lang="fr-FR" sz="2400" b="1" spc="-5" dirty="0" smtClean="0">
                <a:latin typeface="Verdana"/>
                <a:cs typeface="Verdana"/>
              </a:rPr>
              <a:t>spécialisés)</a:t>
            </a:r>
            <a:r>
              <a:rPr lang="fr-FR" sz="2400" spc="-5" dirty="0" smtClean="0">
                <a:latin typeface="Verdana"/>
                <a:cs typeface="Verdana"/>
              </a:rPr>
              <a:t> : ils permettent de se tenir informé des derniers résultats de la recherche ou de l'actualité d'une question de société.</a:t>
            </a:r>
          </a:p>
          <a:p>
            <a:pPr marL="355600" marR="5715" indent="-342900" algn="just">
              <a:buFont typeface="Wingdings" pitchFamily="2" charset="2"/>
              <a:buChar char="q"/>
              <a:tabLst>
                <a:tab pos="354965" algn="l"/>
                <a:tab pos="355600" algn="l"/>
                <a:tab pos="792480" algn="l"/>
                <a:tab pos="2862580" algn="l"/>
                <a:tab pos="4102735" algn="l"/>
                <a:tab pos="4345305" algn="l"/>
                <a:tab pos="5011420" algn="l"/>
                <a:tab pos="6378575" algn="l"/>
                <a:tab pos="6915150" algn="l"/>
                <a:tab pos="8311515" algn="l"/>
                <a:tab pos="9317355" algn="l"/>
                <a:tab pos="10144760" algn="l"/>
                <a:tab pos="10660380" algn="l"/>
              </a:tabLst>
            </a:pPr>
            <a:r>
              <a:rPr sz="2400" spc="-5" smtClean="0">
                <a:latin typeface="Verdana"/>
                <a:cs typeface="Verdana"/>
              </a:rPr>
              <a:t>La</a:t>
            </a:r>
            <a:r>
              <a:rPr sz="2400" spc="-5">
                <a:latin typeface="Verdana"/>
                <a:cs typeface="Verdana"/>
              </a:rPr>
              <a:t>	</a:t>
            </a:r>
            <a:r>
              <a:rPr sz="2400" b="1" spc="-5" smtClean="0">
                <a:latin typeface="Verdana"/>
                <a:cs typeface="Verdana"/>
              </a:rPr>
              <a:t>documentation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officielle</a:t>
            </a:r>
            <a:r>
              <a:rPr sz="2400" spc="-5" smtClean="0">
                <a:latin typeface="Verdana"/>
                <a:cs typeface="Verdana"/>
              </a:rPr>
              <a:t>: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c'est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l'ensemble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des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documents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officiels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édités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par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l'État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(lois</a:t>
            </a:r>
            <a:r>
              <a:rPr sz="2400" spc="-5" dirty="0">
                <a:latin typeface="Verdana"/>
                <a:cs typeface="Verdana"/>
              </a:rPr>
              <a:t>, décrets, règlements, marchés publics, associations, etc.)</a:t>
            </a:r>
            <a:endParaRPr sz="2400" spc="-5">
              <a:latin typeface="Verdana"/>
              <a:cs typeface="Verdana"/>
            </a:endParaRPr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990600" y="1524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6" y="756665"/>
            <a:ext cx="11758931" cy="55220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0" indent="-58738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2.2. </a:t>
            </a:r>
            <a:r>
              <a:rPr sz="2400" b="1" dirty="0">
                <a:solidFill>
                  <a:srgbClr val="0000FF"/>
                </a:solidFill>
                <a:latin typeface="Verdana"/>
                <a:cs typeface="Verdana"/>
              </a:rPr>
              <a:t>Type de</a:t>
            </a:r>
            <a:r>
              <a:rPr sz="2400" b="1" spc="-20" dirty="0">
                <a:solidFill>
                  <a:srgbClr val="0000FF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0000FF"/>
                </a:solidFill>
                <a:latin typeface="Verdana"/>
                <a:cs typeface="Verdana"/>
              </a:rPr>
              <a:t>ressources</a:t>
            </a:r>
            <a:endParaRPr sz="2400">
              <a:latin typeface="Verdana"/>
              <a:cs typeface="Verdana"/>
            </a:endParaRPr>
          </a:p>
          <a:p>
            <a:pPr marL="508000" indent="-58738" algn="just">
              <a:lnSpc>
                <a:spcPct val="100000"/>
              </a:lnSpc>
              <a:spcBef>
                <a:spcPts val="1400"/>
              </a:spcBef>
            </a:pPr>
            <a:r>
              <a:rPr lang="fr-FR" sz="2400" spc="-5" dirty="0" smtClean="0">
                <a:latin typeface="Verdana"/>
                <a:cs typeface="Verdana"/>
              </a:rPr>
              <a:t>Par rapport à </a:t>
            </a:r>
            <a:r>
              <a:rPr sz="2400" spc="5" smtClean="0">
                <a:latin typeface="Verdana"/>
                <a:cs typeface="Verdana"/>
              </a:rPr>
              <a:t>la </a:t>
            </a:r>
            <a:r>
              <a:rPr sz="2400" dirty="0">
                <a:latin typeface="Verdana"/>
                <a:cs typeface="Verdana"/>
              </a:rPr>
              <a:t>nature </a:t>
            </a:r>
            <a:r>
              <a:rPr sz="2400" spc="-5" dirty="0">
                <a:latin typeface="Verdana"/>
                <a:cs typeface="Verdana"/>
              </a:rPr>
              <a:t>du </a:t>
            </a:r>
            <a:r>
              <a:rPr sz="2400" dirty="0">
                <a:latin typeface="Verdana"/>
                <a:cs typeface="Verdana"/>
              </a:rPr>
              <a:t>sujet </a:t>
            </a:r>
            <a:r>
              <a:rPr sz="2400" spc="-5">
                <a:latin typeface="Verdana"/>
                <a:cs typeface="Verdana"/>
              </a:rPr>
              <a:t>et </a:t>
            </a:r>
            <a:r>
              <a:rPr lang="fr-FR" sz="2400" spc="-5" dirty="0" smtClean="0">
                <a:latin typeface="Verdana"/>
                <a:cs typeface="Verdana"/>
              </a:rPr>
              <a:t>le</a:t>
            </a:r>
            <a:r>
              <a:rPr sz="2400" spc="-5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type de </a:t>
            </a:r>
            <a:r>
              <a:rPr sz="2400" spc="-5">
                <a:latin typeface="Verdana"/>
                <a:cs typeface="Verdana"/>
              </a:rPr>
              <a:t>document </a:t>
            </a:r>
            <a:r>
              <a:rPr sz="2400" spc="-5" smtClean="0">
                <a:latin typeface="Verdana"/>
                <a:cs typeface="Verdana"/>
              </a:rPr>
              <a:t>recherché</a:t>
            </a:r>
            <a:r>
              <a:rPr lang="fr-FR" sz="2400" spc="-5" dirty="0" smtClean="0">
                <a:latin typeface="Verdana"/>
                <a:cs typeface="Verdana"/>
              </a:rPr>
              <a:t>, on trouve: (a)des </a:t>
            </a:r>
            <a:r>
              <a:rPr lang="fr-FR" sz="2400" b="1" spc="-5" dirty="0" smtClean="0">
                <a:latin typeface="Verdana"/>
                <a:cs typeface="Verdana"/>
              </a:rPr>
              <a:t>catalogues</a:t>
            </a:r>
            <a:r>
              <a:rPr lang="fr-FR" sz="2400" spc="-5" dirty="0" smtClean="0">
                <a:latin typeface="Verdana"/>
                <a:cs typeface="Verdana"/>
              </a:rPr>
              <a:t> et (b)des </a:t>
            </a:r>
            <a:r>
              <a:rPr lang="fr-FR" sz="2400" b="1" spc="-5" dirty="0" smtClean="0">
                <a:latin typeface="Verdana"/>
                <a:cs typeface="Verdana"/>
              </a:rPr>
              <a:t>bases de données</a:t>
            </a:r>
            <a:r>
              <a:rPr lang="fr-FR" sz="2400" spc="-5" dirty="0" smtClean="0">
                <a:latin typeface="Verdana"/>
                <a:cs typeface="Verdana"/>
              </a:rPr>
              <a:t>.</a:t>
            </a:r>
            <a:endParaRPr lang="fr-FR" sz="2400" dirty="0" smtClean="0">
              <a:latin typeface="Verdana"/>
              <a:cs typeface="Verdana"/>
            </a:endParaRPr>
          </a:p>
          <a:p>
            <a:pPr marL="508000" indent="-58738" algn="just">
              <a:lnSpc>
                <a:spcPct val="100000"/>
              </a:lnSpc>
              <a:spcBef>
                <a:spcPts val="1400"/>
              </a:spcBef>
            </a:pPr>
            <a:endParaRPr sz="1000">
              <a:latin typeface="Verdana"/>
              <a:cs typeface="Verdana"/>
            </a:endParaRPr>
          </a:p>
          <a:p>
            <a:pPr marL="449263" marR="5080" algn="just">
              <a:lnSpc>
                <a:spcPct val="150000"/>
              </a:lnSpc>
            </a:pPr>
            <a:r>
              <a:rPr lang="fr-FR" sz="2400" b="1" spc="-5" dirty="0" smtClean="0">
                <a:solidFill>
                  <a:srgbClr val="00B050"/>
                </a:solidFill>
                <a:latin typeface="Verdana"/>
                <a:cs typeface="Verdana"/>
              </a:rPr>
              <a:t>a</a:t>
            </a:r>
            <a:r>
              <a:rPr sz="2400" b="1" spc="-5" smtClean="0">
                <a:solidFill>
                  <a:srgbClr val="00B050"/>
                </a:solidFill>
                <a:latin typeface="Verdana"/>
                <a:cs typeface="Verdana"/>
              </a:rPr>
              <a:t>. </a:t>
            </a:r>
            <a:r>
              <a:rPr sz="2400" b="1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b="1" spc="-5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catalogues </a:t>
            </a:r>
            <a:r>
              <a:rPr sz="2400" b="1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de </a:t>
            </a:r>
            <a:r>
              <a:rPr sz="2400" b="1" spc="-5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bibliothèques</a:t>
            </a:r>
            <a:r>
              <a:rPr sz="2400" b="1" spc="-5" dirty="0">
                <a:solidFill>
                  <a:srgbClr val="00B050"/>
                </a:solidFill>
                <a:latin typeface="Verdana"/>
                <a:cs typeface="Verdana"/>
              </a:rPr>
              <a:t> </a:t>
            </a:r>
            <a:r>
              <a:rPr sz="2400" b="1" dirty="0">
                <a:latin typeface="Verdana"/>
                <a:cs typeface="Verdana"/>
              </a:rPr>
              <a:t>: </a:t>
            </a:r>
            <a:r>
              <a:rPr sz="2400" dirty="0">
                <a:latin typeface="Verdana"/>
                <a:cs typeface="Verdana"/>
              </a:rPr>
              <a:t>pluridisciplinaires, </a:t>
            </a:r>
            <a:r>
              <a:rPr sz="2400" spc="5" dirty="0">
                <a:latin typeface="Verdana"/>
                <a:cs typeface="Verdana"/>
              </a:rPr>
              <a:t>ils </a:t>
            </a:r>
            <a:r>
              <a:rPr sz="2400" dirty="0">
                <a:latin typeface="Verdana"/>
                <a:cs typeface="Verdana"/>
              </a:rPr>
              <a:t>sont </a:t>
            </a:r>
            <a:r>
              <a:rPr sz="2400" spc="-5" dirty="0">
                <a:latin typeface="Verdana"/>
                <a:cs typeface="Verdana"/>
              </a:rPr>
              <a:t>incontournables pour </a:t>
            </a:r>
            <a:r>
              <a:rPr sz="2400" spc="-10" dirty="0">
                <a:latin typeface="Verdana"/>
                <a:cs typeface="Verdana"/>
              </a:rPr>
              <a:t>trouver </a:t>
            </a:r>
            <a:r>
              <a:rPr sz="2400">
                <a:latin typeface="Verdana"/>
                <a:cs typeface="Verdana"/>
              </a:rPr>
              <a:t>de </a:t>
            </a:r>
            <a:r>
              <a:rPr sz="2400" spc="10" smtClean="0">
                <a:latin typeface="Verdana"/>
                <a:cs typeface="Verdana"/>
              </a:rPr>
              <a:t>la</a:t>
            </a:r>
            <a:r>
              <a:rPr lang="fr-FR" sz="2400" spc="10" dirty="0" smtClean="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documentation </a:t>
            </a:r>
            <a:r>
              <a:rPr sz="2400" spc="-5" dirty="0">
                <a:latin typeface="Verdana"/>
                <a:cs typeface="Verdana"/>
              </a:rPr>
              <a:t>papier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1347788" lvl="3" indent="-509588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catalogue de </a:t>
            </a: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bibliothèque </a:t>
            </a:r>
            <a:r>
              <a:rPr sz="2400" dirty="0">
                <a:latin typeface="Verdana"/>
                <a:cs typeface="Verdana"/>
              </a:rPr>
              <a:t>universitaire</a:t>
            </a:r>
            <a:r>
              <a:rPr sz="2400" spc="-15" dirty="0">
                <a:latin typeface="Verdana"/>
                <a:cs typeface="Verdana"/>
              </a:rPr>
              <a:t> d'</a:t>
            </a:r>
            <a:r>
              <a:rPr sz="2400" b="1" spc="-15" dirty="0">
                <a:latin typeface="Verdana"/>
                <a:cs typeface="Verdana"/>
              </a:rPr>
              <a:t>Avignon</a:t>
            </a:r>
            <a:endParaRPr sz="2400" b="1">
              <a:latin typeface="Verdana"/>
              <a:cs typeface="Verdana"/>
            </a:endParaRPr>
          </a:p>
          <a:p>
            <a:pPr marL="1347788" lvl="3" indent="-509588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catalogue </a:t>
            </a:r>
            <a:r>
              <a:rPr sz="2400" dirty="0">
                <a:latin typeface="Verdana"/>
                <a:cs typeface="Verdana"/>
              </a:rPr>
              <a:t>collectif </a:t>
            </a:r>
            <a:r>
              <a:rPr sz="2400" spc="-5" dirty="0">
                <a:latin typeface="Verdana"/>
                <a:cs typeface="Verdana"/>
              </a:rPr>
              <a:t>des universités (</a:t>
            </a:r>
            <a:r>
              <a:rPr sz="2400" b="1" spc="-5" dirty="0">
                <a:latin typeface="Verdana"/>
                <a:cs typeface="Verdana"/>
              </a:rPr>
              <a:t>SUDOC</a:t>
            </a:r>
            <a:r>
              <a:rPr sz="2400" spc="-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r>
              <a:rPr sz="2400" dirty="0">
                <a:solidFill>
                  <a:srgbClr val="0462C1"/>
                </a:solidFill>
                <a:latin typeface="Verdana"/>
                <a:cs typeface="Verdana"/>
              </a:rPr>
              <a:t> </a:t>
            </a:r>
            <a:r>
              <a:rPr sz="24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2"/>
              </a:rPr>
              <a:t>http://www.sudoc.abes.fr</a:t>
            </a:r>
            <a:r>
              <a:rPr sz="2400" spc="-5" dirty="0">
                <a:solidFill>
                  <a:srgbClr val="0462C1"/>
                </a:solidFill>
                <a:latin typeface="Verdana"/>
                <a:cs typeface="Verdana"/>
                <a:hlinkClick r:id="rId2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1347788" lvl="3" indent="-509588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catalogue mondial </a:t>
            </a:r>
            <a:r>
              <a:rPr sz="2400" spc="-15" dirty="0">
                <a:latin typeface="Verdana"/>
                <a:cs typeface="Verdana"/>
              </a:rPr>
              <a:t>(</a:t>
            </a:r>
            <a:r>
              <a:rPr sz="2400" b="1" spc="-15" dirty="0">
                <a:latin typeface="Verdana"/>
                <a:cs typeface="Verdana"/>
              </a:rPr>
              <a:t>Worldcat</a:t>
            </a:r>
            <a:r>
              <a:rPr sz="2400" spc="-1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:</a:t>
            </a:r>
            <a:r>
              <a:rPr sz="2400" dirty="0">
                <a:solidFill>
                  <a:srgbClr val="0462C1"/>
                </a:solidFill>
                <a:latin typeface="Verdana"/>
                <a:cs typeface="Verdana"/>
              </a:rPr>
              <a:t> </a:t>
            </a:r>
            <a:r>
              <a:rPr sz="24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http://www.worldcat.org/</a:t>
            </a:r>
            <a:r>
              <a:rPr sz="2400" spc="-15" dirty="0">
                <a:solidFill>
                  <a:srgbClr val="0462C1"/>
                </a:solidFill>
                <a:latin typeface="Verdana"/>
                <a:cs typeface="Verdana"/>
                <a:hlinkClick r:id="rId3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1347788" lvl="3" indent="-509588" algn="just">
              <a:spcBef>
                <a:spcPts val="1080"/>
              </a:spcBef>
              <a:buFont typeface="Wingdings" pitchFamily="2" charset="2"/>
              <a:buChar char="q"/>
              <a:tabLst>
                <a:tab pos="299085" algn="l"/>
                <a:tab pos="299720" algn="l"/>
              </a:tabLst>
            </a:pPr>
            <a:r>
              <a:rPr sz="2400" dirty="0">
                <a:latin typeface="Verdana"/>
                <a:cs typeface="Verdana"/>
              </a:rPr>
              <a:t>Le </a:t>
            </a:r>
            <a:r>
              <a:rPr sz="2400" spc="-5" dirty="0">
                <a:latin typeface="Verdana"/>
                <a:cs typeface="Verdana"/>
              </a:rPr>
              <a:t>catalogue de </a:t>
            </a:r>
            <a:r>
              <a:rPr sz="2400" dirty="0">
                <a:latin typeface="Verdana"/>
                <a:cs typeface="Verdana"/>
              </a:rPr>
              <a:t>la </a:t>
            </a:r>
            <a:r>
              <a:rPr sz="2400" spc="-5" dirty="0">
                <a:latin typeface="Verdana"/>
                <a:cs typeface="Verdana"/>
              </a:rPr>
              <a:t>Bibliothèque </a:t>
            </a:r>
            <a:r>
              <a:rPr sz="2400" dirty="0">
                <a:latin typeface="Verdana"/>
                <a:cs typeface="Verdana"/>
              </a:rPr>
              <a:t>nationale </a:t>
            </a:r>
            <a:r>
              <a:rPr sz="2400" spc="-5" dirty="0">
                <a:latin typeface="Verdana"/>
                <a:cs typeface="Verdana"/>
              </a:rPr>
              <a:t>de </a:t>
            </a:r>
            <a:r>
              <a:rPr sz="2400" spc="-10" dirty="0">
                <a:latin typeface="Verdana"/>
                <a:cs typeface="Verdana"/>
              </a:rPr>
              <a:t>France</a:t>
            </a:r>
            <a:r>
              <a:rPr sz="2400" spc="5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(</a:t>
            </a:r>
            <a:r>
              <a:rPr sz="24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4"/>
              </a:rPr>
              <a:t>http://</a:t>
            </a:r>
            <a:r>
              <a:rPr sz="2400" u="heavy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4"/>
              </a:rPr>
              <a:t>catalogue.bnf.fr</a:t>
            </a:r>
            <a:r>
              <a:rPr sz="2400" spc="-10" smtClean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197916" y="1038205"/>
            <a:ext cx="11758931" cy="60606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spcBef>
                <a:spcPts val="1085"/>
              </a:spcBef>
            </a:pPr>
            <a:r>
              <a:rPr lang="fr-FR" sz="2400" b="1" dirty="0" smtClean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b. </a:t>
            </a:r>
            <a:r>
              <a:rPr sz="2400" b="1" smtClean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b="1" spc="-5" dirty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bases de </a:t>
            </a:r>
            <a:r>
              <a:rPr sz="2400" b="1" spc="-5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données</a:t>
            </a:r>
            <a:r>
              <a:rPr sz="2400" b="1" spc="-325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b="1" spc="-5" smtClean="0">
                <a:solidFill>
                  <a:srgbClr val="00B050"/>
                </a:solidFill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bibliographiques</a:t>
            </a:r>
            <a:endParaRPr lang="fr-FR" sz="2400" b="1" spc="-5" dirty="0" smtClean="0">
              <a:solidFill>
                <a:srgbClr val="00B050"/>
              </a:solidFill>
              <a:uFill>
                <a:solidFill>
                  <a:srgbClr val="000000"/>
                </a:solidFill>
              </a:uFill>
              <a:latin typeface="Verdana"/>
              <a:cs typeface="Verdana"/>
            </a:endParaRPr>
          </a:p>
          <a:p>
            <a:pPr indent="12700" algn="just">
              <a:spcBef>
                <a:spcPts val="1085"/>
              </a:spcBef>
            </a:pPr>
            <a:r>
              <a:rPr sz="2400" spc="-5" smtClean="0">
                <a:latin typeface="Verdana"/>
                <a:cs typeface="Verdana"/>
              </a:rPr>
              <a:t>E</a:t>
            </a:r>
            <a:r>
              <a:rPr sz="2400" spc="10" smtClean="0">
                <a:latin typeface="Verdana"/>
                <a:cs typeface="Verdana"/>
              </a:rPr>
              <a:t>l</a:t>
            </a:r>
            <a:r>
              <a:rPr sz="2400" spc="5" smtClean="0">
                <a:latin typeface="Verdana"/>
                <a:cs typeface="Verdana"/>
              </a:rPr>
              <a:t>l</a:t>
            </a:r>
            <a:r>
              <a:rPr sz="2400" smtClean="0">
                <a:latin typeface="Verdana"/>
                <a:cs typeface="Verdana"/>
              </a:rPr>
              <a:t>es</a:t>
            </a:r>
            <a:r>
              <a:rPr sz="2400" dirty="0">
                <a:latin typeface="Verdana"/>
                <a:cs typeface="Verdana"/>
              </a:rPr>
              <a:t>	sont	const</a:t>
            </a:r>
            <a:r>
              <a:rPr sz="2400" spc="5" dirty="0">
                <a:latin typeface="Verdana"/>
                <a:cs typeface="Verdana"/>
              </a:rPr>
              <a:t>i</a:t>
            </a:r>
            <a:r>
              <a:rPr sz="2400" spc="-5" dirty="0">
                <a:latin typeface="Verdana"/>
                <a:cs typeface="Verdana"/>
              </a:rPr>
              <a:t>tu</a:t>
            </a:r>
            <a:r>
              <a:rPr sz="2400" spc="-10" dirty="0">
                <a:latin typeface="Verdana"/>
                <a:cs typeface="Verdana"/>
              </a:rPr>
              <a:t>é</a:t>
            </a:r>
            <a:r>
              <a:rPr sz="2400" dirty="0">
                <a:latin typeface="Verdana"/>
                <a:cs typeface="Verdana"/>
              </a:rPr>
              <a:t>es</a:t>
            </a:r>
            <a:r>
              <a:rPr sz="2400">
                <a:latin typeface="Verdana"/>
                <a:cs typeface="Verdana"/>
              </a:rPr>
              <a:t>	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pc="5" smtClean="0">
                <a:latin typeface="Verdana"/>
                <a:cs typeface="Verdana"/>
              </a:rPr>
              <a:t>d</a:t>
            </a:r>
            <a:r>
              <a:rPr sz="2400" smtClean="0">
                <a:latin typeface="Verdana"/>
                <a:cs typeface="Verdana"/>
              </a:rPr>
              <a:t>'</a:t>
            </a:r>
            <a:r>
              <a:rPr sz="2400" spc="5" smtClean="0">
                <a:latin typeface="Verdana"/>
                <a:cs typeface="Verdana"/>
              </a:rPr>
              <a:t>u</a:t>
            </a:r>
            <a:r>
              <a:rPr sz="2400" smtClean="0">
                <a:latin typeface="Verdana"/>
                <a:cs typeface="Verdana"/>
              </a:rPr>
              <a:t>n</a:t>
            </a:r>
            <a:r>
              <a:rPr sz="2400">
                <a:latin typeface="Verdana"/>
                <a:cs typeface="Verdana"/>
              </a:rPr>
              <a:t>	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b="1" smtClean="0">
                <a:latin typeface="Verdana"/>
                <a:cs typeface="Verdana"/>
              </a:rPr>
              <a:t>en</a:t>
            </a:r>
            <a:r>
              <a:rPr sz="2400" b="1" spc="-5" smtClean="0">
                <a:latin typeface="Verdana"/>
                <a:cs typeface="Verdana"/>
              </a:rPr>
              <a:t>s</a:t>
            </a:r>
            <a:r>
              <a:rPr sz="2400" b="1" smtClean="0">
                <a:latin typeface="Verdana"/>
                <a:cs typeface="Verdana"/>
              </a:rPr>
              <a:t>e</a:t>
            </a:r>
            <a:r>
              <a:rPr sz="2400" b="1" spc="5" smtClean="0">
                <a:latin typeface="Verdana"/>
                <a:cs typeface="Verdana"/>
              </a:rPr>
              <a:t>m</a:t>
            </a:r>
            <a:r>
              <a:rPr sz="2400" b="1" spc="-10" smtClean="0">
                <a:latin typeface="Verdana"/>
                <a:cs typeface="Verdana"/>
              </a:rPr>
              <a:t>b</a:t>
            </a:r>
            <a:r>
              <a:rPr sz="2400" b="1" spc="5" smtClean="0">
                <a:latin typeface="Verdana"/>
                <a:cs typeface="Verdana"/>
              </a:rPr>
              <a:t>l</a:t>
            </a:r>
            <a:r>
              <a:rPr sz="2400" b="1" smtClean="0">
                <a:latin typeface="Verdana"/>
                <a:cs typeface="Verdana"/>
              </a:rPr>
              <a:t>e</a:t>
            </a:r>
            <a:r>
              <a:rPr sz="2400" b="1">
                <a:latin typeface="Verdana"/>
                <a:cs typeface="Verdana"/>
              </a:rPr>
              <a:t>	</a:t>
            </a:r>
            <a:r>
              <a:rPr lang="fr-FR" sz="2400" b="1" dirty="0" smtClean="0">
                <a:latin typeface="Verdana"/>
                <a:cs typeface="Verdana"/>
              </a:rPr>
              <a:t> </a:t>
            </a:r>
            <a:r>
              <a:rPr sz="2400" b="1" smtClean="0">
                <a:latin typeface="Verdana"/>
                <a:cs typeface="Verdana"/>
              </a:rPr>
              <a:t>struc</a:t>
            </a:r>
            <a:r>
              <a:rPr sz="2400" b="1" spc="-10" smtClean="0">
                <a:latin typeface="Verdana"/>
                <a:cs typeface="Verdana"/>
              </a:rPr>
              <a:t>t</a:t>
            </a:r>
            <a:r>
              <a:rPr sz="2400" b="1" smtClean="0">
                <a:latin typeface="Verdana"/>
                <a:cs typeface="Verdana"/>
              </a:rPr>
              <a:t>uré</a:t>
            </a:r>
            <a:r>
              <a:rPr sz="2400" b="1">
                <a:latin typeface="Verdana"/>
                <a:cs typeface="Verdana"/>
              </a:rPr>
              <a:t>	</a:t>
            </a:r>
            <a:r>
              <a:rPr sz="2400" b="1" spc="5" smtClean="0">
                <a:latin typeface="Verdana"/>
                <a:cs typeface="Verdana"/>
              </a:rPr>
              <a:t>d</a:t>
            </a:r>
            <a:r>
              <a:rPr sz="2400" b="1" smtClean="0">
                <a:latin typeface="Verdana"/>
                <a:cs typeface="Verdana"/>
              </a:rPr>
              <a:t>e</a:t>
            </a:r>
            <a:r>
              <a:rPr lang="fr-FR" sz="2400" b="1" dirty="0" smtClean="0">
                <a:latin typeface="Verdana"/>
                <a:cs typeface="Verdana"/>
              </a:rPr>
              <a:t> </a:t>
            </a:r>
            <a:r>
              <a:rPr sz="2400" b="1" smtClean="0">
                <a:latin typeface="Verdana"/>
                <a:cs typeface="Verdana"/>
              </a:rPr>
              <a:t>r</a:t>
            </a:r>
            <a:r>
              <a:rPr sz="2400" b="1" spc="-5" smtClean="0">
                <a:latin typeface="Verdana"/>
                <a:cs typeface="Verdana"/>
              </a:rPr>
              <a:t>é</a:t>
            </a:r>
            <a:r>
              <a:rPr sz="2400" b="1" smtClean="0">
                <a:latin typeface="Verdana"/>
                <a:cs typeface="Verdana"/>
              </a:rPr>
              <a:t>fér</a:t>
            </a:r>
            <a:r>
              <a:rPr sz="2400" b="1" spc="-10" smtClean="0">
                <a:latin typeface="Verdana"/>
                <a:cs typeface="Verdana"/>
              </a:rPr>
              <a:t>e</a:t>
            </a:r>
            <a:r>
              <a:rPr sz="2400" b="1" smtClean="0">
                <a:latin typeface="Verdana"/>
                <a:cs typeface="Verdana"/>
              </a:rPr>
              <a:t>n</a:t>
            </a:r>
            <a:r>
              <a:rPr sz="2400" b="1" spc="5" smtClean="0">
                <a:latin typeface="Verdana"/>
                <a:cs typeface="Verdana"/>
              </a:rPr>
              <a:t>c</a:t>
            </a:r>
            <a:r>
              <a:rPr sz="2400" b="1" smtClean="0">
                <a:latin typeface="Verdana"/>
                <a:cs typeface="Verdana"/>
              </a:rPr>
              <a:t>e</a:t>
            </a:r>
            <a:r>
              <a:rPr lang="fr-FR" sz="2400" b="1" dirty="0" smtClean="0">
                <a:latin typeface="Verdana"/>
                <a:cs typeface="Verdana"/>
              </a:rPr>
              <a:t> </a:t>
            </a:r>
            <a:r>
              <a:rPr sz="2400" b="1" spc="-10" smtClean="0">
                <a:latin typeface="Verdana"/>
                <a:cs typeface="Verdana"/>
              </a:rPr>
              <a:t>b</a:t>
            </a:r>
            <a:r>
              <a:rPr sz="2400" b="1" spc="5" smtClean="0">
                <a:latin typeface="Verdana"/>
                <a:cs typeface="Verdana"/>
              </a:rPr>
              <a:t>i</a:t>
            </a:r>
            <a:r>
              <a:rPr sz="2400" b="1" spc="-10" smtClean="0">
                <a:latin typeface="Verdana"/>
                <a:cs typeface="Verdana"/>
              </a:rPr>
              <a:t>b</a:t>
            </a:r>
            <a:r>
              <a:rPr sz="2400" b="1" spc="5" smtClean="0">
                <a:latin typeface="Verdana"/>
                <a:cs typeface="Verdana"/>
              </a:rPr>
              <a:t>li</a:t>
            </a:r>
            <a:r>
              <a:rPr sz="2400" b="1" smtClean="0">
                <a:latin typeface="Verdana"/>
                <a:cs typeface="Verdana"/>
              </a:rPr>
              <a:t>o</a:t>
            </a:r>
            <a:r>
              <a:rPr sz="2400" b="1" spc="-10" smtClean="0">
                <a:latin typeface="Verdana"/>
                <a:cs typeface="Verdana"/>
              </a:rPr>
              <a:t>g</a:t>
            </a:r>
            <a:r>
              <a:rPr sz="2400" b="1" spc="-40" smtClean="0">
                <a:latin typeface="Verdana"/>
                <a:cs typeface="Verdana"/>
              </a:rPr>
              <a:t>r</a:t>
            </a:r>
            <a:r>
              <a:rPr sz="2400" b="1" smtClean="0">
                <a:latin typeface="Verdana"/>
                <a:cs typeface="Verdana"/>
              </a:rPr>
              <a:t>a</a:t>
            </a:r>
            <a:r>
              <a:rPr sz="2400" b="1" spc="-10" smtClean="0">
                <a:latin typeface="Verdana"/>
                <a:cs typeface="Verdana"/>
              </a:rPr>
              <a:t>p</a:t>
            </a:r>
            <a:r>
              <a:rPr sz="2400" b="1" smtClean="0">
                <a:latin typeface="Verdana"/>
                <a:cs typeface="Verdana"/>
              </a:rPr>
              <a:t>h</a:t>
            </a:r>
            <a:r>
              <a:rPr sz="2400" b="1" spc="10" smtClean="0">
                <a:latin typeface="Verdana"/>
                <a:cs typeface="Verdana"/>
              </a:rPr>
              <a:t>i</a:t>
            </a:r>
            <a:r>
              <a:rPr sz="2400" b="1" spc="5" smtClean="0">
                <a:latin typeface="Verdana"/>
                <a:cs typeface="Verdana"/>
              </a:rPr>
              <a:t>q</a:t>
            </a:r>
            <a:r>
              <a:rPr sz="2400" b="1" smtClean="0">
                <a:latin typeface="Verdana"/>
                <a:cs typeface="Verdana"/>
              </a:rPr>
              <a:t>ues</a:t>
            </a:r>
            <a:r>
              <a:rPr sz="2400" dirty="0">
                <a:latin typeface="Verdana"/>
                <a:cs typeface="Verdana"/>
              </a:rPr>
              <a:t>	sur	un	sujet,</a:t>
            </a:r>
            <a:r>
              <a:rPr sz="2400">
                <a:latin typeface="Verdana"/>
                <a:cs typeface="Verdana"/>
              </a:rPr>
              <a:t>	</a:t>
            </a:r>
            <a:r>
              <a:rPr lang="fr-FR" sz="2400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un  </a:t>
            </a:r>
            <a:r>
              <a:rPr sz="2400" dirty="0">
                <a:latin typeface="Verdana"/>
                <a:cs typeface="Verdana"/>
              </a:rPr>
              <a:t>domaine,</a:t>
            </a:r>
            <a:r>
              <a:rPr sz="2400" spc="229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un</a:t>
            </a:r>
            <a:r>
              <a:rPr sz="2400" spc="2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type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de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document,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etc</a:t>
            </a:r>
            <a:r>
              <a:rPr sz="2400" spc="-5">
                <a:latin typeface="Verdana"/>
                <a:cs typeface="Verdana"/>
              </a:rPr>
              <a:t>.</a:t>
            </a:r>
            <a:r>
              <a:rPr sz="2400" spc="240">
                <a:latin typeface="Verdana"/>
                <a:cs typeface="Verdana"/>
              </a:rPr>
              <a:t> </a:t>
            </a:r>
            <a:endParaRPr lang="fr-FR" sz="2400" spc="240" dirty="0" smtClean="0">
              <a:latin typeface="Verdana"/>
              <a:cs typeface="Verdana"/>
            </a:endParaRPr>
          </a:p>
          <a:p>
            <a:pPr indent="12700" algn="just">
              <a:spcBef>
                <a:spcPts val="1085"/>
              </a:spcBef>
            </a:pPr>
            <a:r>
              <a:rPr sz="2400" smtClean="0">
                <a:latin typeface="Verdana"/>
                <a:cs typeface="Verdana"/>
              </a:rPr>
              <a:t>Elles</a:t>
            </a:r>
            <a:r>
              <a:rPr sz="2400" spc="240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peuvent</a:t>
            </a:r>
            <a:r>
              <a:rPr sz="2400" spc="235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contenir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une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dirty="0">
                <a:latin typeface="Verdana"/>
                <a:cs typeface="Verdana"/>
              </a:rPr>
              <a:t>analyse,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spc="-10" dirty="0">
                <a:latin typeface="Verdana"/>
                <a:cs typeface="Verdana"/>
              </a:rPr>
              <a:t>un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résumé</a:t>
            </a:r>
            <a:r>
              <a:rPr sz="2400" spc="24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</a:t>
            </a:r>
            <a:r>
              <a:rPr sz="2400" spc="24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de</a:t>
            </a:r>
            <a:r>
              <a:rPr sz="2400" spc="250" dirty="0">
                <a:latin typeface="Verdana"/>
                <a:cs typeface="Verdana"/>
              </a:rPr>
              <a:t> </a:t>
            </a:r>
            <a:r>
              <a:rPr sz="2400" spc="-5">
                <a:latin typeface="Verdana"/>
                <a:cs typeface="Verdana"/>
              </a:rPr>
              <a:t>plus</a:t>
            </a:r>
            <a:r>
              <a:rPr sz="2400" spc="240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en</a:t>
            </a:r>
            <a:r>
              <a:rPr lang="fr-FR" sz="2400" spc="-5" dirty="0" smtClean="0">
                <a:latin typeface="Verdana"/>
                <a:cs typeface="Verdana"/>
              </a:rPr>
              <a:t> </a:t>
            </a:r>
            <a:r>
              <a:rPr sz="2400" smtClean="0">
                <a:latin typeface="Verdana"/>
                <a:cs typeface="Verdana"/>
              </a:rPr>
              <a:t>plus </a:t>
            </a:r>
            <a:r>
              <a:rPr sz="2400" spc="-5">
                <a:latin typeface="Verdana"/>
                <a:cs typeface="Verdana"/>
              </a:rPr>
              <a:t>souvent </a:t>
            </a:r>
            <a:r>
              <a:rPr sz="2400" spc="-5" smtClean="0">
                <a:latin typeface="Verdana"/>
                <a:cs typeface="Verdana"/>
              </a:rPr>
              <a:t>accès </a:t>
            </a:r>
            <a:r>
              <a:rPr sz="2400" spc="-5" dirty="0">
                <a:latin typeface="Verdana"/>
                <a:cs typeface="Verdana"/>
              </a:rPr>
              <a:t>au texte </a:t>
            </a:r>
            <a:r>
              <a:rPr sz="2400" spc="-10" dirty="0">
                <a:latin typeface="Verdana"/>
                <a:cs typeface="Verdana"/>
              </a:rPr>
              <a:t>intégral </a:t>
            </a:r>
            <a:r>
              <a:rPr sz="2400" spc="-5" dirty="0">
                <a:latin typeface="Verdana"/>
                <a:cs typeface="Verdana"/>
              </a:rPr>
              <a:t>du document</a:t>
            </a:r>
            <a:r>
              <a:rPr sz="2400" spc="8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lui-même</a:t>
            </a:r>
            <a:r>
              <a:rPr sz="2800" spc="-5" dirty="0">
                <a:latin typeface="Verdana"/>
                <a:cs typeface="Verdana"/>
              </a:rPr>
              <a:t>.</a:t>
            </a:r>
            <a:endParaRPr sz="2800">
              <a:latin typeface="Verdana"/>
              <a:cs typeface="Verdana"/>
            </a:endParaRPr>
          </a:p>
          <a:p>
            <a:pPr marL="299085" indent="-287020" algn="just">
              <a:spcBef>
                <a:spcPts val="1140"/>
              </a:spcBef>
              <a:buFont typeface="Wingdings" pitchFamily="2" charset="2"/>
              <a:buChar char="§"/>
              <a:tabLst>
                <a:tab pos="299085" algn="l"/>
                <a:tab pos="299720" algn="l"/>
              </a:tabLst>
            </a:pPr>
            <a:r>
              <a:rPr lang="fr-FR" sz="2400" b="1" spc="-5" dirty="0" smtClean="0">
                <a:solidFill>
                  <a:srgbClr val="339933"/>
                </a:solidFill>
                <a:latin typeface="Verdana"/>
                <a:cs typeface="Verdana"/>
              </a:rPr>
              <a:t>B</a:t>
            </a:r>
            <a:r>
              <a:rPr sz="2400" b="1" spc="-5" smtClean="0">
                <a:solidFill>
                  <a:srgbClr val="339933"/>
                </a:solidFill>
                <a:latin typeface="Verdana"/>
                <a:cs typeface="Verdana"/>
              </a:rPr>
              <a:t>ases</a:t>
            </a:r>
            <a:r>
              <a:rPr sz="2400" b="1" spc="5" smtClean="0">
                <a:solidFill>
                  <a:srgbClr val="339933"/>
                </a:solidFill>
                <a:latin typeface="Verdana"/>
                <a:cs typeface="Verdana"/>
              </a:rPr>
              <a:t> </a:t>
            </a:r>
            <a:r>
              <a:rPr sz="2400" b="1" dirty="0">
                <a:solidFill>
                  <a:srgbClr val="339933"/>
                </a:solidFill>
                <a:latin typeface="Verdana"/>
                <a:cs typeface="Verdana"/>
              </a:rPr>
              <a:t>pluridisciplinaires</a:t>
            </a:r>
            <a:endParaRPr sz="2400" b="1">
              <a:latin typeface="Verdana"/>
              <a:cs typeface="Verdana"/>
            </a:endParaRPr>
          </a:p>
          <a:p>
            <a:pPr marL="927100" algn="just">
              <a:spcBef>
                <a:spcPts val="1080"/>
              </a:spcBef>
            </a:pPr>
            <a:r>
              <a:rPr sz="2400" spc="-5" dirty="0">
                <a:latin typeface="Verdana"/>
                <a:cs typeface="Verdana"/>
              </a:rPr>
              <a:t>Ex</a:t>
            </a:r>
            <a:r>
              <a:rPr sz="2400" spc="-5">
                <a:latin typeface="Verdana"/>
                <a:cs typeface="Verdana"/>
              </a:rPr>
              <a:t>.: </a:t>
            </a:r>
            <a:r>
              <a:rPr sz="2400" spc="-30" smtClean="0">
                <a:latin typeface="Verdana"/>
                <a:cs typeface="Verdana"/>
              </a:rPr>
              <a:t>Web </a:t>
            </a:r>
            <a:r>
              <a:rPr sz="2400">
                <a:latin typeface="Verdana"/>
                <a:cs typeface="Verdana"/>
              </a:rPr>
              <a:t>of</a:t>
            </a:r>
            <a:r>
              <a:rPr sz="2400" spc="35">
                <a:latin typeface="Verdana"/>
                <a:cs typeface="Verdana"/>
              </a:rPr>
              <a:t> </a:t>
            </a:r>
            <a:r>
              <a:rPr sz="2400" spc="-5" smtClean="0">
                <a:latin typeface="Verdana"/>
                <a:cs typeface="Verdana"/>
              </a:rPr>
              <a:t>knowledge</a:t>
            </a:r>
            <a:r>
              <a:rPr lang="fr-FR" sz="2400" spc="-5" dirty="0" smtClean="0">
                <a:latin typeface="Verdana"/>
                <a:cs typeface="Verdana"/>
              </a:rPr>
              <a:t>, </a:t>
            </a:r>
            <a:r>
              <a:rPr lang="fr-FR" sz="2400" spc="-45" dirty="0" err="1" smtClean="0">
                <a:latin typeface="Verdana"/>
                <a:cs typeface="Verdana"/>
              </a:rPr>
              <a:t>Jstor</a:t>
            </a:r>
            <a:r>
              <a:rPr lang="fr-FR" sz="2400" spc="-45" dirty="0" smtClean="0">
                <a:latin typeface="Verdana"/>
                <a:cs typeface="Verdana"/>
              </a:rPr>
              <a:t>, </a:t>
            </a:r>
            <a:r>
              <a:rPr lang="fr-FR" sz="2400" spc="-5" dirty="0" smtClean="0">
                <a:latin typeface="Verdana"/>
                <a:cs typeface="Verdana"/>
              </a:rPr>
              <a:t>DOAJ.</a:t>
            </a:r>
          </a:p>
          <a:p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b="1" spc="5" dirty="0" smtClean="0">
                <a:solidFill>
                  <a:srgbClr val="339933"/>
                </a:solidFill>
                <a:latin typeface="Verdana"/>
                <a:cs typeface="Verdana"/>
              </a:rPr>
              <a:t> Bases spécialisées</a:t>
            </a:r>
          </a:p>
          <a:p>
            <a:pPr marL="927100">
              <a:spcBef>
                <a:spcPts val="1185"/>
              </a:spcBef>
              <a:tabLst>
                <a:tab pos="1489710" algn="l"/>
                <a:tab pos="1791335" algn="l"/>
                <a:tab pos="2571750" algn="l"/>
                <a:tab pos="3479800" algn="l"/>
                <a:tab pos="4708525" algn="l"/>
                <a:tab pos="5729605" algn="l"/>
                <a:tab pos="6775450" algn="l"/>
                <a:tab pos="7976234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Ex.	</a:t>
            </a:r>
            <a:r>
              <a:rPr lang="fr-FR" sz="2400" dirty="0" smtClean="0">
                <a:latin typeface="Verdana"/>
                <a:cs typeface="Verdana"/>
              </a:rPr>
              <a:t>:	Lexis	 </a:t>
            </a:r>
            <a:r>
              <a:rPr lang="fr-FR" sz="2400" dirty="0" err="1" smtClean="0">
                <a:latin typeface="Verdana"/>
                <a:cs typeface="Verdana"/>
              </a:rPr>
              <a:t>Nexis</a:t>
            </a:r>
            <a:r>
              <a:rPr lang="fr-FR" sz="2400" dirty="0" smtClean="0">
                <a:latin typeface="Verdana"/>
                <a:cs typeface="Verdana"/>
              </a:rPr>
              <a:t>, Doctrinal </a:t>
            </a:r>
            <a:r>
              <a:rPr lang="fr-FR" sz="2400" spc="-5" dirty="0" smtClean="0">
                <a:latin typeface="Verdana"/>
                <a:cs typeface="Verdana"/>
              </a:rPr>
              <a:t>(droit), </a:t>
            </a:r>
            <a:r>
              <a:rPr lang="fr-FR" sz="2400" spc="-5" dirty="0" err="1" smtClean="0">
                <a:latin typeface="Verdana"/>
                <a:cs typeface="Verdana"/>
              </a:rPr>
              <a:t>Econlit</a:t>
            </a:r>
            <a:r>
              <a:rPr lang="fr-FR" sz="2400" spc="-5" dirty="0" smtClean="0">
                <a:latin typeface="Verdana"/>
                <a:cs typeface="Verdana"/>
              </a:rPr>
              <a:t>,	Business	Source</a:t>
            </a:r>
            <a:endParaRPr lang="fr-FR" sz="2400" dirty="0" smtClean="0">
              <a:latin typeface="Verdana"/>
              <a:cs typeface="Verdana"/>
            </a:endParaRPr>
          </a:p>
          <a:p>
            <a:pPr marL="12700">
              <a:spcBef>
                <a:spcPts val="1080"/>
              </a:spcBef>
            </a:pPr>
            <a:r>
              <a:rPr lang="fr-FR" sz="2400" spc="-5" dirty="0" smtClean="0">
                <a:latin typeface="Verdana"/>
                <a:cs typeface="Verdana"/>
              </a:rPr>
              <a:t>(mathématiques et</a:t>
            </a:r>
            <a:r>
              <a:rPr lang="fr-FR" sz="2400" spc="20" dirty="0" smtClean="0">
                <a:latin typeface="Verdana"/>
                <a:cs typeface="Verdana"/>
              </a:rPr>
              <a:t> </a:t>
            </a:r>
            <a:r>
              <a:rPr lang="fr-FR" sz="2400" spc="-5" dirty="0" smtClean="0">
                <a:latin typeface="Verdana"/>
                <a:cs typeface="Verdana"/>
              </a:rPr>
              <a:t>physiques)</a:t>
            </a:r>
            <a:endParaRPr lang="fr-FR" sz="2400" dirty="0" smtClean="0">
              <a:latin typeface="Verdana"/>
              <a:cs typeface="Verdana"/>
            </a:endParaRPr>
          </a:p>
          <a:p>
            <a:pPr marL="927100" algn="just">
              <a:lnSpc>
                <a:spcPct val="150000"/>
              </a:lnSpc>
              <a:spcBef>
                <a:spcPts val="1080"/>
              </a:spcBef>
            </a:pPr>
            <a:endParaRPr sz="2400">
              <a:latin typeface="Verdana"/>
              <a:cs typeface="Verdana"/>
            </a:endParaRPr>
          </a:p>
        </p:txBody>
      </p:sp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28600" y="990600"/>
            <a:ext cx="11689284" cy="5284139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2400" b="1" spc="-15" smtClean="0">
                <a:solidFill>
                  <a:srgbClr val="339933"/>
                </a:solidFill>
                <a:latin typeface="Verdana"/>
                <a:cs typeface="Verdana"/>
              </a:rPr>
              <a:t>Avec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accès au texte </a:t>
            </a:r>
            <a:r>
              <a:rPr sz="2400" b="1" spc="-10" dirty="0">
                <a:solidFill>
                  <a:srgbClr val="339933"/>
                </a:solidFill>
                <a:latin typeface="Verdana"/>
                <a:cs typeface="Verdana"/>
              </a:rPr>
              <a:t>intégral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du</a:t>
            </a:r>
            <a:r>
              <a:rPr sz="2400" b="1" spc="50" dirty="0">
                <a:solidFill>
                  <a:srgbClr val="339933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document</a:t>
            </a:r>
            <a:endParaRPr sz="2400" b="1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  <a:spcBef>
                <a:spcPts val="1080"/>
              </a:spcBef>
            </a:pPr>
            <a:r>
              <a:rPr sz="2400" dirty="0">
                <a:latin typeface="Verdana"/>
                <a:cs typeface="Verdana"/>
              </a:rPr>
              <a:t>Ex. : Cairn, </a:t>
            </a:r>
            <a:r>
              <a:rPr sz="2400" spc="-45" dirty="0">
                <a:latin typeface="Verdana"/>
                <a:cs typeface="Verdana"/>
              </a:rPr>
              <a:t>Jstor, </a:t>
            </a:r>
            <a:r>
              <a:rPr sz="2400" spc="-10" dirty="0">
                <a:latin typeface="Verdana"/>
                <a:cs typeface="Verdana"/>
              </a:rPr>
              <a:t>Persée, </a:t>
            </a:r>
            <a:r>
              <a:rPr sz="2400" spc="-5" dirty="0">
                <a:latin typeface="Verdana"/>
                <a:cs typeface="Verdana"/>
              </a:rPr>
              <a:t>Econlit,</a:t>
            </a:r>
            <a:r>
              <a:rPr sz="2400" spc="1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Thèses.fr</a:t>
            </a:r>
            <a:endParaRPr sz="2400">
              <a:latin typeface="Verdana"/>
              <a:cs typeface="Verdana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"/>
              <a:tabLst>
                <a:tab pos="299085" algn="l"/>
                <a:tab pos="299720" algn="l"/>
              </a:tabLst>
            </a:pPr>
            <a:r>
              <a:rPr sz="2400" b="1" dirty="0">
                <a:solidFill>
                  <a:srgbClr val="339933"/>
                </a:solidFill>
                <a:latin typeface="Verdana"/>
                <a:cs typeface="Verdana"/>
              </a:rPr>
              <a:t>Sans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accès ou </a:t>
            </a:r>
            <a:r>
              <a:rPr sz="2400" b="1" spc="-10" dirty="0">
                <a:solidFill>
                  <a:srgbClr val="339933"/>
                </a:solidFill>
                <a:latin typeface="Verdana"/>
                <a:cs typeface="Verdana"/>
              </a:rPr>
              <a:t>avec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un accès partiel au</a:t>
            </a:r>
            <a:r>
              <a:rPr sz="2400" b="1" spc="20" dirty="0">
                <a:solidFill>
                  <a:srgbClr val="339933"/>
                </a:solidFill>
                <a:latin typeface="Verdana"/>
                <a:cs typeface="Verdana"/>
              </a:rPr>
              <a:t> </a:t>
            </a:r>
            <a:r>
              <a:rPr sz="2400" b="1" spc="-5" dirty="0">
                <a:solidFill>
                  <a:srgbClr val="339933"/>
                </a:solidFill>
                <a:latin typeface="Verdana"/>
                <a:cs typeface="Verdana"/>
              </a:rPr>
              <a:t>texte</a:t>
            </a:r>
            <a:endParaRPr sz="2400" b="1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  <a:spcBef>
                <a:spcPts val="1085"/>
              </a:spcBef>
            </a:pPr>
            <a:r>
              <a:rPr sz="2400" dirty="0">
                <a:latin typeface="Verdana"/>
                <a:cs typeface="Verdana"/>
              </a:rPr>
              <a:t>Ex. : </a:t>
            </a:r>
            <a:r>
              <a:rPr sz="2400" spc="-10" dirty="0">
                <a:latin typeface="Verdana"/>
                <a:cs typeface="Verdana"/>
              </a:rPr>
              <a:t>Periodic, </a:t>
            </a:r>
            <a:r>
              <a:rPr sz="2400" spc="-5" dirty="0">
                <a:latin typeface="Verdana"/>
                <a:cs typeface="Verdana"/>
              </a:rPr>
              <a:t>Francis, </a:t>
            </a:r>
            <a:r>
              <a:rPr sz="2400" spc="-10" dirty="0">
                <a:latin typeface="Verdana"/>
                <a:cs typeface="Verdana"/>
              </a:rPr>
              <a:t>Pascal</a:t>
            </a:r>
            <a:endParaRPr sz="2400">
              <a:latin typeface="Verdana"/>
              <a:cs typeface="Verdana"/>
            </a:endParaRPr>
          </a:p>
          <a:p>
            <a:pPr marL="355600" indent="-343535">
              <a:lnSpc>
                <a:spcPct val="100000"/>
              </a:lnSpc>
              <a:spcBef>
                <a:spcPts val="1080"/>
              </a:spcBef>
              <a:tabLst>
                <a:tab pos="356235" algn="l"/>
              </a:tabLst>
            </a:pP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bases de données</a:t>
            </a:r>
            <a:r>
              <a:rPr sz="2400" u="heavy" spc="4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factuelles</a:t>
            </a:r>
            <a:endParaRPr sz="2400">
              <a:latin typeface="Verdana"/>
              <a:cs typeface="Verdana"/>
            </a:endParaRPr>
          </a:p>
          <a:p>
            <a:pPr marL="927100" marR="774700" indent="-915035">
              <a:lnSpc>
                <a:spcPts val="3240"/>
              </a:lnSpc>
              <a:spcBef>
                <a:spcPts val="285"/>
              </a:spcBef>
            </a:pPr>
            <a:r>
              <a:rPr sz="2400" dirty="0">
                <a:latin typeface="Verdana"/>
                <a:cs typeface="Verdana"/>
              </a:rPr>
              <a:t>Elles délivrent une </a:t>
            </a:r>
            <a:r>
              <a:rPr sz="2400" b="1">
                <a:latin typeface="Verdana"/>
                <a:cs typeface="Verdana"/>
              </a:rPr>
              <a:t>information </a:t>
            </a:r>
            <a:r>
              <a:rPr sz="2400" b="1" spc="-5" smtClean="0">
                <a:latin typeface="Verdana"/>
                <a:cs typeface="Verdana"/>
              </a:rPr>
              <a:t>exploitable </a:t>
            </a:r>
            <a:r>
              <a:rPr sz="2400" spc="-5">
                <a:latin typeface="Verdana"/>
                <a:cs typeface="Verdana"/>
              </a:rPr>
              <a:t>par </a:t>
            </a:r>
            <a:r>
              <a:rPr sz="2400" smtClean="0">
                <a:latin typeface="Verdana"/>
                <a:cs typeface="Verdana"/>
              </a:rPr>
              <a:t>l'utilisateur</a:t>
            </a:r>
            <a:r>
              <a:rPr lang="fr-FR" sz="2400" dirty="0" smtClean="0">
                <a:latin typeface="Verdana"/>
                <a:cs typeface="Verdana"/>
              </a:rPr>
              <a:t>.</a:t>
            </a:r>
            <a:r>
              <a:rPr sz="2400" smtClean="0">
                <a:latin typeface="Verdana"/>
                <a:cs typeface="Verdana"/>
              </a:rPr>
              <a:t>  </a:t>
            </a:r>
            <a:endParaRPr lang="fr-FR" sz="2400" dirty="0" smtClean="0">
              <a:latin typeface="Verdana"/>
              <a:cs typeface="Verdana"/>
            </a:endParaRPr>
          </a:p>
          <a:p>
            <a:pPr marL="927100" marR="774700" indent="-915035">
              <a:lnSpc>
                <a:spcPts val="3240"/>
              </a:lnSpc>
              <a:spcBef>
                <a:spcPts val="285"/>
              </a:spcBef>
            </a:pPr>
            <a:r>
              <a:rPr lang="fr-FR" sz="2400" dirty="0" smtClean="0">
                <a:latin typeface="Verdana"/>
                <a:cs typeface="Verdana"/>
              </a:rPr>
              <a:t>	</a:t>
            </a:r>
            <a:r>
              <a:rPr sz="2400" smtClean="0">
                <a:latin typeface="Verdana"/>
                <a:cs typeface="Verdana"/>
              </a:rPr>
              <a:t>Ex</a:t>
            </a:r>
            <a:r>
              <a:rPr sz="2400" dirty="0">
                <a:latin typeface="Verdana"/>
                <a:cs typeface="Verdana"/>
              </a:rPr>
              <a:t>. : </a:t>
            </a:r>
            <a:r>
              <a:rPr sz="2400" spc="-5" dirty="0">
                <a:latin typeface="Verdana"/>
                <a:cs typeface="Verdana"/>
              </a:rPr>
              <a:t>Maitron, </a:t>
            </a:r>
            <a:r>
              <a:rPr sz="2400" spc="-10" dirty="0">
                <a:latin typeface="Verdana"/>
                <a:cs typeface="Verdana"/>
              </a:rPr>
              <a:t>Kompass,</a:t>
            </a:r>
            <a:r>
              <a:rPr sz="2400" spc="-3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etc.</a:t>
            </a:r>
            <a:endParaRPr sz="2400">
              <a:latin typeface="Verdana"/>
              <a:cs typeface="Verdana"/>
            </a:endParaRPr>
          </a:p>
          <a:p>
            <a:pPr marL="355600" indent="-343535">
              <a:lnSpc>
                <a:spcPct val="100000"/>
              </a:lnSpc>
              <a:spcBef>
                <a:spcPts val="795"/>
              </a:spcBef>
              <a:tabLst>
                <a:tab pos="356235" algn="l"/>
              </a:tabLst>
            </a:pPr>
            <a:r>
              <a:rPr sz="2400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corpus de</a:t>
            </a:r>
            <a:r>
              <a:rPr sz="2400" u="heavy" spc="1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textes</a:t>
            </a:r>
            <a:endParaRPr sz="24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1080"/>
              </a:spcBef>
            </a:pPr>
            <a:r>
              <a:rPr sz="2400" dirty="0">
                <a:latin typeface="Verdana"/>
                <a:cs typeface="Verdana"/>
              </a:rPr>
              <a:t>Ils </a:t>
            </a:r>
            <a:r>
              <a:rPr sz="2400" spc="-5" dirty="0">
                <a:latin typeface="Verdana"/>
                <a:cs typeface="Verdana"/>
              </a:rPr>
              <a:t>regroupent </a:t>
            </a:r>
            <a:r>
              <a:rPr sz="2400" spc="-10" dirty="0">
                <a:latin typeface="Verdana"/>
                <a:cs typeface="Verdana"/>
              </a:rPr>
              <a:t>des </a:t>
            </a:r>
            <a:r>
              <a:rPr sz="2400" b="1" spc="-5" dirty="0">
                <a:latin typeface="Verdana"/>
                <a:cs typeface="Verdana"/>
              </a:rPr>
              <a:t>ensembles de textes </a:t>
            </a:r>
            <a:r>
              <a:rPr sz="2400" b="1" dirty="0">
                <a:latin typeface="Verdana"/>
                <a:cs typeface="Verdana"/>
              </a:rPr>
              <a:t>à </a:t>
            </a:r>
            <a:r>
              <a:rPr sz="2400" b="1" spc="-10" dirty="0">
                <a:latin typeface="Verdana"/>
                <a:cs typeface="Verdana"/>
              </a:rPr>
              <a:t>caractère </a:t>
            </a:r>
            <a:r>
              <a:rPr sz="2400" b="1" spc="-5">
                <a:latin typeface="Verdana"/>
                <a:cs typeface="Verdana"/>
              </a:rPr>
              <a:t>thématique </a:t>
            </a:r>
            <a:r>
              <a:rPr sz="2400" b="1" spc="-5" smtClean="0">
                <a:latin typeface="Verdana"/>
                <a:cs typeface="Verdana"/>
              </a:rPr>
              <a:t>ou</a:t>
            </a:r>
            <a:r>
              <a:rPr lang="fr-FR" sz="2400" b="1" spc="-5" dirty="0" smtClean="0">
                <a:latin typeface="Verdana"/>
                <a:cs typeface="Verdana"/>
              </a:rPr>
              <a:t> </a:t>
            </a:r>
            <a:r>
              <a:rPr sz="2400" b="1" smtClean="0">
                <a:latin typeface="Verdana"/>
                <a:cs typeface="Verdana"/>
              </a:rPr>
              <a:t>historique</a:t>
            </a:r>
            <a:r>
              <a:rPr lang="fr-FR" sz="2400" dirty="0" smtClean="0"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927100">
              <a:lnSpc>
                <a:spcPct val="100000"/>
              </a:lnSpc>
              <a:spcBef>
                <a:spcPts val="1080"/>
              </a:spcBef>
            </a:pPr>
            <a:r>
              <a:rPr sz="2400" dirty="0">
                <a:latin typeface="Verdana"/>
                <a:cs typeface="Verdana"/>
              </a:rPr>
              <a:t>Ex. : </a:t>
            </a:r>
            <a:r>
              <a:rPr sz="2400" spc="-5" dirty="0">
                <a:latin typeface="Verdana"/>
                <a:cs typeface="Verdana"/>
              </a:rPr>
              <a:t>Brepolis, Classiques </a:t>
            </a:r>
            <a:r>
              <a:rPr sz="2400" spc="-35" dirty="0">
                <a:latin typeface="Verdana"/>
                <a:cs typeface="Verdana"/>
              </a:rPr>
              <a:t>Garnier, </a:t>
            </a:r>
            <a:r>
              <a:rPr sz="2400" spc="-10" dirty="0">
                <a:latin typeface="Verdana"/>
                <a:cs typeface="Verdana"/>
              </a:rPr>
              <a:t>EEBO,</a:t>
            </a:r>
            <a:r>
              <a:rPr sz="2400" spc="15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etc.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10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97917" y="457200"/>
            <a:ext cx="11600180" cy="5547031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355600" indent="-343535">
              <a:spcBef>
                <a:spcPts val="1175"/>
              </a:spcBef>
              <a:tabLst>
                <a:tab pos="356235" algn="l"/>
              </a:tabLst>
            </a:pPr>
            <a:r>
              <a:rPr sz="2400" b="1" u="heavy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Les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ressources </a:t>
            </a:r>
            <a:r>
              <a:rPr sz="2400" b="1" u="heavy" spc="-5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du </a:t>
            </a:r>
            <a:r>
              <a:rPr sz="2400" b="1" u="heavy" spc="-30" smtClean="0">
                <a:uFill>
                  <a:solidFill>
                    <a:srgbClr val="000000"/>
                  </a:solidFill>
                </a:uFill>
                <a:latin typeface="Verdana"/>
                <a:cs typeface="Verdana"/>
              </a:rPr>
              <a:t>Web</a:t>
            </a:r>
            <a:endParaRPr lang="fr-FR" sz="2400" b="1" u="heavy" spc="-30" dirty="0" smtClean="0">
              <a:uFill>
                <a:solidFill>
                  <a:srgbClr val="000000"/>
                </a:solidFill>
              </a:uFill>
              <a:latin typeface="Verdana"/>
              <a:cs typeface="Verdana"/>
            </a:endParaRPr>
          </a:p>
          <a:p>
            <a:pPr marL="355600" indent="1588">
              <a:spcBef>
                <a:spcPts val="1175"/>
              </a:spcBef>
              <a:tabLst>
                <a:tab pos="93663" algn="l"/>
              </a:tabLst>
            </a:pPr>
            <a:r>
              <a:rPr lang="fr-FR" sz="2400" spc="-5" dirty="0" smtClean="0">
                <a:latin typeface="Verdana"/>
                <a:cs typeface="Verdana"/>
              </a:rPr>
              <a:t>Les</a:t>
            </a:r>
            <a:r>
              <a:rPr sz="2400" spc="-5" smtClean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sites </a:t>
            </a:r>
            <a:r>
              <a:rPr sz="2400" spc="-5" dirty="0">
                <a:solidFill>
                  <a:srgbClr val="C00000"/>
                </a:solidFill>
                <a:latin typeface="Verdana"/>
                <a:cs typeface="Verdana"/>
              </a:rPr>
              <a:t>recommandés pour </a:t>
            </a:r>
            <a:r>
              <a:rPr sz="2400" dirty="0">
                <a:solidFill>
                  <a:srgbClr val="C00000"/>
                </a:solidFill>
                <a:latin typeface="Verdana"/>
                <a:cs typeface="Verdana"/>
              </a:rPr>
              <a:t>la </a:t>
            </a:r>
            <a:r>
              <a:rPr sz="2400" spc="-5" dirty="0">
                <a:solidFill>
                  <a:srgbClr val="C00000"/>
                </a:solidFill>
                <a:latin typeface="Verdana"/>
                <a:cs typeface="Verdana"/>
              </a:rPr>
              <a:t>recherche </a:t>
            </a:r>
            <a:r>
              <a:rPr sz="2400" dirty="0">
                <a:solidFill>
                  <a:srgbClr val="C00000"/>
                </a:solidFill>
                <a:latin typeface="Verdana"/>
                <a:cs typeface="Verdana"/>
              </a:rPr>
              <a:t>d'informations scientifiques </a:t>
            </a:r>
            <a:r>
              <a:rPr sz="2400" dirty="0">
                <a:latin typeface="Verdana"/>
                <a:cs typeface="Verdana"/>
              </a:rPr>
              <a:t>et </a:t>
            </a:r>
            <a:r>
              <a:rPr sz="2400" spc="-5" dirty="0">
                <a:latin typeface="Verdana"/>
                <a:cs typeface="Verdana"/>
              </a:rPr>
              <a:t>académiques  </a:t>
            </a:r>
            <a:r>
              <a:rPr sz="2400" dirty="0">
                <a:latin typeface="Verdana"/>
                <a:cs typeface="Verdana"/>
              </a:rPr>
              <a:t>classés </a:t>
            </a:r>
            <a:r>
              <a:rPr sz="2400" spc="-5" dirty="0">
                <a:latin typeface="Verdana"/>
                <a:cs typeface="Verdana"/>
              </a:rPr>
              <a:t>par</a:t>
            </a:r>
            <a:r>
              <a:rPr sz="2400" spc="-2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catégorie.</a:t>
            </a:r>
            <a:endParaRPr sz="2400">
              <a:latin typeface="Verdana"/>
              <a:cs typeface="Verdana"/>
            </a:endParaRPr>
          </a:p>
          <a:p>
            <a:pPr marL="52069">
              <a:spcBef>
                <a:spcPts val="1495"/>
              </a:spcBef>
            </a:pPr>
            <a:r>
              <a:rPr sz="2400" spc="-5" dirty="0">
                <a:latin typeface="Verdana"/>
                <a:cs typeface="Verdana"/>
              </a:rPr>
              <a:t>Des </a:t>
            </a:r>
            <a:r>
              <a:rPr sz="2400" b="1" spc="-5" dirty="0">
                <a:latin typeface="Verdana"/>
                <a:cs typeface="Verdana"/>
              </a:rPr>
              <a:t>moteurs de </a:t>
            </a:r>
            <a:r>
              <a:rPr sz="2400" b="1" spc="-5">
                <a:latin typeface="Verdana"/>
                <a:cs typeface="Verdana"/>
              </a:rPr>
              <a:t>recherche</a:t>
            </a:r>
            <a:r>
              <a:rPr sz="2400" b="1" spc="25">
                <a:latin typeface="Verdana"/>
                <a:cs typeface="Verdana"/>
              </a:rPr>
              <a:t> </a:t>
            </a:r>
            <a:r>
              <a:rPr sz="2400" b="1" spc="-5" smtClean="0">
                <a:latin typeface="Verdana"/>
                <a:cs typeface="Verdana"/>
              </a:rPr>
              <a:t>spécialisés</a:t>
            </a:r>
            <a:r>
              <a:rPr lang="fr-FR" sz="2400" spc="-5" dirty="0" smtClean="0">
                <a:latin typeface="Verdana"/>
                <a:cs typeface="Verdana"/>
              </a:rPr>
              <a:t>: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Google </a:t>
            </a:r>
            <a:r>
              <a:rPr sz="2400" dirty="0">
                <a:latin typeface="Verdana"/>
                <a:cs typeface="Verdana"/>
              </a:rPr>
              <a:t>Scholar </a:t>
            </a:r>
            <a:r>
              <a:rPr sz="2400" spc="-15" dirty="0">
                <a:latin typeface="Verdana"/>
                <a:cs typeface="Verdana"/>
              </a:rPr>
              <a:t>(</a:t>
            </a:r>
            <a:r>
              <a:rPr sz="2400" u="heavy" spc="-1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2"/>
              </a:rPr>
              <a:t>http://scholar.google.fr/</a:t>
            </a:r>
            <a:r>
              <a:rPr sz="2400" spc="-50" dirty="0">
                <a:latin typeface="Verdana"/>
                <a:cs typeface="Verdana"/>
                <a:hlinkClick r:id="rId2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Google </a:t>
            </a:r>
            <a:r>
              <a:rPr sz="2400" dirty="0">
                <a:latin typeface="Verdana"/>
                <a:cs typeface="Verdana"/>
              </a:rPr>
              <a:t>Books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3"/>
              </a:rPr>
              <a:t>http://books.google.fr/</a:t>
            </a:r>
            <a:r>
              <a:rPr sz="2400" spc="-15" dirty="0">
                <a:latin typeface="Verdana"/>
                <a:cs typeface="Verdana"/>
                <a:hlinkClick r:id="rId3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Economics </a:t>
            </a:r>
            <a:r>
              <a:rPr sz="2400" dirty="0">
                <a:latin typeface="Verdana"/>
                <a:cs typeface="Verdana"/>
              </a:rPr>
              <a:t>Search </a:t>
            </a:r>
            <a:r>
              <a:rPr sz="2400" spc="-5" dirty="0">
                <a:latin typeface="Verdana"/>
                <a:cs typeface="Verdana"/>
              </a:rPr>
              <a:t>Engine 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4"/>
              </a:rPr>
              <a:t>http://ese.rfe.org/</a:t>
            </a:r>
            <a:r>
              <a:rPr sz="2400" spc="-25" dirty="0">
                <a:latin typeface="Verdana"/>
                <a:cs typeface="Verdana"/>
                <a:hlinkClick r:id="rId4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dirty="0">
                <a:latin typeface="Verdana"/>
                <a:cs typeface="Verdana"/>
              </a:rPr>
              <a:t>Scirus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5"/>
              </a:rPr>
              <a:t>http://www.scirus.com/</a:t>
            </a:r>
            <a:r>
              <a:rPr sz="2400" spc="-75" dirty="0">
                <a:latin typeface="Verdana"/>
                <a:cs typeface="Verdana"/>
                <a:hlinkClick r:id="rId5"/>
              </a:rPr>
              <a:t> </a:t>
            </a:r>
            <a:r>
              <a:rPr sz="2400" dirty="0">
                <a:latin typeface="Verdana"/>
                <a:cs typeface="Verdana"/>
              </a:rPr>
              <a:t>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Isidore</a:t>
            </a:r>
            <a:r>
              <a:rPr sz="2400" dirty="0">
                <a:latin typeface="Verdana"/>
                <a:cs typeface="Verdana"/>
              </a:rPr>
              <a:t>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6"/>
              </a:rPr>
              <a:t>http://www.rechercheisidore.fr</a:t>
            </a:r>
            <a:r>
              <a:rPr sz="2400" spc="-5" dirty="0">
                <a:latin typeface="Verdana"/>
                <a:cs typeface="Verdana"/>
              </a:rPr>
              <a:t>/)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5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spc="-5" dirty="0">
                <a:latin typeface="Verdana"/>
                <a:cs typeface="Verdana"/>
              </a:rPr>
              <a:t>Theses.fr 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7"/>
              </a:rPr>
              <a:t>http://www.theses.fr</a:t>
            </a:r>
            <a:r>
              <a:rPr sz="2400" spc="-5" dirty="0">
                <a:latin typeface="Verdana"/>
                <a:cs typeface="Verdana"/>
              </a:rPr>
              <a:t>/ ),</a:t>
            </a:r>
            <a:endParaRPr sz="2400">
              <a:latin typeface="Verdana"/>
              <a:cs typeface="Verdana"/>
            </a:endParaRPr>
          </a:p>
          <a:p>
            <a:pPr marL="852169" lvl="1" indent="-343535">
              <a:spcBef>
                <a:spcPts val="1080"/>
              </a:spcBef>
              <a:buFont typeface="Symbol"/>
              <a:buChar char=""/>
              <a:tabLst>
                <a:tab pos="852169" algn="l"/>
                <a:tab pos="852805" algn="l"/>
              </a:tabLst>
            </a:pPr>
            <a:r>
              <a:rPr sz="2400" dirty="0">
                <a:latin typeface="Verdana"/>
                <a:cs typeface="Verdana"/>
              </a:rPr>
              <a:t>Profusion Chimie </a:t>
            </a:r>
            <a:r>
              <a:rPr sz="2400" spc="-5" dirty="0">
                <a:latin typeface="Verdana"/>
                <a:cs typeface="Verdana"/>
              </a:rPr>
              <a:t>(</a:t>
            </a:r>
            <a:r>
              <a:rPr sz="2400" u="heavy" spc="-5" dirty="0"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8"/>
              </a:rPr>
              <a:t>http://www.profusion-chimie.1s.fr</a:t>
            </a:r>
            <a:r>
              <a:rPr sz="2400" spc="-60" dirty="0">
                <a:latin typeface="Verdana"/>
                <a:cs typeface="Verdana"/>
                <a:hlinkClick r:id="rId8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107442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0" dirty="0"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CHAPITRE 02 :</a:t>
            </a:r>
            <a:r>
              <a:rPr sz="2800" i="0" dirty="0">
                <a:latin typeface="Verdana"/>
                <a:cs typeface="Verdana"/>
              </a:rPr>
              <a:t> </a:t>
            </a:r>
            <a:r>
              <a:rPr sz="2800" spc="-5" dirty="0"/>
              <a:t>SELECTIONNER LES </a:t>
            </a:r>
            <a:r>
              <a:rPr sz="2800" dirty="0"/>
              <a:t>SOURCES</a:t>
            </a:r>
            <a:r>
              <a:rPr sz="2800" spc="-125" dirty="0"/>
              <a:t> </a:t>
            </a:r>
            <a:r>
              <a:rPr sz="2800" dirty="0"/>
              <a:t>D’INFORMATION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254</TotalTime>
  <Words>1077</Words>
  <Application>Microsoft Office PowerPoint</Application>
  <PresentationFormat>Personnalisé</PresentationFormat>
  <Paragraphs>151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Solstice</vt:lpstr>
      <vt:lpstr>Diapositive 1</vt:lpstr>
      <vt:lpstr>Diapositive 2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  <vt:lpstr>CHAPITRE 02 : SELECTIONNER LES SOURCES D’INFORMATION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Sarah</dc:creator>
  <cp:lastModifiedBy>User</cp:lastModifiedBy>
  <cp:revision>60</cp:revision>
  <dcterms:created xsi:type="dcterms:W3CDTF">2021-11-06T09:44:29Z</dcterms:created>
  <dcterms:modified xsi:type="dcterms:W3CDTF">2024-10-12T08:40:30Z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2021-01-08T00:00:00Z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2021-11-06T00:00:00Z</vt:filetime>
  </property>
</Properties>
</file>