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8" r:id="rId2"/>
    <p:sldId id="389" r:id="rId3"/>
    <p:sldId id="411" r:id="rId4"/>
    <p:sldId id="390" r:id="rId5"/>
    <p:sldId id="492" r:id="rId6"/>
    <p:sldId id="497" r:id="rId7"/>
    <p:sldId id="498" r:id="rId8"/>
    <p:sldId id="499" r:id="rId9"/>
    <p:sldId id="500" r:id="rId10"/>
    <p:sldId id="501" r:id="rId11"/>
    <p:sldId id="502" r:id="rId12"/>
    <p:sldId id="503" r:id="rId13"/>
    <p:sldId id="504" r:id="rId14"/>
    <p:sldId id="505" r:id="rId15"/>
    <p:sldId id="506" r:id="rId16"/>
    <p:sldId id="391" r:id="rId17"/>
    <p:sldId id="393" r:id="rId18"/>
    <p:sldId id="392" r:id="rId19"/>
    <p:sldId id="507" r:id="rId20"/>
    <p:sldId id="395" r:id="rId21"/>
    <p:sldId id="397" r:id="rId22"/>
    <p:sldId id="493" r:id="rId23"/>
    <p:sldId id="396" r:id="rId24"/>
    <p:sldId id="398" r:id="rId25"/>
    <p:sldId id="399" r:id="rId26"/>
    <p:sldId id="400" r:id="rId27"/>
    <p:sldId id="401" r:id="rId28"/>
    <p:sldId id="261" r:id="rId29"/>
    <p:sldId id="402" r:id="rId30"/>
    <p:sldId id="263" r:id="rId31"/>
    <p:sldId id="403" r:id="rId32"/>
    <p:sldId id="404" r:id="rId33"/>
    <p:sldId id="406" r:id="rId34"/>
    <p:sldId id="409" r:id="rId35"/>
    <p:sldId id="407" r:id="rId36"/>
    <p:sldId id="494" r:id="rId37"/>
    <p:sldId id="495" r:id="rId38"/>
    <p:sldId id="408" r:id="rId39"/>
    <p:sldId id="264" r:id="rId40"/>
    <p:sldId id="265" r:id="rId41"/>
    <p:sldId id="413" r:id="rId42"/>
    <p:sldId id="414" r:id="rId43"/>
    <p:sldId id="270" r:id="rId44"/>
    <p:sldId id="266" r:id="rId45"/>
    <p:sldId id="267" r:id="rId46"/>
    <p:sldId id="419" r:id="rId47"/>
    <p:sldId id="273" r:id="rId48"/>
    <p:sldId id="496" r:id="rId49"/>
    <p:sldId id="328" r:id="rId50"/>
    <p:sldId id="311" r:id="rId51"/>
    <p:sldId id="312" r:id="rId52"/>
    <p:sldId id="316" r:id="rId53"/>
    <p:sldId id="313" r:id="rId54"/>
    <p:sldId id="314" r:id="rId55"/>
    <p:sldId id="315" r:id="rId5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6" autoAdjust="0"/>
    <p:restoredTop sz="94624" autoAdjust="0"/>
  </p:normalViewPr>
  <p:slideViewPr>
    <p:cSldViewPr>
      <p:cViewPr varScale="1">
        <p:scale>
          <a:sx n="83" d="100"/>
          <a:sy n="83" d="100"/>
        </p:scale>
        <p:origin x="146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8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8ABE58-2DD0-495E-976D-EC32B7D9B054}" type="datetimeFigureOut">
              <a:rPr lang="fr-FR" smtClean="0"/>
              <a:pPr/>
              <a:t>06/12/2024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4B5C9-A95F-43DA-9625-270BFBDAF45C}" type="slidenum">
              <a:rPr lang="fr-FR" smtClean="0"/>
              <a:pPr/>
              <a:t>‹N°›</a:t>
            </a:fld>
            <a:endParaRPr lang="fr-FR"/>
          </a:p>
        </p:txBody>
      </p:sp>
    </p:spTree>
    <p:extLst>
      <p:ext uri="{BB962C8B-B14F-4D97-AF65-F5344CB8AC3E}">
        <p14:creationId xmlns:p14="http://schemas.microsoft.com/office/powerpoint/2010/main" val="55620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3C4B5C9-A95F-43DA-9625-270BFBDAF45C}"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9400730-82C4-4626-9610-3EDFCD773CD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42DF0FE-9259-4863-8432-791825C657AB}" type="datetimeFigureOut">
              <a:rPr lang="fr-FR" smtClean="0"/>
              <a:pPr/>
              <a:t>06/12/2024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400730-82C4-4626-9610-3EDFCD773CD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fr.wikipedia.org/wiki/TeX" TargetMode="External"/><Relationship Id="rId2" Type="http://schemas.openxmlformats.org/officeDocument/2006/relationships/hyperlink" Target="https://maxime-auvy.developpez.com/tutoriels/latex/preferer-latex-word/"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24" y="2214554"/>
            <a:ext cx="7929618" cy="2123658"/>
          </a:xfrm>
          <a:prstGeom prst="rect">
            <a:avLst/>
          </a:prstGeom>
        </p:spPr>
        <p:txBody>
          <a:bodyPr wrap="square">
            <a:spAutoFit/>
          </a:bodyPr>
          <a:lstStyle/>
          <a:p>
            <a:pPr algn="ctr"/>
            <a:r>
              <a:rPr lang="fr-FR" sz="4400" b="1" dirty="0" smtClean="0"/>
              <a:t>Éléments de mise en œuvre d’un mémoire en informatique</a:t>
            </a:r>
            <a:endParaRPr lang="fr-FR"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ctr"/>
            <a:r>
              <a:rPr lang="fr-FR" b="1" u="sng" dirty="0" smtClean="0"/>
              <a:t>Administrateur réseau </a:t>
            </a:r>
            <a:endParaRPr lang="en-US" b="1" u="sng" dirty="0"/>
          </a:p>
          <a:p>
            <a:pPr marL="0" indent="0">
              <a:buNone/>
            </a:pPr>
            <a:r>
              <a:rPr lang="fr-FR" dirty="0"/>
              <a:t>En tant qu'administrateur réseau, vous êtes responsable de la gestion et de la maintenance des infrastructures réseau d'une entreprise ou d'une organisation. Vos tâches peuvent inclure :</a:t>
            </a:r>
          </a:p>
          <a:p>
            <a:pPr marL="0" indent="0">
              <a:buNone/>
            </a:pPr>
            <a:endParaRPr lang="fr-FR" dirty="0"/>
          </a:p>
          <a:p>
            <a:r>
              <a:rPr lang="fr-FR" dirty="0"/>
              <a:t>Configuration et gestion des équipements réseau </a:t>
            </a:r>
          </a:p>
          <a:p>
            <a:r>
              <a:rPr lang="fr-FR" dirty="0"/>
              <a:t>Surveillance et résolution des problèmes réseau </a:t>
            </a:r>
          </a:p>
          <a:p>
            <a:r>
              <a:rPr lang="fr-FR" dirty="0"/>
              <a:t>Sécurité </a:t>
            </a:r>
            <a:r>
              <a:rPr lang="fr-FR" dirty="0" smtClean="0"/>
              <a:t>réseau</a:t>
            </a:r>
            <a:endParaRPr lang="fr-FR" dirty="0"/>
          </a:p>
          <a:p>
            <a:r>
              <a:rPr lang="fr-FR" dirty="0"/>
              <a:t>Gestion des utilisateurs et des droits </a:t>
            </a:r>
            <a:r>
              <a:rPr lang="fr-FR" dirty="0" smtClean="0"/>
              <a:t>d'accès</a:t>
            </a:r>
            <a:endParaRPr lang="fr-FR" dirty="0"/>
          </a:p>
        </p:txBody>
      </p:sp>
      <p:sp>
        <p:nvSpPr>
          <p:cNvPr id="4" name="Titre 1"/>
          <p:cNvSpPr>
            <a:spLocks noGrp="1"/>
          </p:cNvSpPr>
          <p:nvPr>
            <p:ph type="title"/>
          </p:nvPr>
        </p:nvSpPr>
        <p:spPr/>
        <p:txBody>
          <a:bodyPr>
            <a:normAutofit/>
          </a:bodyPr>
          <a:lstStyle/>
          <a:p>
            <a:pPr algn="ctr"/>
            <a:r>
              <a:rPr lang="fr-FR" sz="2400" u="sng" dirty="0"/>
              <a:t>liste des métiers  les plus demandés dans le domaine de l'informatique :</a:t>
            </a:r>
            <a:endParaRPr lang="en-US" sz="2400" u="sng" dirty="0"/>
          </a:p>
        </p:txBody>
      </p:sp>
    </p:spTree>
    <p:extLst>
      <p:ext uri="{BB962C8B-B14F-4D97-AF65-F5344CB8AC3E}">
        <p14:creationId xmlns:p14="http://schemas.microsoft.com/office/powerpoint/2010/main" val="116758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2400" u="sng" dirty="0">
                <a:solidFill>
                  <a:srgbClr val="04617B"/>
                </a:solidFill>
              </a:rPr>
              <a:t>liste des métiers  les plus demandés dans le domaine de l'informatique :</a:t>
            </a:r>
            <a:endParaRPr lang="en-US" dirty="0"/>
          </a:p>
        </p:txBody>
      </p:sp>
      <p:sp>
        <p:nvSpPr>
          <p:cNvPr id="3" name="Espace réservé du contenu 2"/>
          <p:cNvSpPr>
            <a:spLocks noGrp="1"/>
          </p:cNvSpPr>
          <p:nvPr>
            <p:ph idx="1"/>
          </p:nvPr>
        </p:nvSpPr>
        <p:spPr/>
        <p:txBody>
          <a:bodyPr/>
          <a:lstStyle/>
          <a:p>
            <a:pPr algn="ctr"/>
            <a:r>
              <a:rPr lang="en-US" b="1" u="sng" dirty="0" smtClean="0"/>
              <a:t>Expert en </a:t>
            </a:r>
            <a:r>
              <a:rPr lang="en-US" b="1" u="sng" dirty="0" err="1" smtClean="0"/>
              <a:t>cybersécurité</a:t>
            </a:r>
            <a:endParaRPr lang="en-US" b="1" u="sng" dirty="0"/>
          </a:p>
        </p:txBody>
      </p:sp>
      <p:sp>
        <p:nvSpPr>
          <p:cNvPr id="4" name="Rectangle 3"/>
          <p:cNvSpPr/>
          <p:nvPr/>
        </p:nvSpPr>
        <p:spPr>
          <a:xfrm>
            <a:off x="467544" y="2690336"/>
            <a:ext cx="8208912" cy="3693319"/>
          </a:xfrm>
          <a:prstGeom prst="rect">
            <a:avLst/>
          </a:prstGeom>
        </p:spPr>
        <p:txBody>
          <a:bodyPr wrap="square">
            <a:spAutoFit/>
          </a:bodyPr>
          <a:lstStyle/>
          <a:p>
            <a:r>
              <a:rPr lang="fr-FR" dirty="0"/>
              <a:t>La </a:t>
            </a:r>
            <a:r>
              <a:rPr lang="fr-FR" dirty="0" err="1"/>
              <a:t>cybersécurité</a:t>
            </a:r>
            <a:r>
              <a:rPr lang="fr-FR" dirty="0"/>
              <a:t> est un domaine crucial dans le domaine de l'informatique, qui vise à protéger les systèmes informatiques, les réseaux et les données contre les menaces et les attaques malveillantes</a:t>
            </a:r>
            <a:r>
              <a:rPr lang="fr-FR" dirty="0" smtClean="0"/>
              <a:t>.</a:t>
            </a:r>
          </a:p>
          <a:p>
            <a:endParaRPr lang="fr-FR" dirty="0" smtClean="0"/>
          </a:p>
          <a:p>
            <a:pPr marL="285750" indent="-285750">
              <a:buFont typeface="Arial" pitchFamily="34" charset="0"/>
              <a:buChar char="•"/>
            </a:pPr>
            <a:r>
              <a:rPr lang="fr-FR" dirty="0"/>
              <a:t>Évaluation des </a:t>
            </a:r>
            <a:r>
              <a:rPr lang="fr-FR" dirty="0" smtClean="0"/>
              <a:t>risques</a:t>
            </a:r>
            <a:endParaRPr lang="fr-FR" dirty="0"/>
          </a:p>
          <a:p>
            <a:pPr marL="285750" indent="-285750">
              <a:buFont typeface="Arial" pitchFamily="34" charset="0"/>
              <a:buChar char="•"/>
            </a:pPr>
            <a:r>
              <a:rPr lang="fr-FR" dirty="0"/>
              <a:t>Mise en place de mesures de </a:t>
            </a:r>
            <a:r>
              <a:rPr lang="fr-FR" dirty="0" smtClean="0"/>
              <a:t>sécurité</a:t>
            </a:r>
            <a:endParaRPr lang="fr-FR" dirty="0"/>
          </a:p>
          <a:p>
            <a:pPr marL="285750" indent="-285750">
              <a:buFont typeface="Arial" pitchFamily="34" charset="0"/>
              <a:buChar char="•"/>
            </a:pPr>
            <a:r>
              <a:rPr lang="fr-FR" dirty="0"/>
              <a:t>Surveillance et détection des incidents de </a:t>
            </a:r>
            <a:r>
              <a:rPr lang="fr-FR" dirty="0" smtClean="0"/>
              <a:t>sécurité</a:t>
            </a:r>
            <a:endParaRPr lang="fr-FR" dirty="0"/>
          </a:p>
          <a:p>
            <a:pPr marL="285750" indent="-285750">
              <a:buFont typeface="Arial" pitchFamily="34" charset="0"/>
              <a:buChar char="•"/>
            </a:pPr>
            <a:r>
              <a:rPr lang="fr-FR" dirty="0"/>
              <a:t>Réponse aux incidents de </a:t>
            </a:r>
            <a:r>
              <a:rPr lang="fr-FR" dirty="0" smtClean="0"/>
              <a:t>sécurité</a:t>
            </a:r>
            <a:endParaRPr lang="fr-FR" dirty="0"/>
          </a:p>
          <a:p>
            <a:r>
              <a:rPr lang="fr-FR" dirty="0" smtClean="0"/>
              <a:t>Compétences </a:t>
            </a:r>
            <a:r>
              <a:rPr lang="fr-FR" dirty="0"/>
              <a:t>techniques : Vous devez avoir une solide compréhension des principes de réseautique, des protocoles réseau, des systèmes d'exploitation, des bases de données et des technologies de sécurité. Des compétences en programmation, en cryptographie et en analyse de données peuvent également être nécessaires.</a:t>
            </a:r>
            <a:endParaRPr lang="en-US" dirty="0"/>
          </a:p>
        </p:txBody>
      </p:sp>
    </p:spTree>
    <p:extLst>
      <p:ext uri="{BB962C8B-B14F-4D97-AF65-F5344CB8AC3E}">
        <p14:creationId xmlns:p14="http://schemas.microsoft.com/office/powerpoint/2010/main" val="255741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additive="base">
                                        <p:cTn id="2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r>
              <a:rPr lang="fr-FR" b="1" u="sng" dirty="0" smtClean="0"/>
              <a:t>administrateur Linux: </a:t>
            </a:r>
          </a:p>
          <a:p>
            <a:pPr marL="0" indent="0" algn="just">
              <a:buNone/>
            </a:pPr>
            <a:r>
              <a:rPr lang="fr-FR" dirty="0" smtClean="0"/>
              <a:t>responsable </a:t>
            </a:r>
            <a:r>
              <a:rPr lang="fr-FR" dirty="0"/>
              <a:t>de la gestion, de la configuration et de la maintenance des systèmes d'exploitation Linux. Voici un aperçu des principales responsabilités et compétences </a:t>
            </a:r>
            <a:r>
              <a:rPr lang="fr-FR" dirty="0" smtClean="0"/>
              <a:t>associées </a:t>
            </a:r>
            <a:r>
              <a:rPr lang="fr-FR" dirty="0"/>
              <a:t>à ce </a:t>
            </a:r>
            <a:r>
              <a:rPr lang="fr-FR" dirty="0" smtClean="0"/>
              <a:t>métier,</a:t>
            </a:r>
          </a:p>
          <a:p>
            <a:pPr algn="just"/>
            <a:r>
              <a:rPr lang="fr-FR" dirty="0"/>
              <a:t>Installation et configuration des systèmes </a:t>
            </a:r>
            <a:r>
              <a:rPr lang="fr-FR" dirty="0" smtClean="0"/>
              <a:t>Linux,</a:t>
            </a:r>
            <a:endParaRPr lang="fr-FR" dirty="0"/>
          </a:p>
          <a:p>
            <a:pPr algn="just"/>
            <a:r>
              <a:rPr lang="fr-FR" dirty="0"/>
              <a:t>Gestion des utilisateurs et des </a:t>
            </a:r>
            <a:r>
              <a:rPr lang="fr-FR" dirty="0" smtClean="0"/>
              <a:t>permissions,</a:t>
            </a:r>
            <a:endParaRPr lang="fr-FR" dirty="0"/>
          </a:p>
          <a:p>
            <a:pPr algn="just"/>
            <a:r>
              <a:rPr lang="fr-FR" dirty="0"/>
              <a:t>Surveillance et optimisation des </a:t>
            </a:r>
            <a:r>
              <a:rPr lang="fr-FR" dirty="0" smtClean="0"/>
              <a:t>performances,</a:t>
            </a:r>
            <a:endParaRPr lang="en-US" dirty="0"/>
          </a:p>
        </p:txBody>
      </p:sp>
      <p:sp>
        <p:nvSpPr>
          <p:cNvPr id="4" name="Titre 1"/>
          <p:cNvSpPr>
            <a:spLocks noGrp="1"/>
          </p:cNvSpPr>
          <p:nvPr>
            <p:ph type="title"/>
          </p:nvPr>
        </p:nvSpPr>
        <p:spPr/>
        <p:txBody>
          <a:bodyPr>
            <a:normAutofit/>
          </a:bodyPr>
          <a:lstStyle/>
          <a:p>
            <a:pPr algn="ctr"/>
            <a:r>
              <a:rPr lang="fr-FR" sz="2400" u="sng" dirty="0"/>
              <a:t>liste des métiers  les plus demandés dans le domaine de l'informatique :</a:t>
            </a:r>
            <a:endParaRPr lang="en-US" sz="2400" u="sng" dirty="0"/>
          </a:p>
        </p:txBody>
      </p:sp>
    </p:spTree>
    <p:extLst>
      <p:ext uri="{BB962C8B-B14F-4D97-AF65-F5344CB8AC3E}">
        <p14:creationId xmlns:p14="http://schemas.microsoft.com/office/powerpoint/2010/main" val="100676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ctr"/>
            <a:r>
              <a:rPr lang="fr-FR" b="1" u="sng" dirty="0"/>
              <a:t>data </a:t>
            </a:r>
            <a:r>
              <a:rPr lang="fr-FR" b="1" u="sng" dirty="0" err="1" smtClean="0"/>
              <a:t>scientist</a:t>
            </a:r>
            <a:endParaRPr lang="fr-FR" b="1" u="sng" dirty="0" smtClean="0"/>
          </a:p>
          <a:p>
            <a:pPr marL="0" indent="0" algn="just">
              <a:buNone/>
            </a:pPr>
            <a:r>
              <a:rPr lang="fr-FR" dirty="0" smtClean="0"/>
              <a:t> </a:t>
            </a:r>
            <a:r>
              <a:rPr lang="fr-FR" dirty="0"/>
              <a:t>rôle principal consiste à analyser et à interpréter des ensembles de données complexes pour identifier des tendances, des modèles et des informations exploitables. Voici un aperçu des responsabilités et </a:t>
            </a:r>
            <a:r>
              <a:rPr lang="fr-FR" dirty="0" smtClean="0"/>
              <a:t>compétences </a:t>
            </a:r>
            <a:r>
              <a:rPr lang="fr-FR" dirty="0"/>
              <a:t>associées à ce métier </a:t>
            </a:r>
            <a:r>
              <a:rPr lang="fr-FR" dirty="0" smtClean="0"/>
              <a:t>:</a:t>
            </a:r>
          </a:p>
          <a:p>
            <a:r>
              <a:rPr lang="fr-FR" dirty="0"/>
              <a:t>Compréhension des </a:t>
            </a:r>
            <a:r>
              <a:rPr lang="fr-FR" dirty="0" smtClean="0"/>
              <a:t>données</a:t>
            </a:r>
            <a:endParaRPr lang="fr-FR" dirty="0"/>
          </a:p>
          <a:p>
            <a:r>
              <a:rPr lang="fr-FR" dirty="0"/>
              <a:t>Exploration et visualisation des </a:t>
            </a:r>
            <a:r>
              <a:rPr lang="fr-FR" dirty="0" smtClean="0"/>
              <a:t>données</a:t>
            </a:r>
            <a:endParaRPr lang="fr-FR" dirty="0"/>
          </a:p>
          <a:p>
            <a:r>
              <a:rPr lang="fr-FR" dirty="0"/>
              <a:t>Modélisation statistique et machine </a:t>
            </a:r>
            <a:r>
              <a:rPr lang="fr-FR" dirty="0" err="1" smtClean="0"/>
              <a:t>learning</a:t>
            </a:r>
            <a:endParaRPr lang="fr-FR" dirty="0"/>
          </a:p>
          <a:p>
            <a:r>
              <a:rPr lang="fr-FR" dirty="0"/>
              <a:t>Programmation et outils d'analyse de données : Vous utilisez des langages de programmation tels que Python, R ou SQL pour manipuler les données, mettre en œuvre des modèles statistiques et développer des solutions d'analyse de données. Vous maîtrisez également des bibliothèques et des outils populaires tels que </a:t>
            </a:r>
            <a:r>
              <a:rPr lang="fr-FR" dirty="0" err="1"/>
              <a:t>NumPy</a:t>
            </a:r>
            <a:r>
              <a:rPr lang="fr-FR" dirty="0"/>
              <a:t>, Pandas, </a:t>
            </a:r>
            <a:r>
              <a:rPr lang="fr-FR" dirty="0" err="1"/>
              <a:t>scikit-learn</a:t>
            </a:r>
            <a:r>
              <a:rPr lang="fr-FR" dirty="0"/>
              <a:t>, </a:t>
            </a:r>
            <a:r>
              <a:rPr lang="fr-FR" dirty="0" err="1"/>
              <a:t>TensorFlow</a:t>
            </a:r>
            <a:r>
              <a:rPr lang="fr-FR" dirty="0"/>
              <a:t>, etc.</a:t>
            </a:r>
          </a:p>
          <a:p>
            <a:endParaRPr lang="fr-FR" dirty="0"/>
          </a:p>
        </p:txBody>
      </p:sp>
      <p:sp>
        <p:nvSpPr>
          <p:cNvPr id="4" name="Titre 1"/>
          <p:cNvSpPr>
            <a:spLocks noGrp="1"/>
          </p:cNvSpPr>
          <p:nvPr>
            <p:ph type="title"/>
          </p:nvPr>
        </p:nvSpPr>
        <p:spPr/>
        <p:txBody>
          <a:bodyPr>
            <a:normAutofit/>
          </a:bodyPr>
          <a:lstStyle/>
          <a:p>
            <a:pPr algn="ctr"/>
            <a:r>
              <a:rPr lang="fr-FR" sz="2400" u="sng" dirty="0"/>
              <a:t>liste des métiers les plus demandés dans le domaine de l'informatique :</a:t>
            </a:r>
            <a:endParaRPr lang="en-US" sz="2400" u="sng" dirty="0"/>
          </a:p>
        </p:txBody>
      </p:sp>
    </p:spTree>
    <p:extLst>
      <p:ext uri="{BB962C8B-B14F-4D97-AF65-F5344CB8AC3E}">
        <p14:creationId xmlns:p14="http://schemas.microsoft.com/office/powerpoint/2010/main" val="3484089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marL="0" indent="0" algn="ctr">
              <a:buNone/>
            </a:pPr>
            <a:r>
              <a:rPr lang="fr-FR" b="1" u="sng" dirty="0" smtClean="0"/>
              <a:t>expert en </a:t>
            </a:r>
            <a:r>
              <a:rPr lang="fr-FR" b="1" u="sng" dirty="0" err="1"/>
              <a:t>cloud</a:t>
            </a:r>
            <a:r>
              <a:rPr lang="fr-FR" b="1" u="sng" dirty="0"/>
              <a:t> </a:t>
            </a:r>
            <a:r>
              <a:rPr lang="fr-FR" b="1" u="sng" dirty="0" err="1" smtClean="0"/>
              <a:t>computing</a:t>
            </a:r>
            <a:endParaRPr lang="fr-FR" b="1" u="sng" dirty="0"/>
          </a:p>
          <a:p>
            <a:pPr marL="0" indent="0">
              <a:buNone/>
            </a:pPr>
            <a:r>
              <a:rPr lang="fr-FR" dirty="0" smtClean="0"/>
              <a:t>rôle </a:t>
            </a:r>
            <a:r>
              <a:rPr lang="fr-FR" dirty="0"/>
              <a:t>principal est de concevoir, déployer et gérer des solutions basées sur le </a:t>
            </a:r>
            <a:r>
              <a:rPr lang="fr-FR" dirty="0" smtClean="0"/>
              <a:t>Cloud </a:t>
            </a:r>
            <a:r>
              <a:rPr lang="fr-FR" dirty="0"/>
              <a:t>pour les entreprises. Voici un aperçu des responsabilités et compétences associées à ce </a:t>
            </a:r>
            <a:r>
              <a:rPr lang="fr-FR" dirty="0" smtClean="0"/>
              <a:t>métier</a:t>
            </a:r>
          </a:p>
          <a:p>
            <a:endParaRPr lang="fr-FR" dirty="0"/>
          </a:p>
          <a:p>
            <a:r>
              <a:rPr lang="fr-FR" dirty="0" smtClean="0"/>
              <a:t>Migration </a:t>
            </a:r>
            <a:r>
              <a:rPr lang="fr-FR" dirty="0"/>
              <a:t>vers le </a:t>
            </a:r>
            <a:r>
              <a:rPr lang="fr-FR" dirty="0" smtClean="0"/>
              <a:t>Cloud</a:t>
            </a:r>
            <a:endParaRPr lang="fr-FR" dirty="0"/>
          </a:p>
          <a:p>
            <a:r>
              <a:rPr lang="fr-FR" dirty="0"/>
              <a:t>Gestion des environnements </a:t>
            </a:r>
            <a:r>
              <a:rPr lang="fr-FR" dirty="0" smtClean="0"/>
              <a:t>Cloud</a:t>
            </a:r>
            <a:endParaRPr lang="fr-FR" dirty="0"/>
          </a:p>
          <a:p>
            <a:r>
              <a:rPr lang="fr-FR" dirty="0"/>
              <a:t>Sécurité et conformité </a:t>
            </a:r>
          </a:p>
          <a:p>
            <a:r>
              <a:rPr lang="fr-FR" dirty="0"/>
              <a:t>Automatisation et </a:t>
            </a:r>
            <a:r>
              <a:rPr lang="fr-FR" dirty="0" smtClean="0"/>
              <a:t>optimisation des ressources.</a:t>
            </a:r>
            <a:endParaRPr lang="fr-FR" dirty="0"/>
          </a:p>
          <a:p>
            <a:r>
              <a:rPr lang="fr-FR" dirty="0"/>
              <a:t>Optimisation des </a:t>
            </a:r>
            <a:r>
              <a:rPr lang="fr-FR" dirty="0" smtClean="0"/>
              <a:t>coûts</a:t>
            </a:r>
          </a:p>
        </p:txBody>
      </p:sp>
      <p:sp>
        <p:nvSpPr>
          <p:cNvPr id="4" name="Titre 1"/>
          <p:cNvSpPr>
            <a:spLocks noGrp="1"/>
          </p:cNvSpPr>
          <p:nvPr>
            <p:ph type="title"/>
          </p:nvPr>
        </p:nvSpPr>
        <p:spPr/>
        <p:txBody>
          <a:bodyPr>
            <a:normAutofit/>
          </a:bodyPr>
          <a:lstStyle/>
          <a:p>
            <a:pPr algn="ctr"/>
            <a:r>
              <a:rPr lang="fr-FR" sz="2400" u="sng" dirty="0"/>
              <a:t>liste des emplois les plus demandés dans le domaine de l'informatique :</a:t>
            </a:r>
            <a:endParaRPr lang="en-US" sz="2400" u="sng" dirty="0"/>
          </a:p>
        </p:txBody>
      </p:sp>
    </p:spTree>
    <p:extLst>
      <p:ext uri="{BB962C8B-B14F-4D97-AF65-F5344CB8AC3E}">
        <p14:creationId xmlns:p14="http://schemas.microsoft.com/office/powerpoint/2010/main" val="3847983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400" u="sng" dirty="0"/>
              <a:t>liste </a:t>
            </a:r>
            <a:r>
              <a:rPr lang="fr-FR" sz="2400" u="sng" dirty="0" smtClean="0"/>
              <a:t>des</a:t>
            </a:r>
            <a:r>
              <a:rPr lang="fr-FR" sz="2400" u="sng" dirty="0"/>
              <a:t> métiers </a:t>
            </a:r>
            <a:r>
              <a:rPr lang="fr-FR" sz="2400" u="sng" dirty="0" smtClean="0"/>
              <a:t>les </a:t>
            </a:r>
            <a:r>
              <a:rPr lang="fr-FR" sz="2400" u="sng" dirty="0"/>
              <a:t>plus demandés dans le domaine de l'informatique </a:t>
            </a:r>
            <a:r>
              <a:rPr lang="fr-FR" sz="2400" dirty="0"/>
              <a:t>:</a:t>
            </a:r>
            <a:endParaRPr lang="en-US" sz="2400" dirty="0"/>
          </a:p>
        </p:txBody>
      </p:sp>
      <p:sp>
        <p:nvSpPr>
          <p:cNvPr id="3" name="Espace réservé du contenu 2"/>
          <p:cNvSpPr>
            <a:spLocks noGrp="1"/>
          </p:cNvSpPr>
          <p:nvPr>
            <p:ph idx="1"/>
          </p:nvPr>
        </p:nvSpPr>
        <p:spPr>
          <a:xfrm>
            <a:off x="457200" y="1935480"/>
            <a:ext cx="8229600" cy="1853560"/>
          </a:xfrm>
        </p:spPr>
        <p:txBody>
          <a:bodyPr/>
          <a:lstStyle/>
          <a:p>
            <a:pPr marL="0" indent="0" algn="ctr">
              <a:buNone/>
            </a:pPr>
            <a:r>
              <a:rPr lang="fr-FR" b="1" u="sng" dirty="0" smtClean="0"/>
              <a:t>Expert en </a:t>
            </a:r>
            <a:r>
              <a:rPr lang="fr-FR" b="1" u="sng" dirty="0" err="1" smtClean="0"/>
              <a:t>blockhain</a:t>
            </a:r>
            <a:endParaRPr lang="fr-FR" b="1" u="sng" dirty="0" smtClean="0"/>
          </a:p>
          <a:p>
            <a:r>
              <a:rPr lang="fr-FR" dirty="0" smtClean="0"/>
              <a:t>La </a:t>
            </a:r>
            <a:r>
              <a:rPr lang="fr-FR" dirty="0" err="1"/>
              <a:t>blockchain</a:t>
            </a:r>
            <a:r>
              <a:rPr lang="fr-FR" dirty="0"/>
              <a:t> est une technologie de registre distribué qui permet de créer et de gérer des bases de données décentralisées et sécurisées.</a:t>
            </a:r>
            <a:endParaRPr lang="en-US" dirty="0"/>
          </a:p>
        </p:txBody>
      </p:sp>
      <p:sp>
        <p:nvSpPr>
          <p:cNvPr id="4" name="AutoShape 2" descr="Bitcoin Could Make History This September. What Comes Next. | Barron'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Bitcoin Could Make History This September. What Comes Next. | Barron'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descr="C:\Users\EL FADJR\Desktop\téléchargem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8222" y="3933056"/>
            <a:ext cx="246193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86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029"/>
                                        </p:tgtEl>
                                        <p:attrNameLst>
                                          <p:attrName>style.visibility</p:attrName>
                                        </p:attrNameLst>
                                      </p:cBhvr>
                                      <p:to>
                                        <p:strVal val="visible"/>
                                      </p:to>
                                    </p:set>
                                    <p:anim calcmode="lin" valueType="num">
                                      <p:cBhvr additive="base">
                                        <p:cTn id="17" dur="500" fill="hold"/>
                                        <p:tgtEl>
                                          <p:spTgt spid="1029"/>
                                        </p:tgtEl>
                                        <p:attrNameLst>
                                          <p:attrName>ppt_x</p:attrName>
                                        </p:attrNameLst>
                                      </p:cBhvr>
                                      <p:tavLst>
                                        <p:tav tm="0">
                                          <p:val>
                                            <p:strVal val="#ppt_x"/>
                                          </p:val>
                                        </p:tav>
                                        <p:tav tm="100000">
                                          <p:val>
                                            <p:strVal val="#ppt_x"/>
                                          </p:val>
                                        </p:tav>
                                      </p:tavLst>
                                    </p:anim>
                                    <p:anim calcmode="lin" valueType="num">
                                      <p:cBhvr additive="base">
                                        <p:cTn id="18" dur="500" fill="hold"/>
                                        <p:tgtEl>
                                          <p:spTgt spid="10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endParaRPr lang="fr-FR" sz="5400" u="sng" dirty="0" smtClean="0">
              <a:solidFill>
                <a:srgbClr val="FF0000"/>
              </a:solidFill>
              <a:latin typeface="Britannic Bold" pitchFamily="34" charset="0"/>
            </a:endParaRPr>
          </a:p>
          <a:p>
            <a:pPr algn="ctr">
              <a:buNone/>
            </a:pPr>
            <a:r>
              <a:rPr lang="fr-FR" sz="5400" u="sng" dirty="0" smtClean="0">
                <a:solidFill>
                  <a:srgbClr val="FF0000"/>
                </a:solidFill>
                <a:latin typeface="Britannic Bold" pitchFamily="34" charset="0"/>
              </a:rPr>
              <a:t>Choix du thème </a:t>
            </a:r>
          </a:p>
          <a:p>
            <a:pPr algn="ctr">
              <a:buNone/>
            </a:pPr>
            <a:endParaRPr lang="fr-FR" sz="5400" b="1" u="sng" dirty="0">
              <a:solidFill>
                <a:srgbClr val="FF0000"/>
              </a:solidFill>
              <a:latin typeface="Britannic Bold"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b="1" u="sng" dirty="0" smtClean="0">
                <a:solidFill>
                  <a:srgbClr val="FF0000"/>
                </a:solidFill>
              </a:rPr>
              <a:t>Sur quelle base je vais faire mon choix?</a:t>
            </a:r>
          </a:p>
          <a:p>
            <a:pPr>
              <a:buNone/>
            </a:pPr>
            <a:r>
              <a:rPr lang="fr-FR" dirty="0" smtClean="0"/>
              <a:t>Généralement le choix du thème est orienté par les points suivants:</a:t>
            </a:r>
          </a:p>
          <a:p>
            <a:pPr>
              <a:buNone/>
            </a:pPr>
            <a:r>
              <a:rPr lang="fr-FR" dirty="0" smtClean="0"/>
              <a:t>   1. Le choix de l’enseignant;</a:t>
            </a:r>
          </a:p>
          <a:p>
            <a:pPr>
              <a:buNone/>
            </a:pPr>
            <a:r>
              <a:rPr lang="fr-FR" dirty="0" smtClean="0"/>
              <a:t>  2. Le choix selon un domaine d’ intérêt</a:t>
            </a:r>
            <a:r>
              <a:rPr lang="fr-FR" dirty="0" smtClean="0">
                <a:sym typeface="Wingdings" pitchFamily="2" charset="2"/>
              </a:rPr>
              <a:t></a:t>
            </a:r>
            <a:r>
              <a:rPr lang="fr-FR" dirty="0" smtClean="0"/>
              <a:t>(selon les compétences).</a:t>
            </a:r>
          </a:p>
          <a:p>
            <a:pPr>
              <a:buNone/>
            </a:pPr>
            <a:r>
              <a:rPr lang="fr-FR" dirty="0" smtClean="0"/>
              <a:t>  3. Le choix aléatoire ????????</a:t>
            </a:r>
          </a:p>
          <a:p>
            <a:pPr>
              <a:buNone/>
            </a:pPr>
            <a:r>
              <a:rPr lang="fr-FR" dirty="0" smtClean="0"/>
              <a:t>  4. thème proposé par l’étudiants.</a:t>
            </a:r>
          </a:p>
          <a:p>
            <a:pPr>
              <a:buNone/>
            </a:pPr>
            <a:endParaRPr lang="fr-FR" dirty="0" smtClean="0"/>
          </a:p>
          <a:p>
            <a:pPr>
              <a:buNone/>
            </a:pPr>
            <a:endParaRPr lang="fr-FR" dirty="0" smtClean="0"/>
          </a:p>
          <a:p>
            <a:pPr>
              <a:buNone/>
            </a:pPr>
            <a:r>
              <a:rPr lang="fr-FR" dirty="0" smtClean="0"/>
              <a:t>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71472" y="428604"/>
            <a:ext cx="7786742" cy="92869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u="sng" dirty="0" smtClean="0"/>
              <a:t>Types de thèmes</a:t>
            </a:r>
            <a:endParaRPr lang="fr-FR" sz="2400" b="1" u="sng" dirty="0"/>
          </a:p>
        </p:txBody>
      </p:sp>
      <p:sp>
        <p:nvSpPr>
          <p:cNvPr id="2" name="ZoneTexte 1"/>
          <p:cNvSpPr txBox="1"/>
          <p:nvPr/>
        </p:nvSpPr>
        <p:spPr>
          <a:xfrm>
            <a:off x="323528" y="1916832"/>
            <a:ext cx="8280920" cy="3139321"/>
          </a:xfrm>
          <a:prstGeom prst="rect">
            <a:avLst/>
          </a:prstGeom>
          <a:noFill/>
        </p:spPr>
        <p:txBody>
          <a:bodyPr wrap="square" rtlCol="0">
            <a:spAutoFit/>
          </a:bodyPr>
          <a:lstStyle/>
          <a:p>
            <a:pPr marL="285750" indent="-285750">
              <a:buFont typeface="Arial" pitchFamily="34" charset="0"/>
              <a:buChar char="•"/>
            </a:pPr>
            <a:r>
              <a:rPr lang="fr-FR" dirty="0" smtClean="0"/>
              <a:t>Application web</a:t>
            </a:r>
          </a:p>
          <a:p>
            <a:pPr marL="285750" indent="-285750">
              <a:buFont typeface="Arial" pitchFamily="34" charset="0"/>
              <a:buChar char="•"/>
            </a:pPr>
            <a:r>
              <a:rPr lang="fr-FR" dirty="0" smtClean="0"/>
              <a:t>Application mobile</a:t>
            </a:r>
          </a:p>
          <a:p>
            <a:pPr marL="285750" indent="-285750">
              <a:buFont typeface="Arial" pitchFamily="34" charset="0"/>
              <a:buChar char="•"/>
            </a:pPr>
            <a:r>
              <a:rPr lang="fr-FR" dirty="0" err="1" smtClean="0"/>
              <a:t>Theme</a:t>
            </a:r>
            <a:r>
              <a:rPr lang="fr-FR" dirty="0" smtClean="0"/>
              <a:t> de recherche: optimisation, protocole réseaux, traitement d’image et </a:t>
            </a:r>
            <a:r>
              <a:rPr lang="fr-FR" dirty="0" err="1" smtClean="0"/>
              <a:t>vedio</a:t>
            </a:r>
            <a:r>
              <a:rPr lang="fr-FR" dirty="0" smtClean="0"/>
              <a:t> ,</a:t>
            </a:r>
            <a:r>
              <a:rPr lang="fr-FR" dirty="0" err="1" smtClean="0"/>
              <a:t>deep</a:t>
            </a:r>
            <a:r>
              <a:rPr lang="fr-FR" dirty="0" smtClean="0"/>
              <a:t> </a:t>
            </a:r>
            <a:r>
              <a:rPr lang="fr-FR" dirty="0" err="1" smtClean="0"/>
              <a:t>learning</a:t>
            </a:r>
            <a:endParaRPr lang="fr-FR" dirty="0" smtClean="0"/>
          </a:p>
          <a:p>
            <a:pPr marL="285750" indent="-285750">
              <a:buFont typeface="Arial" pitchFamily="34" charset="0"/>
              <a:buChar char="•"/>
            </a:pPr>
            <a:r>
              <a:rPr lang="fr-FR" dirty="0" smtClean="0"/>
              <a:t>Application web/ mobile  a base de l’apprentissage automatique, </a:t>
            </a:r>
            <a:r>
              <a:rPr lang="fr-FR" dirty="0" err="1" smtClean="0"/>
              <a:t>deep</a:t>
            </a:r>
            <a:r>
              <a:rPr lang="fr-FR" dirty="0" smtClean="0"/>
              <a:t> </a:t>
            </a:r>
            <a:r>
              <a:rPr lang="fr-FR" dirty="0" err="1" smtClean="0"/>
              <a:t>learning</a:t>
            </a:r>
            <a:r>
              <a:rPr lang="fr-FR" dirty="0" smtClean="0"/>
              <a:t> , NLP, optimisation </a:t>
            </a:r>
          </a:p>
          <a:p>
            <a:pPr marL="285750" indent="-285750">
              <a:buFont typeface="Arial" pitchFamily="34" charset="0"/>
              <a:buChar char="•"/>
            </a:pPr>
            <a:r>
              <a:rPr lang="fr-FR" dirty="0" smtClean="0"/>
              <a:t>Application à base de la </a:t>
            </a:r>
            <a:r>
              <a:rPr lang="fr-FR" dirty="0" err="1" smtClean="0"/>
              <a:t>bockchain</a:t>
            </a:r>
            <a:r>
              <a:rPr lang="fr-FR" dirty="0" smtClean="0"/>
              <a:t> (</a:t>
            </a:r>
            <a:r>
              <a:rPr lang="fr-FR" dirty="0" err="1" smtClean="0"/>
              <a:t>bétcoin</a:t>
            </a:r>
            <a:r>
              <a:rPr lang="fr-FR" dirty="0" smtClean="0"/>
              <a:t>)</a:t>
            </a:r>
          </a:p>
          <a:p>
            <a:pPr marL="285750" indent="-285750">
              <a:buFont typeface="Arial" pitchFamily="34" charset="0"/>
              <a:buChar char="•"/>
            </a:pPr>
            <a:r>
              <a:rPr lang="fr-FR" dirty="0"/>
              <a:t>Application à base de la réalité </a:t>
            </a:r>
            <a:r>
              <a:rPr lang="fr-FR" dirty="0" smtClean="0"/>
              <a:t>augmentée</a:t>
            </a:r>
            <a:endParaRPr lang="fr-FR" dirty="0"/>
          </a:p>
          <a:p>
            <a:pPr marL="285750" indent="-285750">
              <a:buFont typeface="Arial" pitchFamily="34" charset="0"/>
              <a:buChar char="•"/>
            </a:pPr>
            <a:r>
              <a:rPr lang="fr-FR" dirty="0" smtClean="0"/>
              <a:t>Une vrai programmation de jeux a base d’intelligence artificielle</a:t>
            </a:r>
          </a:p>
          <a:p>
            <a:pPr marL="285750" indent="-285750">
              <a:buFont typeface="Arial" pitchFamily="34" charset="0"/>
              <a:buChar char="•"/>
            </a:pPr>
            <a:r>
              <a:rPr lang="fr-FR" dirty="0" smtClean="0"/>
              <a:t>Application a base du </a:t>
            </a:r>
            <a:r>
              <a:rPr lang="fr-FR" dirty="0" err="1" smtClean="0"/>
              <a:t>cloud</a:t>
            </a:r>
            <a:r>
              <a:rPr lang="fr-FR" dirty="0" smtClean="0"/>
              <a:t> </a:t>
            </a:r>
            <a:r>
              <a:rPr lang="fr-FR" dirty="0" err="1" smtClean="0"/>
              <a:t>computing</a:t>
            </a:r>
            <a:endParaRPr lang="fr-FR" dirty="0" smtClean="0"/>
          </a:p>
          <a:p>
            <a:pPr marL="285750" indent="-285750">
              <a:buFont typeface="Arial" pitchFamily="34" charset="0"/>
              <a:buChar char="•"/>
            </a:pPr>
            <a:r>
              <a:rPr lang="fr-FR" dirty="0" smtClean="0"/>
              <a:t>Système de recommandation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pic>
        <p:nvPicPr>
          <p:cNvPr id="4" name="Picture 2" descr="Réalité virtuelle ou réalité augmentée pour un usage professionnel ? -  Laval Virtu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9002" y="2162557"/>
            <a:ext cx="2828925" cy="161925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EL FADJR\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740" y="2132856"/>
            <a:ext cx="2200328" cy="161925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109" y="4581128"/>
            <a:ext cx="2343150" cy="195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5990050" y="4581128"/>
            <a:ext cx="2809875" cy="162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2401426"/>
            <a:ext cx="2714625"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5815" y="4715113"/>
            <a:ext cx="2714625"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533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076"/>
                                        </p:tgtEl>
                                        <p:attrNameLst>
                                          <p:attrName>style.visibility</p:attrName>
                                        </p:attrNameLst>
                                      </p:cBhvr>
                                      <p:to>
                                        <p:strVal val="visible"/>
                                      </p:to>
                                    </p:set>
                                    <p:anim calcmode="lin" valueType="num">
                                      <p:cBhvr additive="base">
                                        <p:cTn id="26" dur="500" fill="hold"/>
                                        <p:tgtEl>
                                          <p:spTgt spid="3076"/>
                                        </p:tgtEl>
                                        <p:attrNameLst>
                                          <p:attrName>ppt_x</p:attrName>
                                        </p:attrNameLst>
                                      </p:cBhvr>
                                      <p:tavLst>
                                        <p:tav tm="0">
                                          <p:val>
                                            <p:strVal val="#ppt_x"/>
                                          </p:val>
                                        </p:tav>
                                        <p:tav tm="100000">
                                          <p:val>
                                            <p:strVal val="#ppt_x"/>
                                          </p:val>
                                        </p:tav>
                                      </p:tavLst>
                                    </p:anim>
                                    <p:anim calcmode="lin" valueType="num">
                                      <p:cBhvr additive="base">
                                        <p:cTn id="27"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074"/>
                                        </p:tgtEl>
                                        <p:attrNameLst>
                                          <p:attrName>style.visibility</p:attrName>
                                        </p:attrNameLst>
                                      </p:cBhvr>
                                      <p:to>
                                        <p:strVal val="visible"/>
                                      </p:to>
                                    </p:set>
                                    <p:anim calcmode="lin" valueType="num">
                                      <p:cBhvr additive="base">
                                        <p:cTn id="32" dur="500" fill="hold"/>
                                        <p:tgtEl>
                                          <p:spTgt spid="3074"/>
                                        </p:tgtEl>
                                        <p:attrNameLst>
                                          <p:attrName>ppt_x</p:attrName>
                                        </p:attrNameLst>
                                      </p:cBhvr>
                                      <p:tavLst>
                                        <p:tav tm="0">
                                          <p:val>
                                            <p:strVal val="#ppt_x"/>
                                          </p:val>
                                        </p:tav>
                                        <p:tav tm="100000">
                                          <p:val>
                                            <p:strVal val="#ppt_x"/>
                                          </p:val>
                                        </p:tav>
                                      </p:tavLst>
                                    </p:anim>
                                    <p:anim calcmode="lin" valueType="num">
                                      <p:cBhvr additive="base">
                                        <p:cTn id="33"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075"/>
                                        </p:tgtEl>
                                        <p:attrNameLst>
                                          <p:attrName>style.visibility</p:attrName>
                                        </p:attrNameLst>
                                      </p:cBhvr>
                                      <p:to>
                                        <p:strVal val="visible"/>
                                      </p:to>
                                    </p:set>
                                    <p:anim calcmode="lin" valueType="num">
                                      <p:cBhvr additive="base">
                                        <p:cTn id="38" dur="500" fill="hold"/>
                                        <p:tgtEl>
                                          <p:spTgt spid="3075"/>
                                        </p:tgtEl>
                                        <p:attrNameLst>
                                          <p:attrName>ppt_x</p:attrName>
                                        </p:attrNameLst>
                                      </p:cBhvr>
                                      <p:tavLst>
                                        <p:tav tm="0">
                                          <p:val>
                                            <p:strVal val="#ppt_x"/>
                                          </p:val>
                                        </p:tav>
                                        <p:tav tm="100000">
                                          <p:val>
                                            <p:strVal val="#ppt_x"/>
                                          </p:val>
                                        </p:tav>
                                      </p:tavLst>
                                    </p:anim>
                                    <p:anim calcmode="lin" valueType="num">
                                      <p:cBhvr additive="base">
                                        <p:cTn id="39"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312" y="413792"/>
            <a:ext cx="8229600" cy="1143000"/>
          </a:xfrm>
        </p:spPr>
        <p:txBody>
          <a:bodyPr>
            <a:normAutofit fontScale="90000"/>
          </a:bodyPr>
          <a:lstStyle/>
          <a:p>
            <a:pPr algn="ctr"/>
            <a:r>
              <a:rPr lang="fr-FR" sz="4800" b="1" u="sng" dirty="0" smtClean="0">
                <a:solidFill>
                  <a:srgbClr val="FF0000"/>
                </a:solidFill>
              </a:rPr>
              <a:t/>
            </a:r>
            <a:br>
              <a:rPr lang="fr-FR" sz="4800" b="1" u="sng" dirty="0" smtClean="0">
                <a:solidFill>
                  <a:srgbClr val="FF0000"/>
                </a:solidFill>
              </a:rPr>
            </a:br>
            <a:r>
              <a:rPr lang="fr-FR" sz="4800" b="1" u="sng" dirty="0" smtClean="0">
                <a:solidFill>
                  <a:srgbClr val="FF0000"/>
                </a:solidFill>
              </a:rPr>
              <a:t>Contenu de la matière </a:t>
            </a:r>
            <a:r>
              <a:rPr lang="fr-FR" b="1" u="sng" dirty="0" smtClean="0">
                <a:solidFill>
                  <a:srgbClr val="FF0000"/>
                </a:solidFill>
              </a:rPr>
              <a:t>:</a:t>
            </a:r>
            <a:br>
              <a:rPr lang="fr-FR" b="1" u="sng" dirty="0" smtClean="0">
                <a:solidFill>
                  <a:srgbClr val="FF0000"/>
                </a:solidFill>
              </a:rPr>
            </a:br>
            <a:endParaRPr lang="fr-FR" dirty="0"/>
          </a:p>
        </p:txBody>
      </p:sp>
      <p:sp>
        <p:nvSpPr>
          <p:cNvPr id="6" name="ZoneTexte 5"/>
          <p:cNvSpPr txBox="1"/>
          <p:nvPr/>
        </p:nvSpPr>
        <p:spPr>
          <a:xfrm>
            <a:off x="467544" y="1988840"/>
            <a:ext cx="7992888" cy="369332"/>
          </a:xfrm>
          <a:prstGeom prst="rect">
            <a:avLst/>
          </a:prstGeom>
          <a:noFill/>
        </p:spPr>
        <p:txBody>
          <a:bodyPr wrap="square" rtlCol="0">
            <a:spAutoFit/>
          </a:bodyPr>
          <a:lstStyle/>
          <a:p>
            <a:r>
              <a:rPr lang="fr-FR" b="1" i="1" u="sng" dirty="0" smtClean="0"/>
              <a:t>Choix </a:t>
            </a:r>
            <a:r>
              <a:rPr lang="fr-FR" b="1" i="1" u="sng" dirty="0"/>
              <a:t>du thème et la  préparation </a:t>
            </a:r>
            <a:r>
              <a:rPr lang="fr-FR" b="1" i="1" u="sng" dirty="0" smtClean="0"/>
              <a:t>préalable</a:t>
            </a:r>
            <a:endParaRPr lang="fr-FR" dirty="0">
              <a:solidFill>
                <a:schemeClr val="accent1">
                  <a:lumMod val="60000"/>
                  <a:lumOff val="40000"/>
                </a:schemeClr>
              </a:solidFill>
            </a:endParaRPr>
          </a:p>
        </p:txBody>
      </p:sp>
      <p:sp>
        <p:nvSpPr>
          <p:cNvPr id="8" name="ZoneTexte 7"/>
          <p:cNvSpPr txBox="1"/>
          <p:nvPr/>
        </p:nvSpPr>
        <p:spPr>
          <a:xfrm>
            <a:off x="432896" y="2588711"/>
            <a:ext cx="8059928" cy="1200329"/>
          </a:xfrm>
          <a:prstGeom prst="rect">
            <a:avLst/>
          </a:prstGeom>
          <a:noFill/>
        </p:spPr>
        <p:txBody>
          <a:bodyPr wrap="square" rtlCol="0">
            <a:spAutoFit/>
          </a:bodyPr>
          <a:lstStyle/>
          <a:p>
            <a:r>
              <a:rPr lang="fr-FR" b="1" i="1" u="sng" dirty="0" smtClean="0"/>
              <a:t>Planification </a:t>
            </a:r>
            <a:r>
              <a:rPr lang="fr-FR" b="1" i="1" u="sng" dirty="0"/>
              <a:t>et préparation des outils</a:t>
            </a:r>
            <a:r>
              <a:rPr lang="fr-FR" dirty="0"/>
              <a:t/>
            </a:r>
            <a:br>
              <a:rPr lang="fr-FR" dirty="0"/>
            </a:br>
            <a:r>
              <a:rPr lang="fr-FR" dirty="0"/>
              <a:t>- Mettre en œuvre un plan de </a:t>
            </a:r>
            <a:r>
              <a:rPr lang="fr-FR" dirty="0" smtClean="0"/>
              <a:t>travail </a:t>
            </a:r>
            <a:r>
              <a:rPr lang="fr-FR" dirty="0"/>
              <a:t/>
            </a:r>
            <a:br>
              <a:rPr lang="fr-FR" dirty="0"/>
            </a:br>
            <a:r>
              <a:rPr lang="fr-FR" dirty="0"/>
              <a:t>- Choisir les outils de mise en page (MS Word, Latex)</a:t>
            </a:r>
            <a:br>
              <a:rPr lang="fr-FR" dirty="0"/>
            </a:br>
            <a:endParaRPr lang="fr-FR" dirty="0"/>
          </a:p>
        </p:txBody>
      </p:sp>
      <p:sp>
        <p:nvSpPr>
          <p:cNvPr id="9" name="ZoneTexte 8"/>
          <p:cNvSpPr txBox="1"/>
          <p:nvPr/>
        </p:nvSpPr>
        <p:spPr>
          <a:xfrm>
            <a:off x="467544" y="3789040"/>
            <a:ext cx="5544616" cy="1200329"/>
          </a:xfrm>
          <a:prstGeom prst="rect">
            <a:avLst/>
          </a:prstGeom>
          <a:noFill/>
        </p:spPr>
        <p:txBody>
          <a:bodyPr wrap="square" rtlCol="0">
            <a:spAutoFit/>
          </a:bodyPr>
          <a:lstStyle/>
          <a:p>
            <a:r>
              <a:rPr lang="fr-FR" b="1" i="1" u="sng" dirty="0" smtClean="0"/>
              <a:t>Rédaction </a:t>
            </a:r>
            <a:r>
              <a:rPr lang="fr-FR" b="1" i="1" u="sng" dirty="0"/>
              <a:t>scientifique</a:t>
            </a:r>
            <a:r>
              <a:rPr lang="fr-FR" dirty="0"/>
              <a:t/>
            </a:r>
            <a:br>
              <a:rPr lang="fr-FR" dirty="0"/>
            </a:br>
            <a:r>
              <a:rPr lang="fr-FR" dirty="0"/>
              <a:t>- Grammaire et vocabulaire scientifique</a:t>
            </a:r>
            <a:br>
              <a:rPr lang="fr-FR" dirty="0"/>
            </a:br>
            <a:r>
              <a:rPr lang="fr-FR" dirty="0"/>
              <a:t>- Éviter le plagiat</a:t>
            </a:r>
            <a:br>
              <a:rPr lang="fr-FR" dirty="0"/>
            </a:br>
            <a:endParaRPr lang="fr-FR" dirty="0"/>
          </a:p>
        </p:txBody>
      </p:sp>
      <p:sp>
        <p:nvSpPr>
          <p:cNvPr id="4" name="Rectangle 3"/>
          <p:cNvSpPr/>
          <p:nvPr/>
        </p:nvSpPr>
        <p:spPr>
          <a:xfrm>
            <a:off x="467544" y="1516372"/>
            <a:ext cx="8136904" cy="369332"/>
          </a:xfrm>
          <a:prstGeom prst="rect">
            <a:avLst/>
          </a:prstGeom>
        </p:spPr>
        <p:txBody>
          <a:bodyPr wrap="square">
            <a:spAutoFit/>
          </a:bodyPr>
          <a:lstStyle/>
          <a:p>
            <a:r>
              <a:rPr lang="fr-FR" b="1" u="sng" dirty="0"/>
              <a:t> liste des emplois les plus demandés dans le domaine de l'informatique</a:t>
            </a:r>
            <a:endParaRPr lang="en-US"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endParaRPr lang="fr-FR" sz="4800" b="1" dirty="0" smtClean="0">
              <a:solidFill>
                <a:schemeClr val="accent6"/>
              </a:solidFill>
            </a:endParaRPr>
          </a:p>
          <a:p>
            <a:pPr algn="ctr"/>
            <a:r>
              <a:rPr lang="fr-FR" sz="4800" b="1" dirty="0" smtClean="0">
                <a:solidFill>
                  <a:schemeClr val="accent6"/>
                </a:solidFill>
              </a:rPr>
              <a:t>Après Validation et Affectation tu commence votre travail</a:t>
            </a:r>
            <a:endParaRPr lang="fr-FR" sz="4800" b="1" dirty="0">
              <a:solidFill>
                <a:schemeClr val="accent6"/>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00042"/>
            <a:ext cx="9144000" cy="6072230"/>
          </a:xfrm>
        </p:spPr>
        <p:txBody>
          <a:bodyPr>
            <a:normAutofit/>
          </a:bodyPr>
          <a:lstStyle/>
          <a:p>
            <a:r>
              <a:rPr lang="fr-FR" sz="3600" b="1" u="sng" dirty="0" smtClean="0"/>
              <a:t>Les premières questions à posées:</a:t>
            </a:r>
          </a:p>
          <a:p>
            <a:r>
              <a:rPr lang="fr-FR" b="1" dirty="0" smtClean="0">
                <a:solidFill>
                  <a:srgbClr val="FF0000"/>
                </a:solidFill>
              </a:rPr>
              <a:t>Les grandes fonctionnalités à programmer </a:t>
            </a:r>
            <a:r>
              <a:rPr lang="fr-FR" dirty="0" smtClean="0"/>
              <a:t>? </a:t>
            </a:r>
            <a:r>
              <a:rPr lang="fr-FR" dirty="0" smtClean="0">
                <a:sym typeface="Wingdings" pitchFamily="2" charset="2"/>
              </a:rPr>
              <a:t> pour bien orienter votre modélisation le titre d’un thème ne donne pas généralement une idée sur le travail à réaliser.</a:t>
            </a:r>
          </a:p>
          <a:p>
            <a:r>
              <a:rPr lang="fr-FR" b="1" dirty="0" smtClean="0">
                <a:solidFill>
                  <a:srgbClr val="FF0000"/>
                </a:solidFill>
                <a:sym typeface="Wingdings" pitchFamily="2" charset="2"/>
              </a:rPr>
              <a:t>Le point de difficulté du thème.</a:t>
            </a:r>
            <a:r>
              <a:rPr lang="fr-FR" b="1" dirty="0" smtClean="0">
                <a:sym typeface="Wingdings" pitchFamily="2" charset="2"/>
              </a:rPr>
              <a:t> centre du travail</a:t>
            </a:r>
            <a:r>
              <a:rPr lang="fr-FR" dirty="0" smtClean="0">
                <a:sym typeface="Wingdings" pitchFamily="2" charset="2"/>
              </a:rPr>
              <a:t>.</a:t>
            </a:r>
          </a:p>
          <a:p>
            <a:r>
              <a:rPr lang="fr-FR" b="1" u="sng" dirty="0" smtClean="0">
                <a:sym typeface="Wingdings" pitchFamily="2" charset="2"/>
              </a:rPr>
              <a:t>Exemple: </a:t>
            </a:r>
          </a:p>
          <a:p>
            <a:r>
              <a:rPr lang="fr-FR" dirty="0" smtClean="0">
                <a:sym typeface="Wingdings" pitchFamily="2" charset="2"/>
              </a:rPr>
              <a:t>intégration d’un logiciel externe ( ex </a:t>
            </a:r>
            <a:r>
              <a:rPr lang="fr-FR" dirty="0" err="1" smtClean="0">
                <a:sym typeface="Wingdings" pitchFamily="2" charset="2"/>
              </a:rPr>
              <a:t>google</a:t>
            </a:r>
            <a:r>
              <a:rPr lang="fr-FR" dirty="0" smtClean="0">
                <a:sym typeface="Wingdings" pitchFamily="2" charset="2"/>
              </a:rPr>
              <a:t> </a:t>
            </a:r>
            <a:r>
              <a:rPr lang="fr-FR" dirty="0" err="1" smtClean="0">
                <a:sym typeface="Wingdings" pitchFamily="2" charset="2"/>
              </a:rPr>
              <a:t>map</a:t>
            </a:r>
            <a:r>
              <a:rPr lang="fr-FR" dirty="0" smtClean="0">
                <a:sym typeface="Wingdings" pitchFamily="2" charset="2"/>
              </a:rPr>
              <a:t> )</a:t>
            </a:r>
          </a:p>
          <a:p>
            <a:r>
              <a:rPr lang="fr-FR" dirty="0" smtClean="0">
                <a:sym typeface="Wingdings" pitchFamily="2" charset="2"/>
              </a:rPr>
              <a:t>Programmer un algorithme et avoir des résultats améliorés</a:t>
            </a:r>
          </a:p>
          <a:p>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inVertical)">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dirty="0"/>
              <a:t> </a:t>
            </a:r>
            <a:r>
              <a:rPr lang="fr-FR" b="1" dirty="0">
                <a:solidFill>
                  <a:srgbClr val="FF0000"/>
                </a:solidFill>
              </a:rPr>
              <a:t>langage et outil de programmation?</a:t>
            </a:r>
            <a:r>
              <a:rPr lang="fr-FR" b="1" dirty="0">
                <a:solidFill>
                  <a:srgbClr val="FF0000"/>
                </a:solidFill>
                <a:sym typeface="Wingdings" pitchFamily="2" charset="2"/>
              </a:rPr>
              <a:t></a:t>
            </a:r>
            <a:r>
              <a:rPr lang="fr-FR" b="1" dirty="0">
                <a:solidFill>
                  <a:srgbClr val="FF0000"/>
                </a:solidFill>
              </a:rPr>
              <a:t> </a:t>
            </a:r>
          </a:p>
          <a:p>
            <a:r>
              <a:rPr lang="fr-FR" dirty="0"/>
              <a:t>Pour commencer la révision du langage</a:t>
            </a:r>
          </a:p>
          <a:p>
            <a:r>
              <a:rPr lang="fr-FR" dirty="0"/>
              <a:t> et pour installer les outils de développement,  afin d’éviter les problèmes d’installation et pour assurer la compatibilité de votre machine avec les outils avant le début du travail.</a:t>
            </a:r>
            <a:endParaRPr lang="fr-FR" b="1" dirty="0">
              <a:solidFill>
                <a:srgbClr val="FF0000"/>
              </a:solidFill>
            </a:endParaRPr>
          </a:p>
          <a:p>
            <a:endParaRPr lang="fr-FR" dirty="0"/>
          </a:p>
          <a:p>
            <a:endParaRPr lang="fr-FR" dirty="0"/>
          </a:p>
        </p:txBody>
      </p:sp>
    </p:spTree>
    <p:extLst>
      <p:ext uri="{BB962C8B-B14F-4D97-AF65-F5344CB8AC3E}">
        <p14:creationId xmlns:p14="http://schemas.microsoft.com/office/powerpoint/2010/main" val="365540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dirty="0" smtClean="0"/>
              <a:t>Si  thème système d’information ou application WEB</a:t>
            </a:r>
          </a:p>
          <a:p>
            <a:endParaRPr lang="fr-FR" dirty="0"/>
          </a:p>
        </p:txBody>
      </p:sp>
      <p:sp>
        <p:nvSpPr>
          <p:cNvPr id="4" name="Flèche vers le bas 3"/>
          <p:cNvSpPr/>
          <p:nvPr/>
        </p:nvSpPr>
        <p:spPr>
          <a:xfrm>
            <a:off x="4357686" y="235743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à coins arrondis 4"/>
          <p:cNvSpPr/>
          <p:nvPr/>
        </p:nvSpPr>
        <p:spPr>
          <a:xfrm>
            <a:off x="642910" y="2714620"/>
            <a:ext cx="8001056" cy="7143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t>Une modélisation avec UML  est envisageable</a:t>
            </a:r>
            <a:endParaRPr lang="fr-FR" sz="2400" dirty="0"/>
          </a:p>
        </p:txBody>
      </p:sp>
      <p:sp>
        <p:nvSpPr>
          <p:cNvPr id="6" name="Flèche vers le bas 5"/>
          <p:cNvSpPr/>
          <p:nvPr/>
        </p:nvSpPr>
        <p:spPr>
          <a:xfrm>
            <a:off x="4357686" y="3429000"/>
            <a:ext cx="285752"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à coins arrondis 6"/>
          <p:cNvSpPr/>
          <p:nvPr/>
        </p:nvSpPr>
        <p:spPr>
          <a:xfrm>
            <a:off x="714348" y="3857628"/>
            <a:ext cx="7929618" cy="92869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Avant de commencer le travail une bonne révision des différents diagrammes d’UML  est obligatoires</a:t>
            </a:r>
          </a:p>
        </p:txBody>
      </p:sp>
      <p:sp>
        <p:nvSpPr>
          <p:cNvPr id="8" name="Flèche vers le bas 7"/>
          <p:cNvSpPr/>
          <p:nvPr/>
        </p:nvSpPr>
        <p:spPr>
          <a:xfrm>
            <a:off x="4500562" y="4786322"/>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785786" y="5286388"/>
            <a:ext cx="7858180" cy="10001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Eviter (copier coller) des diagrammes car les systèmes et les logiciels développés sont différents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Bien comprendre les caractéristiques du processus (méthode )de développement utilisé ex: processus en Y (2TUP).</a:t>
            </a:r>
          </a:p>
          <a:p>
            <a:r>
              <a:rPr lang="fr-FR" dirty="0" smtClean="0"/>
              <a:t>Bien comprendre le rôle et la relation entre les différents diagrammes d’UML;</a:t>
            </a:r>
          </a:p>
          <a:p>
            <a:r>
              <a:rPr lang="fr-FR" dirty="0" smtClean="0"/>
              <a:t>Respecter l’ordre de construction des modèles;</a:t>
            </a:r>
          </a:p>
          <a:p>
            <a:r>
              <a:rPr lang="fr-FR" dirty="0" smtClean="0"/>
              <a:t>Ne commencer jamais la programmation avant de fixer vos scénarios pour éviter l’incompatibilité entre la conception et la programmation.</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i="1" u="sng" dirty="0" smtClean="0">
                <a:solidFill>
                  <a:srgbClr val="FF0000"/>
                </a:solidFill>
              </a:rPr>
              <a:t>STAGE</a:t>
            </a:r>
            <a:endParaRPr lang="fr-FR" b="1" i="1" u="sng" dirty="0">
              <a:solidFill>
                <a:srgbClr val="FF0000"/>
              </a:solidFill>
            </a:endParaRPr>
          </a:p>
        </p:txBody>
      </p:sp>
      <p:sp>
        <p:nvSpPr>
          <p:cNvPr id="3" name="Espace réservé du contenu 2"/>
          <p:cNvSpPr>
            <a:spLocks noGrp="1"/>
          </p:cNvSpPr>
          <p:nvPr>
            <p:ph idx="1"/>
          </p:nvPr>
        </p:nvSpPr>
        <p:spPr>
          <a:xfrm>
            <a:off x="0" y="1935480"/>
            <a:ext cx="9252520" cy="4389120"/>
          </a:xfrm>
        </p:spPr>
        <p:txBody>
          <a:bodyPr/>
          <a:lstStyle/>
          <a:p>
            <a:r>
              <a:rPr lang="fr-FR" dirty="0" smtClean="0"/>
              <a:t>Chercher  vous même l’information</a:t>
            </a:r>
            <a:endParaRPr lang="fr-FR" dirty="0">
              <a:sym typeface="Wingdings" pitchFamily="2" charset="2"/>
            </a:endParaRPr>
          </a:p>
          <a:p>
            <a:r>
              <a:rPr lang="fr-FR" dirty="0" smtClean="0"/>
              <a:t>n’attendez pas que les employés dans l’entreprise d’accueil vont consacrer du temps pour vous expliquer le déroulement du travail.</a:t>
            </a:r>
          </a:p>
          <a:p>
            <a:pPr marL="0" indent="0">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Si Thème de recherche</a:t>
            </a:r>
            <a:endParaRPr lang="fr-FR" dirty="0"/>
          </a:p>
        </p:txBody>
      </p:sp>
      <p:sp>
        <p:nvSpPr>
          <p:cNvPr id="3" name="Espace réservé du contenu 2"/>
          <p:cNvSpPr>
            <a:spLocks noGrp="1"/>
          </p:cNvSpPr>
          <p:nvPr>
            <p:ph idx="1"/>
          </p:nvPr>
        </p:nvSpPr>
        <p:spPr/>
        <p:txBody>
          <a:bodyPr/>
          <a:lstStyle/>
          <a:p>
            <a:r>
              <a:rPr lang="fr-FR" dirty="0" smtClean="0"/>
              <a:t>Essayer de bien comprendre avec le prof les objectifs de votre travail</a:t>
            </a:r>
          </a:p>
          <a:p>
            <a:r>
              <a:rPr lang="fr-FR" dirty="0" smtClean="0"/>
              <a:t>Essayer de bien comprendre le domaine (pour éviter des questions sans réponses pendant la soutenance).</a:t>
            </a:r>
          </a:p>
          <a:p>
            <a:r>
              <a:rPr lang="fr-FR" dirty="0" smtClean="0"/>
              <a:t>Contribuer dans les choix des méthodes et des outils de travail même si c’est un thème de recherche</a:t>
            </a:r>
            <a:r>
              <a:rPr lang="fr-FR" dirty="0" smtClean="0">
                <a:sym typeface="Wingdings" pitchFamily="2" charset="2"/>
              </a:rPr>
              <a:t> éviter  de suivre d’une manière aveugle le prof.</a:t>
            </a:r>
          </a:p>
          <a:p>
            <a:r>
              <a:rPr lang="fr-FR" dirty="0" smtClean="0">
                <a:sym typeface="Wingdings" pitchFamily="2" charset="2"/>
              </a:rPr>
              <a:t>La difficulté d’un thème de recherche réside dans la programmation .</a:t>
            </a:r>
            <a:endParaRPr lang="fr-FR" dirty="0" smtClean="0"/>
          </a:p>
          <a:p>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143932" cy="2357454"/>
          </a:xfrm>
        </p:spPr>
        <p:txBody>
          <a:bodyPr/>
          <a:lstStyle/>
          <a:p>
            <a:pPr algn="ctr">
              <a:buNone/>
            </a:pPr>
            <a:endParaRPr lang="fr-FR" dirty="0" smtClean="0"/>
          </a:p>
          <a:p>
            <a:pPr algn="ctr">
              <a:buNone/>
            </a:pPr>
            <a:endParaRPr lang="fr-FR" dirty="0" smtClean="0"/>
          </a:p>
          <a:p>
            <a:pPr algn="ctr">
              <a:buNone/>
            </a:pPr>
            <a:r>
              <a:rPr lang="fr-FR" sz="6600" b="1" i="1" u="sng" dirty="0" smtClean="0">
                <a:solidFill>
                  <a:srgbClr val="FF0000"/>
                </a:solidFill>
              </a:rPr>
              <a:t>Terminologie </a:t>
            </a:r>
            <a:endParaRPr lang="fr-FR" sz="6600" b="1" i="1" u="sng"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43734"/>
          </a:xfrm>
        </p:spPr>
        <p:txBody>
          <a:bodyPr>
            <a:normAutofit/>
          </a:bodyPr>
          <a:lstStyle/>
          <a:p>
            <a:r>
              <a:rPr lang="fr-FR" sz="3000" b="1" u="sng" dirty="0" smtClean="0"/>
              <a:t>1. Définitions</a:t>
            </a:r>
          </a:p>
          <a:p>
            <a:pPr marL="342900" indent="-342900">
              <a:buFont typeface="Arial" pitchFamily="34" charset="0"/>
              <a:buChar char="•"/>
            </a:pPr>
            <a:r>
              <a:rPr lang="fr-FR" b="1" u="sng" dirty="0" smtClean="0"/>
              <a:t>Projet de Fin d'Etudes:</a:t>
            </a:r>
          </a:p>
          <a:p>
            <a:r>
              <a:rPr lang="fr-FR" sz="2400" dirty="0" smtClean="0"/>
              <a:t>Le PFE est un </a:t>
            </a:r>
            <a:r>
              <a:rPr lang="fr-FR" sz="2400" dirty="0" smtClean="0">
                <a:solidFill>
                  <a:srgbClr val="FF0000"/>
                </a:solidFill>
              </a:rPr>
              <a:t>travail individuel </a:t>
            </a:r>
            <a:r>
              <a:rPr lang="fr-FR" sz="2400" dirty="0" smtClean="0"/>
              <a:t>effectué sous la responsabilité d'un </a:t>
            </a:r>
            <a:r>
              <a:rPr lang="fr-FR" sz="2400" dirty="0" smtClean="0">
                <a:solidFill>
                  <a:srgbClr val="FF0000"/>
                </a:solidFill>
              </a:rPr>
              <a:t>directeur</a:t>
            </a:r>
            <a:r>
              <a:rPr lang="fr-FR" sz="2400" dirty="0" smtClean="0"/>
              <a:t> et qui débouche sur un </a:t>
            </a:r>
            <a:r>
              <a:rPr lang="fr-FR" sz="2400" dirty="0" smtClean="0">
                <a:solidFill>
                  <a:srgbClr val="FF0000"/>
                </a:solidFill>
              </a:rPr>
              <a:t>rapport </a:t>
            </a:r>
            <a:r>
              <a:rPr lang="fr-FR" sz="2400" dirty="0" smtClean="0"/>
              <a:t>écrit  et évalué lors d'une </a:t>
            </a:r>
            <a:r>
              <a:rPr lang="fr-FR" sz="2400" dirty="0" smtClean="0">
                <a:solidFill>
                  <a:srgbClr val="FF0000"/>
                </a:solidFill>
              </a:rPr>
              <a:t>défense orale  (soutenance) </a:t>
            </a:r>
            <a:r>
              <a:rPr lang="fr-FR" sz="2400" dirty="0" smtClean="0"/>
              <a:t>publique. </a:t>
            </a:r>
          </a:p>
          <a:p>
            <a:r>
              <a:rPr lang="fr-FR" sz="2400" dirty="0" smtClean="0"/>
              <a:t>La défense a lieu en présence du </a:t>
            </a:r>
            <a:r>
              <a:rPr lang="fr-FR" sz="2400" dirty="0" smtClean="0">
                <a:solidFill>
                  <a:srgbClr val="FF0000"/>
                </a:solidFill>
              </a:rPr>
              <a:t>directeur</a:t>
            </a:r>
            <a:r>
              <a:rPr lang="fr-FR" sz="2400" dirty="0" smtClean="0"/>
              <a:t> et d'un </a:t>
            </a:r>
            <a:r>
              <a:rPr lang="fr-FR" sz="2400" dirty="0" smtClean="0">
                <a:solidFill>
                  <a:srgbClr val="FF0000"/>
                </a:solidFill>
              </a:rPr>
              <a:t>expert et</a:t>
            </a:r>
            <a:r>
              <a:rPr lang="fr-FR" sz="2400" dirty="0" smtClean="0"/>
              <a:t> éventuellement d'un </a:t>
            </a:r>
            <a:r>
              <a:rPr lang="fr-FR" sz="2400" dirty="0" smtClean="0">
                <a:solidFill>
                  <a:srgbClr val="FF0000"/>
                </a:solidFill>
              </a:rPr>
              <a:t>rapporteur</a:t>
            </a:r>
            <a:r>
              <a:rPr lang="fr-FR" sz="2400" dirty="0" smtClean="0"/>
              <a:t>. </a:t>
            </a:r>
          </a:p>
          <a:p>
            <a:r>
              <a:rPr lang="fr-FR" sz="2400" b="1" u="sng" dirty="0" smtClean="0"/>
              <a:t>mémoire:</a:t>
            </a:r>
          </a:p>
          <a:p>
            <a:r>
              <a:rPr lang="fr-FR" sz="2400" dirty="0" smtClean="0"/>
              <a:t>Un </a:t>
            </a:r>
            <a:r>
              <a:rPr lang="fr-FR" sz="2400" b="1" dirty="0" smtClean="0"/>
              <a:t>mémoire</a:t>
            </a:r>
            <a:r>
              <a:rPr lang="fr-FR" sz="2400" dirty="0" smtClean="0"/>
              <a:t> est un </a:t>
            </a:r>
            <a:r>
              <a:rPr lang="fr-FR" sz="2400" dirty="0" smtClean="0">
                <a:solidFill>
                  <a:srgbClr val="FF0000"/>
                </a:solidFill>
              </a:rPr>
              <a:t>document</a:t>
            </a:r>
            <a:r>
              <a:rPr lang="fr-FR" sz="2400" dirty="0" smtClean="0"/>
              <a:t> permettant d'exposer son opinion(ou les résultats des recherches) concernant un sujet donné.</a:t>
            </a:r>
          </a:p>
          <a:p>
            <a:endParaRPr lang="fr-F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5" name="Rectangle 4"/>
          <p:cNvSpPr/>
          <p:nvPr/>
        </p:nvSpPr>
        <p:spPr>
          <a:xfrm>
            <a:off x="428596" y="2786058"/>
            <a:ext cx="8308493" cy="830997"/>
          </a:xfrm>
          <a:prstGeom prst="rect">
            <a:avLst/>
          </a:prstGeom>
        </p:spPr>
        <p:txBody>
          <a:bodyPr wrap="none">
            <a:spAutoFit/>
          </a:bodyPr>
          <a:lstStyle/>
          <a:p>
            <a:r>
              <a:rPr lang="fr-FR" sz="4800" b="1" i="1" u="sng" dirty="0" smtClean="0">
                <a:solidFill>
                  <a:srgbClr val="FF0000"/>
                </a:solidFill>
              </a:rPr>
              <a:t>Planification et préparation</a:t>
            </a:r>
            <a:endParaRPr lang="fr-FR" sz="48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4. </a:t>
            </a:r>
            <a:r>
              <a:rPr lang="fr-FR" b="1" i="1" u="sng" dirty="0" smtClean="0"/>
              <a:t>Structure d'un mémoire</a:t>
            </a:r>
            <a:r>
              <a:rPr lang="fr-FR" dirty="0" smtClean="0"/>
              <a:t/>
            </a:r>
            <a:br>
              <a:rPr lang="fr-FR" dirty="0" smtClean="0"/>
            </a:br>
            <a:r>
              <a:rPr lang="fr-FR" dirty="0" smtClean="0"/>
              <a:t>- Résumé</a:t>
            </a:r>
            <a:br>
              <a:rPr lang="fr-FR" dirty="0" smtClean="0"/>
            </a:br>
            <a:r>
              <a:rPr lang="fr-FR" dirty="0" smtClean="0"/>
              <a:t>- Introduction</a:t>
            </a:r>
            <a:br>
              <a:rPr lang="fr-FR" dirty="0" smtClean="0"/>
            </a:br>
            <a:r>
              <a:rPr lang="fr-FR" dirty="0" smtClean="0"/>
              <a:t>- Etat de l'art</a:t>
            </a:r>
            <a:br>
              <a:rPr lang="fr-FR" dirty="0" smtClean="0"/>
            </a:br>
            <a:r>
              <a:rPr lang="fr-FR" dirty="0" smtClean="0"/>
              <a:t>- Matériels et méthodes</a:t>
            </a:r>
            <a:br>
              <a:rPr lang="fr-FR" dirty="0" smtClean="0"/>
            </a:br>
            <a:r>
              <a:rPr lang="fr-FR" dirty="0" smtClean="0"/>
              <a:t>- Résultats</a:t>
            </a:r>
            <a:br>
              <a:rPr lang="fr-FR" dirty="0" smtClean="0"/>
            </a:br>
            <a:r>
              <a:rPr lang="fr-FR" dirty="0" smtClean="0"/>
              <a:t>- Discussion</a:t>
            </a:r>
            <a:br>
              <a:rPr lang="fr-FR" dirty="0" smtClean="0"/>
            </a:br>
            <a:r>
              <a:rPr lang="fr-FR" dirty="0" smtClean="0"/>
              <a:t>- Conclusion</a:t>
            </a:r>
            <a:br>
              <a:rPr lang="fr-FR" dirty="0" smtClean="0"/>
            </a:br>
            <a:r>
              <a:rPr lang="fr-FR" dirty="0" smtClean="0"/>
              <a:t>- Référence bibliographiques</a:t>
            </a:r>
          </a:p>
          <a:p>
            <a:endParaRPr lang="fr-FR" dirty="0">
              <a:solidFill>
                <a:srgbClr val="C00000"/>
              </a:solidFill>
            </a:endParaRPr>
          </a:p>
        </p:txBody>
      </p:sp>
      <p:sp>
        <p:nvSpPr>
          <p:cNvPr id="4" name="Titre 1"/>
          <p:cNvSpPr>
            <a:spLocks noGrp="1"/>
          </p:cNvSpPr>
          <p:nvPr>
            <p:ph type="title"/>
          </p:nvPr>
        </p:nvSpPr>
        <p:spPr/>
        <p:txBody>
          <a:bodyPr>
            <a:normAutofit fontScale="90000"/>
          </a:bodyPr>
          <a:lstStyle/>
          <a:p>
            <a:pPr algn="ctr"/>
            <a:r>
              <a:rPr lang="fr-FR" sz="4800" b="1" u="sng" dirty="0" smtClean="0">
                <a:solidFill>
                  <a:srgbClr val="FF0000"/>
                </a:solidFill>
              </a:rPr>
              <a:t/>
            </a:r>
            <a:br>
              <a:rPr lang="fr-FR" sz="4800" b="1" u="sng" dirty="0" smtClean="0">
                <a:solidFill>
                  <a:srgbClr val="FF0000"/>
                </a:solidFill>
              </a:rPr>
            </a:br>
            <a:r>
              <a:rPr lang="fr-FR" sz="4800" b="1" u="sng" dirty="0" smtClean="0">
                <a:solidFill>
                  <a:srgbClr val="FF0000"/>
                </a:solidFill>
              </a:rPr>
              <a:t>Contenu de la matière </a:t>
            </a:r>
            <a:r>
              <a:rPr lang="fr-FR" b="1" u="sng" dirty="0" smtClean="0">
                <a:solidFill>
                  <a:srgbClr val="FF0000"/>
                </a:solidFill>
              </a:rPr>
              <a:t>:</a:t>
            </a:r>
            <a:br>
              <a:rPr lang="fr-FR" b="1" u="sng" dirty="0" smtClean="0">
                <a:solidFill>
                  <a:srgbClr val="FF0000"/>
                </a:solidFill>
              </a:rPr>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857232"/>
            <a:ext cx="8229600" cy="4389120"/>
          </a:xfrm>
        </p:spPr>
        <p:txBody>
          <a:bodyPr>
            <a:normAutofit fontScale="32500" lnSpcReduction="20000"/>
          </a:bodyPr>
          <a:lstStyle/>
          <a:p>
            <a:r>
              <a:rPr lang="fr-FR" sz="11200" b="1" u="sng" dirty="0" smtClean="0">
                <a:latin typeface="Times New Roman" pitchFamily="18" charset="0"/>
                <a:cs typeface="Times New Roman" pitchFamily="18" charset="0"/>
              </a:rPr>
              <a:t>1. Définitions </a:t>
            </a:r>
            <a:r>
              <a:rPr lang="fr-FR" altLang="zh-CN" sz="11200" b="1" u="sng" dirty="0" smtClean="0">
                <a:latin typeface="Times New Roman" pitchFamily="18" charset="0"/>
                <a:ea typeface="SimSun" pitchFamily="2" charset="-122"/>
                <a:cs typeface="Times New Roman" pitchFamily="18" charset="0"/>
              </a:rPr>
              <a:t>plan de travail.</a:t>
            </a:r>
          </a:p>
          <a:p>
            <a:pPr algn="just" fontAlgn="base"/>
            <a:endParaRPr lang="fr-FR" sz="9600" dirty="0" smtClean="0">
              <a:latin typeface="Times New Roman" pitchFamily="18" charset="0"/>
              <a:cs typeface="Times New Roman" pitchFamily="18" charset="0"/>
            </a:endParaRPr>
          </a:p>
          <a:p>
            <a:pPr algn="just" fontAlgn="base"/>
            <a:r>
              <a:rPr lang="fr-FR" sz="9600" dirty="0" smtClean="0">
                <a:latin typeface="Times New Roman" pitchFamily="18" charset="0"/>
                <a:cs typeface="Times New Roman" pitchFamily="18" charset="0"/>
              </a:rPr>
              <a:t>Un plan de travail est un ensemble </a:t>
            </a:r>
            <a:r>
              <a:rPr lang="fr-FR" sz="9600" dirty="0" smtClean="0">
                <a:solidFill>
                  <a:srgbClr val="FF0000"/>
                </a:solidFill>
                <a:latin typeface="Times New Roman" pitchFamily="18" charset="0"/>
                <a:cs typeface="Times New Roman" pitchFamily="18" charset="0"/>
              </a:rPr>
              <a:t>systématique d’activités </a:t>
            </a:r>
            <a:r>
              <a:rPr lang="fr-FR" sz="9600" dirty="0" smtClean="0">
                <a:latin typeface="Times New Roman" pitchFamily="18" charset="0"/>
                <a:cs typeface="Times New Roman" pitchFamily="18" charset="0"/>
              </a:rPr>
              <a:t>mises en œuvre pour concrétiser un but. </a:t>
            </a:r>
          </a:p>
          <a:p>
            <a:pPr algn="just" fontAlgn="base">
              <a:buNone/>
            </a:pPr>
            <a:endParaRPr lang="fr-FR" sz="9600" dirty="0" smtClean="0">
              <a:latin typeface="Times New Roman" pitchFamily="18" charset="0"/>
              <a:cs typeface="Times New Roman" pitchFamily="18" charset="0"/>
            </a:endParaRPr>
          </a:p>
          <a:p>
            <a:pPr algn="just" fontAlgn="base"/>
            <a:endParaRPr lang="fr-FR" sz="9600" dirty="0" smtClean="0">
              <a:latin typeface="Times New Roman" pitchFamily="18" charset="0"/>
              <a:cs typeface="Times New Roman" pitchFamily="18" charset="0"/>
            </a:endParaRPr>
          </a:p>
          <a:p>
            <a:pPr algn="just">
              <a:buNone/>
            </a:pPr>
            <a:r>
              <a:rPr lang="fr-FR" sz="9600" dirty="0" smtClean="0">
                <a:latin typeface="Times New Roman" pitchFamily="18" charset="0"/>
                <a:cs typeface="Times New Roman" pitchFamily="18" charset="0"/>
              </a:rPr>
              <a:t/>
            </a:r>
            <a:br>
              <a:rPr lang="fr-FR" sz="9600" dirty="0" smtClean="0">
                <a:latin typeface="Times New Roman" pitchFamily="18" charset="0"/>
                <a:cs typeface="Times New Roman" pitchFamily="18" charset="0"/>
              </a:rPr>
            </a:br>
            <a:r>
              <a:rPr lang="fr-FR" sz="3800" dirty="0" smtClean="0">
                <a:latin typeface="Times New Roman" pitchFamily="18" charset="0"/>
                <a:cs typeface="Times New Roman" pitchFamily="18" charset="0"/>
              </a:rPr>
              <a:t/>
            </a:r>
            <a:br>
              <a:rPr lang="fr-FR" sz="3800" dirty="0" smtClean="0">
                <a:latin typeface="Times New Roman" pitchFamily="18" charset="0"/>
                <a:cs typeface="Times New Roman" pitchFamily="18" charset="0"/>
              </a:rPr>
            </a:br>
            <a:endParaRPr lang="fr-FR" sz="3800" b="1" u="sng"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736"/>
            <a:ext cx="9144000" cy="4895864"/>
          </a:xfrm>
        </p:spPr>
        <p:txBody>
          <a:bodyPr>
            <a:normAutofit/>
          </a:bodyPr>
          <a:lstStyle/>
          <a:p>
            <a:pPr algn="just"/>
            <a:r>
              <a:rPr lang="fr-FR" dirty="0" smtClean="0"/>
              <a:t>la réalisation du mémoire repose sur plusieurs étapes essentielles qu’il faut parfois mener de front ou en parallèle.</a:t>
            </a:r>
          </a:p>
          <a:p>
            <a:pPr algn="just"/>
            <a:endParaRPr lang="fr-FR" dirty="0" smtClean="0"/>
          </a:p>
          <a:p>
            <a:pPr algn="just"/>
            <a:r>
              <a:rPr lang="fr-FR" dirty="0" smtClean="0"/>
              <a:t>Il est alors primordial de s’accorder pour chaque étape un délai raisonnable. </a:t>
            </a:r>
          </a:p>
          <a:p>
            <a:pPr algn="just"/>
            <a:r>
              <a:rPr lang="fr-FR" dirty="0" smtClean="0"/>
              <a:t>Si vous voulez rendre votre mémoire à temps, il faut vous en tenir à un planning rigoureux. Votre capacité à respecter les délais est une des conditions de réussite de votre mémoire.</a:t>
            </a:r>
          </a:p>
          <a:p>
            <a:pPr algn="just"/>
            <a:endParaRPr lang="fr-FR" dirty="0" smtClean="0"/>
          </a:p>
          <a:p>
            <a:pPr algn="just"/>
            <a:r>
              <a:rPr lang="fr-FR" dirty="0" smtClean="0"/>
              <a:t>Ce planning peut être représenté sous différentes formes (tableau, diagramme…).</a:t>
            </a:r>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143000"/>
          </a:xfrm>
        </p:spPr>
        <p:txBody>
          <a:bodyPr>
            <a:normAutofit/>
          </a:bodyPr>
          <a:lstStyle/>
          <a:p>
            <a:r>
              <a:rPr lang="fr-FR" sz="2400" dirty="0" smtClean="0"/>
              <a:t>Nous vous proposons ici une matérialisation du planning de mémoire sous la forme du diagramme de Gantt : </a:t>
            </a:r>
            <a:endParaRPr lang="fr-FR" sz="2400" dirty="0"/>
          </a:p>
        </p:txBody>
      </p:sp>
      <p:pic>
        <p:nvPicPr>
          <p:cNvPr id="4" name="Picture 2" descr="http://www.scriptor.fr/sites/scriptor.fr/files/upload/gantt-planning_memoire.jpg"/>
          <p:cNvPicPr>
            <a:picLocks noChangeAspect="1" noChangeArrowheads="1"/>
          </p:cNvPicPr>
          <p:nvPr/>
        </p:nvPicPr>
        <p:blipFill>
          <a:blip r:embed="rId2"/>
          <a:srcRect/>
          <a:stretch>
            <a:fillRect/>
          </a:stretch>
        </p:blipFill>
        <p:spPr bwMode="auto">
          <a:xfrm>
            <a:off x="0" y="0"/>
            <a:ext cx="9144000" cy="681175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fr-FR" dirty="0" smtClean="0"/>
              <a:t>Aucune étape n’est à sous-estimer, la rédaction des chapitres, la relecture et les validations par les enseignants prennent parfois plus de temps que prévu.</a:t>
            </a:r>
          </a:p>
          <a:p>
            <a:pPr algn="just"/>
            <a:r>
              <a:rPr lang="fr-FR" dirty="0" smtClean="0"/>
              <a:t>Nous vous conseillons :</a:t>
            </a:r>
          </a:p>
          <a:p>
            <a:pPr algn="just"/>
            <a:r>
              <a:rPr lang="fr-FR" dirty="0" smtClean="0"/>
              <a:t>de dresser votre propre planning de réalisation suivant les délais qui vous sont impartis en listant l’ensemble des étapes de votre projet,</a:t>
            </a:r>
          </a:p>
          <a:p>
            <a:pPr algn="just"/>
            <a:r>
              <a:rPr lang="fr-FR" dirty="0" smtClean="0"/>
              <a:t>d’estimer le temps nécessaire pour la réalisation de chacune des étapes,</a:t>
            </a:r>
          </a:p>
          <a:p>
            <a:pPr algn="just"/>
            <a:r>
              <a:rPr lang="fr-FR" dirty="0" smtClean="0"/>
              <a:t>de prévoir des périodes de sécurité pour vous laisser des temps de repos et au cas où vous auriez pris du retard lors d’une des phases,</a:t>
            </a:r>
          </a:p>
          <a:p>
            <a:pPr algn="just"/>
            <a:r>
              <a:rPr lang="fr-FR" dirty="0" smtClean="0"/>
              <a:t>de respecter au maximum votre planning en l’actualisant régulièrement.</a:t>
            </a:r>
          </a:p>
          <a:p>
            <a:pPr algn="just"/>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b="1" dirty="0"/>
          </a:p>
        </p:txBody>
      </p:sp>
      <p:sp>
        <p:nvSpPr>
          <p:cNvPr id="3" name="Espace réservé du contenu 2"/>
          <p:cNvSpPr>
            <a:spLocks noGrp="1"/>
          </p:cNvSpPr>
          <p:nvPr>
            <p:ph idx="1"/>
          </p:nvPr>
        </p:nvSpPr>
        <p:spPr/>
        <p:txBody>
          <a:bodyPr>
            <a:normAutofit/>
          </a:bodyPr>
          <a:lstStyle/>
          <a:p>
            <a:pPr algn="just"/>
            <a:r>
              <a:rPr lang="fr-FR" dirty="0" smtClean="0"/>
              <a:t>Fixez vous par jour des petits buts.</a:t>
            </a:r>
          </a:p>
          <a:p>
            <a:pPr algn="just"/>
            <a:r>
              <a:rPr lang="fr-FR" dirty="0" smtClean="0"/>
              <a:t> Assignez-vous de petites tâches réalisables par jour et soyez patients. Un mémoire ne se fait pas en un jour.</a:t>
            </a:r>
          </a:p>
          <a:p>
            <a:pPr algn="just"/>
            <a:r>
              <a:rPr lang="fr-FR" dirty="0" smtClean="0"/>
              <a:t>Commencez par les tâches qui vous paraissent les plus pénibles. Le plus dur sera fait, le reste sera donc toujours plus facile et agréable.</a:t>
            </a:r>
          </a:p>
          <a:p>
            <a:pPr algn="just"/>
            <a:r>
              <a:rPr lang="fr-FR" dirty="0" smtClean="0"/>
              <a:t>Rassemblez les tâches de même nature, vous aurez le sentiment d’avoir accompli une partie importante de votre travail et vous pourrez passer tranquillement à autre chose.</a:t>
            </a:r>
          </a:p>
          <a:p>
            <a:pPr algn="just"/>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La gestion de l’information</a:t>
            </a:r>
            <a:endParaRPr lang="fr-FR" dirty="0"/>
          </a:p>
        </p:txBody>
      </p:sp>
      <p:sp>
        <p:nvSpPr>
          <p:cNvPr id="3" name="Espace réservé du contenu 2"/>
          <p:cNvSpPr>
            <a:spLocks noGrp="1"/>
          </p:cNvSpPr>
          <p:nvPr>
            <p:ph idx="1"/>
          </p:nvPr>
        </p:nvSpPr>
        <p:spPr>
          <a:xfrm>
            <a:off x="0" y="1935480"/>
            <a:ext cx="9144000" cy="4389120"/>
          </a:xfrm>
        </p:spPr>
        <p:txBody>
          <a:bodyPr/>
          <a:lstStyle/>
          <a:p>
            <a:pPr algn="just">
              <a:buFont typeface="Wingdings" pitchFamily="2" charset="2"/>
              <a:buChar char="§"/>
            </a:pPr>
            <a:r>
              <a:rPr lang="fr-FR" b="1" i="1" u="sng" dirty="0" smtClean="0">
                <a:solidFill>
                  <a:srgbClr val="FF0000"/>
                </a:solidFill>
              </a:rPr>
              <a:t> </a:t>
            </a:r>
            <a:r>
              <a:rPr lang="fr-FR" dirty="0" smtClean="0"/>
              <a:t>Triez l’ensemble des informations collectées sous forme de fichiers informatiques et classez les par thèmes. </a:t>
            </a:r>
          </a:p>
          <a:p>
            <a:pPr algn="just">
              <a:buFont typeface="Wingdings" pitchFamily="2" charset="2"/>
              <a:buChar char="§"/>
            </a:pPr>
            <a:endParaRPr lang="fr-FR" dirty="0" smtClean="0"/>
          </a:p>
          <a:p>
            <a:pPr>
              <a:buNone/>
            </a:pPr>
            <a:r>
              <a:rPr lang="fr-FR" b="1" u="sng" dirty="0" smtClean="0">
                <a:solidFill>
                  <a:srgbClr val="FF0000"/>
                </a:solidFill>
              </a:rPr>
              <a:t>Exemple: </a:t>
            </a:r>
            <a:r>
              <a:rPr lang="fr-FR" b="1" u="sng" dirty="0"/>
              <a:t> </a:t>
            </a:r>
            <a:r>
              <a:rPr lang="fr-FR" dirty="0" smtClean="0"/>
              <a:t>thème sur </a:t>
            </a:r>
            <a:r>
              <a:rPr lang="fr-FR" dirty="0" smtClean="0">
                <a:solidFill>
                  <a:srgbClr val="C00000"/>
                </a:solidFill>
              </a:rPr>
              <a:t>l’optimisation </a:t>
            </a:r>
            <a:r>
              <a:rPr lang="fr-FR" dirty="0" smtClean="0"/>
              <a:t>et le </a:t>
            </a:r>
            <a:r>
              <a:rPr lang="fr-FR" b="1" dirty="0" err="1" smtClean="0">
                <a:solidFill>
                  <a:schemeClr val="accent1">
                    <a:lumMod val="60000"/>
                    <a:lumOff val="40000"/>
                  </a:schemeClr>
                </a:solidFill>
              </a:rPr>
              <a:t>deep</a:t>
            </a:r>
            <a:r>
              <a:rPr lang="fr-FR" b="1" dirty="0" smtClean="0">
                <a:solidFill>
                  <a:schemeClr val="accent1">
                    <a:lumMod val="60000"/>
                    <a:lumOff val="40000"/>
                  </a:schemeClr>
                </a:solidFill>
              </a:rPr>
              <a:t> </a:t>
            </a:r>
            <a:r>
              <a:rPr lang="fr-FR" b="1" dirty="0" err="1" smtClean="0">
                <a:solidFill>
                  <a:schemeClr val="accent1">
                    <a:lumMod val="60000"/>
                    <a:lumOff val="40000"/>
                  </a:schemeClr>
                </a:solidFill>
              </a:rPr>
              <a:t>leaning</a:t>
            </a:r>
            <a:r>
              <a:rPr lang="fr-FR" dirty="0" smtClean="0"/>
              <a:t> dans les système </a:t>
            </a:r>
            <a:r>
              <a:rPr lang="fr-FR" b="1" dirty="0" smtClean="0">
                <a:solidFill>
                  <a:schemeClr val="accent5">
                    <a:lumMod val="75000"/>
                  </a:schemeClr>
                </a:solidFill>
              </a:rPr>
              <a:t>multi agents,</a:t>
            </a:r>
          </a:p>
          <a:p>
            <a:pPr>
              <a:buNone/>
            </a:pPr>
            <a:endParaRPr lang="fr-FR" b="1" u="sng" dirty="0">
              <a:solidFill>
                <a:schemeClr val="accent5">
                  <a:lumMod val="75000"/>
                </a:schemeClr>
              </a:solidFill>
            </a:endParaRPr>
          </a:p>
        </p:txBody>
      </p:sp>
      <p:sp>
        <p:nvSpPr>
          <p:cNvPr id="4" name="File"/>
          <p:cNvSpPr>
            <a:spLocks noEditPoints="1" noChangeArrowheads="1"/>
          </p:cNvSpPr>
          <p:nvPr/>
        </p:nvSpPr>
        <p:spPr bwMode="auto">
          <a:xfrm>
            <a:off x="395536" y="4221088"/>
            <a:ext cx="943744" cy="544835"/>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fr-FR"/>
          </a:p>
        </p:txBody>
      </p:sp>
      <p:sp>
        <p:nvSpPr>
          <p:cNvPr id="5" name="File"/>
          <p:cNvSpPr>
            <a:spLocks noEditPoints="1" noChangeArrowheads="1"/>
          </p:cNvSpPr>
          <p:nvPr/>
        </p:nvSpPr>
        <p:spPr bwMode="auto">
          <a:xfrm>
            <a:off x="395536" y="4941169"/>
            <a:ext cx="943744" cy="504056"/>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fr-FR"/>
          </a:p>
        </p:txBody>
      </p:sp>
      <p:sp>
        <p:nvSpPr>
          <p:cNvPr id="6" name="File"/>
          <p:cNvSpPr>
            <a:spLocks noEditPoints="1" noChangeArrowheads="1"/>
          </p:cNvSpPr>
          <p:nvPr/>
        </p:nvSpPr>
        <p:spPr bwMode="auto">
          <a:xfrm>
            <a:off x="395536" y="5661248"/>
            <a:ext cx="943744" cy="544835"/>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fr-FR"/>
          </a:p>
        </p:txBody>
      </p:sp>
      <p:sp>
        <p:nvSpPr>
          <p:cNvPr id="7" name="ZoneTexte 6"/>
          <p:cNvSpPr txBox="1"/>
          <p:nvPr/>
        </p:nvSpPr>
        <p:spPr>
          <a:xfrm>
            <a:off x="1763688" y="4221088"/>
            <a:ext cx="4032448" cy="369332"/>
          </a:xfrm>
          <a:prstGeom prst="rect">
            <a:avLst/>
          </a:prstGeom>
          <a:noFill/>
        </p:spPr>
        <p:txBody>
          <a:bodyPr wrap="square" rtlCol="0">
            <a:spAutoFit/>
          </a:bodyPr>
          <a:lstStyle/>
          <a:p>
            <a:r>
              <a:rPr lang="fr-FR" dirty="0" smtClean="0"/>
              <a:t>optimisation</a:t>
            </a:r>
            <a:endParaRPr lang="fr-FR" dirty="0"/>
          </a:p>
        </p:txBody>
      </p:sp>
      <p:sp>
        <p:nvSpPr>
          <p:cNvPr id="8" name="ZoneTexte 7"/>
          <p:cNvSpPr txBox="1"/>
          <p:nvPr/>
        </p:nvSpPr>
        <p:spPr>
          <a:xfrm>
            <a:off x="1763688" y="5008531"/>
            <a:ext cx="4032448" cy="369332"/>
          </a:xfrm>
          <a:prstGeom prst="rect">
            <a:avLst/>
          </a:prstGeom>
          <a:noFill/>
        </p:spPr>
        <p:txBody>
          <a:bodyPr wrap="square" rtlCol="0">
            <a:spAutoFit/>
          </a:bodyPr>
          <a:lstStyle/>
          <a:p>
            <a:r>
              <a:rPr lang="fr-FR" dirty="0" err="1" smtClean="0"/>
              <a:t>Deep</a:t>
            </a:r>
            <a:r>
              <a:rPr lang="fr-FR" dirty="0" smtClean="0"/>
              <a:t> </a:t>
            </a:r>
            <a:r>
              <a:rPr lang="fr-FR" dirty="0" err="1" smtClean="0"/>
              <a:t>learning</a:t>
            </a:r>
            <a:endParaRPr lang="fr-FR" dirty="0"/>
          </a:p>
        </p:txBody>
      </p:sp>
      <p:sp>
        <p:nvSpPr>
          <p:cNvPr id="9" name="ZoneTexte 8"/>
          <p:cNvSpPr txBox="1"/>
          <p:nvPr/>
        </p:nvSpPr>
        <p:spPr>
          <a:xfrm>
            <a:off x="1763688" y="5748999"/>
            <a:ext cx="4032448" cy="369332"/>
          </a:xfrm>
          <a:prstGeom prst="rect">
            <a:avLst/>
          </a:prstGeom>
          <a:noFill/>
        </p:spPr>
        <p:txBody>
          <a:bodyPr wrap="square" rtlCol="0">
            <a:spAutoFit/>
          </a:bodyPr>
          <a:lstStyle/>
          <a:p>
            <a:r>
              <a:rPr lang="fr-FR" dirty="0" err="1" smtClean="0"/>
              <a:t>multiagents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barn(inVertical)">
                                      <p:cBhvr>
                                        <p:cTn id="35" dur="500"/>
                                        <p:tgtEl>
                                          <p:spTgt spid="6"/>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arn(inVertical)">
                                      <p:cBhvr>
                                        <p:cTn id="3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980728"/>
            <a:ext cx="8064896" cy="954107"/>
          </a:xfrm>
          <a:prstGeom prst="rect">
            <a:avLst/>
          </a:prstGeom>
        </p:spPr>
        <p:txBody>
          <a:bodyPr wrap="square">
            <a:spAutoFit/>
          </a:bodyPr>
          <a:lstStyle/>
          <a:p>
            <a:pPr algn="just">
              <a:buFont typeface="Wingdings" pitchFamily="2" charset="2"/>
              <a:buChar char="§"/>
            </a:pPr>
            <a:r>
              <a:rPr lang="fr-FR" sz="2800" dirty="0"/>
              <a:t>Nommez vos fichiers suffisamment explicitement pour comprendre ce que vous y rangez.</a:t>
            </a:r>
          </a:p>
        </p:txBody>
      </p:sp>
      <p:sp>
        <p:nvSpPr>
          <p:cNvPr id="5" name="File"/>
          <p:cNvSpPr>
            <a:spLocks noEditPoints="1" noChangeArrowheads="1"/>
          </p:cNvSpPr>
          <p:nvPr/>
        </p:nvSpPr>
        <p:spPr bwMode="auto">
          <a:xfrm>
            <a:off x="539552" y="1952363"/>
            <a:ext cx="1296144" cy="612541"/>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fr-FR"/>
          </a:p>
        </p:txBody>
      </p:sp>
      <p:sp>
        <p:nvSpPr>
          <p:cNvPr id="6" name="File"/>
          <p:cNvSpPr>
            <a:spLocks noEditPoints="1" noChangeArrowheads="1"/>
          </p:cNvSpPr>
          <p:nvPr/>
        </p:nvSpPr>
        <p:spPr bwMode="auto">
          <a:xfrm>
            <a:off x="531912" y="2780929"/>
            <a:ext cx="1303784" cy="648072"/>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fr-FR"/>
          </a:p>
        </p:txBody>
      </p:sp>
      <p:sp>
        <p:nvSpPr>
          <p:cNvPr id="7" name="ZoneTexte 6"/>
          <p:cNvSpPr txBox="1"/>
          <p:nvPr/>
        </p:nvSpPr>
        <p:spPr>
          <a:xfrm>
            <a:off x="2123728" y="2132856"/>
            <a:ext cx="2880320" cy="369332"/>
          </a:xfrm>
          <a:prstGeom prst="rect">
            <a:avLst/>
          </a:prstGeom>
          <a:noFill/>
        </p:spPr>
        <p:txBody>
          <a:bodyPr wrap="square" rtlCol="0">
            <a:spAutoFit/>
          </a:bodyPr>
          <a:lstStyle/>
          <a:p>
            <a:r>
              <a:rPr lang="fr-FR" dirty="0" err="1" smtClean="0"/>
              <a:t>Glrkglk,hle,hyr</a:t>
            </a:r>
            <a:endParaRPr lang="fr-FR" dirty="0"/>
          </a:p>
        </p:txBody>
      </p:sp>
      <p:sp>
        <p:nvSpPr>
          <p:cNvPr id="8" name="ZoneTexte 7"/>
          <p:cNvSpPr txBox="1"/>
          <p:nvPr/>
        </p:nvSpPr>
        <p:spPr>
          <a:xfrm>
            <a:off x="2123728" y="2996952"/>
            <a:ext cx="4680520" cy="369332"/>
          </a:xfrm>
          <a:prstGeom prst="rect">
            <a:avLst/>
          </a:prstGeom>
          <a:noFill/>
        </p:spPr>
        <p:txBody>
          <a:bodyPr wrap="square" rtlCol="0">
            <a:spAutoFit/>
          </a:bodyPr>
          <a:lstStyle/>
          <a:p>
            <a:r>
              <a:rPr lang="fr-FR" dirty="0" err="1" smtClean="0"/>
              <a:t>hhhhhhhhhhhhhhhhhhhhhhhhhhhhhhhh</a:t>
            </a:r>
            <a:endParaRPr lang="fr-FR" dirty="0"/>
          </a:p>
        </p:txBody>
      </p:sp>
    </p:spTree>
    <p:extLst>
      <p:ext uri="{BB962C8B-B14F-4D97-AF65-F5344CB8AC3E}">
        <p14:creationId xmlns:p14="http://schemas.microsoft.com/office/powerpoint/2010/main" val="7769336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992225"/>
            <a:ext cx="8229600" cy="4389120"/>
          </a:xfrm>
        </p:spPr>
        <p:txBody>
          <a:bodyPr/>
          <a:lstStyle/>
          <a:p>
            <a:r>
              <a:rPr lang="fr-FR" dirty="0"/>
              <a:t>Ne multipliez pas les dossiers qui vous permettent de classer vos documents sinon vous ne saurez plus où sont rangés vos documents.</a:t>
            </a:r>
          </a:p>
          <a:p>
            <a:endParaRPr lang="fr-FR" dirty="0"/>
          </a:p>
        </p:txBody>
      </p:sp>
      <p:sp>
        <p:nvSpPr>
          <p:cNvPr id="4" name="ZoneTexte 3"/>
          <p:cNvSpPr txBox="1"/>
          <p:nvPr/>
        </p:nvSpPr>
        <p:spPr>
          <a:xfrm>
            <a:off x="688600" y="2420888"/>
            <a:ext cx="4968552" cy="461665"/>
          </a:xfrm>
          <a:prstGeom prst="rect">
            <a:avLst/>
          </a:prstGeom>
          <a:noFill/>
        </p:spPr>
        <p:txBody>
          <a:bodyPr wrap="square" rtlCol="0">
            <a:spAutoFit/>
          </a:bodyPr>
          <a:lstStyle/>
          <a:p>
            <a:r>
              <a:rPr lang="fr-FR" sz="2400" b="1" dirty="0"/>
              <a:t>M</a:t>
            </a:r>
            <a:r>
              <a:rPr lang="fr-FR" sz="2400" b="1" dirty="0" smtClean="0"/>
              <a:t>émoire</a:t>
            </a:r>
            <a:endParaRPr lang="fr-FR" sz="2400" b="1" dirty="0"/>
          </a:p>
        </p:txBody>
      </p:sp>
      <p:sp>
        <p:nvSpPr>
          <p:cNvPr id="6" name="ZoneTexte 5"/>
          <p:cNvSpPr txBox="1"/>
          <p:nvPr/>
        </p:nvSpPr>
        <p:spPr>
          <a:xfrm>
            <a:off x="658168" y="2996952"/>
            <a:ext cx="4968552" cy="461665"/>
          </a:xfrm>
          <a:prstGeom prst="rect">
            <a:avLst/>
          </a:prstGeom>
          <a:noFill/>
        </p:spPr>
        <p:txBody>
          <a:bodyPr wrap="square" rtlCol="0">
            <a:spAutoFit/>
          </a:bodyPr>
          <a:lstStyle/>
          <a:p>
            <a:r>
              <a:rPr lang="fr-FR" sz="2400" b="1" dirty="0" smtClean="0"/>
              <a:t>Mémoire 1</a:t>
            </a:r>
            <a:endParaRPr lang="fr-FR" sz="2400" b="1" dirty="0"/>
          </a:p>
        </p:txBody>
      </p:sp>
      <p:sp>
        <p:nvSpPr>
          <p:cNvPr id="7" name="ZoneTexte 6"/>
          <p:cNvSpPr txBox="1"/>
          <p:nvPr/>
        </p:nvSpPr>
        <p:spPr>
          <a:xfrm>
            <a:off x="692456" y="3573016"/>
            <a:ext cx="4968552" cy="461665"/>
          </a:xfrm>
          <a:prstGeom prst="rect">
            <a:avLst/>
          </a:prstGeom>
          <a:noFill/>
        </p:spPr>
        <p:txBody>
          <a:bodyPr wrap="square" rtlCol="0">
            <a:spAutoFit/>
          </a:bodyPr>
          <a:lstStyle/>
          <a:p>
            <a:r>
              <a:rPr lang="fr-FR" sz="2400" b="1" dirty="0" smtClean="0"/>
              <a:t>Mémoire 2</a:t>
            </a:r>
            <a:endParaRPr lang="fr-FR" sz="2400" b="1" dirty="0"/>
          </a:p>
        </p:txBody>
      </p:sp>
      <p:sp>
        <p:nvSpPr>
          <p:cNvPr id="8" name="ZoneTexte 7"/>
          <p:cNvSpPr txBox="1"/>
          <p:nvPr/>
        </p:nvSpPr>
        <p:spPr>
          <a:xfrm>
            <a:off x="716744" y="4092091"/>
            <a:ext cx="4968552" cy="461665"/>
          </a:xfrm>
          <a:prstGeom prst="rect">
            <a:avLst/>
          </a:prstGeom>
          <a:noFill/>
        </p:spPr>
        <p:txBody>
          <a:bodyPr wrap="square" rtlCol="0">
            <a:spAutoFit/>
          </a:bodyPr>
          <a:lstStyle/>
          <a:p>
            <a:r>
              <a:rPr lang="fr-FR" sz="2400" b="1" dirty="0" smtClean="0"/>
              <a:t>Mémoire </a:t>
            </a:r>
            <a:r>
              <a:rPr lang="fr-FR" sz="2400" b="1" dirty="0" err="1" smtClean="0"/>
              <a:t>ahmed</a:t>
            </a:r>
            <a:endParaRPr lang="fr-FR" sz="2400" b="1" dirty="0"/>
          </a:p>
        </p:txBody>
      </p:sp>
      <p:sp>
        <p:nvSpPr>
          <p:cNvPr id="9" name="ZoneTexte 8"/>
          <p:cNvSpPr txBox="1"/>
          <p:nvPr/>
        </p:nvSpPr>
        <p:spPr>
          <a:xfrm>
            <a:off x="713312" y="4710543"/>
            <a:ext cx="4968552" cy="461665"/>
          </a:xfrm>
          <a:prstGeom prst="rect">
            <a:avLst/>
          </a:prstGeom>
          <a:noFill/>
        </p:spPr>
        <p:txBody>
          <a:bodyPr wrap="square" rtlCol="0">
            <a:spAutoFit/>
          </a:bodyPr>
          <a:lstStyle/>
          <a:p>
            <a:r>
              <a:rPr lang="fr-FR" sz="2400" b="1" dirty="0" smtClean="0"/>
              <a:t>Mémoire </a:t>
            </a:r>
            <a:r>
              <a:rPr lang="fr-FR" sz="2400" b="1" dirty="0" err="1" smtClean="0"/>
              <a:t>ali</a:t>
            </a:r>
            <a:endParaRPr lang="fr-FR" sz="2400" b="1" dirty="0"/>
          </a:p>
        </p:txBody>
      </p:sp>
      <p:sp>
        <p:nvSpPr>
          <p:cNvPr id="10" name="ZoneTexte 9"/>
          <p:cNvSpPr txBox="1"/>
          <p:nvPr/>
        </p:nvSpPr>
        <p:spPr>
          <a:xfrm>
            <a:off x="692456" y="5210891"/>
            <a:ext cx="4968552" cy="461665"/>
          </a:xfrm>
          <a:prstGeom prst="rect">
            <a:avLst/>
          </a:prstGeom>
          <a:noFill/>
        </p:spPr>
        <p:txBody>
          <a:bodyPr wrap="square" rtlCol="0">
            <a:spAutoFit/>
          </a:bodyPr>
          <a:lstStyle/>
          <a:p>
            <a:r>
              <a:rPr lang="fr-FR" sz="2400" b="1" dirty="0" smtClean="0"/>
              <a:t>Mémoire finale</a:t>
            </a:r>
            <a:endParaRPr lang="fr-FR" sz="2400" b="1" dirty="0"/>
          </a:p>
        </p:txBody>
      </p:sp>
      <p:sp>
        <p:nvSpPr>
          <p:cNvPr id="11" name="ZoneTexte 10"/>
          <p:cNvSpPr txBox="1"/>
          <p:nvPr/>
        </p:nvSpPr>
        <p:spPr>
          <a:xfrm>
            <a:off x="688600" y="5678800"/>
            <a:ext cx="4968552" cy="461665"/>
          </a:xfrm>
          <a:prstGeom prst="rect">
            <a:avLst/>
          </a:prstGeom>
          <a:noFill/>
        </p:spPr>
        <p:txBody>
          <a:bodyPr wrap="square" rtlCol="0">
            <a:spAutoFit/>
          </a:bodyPr>
          <a:lstStyle/>
          <a:p>
            <a:r>
              <a:rPr lang="fr-FR" sz="2400" b="1" dirty="0" smtClean="0"/>
              <a:t>Mémoire finale final</a:t>
            </a:r>
            <a:endParaRPr lang="fr-FR" sz="2400" b="1" dirty="0"/>
          </a:p>
        </p:txBody>
      </p:sp>
      <p:sp>
        <p:nvSpPr>
          <p:cNvPr id="12" name="ZoneTexte 11"/>
          <p:cNvSpPr txBox="1"/>
          <p:nvPr/>
        </p:nvSpPr>
        <p:spPr>
          <a:xfrm>
            <a:off x="716744" y="6035792"/>
            <a:ext cx="6591560" cy="830997"/>
          </a:xfrm>
          <a:prstGeom prst="rect">
            <a:avLst/>
          </a:prstGeom>
          <a:noFill/>
        </p:spPr>
        <p:txBody>
          <a:bodyPr wrap="square" rtlCol="0">
            <a:spAutoFit/>
          </a:bodyPr>
          <a:lstStyle/>
          <a:p>
            <a:r>
              <a:rPr lang="fr-FR" sz="2400" b="1" dirty="0" smtClean="0"/>
              <a:t>Mémoire </a:t>
            </a:r>
            <a:r>
              <a:rPr lang="fr-FR" sz="2400" b="1" dirty="0" err="1" smtClean="0"/>
              <a:t>finallllllllllllllllllllllllllllllllllllllllllllllllllllll</a:t>
            </a:r>
            <a:endParaRPr lang="fr-FR" sz="2400" b="1" dirty="0"/>
          </a:p>
        </p:txBody>
      </p:sp>
    </p:spTree>
    <p:extLst>
      <p:ext uri="{BB962C8B-B14F-4D97-AF65-F5344CB8AC3E}">
        <p14:creationId xmlns:p14="http://schemas.microsoft.com/office/powerpoint/2010/main" val="129987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down)">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down)">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Sur un document à part notez au fur et à mesure l’ensemble des références bibliographiques selon les normes attendues. La rédaction de la bibliographie est un travail fastidieux qui sera facilité en le réalisant progressivement.</a:t>
            </a:r>
          </a:p>
          <a:p>
            <a:pPr algn="just"/>
            <a:r>
              <a:rPr lang="fr-FR" dirty="0" smtClean="0"/>
              <a:t>Effectuez des sauvegardes régulières sur une clé USB ou envoyez-vous par mail votre avancement. Les pannes d’ordinateur sont parfois dramatiques…</a:t>
            </a:r>
          </a:p>
          <a:p>
            <a:pPr algn="just"/>
            <a:r>
              <a:rPr lang="fr-FR" dirty="0" smtClean="0"/>
              <a:t>Imprimez régulièrement tout ce que vous rédigez pour avoir une trace écrite de votre avancée.</a:t>
            </a:r>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282" y="357166"/>
            <a:ext cx="8286808" cy="2460738"/>
          </a:xfrm>
          <a:prstGeom prst="rect">
            <a:avLst/>
          </a:prstGeom>
        </p:spPr>
        <p:txBody>
          <a:bodyPr wrap="square">
            <a:spAutoFit/>
          </a:bodyPr>
          <a:lstStyle/>
          <a:p>
            <a:pPr lvl="0" eaLnBrk="0" fontAlgn="base" hangingPunct="0">
              <a:lnSpc>
                <a:spcPct val="200000"/>
              </a:lnSpc>
              <a:spcBef>
                <a:spcPct val="0"/>
              </a:spcBef>
              <a:spcAft>
                <a:spcPct val="0"/>
              </a:spcAft>
            </a:pPr>
            <a:r>
              <a:rPr lang="fr-FR" altLang="zh-CN" sz="2800" b="1" dirty="0" smtClean="0">
                <a:latin typeface="Times New Roman" pitchFamily="18" charset="0"/>
                <a:ea typeface="SimSun" pitchFamily="2" charset="-122"/>
                <a:cs typeface="Times New Roman" pitchFamily="18" charset="0"/>
              </a:rPr>
              <a:t>2. </a:t>
            </a:r>
            <a:r>
              <a:rPr lang="fr-FR" altLang="zh-CN" sz="2800" b="1" u="sng" dirty="0" smtClean="0">
                <a:latin typeface="Times New Roman" pitchFamily="18" charset="0"/>
                <a:ea typeface="SimSun" pitchFamily="2" charset="-122"/>
                <a:cs typeface="Times New Roman" pitchFamily="18" charset="0"/>
              </a:rPr>
              <a:t>Outils de mise en page (MS Word, Latex)</a:t>
            </a:r>
          </a:p>
          <a:p>
            <a:pPr lvl="0" eaLnBrk="0" fontAlgn="base" hangingPunct="0">
              <a:lnSpc>
                <a:spcPct val="200000"/>
              </a:lnSpc>
              <a:spcBef>
                <a:spcPct val="0"/>
              </a:spcBef>
              <a:spcAft>
                <a:spcPct val="0"/>
              </a:spcAft>
              <a:buFont typeface="Arial" pitchFamily="34" charset="0"/>
              <a:buChar char="•"/>
            </a:pPr>
            <a:endParaRPr lang="fr-FR" altLang="zh-CN" sz="3200" b="1" u="sng" dirty="0" smtClean="0">
              <a:latin typeface="Times New Roman" pitchFamily="18" charset="0"/>
              <a:ea typeface="SimSun" pitchFamily="2" charset="-122"/>
              <a:cs typeface="Times New Roman" pitchFamily="18" charset="0"/>
            </a:endParaRPr>
          </a:p>
          <a:p>
            <a:pPr lvl="0" eaLnBrk="0" fontAlgn="base" hangingPunct="0">
              <a:lnSpc>
                <a:spcPct val="200000"/>
              </a:lnSpc>
              <a:spcBef>
                <a:spcPct val="0"/>
              </a:spcBef>
              <a:spcAft>
                <a:spcPct val="0"/>
              </a:spcAft>
            </a:pPr>
            <a:endParaRPr lang="fr-FR" altLang="zh-CN" sz="20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2780928"/>
            <a:ext cx="8229600" cy="1781552"/>
          </a:xfrm>
        </p:spPr>
        <p:txBody>
          <a:bodyPr>
            <a:normAutofit fontScale="92500" lnSpcReduction="10000"/>
          </a:bodyPr>
          <a:lstStyle/>
          <a:p>
            <a:pPr marL="0" indent="0">
              <a:buNone/>
            </a:pPr>
            <a:r>
              <a:rPr lang="fr-FR" b="1" i="1" u="sng" dirty="0" smtClean="0"/>
              <a:t> Présentation orale.</a:t>
            </a:r>
            <a:br>
              <a:rPr lang="fr-FR" b="1" i="1" u="sng" dirty="0" smtClean="0"/>
            </a:br>
            <a:r>
              <a:rPr lang="fr-FR" dirty="0" smtClean="0"/>
              <a:t>- Préparer les </a:t>
            </a:r>
            <a:r>
              <a:rPr lang="fr-FR" dirty="0" err="1" smtClean="0"/>
              <a:t>slides</a:t>
            </a:r>
            <a:r>
              <a:rPr lang="fr-FR" dirty="0" smtClean="0"/>
              <a:t/>
            </a:r>
            <a:br>
              <a:rPr lang="fr-FR" dirty="0" smtClean="0"/>
            </a:br>
            <a:r>
              <a:rPr lang="fr-FR" dirty="0" smtClean="0"/>
              <a:t>- Préparer le speech</a:t>
            </a:r>
            <a:br>
              <a:rPr lang="fr-FR" dirty="0" smtClean="0"/>
            </a:br>
            <a:r>
              <a:rPr lang="fr-FR" dirty="0" smtClean="0"/>
              <a:t>- Présenter le mémoire</a:t>
            </a:r>
            <a:br>
              <a:rPr lang="fr-FR" dirty="0" smtClean="0"/>
            </a:br>
            <a:endParaRPr lang="fr-FR" dirty="0"/>
          </a:p>
        </p:txBody>
      </p:sp>
      <p:sp>
        <p:nvSpPr>
          <p:cNvPr id="4" name="Titre 1"/>
          <p:cNvSpPr>
            <a:spLocks noGrp="1"/>
          </p:cNvSpPr>
          <p:nvPr>
            <p:ph type="title"/>
          </p:nvPr>
        </p:nvSpPr>
        <p:spPr/>
        <p:txBody>
          <a:bodyPr>
            <a:normAutofit fontScale="90000"/>
          </a:bodyPr>
          <a:lstStyle/>
          <a:p>
            <a:pPr algn="ctr"/>
            <a:r>
              <a:rPr lang="fr-FR" sz="4800" b="1" u="sng" dirty="0" smtClean="0">
                <a:solidFill>
                  <a:srgbClr val="FF0000"/>
                </a:solidFill>
              </a:rPr>
              <a:t/>
            </a:r>
            <a:br>
              <a:rPr lang="fr-FR" sz="4800" b="1" u="sng" dirty="0" smtClean="0">
                <a:solidFill>
                  <a:srgbClr val="FF0000"/>
                </a:solidFill>
              </a:rPr>
            </a:br>
            <a:r>
              <a:rPr lang="fr-FR" sz="4800" b="1" u="sng" dirty="0" smtClean="0">
                <a:solidFill>
                  <a:srgbClr val="FF0000"/>
                </a:solidFill>
              </a:rPr>
              <a:t>Contenu de la matière </a:t>
            </a:r>
            <a:r>
              <a:rPr lang="fr-FR" b="1" u="sng" dirty="0" smtClean="0">
                <a:solidFill>
                  <a:srgbClr val="FF0000"/>
                </a:solidFill>
              </a:rPr>
              <a:t>:</a:t>
            </a:r>
            <a:br>
              <a:rPr lang="fr-FR" b="1" u="sng" dirty="0" smtClean="0">
                <a:solidFill>
                  <a:srgbClr val="FF0000"/>
                </a:solidFill>
              </a:rPr>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286544"/>
          </a:xfrm>
        </p:spPr>
        <p:txBody>
          <a:bodyPr>
            <a:normAutofit/>
          </a:bodyPr>
          <a:lstStyle/>
          <a:p>
            <a:pPr algn="just"/>
            <a:r>
              <a:rPr lang="fr-FR" sz="3600" u="sng" dirty="0" err="1" smtClean="0">
                <a:latin typeface="Times New Roman" pitchFamily="18" charset="0"/>
                <a:cs typeface="Times New Roman" pitchFamily="18" charset="0"/>
              </a:rPr>
              <a:t>LaTeX</a:t>
            </a:r>
            <a:endParaRPr lang="fr-FR" sz="3600" u="sng" dirty="0" smtClean="0">
              <a:latin typeface="Times New Roman" pitchFamily="18" charset="0"/>
              <a:cs typeface="Times New Roman" pitchFamily="18" charset="0"/>
            </a:endParaRPr>
          </a:p>
          <a:p>
            <a:pPr algn="just"/>
            <a:r>
              <a:rPr lang="fr-FR" sz="2800" dirty="0" err="1" smtClean="0">
                <a:latin typeface="Times New Roman" pitchFamily="18" charset="0"/>
                <a:cs typeface="Times New Roman" pitchFamily="18" charset="0"/>
              </a:rPr>
              <a:t>LaTeX</a:t>
            </a:r>
            <a:r>
              <a:rPr lang="fr-FR" sz="2800" dirty="0" smtClean="0">
                <a:latin typeface="Times New Roman" pitchFamily="18" charset="0"/>
                <a:cs typeface="Times New Roman" pitchFamily="18" charset="0"/>
              </a:rPr>
              <a:t> est un </a:t>
            </a:r>
            <a:r>
              <a:rPr lang="fr-FR" sz="2800" b="1" u="sng" dirty="0" smtClean="0">
                <a:solidFill>
                  <a:srgbClr val="FF0000"/>
                </a:solidFill>
                <a:latin typeface="Times New Roman" pitchFamily="18" charset="0"/>
                <a:cs typeface="Times New Roman" pitchFamily="18" charset="0"/>
              </a:rPr>
              <a:t>langage informatique </a:t>
            </a:r>
            <a:r>
              <a:rPr lang="fr-FR" sz="2800" dirty="0" smtClean="0">
                <a:latin typeface="Times New Roman" pitchFamily="18" charset="0"/>
                <a:cs typeface="Times New Roman" pitchFamily="18" charset="0"/>
              </a:rPr>
              <a:t>permettant de mettre en page des documents de la manière la plus professionnelle qui soit. </a:t>
            </a:r>
          </a:p>
          <a:p>
            <a:pPr algn="just"/>
            <a:r>
              <a:rPr lang="fr-FR" sz="2800" dirty="0" smtClean="0"/>
              <a:t>Le nom est l'abréviation de </a:t>
            </a:r>
            <a:r>
              <a:rPr lang="fr-FR" sz="2800" i="1" dirty="0" err="1" smtClean="0"/>
              <a:t>Lamport</a:t>
            </a:r>
            <a:r>
              <a:rPr lang="fr-FR" sz="2800" i="1" dirty="0" smtClean="0"/>
              <a:t> </a:t>
            </a:r>
            <a:r>
              <a:rPr lang="fr-FR" sz="2800" i="1" dirty="0" err="1" smtClean="0"/>
              <a:t>TeX</a:t>
            </a:r>
            <a:r>
              <a:rPr lang="fr-FR" sz="2800" dirty="0" smtClean="0"/>
              <a:t>.(art)</a:t>
            </a:r>
            <a:endParaRPr lang="fr-FR" sz="2800" dirty="0" smtClean="0">
              <a:latin typeface="Times New Roman" pitchFamily="18" charset="0"/>
              <a:cs typeface="Times New Roman" pitchFamily="18" charset="0"/>
            </a:endParaRPr>
          </a:p>
          <a:p>
            <a:pPr algn="just"/>
            <a:r>
              <a:rPr lang="fr-FR" sz="2800" dirty="0" smtClean="0">
                <a:latin typeface="Times New Roman" pitchFamily="18" charset="0"/>
                <a:cs typeface="Times New Roman" pitchFamily="18" charset="0"/>
              </a:rPr>
              <a:t>Ce langage a été conçu pour rendre la création de document facile pour l'auteur d'un coté, et produire des documents lisibles et clairs du côté des lecteurs. </a:t>
            </a:r>
          </a:p>
          <a:p>
            <a:pPr algn="just" fontAlgn="ctr">
              <a:buNone/>
            </a:pPr>
            <a:r>
              <a:rPr lang="fr-FR" sz="2800" b="1" dirty="0" smtClean="0"/>
              <a:t> Tex, puis </a:t>
            </a:r>
            <a:r>
              <a:rPr lang="fr-FR" sz="2800" b="1" dirty="0" err="1" smtClean="0"/>
              <a:t>LaTeX</a:t>
            </a:r>
            <a:r>
              <a:rPr lang="fr-FR" sz="2800" b="1" dirty="0" smtClean="0">
                <a:hlinkClick r:id="rId2" tooltip="Haut de page"/>
              </a:rPr>
              <a:t>▲</a:t>
            </a:r>
            <a:endParaRPr lang="fr-FR" sz="2800" b="1" dirty="0" smtClean="0"/>
          </a:p>
          <a:p>
            <a:pPr algn="just"/>
            <a:r>
              <a:rPr lang="fr-FR" sz="2800" b="1" dirty="0" err="1" smtClean="0">
                <a:hlinkClick r:id="rId3"/>
              </a:rPr>
              <a:t>TeX</a:t>
            </a:r>
            <a:r>
              <a:rPr lang="fr-FR" sz="2800" dirty="0" smtClean="0"/>
              <a:t>, c'est un logiciel écrit par Donald </a:t>
            </a:r>
            <a:r>
              <a:rPr lang="fr-FR" sz="2800" dirty="0" err="1" smtClean="0"/>
              <a:t>Knuth</a:t>
            </a:r>
            <a:r>
              <a:rPr lang="fr-FR" sz="2800" dirty="0" smtClean="0"/>
              <a:t> à partir de 1977. C'est un ensemble d' « algorithmes </a:t>
            </a:r>
            <a:r>
              <a:rPr lang="fr-FR" sz="2800" dirty="0" smtClean="0">
                <a:solidFill>
                  <a:srgbClr val="FF0000"/>
                </a:solidFill>
              </a:rPr>
              <a:t>» Il est  plus tout particulièrement adapté pour l'édition de formules mathématiques, de formules chimiques…</a:t>
            </a:r>
            <a:endParaRPr lang="fr-FR" sz="2800" dirty="0">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4" name="Picture 2" descr="Image associÃ©e"/>
          <p:cNvPicPr>
            <a:picLocks noChangeAspect="1" noChangeArrowheads="1"/>
          </p:cNvPicPr>
          <p:nvPr/>
        </p:nvPicPr>
        <p:blipFill>
          <a:blip r:embed="rId2"/>
          <a:srcRect/>
          <a:stretch>
            <a:fillRect/>
          </a:stretch>
        </p:blipFill>
        <p:spPr bwMode="auto">
          <a:xfrm>
            <a:off x="0" y="-71462"/>
            <a:ext cx="9286908" cy="6858001"/>
          </a:xfrm>
          <a:prstGeom prst="rect">
            <a:avLst/>
          </a:prstGeom>
          <a:no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2338" name="Picture 2" descr="https://upload.wikimedia.org/wikipedia/commons/5/53/TexmakerView.png"/>
          <p:cNvPicPr>
            <a:picLocks noChangeAspect="1" noChangeArrowheads="1"/>
          </p:cNvPicPr>
          <p:nvPr/>
        </p:nvPicPr>
        <p:blipFill>
          <a:blip r:embed="rId2"/>
          <a:srcRect/>
          <a:stretch>
            <a:fillRect/>
          </a:stretch>
        </p:blipFill>
        <p:spPr bwMode="auto">
          <a:xfrm>
            <a:off x="0" y="0"/>
            <a:ext cx="8858280" cy="6623174"/>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s://i.stack.imgur.com/5w0z7.png"/>
          <p:cNvPicPr>
            <a:picLocks noChangeAspect="1" noChangeArrowheads="1"/>
          </p:cNvPicPr>
          <p:nvPr/>
        </p:nvPicPr>
        <p:blipFill>
          <a:blip r:embed="rId2"/>
          <a:srcRect/>
          <a:stretch>
            <a:fillRect/>
          </a:stretch>
        </p:blipFill>
        <p:spPr bwMode="auto">
          <a:xfrm>
            <a:off x="-1714544" y="-214338"/>
            <a:ext cx="11930146" cy="7448551"/>
          </a:xfrm>
          <a:prstGeom prst="rect">
            <a:avLst/>
          </a:prstGeo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337197" y="785794"/>
            <a:ext cx="8592521" cy="56436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214414" y="785795"/>
            <a:ext cx="6805767" cy="52169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Fonctions mathématiques</a:t>
            </a:r>
            <a:endParaRPr lang="fr-FR" dirty="0"/>
          </a:p>
        </p:txBody>
      </p:sp>
      <p:pic>
        <p:nvPicPr>
          <p:cNvPr id="1026" name="Picture 2"/>
          <p:cNvPicPr>
            <a:picLocks noGrp="1" noChangeAspect="1" noChangeArrowheads="1"/>
          </p:cNvPicPr>
          <p:nvPr>
            <p:ph idx="1"/>
          </p:nvPr>
        </p:nvPicPr>
        <p:blipFill>
          <a:blip r:embed="rId2"/>
          <a:srcRect/>
          <a:stretch>
            <a:fillRect/>
          </a:stretch>
        </p:blipFill>
        <p:spPr bwMode="auto">
          <a:xfrm>
            <a:off x="2000232" y="1928802"/>
            <a:ext cx="3829050" cy="11525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857224" y="3143248"/>
            <a:ext cx="7715304" cy="1315109"/>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214282" y="4572008"/>
            <a:ext cx="1857375" cy="17907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2643174" y="5000636"/>
            <a:ext cx="5609661" cy="8953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r>
              <a:rPr lang="fr-FR" sz="4400" b="1" dirty="0" smtClean="0"/>
              <a:t>LATEX </a:t>
            </a:r>
          </a:p>
          <a:p>
            <a:pPr algn="ctr">
              <a:buNone/>
            </a:pPr>
            <a:r>
              <a:rPr lang="fr-FR" sz="4400" b="1" dirty="0" smtClean="0"/>
              <a:t>VS</a:t>
            </a:r>
          </a:p>
          <a:p>
            <a:pPr algn="ctr"/>
            <a:r>
              <a:rPr lang="fr-FR" sz="4400" b="1" dirty="0" smtClean="0"/>
              <a:t>MS </a:t>
            </a:r>
            <a:r>
              <a:rPr lang="fr-FR" sz="4400" b="1" dirty="0" err="1" smtClean="0"/>
              <a:t>word</a:t>
            </a:r>
            <a:endParaRPr lang="fr-FR" sz="4400"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p:txBody>
          <a:bodyPr/>
          <a:lstStyle/>
          <a:p>
            <a:endParaRPr lang="en-US"/>
          </a:p>
        </p:txBody>
      </p:sp>
    </p:spTree>
    <p:extLst>
      <p:ext uri="{BB962C8B-B14F-4D97-AF65-F5344CB8AC3E}">
        <p14:creationId xmlns:p14="http://schemas.microsoft.com/office/powerpoint/2010/main" val="256485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smtClean="0"/>
              <a:t>Recherche de la documentation</a:t>
            </a:r>
            <a:endParaRPr lang="fr-FR" dirty="0"/>
          </a:p>
        </p:txBody>
      </p:sp>
      <p:sp>
        <p:nvSpPr>
          <p:cNvPr id="3" name="Espace réservé du contenu 2"/>
          <p:cNvSpPr>
            <a:spLocks noGrp="1"/>
          </p:cNvSpPr>
          <p:nvPr>
            <p:ph idx="1"/>
          </p:nvPr>
        </p:nvSpPr>
        <p:spPr>
          <a:xfrm>
            <a:off x="0" y="1935480"/>
            <a:ext cx="8929718" cy="4389120"/>
          </a:xfrm>
        </p:spPr>
        <p:txBody>
          <a:bodyPr/>
          <a:lstStyle/>
          <a:p>
            <a:pPr algn="just"/>
            <a:r>
              <a:rPr lang="fr-FR" dirty="0" smtClean="0"/>
              <a:t>La recherche de la documentation est l’étape (initiale) la plus importante dans le plan de votre PFE.</a:t>
            </a:r>
          </a:p>
          <a:p>
            <a:pPr algn="just"/>
            <a:r>
              <a:rPr lang="fr-FR" dirty="0" smtClean="0"/>
              <a:t>Une documentation </a:t>
            </a:r>
            <a:r>
              <a:rPr lang="fr-FR" sz="2800" b="1" u="sng" dirty="0" smtClean="0">
                <a:solidFill>
                  <a:srgbClr val="FF0000"/>
                </a:solidFill>
              </a:rPr>
              <a:t>riche et adéquate </a:t>
            </a:r>
            <a:r>
              <a:rPr lang="fr-FR" dirty="0" smtClean="0"/>
              <a:t>accélère la phase de compréhension de la problématique </a:t>
            </a:r>
          </a:p>
          <a:p>
            <a:pPr algn="just"/>
            <a:r>
              <a:rPr lang="fr-FR" dirty="0" smtClean="0"/>
              <a:t> l’évaluation (pendant la soutenance) d’un mémoire est basée sur la </a:t>
            </a:r>
            <a:r>
              <a:rPr lang="fr-FR" sz="2800" b="1" u="sng" dirty="0" smtClean="0">
                <a:solidFill>
                  <a:srgbClr val="FF0000"/>
                </a:solidFill>
              </a:rPr>
              <a:t>qualité</a:t>
            </a:r>
            <a:r>
              <a:rPr lang="fr-FR" dirty="0" smtClean="0"/>
              <a:t> des documents énumérés dans sa bibliographie.</a:t>
            </a:r>
          </a:p>
          <a:p>
            <a:pPr algn="just"/>
            <a:endParaRPr lang="fr-FR" dirty="0"/>
          </a:p>
        </p:txBody>
      </p:sp>
      <p:sp>
        <p:nvSpPr>
          <p:cNvPr id="4" name="Rectangle à coins arrondis 3"/>
          <p:cNvSpPr/>
          <p:nvPr/>
        </p:nvSpPr>
        <p:spPr>
          <a:xfrm>
            <a:off x="1428728" y="5143512"/>
            <a:ext cx="6357982"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solidFill>
                  <a:schemeClr val="bg1"/>
                </a:solidFill>
              </a:rPr>
              <a:t>Mais comment trouver cette documentation !?</a:t>
            </a:r>
            <a:endParaRPr lang="fr-FR" sz="32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txBox="1">
            <a:spLocks noGrp="1"/>
          </p:cNvSpPr>
          <p:nvPr>
            <p:ph idx="1"/>
          </p:nvPr>
        </p:nvSpPr>
        <p:spPr>
          <a:xfrm>
            <a:off x="457200" y="1935480"/>
            <a:ext cx="8229600" cy="3293209"/>
          </a:xfrm>
          <a:prstGeom prst="rect">
            <a:avLst/>
          </a:prstGeom>
          <a:noFill/>
        </p:spPr>
        <p:txBody>
          <a:bodyPr wrap="square" rtlCol="0">
            <a:spAutoFit/>
          </a:bodyPr>
          <a:lstStyle/>
          <a:p>
            <a:pPr marL="0" indent="0">
              <a:buNone/>
            </a:pPr>
            <a:r>
              <a:rPr lang="fr-FR" b="1" i="1" u="sng" dirty="0" smtClean="0"/>
              <a:t>Etude </a:t>
            </a:r>
            <a:r>
              <a:rPr lang="fr-FR" b="1" i="1" u="sng" dirty="0"/>
              <a:t>de cas pratique (mini-projet</a:t>
            </a:r>
            <a:r>
              <a:rPr lang="fr-FR" dirty="0"/>
              <a:t>)</a:t>
            </a:r>
            <a:br>
              <a:rPr lang="fr-FR" dirty="0"/>
            </a:br>
            <a:r>
              <a:rPr lang="fr-FR" dirty="0"/>
              <a:t>Afin d'assimiler les compétences requises pendant les séances théoriques, une étude de cas pratique doit être effectuée tout au long de ce semestre, comportant essentiellement:</a:t>
            </a:r>
            <a:br>
              <a:rPr lang="fr-FR" dirty="0"/>
            </a:br>
            <a:r>
              <a:rPr lang="fr-FR" dirty="0"/>
              <a:t>- La rédaction d'un rapport scientifique.</a:t>
            </a:r>
            <a:br>
              <a:rPr lang="fr-FR" dirty="0"/>
            </a:br>
            <a:r>
              <a:rPr lang="fr-FR" dirty="0"/>
              <a:t>- La présentation orale de travail effectué. </a:t>
            </a:r>
            <a:r>
              <a:rPr lang="fr-FR" dirty="0">
                <a:solidFill>
                  <a:schemeClr val="accent1">
                    <a:lumMod val="60000"/>
                    <a:lumOff val="40000"/>
                  </a:schemeClr>
                </a:solidFill>
              </a:rPr>
              <a:t/>
            </a:r>
            <a:br>
              <a:rPr lang="fr-FR" dirty="0">
                <a:solidFill>
                  <a:schemeClr val="accent1">
                    <a:lumMod val="60000"/>
                    <a:lumOff val="40000"/>
                  </a:schemeClr>
                </a:solidFill>
              </a:rPr>
            </a:br>
            <a:endParaRPr lang="fr-FR" dirty="0">
              <a:solidFill>
                <a:schemeClr val="accent1">
                  <a:lumMod val="60000"/>
                  <a:lumOff val="40000"/>
                </a:schemeClr>
              </a:solidFill>
            </a:endParaRPr>
          </a:p>
        </p:txBody>
      </p:sp>
      <p:sp>
        <p:nvSpPr>
          <p:cNvPr id="5" name="Titre 1"/>
          <p:cNvSpPr>
            <a:spLocks noGrp="1"/>
          </p:cNvSpPr>
          <p:nvPr>
            <p:ph type="title"/>
          </p:nvPr>
        </p:nvSpPr>
        <p:spPr/>
        <p:txBody>
          <a:bodyPr>
            <a:normAutofit fontScale="90000"/>
          </a:bodyPr>
          <a:lstStyle/>
          <a:p>
            <a:pPr algn="ctr"/>
            <a:r>
              <a:rPr lang="fr-FR" sz="4800" b="1" u="sng" dirty="0" smtClean="0">
                <a:solidFill>
                  <a:srgbClr val="FF0000"/>
                </a:solidFill>
              </a:rPr>
              <a:t/>
            </a:r>
            <a:br>
              <a:rPr lang="fr-FR" sz="4800" b="1" u="sng" dirty="0" smtClean="0">
                <a:solidFill>
                  <a:srgbClr val="FF0000"/>
                </a:solidFill>
              </a:rPr>
            </a:br>
            <a:r>
              <a:rPr lang="fr-FR" sz="4800" b="1" u="sng" dirty="0" smtClean="0">
                <a:solidFill>
                  <a:srgbClr val="FF0000"/>
                </a:solidFill>
              </a:rPr>
              <a:t>Contenu de la matière </a:t>
            </a:r>
            <a:r>
              <a:rPr lang="fr-FR" b="1" u="sng" dirty="0" smtClean="0">
                <a:solidFill>
                  <a:srgbClr val="FF0000"/>
                </a:solidFill>
              </a:rPr>
              <a:t>:</a:t>
            </a:r>
            <a:br>
              <a:rPr lang="fr-FR" b="1" u="sng" dirty="0" smtClean="0">
                <a:solidFill>
                  <a:srgbClr val="FF0000"/>
                </a:solidFill>
              </a:rPr>
            </a:br>
            <a:endParaRPr lang="fr-FR" dirty="0"/>
          </a:p>
        </p:txBody>
      </p:sp>
    </p:spTree>
    <p:extLst>
      <p:ext uri="{BB962C8B-B14F-4D97-AF65-F5344CB8AC3E}">
        <p14:creationId xmlns:p14="http://schemas.microsoft.com/office/powerpoint/2010/main" val="287467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5400" b="1" dirty="0" smtClean="0"/>
              <a:t>Recherche de la documentation </a:t>
            </a:r>
            <a:br>
              <a:rPr lang="fr-FR" sz="5400" b="1" dirty="0" smtClean="0"/>
            </a:br>
            <a:endParaRPr lang="fr-FR" dirty="0"/>
          </a:p>
        </p:txBody>
      </p:sp>
      <p:sp>
        <p:nvSpPr>
          <p:cNvPr id="3" name="Espace réservé du contenu 2"/>
          <p:cNvSpPr>
            <a:spLocks noGrp="1"/>
          </p:cNvSpPr>
          <p:nvPr>
            <p:ph idx="1"/>
          </p:nvPr>
        </p:nvSpPr>
        <p:spPr>
          <a:xfrm>
            <a:off x="214282" y="1071546"/>
            <a:ext cx="8929718" cy="5214974"/>
          </a:xfrm>
        </p:spPr>
        <p:txBody>
          <a:bodyPr>
            <a:normAutofit lnSpcReduction="10000"/>
          </a:bodyPr>
          <a:lstStyle/>
          <a:p>
            <a:endParaRPr lang="fr-FR" dirty="0" smtClean="0"/>
          </a:p>
          <a:p>
            <a:r>
              <a:rPr lang="fr-FR" dirty="0" smtClean="0"/>
              <a:t>                      </a:t>
            </a:r>
            <a:r>
              <a:rPr lang="fr-FR" sz="3200" b="1" u="sng" dirty="0" smtClean="0">
                <a:solidFill>
                  <a:srgbClr val="FF0000"/>
                </a:solidFill>
              </a:rPr>
              <a:t>Éviter !!!!!!!! (le maximum)</a:t>
            </a:r>
          </a:p>
          <a:p>
            <a:r>
              <a:rPr lang="fr-FR" dirty="0" smtClean="0"/>
              <a:t>Les sites « encyclopédiques » (</a:t>
            </a:r>
            <a:r>
              <a:rPr lang="fr-FR" sz="3200" b="1" u="sng" dirty="0" err="1" smtClean="0">
                <a:solidFill>
                  <a:srgbClr val="FF0000"/>
                </a:solidFill>
              </a:rPr>
              <a:t>Wikipédia</a:t>
            </a:r>
            <a:r>
              <a:rPr lang="fr-FR" dirty="0" smtClean="0"/>
              <a:t>) ne présentent aucune garantie de fiabilité en ce qui concerne le contenu (on y trouve le meilleur et le pire).</a:t>
            </a:r>
          </a:p>
          <a:p>
            <a:endParaRPr lang="fr-FR" dirty="0" smtClean="0"/>
          </a:p>
          <a:p>
            <a:pPr>
              <a:buNone/>
            </a:pPr>
            <a:r>
              <a:rPr lang="fr-FR" dirty="0" smtClean="0"/>
              <a:t>     les sites </a:t>
            </a:r>
            <a:r>
              <a:rPr lang="fr-FR" dirty="0" err="1" smtClean="0"/>
              <a:t>comme:</a:t>
            </a:r>
            <a:r>
              <a:rPr lang="fr-FR" b="1" u="sng" dirty="0" err="1" smtClean="0">
                <a:solidFill>
                  <a:srgbClr val="FF0000"/>
                </a:solidFill>
              </a:rPr>
              <a:t>commentcamarche.net</a:t>
            </a:r>
            <a:r>
              <a:rPr lang="fr-FR" dirty="0" smtClean="0"/>
              <a:t>, </a:t>
            </a:r>
            <a:r>
              <a:rPr lang="fr-FR" b="1" u="sng" dirty="0" err="1" smtClean="0">
                <a:solidFill>
                  <a:srgbClr val="FF0000"/>
                </a:solidFill>
              </a:rPr>
              <a:t>developpez</a:t>
            </a:r>
            <a:r>
              <a:rPr lang="fr-FR" b="1" u="sng" dirty="0" smtClean="0">
                <a:solidFill>
                  <a:srgbClr val="FF0000"/>
                </a:solidFill>
              </a:rPr>
              <a:t>. </a:t>
            </a:r>
            <a:r>
              <a:rPr lang="fr-FR" b="1" u="sng" dirty="0" err="1" smtClean="0">
                <a:solidFill>
                  <a:srgbClr val="FF0000"/>
                </a:solidFill>
              </a:rPr>
              <a:t>com</a:t>
            </a:r>
            <a:r>
              <a:rPr lang="fr-FR" b="1" u="sng" dirty="0" smtClean="0">
                <a:solidFill>
                  <a:srgbClr val="FF0000"/>
                </a:solidFill>
              </a:rPr>
              <a:t> </a:t>
            </a:r>
            <a:r>
              <a:rPr lang="fr-FR" dirty="0" smtClean="0"/>
              <a:t>ou d’autres sites populaires car ces dernier sont sujettes à  des modifications, voire disparition. </a:t>
            </a:r>
          </a:p>
          <a:p>
            <a:pPr>
              <a:buNone/>
            </a:pPr>
            <a:endParaRPr lang="fr-FR" dirty="0" smtClean="0"/>
          </a:p>
          <a:p>
            <a:r>
              <a:rPr lang="fr-FR" dirty="0" smtClean="0"/>
              <a:t>  les documents sans références ou </a:t>
            </a:r>
            <a:r>
              <a:rPr lang="fr-FR" u="sng" dirty="0" smtClean="0">
                <a:solidFill>
                  <a:srgbClr val="FF0000"/>
                </a:solidFill>
              </a:rPr>
              <a:t>rédigés(non publiés</a:t>
            </a:r>
            <a:r>
              <a:rPr lang="fr-FR" dirty="0" smtClean="0"/>
              <a:t>)par des amateurs du domaine.</a:t>
            </a:r>
          </a:p>
        </p:txBody>
      </p:sp>
      <p:pic>
        <p:nvPicPr>
          <p:cNvPr id="1026" name="Picture 2" descr="C:\Users\pc\AppData\Local\Microsoft\Windows\Temporary Internet Files\Content.IE5\6DCBN04W\button-31222_960_720[1].png"/>
          <p:cNvPicPr>
            <a:picLocks noChangeAspect="1" noChangeArrowheads="1"/>
          </p:cNvPicPr>
          <p:nvPr/>
        </p:nvPicPr>
        <p:blipFill>
          <a:blip r:embed="rId2" cstate="print"/>
          <a:srcRect/>
          <a:stretch>
            <a:fillRect/>
          </a:stretch>
        </p:blipFill>
        <p:spPr bwMode="auto">
          <a:xfrm>
            <a:off x="0" y="1928802"/>
            <a:ext cx="504234" cy="500066"/>
          </a:xfrm>
          <a:prstGeom prst="rect">
            <a:avLst/>
          </a:prstGeom>
          <a:noFill/>
        </p:spPr>
      </p:pic>
      <p:pic>
        <p:nvPicPr>
          <p:cNvPr id="1027" name="Picture 3" descr="C:\Users\pc\AppData\Local\Microsoft\Windows\Temporary Internet Files\Content.IE5\6DCBN04W\button-31222_960_720[1].png"/>
          <p:cNvPicPr>
            <a:picLocks noChangeAspect="1" noChangeArrowheads="1"/>
          </p:cNvPicPr>
          <p:nvPr/>
        </p:nvPicPr>
        <p:blipFill>
          <a:blip r:embed="rId2" cstate="print"/>
          <a:srcRect/>
          <a:stretch>
            <a:fillRect/>
          </a:stretch>
        </p:blipFill>
        <p:spPr bwMode="auto">
          <a:xfrm>
            <a:off x="0" y="3643314"/>
            <a:ext cx="504233" cy="500066"/>
          </a:xfrm>
          <a:prstGeom prst="rect">
            <a:avLst/>
          </a:prstGeom>
          <a:noFill/>
        </p:spPr>
      </p:pic>
      <p:pic>
        <p:nvPicPr>
          <p:cNvPr id="7" name="Picture 4" descr="C:\Users\pc\AppData\Local\Microsoft\Windows\Temporary Internet Files\Content.IE5\6DCBN04W\button-31222_960_720[1].png"/>
          <p:cNvPicPr>
            <a:picLocks noChangeAspect="1" noChangeArrowheads="1"/>
          </p:cNvPicPr>
          <p:nvPr/>
        </p:nvPicPr>
        <p:blipFill>
          <a:blip r:embed="rId3" cstate="print"/>
          <a:srcRect/>
          <a:stretch>
            <a:fillRect/>
          </a:stretch>
        </p:blipFill>
        <p:spPr bwMode="auto">
          <a:xfrm>
            <a:off x="0" y="5214950"/>
            <a:ext cx="528617" cy="52424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7"/>
                                        </p:tgtEl>
                                        <p:attrNameLst>
                                          <p:attrName>style.visibility</p:attrName>
                                        </p:attrNameLst>
                                      </p:cBhvr>
                                      <p:to>
                                        <p:strVal val="visible"/>
                                      </p:to>
                                    </p:set>
                                    <p:anim calcmode="lin" valueType="num">
                                      <p:cBhvr additive="base">
                                        <p:cTn id="23" dur="500" fill="hold"/>
                                        <p:tgtEl>
                                          <p:spTgt spid="1027"/>
                                        </p:tgtEl>
                                        <p:attrNameLst>
                                          <p:attrName>ppt_x</p:attrName>
                                        </p:attrNameLst>
                                      </p:cBhvr>
                                      <p:tavLst>
                                        <p:tav tm="0">
                                          <p:val>
                                            <p:strVal val="#ppt_x"/>
                                          </p:val>
                                        </p:tav>
                                        <p:tav tm="100000">
                                          <p:val>
                                            <p:strVal val="#ppt_x"/>
                                          </p:val>
                                        </p:tav>
                                      </p:tavLst>
                                    </p:anim>
                                    <p:anim calcmode="lin" valueType="num">
                                      <p:cBhvr additive="base">
                                        <p:cTn id="24"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928670"/>
            <a:ext cx="8229600" cy="1143000"/>
          </a:xfrm>
        </p:spPr>
        <p:txBody>
          <a:bodyPr>
            <a:normAutofit fontScale="90000"/>
          </a:bodyPr>
          <a:lstStyle/>
          <a:p>
            <a:r>
              <a:rPr lang="fr-FR" sz="4800" b="1" dirty="0" smtClean="0"/>
              <a:t>Recherche de la documentation </a:t>
            </a:r>
            <a:br>
              <a:rPr lang="fr-FR" sz="4800" b="1" dirty="0" smtClean="0"/>
            </a:br>
            <a:endParaRPr lang="fr-FR" dirty="0"/>
          </a:p>
        </p:txBody>
      </p:sp>
      <p:sp>
        <p:nvSpPr>
          <p:cNvPr id="3" name="Espace réservé du contenu 2"/>
          <p:cNvSpPr>
            <a:spLocks noGrp="1"/>
          </p:cNvSpPr>
          <p:nvPr>
            <p:ph idx="1"/>
          </p:nvPr>
        </p:nvSpPr>
        <p:spPr>
          <a:xfrm>
            <a:off x="457200" y="1935480"/>
            <a:ext cx="8401080" cy="4389120"/>
          </a:xfrm>
        </p:spPr>
        <p:txBody>
          <a:bodyPr/>
          <a:lstStyle/>
          <a:p>
            <a:r>
              <a:rPr lang="fr-FR" dirty="0" smtClean="0"/>
              <a:t>                            </a:t>
            </a:r>
            <a:r>
              <a:rPr lang="fr-FR" sz="3600" b="1" u="sng" dirty="0" smtClean="0">
                <a:solidFill>
                  <a:srgbClr val="00B050"/>
                </a:solidFill>
              </a:rPr>
              <a:t>Consulter !!!!!!!</a:t>
            </a:r>
          </a:p>
          <a:p>
            <a:r>
              <a:rPr lang="fr-FR" dirty="0" smtClean="0"/>
              <a:t>les sites des Bibliothèques Universitaires</a:t>
            </a:r>
          </a:p>
          <a:p>
            <a:r>
              <a:rPr lang="fr-FR" dirty="0" smtClean="0"/>
              <a:t>les bases de données numériques aux quelles la bibliothèque est abonnée.</a:t>
            </a:r>
          </a:p>
          <a:p>
            <a:r>
              <a:rPr lang="fr-FR" dirty="0" smtClean="0"/>
              <a:t>les ouvrages ( ex: livres) écrits sont de bonnes sources d’information souvent plus complètes que qu’une information en ligne.</a:t>
            </a:r>
          </a:p>
          <a:p>
            <a:r>
              <a:rPr lang="fr-FR" b="1" dirty="0" smtClean="0">
                <a:solidFill>
                  <a:srgbClr val="FF0000"/>
                </a:solidFill>
              </a:rPr>
              <a:t>Et Google!!!!!!!!!!!!!!!!!!!!!!!!!!!!!!!!!!!!!!!!!!!</a:t>
            </a:r>
          </a:p>
          <a:p>
            <a:pPr>
              <a:buNone/>
            </a:pPr>
            <a:endParaRPr lang="fr-FR" dirty="0">
              <a:solidFill>
                <a:srgbClr val="00B050"/>
              </a:solidFill>
            </a:endParaRPr>
          </a:p>
        </p:txBody>
      </p:sp>
      <p:sp>
        <p:nvSpPr>
          <p:cNvPr id="4" name="Rectangle à coins arrondis 3"/>
          <p:cNvSpPr/>
          <p:nvPr/>
        </p:nvSpPr>
        <p:spPr>
          <a:xfrm>
            <a:off x="428596" y="2500306"/>
            <a:ext cx="428628" cy="4286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6" name="Rectangle à coins arrondis 5"/>
          <p:cNvSpPr/>
          <p:nvPr/>
        </p:nvSpPr>
        <p:spPr>
          <a:xfrm>
            <a:off x="428596" y="3214686"/>
            <a:ext cx="428628" cy="4286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7" name="Rectangle à coins arrondis 6"/>
          <p:cNvSpPr/>
          <p:nvPr/>
        </p:nvSpPr>
        <p:spPr>
          <a:xfrm>
            <a:off x="428596" y="4214818"/>
            <a:ext cx="428628" cy="4286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0-#ppt_w/2"/>
                                          </p:val>
                                        </p:tav>
                                        <p:tav tm="100000">
                                          <p:val>
                                            <p:strVal val="#ppt_x"/>
                                          </p:val>
                                        </p:tav>
                                      </p:tavLst>
                                    </p:anim>
                                    <p:anim calcmode="lin" valueType="num">
                                      <p:cBhvr additive="base">
                                        <p:cTn id="22"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0-#ppt_w/2"/>
                                          </p:val>
                                        </p:tav>
                                        <p:tav tm="100000">
                                          <p:val>
                                            <p:strVal val="#ppt_x"/>
                                          </p:val>
                                        </p:tav>
                                      </p:tavLst>
                                    </p:anim>
                                    <p:anim calcmode="lin" valueType="num">
                                      <p:cBhvr additive="base">
                                        <p:cTn id="3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sz="4800" b="1" dirty="0" smtClean="0"/>
              <a:t>Recherche de la documentation</a:t>
            </a:r>
            <a:endParaRPr lang="fr-FR" dirty="0"/>
          </a:p>
        </p:txBody>
      </p:sp>
      <p:pic>
        <p:nvPicPr>
          <p:cNvPr id="15362" name="Picture 2" descr="https://www.sndl.cerist.dz/images/logo_sndl_deg_mini.jpg"/>
          <p:cNvPicPr>
            <a:picLocks noChangeAspect="1" noChangeArrowheads="1"/>
          </p:cNvPicPr>
          <p:nvPr/>
        </p:nvPicPr>
        <p:blipFill>
          <a:blip r:embed="rId2"/>
          <a:srcRect/>
          <a:stretch>
            <a:fillRect/>
          </a:stretch>
        </p:blipFill>
        <p:spPr bwMode="auto">
          <a:xfrm>
            <a:off x="2714612" y="1643050"/>
            <a:ext cx="3125409" cy="2000264"/>
          </a:xfrm>
          <a:prstGeom prst="rect">
            <a:avLst/>
          </a:prstGeom>
          <a:noFill/>
        </p:spPr>
      </p:pic>
      <p:sp>
        <p:nvSpPr>
          <p:cNvPr id="6" name="Rectangle 5"/>
          <p:cNvSpPr/>
          <p:nvPr/>
        </p:nvSpPr>
        <p:spPr>
          <a:xfrm>
            <a:off x="285720" y="3749457"/>
            <a:ext cx="8501122" cy="2677656"/>
          </a:xfrm>
          <a:prstGeom prst="rect">
            <a:avLst/>
          </a:prstGeom>
        </p:spPr>
        <p:txBody>
          <a:bodyPr wrap="square">
            <a:spAutoFit/>
          </a:bodyPr>
          <a:lstStyle/>
          <a:p>
            <a:pPr algn="ctr"/>
            <a:r>
              <a:rPr lang="fr-FR" sz="2800" b="1" u="sng" dirty="0" smtClean="0">
                <a:solidFill>
                  <a:srgbClr val="FF0000"/>
                </a:solidFill>
              </a:rPr>
              <a:t>Le SNDL </a:t>
            </a:r>
          </a:p>
          <a:p>
            <a:pPr algn="just"/>
            <a:r>
              <a:rPr lang="fr-FR" sz="2800" dirty="0" smtClean="0"/>
              <a:t>     (système national de documentation en ligne) </a:t>
            </a:r>
          </a:p>
          <a:p>
            <a:pPr algn="just"/>
            <a:r>
              <a:rPr lang="fr-FR" sz="2800" dirty="0" smtClean="0"/>
              <a:t>vous permet l’accès à une documentation électronique nationale et internationale très riche et très variée,  couvrant tous les domaines de l’enseignement et de la recherche scientifique</a:t>
            </a:r>
            <a:r>
              <a:rPr lang="fr-FR" dirty="0" smtClean="0"/>
              <a:t>.</a:t>
            </a:r>
            <a:endParaRPr lang="fr-FR" dirty="0"/>
          </a:p>
        </p:txBody>
      </p:sp>
      <p:sp>
        <p:nvSpPr>
          <p:cNvPr id="7" name="Rectangle 6"/>
          <p:cNvSpPr/>
          <p:nvPr/>
        </p:nvSpPr>
        <p:spPr>
          <a:xfrm>
            <a:off x="3071802" y="1071546"/>
            <a:ext cx="2687338" cy="523220"/>
          </a:xfrm>
          <a:prstGeom prst="rect">
            <a:avLst/>
          </a:prstGeom>
        </p:spPr>
        <p:txBody>
          <a:bodyPr wrap="none">
            <a:spAutoFit/>
          </a:bodyPr>
          <a:lstStyle/>
          <a:p>
            <a:pPr algn="ctr">
              <a:buNone/>
            </a:pPr>
            <a:r>
              <a:rPr lang="fr-FR" sz="2800" b="1" u="sng" dirty="0" smtClean="0">
                <a:solidFill>
                  <a:srgbClr val="00B050"/>
                </a:solidFill>
              </a:rPr>
              <a:t>Consulter !!!!!!!</a:t>
            </a:r>
            <a:endParaRPr lang="fr-FR" sz="2800" b="1" dirty="0" smtClean="0">
              <a:solidFill>
                <a:srgbClr val="00B05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normAutofit fontScale="90000"/>
          </a:bodyPr>
          <a:lstStyle/>
          <a:p>
            <a:r>
              <a:rPr lang="fr-FR" sz="5400" b="1" dirty="0" smtClean="0"/>
              <a:t>Recherche de la documentation</a:t>
            </a:r>
            <a:endParaRPr lang="fr-FR" dirty="0"/>
          </a:p>
        </p:txBody>
      </p:sp>
      <p:sp>
        <p:nvSpPr>
          <p:cNvPr id="3" name="Espace réservé du contenu 2"/>
          <p:cNvSpPr>
            <a:spLocks noGrp="1"/>
          </p:cNvSpPr>
          <p:nvPr>
            <p:ph idx="1"/>
          </p:nvPr>
        </p:nvSpPr>
        <p:spPr>
          <a:xfrm>
            <a:off x="0" y="1357298"/>
            <a:ext cx="9144000" cy="4389120"/>
          </a:xfrm>
        </p:spPr>
        <p:txBody>
          <a:bodyPr>
            <a:normAutofit/>
          </a:bodyPr>
          <a:lstStyle/>
          <a:p>
            <a:pPr algn="ctr">
              <a:buNone/>
            </a:pPr>
            <a:r>
              <a:rPr lang="fr-FR" sz="3600" b="1" dirty="0" smtClean="0">
                <a:solidFill>
                  <a:srgbClr val="00B050"/>
                </a:solidFill>
              </a:rPr>
              <a:t>Sélectionner!!!!</a:t>
            </a:r>
          </a:p>
          <a:p>
            <a:r>
              <a:rPr lang="fr-FR" b="1" dirty="0" smtClean="0">
                <a:solidFill>
                  <a:srgbClr val="00B050"/>
                </a:solidFill>
              </a:rPr>
              <a:t> </a:t>
            </a:r>
            <a:r>
              <a:rPr lang="fr-FR" dirty="0" smtClean="0"/>
              <a:t>Dans la mesure du possible, il est préférable d’utiliser des références qui ont été publiées (livres, articles scientifiques dans des journaux ou actes de conférences).</a:t>
            </a:r>
          </a:p>
          <a:p>
            <a:r>
              <a:rPr lang="fr-FR" dirty="0" smtClean="0"/>
              <a:t>Un article récent est préférable d’un article ancien  même s’ils présente la même information.</a:t>
            </a:r>
          </a:p>
          <a:p>
            <a:r>
              <a:rPr lang="fr-FR" dirty="0" smtClean="0"/>
              <a:t>Un article publier par un expert (professeur par exemple) est préférable d’un article publier  par un étudiant( magistère , doctorat…..)</a:t>
            </a:r>
          </a:p>
          <a:p>
            <a:endParaRPr lang="fr-FR" b="1" dirty="0" smtClean="0">
              <a:solidFill>
                <a:srgbClr val="00B050"/>
              </a:solidFill>
            </a:endParaRPr>
          </a:p>
          <a:p>
            <a:endParaRPr lang="fr-FR" b="1" dirty="0" smtClean="0">
              <a:solidFill>
                <a:schemeClr val="accent1">
                  <a:lumMod val="75000"/>
                </a:schemeClr>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1643074"/>
          </a:xfrm>
          <a:ln w="117475">
            <a:solidFill>
              <a:srgbClr val="00B050"/>
            </a:solidFill>
          </a:ln>
        </p:spPr>
        <p:txBody>
          <a:bodyPr/>
          <a:lstStyle/>
          <a:p>
            <a:pPr algn="ctr"/>
            <a:r>
              <a:rPr lang="fr-FR" b="1" dirty="0" smtClean="0">
                <a:solidFill>
                  <a:srgbClr val="00B050"/>
                </a:solidFill>
              </a:rPr>
              <a:t>N’hésitez pas de vous faire conseiller/orienter sur vos recherches par le directeur, celui-ci pouvant déjà posséder de nombreux articles utiles.</a:t>
            </a:r>
            <a:endParaRPr lang="fr-FR" b="1" dirty="0">
              <a:solidFill>
                <a:srgbClr val="00B050"/>
              </a:solidFill>
            </a:endParaRPr>
          </a:p>
        </p:txBody>
      </p:sp>
      <p:pic>
        <p:nvPicPr>
          <p:cNvPr id="2053" name="Picture 5" descr="C:\Program Files (x86)\Microsoft Office\MEDIA\CAGCAT10\j0292020.wmf"/>
          <p:cNvPicPr>
            <a:picLocks noChangeAspect="1" noChangeArrowheads="1"/>
          </p:cNvPicPr>
          <p:nvPr/>
        </p:nvPicPr>
        <p:blipFill>
          <a:blip r:embed="rId2"/>
          <a:srcRect/>
          <a:stretch>
            <a:fillRect/>
          </a:stretch>
        </p:blipFill>
        <p:spPr bwMode="auto">
          <a:xfrm>
            <a:off x="1714480" y="4286256"/>
            <a:ext cx="1869034" cy="1773936"/>
          </a:xfrm>
          <a:prstGeom prst="rect">
            <a:avLst/>
          </a:prstGeom>
          <a:noFill/>
        </p:spPr>
      </p:pic>
      <p:sp>
        <p:nvSpPr>
          <p:cNvPr id="8" name="Rectangle à coins arrondis 7"/>
          <p:cNvSpPr/>
          <p:nvPr/>
        </p:nvSpPr>
        <p:spPr>
          <a:xfrm>
            <a:off x="4714876" y="4143380"/>
            <a:ext cx="2071702"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t>
            </a:r>
            <a:endParaRPr lang="fr-FR" dirty="0"/>
          </a:p>
        </p:txBody>
      </p:sp>
      <p:sp>
        <p:nvSpPr>
          <p:cNvPr id="9" name="ZoneTexte 8"/>
          <p:cNvSpPr txBox="1"/>
          <p:nvPr/>
        </p:nvSpPr>
        <p:spPr>
          <a:xfrm>
            <a:off x="3500430" y="1000108"/>
            <a:ext cx="2786082" cy="1569660"/>
          </a:xfrm>
          <a:prstGeom prst="rect">
            <a:avLst/>
          </a:prstGeom>
          <a:noFill/>
        </p:spPr>
        <p:txBody>
          <a:bodyPr wrap="square" rtlCol="0">
            <a:spAutoFit/>
          </a:bodyPr>
          <a:lstStyle/>
          <a:p>
            <a:r>
              <a:rPr lang="fr-FR" sz="9600" dirty="0" smtClean="0"/>
              <a:t>  1</a:t>
            </a:r>
            <a:endParaRPr lang="fr-FR" sz="9600" dirty="0"/>
          </a:p>
        </p:txBody>
      </p:sp>
      <p:sp>
        <p:nvSpPr>
          <p:cNvPr id="10" name="Titre 1"/>
          <p:cNvSpPr>
            <a:spLocks noGrp="1"/>
          </p:cNvSpPr>
          <p:nvPr>
            <p:ph type="title"/>
          </p:nvPr>
        </p:nvSpPr>
        <p:spPr>
          <a:xfrm>
            <a:off x="357158" y="0"/>
            <a:ext cx="8229600" cy="1143000"/>
          </a:xfrm>
        </p:spPr>
        <p:txBody>
          <a:bodyPr>
            <a:normAutofit fontScale="90000"/>
          </a:bodyPr>
          <a:lstStyle/>
          <a:p>
            <a:r>
              <a:rPr lang="fr-FR" sz="5400" b="1" dirty="0" smtClean="0"/>
              <a:t>Recherche de la documentation</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anim calcmode="lin" valueType="num">
                                      <p:cBhvr additive="base">
                                        <p:cTn id="7" dur="500" fill="hold"/>
                                        <p:tgtEl>
                                          <p:spTgt spid="2053"/>
                                        </p:tgtEl>
                                        <p:attrNameLst>
                                          <p:attrName>ppt_x</p:attrName>
                                        </p:attrNameLst>
                                      </p:cBhvr>
                                      <p:tavLst>
                                        <p:tav tm="0">
                                          <p:val>
                                            <p:strVal val="0-#ppt_w/2"/>
                                          </p:val>
                                        </p:tav>
                                        <p:tav tm="100000">
                                          <p:val>
                                            <p:strVal val="#ppt_x"/>
                                          </p:val>
                                        </p:tav>
                                      </p:tavLst>
                                    </p:anim>
                                    <p:anim calcmode="lin" valueType="num">
                                      <p:cBhvr additive="base">
                                        <p:cTn id="8" dur="500" fill="hold"/>
                                        <p:tgtEl>
                                          <p:spTgt spid="205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1143000"/>
          </a:xfrm>
        </p:spPr>
        <p:txBody>
          <a:bodyPr>
            <a:normAutofit fontScale="90000"/>
          </a:bodyPr>
          <a:lstStyle/>
          <a:p>
            <a:r>
              <a:rPr lang="fr-FR" sz="5400" b="1" dirty="0" smtClean="0"/>
              <a:t>Recherche de la documentation</a:t>
            </a:r>
            <a:endParaRPr lang="fr-FR" dirty="0"/>
          </a:p>
        </p:txBody>
      </p:sp>
      <p:sp>
        <p:nvSpPr>
          <p:cNvPr id="3" name="Espace réservé du contenu 2"/>
          <p:cNvSpPr>
            <a:spLocks noGrp="1"/>
          </p:cNvSpPr>
          <p:nvPr>
            <p:ph idx="1"/>
          </p:nvPr>
        </p:nvSpPr>
        <p:spPr>
          <a:xfrm>
            <a:off x="0" y="1285860"/>
            <a:ext cx="8858280" cy="4643470"/>
          </a:xfrm>
        </p:spPr>
        <p:txBody>
          <a:bodyPr>
            <a:normAutofit fontScale="92500" lnSpcReduction="20000"/>
          </a:bodyPr>
          <a:lstStyle/>
          <a:p>
            <a:endParaRPr lang="fr-FR" dirty="0" smtClean="0"/>
          </a:p>
          <a:p>
            <a:r>
              <a:rPr lang="fr-FR" b="1" dirty="0" smtClean="0">
                <a:latin typeface="Times New Roman" pitchFamily="18" charset="0"/>
                <a:cs typeface="Times New Roman" pitchFamily="18" charset="0"/>
              </a:rPr>
              <a:t> Pour être sûrs que votre mémoire a un bon niveau scientifique, la bibliographie sera mieux d’être formée comme ci-dessous : </a:t>
            </a:r>
          </a:p>
          <a:p>
            <a:endParaRPr lang="fr-FR" b="1"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Minimum 50% des </a:t>
            </a:r>
            <a:r>
              <a:rPr lang="fr-FR" b="1" dirty="0" smtClean="0">
                <a:solidFill>
                  <a:srgbClr val="FF0000"/>
                </a:solidFill>
                <a:latin typeface="Times New Roman" pitchFamily="18" charset="0"/>
                <a:cs typeface="Times New Roman" pitchFamily="18" charset="0"/>
              </a:rPr>
              <a:t>articles </a:t>
            </a:r>
            <a:r>
              <a:rPr lang="fr-FR" dirty="0" smtClean="0">
                <a:latin typeface="Times New Roman" pitchFamily="18" charset="0"/>
                <a:cs typeface="Times New Roman" pitchFamily="18" charset="0"/>
              </a:rPr>
              <a:t>publiés en journaux internationaux ou nationaux. </a:t>
            </a:r>
          </a:p>
          <a:p>
            <a:r>
              <a:rPr lang="fr-FR" dirty="0" smtClean="0">
                <a:latin typeface="Times New Roman" pitchFamily="18" charset="0"/>
                <a:cs typeface="Times New Roman" pitchFamily="18" charset="0"/>
              </a:rPr>
              <a:t>Maximum 30% </a:t>
            </a:r>
            <a:r>
              <a:rPr lang="fr-FR" b="1" dirty="0" smtClean="0">
                <a:latin typeface="Times New Roman" pitchFamily="18" charset="0"/>
                <a:cs typeface="Times New Roman" pitchFamily="18" charset="0"/>
              </a:rPr>
              <a:t>des </a:t>
            </a:r>
            <a:r>
              <a:rPr lang="fr-FR" b="1" dirty="0" smtClean="0">
                <a:solidFill>
                  <a:srgbClr val="FF0000"/>
                </a:solidFill>
                <a:latin typeface="Times New Roman" pitchFamily="18" charset="0"/>
                <a:cs typeface="Times New Roman" pitchFamily="18" charset="0"/>
              </a:rPr>
              <a:t>livres</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publiés au niveau internationaux ou nationaux </a:t>
            </a:r>
          </a:p>
          <a:p>
            <a:r>
              <a:rPr lang="fr-FR" dirty="0" smtClean="0">
                <a:latin typeface="Times New Roman" pitchFamily="18" charset="0"/>
                <a:cs typeface="Times New Roman" pitchFamily="18" charset="0"/>
              </a:rPr>
              <a:t>Maximum 10% des </a:t>
            </a:r>
            <a:r>
              <a:rPr lang="fr-FR" b="1" dirty="0" smtClean="0">
                <a:solidFill>
                  <a:srgbClr val="FF0000"/>
                </a:solidFill>
                <a:latin typeface="Times New Roman" pitchFamily="18" charset="0"/>
                <a:cs typeface="Times New Roman" pitchFamily="18" charset="0"/>
              </a:rPr>
              <a:t>articles </a:t>
            </a:r>
            <a:r>
              <a:rPr lang="fr-FR" dirty="0" smtClean="0">
                <a:latin typeface="Times New Roman" pitchFamily="18" charset="0"/>
                <a:cs typeface="Times New Roman" pitchFamily="18" charset="0"/>
              </a:rPr>
              <a:t>publiés en volumes des conférences scientifiques. </a:t>
            </a:r>
          </a:p>
          <a:p>
            <a:r>
              <a:rPr lang="fr-FR" dirty="0" smtClean="0">
                <a:latin typeface="Times New Roman" pitchFamily="18" charset="0"/>
                <a:cs typeface="Times New Roman" pitchFamily="18" charset="0"/>
              </a:rPr>
              <a:t>Maximum 10% </a:t>
            </a:r>
            <a:r>
              <a:rPr lang="fr-FR" b="1" dirty="0" smtClean="0">
                <a:solidFill>
                  <a:srgbClr val="FF0000"/>
                </a:solidFill>
                <a:latin typeface="Times New Roman" pitchFamily="18" charset="0"/>
                <a:cs typeface="Times New Roman" pitchFamily="18" charset="0"/>
              </a:rPr>
              <a:t>Documents non publiés </a:t>
            </a:r>
            <a:r>
              <a:rPr lang="fr-FR" dirty="0" smtClean="0">
                <a:latin typeface="Times New Roman" pitchFamily="18" charset="0"/>
                <a:cs typeface="Times New Roman" pitchFamily="18" charset="0"/>
              </a:rPr>
              <a:t>(thèses de doctorat, manuels universitaires, des cours, etc.) </a:t>
            </a:r>
          </a:p>
          <a:p>
            <a:pPr algn="ctr"/>
            <a:r>
              <a:rPr lang="fr-FR" b="1" dirty="0" smtClean="0">
                <a:solidFill>
                  <a:srgbClr val="00B050"/>
                </a:solidFill>
                <a:latin typeface="Times New Roman" pitchFamily="18" charset="0"/>
                <a:cs typeface="Times New Roman" pitchFamily="18" charset="0"/>
              </a:rPr>
              <a:t>Chercher toujours la documentation  la plus récente.</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568952" cy="1143000"/>
          </a:xfrm>
        </p:spPr>
        <p:txBody>
          <a:bodyPr>
            <a:normAutofit/>
          </a:bodyPr>
          <a:lstStyle/>
          <a:p>
            <a:pPr algn="ctr"/>
            <a:r>
              <a:rPr lang="fr-FR" sz="2400" u="sng" dirty="0"/>
              <a:t>liste des métiers les plus demandés dans le domaine de l'informatique :</a:t>
            </a:r>
            <a:endParaRPr lang="en-US" sz="2400" u="sng" dirty="0"/>
          </a:p>
        </p:txBody>
      </p:sp>
      <p:sp>
        <p:nvSpPr>
          <p:cNvPr id="3" name="Espace réservé du contenu 2"/>
          <p:cNvSpPr>
            <a:spLocks noGrp="1"/>
          </p:cNvSpPr>
          <p:nvPr>
            <p:ph idx="1"/>
          </p:nvPr>
        </p:nvSpPr>
        <p:spPr>
          <a:xfrm>
            <a:off x="457200" y="1935480"/>
            <a:ext cx="8579296" cy="4389120"/>
          </a:xfrm>
        </p:spPr>
        <p:txBody>
          <a:bodyPr>
            <a:normAutofit fontScale="92500" lnSpcReduction="20000"/>
          </a:bodyPr>
          <a:lstStyle/>
          <a:p>
            <a:pPr algn="ctr"/>
            <a:r>
              <a:rPr lang="fr-FR" b="1" u="sng" dirty="0" smtClean="0"/>
              <a:t>développeur </a:t>
            </a:r>
            <a:r>
              <a:rPr lang="fr-FR" b="1" u="sng" dirty="0"/>
              <a:t>Front-end </a:t>
            </a:r>
            <a:r>
              <a:rPr lang="fr-FR" b="1" u="sng" dirty="0" smtClean="0"/>
              <a:t>: </a:t>
            </a:r>
          </a:p>
          <a:p>
            <a:pPr marL="0" indent="0" algn="just">
              <a:buNone/>
            </a:pPr>
            <a:r>
              <a:rPr lang="fr-FR" dirty="0" smtClean="0"/>
              <a:t>est </a:t>
            </a:r>
            <a:r>
              <a:rPr lang="fr-FR" dirty="0"/>
              <a:t>un professionnel spécialisé dans la création de l'interface utilisateur d'une application web. </a:t>
            </a:r>
            <a:endParaRPr lang="fr-FR" dirty="0" smtClean="0"/>
          </a:p>
          <a:p>
            <a:pPr marL="0" indent="0" algn="just">
              <a:buNone/>
            </a:pPr>
            <a:r>
              <a:rPr lang="fr-FR" dirty="0" smtClean="0"/>
              <a:t>Il </a:t>
            </a:r>
            <a:r>
              <a:rPr lang="fr-FR" dirty="0"/>
              <a:t>se concentre principalement sur la partie visible et interactive d'un site web ou d'une application, avec laquelle les utilisateurs interagissent directement</a:t>
            </a:r>
            <a:r>
              <a:rPr lang="fr-FR" dirty="0" smtClean="0"/>
              <a:t>.</a:t>
            </a:r>
          </a:p>
          <a:p>
            <a:pPr algn="just"/>
            <a:r>
              <a:rPr lang="en-US" dirty="0"/>
              <a:t>HTML</a:t>
            </a:r>
          </a:p>
          <a:p>
            <a:pPr algn="just"/>
            <a:r>
              <a:rPr lang="en-US" dirty="0"/>
              <a:t>CSS (</a:t>
            </a:r>
          </a:p>
          <a:p>
            <a:pPr algn="just"/>
            <a:r>
              <a:rPr lang="en-US" dirty="0"/>
              <a:t>JavaScript :</a:t>
            </a:r>
          </a:p>
          <a:p>
            <a:pPr algn="just"/>
            <a:r>
              <a:rPr lang="en-US" dirty="0"/>
              <a:t>Frameworks et </a:t>
            </a:r>
            <a:r>
              <a:rPr lang="en-US" dirty="0" err="1"/>
              <a:t>bibliothèques</a:t>
            </a:r>
            <a:r>
              <a:rPr lang="en-US" dirty="0"/>
              <a:t> front-end</a:t>
            </a:r>
          </a:p>
          <a:p>
            <a:pPr algn="just"/>
            <a:r>
              <a:rPr lang="en-US" dirty="0"/>
              <a:t>Conception Web </a:t>
            </a:r>
            <a:r>
              <a:rPr lang="en-US" dirty="0" err="1"/>
              <a:t>réactive</a:t>
            </a:r>
            <a:r>
              <a:rPr lang="en-US" dirty="0"/>
              <a:t> (Responsive Web Design)</a:t>
            </a:r>
          </a:p>
          <a:p>
            <a:pPr algn="just"/>
            <a:r>
              <a:rPr lang="en-US" dirty="0" err="1"/>
              <a:t>Accessibilité</a:t>
            </a:r>
            <a:r>
              <a:rPr lang="en-US" dirty="0"/>
              <a:t> Web</a:t>
            </a:r>
          </a:p>
          <a:p>
            <a:pPr marL="0" indent="0" algn="just">
              <a:buNone/>
            </a:pPr>
            <a:endParaRPr lang="en-US" dirty="0"/>
          </a:p>
        </p:txBody>
      </p:sp>
    </p:spTree>
    <p:extLst>
      <p:ext uri="{BB962C8B-B14F-4D97-AF65-F5344CB8AC3E}">
        <p14:creationId xmlns:p14="http://schemas.microsoft.com/office/powerpoint/2010/main" val="51339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1000"/>
                                        <p:tgtEl>
                                          <p:spTgt spid="3">
                                            <p:txEl>
                                              <p:pRg st="7" end="7"/>
                                            </p:txEl>
                                          </p:spTgt>
                                        </p:tgtEl>
                                      </p:cBhvr>
                                    </p:animEffect>
                                    <p:anim calcmode="lin" valueType="num">
                                      <p:cBhvr>
                                        <p:cTn id="4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Effect transition="in" filter="fade">
                                      <p:cBhvr>
                                        <p:cTn id="48" dur="1000"/>
                                        <p:tgtEl>
                                          <p:spTgt spid="3">
                                            <p:txEl>
                                              <p:pRg st="8" end="8"/>
                                            </p:txEl>
                                          </p:spTgt>
                                        </p:tgtEl>
                                      </p:cBhvr>
                                    </p:animEffect>
                                    <p:anim calcmode="lin" valueType="num">
                                      <p:cBhvr>
                                        <p:cTn id="4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r>
              <a:rPr lang="fr-FR" b="1" u="sng" dirty="0"/>
              <a:t>Un développeur Back-end </a:t>
            </a:r>
            <a:endParaRPr lang="fr-FR" b="1" u="sng" dirty="0" smtClean="0"/>
          </a:p>
          <a:p>
            <a:pPr algn="just"/>
            <a:r>
              <a:rPr lang="fr-FR" dirty="0" smtClean="0"/>
              <a:t>est </a:t>
            </a:r>
            <a:r>
              <a:rPr lang="fr-FR" dirty="0"/>
              <a:t>un professionnel spécialisé dans la création de la partie serveur d'une application web. Il se concentre sur la gestion des données, le traitement des requêtes et la logique métier de l'application, qui s'exécute côté serveur et interagit avec la base de données et d'autres systèmes</a:t>
            </a:r>
            <a:r>
              <a:rPr lang="fr-FR" dirty="0" smtClean="0"/>
              <a:t>.</a:t>
            </a:r>
          </a:p>
        </p:txBody>
      </p:sp>
      <p:sp>
        <p:nvSpPr>
          <p:cNvPr id="4" name="Titre 1"/>
          <p:cNvSpPr>
            <a:spLocks noGrp="1"/>
          </p:cNvSpPr>
          <p:nvPr>
            <p:ph type="title"/>
          </p:nvPr>
        </p:nvSpPr>
        <p:spPr/>
        <p:txBody>
          <a:bodyPr>
            <a:normAutofit/>
          </a:bodyPr>
          <a:lstStyle/>
          <a:p>
            <a:pPr algn="ctr"/>
            <a:r>
              <a:rPr lang="fr-FR" sz="2400" u="sng" dirty="0"/>
              <a:t>liste des </a:t>
            </a:r>
            <a:r>
              <a:rPr lang="fr-FR" sz="2400" u="sng" dirty="0" smtClean="0"/>
              <a:t>métiers </a:t>
            </a:r>
            <a:r>
              <a:rPr lang="fr-FR" sz="2400" u="sng" dirty="0"/>
              <a:t>les plus demandés dans le domaine de l'informatique :</a:t>
            </a:r>
            <a:endParaRPr lang="en-US" sz="2400" u="sng" dirty="0"/>
          </a:p>
        </p:txBody>
      </p:sp>
    </p:spTree>
    <p:extLst>
      <p:ext uri="{BB962C8B-B14F-4D97-AF65-F5344CB8AC3E}">
        <p14:creationId xmlns:p14="http://schemas.microsoft.com/office/powerpoint/2010/main" val="1898828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pPr algn="just"/>
            <a:r>
              <a:rPr lang="fr-FR" dirty="0"/>
              <a:t>Langages de programmation : Les développeurs Back-end utilisent généralement des langages de programmation tels que Python, Java, C#, PHP ou Node.js pour écrire le code qui s'exécute du côté serveur.</a:t>
            </a:r>
          </a:p>
          <a:p>
            <a:pPr algn="just"/>
            <a:endParaRPr lang="fr-FR" dirty="0"/>
          </a:p>
          <a:p>
            <a:pPr algn="just"/>
            <a:r>
              <a:rPr lang="fr-FR" dirty="0" err="1"/>
              <a:t>Frameworks</a:t>
            </a:r>
            <a:r>
              <a:rPr lang="fr-FR" dirty="0"/>
              <a:t> back-end : Les </a:t>
            </a:r>
            <a:r>
              <a:rPr lang="fr-FR" dirty="0" err="1"/>
              <a:t>frameworks</a:t>
            </a:r>
            <a:r>
              <a:rPr lang="fr-FR" dirty="0"/>
              <a:t> tels que Django (Python), </a:t>
            </a:r>
            <a:r>
              <a:rPr lang="fr-FR" dirty="0" err="1"/>
              <a:t>Spring</a:t>
            </a:r>
            <a:r>
              <a:rPr lang="fr-FR" dirty="0"/>
              <a:t> (Java), .NET (C#), </a:t>
            </a:r>
            <a:r>
              <a:rPr lang="fr-FR" dirty="0" err="1"/>
              <a:t>Laravel</a:t>
            </a:r>
            <a:r>
              <a:rPr lang="fr-FR" dirty="0"/>
              <a:t> (PHP)</a:t>
            </a:r>
          </a:p>
          <a:p>
            <a:pPr algn="just"/>
            <a:r>
              <a:rPr lang="fr-FR" dirty="0"/>
              <a:t>Bases de données </a:t>
            </a:r>
          </a:p>
          <a:p>
            <a:pPr algn="just"/>
            <a:r>
              <a:rPr lang="fr-FR" dirty="0"/>
              <a:t>APIs (Application </a:t>
            </a:r>
            <a:r>
              <a:rPr lang="fr-FR" dirty="0" err="1"/>
              <a:t>Programming</a:t>
            </a:r>
            <a:r>
              <a:rPr lang="fr-FR" dirty="0"/>
              <a:t> Interfaces) : Les développeurs Back-end peuvent créer des APIs pour permettre aux différentes parties d'une application ou à d'autres applications de communiquer entre elles. </a:t>
            </a:r>
          </a:p>
          <a:p>
            <a:pPr algn="just"/>
            <a:endParaRPr lang="fr-FR" dirty="0"/>
          </a:p>
          <a:p>
            <a:pPr algn="just"/>
            <a:r>
              <a:rPr lang="fr-FR" dirty="0"/>
              <a:t>Gestion des serveurs : Les développeurs Back-end doivent avoir des connaissances de base en administration système et en gestion des serveurs, notamment pour déployer et configurer l'application sur le serveur de production.</a:t>
            </a:r>
            <a:endParaRPr lang="en-US"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268760"/>
            <a:ext cx="47371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re 1"/>
          <p:cNvSpPr>
            <a:spLocks noGrp="1"/>
          </p:cNvSpPr>
          <p:nvPr>
            <p:ph type="title"/>
          </p:nvPr>
        </p:nvSpPr>
        <p:spPr>
          <a:xfrm>
            <a:off x="233462" y="125760"/>
            <a:ext cx="8229600" cy="1143000"/>
          </a:xfrm>
        </p:spPr>
        <p:txBody>
          <a:bodyPr>
            <a:normAutofit/>
          </a:bodyPr>
          <a:lstStyle/>
          <a:p>
            <a:pPr algn="ctr"/>
            <a:r>
              <a:rPr lang="fr-FR" sz="2400" u="sng" dirty="0"/>
              <a:t>liste des métiers les plus demandés dans le domaine de l'informatique :</a:t>
            </a:r>
            <a:endParaRPr lang="en-US" sz="2400" u="sng" dirty="0"/>
          </a:p>
        </p:txBody>
      </p:sp>
    </p:spTree>
    <p:extLst>
      <p:ext uri="{BB962C8B-B14F-4D97-AF65-F5344CB8AC3E}">
        <p14:creationId xmlns:p14="http://schemas.microsoft.com/office/powerpoint/2010/main" val="243208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r>
              <a:rPr lang="fr-FR" b="1" u="sng" dirty="0"/>
              <a:t>Un développeur Full </a:t>
            </a:r>
            <a:r>
              <a:rPr lang="fr-FR" b="1" u="sng" dirty="0" err="1"/>
              <a:t>Stack</a:t>
            </a:r>
            <a:r>
              <a:rPr lang="fr-FR" b="1" u="sng" dirty="0"/>
              <a:t> </a:t>
            </a:r>
            <a:endParaRPr lang="fr-FR" b="1" u="sng" dirty="0" smtClean="0"/>
          </a:p>
          <a:p>
            <a:pPr algn="just"/>
            <a:r>
              <a:rPr lang="fr-FR" dirty="0" smtClean="0"/>
              <a:t>est </a:t>
            </a:r>
            <a:r>
              <a:rPr lang="fr-FR" dirty="0"/>
              <a:t>un professionnel capable de travailler à la fois sur la partie front-end (client) et sur la partie back-end (serveur) d'une application web. </a:t>
            </a:r>
            <a:endParaRPr lang="fr-FR" dirty="0" smtClean="0"/>
          </a:p>
          <a:p>
            <a:pPr algn="just"/>
            <a:endParaRPr lang="fr-FR" dirty="0"/>
          </a:p>
          <a:p>
            <a:pPr algn="just"/>
            <a:r>
              <a:rPr lang="fr-FR" dirty="0" smtClean="0"/>
              <a:t>Il </a:t>
            </a:r>
            <a:r>
              <a:rPr lang="fr-FR" dirty="0"/>
              <a:t>possède des compétences dans plusieurs domaines de développement et est capable de gérer l'ensemble du processus de développement, de la conception à la mise en production.</a:t>
            </a:r>
            <a:endParaRPr lang="en-US" dirty="0"/>
          </a:p>
        </p:txBody>
      </p:sp>
      <p:sp>
        <p:nvSpPr>
          <p:cNvPr id="4" name="Titre 1"/>
          <p:cNvSpPr>
            <a:spLocks noGrp="1"/>
          </p:cNvSpPr>
          <p:nvPr>
            <p:ph type="title"/>
          </p:nvPr>
        </p:nvSpPr>
        <p:spPr>
          <a:xfrm>
            <a:off x="395536" y="404664"/>
            <a:ext cx="8229600" cy="1143000"/>
          </a:xfrm>
        </p:spPr>
        <p:txBody>
          <a:bodyPr>
            <a:normAutofit/>
          </a:bodyPr>
          <a:lstStyle/>
          <a:p>
            <a:pPr algn="ctr"/>
            <a:r>
              <a:rPr lang="fr-FR" sz="2400" u="sng" dirty="0"/>
              <a:t>liste des métiers les plus demandés dans le domaine de l'informatique :</a:t>
            </a:r>
            <a:endParaRPr lang="en-US" sz="2400" u="sng" dirty="0"/>
          </a:p>
        </p:txBody>
      </p:sp>
    </p:spTree>
    <p:extLst>
      <p:ext uri="{BB962C8B-B14F-4D97-AF65-F5344CB8AC3E}">
        <p14:creationId xmlns:p14="http://schemas.microsoft.com/office/powerpoint/2010/main" val="382772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12371</TotalTime>
  <Words>2261</Words>
  <Application>Microsoft Office PowerPoint</Application>
  <PresentationFormat>Affichage à l'écran (4:3)</PresentationFormat>
  <Paragraphs>237</Paragraphs>
  <Slides>55</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55</vt:i4>
      </vt:variant>
    </vt:vector>
  </HeadingPairs>
  <TitlesOfParts>
    <vt:vector size="65" baseType="lpstr">
      <vt:lpstr>宋体</vt:lpstr>
      <vt:lpstr>宋体</vt:lpstr>
      <vt:lpstr>Arial</vt:lpstr>
      <vt:lpstr>Britannic Bold</vt:lpstr>
      <vt:lpstr>Calibri</vt:lpstr>
      <vt:lpstr>Constantia</vt:lpstr>
      <vt:lpstr>Times New Roman</vt:lpstr>
      <vt:lpstr>Wingdings</vt:lpstr>
      <vt:lpstr>Wingdings 2</vt:lpstr>
      <vt:lpstr>Débit</vt:lpstr>
      <vt:lpstr>Présentation PowerPoint</vt:lpstr>
      <vt:lpstr> Contenu de la matière : </vt:lpstr>
      <vt:lpstr> Contenu de la matière : </vt:lpstr>
      <vt:lpstr> Contenu de la matière : </vt:lpstr>
      <vt:lpstr> Contenu de la matière : </vt:lpstr>
      <vt:lpstr>liste des métiers les plus demandés dans le domaine de l'informatique :</vt:lpstr>
      <vt:lpstr>liste des métiers les plus demandés dans le domaine de l'informatique :</vt:lpstr>
      <vt:lpstr>liste des métiers les plus demandés dans le domaine de l'informatique :</vt:lpstr>
      <vt:lpstr>liste des métiers les plus demandés dans le domaine de l'informatique :</vt:lpstr>
      <vt:lpstr>liste des métiers  les plus demandés dans le domaine de l'informatique :</vt:lpstr>
      <vt:lpstr>liste des métiers  les plus demandés dans le domaine de l'informatique :</vt:lpstr>
      <vt:lpstr>liste des métiers  les plus demandés dans le domaine de l'informatique :</vt:lpstr>
      <vt:lpstr>liste des métiers les plus demandés dans le domaine de l'informatique :</vt:lpstr>
      <vt:lpstr>liste des emplois les plus demandés dans le domaine de l'informatique :</vt:lpstr>
      <vt:lpstr>liste des métiers les plus demandés dans le domaine de l'informatique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STAGE</vt:lpstr>
      <vt:lpstr>Si Thème de recherche</vt:lpstr>
      <vt:lpstr>Présentation PowerPoint</vt:lpstr>
      <vt:lpstr>Présentation PowerPoint</vt:lpstr>
      <vt:lpstr>Présentation PowerPoint</vt:lpstr>
      <vt:lpstr>Présentation PowerPoint</vt:lpstr>
      <vt:lpstr>Présentation PowerPoint</vt:lpstr>
      <vt:lpstr>Nous vous proposons ici une matérialisation du planning de mémoire sous la forme du diagramme de Gantt : </vt:lpstr>
      <vt:lpstr>Présentation PowerPoint</vt:lpstr>
      <vt:lpstr>Présentation PowerPoint</vt:lpstr>
      <vt:lpstr>La gestion de l’information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Fonctions mathématiques</vt:lpstr>
      <vt:lpstr>Présentation PowerPoint</vt:lpstr>
      <vt:lpstr>Présentation PowerPoint</vt:lpstr>
      <vt:lpstr>Recherche de la documentation</vt:lpstr>
      <vt:lpstr>Recherche de la documentation  </vt:lpstr>
      <vt:lpstr>Recherche de la documentation  </vt:lpstr>
      <vt:lpstr>Recherche de la documentation</vt:lpstr>
      <vt:lpstr>Recherche de la documentation</vt:lpstr>
      <vt:lpstr>Recherche de la documentation</vt:lpstr>
      <vt:lpstr>Recherche de la documentation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BleuUb</cp:lastModifiedBy>
  <cp:revision>826</cp:revision>
  <dcterms:created xsi:type="dcterms:W3CDTF">2017-10-09T19:26:42Z</dcterms:created>
  <dcterms:modified xsi:type="dcterms:W3CDTF">2024-12-06T14:01:24Z</dcterms:modified>
</cp:coreProperties>
</file>