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21" r:id="rId2"/>
    <p:sldId id="335" r:id="rId3"/>
    <p:sldId id="261" r:id="rId4"/>
    <p:sldId id="336" r:id="rId5"/>
    <p:sldId id="283" r:id="rId6"/>
    <p:sldId id="331" r:id="rId7"/>
    <p:sldId id="337" r:id="rId8"/>
    <p:sldId id="338" r:id="rId9"/>
    <p:sldId id="341" r:id="rId10"/>
    <p:sldId id="349" r:id="rId11"/>
    <p:sldId id="339" r:id="rId12"/>
    <p:sldId id="342" r:id="rId13"/>
    <p:sldId id="348" r:id="rId14"/>
    <p:sldId id="343" r:id="rId15"/>
    <p:sldId id="344" r:id="rId16"/>
    <p:sldId id="345" r:id="rId17"/>
    <p:sldId id="347" r:id="rId18"/>
    <p:sldId id="351" r:id="rId19"/>
    <p:sldId id="353" r:id="rId20"/>
    <p:sldId id="357" r:id="rId21"/>
    <p:sldId id="358" r:id="rId22"/>
    <p:sldId id="359" r:id="rId23"/>
    <p:sldId id="360" r:id="rId24"/>
    <p:sldId id="355" r:id="rId25"/>
    <p:sldId id="356" r:id="rId26"/>
    <p:sldId id="361" r:id="rId27"/>
    <p:sldId id="369" r:id="rId28"/>
    <p:sldId id="370" r:id="rId29"/>
    <p:sldId id="371" r:id="rId30"/>
    <p:sldId id="367" r:id="rId31"/>
    <p:sldId id="372" r:id="rId32"/>
    <p:sldId id="368" r:id="rId33"/>
    <p:sldId id="373" r:id="rId34"/>
    <p:sldId id="380" r:id="rId35"/>
    <p:sldId id="374" r:id="rId36"/>
    <p:sldId id="378" r:id="rId37"/>
    <p:sldId id="377" r:id="rId38"/>
    <p:sldId id="379" r:id="rId39"/>
    <p:sldId id="381" r:id="rId40"/>
  </p:sldIdLst>
  <p:sldSz cx="9144000" cy="6858000" type="screen4x3"/>
  <p:notesSz cx="7099300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920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7" autoAdjust="0"/>
    <p:restoredTop sz="93909" autoAdjust="0"/>
  </p:normalViewPr>
  <p:slideViewPr>
    <p:cSldViewPr>
      <p:cViewPr>
        <p:scale>
          <a:sx n="90" d="100"/>
          <a:sy n="90" d="100"/>
        </p:scale>
        <p:origin x="-7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96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/>
          </a:bodyPr>
          <a:lstStyle/>
          <a:p>
            <a:pPr marL="447675" indent="-447675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Introduction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>
                <a:solidFill>
                  <a:srgbClr val="0070C0"/>
                </a:solidFill>
              </a:rPr>
              <a:t>Selection Sort</a:t>
            </a:r>
            <a:endParaRPr lang="en" sz="2800" b="1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Insertion sort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Bubble sort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dirty="0">
                <a:solidFill>
                  <a:srgbClr val="0070C0"/>
                </a:solidFill>
              </a:rPr>
              <a:t>Quick sort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Merge Sort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b="1" dirty="0" smtClean="0">
                <a:solidFill>
                  <a:srgbClr val="0070C0"/>
                </a:solidFill>
              </a:rPr>
              <a:t>   </a:t>
            </a:r>
            <a:endParaRPr lang="fr-FR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200" b="1" dirty="0" smtClean="0">
                <a:solidFill>
                  <a:schemeClr val="accent1">
                    <a:lumMod val="50000"/>
                  </a:schemeClr>
                </a:solidFill>
              </a:rPr>
              <a:t>Chapter 6: Sorting Algorithms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757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selection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" sz="2400" b="1" dirty="0" smtClean="0"/>
              <a:t>Exercise: </a:t>
            </a:r>
            <a:r>
              <a:rPr lang="en" sz="2400" dirty="0" smtClean="0"/>
              <a:t>Apply the selection sort algorithm to sort a linked list.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001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Selection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" sz="4000" dirty="0" smtClean="0"/>
              <a:t>Complexity)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r>
              <a:rPr lang="en" sz="2400" dirty="0" smtClean="0"/>
              <a:t>The </a:t>
            </a:r>
            <a:r>
              <a:rPr lang="en" sz="2400" dirty="0"/>
              <a:t>worst case and the average case are </a:t>
            </a:r>
            <a:r>
              <a:rPr lang="en" sz="2400" dirty="0" smtClean="0"/>
              <a:t>the same.</a:t>
            </a:r>
          </a:p>
          <a:p>
            <a:pPr lvl="1">
              <a:spcBef>
                <a:spcPts val="1200"/>
              </a:spcBef>
              <a:buFont typeface="Arial" pitchFamily="34" charset="0"/>
              <a:buChar char="•"/>
            </a:pPr>
            <a:r>
              <a:rPr lang="en" sz="2400" dirty="0" smtClean="0"/>
              <a:t>To </a:t>
            </a:r>
            <a:r>
              <a:rPr lang="en" sz="2400" dirty="0"/>
              <a:t>find the smallest elements, (n-1) iterations are needed,</a:t>
            </a:r>
            <a:endParaRPr lang="fr-FR" sz="2400" dirty="0" smtClean="0"/>
          </a:p>
          <a:p>
            <a:pPr lvl="1">
              <a:buFont typeface="Arial" pitchFamily="34" charset="0"/>
              <a:buChar char="•"/>
            </a:pPr>
            <a:r>
              <a:rPr lang="en" sz="2400" dirty="0"/>
              <a:t>For the 2nd smallest element, (n-2) iterations are performed, . </a:t>
            </a:r>
            <a:endParaRPr lang="fr-FR" sz="2400" dirty="0" smtClean="0"/>
          </a:p>
          <a:p>
            <a:pPr lvl="1">
              <a:buFont typeface="Arial" pitchFamily="34" charset="0"/>
              <a:buChar char="•"/>
            </a:pPr>
            <a:r>
              <a:rPr lang="en" sz="2400" dirty="0" smtClean="0"/>
              <a:t>To </a:t>
            </a:r>
            <a:r>
              <a:rPr lang="en" sz="2400" dirty="0"/>
              <a:t>find the last smallest element, 0 iterations are performed.</a:t>
            </a:r>
            <a:endParaRPr lang="fr-FR" sz="2400" dirty="0" smtClean="0"/>
          </a:p>
          <a:p>
            <a:pPr lvl="1">
              <a:buFont typeface="Arial" pitchFamily="34" charset="0"/>
              <a:buChar char="•"/>
            </a:pPr>
            <a:r>
              <a:rPr lang="en" sz="2400" dirty="0" smtClean="0"/>
              <a:t>The </a:t>
            </a:r>
            <a:r>
              <a:rPr lang="en" sz="2400" dirty="0"/>
              <a:t>number of iterations that the algorithm performs is therefore </a:t>
            </a:r>
            <a:r>
              <a:rPr lang="en" sz="2400" dirty="0" smtClean="0"/>
              <a:t>:  (n-1) * (n-2) /2 </a:t>
            </a:r>
            <a:r>
              <a:rPr lang="en" sz="2400" dirty="0" smtClean="0">
                <a:sym typeface="Wingdings" pitchFamily="2" charset="2"/>
              </a:rPr>
              <a:t> </a:t>
            </a:r>
            <a:r>
              <a:rPr lang="en" i="1" dirty="0" smtClean="0">
                <a:sym typeface="Wingdings" pitchFamily="2" charset="2"/>
              </a:rPr>
              <a:t>O (N </a:t>
            </a:r>
            <a:r>
              <a:rPr lang="en" i="1" baseline="30000" dirty="0" smtClean="0">
                <a:sym typeface="Wingdings" pitchFamily="2" charset="2"/>
              </a:rPr>
              <a:t>2 </a:t>
            </a:r>
            <a:r>
              <a:rPr lang="en" i="1" dirty="0" smtClean="0">
                <a:sym typeface="Wingdings" pitchFamily="2" charset="2"/>
              </a:rPr>
              <a:t>)</a:t>
            </a:r>
            <a:endParaRPr lang="fr-FR" sz="2400" i="1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11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>
                <a:solidFill>
                  <a:schemeClr val="accent1">
                    <a:lumMod val="50000"/>
                  </a:schemeClr>
                </a:solidFill>
              </a:rPr>
              <a:t>Insertio </a:t>
            </a:r>
            <a:r>
              <a:rPr lang="en" sz="4000" b="1" smtClean="0">
                <a:solidFill>
                  <a:schemeClr val="accent1">
                    <a:lumMod val="50000"/>
                  </a:schemeClr>
                </a:solidFill>
              </a:rPr>
              <a:t>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</a:t>
            </a:r>
          </a:p>
          <a:p>
            <a:pPr>
              <a:buNone/>
            </a:pPr>
            <a:r>
              <a:rPr lang="en" sz="2400" dirty="0" smtClean="0"/>
              <a:t>   </a:t>
            </a:r>
            <a:r>
              <a:rPr lang="en" sz="2400" b="1" dirty="0" smtClean="0"/>
              <a:t>Repeat:</a:t>
            </a:r>
          </a:p>
          <a:p>
            <a:pPr marL="627063" indent="-265113"/>
            <a:r>
              <a:rPr lang="en" sz="2200" dirty="0" smtClean="0"/>
              <a:t>Insert </a:t>
            </a:r>
            <a:r>
              <a:rPr lang="en" sz="2200" dirty="0"/>
              <a:t>the next </a:t>
            </a:r>
            <a:r>
              <a:rPr lang="en" sz="2200" dirty="0" smtClean="0"/>
              <a:t>element to sort </a:t>
            </a:r>
            <a:r>
              <a:rPr lang="en" sz="2200" dirty="0"/>
              <a:t>into the part that is already sorted </a:t>
            </a:r>
            <a:r>
              <a:rPr lang="en" sz="2200" dirty="0" smtClean="0"/>
              <a:t>previously.</a:t>
            </a:r>
          </a:p>
          <a:p>
            <a:pPr marL="627063" indent="-265113" algn="just"/>
            <a:r>
              <a:rPr lang="en" sz="2200" dirty="0" smtClean="0"/>
              <a:t>The </a:t>
            </a:r>
            <a:r>
              <a:rPr lang="en" sz="2200" dirty="0"/>
              <a:t>starting part </a:t>
            </a:r>
            <a:r>
              <a:rPr lang="en" sz="2200" dirty="0" smtClean="0"/>
              <a:t>considered as sorted </a:t>
            </a:r>
            <a:r>
              <a:rPr lang="en" sz="2200" dirty="0"/>
              <a:t>is the first </a:t>
            </a:r>
            <a:r>
              <a:rPr lang="en" sz="2200" dirty="0" smtClean="0"/>
              <a:t>element.</a:t>
            </a:r>
          </a:p>
          <a:p>
            <a:pPr marL="627063" indent="-265113" algn="just"/>
            <a:r>
              <a:rPr lang="en" sz="2200" dirty="0" smtClean="0"/>
              <a:t>May </a:t>
            </a:r>
            <a:r>
              <a:rPr lang="en" sz="2200" dirty="0"/>
              <a:t>have to move several elements for insertion </a:t>
            </a:r>
            <a:r>
              <a:rPr lang="en" sz="2200" dirty="0" smtClean="0"/>
              <a:t>.</a:t>
            </a:r>
          </a:p>
          <a:p>
            <a:pPr>
              <a:buNone/>
            </a:pPr>
            <a:endParaRPr lang="fr-FR" sz="2200" b="1" u="sng" dirty="0"/>
          </a:p>
          <a:p>
            <a:pPr>
              <a:spcAft>
                <a:spcPts val="1200"/>
              </a:spcAft>
              <a:buNone/>
            </a:pPr>
            <a:r>
              <a:rPr lang="en" sz="2200" b="1" dirty="0"/>
              <a:t> </a:t>
            </a:r>
            <a:r>
              <a:rPr lang="en" sz="2200" b="1" dirty="0" smtClean="0"/>
              <a:t>		    1 				</a:t>
            </a:r>
            <a:r>
              <a:rPr lang="en" sz="2200" b="1" i="1" dirty="0" smtClean="0">
                <a:latin typeface="Times New Roman" pitchFamily="18" charset="0"/>
                <a:cs typeface="Times New Roman" pitchFamily="18" charset="0"/>
              </a:rPr>
              <a:t>i 			</a:t>
            </a:r>
            <a:r>
              <a:rPr lang="en" sz="2200" b="1" dirty="0" smtClean="0"/>
              <a:t>N</a:t>
            </a:r>
            <a:endParaRPr lang="fr-FR" sz="2400" u="sng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" sz="2400" dirty="0" smtClean="0"/>
              <a:t>	T</a:t>
            </a:r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95536" y="1340768"/>
            <a:ext cx="8352928" cy="22322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272259"/>
              </p:ext>
            </p:extLst>
          </p:nvPr>
        </p:nvGraphicFramePr>
        <p:xfrm>
          <a:off x="1619672" y="422108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648072"/>
                <a:gridCol w="2423592"/>
              </a:tblGrid>
              <a:tr h="370840">
                <a:tc>
                  <a:txBody>
                    <a:bodyPr/>
                    <a:lstStyle/>
                    <a:p>
                      <a:endParaRPr lang="fr-FR" b="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586383" y="4636296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dirty="0"/>
              <a:t>The first i-1 already </a:t>
            </a:r>
            <a:r>
              <a:rPr lang="en" dirty="0" smtClean="0"/>
              <a:t>sorted elements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644008" y="4786204"/>
            <a:ext cx="1224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dirty="0"/>
              <a:t>Elements to </a:t>
            </a:r>
            <a:r>
              <a:rPr lang="en" dirty="0" smtClean="0"/>
              <a:t>insert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660231" y="4751723"/>
            <a:ext cx="2296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dirty="0"/>
              <a:t>Unsorted items</a:t>
            </a:r>
          </a:p>
        </p:txBody>
      </p:sp>
      <p:sp>
        <p:nvSpPr>
          <p:cNvPr id="10" name="Flèche courbée vers la droite 9"/>
          <p:cNvSpPr/>
          <p:nvPr/>
        </p:nvSpPr>
        <p:spPr>
          <a:xfrm rot="5400000">
            <a:off x="3609810" y="2898858"/>
            <a:ext cx="340204" cy="23042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3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Insertio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n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 </a:t>
            </a:r>
            <a:r>
              <a:rPr lang="en" sz="2800" dirty="0" smtClean="0"/>
              <a:t>(the </a:t>
            </a:r>
            <a:r>
              <a:rPr lang="en" sz="2800" dirty="0"/>
              <a:t>card player's sorting!)</a:t>
            </a:r>
            <a:endParaRPr lang="fr-FR" sz="2800" dirty="0" smtClean="0"/>
          </a:p>
          <a:p>
            <a:pPr>
              <a:buNone/>
            </a:pPr>
            <a:r>
              <a:rPr lang="en" sz="2800" dirty="0" smtClean="0"/>
              <a:t>• </a:t>
            </a:r>
            <a:r>
              <a:rPr lang="en" sz="2800" dirty="0"/>
              <a:t>Order the first two </a:t>
            </a:r>
            <a:r>
              <a:rPr lang="en" sz="2800" dirty="0" smtClean="0"/>
              <a:t>elements</a:t>
            </a:r>
          </a:p>
          <a:p>
            <a:pPr>
              <a:buNone/>
            </a:pPr>
            <a:r>
              <a:rPr lang="en" sz="2800" dirty="0" smtClean="0"/>
              <a:t>• Insert </a:t>
            </a:r>
            <a:r>
              <a:rPr lang="en" sz="2800" dirty="0"/>
              <a:t>the </a:t>
            </a:r>
            <a:r>
              <a:rPr lang="en" sz="2800" dirty="0" smtClean="0"/>
              <a:t>3rd element </a:t>
            </a:r>
            <a:r>
              <a:rPr lang="en" sz="2800" dirty="0"/>
              <a:t>so </a:t>
            </a:r>
            <a:r>
              <a:rPr lang="en" sz="2800" dirty="0" smtClean="0"/>
              <a:t>that </a:t>
            </a:r>
            <a:r>
              <a:rPr lang="en" sz="2800" dirty="0"/>
              <a:t>the first 3 </a:t>
            </a:r>
            <a:r>
              <a:rPr lang="en" sz="2800" dirty="0" smtClean="0"/>
              <a:t>elements </a:t>
            </a:r>
            <a:r>
              <a:rPr lang="en" sz="2800" dirty="0"/>
              <a:t>are </a:t>
            </a:r>
            <a:r>
              <a:rPr lang="en" sz="2800" dirty="0" smtClean="0"/>
              <a:t>sorted</a:t>
            </a:r>
          </a:p>
          <a:p>
            <a:pPr>
              <a:buNone/>
            </a:pPr>
            <a:r>
              <a:rPr lang="en" sz="2800" dirty="0" smtClean="0"/>
              <a:t>• Insert </a:t>
            </a:r>
            <a:r>
              <a:rPr lang="en" sz="2800" dirty="0"/>
              <a:t>the 4th </a:t>
            </a:r>
            <a:r>
              <a:rPr lang="en" sz="2800" dirty="0" smtClean="0"/>
              <a:t>element in </a:t>
            </a:r>
            <a:r>
              <a:rPr lang="en" sz="2800" dirty="0"/>
              <a:t>“its” place so that...</a:t>
            </a:r>
            <a:endParaRPr lang="fr-FR" sz="2800" dirty="0" smtClean="0"/>
          </a:p>
          <a:p>
            <a:pPr>
              <a:buNone/>
            </a:pPr>
            <a:r>
              <a:rPr lang="en" sz="2800" dirty="0" smtClean="0"/>
              <a:t>• </a:t>
            </a:r>
            <a:r>
              <a:rPr lang="en" sz="2800" dirty="0"/>
              <a:t>. . .</a:t>
            </a:r>
            <a:endParaRPr lang="fr-FR" sz="2800" b="1" dirty="0"/>
          </a:p>
          <a:p>
            <a:pPr>
              <a:buNone/>
            </a:pPr>
            <a:r>
              <a:rPr lang="en" sz="2400" dirty="0"/>
              <a:t>• </a:t>
            </a:r>
            <a:r>
              <a:rPr lang="en" sz="2400" dirty="0" smtClean="0"/>
              <a:t>Insert </a:t>
            </a:r>
            <a:r>
              <a:rPr lang="en" sz="2400" dirty="0"/>
              <a:t>the </a:t>
            </a:r>
            <a:r>
              <a:rPr lang="en" sz="2400" dirty="0" smtClean="0"/>
              <a:t>n</a:t>
            </a:r>
            <a:r>
              <a:rPr lang="en" sz="2400" i="1" baseline="30000" dirty="0" smtClean="0"/>
              <a:t>th</a:t>
            </a:r>
            <a:r>
              <a:rPr lang="en" sz="2400" i="1" dirty="0" smtClean="0"/>
              <a:t> </a:t>
            </a:r>
            <a:r>
              <a:rPr lang="en" sz="2400" dirty="0" smtClean="0"/>
              <a:t>element in </a:t>
            </a:r>
            <a:r>
              <a:rPr lang="en" sz="2400" dirty="0"/>
              <a:t>its place </a:t>
            </a:r>
            <a:r>
              <a:rPr lang="en" sz="2400" dirty="0" smtClean="0"/>
              <a:t>.</a:t>
            </a:r>
          </a:p>
          <a:p>
            <a:pPr>
              <a:buNone/>
            </a:pPr>
            <a:endParaRPr lang="fr-FR" sz="2400" dirty="0"/>
          </a:p>
          <a:p>
            <a:pPr>
              <a:buNone/>
            </a:pPr>
            <a:r>
              <a:rPr lang="en" sz="2400" dirty="0"/>
              <a:t>At the end of the </a:t>
            </a:r>
            <a:r>
              <a:rPr lang="en" sz="2400" dirty="0" smtClean="0"/>
              <a:t>i</a:t>
            </a:r>
            <a:r>
              <a:rPr lang="en" sz="2400" baseline="30000" dirty="0" smtClean="0"/>
              <a:t>th</a:t>
            </a:r>
            <a:r>
              <a:rPr lang="en" sz="2400" dirty="0" smtClean="0"/>
              <a:t>  iteration, </a:t>
            </a:r>
            <a:r>
              <a:rPr lang="en" sz="2400" dirty="0"/>
              <a:t>the first i </a:t>
            </a:r>
            <a:r>
              <a:rPr lang="en" sz="2400" dirty="0" smtClean="0"/>
              <a:t>elements </a:t>
            </a:r>
            <a:r>
              <a:rPr lang="en" sz="2400" dirty="0"/>
              <a:t>of T are </a:t>
            </a:r>
            <a:r>
              <a:rPr lang="en" sz="2400" dirty="0" smtClean="0"/>
              <a:t>sorted.</a:t>
            </a:r>
            <a:endParaRPr lang="fr-FR" sz="2200" b="1" u="sng" dirty="0"/>
          </a:p>
          <a:p>
            <a:pPr>
              <a:spcAft>
                <a:spcPts val="1200"/>
              </a:spcAft>
              <a:buNone/>
            </a:pPr>
            <a:r>
              <a:rPr lang="en" sz="2200" b="1" dirty="0"/>
              <a:t> </a:t>
            </a:r>
            <a:r>
              <a:rPr lang="en" sz="2200" b="1" dirty="0" smtClean="0"/>
              <a:t>    </a:t>
            </a: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78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Insertion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u="sng" dirty="0" smtClean="0"/>
              <a:t>Example:</a:t>
            </a:r>
          </a:p>
          <a:p>
            <a:pPr marL="0" indent="0">
              <a:buNone/>
            </a:pPr>
            <a:r>
              <a:rPr lang="en" sz="2600" dirty="0" smtClean="0"/>
              <a:t>T</a:t>
            </a:r>
          </a:p>
          <a:p>
            <a:pPr marL="0" indent="0">
              <a:buNone/>
            </a:pPr>
            <a:endParaRPr lang="fr-FR" sz="2600" dirty="0"/>
          </a:p>
          <a:p>
            <a:pPr marL="0" indent="0">
              <a:buNone/>
            </a:pPr>
            <a:r>
              <a:rPr lang="en" sz="2600" b="1" u="sng" dirty="0" smtClean="0"/>
              <a:t>Step 1 </a:t>
            </a:r>
            <a:r>
              <a:rPr lang="en" sz="2600" b="1" dirty="0" smtClean="0"/>
              <a:t>: </a:t>
            </a:r>
            <a:r>
              <a:rPr lang="en" sz="2600" dirty="0" smtClean="0"/>
              <a:t>Insert 12 in its place</a:t>
            </a:r>
            <a:endParaRPr lang="fr-FR" sz="2600" b="1" dirty="0" smtClean="0"/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/>
              <a:t> </a:t>
            </a:r>
            <a:r>
              <a:rPr lang="en" sz="2600" dirty="0" smtClean="0"/>
              <a:t>  </a:t>
            </a:r>
            <a:endParaRPr lang="fr-FR" sz="2600" dirty="0"/>
          </a:p>
          <a:p>
            <a:pPr marL="0" indent="0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2 </a:t>
            </a:r>
            <a:r>
              <a:rPr lang="en" sz="2600" b="1" dirty="0" smtClean="0"/>
              <a:t>: </a:t>
            </a:r>
            <a:r>
              <a:rPr lang="en" sz="2600" dirty="0"/>
              <a:t>Insert </a:t>
            </a:r>
            <a:r>
              <a:rPr lang="en" sz="2600" dirty="0" smtClean="0"/>
              <a:t>5 in its place</a:t>
            </a:r>
            <a:endParaRPr lang="fr-FR" sz="2600" b="1" dirty="0"/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55705"/>
              </p:ext>
            </p:extLst>
          </p:nvPr>
        </p:nvGraphicFramePr>
        <p:xfrm>
          <a:off x="1187624" y="1412776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052080"/>
              </p:ext>
            </p:extLst>
          </p:nvPr>
        </p:nvGraphicFramePr>
        <p:xfrm>
          <a:off x="1187624" y="314096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909044"/>
              </p:ext>
            </p:extLst>
          </p:nvPr>
        </p:nvGraphicFramePr>
        <p:xfrm>
          <a:off x="1331640" y="5013176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77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Insertion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b="1" u="sng" dirty="0" smtClean="0"/>
              <a:t>Step 3 </a:t>
            </a:r>
            <a:r>
              <a:rPr lang="en" sz="2600" b="1" dirty="0" smtClean="0"/>
              <a:t>: </a:t>
            </a:r>
            <a:r>
              <a:rPr lang="en" sz="2600" dirty="0"/>
              <a:t>Insert </a:t>
            </a:r>
            <a:r>
              <a:rPr lang="en" sz="2600" dirty="0" smtClean="0"/>
              <a:t>30 </a:t>
            </a:r>
            <a:r>
              <a:rPr lang="en" sz="2600" dirty="0"/>
              <a:t>in </a:t>
            </a:r>
            <a:r>
              <a:rPr lang="en" sz="2600" dirty="0" smtClean="0"/>
              <a:t>its place</a:t>
            </a:r>
            <a:endParaRPr lang="fr-FR" sz="2600" b="1" dirty="0"/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b="1" u="sng" dirty="0" smtClean="0"/>
              <a:t>Step 4 </a:t>
            </a:r>
            <a:r>
              <a:rPr lang="en" sz="2600" b="1" dirty="0" smtClean="0"/>
              <a:t>: </a:t>
            </a:r>
            <a:r>
              <a:rPr lang="en" sz="2600" dirty="0"/>
              <a:t>Insert 2</a:t>
            </a:r>
            <a:r>
              <a:rPr lang="en" sz="2600" dirty="0" smtClean="0"/>
              <a:t> </a:t>
            </a:r>
            <a:r>
              <a:rPr lang="en" sz="2600" dirty="0"/>
              <a:t>in </a:t>
            </a:r>
            <a:r>
              <a:rPr lang="en" sz="2600" dirty="0" smtClean="0"/>
              <a:t>its place</a:t>
            </a:r>
            <a:endParaRPr lang="fr-FR" sz="2600" b="1" dirty="0"/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5 </a:t>
            </a:r>
            <a:r>
              <a:rPr lang="en" sz="2600" b="1" dirty="0" smtClean="0"/>
              <a:t>: </a:t>
            </a:r>
            <a:r>
              <a:rPr lang="en" sz="2600" dirty="0"/>
              <a:t>Insert </a:t>
            </a:r>
            <a:r>
              <a:rPr lang="en" sz="2600" dirty="0" smtClean="0"/>
              <a:t>17 </a:t>
            </a:r>
            <a:r>
              <a:rPr lang="en" sz="2600" dirty="0"/>
              <a:t>in its </a:t>
            </a:r>
            <a:r>
              <a:rPr lang="en" sz="2600" dirty="0" smtClean="0"/>
              <a:t>place</a:t>
            </a:r>
            <a:endParaRPr lang="fr-FR" sz="2600" b="1" dirty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/>
          </a:p>
          <a:p>
            <a:pPr marL="0" indent="0" algn="just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6 </a:t>
            </a:r>
            <a:r>
              <a:rPr lang="en" sz="2600" b="1" dirty="0" smtClean="0"/>
              <a:t>: </a:t>
            </a:r>
            <a:r>
              <a:rPr lang="en" sz="2600" dirty="0"/>
              <a:t>Insert 4</a:t>
            </a:r>
            <a:r>
              <a:rPr lang="en" sz="2600" dirty="0" smtClean="0"/>
              <a:t> </a:t>
            </a:r>
            <a:r>
              <a:rPr lang="en" sz="2600" dirty="0"/>
              <a:t>in </a:t>
            </a:r>
            <a:r>
              <a:rPr lang="en" sz="2600" dirty="0" smtClean="0"/>
              <a:t>its place</a:t>
            </a:r>
            <a:endParaRPr lang="fr-FR" sz="2600" b="1" dirty="0"/>
          </a:p>
          <a:p>
            <a:pPr marL="0" indent="0" algn="just">
              <a:buNone/>
            </a:pPr>
            <a:endParaRPr lang="fr-FR" sz="26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754862"/>
              </p:ext>
            </p:extLst>
          </p:nvPr>
        </p:nvGraphicFramePr>
        <p:xfrm>
          <a:off x="1187624" y="2132856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814517"/>
              </p:ext>
            </p:extLst>
          </p:nvPr>
        </p:nvGraphicFramePr>
        <p:xfrm>
          <a:off x="1115616" y="350100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521262"/>
              </p:ext>
            </p:extLst>
          </p:nvPr>
        </p:nvGraphicFramePr>
        <p:xfrm>
          <a:off x="1115616" y="494116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744964"/>
              </p:ext>
            </p:extLst>
          </p:nvPr>
        </p:nvGraphicFramePr>
        <p:xfrm>
          <a:off x="1115616" y="6237312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Insertion 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" sz="2400" dirty="0" smtClean="0"/>
              <a:t>Procedure InsertionSort 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N </a:t>
            </a:r>
            <a:r>
              <a:rPr lang="en" sz="2400" dirty="0"/>
              <a:t>: </a:t>
            </a:r>
            <a:r>
              <a:rPr lang="en" sz="2400" dirty="0" smtClean="0"/>
              <a:t>integer)</a:t>
            </a:r>
          </a:p>
          <a:p>
            <a:pPr>
              <a:buNone/>
            </a:pPr>
            <a:r>
              <a:rPr lang="en" sz="2400" dirty="0" smtClean="0"/>
              <a:t>	i</a:t>
            </a:r>
            <a:r>
              <a:rPr lang="en" sz="2400" dirty="0"/>
              <a:t>, k: natural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temp </a:t>
            </a:r>
            <a:r>
              <a:rPr lang="en" sz="2400" dirty="0"/>
              <a:t>: integer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b="1" dirty="0" smtClean="0">
                <a:solidFill>
                  <a:srgbClr val="00B0F0"/>
                </a:solidFill>
              </a:rPr>
              <a:t>	For i</a:t>
            </a:r>
            <a:r>
              <a:rPr lang="en" sz="2400" b="1" dirty="0" smtClean="0">
                <a:solidFill>
                  <a:srgbClr val="00B0F0"/>
                </a:solidFill>
                <a:sym typeface="Wingdings" pitchFamily="2" charset="2"/>
              </a:rPr>
              <a:t></a:t>
            </a:r>
            <a:r>
              <a:rPr lang="en" sz="2400" b="1" dirty="0" smtClean="0">
                <a:solidFill>
                  <a:srgbClr val="00B0F0"/>
                </a:solidFill>
              </a:rPr>
              <a:t>2 </a:t>
            </a:r>
            <a:r>
              <a:rPr lang="en" sz="2400" b="1" dirty="0">
                <a:solidFill>
                  <a:srgbClr val="00B0F0"/>
                </a:solidFill>
              </a:rPr>
              <a:t>to </a:t>
            </a:r>
            <a:r>
              <a:rPr lang="en" sz="2400" b="1" dirty="0" smtClean="0">
                <a:solidFill>
                  <a:srgbClr val="00B0F0"/>
                </a:solidFill>
              </a:rPr>
              <a:t>N do</a:t>
            </a:r>
          </a:p>
          <a:p>
            <a:pPr>
              <a:buNone/>
            </a:pPr>
            <a:r>
              <a:rPr lang="en" sz="2400" dirty="0" smtClean="0"/>
              <a:t> 	     temp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</a:t>
            </a:r>
            <a:r>
              <a:rPr lang="en" sz="2400" dirty="0"/>
              <a:t>t[i </a:t>
            </a:r>
            <a:r>
              <a:rPr lang="en" sz="2400" dirty="0" smtClean="0"/>
              <a:t>]; k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</a:t>
            </a:r>
            <a:r>
              <a:rPr lang="en" sz="2400" dirty="0"/>
              <a:t>i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en" sz="2400" dirty="0" smtClean="0"/>
              <a:t>		While </a:t>
            </a:r>
            <a:r>
              <a:rPr lang="en" sz="2400" dirty="0"/>
              <a:t>(k &gt; 1 and t[k-1] &gt; temp ) </a:t>
            </a:r>
            <a:r>
              <a:rPr lang="en" sz="2400" dirty="0" smtClean="0"/>
              <a:t>do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	T [k </a:t>
            </a:r>
            <a:r>
              <a:rPr lang="en" sz="2400" dirty="0"/>
              <a:t>]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T[k </a:t>
            </a:r>
            <a:r>
              <a:rPr lang="en" sz="2400" dirty="0"/>
              <a:t>- 1 </a:t>
            </a:r>
            <a:r>
              <a:rPr lang="en" sz="2400" dirty="0" smtClean="0"/>
              <a:t>];</a:t>
            </a:r>
          </a:p>
          <a:p>
            <a:pPr>
              <a:buNone/>
            </a:pPr>
            <a:r>
              <a:rPr lang="en" sz="2400" dirty="0" smtClean="0"/>
              <a:t>			 k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</a:t>
            </a:r>
            <a:r>
              <a:rPr lang="en" sz="2400" dirty="0"/>
              <a:t>k - 1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End While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T[k </a:t>
            </a:r>
            <a:r>
              <a:rPr lang="en" sz="2400" dirty="0"/>
              <a:t>]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</a:t>
            </a:r>
            <a:r>
              <a:rPr lang="en" sz="2400" dirty="0"/>
              <a:t>temp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en" sz="2400" b="1" dirty="0" smtClean="0">
                <a:solidFill>
                  <a:srgbClr val="00B0F0"/>
                </a:solidFill>
              </a:rPr>
              <a:t>	End for</a:t>
            </a:r>
          </a:p>
          <a:p>
            <a:pPr>
              <a:buNone/>
            </a:pPr>
            <a:r>
              <a:rPr lang="en" sz="2400" dirty="0" smtClean="0"/>
              <a:t>END</a:t>
            </a: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819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Insertion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Complexity)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lnSpcReduction="10000"/>
          </a:bodyPr>
          <a:lstStyle/>
          <a:p>
            <a:pPr algn="just"/>
            <a:r>
              <a:rPr lang="en" sz="2400" dirty="0" smtClean="0"/>
              <a:t>Since </a:t>
            </a:r>
            <a:r>
              <a:rPr lang="en" sz="2400" dirty="0"/>
              <a:t>we don't necessarily have to scan the entire already sorted part, the worst case, best case and average case may differ from each other </a:t>
            </a:r>
            <a:r>
              <a:rPr lang="en" sz="2400" dirty="0" smtClean="0"/>
              <a:t>.</a:t>
            </a:r>
          </a:p>
          <a:p>
            <a:pPr marL="0" indent="0">
              <a:buNone/>
            </a:pPr>
            <a:endParaRPr lang="fr-FR" sz="2400" dirty="0" smtClean="0"/>
          </a:p>
          <a:p>
            <a:pPr algn="just"/>
            <a:r>
              <a:rPr lang="en" sz="2400" b="1" dirty="0" smtClean="0"/>
              <a:t>Best </a:t>
            </a:r>
            <a:r>
              <a:rPr lang="en" sz="2400" b="1" dirty="0"/>
              <a:t>case: </a:t>
            </a:r>
            <a:r>
              <a:rPr lang="en" sz="2400" dirty="0"/>
              <a:t>Each element is inserted at the end of the sorted part. In this case, we do not have to move any elements. Since we have to insert (n-1) elements, each generating only one comparison, the complexity is O(n </a:t>
            </a:r>
            <a:r>
              <a:rPr lang="en" sz="2400" dirty="0" smtClean="0"/>
              <a:t>).</a:t>
            </a:r>
          </a:p>
          <a:p>
            <a:pPr marL="0" indent="0">
              <a:buNone/>
            </a:pPr>
            <a:endParaRPr lang="fr-FR" sz="2400" dirty="0" smtClean="0"/>
          </a:p>
          <a:p>
            <a:pPr algn="just"/>
            <a:r>
              <a:rPr lang="en" sz="2400" b="1" dirty="0" smtClean="0"/>
              <a:t>Worst </a:t>
            </a:r>
            <a:r>
              <a:rPr lang="en" sz="2400" b="1" dirty="0"/>
              <a:t>case: </a:t>
            </a:r>
            <a:r>
              <a:rPr lang="en" sz="2400" dirty="0"/>
              <a:t>Each element is inserted at the </a:t>
            </a:r>
            <a:r>
              <a:rPr lang="fr-FR" sz="2400" dirty="0" smtClean="0"/>
              <a:t>Begin</a:t>
            </a:r>
            <a:r>
              <a:rPr lang="en" sz="2400" dirty="0" smtClean="0"/>
              <a:t> </a:t>
            </a:r>
            <a:r>
              <a:rPr lang="en" sz="2400" dirty="0"/>
              <a:t>of the sorted part. In this case, all elements in the sorted part must be moved at each iteration.</a:t>
            </a:r>
          </a:p>
          <a:p>
            <a:pPr marL="361950" indent="0" algn="just">
              <a:buNone/>
            </a:pPr>
            <a:r>
              <a:rPr lang="en" sz="2400" dirty="0" smtClean="0"/>
              <a:t>The </a:t>
            </a:r>
            <a:r>
              <a:rPr lang="fr-FR" sz="2400" dirty="0" smtClean="0"/>
              <a:t>I</a:t>
            </a:r>
            <a:r>
              <a:rPr lang="en" sz="2400" baseline="30000" dirty="0" smtClean="0"/>
              <a:t>th</a:t>
            </a:r>
            <a:r>
              <a:rPr lang="en" sz="2400" dirty="0" smtClean="0"/>
              <a:t> </a:t>
            </a:r>
            <a:r>
              <a:rPr lang="en" sz="2400" dirty="0"/>
              <a:t>iteration generates (i-1) comparisons and exchanges of </a:t>
            </a:r>
            <a:r>
              <a:rPr lang="en" sz="2400" dirty="0" smtClean="0"/>
              <a:t>values. 𝑂 </a:t>
            </a:r>
            <a:r>
              <a:rPr lang="en" sz="2400" dirty="0"/>
              <a:t>( </a:t>
            </a:r>
            <a:r>
              <a:rPr lang="en" sz="2400" dirty="0" smtClean="0"/>
              <a:t>𝑛 </a:t>
            </a:r>
            <a:r>
              <a:rPr lang="en" sz="2400" baseline="30000" dirty="0" smtClean="0"/>
              <a:t>2</a:t>
            </a:r>
            <a:r>
              <a:rPr lang="en" sz="2400" dirty="0" smtClean="0"/>
              <a:t> </a:t>
            </a:r>
            <a:r>
              <a:rPr lang="en" sz="2400" dirty="0"/>
              <a:t>)</a:t>
            </a: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808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Bubble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" sz="2800" b="1" dirty="0" smtClean="0"/>
              <a:t>Principle:</a:t>
            </a:r>
          </a:p>
          <a:p>
            <a:pPr algn="just">
              <a:spcAft>
                <a:spcPts val="600"/>
              </a:spcAft>
              <a:buNone/>
            </a:pPr>
            <a:r>
              <a:rPr lang="en" sz="2400" dirty="0" smtClean="0"/>
              <a:t>   </a:t>
            </a:r>
            <a:r>
              <a:rPr lang="en" sz="2600" b="1" dirty="0" smtClean="0"/>
              <a:t>Repeat:</a:t>
            </a:r>
          </a:p>
          <a:p>
            <a:pPr marL="627063" indent="-265113" algn="just">
              <a:spcAft>
                <a:spcPts val="600"/>
              </a:spcAft>
            </a:pPr>
            <a:r>
              <a:rPr lang="en" sz="2600" dirty="0" smtClean="0"/>
              <a:t>Go through the </a:t>
            </a:r>
            <a:r>
              <a:rPr lang="en" sz="2600" dirty="0"/>
              <a:t>a</a:t>
            </a:r>
            <a:r>
              <a:rPr lang="en" sz="2600" dirty="0" smtClean="0"/>
              <a:t>rray comparing successive elements two by two, swapping them if they are not in order.</a:t>
            </a:r>
          </a:p>
          <a:p>
            <a:pPr marL="627063" indent="-265113" algn="just">
              <a:spcAft>
                <a:spcPts val="600"/>
              </a:spcAft>
            </a:pPr>
            <a:r>
              <a:rPr lang="en" sz="2600" dirty="0" smtClean="0"/>
              <a:t>Repeat as many permutations are made.</a:t>
            </a:r>
          </a:p>
          <a:p>
            <a:pPr marL="627063" indent="-265113" algn="just"/>
            <a:endParaRPr lang="fr-FR" sz="2400" dirty="0"/>
          </a:p>
          <a:p>
            <a:pPr marL="365125" algn="just"/>
            <a:r>
              <a:rPr lang="en" sz="2200" dirty="0" smtClean="0"/>
              <a:t>After </a:t>
            </a:r>
            <a:r>
              <a:rPr lang="en" sz="2200" dirty="0"/>
              <a:t>the first run, the largest element being in its final position, it no longer needs to be processed.</a:t>
            </a:r>
            <a:endParaRPr lang="fr-FR" sz="2200" dirty="0" smtClean="0"/>
          </a:p>
          <a:p>
            <a:pPr marL="365125" algn="just"/>
            <a:r>
              <a:rPr lang="en" sz="2200" dirty="0" smtClean="0"/>
              <a:t>The </a:t>
            </a:r>
            <a:r>
              <a:rPr lang="en" sz="2200" dirty="0"/>
              <a:t>rest of the table, however, is still in disarray. We must therefore go through it again, stopping at the penultimate element.</a:t>
            </a:r>
            <a:endParaRPr lang="fr-FR" sz="2200" dirty="0" smtClean="0"/>
          </a:p>
          <a:p>
            <a:pPr marL="365125" algn="just"/>
            <a:r>
              <a:rPr lang="en" sz="2200" dirty="0" smtClean="0"/>
              <a:t>After </a:t>
            </a:r>
            <a:r>
              <a:rPr lang="en" sz="2200" dirty="0"/>
              <a:t>this second </a:t>
            </a:r>
            <a:r>
              <a:rPr lang="en" sz="2200" dirty="0" smtClean="0"/>
              <a:t>travarsel, </a:t>
            </a:r>
            <a:r>
              <a:rPr lang="en" sz="2200" dirty="0"/>
              <a:t>the two largest elements are in their final position.</a:t>
            </a:r>
            <a:endParaRPr lang="fr-FR" sz="2200" dirty="0" smtClean="0"/>
          </a:p>
          <a:p>
            <a:pPr marL="365125" algn="just"/>
            <a:r>
              <a:rPr lang="en" sz="2200" dirty="0" smtClean="0"/>
              <a:t>It is </a:t>
            </a:r>
            <a:r>
              <a:rPr lang="en" sz="2200" dirty="0"/>
              <a:t>therefore necessary to repeat the </a:t>
            </a:r>
            <a:r>
              <a:rPr lang="en" sz="2200" dirty="0" smtClean="0"/>
              <a:t>traversal of </a:t>
            </a:r>
            <a:r>
              <a:rPr lang="en" sz="2200" dirty="0"/>
              <a:t>the </a:t>
            </a:r>
            <a:r>
              <a:rPr lang="en" sz="2200" dirty="0" smtClean="0"/>
              <a:t>array, </a:t>
            </a:r>
            <a:r>
              <a:rPr lang="en" sz="2200" dirty="0"/>
              <a:t>until the two smallest elements are placed in their final position </a:t>
            </a:r>
            <a:r>
              <a:rPr lang="en" sz="2200" dirty="0" smtClean="0"/>
              <a:t>.</a:t>
            </a:r>
            <a:r>
              <a:rPr lang="en" sz="2200" b="1" dirty="0" smtClean="0"/>
              <a:t> </a:t>
            </a: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95536" y="1340768"/>
            <a:ext cx="8352928" cy="20162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75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Sorting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 Bubble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u="sng" dirty="0" smtClean="0"/>
              <a:t>Example:</a:t>
            </a:r>
            <a:r>
              <a:rPr lang="en" sz="2600" b="1" dirty="0" smtClean="0"/>
              <a:t>    </a:t>
            </a:r>
            <a:r>
              <a:rPr lang="en" sz="2600" dirty="0"/>
              <a:t> </a:t>
            </a:r>
            <a:r>
              <a:rPr lang="en" sz="2600" dirty="0" smtClean="0"/>
              <a:t>T</a:t>
            </a:r>
            <a:endParaRPr lang="fr-FR" sz="2600" b="1" u="sng" dirty="0" smtClean="0"/>
          </a:p>
          <a:p>
            <a:pPr marL="0" indent="0">
              <a:buNone/>
            </a:pPr>
            <a:r>
              <a:rPr lang="en" sz="2600" dirty="0" smtClean="0"/>
              <a:t>     </a:t>
            </a:r>
          </a:p>
          <a:p>
            <a:pPr marL="0" indent="0">
              <a:buNone/>
            </a:pPr>
            <a:r>
              <a:rPr lang="en" sz="2600" b="1" u="sng" dirty="0" smtClean="0"/>
              <a:t>Iteration 1 </a:t>
            </a:r>
            <a:r>
              <a:rPr lang="en" sz="2600" b="1" dirty="0" smtClean="0"/>
              <a:t>:</a:t>
            </a:r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191449"/>
              </p:ext>
            </p:extLst>
          </p:nvPr>
        </p:nvGraphicFramePr>
        <p:xfrm>
          <a:off x="2819910" y="1052736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170076"/>
              </p:ext>
            </p:extLst>
          </p:nvPr>
        </p:nvGraphicFramePr>
        <p:xfrm>
          <a:off x="2603886" y="2437062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cxnSp>
        <p:nvCxnSpPr>
          <p:cNvPr id="15" name="Connecteur droit avec flèche 14"/>
          <p:cNvCxnSpPr/>
          <p:nvPr/>
        </p:nvCxnSpPr>
        <p:spPr>
          <a:xfrm>
            <a:off x="2819910" y="2077022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467982" y="2082119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42184"/>
              </p:ext>
            </p:extLst>
          </p:nvPr>
        </p:nvGraphicFramePr>
        <p:xfrm>
          <a:off x="2639890" y="3301158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cxnSp>
        <p:nvCxnSpPr>
          <p:cNvPr id="19" name="Connecteur droit avec flèche 18"/>
          <p:cNvCxnSpPr/>
          <p:nvPr/>
        </p:nvCxnSpPr>
        <p:spPr>
          <a:xfrm>
            <a:off x="3440341" y="2941118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4044046" y="2941118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1544"/>
              </p:ext>
            </p:extLst>
          </p:nvPr>
        </p:nvGraphicFramePr>
        <p:xfrm>
          <a:off x="2675894" y="4082446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cxnSp>
        <p:nvCxnSpPr>
          <p:cNvPr id="22" name="Connecteur droit avec flèche 21"/>
          <p:cNvCxnSpPr/>
          <p:nvPr/>
        </p:nvCxnSpPr>
        <p:spPr>
          <a:xfrm>
            <a:off x="4020148" y="3722406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692118" y="3722406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075155"/>
              </p:ext>
            </p:extLst>
          </p:nvPr>
        </p:nvGraphicFramePr>
        <p:xfrm>
          <a:off x="2675894" y="4874534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cxnSp>
        <p:nvCxnSpPr>
          <p:cNvPr id="25" name="Connecteur droit avec flèche 24"/>
          <p:cNvCxnSpPr/>
          <p:nvPr/>
        </p:nvCxnSpPr>
        <p:spPr>
          <a:xfrm>
            <a:off x="4692118" y="4514494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5268182" y="4514494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043044"/>
              </p:ext>
            </p:extLst>
          </p:nvPr>
        </p:nvGraphicFramePr>
        <p:xfrm>
          <a:off x="2711898" y="5609044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>
            <a:off x="5309979" y="5307853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012160" y="5249004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0" name="Tableau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959592"/>
              </p:ext>
            </p:extLst>
          </p:nvPr>
        </p:nvGraphicFramePr>
        <p:xfrm>
          <a:off x="2699792" y="6381328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33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" sz="2400" dirty="0" smtClean="0"/>
              <a:t>The term "sort </a:t>
            </a:r>
            <a:r>
              <a:rPr lang="en" sz="2400" dirty="0"/>
              <a:t>" means </a:t>
            </a:r>
            <a:r>
              <a:rPr lang="en" sz="2400" dirty="0" smtClean="0"/>
              <a:t>"distribute </a:t>
            </a:r>
            <a:r>
              <a:rPr lang="en" sz="2400" dirty="0"/>
              <a:t>objects according to certain criteria </a:t>
            </a:r>
            <a:r>
              <a:rPr lang="en" sz="2400" dirty="0" smtClean="0"/>
              <a:t>."</a:t>
            </a:r>
          </a:p>
          <a:p>
            <a:pPr algn="just">
              <a:spcAft>
                <a:spcPts val="600"/>
              </a:spcAft>
            </a:pPr>
            <a:r>
              <a:rPr lang="en" sz="2400" dirty="0" smtClean="0"/>
              <a:t>In algorithms, </a:t>
            </a:r>
            <a:r>
              <a:rPr lang="en" sz="2400" dirty="0"/>
              <a:t>the term </a:t>
            </a:r>
            <a:r>
              <a:rPr lang="en" sz="2400" dirty="0" smtClean="0"/>
              <a:t>“Sort" is </a:t>
            </a:r>
            <a:r>
              <a:rPr lang="en" sz="2400" dirty="0"/>
              <a:t>often attached to the process of classifying a sequence </a:t>
            </a:r>
            <a:r>
              <a:rPr lang="en" sz="2400" dirty="0" smtClean="0"/>
              <a:t>of elements </a:t>
            </a:r>
            <a:r>
              <a:rPr lang="en" sz="2400" dirty="0"/>
              <a:t>in a given order.</a:t>
            </a:r>
            <a:endParaRPr lang="fr-FR" sz="2400" dirty="0" smtClean="0"/>
          </a:p>
          <a:p>
            <a:pPr marL="361950" lvl="1" indent="0" algn="just">
              <a:spcAft>
                <a:spcPts val="600"/>
              </a:spcAft>
              <a:buNone/>
            </a:pPr>
            <a:r>
              <a:rPr lang="en" sz="2200" b="1" dirty="0" smtClean="0"/>
              <a:t>Example:</a:t>
            </a:r>
          </a:p>
          <a:p>
            <a:pPr lvl="1" algn="just">
              <a:spcAft>
                <a:spcPts val="600"/>
              </a:spcAft>
            </a:pPr>
            <a:r>
              <a:rPr lang="en" sz="2200" dirty="0" smtClean="0"/>
              <a:t>Sort </a:t>
            </a:r>
            <a:r>
              <a:rPr lang="en" sz="2200" dirty="0"/>
              <a:t>N integers in ascending order.</a:t>
            </a:r>
          </a:p>
          <a:p>
            <a:pPr lvl="1" algn="just">
              <a:spcAft>
                <a:spcPts val="600"/>
              </a:spcAft>
            </a:pPr>
            <a:r>
              <a:rPr lang="en" sz="2200" dirty="0"/>
              <a:t>Sort N students in descending order of their </a:t>
            </a:r>
            <a:r>
              <a:rPr lang="en" sz="2200" dirty="0" smtClean="0"/>
              <a:t>averages.</a:t>
            </a:r>
            <a:endParaRPr lang="en" sz="2200" dirty="0"/>
          </a:p>
          <a:p>
            <a:pPr lvl="1" algn="just">
              <a:spcAft>
                <a:spcPts val="600"/>
              </a:spcAft>
            </a:pPr>
            <a:r>
              <a:rPr lang="en" sz="2200" dirty="0"/>
              <a:t>Sort N names in ascending alphabetical order.</a:t>
            </a:r>
            <a:endParaRPr lang="fr-FR" sz="2200" dirty="0" smtClean="0"/>
          </a:p>
          <a:p>
            <a:pPr lvl="1" algn="just">
              <a:spcAft>
                <a:spcPts val="600"/>
              </a:spcAft>
            </a:pPr>
            <a:r>
              <a:rPr lang="en" sz="2200" dirty="0" smtClean="0"/>
              <a:t>Sort files by their sizes.</a:t>
            </a:r>
            <a:endParaRPr lang="fr-FR" sz="22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rgbClr val="0070C0"/>
                </a:solidFill>
              </a:rPr>
              <a:t>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23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Sorting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 Bubble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600" b="1" u="sng" dirty="0" smtClean="0"/>
              <a:t>Iteration 2 </a:t>
            </a:r>
            <a:r>
              <a:rPr lang="en" sz="2600" b="1" dirty="0" smtClean="0"/>
              <a:t>:</a:t>
            </a:r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820294"/>
              </p:ext>
            </p:extLst>
          </p:nvPr>
        </p:nvGraphicFramePr>
        <p:xfrm>
          <a:off x="2447764" y="1872240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5" name="Connecteur droit avec flèche 14"/>
          <p:cNvCxnSpPr/>
          <p:nvPr/>
        </p:nvCxnSpPr>
        <p:spPr>
          <a:xfrm>
            <a:off x="2663788" y="1512200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311860" y="1517297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02341"/>
              </p:ext>
            </p:extLst>
          </p:nvPr>
        </p:nvGraphicFramePr>
        <p:xfrm>
          <a:off x="2483768" y="2736336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9" name="Connecteur droit avec flèche 18"/>
          <p:cNvCxnSpPr/>
          <p:nvPr/>
        </p:nvCxnSpPr>
        <p:spPr>
          <a:xfrm>
            <a:off x="3284219" y="2376296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887924" y="2376296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388405"/>
              </p:ext>
            </p:extLst>
          </p:nvPr>
        </p:nvGraphicFramePr>
        <p:xfrm>
          <a:off x="2519772" y="3517624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22" name="Connecteur droit avec flèche 21"/>
          <p:cNvCxnSpPr/>
          <p:nvPr/>
        </p:nvCxnSpPr>
        <p:spPr>
          <a:xfrm>
            <a:off x="3864026" y="3157584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535996" y="3157584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020829"/>
              </p:ext>
            </p:extLst>
          </p:nvPr>
        </p:nvGraphicFramePr>
        <p:xfrm>
          <a:off x="2519772" y="4309712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 </a:t>
                      </a:r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25" name="Connecteur droit avec flèche 24"/>
          <p:cNvCxnSpPr/>
          <p:nvPr/>
        </p:nvCxnSpPr>
        <p:spPr>
          <a:xfrm>
            <a:off x="4535996" y="3949672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5112060" y="3949672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95525"/>
              </p:ext>
            </p:extLst>
          </p:nvPr>
        </p:nvGraphicFramePr>
        <p:xfrm>
          <a:off x="2555776" y="5157192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 </a:t>
                      </a:r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13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Sorting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 Bubble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600" b="1" u="sng" dirty="0" smtClean="0"/>
              <a:t>Iteration 3 </a:t>
            </a:r>
            <a:r>
              <a:rPr lang="en" sz="2600" b="1" dirty="0" smtClean="0"/>
              <a:t>:</a:t>
            </a:r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981763"/>
              </p:ext>
            </p:extLst>
          </p:nvPr>
        </p:nvGraphicFramePr>
        <p:xfrm>
          <a:off x="2411760" y="2060848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 </a:t>
                      </a:r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25" name="Connecteur droit avec flèche 24"/>
          <p:cNvCxnSpPr/>
          <p:nvPr/>
        </p:nvCxnSpPr>
        <p:spPr>
          <a:xfrm>
            <a:off x="2694877" y="1711441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3347864" y="1678409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0" name="Tableau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901100"/>
              </p:ext>
            </p:extLst>
          </p:nvPr>
        </p:nvGraphicFramePr>
        <p:xfrm>
          <a:off x="2411760" y="2842136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31" name="Connecteur droit avec flèche 30"/>
          <p:cNvCxnSpPr/>
          <p:nvPr/>
        </p:nvCxnSpPr>
        <p:spPr>
          <a:xfrm>
            <a:off x="3290301" y="2503362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3923928" y="2492729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42521"/>
              </p:ext>
            </p:extLst>
          </p:nvPr>
        </p:nvGraphicFramePr>
        <p:xfrm>
          <a:off x="2411760" y="3739431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35" name="Connecteur droit avec flèche 34"/>
          <p:cNvCxnSpPr/>
          <p:nvPr/>
        </p:nvCxnSpPr>
        <p:spPr>
          <a:xfrm>
            <a:off x="3854854" y="3390024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4355976" y="3390024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816945"/>
              </p:ext>
            </p:extLst>
          </p:nvPr>
        </p:nvGraphicFramePr>
        <p:xfrm>
          <a:off x="2411760" y="4570328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8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Sorting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 Bubble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600" b="1" u="sng" dirty="0" smtClean="0"/>
              <a:t>Iteration 4 </a:t>
            </a:r>
            <a:r>
              <a:rPr lang="en" sz="2600" b="1" dirty="0" smtClean="0"/>
              <a:t>:</a:t>
            </a:r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417636"/>
              </p:ext>
            </p:extLst>
          </p:nvPr>
        </p:nvGraphicFramePr>
        <p:xfrm>
          <a:off x="2411760" y="2060848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25" name="Connecteur droit avec flèche 24"/>
          <p:cNvCxnSpPr/>
          <p:nvPr/>
        </p:nvCxnSpPr>
        <p:spPr>
          <a:xfrm>
            <a:off x="2694877" y="1711441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3347864" y="1678409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0" name="Tableau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840053"/>
              </p:ext>
            </p:extLst>
          </p:nvPr>
        </p:nvGraphicFramePr>
        <p:xfrm>
          <a:off x="2411760" y="2842136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31" name="Connecteur droit avec flèche 30"/>
          <p:cNvCxnSpPr/>
          <p:nvPr/>
        </p:nvCxnSpPr>
        <p:spPr>
          <a:xfrm>
            <a:off x="3290301" y="2503362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3923928" y="2492729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446453"/>
              </p:ext>
            </p:extLst>
          </p:nvPr>
        </p:nvGraphicFramePr>
        <p:xfrm>
          <a:off x="2411760" y="3739431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02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Sorting </a:t>
            </a:r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in Bubble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600" dirty="0" smtClean="0"/>
              <a:t>  </a:t>
            </a:r>
          </a:p>
          <a:p>
            <a:pPr marL="0" indent="0" algn="just">
              <a:buNone/>
            </a:pPr>
            <a:r>
              <a:rPr lang="en" sz="2600" dirty="0" smtClean="0"/>
              <a:t>  </a:t>
            </a:r>
          </a:p>
          <a:p>
            <a:pPr marL="0" indent="0" algn="just">
              <a:buNone/>
            </a:pPr>
            <a:r>
              <a:rPr lang="en" sz="2600" b="1" u="sng" dirty="0"/>
              <a:t>Iteration </a:t>
            </a:r>
            <a:r>
              <a:rPr lang="en" sz="2600" b="1" u="sng" dirty="0" smtClean="0"/>
              <a:t>5 </a:t>
            </a:r>
            <a:r>
              <a:rPr lang="en" sz="2600" b="1" dirty="0" smtClean="0"/>
              <a:t>:</a:t>
            </a:r>
            <a:endParaRPr lang="fr-FR" sz="2600" b="1" dirty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buNone/>
            </a:pPr>
            <a:r>
              <a:rPr lang="en" sz="2600" b="1" dirty="0" smtClean="0">
                <a:solidFill>
                  <a:srgbClr val="FF0000"/>
                </a:solidFill>
              </a:rPr>
              <a:t>No change algorithm stop</a:t>
            </a:r>
            <a:endParaRPr lang="fr-FR" sz="2600" b="1" dirty="0">
              <a:solidFill>
                <a:srgbClr val="FF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46508"/>
              </p:ext>
            </p:extLst>
          </p:nvPr>
        </p:nvGraphicFramePr>
        <p:xfrm>
          <a:off x="1979712" y="2659311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16" name="Connecteur droit avec flèche 15"/>
          <p:cNvCxnSpPr/>
          <p:nvPr/>
        </p:nvCxnSpPr>
        <p:spPr>
          <a:xfrm>
            <a:off x="2262829" y="2309904"/>
            <a:ext cx="0" cy="36004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915816" y="2276872"/>
            <a:ext cx="0" cy="3600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14879"/>
              </p:ext>
            </p:extLst>
          </p:nvPr>
        </p:nvGraphicFramePr>
        <p:xfrm>
          <a:off x="1979712" y="3440599"/>
          <a:ext cx="35643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baseline="0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14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Bubble 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" sz="2400" dirty="0" err="1" smtClean="0"/>
              <a:t>TriBulle </a:t>
            </a:r>
            <a:r>
              <a:rPr lang="en" sz="2400" dirty="0"/>
              <a:t>Procedure </a:t>
            </a:r>
            <a:r>
              <a:rPr lang="en" sz="2400" dirty="0" smtClean="0"/>
              <a:t>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N </a:t>
            </a:r>
            <a:r>
              <a:rPr lang="en" sz="2400" dirty="0"/>
              <a:t>: </a:t>
            </a:r>
            <a:r>
              <a:rPr lang="en" sz="2400" dirty="0" smtClean="0"/>
              <a:t>integer)</a:t>
            </a:r>
          </a:p>
          <a:p>
            <a:pPr>
              <a:buNone/>
            </a:pPr>
            <a:r>
              <a:rPr lang="en" sz="2400" dirty="0"/>
              <a:t>  </a:t>
            </a:r>
            <a:r>
              <a:rPr lang="en" sz="2400" dirty="0" smtClean="0"/>
              <a:t>i </a:t>
            </a:r>
            <a:r>
              <a:rPr lang="en" sz="2400" dirty="0"/>
              <a:t>: </a:t>
            </a:r>
            <a:r>
              <a:rPr lang="en" sz="2400" dirty="0" smtClean="0"/>
              <a:t>integer;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B: </a:t>
            </a:r>
            <a:r>
              <a:rPr lang="en" sz="2400" dirty="0" err="1" smtClean="0"/>
              <a:t>Boulean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b="1" dirty="0" smtClean="0">
                <a:solidFill>
                  <a:srgbClr val="00B0F0"/>
                </a:solidFill>
              </a:rPr>
              <a:t>	Repeat</a:t>
            </a:r>
          </a:p>
          <a:p>
            <a:pPr>
              <a:buNone/>
            </a:pPr>
            <a:r>
              <a:rPr lang="en" sz="2400" dirty="0" smtClean="0"/>
              <a:t>		B </a:t>
            </a:r>
            <a:r>
              <a:rPr lang="en" sz="2400" dirty="0" smtClean="0">
                <a:sym typeface="Wingdings" pitchFamily="2" charset="2"/>
              </a:rPr>
              <a:t> False;</a:t>
            </a:r>
            <a:endParaRPr lang="fr-FR" sz="2400" dirty="0" smtClean="0"/>
          </a:p>
          <a:p>
            <a:pPr>
              <a:buNone/>
            </a:pPr>
            <a:r>
              <a:rPr lang="en" sz="2400" dirty="0" smtClean="0"/>
              <a:t>		For i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1 to N -1 do</a:t>
            </a:r>
          </a:p>
          <a:p>
            <a:pPr>
              <a:buNone/>
            </a:pPr>
            <a:r>
              <a:rPr lang="en" sz="2400" dirty="0" smtClean="0"/>
              <a:t>		     If T[i] &gt;T[i+1] then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          Swap (T, i, I+1);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          B </a:t>
            </a:r>
            <a:r>
              <a:rPr lang="en" sz="2400" dirty="0" smtClean="0">
                <a:sym typeface="Wingdings" pitchFamily="2" charset="2"/>
              </a:rPr>
              <a:t> True;</a:t>
            </a:r>
            <a:endParaRPr lang="fr-FR" sz="2400" dirty="0" smtClean="0"/>
          </a:p>
          <a:p>
            <a:pPr>
              <a:buNone/>
            </a:pPr>
            <a:r>
              <a:rPr lang="en" sz="2400" dirty="0"/>
              <a:t> 	</a:t>
            </a:r>
            <a:r>
              <a:rPr lang="en" sz="2400" dirty="0" smtClean="0"/>
              <a:t>	    Endif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End for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N </a:t>
            </a:r>
            <a:r>
              <a:rPr lang="en" sz="2400" dirty="0" smtClean="0">
                <a:sym typeface="Wingdings" pitchFamily="2" charset="2"/>
              </a:rPr>
              <a:t>N-1;</a:t>
            </a:r>
            <a:endParaRPr lang="fr-FR" sz="2400" dirty="0" smtClean="0"/>
          </a:p>
          <a:p>
            <a:pPr>
              <a:buNone/>
            </a:pPr>
            <a:r>
              <a:rPr lang="en" sz="2400" b="1" dirty="0" smtClean="0">
                <a:solidFill>
                  <a:srgbClr val="00B0F0"/>
                </a:solidFill>
              </a:rPr>
              <a:t>	Until </a:t>
            </a:r>
            <a:r>
              <a:rPr lang="en" sz="2400" b="1" dirty="0" smtClean="0">
                <a:solidFill>
                  <a:srgbClr val="FF0000"/>
                </a:solidFill>
              </a:rPr>
              <a:t>B=false</a:t>
            </a:r>
          </a:p>
          <a:p>
            <a:pPr>
              <a:buNone/>
            </a:pPr>
            <a:r>
              <a:rPr lang="en" sz="2400" dirty="0" smtClean="0"/>
              <a:t>END</a:t>
            </a: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40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Bubble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Complexity)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en" sz="2400" dirty="0"/>
              <a:t>Bubble sort is often </a:t>
            </a:r>
            <a:r>
              <a:rPr lang="en" sz="2400" dirty="0" smtClean="0"/>
              <a:t>teached as </a:t>
            </a:r>
            <a:r>
              <a:rPr lang="en" sz="2400" dirty="0"/>
              <a:t>an algorithmic example, because its principle is simple. But it is the slowest of the commonly </a:t>
            </a:r>
            <a:r>
              <a:rPr lang="en" sz="2400" dirty="0" smtClean="0"/>
              <a:t>taught sorting </a:t>
            </a:r>
            <a:r>
              <a:rPr lang="en" sz="2400" dirty="0"/>
              <a:t>algorithms, and is therefore rarely used in practice.</a:t>
            </a:r>
          </a:p>
          <a:p>
            <a:pPr algn="just"/>
            <a:endParaRPr lang="fr-FR" sz="2400" b="1" dirty="0" smtClean="0"/>
          </a:p>
          <a:p>
            <a:pPr algn="just"/>
            <a:r>
              <a:rPr lang="en" sz="2400" b="1" dirty="0" smtClean="0"/>
              <a:t>Best </a:t>
            </a:r>
            <a:r>
              <a:rPr lang="en" sz="2400" b="1" dirty="0"/>
              <a:t>case: </a:t>
            </a:r>
            <a:r>
              <a:rPr lang="en" sz="2400" dirty="0" smtClean="0"/>
              <a:t>the array is sorted. </a:t>
            </a:r>
            <a:r>
              <a:rPr lang="en" sz="2400" dirty="0"/>
              <a:t>In this case, we don't have to move any elements. </a:t>
            </a:r>
            <a:r>
              <a:rPr lang="en" sz="2400" dirty="0" smtClean="0"/>
              <a:t>The </a:t>
            </a:r>
            <a:r>
              <a:rPr lang="en" sz="2400" dirty="0"/>
              <a:t>complexity is O(n </a:t>
            </a:r>
            <a:r>
              <a:rPr lang="en" sz="2400" dirty="0" smtClean="0"/>
              <a:t>).</a:t>
            </a:r>
          </a:p>
          <a:p>
            <a:pPr marL="0" indent="0">
              <a:buNone/>
            </a:pPr>
            <a:endParaRPr lang="fr-FR" sz="2400" dirty="0" smtClean="0"/>
          </a:p>
          <a:p>
            <a:pPr algn="just"/>
            <a:r>
              <a:rPr lang="en" sz="2400" b="1" dirty="0" smtClean="0"/>
              <a:t>Worst </a:t>
            </a:r>
            <a:r>
              <a:rPr lang="en" sz="2400" b="1" dirty="0"/>
              <a:t>case: </a:t>
            </a:r>
            <a:r>
              <a:rPr lang="en" sz="2400" dirty="0"/>
              <a:t>the array is sorted </a:t>
            </a:r>
            <a:r>
              <a:rPr lang="en" sz="2400" dirty="0" smtClean="0"/>
              <a:t>in reverse order. </a:t>
            </a:r>
            <a:r>
              <a:rPr lang="en" sz="2400" baseline="30000" dirty="0" smtClean="0"/>
              <a:t>In </a:t>
            </a:r>
            <a:r>
              <a:rPr lang="en" sz="2400" dirty="0"/>
              <a:t>this case </a:t>
            </a:r>
            <a:r>
              <a:rPr lang="en" sz="2400" dirty="0" smtClean="0"/>
              <a:t>, the complexity is 𝑂 </a:t>
            </a:r>
            <a:r>
              <a:rPr lang="en" sz="2400" dirty="0"/>
              <a:t>( </a:t>
            </a:r>
            <a:r>
              <a:rPr lang="en" sz="2400" dirty="0" smtClean="0"/>
              <a:t>𝑛</a:t>
            </a:r>
            <a:r>
              <a:rPr lang="en" sz="2400" baseline="30000" dirty="0" smtClean="0"/>
              <a:t>2</a:t>
            </a:r>
            <a:r>
              <a:rPr lang="en" sz="2400" dirty="0" smtClean="0"/>
              <a:t> ).</a:t>
            </a: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06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smtClean="0">
                <a:solidFill>
                  <a:schemeClr val="accent1">
                    <a:lumMod val="50000"/>
                  </a:schemeClr>
                </a:solidFill>
              </a:rPr>
              <a:t>Quick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692696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" sz="2300" dirty="0" smtClean="0"/>
              <a:t>Invented </a:t>
            </a:r>
            <a:r>
              <a:rPr lang="en" sz="2300" dirty="0"/>
              <a:t>in 1960 by Sir Charles Antony </a:t>
            </a:r>
            <a:r>
              <a:rPr lang="en" sz="2300" dirty="0" smtClean="0"/>
              <a:t>Richard Hoare based on the </a:t>
            </a:r>
            <a:r>
              <a:rPr lang="en" sz="2300" b="1" i="1" dirty="0" smtClean="0">
                <a:solidFill>
                  <a:srgbClr val="3366CC"/>
                </a:solidFill>
              </a:rPr>
              <a:t>divide and </a:t>
            </a:r>
            <a:r>
              <a:rPr lang="fr-FR" sz="2300" b="1" i="1" dirty="0" err="1">
                <a:solidFill>
                  <a:srgbClr val="3366CC"/>
                </a:solidFill>
              </a:rPr>
              <a:t>conquer</a:t>
            </a:r>
            <a:r>
              <a:rPr lang="fr-FR" sz="2300" b="1" i="1" dirty="0">
                <a:solidFill>
                  <a:srgbClr val="3366CC"/>
                </a:solidFill>
              </a:rPr>
              <a:t> </a:t>
            </a:r>
            <a:r>
              <a:rPr lang="en" sz="2300" b="1" i="1" dirty="0" smtClean="0">
                <a:solidFill>
                  <a:srgbClr val="3366CC"/>
                </a:solidFill>
              </a:rPr>
              <a:t>paradigm </a:t>
            </a:r>
            <a:r>
              <a:rPr lang="en" sz="2300" dirty="0" smtClean="0"/>
              <a:t>consists </a:t>
            </a:r>
            <a:r>
              <a:rPr lang="en" sz="2300" dirty="0"/>
              <a:t>of </a:t>
            </a:r>
            <a:r>
              <a:rPr lang="en" sz="2300" dirty="0" smtClean="0"/>
              <a:t>:</a:t>
            </a:r>
          </a:p>
          <a:p>
            <a:pPr>
              <a:spcAft>
                <a:spcPts val="600"/>
              </a:spcAft>
            </a:pPr>
            <a:r>
              <a:rPr lang="en" sz="2300" dirty="0" smtClean="0"/>
              <a:t>Choose a “pivot ” </a:t>
            </a:r>
            <a:r>
              <a:rPr lang="en" sz="2300" dirty="0"/>
              <a:t>element</a:t>
            </a:r>
          </a:p>
          <a:p>
            <a:pPr>
              <a:spcAft>
                <a:spcPts val="600"/>
              </a:spcAft>
            </a:pPr>
            <a:r>
              <a:rPr lang="en" sz="2300" dirty="0" smtClean="0"/>
              <a:t>Divide </a:t>
            </a:r>
            <a:r>
              <a:rPr lang="en" sz="2300" dirty="0"/>
              <a:t>the set </a:t>
            </a:r>
            <a:r>
              <a:rPr lang="en" sz="2300" dirty="0" smtClean="0"/>
              <a:t>or array into </a:t>
            </a:r>
            <a:r>
              <a:rPr lang="en" sz="2300" dirty="0"/>
              <a:t>two </a:t>
            </a:r>
            <a:r>
              <a:rPr lang="en" sz="2300" dirty="0" smtClean="0"/>
              <a:t>subsets</a:t>
            </a:r>
          </a:p>
          <a:p>
            <a:pPr>
              <a:spcAft>
                <a:spcPts val="600"/>
              </a:spcAft>
            </a:pPr>
            <a:r>
              <a:rPr lang="en" sz="2300" dirty="0" smtClean="0"/>
              <a:t>One subset contains the elements less than the pivot and the second contains the elements greater than the pivot. </a:t>
            </a:r>
            <a:r>
              <a:rPr lang="en" sz="2400" b="1" dirty="0" smtClean="0">
                <a:solidFill>
                  <a:srgbClr val="3366CC"/>
                </a:solidFill>
              </a:rPr>
              <a:t>(Partitioning)</a:t>
            </a:r>
            <a:endParaRPr lang="fr-FR" sz="2300" b="1" dirty="0" smtClean="0">
              <a:solidFill>
                <a:srgbClr val="3366CC"/>
              </a:solidFill>
            </a:endParaRPr>
          </a:p>
          <a:p>
            <a:pPr>
              <a:spcAft>
                <a:spcPts val="600"/>
              </a:spcAft>
            </a:pPr>
            <a:r>
              <a:rPr lang="en" sz="2300" dirty="0" smtClean="0"/>
              <a:t>Repeat </a:t>
            </a:r>
            <a:r>
              <a:rPr lang="en" sz="2300" dirty="0"/>
              <a:t>the procedure </a:t>
            </a:r>
            <a:r>
              <a:rPr lang="en" sz="2300" dirty="0" smtClean="0"/>
              <a:t>recursively until each set contains only one element.</a:t>
            </a:r>
            <a:endParaRPr lang="fr-FR" sz="2400" dirty="0"/>
          </a:p>
          <a:p>
            <a:pPr>
              <a:spcAft>
                <a:spcPts val="600"/>
              </a:spcAft>
            </a:pPr>
            <a:endParaRPr lang="fr-FR" sz="23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51520" y="1196752"/>
            <a:ext cx="8496944" cy="43204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53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smtClean="0">
                <a:solidFill>
                  <a:schemeClr val="accent1">
                    <a:lumMod val="50000"/>
                  </a:schemeClr>
                </a:solidFill>
              </a:rPr>
              <a:t>Quick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692696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" sz="2000" dirty="0"/>
              <a:t>Elements </a:t>
            </a:r>
            <a:r>
              <a:rPr lang="en" sz="2000" dirty="0" smtClean="0"/>
              <a:t>below the pivot 			    </a:t>
            </a:r>
            <a:r>
              <a:rPr lang="en" sz="2200" dirty="0" smtClean="0"/>
              <a:t>Elements </a:t>
            </a:r>
            <a:r>
              <a:rPr lang="en" sz="2200" dirty="0"/>
              <a:t>above the pivot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" sz="2400" dirty="0" smtClean="0"/>
              <a:t>      </a:t>
            </a:r>
            <a:endParaRPr lang="fr-FR" sz="2400" dirty="0"/>
          </a:p>
          <a:p>
            <a:pPr marL="0" indent="0">
              <a:spcAft>
                <a:spcPts val="600"/>
              </a:spcAft>
              <a:buNone/>
            </a:pPr>
            <a:endParaRPr lang="fr-FR" sz="2300" dirty="0" smtClean="0"/>
          </a:p>
          <a:p>
            <a:pPr marL="0" indent="0">
              <a:spcAft>
                <a:spcPts val="600"/>
              </a:spcAft>
              <a:buNone/>
            </a:pPr>
            <a:endParaRPr lang="fr-FR" sz="23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27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58504"/>
              </p:ext>
            </p:extLst>
          </p:nvPr>
        </p:nvGraphicFramePr>
        <p:xfrm>
          <a:off x="395536" y="1700808"/>
          <a:ext cx="82089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792088"/>
                <a:gridCol w="367240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800" b="1" i="1" dirty="0" smtClean="0"/>
                        <a:t>pivot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8443"/>
              </p:ext>
            </p:extLst>
          </p:nvPr>
        </p:nvGraphicFramePr>
        <p:xfrm>
          <a:off x="395536" y="3068960"/>
          <a:ext cx="37444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720080"/>
                <a:gridCol w="1512167"/>
              </a:tblGrid>
              <a:tr h="37084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1" i="1" dirty="0" smtClean="0"/>
                        <a:t>pivot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8443"/>
              </p:ext>
            </p:extLst>
          </p:nvPr>
        </p:nvGraphicFramePr>
        <p:xfrm>
          <a:off x="4932040" y="2996952"/>
          <a:ext cx="37444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720080"/>
                <a:gridCol w="1512167"/>
              </a:tblGrid>
              <a:tr h="37084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b="1" i="1" dirty="0" smtClean="0"/>
                        <a:t>pivot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0" name="Connecteur droit 9"/>
          <p:cNvCxnSpPr/>
          <p:nvPr/>
        </p:nvCxnSpPr>
        <p:spPr>
          <a:xfrm>
            <a:off x="4139952" y="2132856"/>
            <a:ext cx="0" cy="86409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932040" y="2132856"/>
            <a:ext cx="0" cy="86409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95536" y="2132856"/>
            <a:ext cx="0" cy="86409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8604448" y="2132856"/>
            <a:ext cx="0" cy="86409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195736" y="3573016"/>
            <a:ext cx="0" cy="108012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732240" y="3501008"/>
            <a:ext cx="0" cy="108012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06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Quick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u="sng" dirty="0" smtClean="0"/>
              <a:t>Example:</a:t>
            </a:r>
            <a:r>
              <a:rPr lang="en" sz="2600" b="1" dirty="0" smtClean="0"/>
              <a:t>    </a:t>
            </a:r>
            <a:r>
              <a:rPr lang="en" sz="2600" dirty="0"/>
              <a:t> </a:t>
            </a:r>
            <a:r>
              <a:rPr lang="en" sz="2600" dirty="0" smtClean="0"/>
              <a:t>T</a:t>
            </a:r>
            <a:endParaRPr lang="fr-FR" sz="2600" b="1" u="sng" dirty="0" smtClean="0"/>
          </a:p>
          <a:p>
            <a:pPr marL="0" indent="0">
              <a:buNone/>
            </a:pPr>
            <a:r>
              <a:rPr lang="en" sz="2600" dirty="0" smtClean="0"/>
              <a:t>     </a:t>
            </a:r>
          </a:p>
          <a:p>
            <a:pPr>
              <a:buFontTx/>
              <a:buChar char="-"/>
            </a:pPr>
            <a:r>
              <a:rPr lang="en" sz="2400" b="1" dirty="0" smtClean="0"/>
              <a:t>Choose a pivot </a:t>
            </a:r>
            <a:r>
              <a:rPr lang="en" sz="2400" b="1" dirty="0" smtClean="0">
                <a:solidFill>
                  <a:srgbClr val="C00000"/>
                </a:solidFill>
              </a:rPr>
              <a:t>(17)</a:t>
            </a:r>
          </a:p>
          <a:p>
            <a:pPr>
              <a:buFontTx/>
              <a:buChar char="-"/>
            </a:pPr>
            <a:r>
              <a:rPr lang="en" sz="2400" b="1" dirty="0" smtClean="0"/>
              <a:t>Put elements &lt;17 in the left part of the pivot and elements &gt;=17 in the right part</a:t>
            </a:r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28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691598"/>
              </p:ext>
            </p:extLst>
          </p:nvPr>
        </p:nvGraphicFramePr>
        <p:xfrm>
          <a:off x="2819910" y="1052736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163863"/>
              </p:ext>
            </p:extLst>
          </p:nvPr>
        </p:nvGraphicFramePr>
        <p:xfrm>
          <a:off x="2915816" y="4005064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365858"/>
              </p:ext>
            </p:extLst>
          </p:nvPr>
        </p:nvGraphicFramePr>
        <p:xfrm>
          <a:off x="2915816" y="4869160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>
                          <a:solidFill>
                            <a:schemeClr val="bg1"/>
                          </a:solidFill>
                        </a:rPr>
                        <a:t>30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03716"/>
              </p:ext>
            </p:extLst>
          </p:nvPr>
        </p:nvGraphicFramePr>
        <p:xfrm>
          <a:off x="2915816" y="5733256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Connecteur droit 6"/>
          <p:cNvCxnSpPr/>
          <p:nvPr/>
        </p:nvCxnSpPr>
        <p:spPr>
          <a:xfrm>
            <a:off x="4932040" y="4437112"/>
            <a:ext cx="0" cy="36004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937082" y="4460979"/>
            <a:ext cx="0" cy="36004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851920" y="5301208"/>
            <a:ext cx="0" cy="36004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00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Quick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29</a:t>
            </a:fld>
            <a:endParaRPr lang="fr-FR" dirty="0"/>
          </a:p>
        </p:txBody>
      </p: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604889"/>
              </p:ext>
            </p:extLst>
          </p:nvPr>
        </p:nvGraphicFramePr>
        <p:xfrm>
          <a:off x="2843808" y="1340768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073310"/>
              </p:ext>
            </p:extLst>
          </p:nvPr>
        </p:nvGraphicFramePr>
        <p:xfrm>
          <a:off x="2843808" y="2204864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>
                          <a:solidFill>
                            <a:schemeClr val="bg1"/>
                          </a:solidFill>
                        </a:rPr>
                        <a:t>30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389838"/>
              </p:ext>
            </p:extLst>
          </p:nvPr>
        </p:nvGraphicFramePr>
        <p:xfrm>
          <a:off x="2843808" y="3068960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7" name="Connecteur droit 6"/>
          <p:cNvCxnSpPr/>
          <p:nvPr/>
        </p:nvCxnSpPr>
        <p:spPr>
          <a:xfrm>
            <a:off x="4860032" y="1772816"/>
            <a:ext cx="0" cy="36004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865074" y="1796683"/>
            <a:ext cx="0" cy="36004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779912" y="2636912"/>
            <a:ext cx="0" cy="36004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626138"/>
              </p:ext>
            </p:extLst>
          </p:nvPr>
        </p:nvGraphicFramePr>
        <p:xfrm>
          <a:off x="2843808" y="3933056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7" name="Connecteur droit 16"/>
          <p:cNvCxnSpPr/>
          <p:nvPr/>
        </p:nvCxnSpPr>
        <p:spPr>
          <a:xfrm>
            <a:off x="3419872" y="3501008"/>
            <a:ext cx="0" cy="36004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165123"/>
              </p:ext>
            </p:extLst>
          </p:nvPr>
        </p:nvGraphicFramePr>
        <p:xfrm>
          <a:off x="2845276" y="4797152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9" name="Connecteur droit 18"/>
          <p:cNvCxnSpPr/>
          <p:nvPr/>
        </p:nvCxnSpPr>
        <p:spPr>
          <a:xfrm>
            <a:off x="3347864" y="4365104"/>
            <a:ext cx="0" cy="36004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03679"/>
              </p:ext>
            </p:extLst>
          </p:nvPr>
        </p:nvGraphicFramePr>
        <p:xfrm>
          <a:off x="2865074" y="5517232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1" name="Connecteur droit 20"/>
          <p:cNvCxnSpPr/>
          <p:nvPr/>
        </p:nvCxnSpPr>
        <p:spPr>
          <a:xfrm>
            <a:off x="3563888" y="5157192"/>
            <a:ext cx="0" cy="36004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130561"/>
              </p:ext>
            </p:extLst>
          </p:nvPr>
        </p:nvGraphicFramePr>
        <p:xfrm>
          <a:off x="2879815" y="6237312"/>
          <a:ext cx="356439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99"/>
                <a:gridCol w="509199"/>
                <a:gridCol w="509199"/>
                <a:gridCol w="509199"/>
                <a:gridCol w="509199"/>
                <a:gridCol w="509199"/>
                <a:gridCol w="509199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23" name="Connecteur droit 22"/>
          <p:cNvCxnSpPr/>
          <p:nvPr/>
        </p:nvCxnSpPr>
        <p:spPr>
          <a:xfrm flipH="1">
            <a:off x="4716017" y="3465048"/>
            <a:ext cx="1" cy="2052184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28040" y="5538718"/>
            <a:ext cx="504000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" sz="1600" b="1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8961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en" sz="2400" dirty="0" smtClean="0"/>
              <a:t>Generally, </a:t>
            </a:r>
            <a:r>
              <a:rPr lang="en" sz="2400" dirty="0"/>
              <a:t>any set with a total order can provide a sequence of elements to be sorted.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 smtClean="0"/>
              <a:t>Two </a:t>
            </a:r>
            <a:r>
              <a:rPr lang="en" sz="2400" dirty="0"/>
              <a:t>sorting categories:</a:t>
            </a:r>
            <a:endParaRPr lang="fr-FR" sz="2400" dirty="0" smtClean="0"/>
          </a:p>
          <a:p>
            <a:pPr lvl="1" algn="just">
              <a:spcBef>
                <a:spcPts val="1800"/>
              </a:spcBef>
              <a:spcAft>
                <a:spcPts val="1200"/>
              </a:spcAft>
            </a:pPr>
            <a:r>
              <a:rPr lang="en" sz="2400" b="1" dirty="0"/>
              <a:t>Internal sorts </a:t>
            </a:r>
            <a:r>
              <a:rPr lang="en" sz="2400" b="1" dirty="0" smtClean="0"/>
              <a:t>: </a:t>
            </a:r>
            <a:r>
              <a:rPr lang="en" sz="2400" dirty="0"/>
              <a:t>methods </a:t>
            </a:r>
            <a:r>
              <a:rPr lang="en" sz="2400" dirty="0" smtClean="0"/>
              <a:t>intended </a:t>
            </a:r>
            <a:r>
              <a:rPr lang="en" sz="2400" dirty="0"/>
              <a:t>for limited masses of data, stored in a data structure located in central memory (Example: tables).</a:t>
            </a:r>
            <a:endParaRPr lang="fr-FR" sz="2400" dirty="0" smtClean="0"/>
          </a:p>
          <a:p>
            <a:pPr lvl="1" algn="just">
              <a:spcAft>
                <a:spcPts val="600"/>
              </a:spcAft>
            </a:pPr>
            <a:r>
              <a:rPr lang="en" sz="2400" b="1" dirty="0"/>
              <a:t>External sorts </a:t>
            </a:r>
            <a:r>
              <a:rPr lang="en" sz="2400" b="1" dirty="0" smtClean="0"/>
              <a:t>: </a:t>
            </a:r>
            <a:r>
              <a:rPr lang="en" sz="2400" dirty="0"/>
              <a:t>methods </a:t>
            </a:r>
            <a:r>
              <a:rPr lang="en" sz="2400" dirty="0" smtClean="0"/>
              <a:t>intended </a:t>
            </a:r>
            <a:r>
              <a:rPr lang="en" sz="2400" dirty="0"/>
              <a:t>for large masses of data, stored in data structures such as files.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rgbClr val="0070C0"/>
                </a:solidFill>
              </a:rPr>
              <a:t>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Quick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dirty="0" err="1" smtClean="0"/>
              <a:t>QuickSort </a:t>
            </a:r>
            <a:r>
              <a:rPr lang="en" sz="2400" dirty="0"/>
              <a:t>Procedure </a:t>
            </a:r>
            <a:r>
              <a:rPr lang="en" sz="2400" dirty="0" smtClean="0"/>
              <a:t>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start, end: integer)</a:t>
            </a:r>
          </a:p>
          <a:p>
            <a:pPr>
              <a:buNone/>
            </a:pPr>
            <a:r>
              <a:rPr lang="en" sz="2400" dirty="0" smtClean="0"/>
              <a:t>	pivot: integer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If start &lt;end then</a:t>
            </a:r>
          </a:p>
          <a:p>
            <a:pPr>
              <a:buNone/>
            </a:pPr>
            <a:r>
              <a:rPr lang="en" sz="2400" dirty="0" smtClean="0"/>
              <a:t>		pivot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partition(T, start, end);</a:t>
            </a:r>
          </a:p>
          <a:p>
            <a:pPr>
              <a:buNone/>
            </a:pPr>
            <a:r>
              <a:rPr lang="en" sz="2400" dirty="0" smtClean="0"/>
              <a:t>    		QuickTri (T, start, pivot -1);</a:t>
            </a:r>
          </a:p>
          <a:p>
            <a:pPr>
              <a:buNone/>
            </a:pPr>
            <a:r>
              <a:rPr lang="en" sz="2400" dirty="0"/>
              <a:t>  </a:t>
            </a:r>
            <a:r>
              <a:rPr lang="en" sz="2400" dirty="0" smtClean="0"/>
              <a:t>		QuickTri (T, pivot +1, end);</a:t>
            </a:r>
            <a:endParaRPr lang="fr-FR" sz="2400" dirty="0"/>
          </a:p>
          <a:p>
            <a:pPr>
              <a:buNone/>
            </a:pPr>
            <a:r>
              <a:rPr lang="en" sz="2400" dirty="0" smtClean="0"/>
              <a:t>	Finished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" sz="2400" dirty="0" smtClean="0"/>
              <a:t>END</a:t>
            </a: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536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Quick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" sz="2300" dirty="0" smtClean="0"/>
              <a:t>Function partition(Var T: Array of integers </a:t>
            </a:r>
            <a:r>
              <a:rPr lang="en" sz="2300" dirty="0"/>
              <a:t>, </a:t>
            </a:r>
            <a:r>
              <a:rPr lang="en" sz="2300" dirty="0" smtClean="0"/>
              <a:t>start, end:integer): integer</a:t>
            </a:r>
            <a:endParaRPr lang="fr-FR" sz="2300" dirty="0" smtClean="0"/>
          </a:p>
          <a:p>
            <a:pPr>
              <a:buNone/>
            </a:pPr>
            <a:r>
              <a:rPr lang="en" sz="2300" dirty="0" smtClean="0"/>
              <a:t>	pivot: integer</a:t>
            </a:r>
          </a:p>
          <a:p>
            <a:pPr>
              <a:buNone/>
            </a:pPr>
            <a:r>
              <a:rPr lang="fr-FR" sz="2300" dirty="0" smtClean="0"/>
              <a:t>Begin</a:t>
            </a:r>
            <a:endParaRPr lang="en" sz="2300" dirty="0" smtClean="0"/>
          </a:p>
          <a:p>
            <a:pPr>
              <a:buNone/>
            </a:pPr>
            <a:r>
              <a:rPr lang="en" sz="2300" dirty="0"/>
              <a:t> </a:t>
            </a:r>
            <a:r>
              <a:rPr lang="en" sz="2300" dirty="0" smtClean="0"/>
              <a:t>	pivot </a:t>
            </a:r>
            <a:r>
              <a:rPr lang="en" sz="2300" dirty="0" smtClean="0">
                <a:sym typeface="Wingdings" pitchFamily="2" charset="2"/>
              </a:rPr>
              <a:t> T[(start + end) /2];</a:t>
            </a:r>
          </a:p>
          <a:p>
            <a:pPr>
              <a:buNone/>
            </a:pPr>
            <a:r>
              <a:rPr lang="en" sz="2300" dirty="0">
                <a:sym typeface="Wingdings" pitchFamily="2" charset="2"/>
              </a:rPr>
              <a:t> </a:t>
            </a:r>
            <a:r>
              <a:rPr lang="en" sz="2300" dirty="0" smtClean="0">
                <a:sym typeface="Wingdings" pitchFamily="2" charset="2"/>
              </a:rPr>
              <a:t> 	 istart ; jend ;</a:t>
            </a:r>
            <a:endParaRPr lang="fr-FR" sz="2300" dirty="0" smtClean="0"/>
          </a:p>
          <a:p>
            <a:pPr>
              <a:buNone/>
            </a:pPr>
            <a:r>
              <a:rPr lang="fr-FR" sz="2300" dirty="0" smtClean="0"/>
              <a:t>	</a:t>
            </a:r>
            <a:r>
              <a:rPr lang="fr-FR" sz="2300" b="1" dirty="0" smtClean="0">
                <a:solidFill>
                  <a:srgbClr val="3366CC"/>
                </a:solidFill>
              </a:rPr>
              <a:t>W</a:t>
            </a:r>
            <a:r>
              <a:rPr lang="en" sz="2300" b="1" dirty="0" smtClean="0">
                <a:solidFill>
                  <a:srgbClr val="3366CC"/>
                </a:solidFill>
              </a:rPr>
              <a:t>hile i&lt;j do</a:t>
            </a:r>
          </a:p>
          <a:p>
            <a:pPr>
              <a:buNone/>
            </a:pPr>
            <a:r>
              <a:rPr lang="en" sz="2300" dirty="0" smtClean="0"/>
              <a:t>		</a:t>
            </a:r>
            <a:r>
              <a:rPr lang="en" sz="2300" dirty="0" smtClean="0">
                <a:solidFill>
                  <a:srgbClr val="00B050"/>
                </a:solidFill>
              </a:rPr>
              <a:t>While T[i] &lt; pivot do </a:t>
            </a:r>
          </a:p>
          <a:p>
            <a:pPr>
              <a:buNone/>
            </a:pPr>
            <a:r>
              <a:rPr lang="en" sz="2300" dirty="0">
                <a:solidFill>
                  <a:srgbClr val="00B050"/>
                </a:solidFill>
              </a:rPr>
              <a:t>	</a:t>
            </a:r>
            <a:r>
              <a:rPr lang="en" sz="2300" dirty="0" smtClean="0">
                <a:solidFill>
                  <a:srgbClr val="00B050"/>
                </a:solidFill>
              </a:rPr>
              <a:t>		i </a:t>
            </a:r>
            <a:r>
              <a:rPr lang="en" sz="2300" dirty="0" smtClean="0">
                <a:solidFill>
                  <a:srgbClr val="00B050"/>
                </a:solidFill>
                <a:sym typeface="Wingdings" pitchFamily="2" charset="2"/>
              </a:rPr>
              <a:t>i+1; </a:t>
            </a:r>
          </a:p>
          <a:p>
            <a:pPr>
              <a:buNone/>
            </a:pPr>
            <a:r>
              <a:rPr lang="en" sz="2300" dirty="0">
                <a:solidFill>
                  <a:srgbClr val="00B050"/>
                </a:solidFill>
                <a:sym typeface="Wingdings" pitchFamily="2" charset="2"/>
              </a:rPr>
              <a:t>	</a:t>
            </a:r>
            <a:r>
              <a:rPr lang="en" sz="2300" dirty="0" smtClean="0">
                <a:solidFill>
                  <a:srgbClr val="00B050"/>
                </a:solidFill>
                <a:sym typeface="Wingdings" pitchFamily="2" charset="2"/>
              </a:rPr>
              <a:t>	End While</a:t>
            </a:r>
            <a:r>
              <a:rPr lang="en" sz="2300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" sz="2300" dirty="0" smtClean="0"/>
              <a:t>		</a:t>
            </a:r>
            <a:r>
              <a:rPr lang="en" sz="2300" dirty="0" smtClean="0">
                <a:solidFill>
                  <a:srgbClr val="7030A0"/>
                </a:solidFill>
              </a:rPr>
              <a:t>While T[j] &gt; </a:t>
            </a:r>
            <a:r>
              <a:rPr lang="en" sz="2300" dirty="0">
                <a:solidFill>
                  <a:srgbClr val="7030A0"/>
                </a:solidFill>
              </a:rPr>
              <a:t>pivot do </a:t>
            </a:r>
            <a:endParaRPr lang="en" sz="23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" sz="2300" dirty="0">
                <a:solidFill>
                  <a:srgbClr val="7030A0"/>
                </a:solidFill>
              </a:rPr>
              <a:t>	</a:t>
            </a:r>
            <a:r>
              <a:rPr lang="en" sz="2300" dirty="0" smtClean="0">
                <a:solidFill>
                  <a:srgbClr val="7030A0"/>
                </a:solidFill>
              </a:rPr>
              <a:t>	     j </a:t>
            </a:r>
            <a:r>
              <a:rPr lang="en" sz="2300" dirty="0" smtClean="0">
                <a:solidFill>
                  <a:srgbClr val="7030A0"/>
                </a:solidFill>
                <a:sym typeface="Wingdings" pitchFamily="2" charset="2"/>
              </a:rPr>
              <a:t>j-1 </a:t>
            </a:r>
            <a:r>
              <a:rPr lang="en" sz="2300" dirty="0">
                <a:solidFill>
                  <a:srgbClr val="7030A0"/>
                </a:solidFill>
                <a:sym typeface="Wingdings" pitchFamily="2" charset="2"/>
              </a:rPr>
              <a:t>; </a:t>
            </a:r>
            <a:endParaRPr lang="en" sz="2300" dirty="0" smtClean="0">
              <a:solidFill>
                <a:srgbClr val="7030A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" sz="2300" dirty="0">
                <a:solidFill>
                  <a:srgbClr val="7030A0"/>
                </a:solidFill>
                <a:sym typeface="Wingdings" pitchFamily="2" charset="2"/>
              </a:rPr>
              <a:t>	</a:t>
            </a:r>
            <a:r>
              <a:rPr lang="en" sz="2300" dirty="0" smtClean="0">
                <a:solidFill>
                  <a:srgbClr val="7030A0"/>
                </a:solidFill>
                <a:sym typeface="Wingdings" pitchFamily="2" charset="2"/>
              </a:rPr>
              <a:t>	End </a:t>
            </a:r>
            <a:r>
              <a:rPr lang="en" sz="2300" dirty="0">
                <a:solidFill>
                  <a:srgbClr val="7030A0"/>
                </a:solidFill>
                <a:sym typeface="Wingdings" pitchFamily="2" charset="2"/>
              </a:rPr>
              <a:t>While</a:t>
            </a:r>
            <a:endParaRPr lang="fr-FR" sz="2300" dirty="0" smtClean="0">
              <a:solidFill>
                <a:srgbClr val="7030A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" sz="2300" dirty="0">
                <a:sym typeface="Wingdings" pitchFamily="2" charset="2"/>
              </a:rPr>
              <a:t>  </a:t>
            </a:r>
            <a:r>
              <a:rPr lang="en" sz="2300" dirty="0" smtClean="0">
                <a:sym typeface="Wingdings" pitchFamily="2" charset="2"/>
              </a:rPr>
              <a:t>		Swap (T, i, j);</a:t>
            </a:r>
            <a:endParaRPr lang="fr-FR" sz="2300" dirty="0" smtClean="0"/>
          </a:p>
          <a:p>
            <a:pPr>
              <a:buNone/>
            </a:pPr>
            <a:r>
              <a:rPr lang="en" sz="2300" dirty="0"/>
              <a:t> </a:t>
            </a:r>
            <a:r>
              <a:rPr lang="en" sz="2300" dirty="0" smtClean="0"/>
              <a:t>	</a:t>
            </a:r>
            <a:r>
              <a:rPr lang="en" sz="2300" b="1" dirty="0" smtClean="0">
                <a:solidFill>
                  <a:srgbClr val="3366CC"/>
                </a:solidFill>
              </a:rPr>
              <a:t>End </a:t>
            </a:r>
            <a:r>
              <a:rPr lang="fr-FR" sz="2300" b="1" dirty="0" err="1" smtClean="0">
                <a:solidFill>
                  <a:srgbClr val="3366CC"/>
                </a:solidFill>
              </a:rPr>
              <a:t>While</a:t>
            </a:r>
            <a:endParaRPr lang="fr-FR" sz="2300" b="1" dirty="0" smtClean="0">
              <a:solidFill>
                <a:srgbClr val="3366CC"/>
              </a:solidFill>
            </a:endParaRPr>
          </a:p>
          <a:p>
            <a:pPr>
              <a:buNone/>
            </a:pPr>
            <a:r>
              <a:rPr lang="en" sz="2300" b="1" dirty="0">
                <a:solidFill>
                  <a:srgbClr val="FF0000"/>
                </a:solidFill>
              </a:rPr>
              <a:t> </a:t>
            </a:r>
            <a:r>
              <a:rPr lang="en" sz="2300" b="1" dirty="0" smtClean="0">
                <a:solidFill>
                  <a:srgbClr val="FF0000"/>
                </a:solidFill>
              </a:rPr>
              <a:t>		Returns i;</a:t>
            </a:r>
          </a:p>
          <a:p>
            <a:pPr>
              <a:buNone/>
            </a:pPr>
            <a:r>
              <a:rPr lang="en" sz="2300" dirty="0" smtClean="0"/>
              <a:t>END</a:t>
            </a:r>
            <a:endParaRPr lang="fr-FR" sz="2300" u="sng" dirty="0" smtClean="0"/>
          </a:p>
          <a:p>
            <a:pPr marL="0" indent="0">
              <a:buNone/>
            </a:pPr>
            <a:endParaRPr lang="fr-FR" sz="2300" u="sng" dirty="0" smtClean="0"/>
          </a:p>
          <a:p>
            <a:pPr marL="0" indent="0" algn="just">
              <a:buNone/>
            </a:pPr>
            <a:endParaRPr lang="fr-FR" sz="23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389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Quick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Complexity)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400" dirty="0" smtClean="0"/>
              <a:t>The </a:t>
            </a:r>
            <a:r>
              <a:rPr lang="en" sz="2400" dirty="0"/>
              <a:t>most sensitive part of sorting is choosing the pivot. </a:t>
            </a:r>
            <a:r>
              <a:rPr lang="en" sz="2400" dirty="0" smtClean="0"/>
              <a:t>The </a:t>
            </a:r>
            <a:r>
              <a:rPr lang="en" sz="2400" dirty="0"/>
              <a:t>choice can be disastrous: if the pivot is the smallest element in the </a:t>
            </a:r>
            <a:r>
              <a:rPr lang="en" sz="2400" dirty="0" smtClean="0"/>
              <a:t>Array for </a:t>
            </a:r>
            <a:r>
              <a:rPr lang="en" sz="2400" dirty="0"/>
              <a:t>each choice, then the quick sort degenerates into a selection </a:t>
            </a:r>
            <a:r>
              <a:rPr lang="en" sz="2400" dirty="0" smtClean="0"/>
              <a:t>sort.</a:t>
            </a:r>
          </a:p>
          <a:p>
            <a:pPr algn="just">
              <a:spcAft>
                <a:spcPts val="1200"/>
              </a:spcAft>
            </a:pPr>
            <a:r>
              <a:rPr lang="en" sz="2400" dirty="0"/>
              <a:t>The </a:t>
            </a:r>
            <a:r>
              <a:rPr lang="en" sz="2400" dirty="0" smtClean="0"/>
              <a:t>complexity </a:t>
            </a:r>
            <a:r>
              <a:rPr lang="en" sz="2400" dirty="0"/>
              <a:t>of this sorting is </a:t>
            </a:r>
            <a:r>
              <a:rPr lang="en" sz="2400" dirty="0" smtClean="0"/>
              <a:t>:</a:t>
            </a:r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Best </a:t>
            </a:r>
            <a:r>
              <a:rPr lang="en" sz="2400" dirty="0"/>
              <a:t>case, O(N log</a:t>
            </a:r>
            <a:r>
              <a:rPr lang="en" sz="2400" baseline="-25000" dirty="0"/>
              <a:t>2</a:t>
            </a:r>
            <a:r>
              <a:rPr lang="en" sz="2400" dirty="0"/>
              <a:t> N) </a:t>
            </a:r>
            <a:r>
              <a:rPr lang="en" sz="2400" dirty="0" smtClean="0"/>
              <a:t>;</a:t>
            </a:r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On </a:t>
            </a:r>
            <a:r>
              <a:rPr lang="en" sz="2400" dirty="0"/>
              <a:t>average, in O(N log</a:t>
            </a:r>
            <a:r>
              <a:rPr lang="en" sz="2400" baseline="-25000" dirty="0"/>
              <a:t>2</a:t>
            </a:r>
            <a:r>
              <a:rPr lang="en" sz="2400" dirty="0"/>
              <a:t> N) </a:t>
            </a:r>
            <a:r>
              <a:rPr lang="en" sz="2400" dirty="0" smtClean="0"/>
              <a:t>;</a:t>
            </a:r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In </a:t>
            </a:r>
            <a:r>
              <a:rPr lang="en" sz="2400" dirty="0"/>
              <a:t>the worst case, in O(N </a:t>
            </a:r>
            <a:r>
              <a:rPr lang="en" sz="2400" baseline="30000" dirty="0"/>
              <a:t>2 </a:t>
            </a:r>
            <a:r>
              <a:rPr lang="en" sz="2400" dirty="0" smtClean="0"/>
              <a:t>).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42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Merge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692696"/>
            <a:ext cx="831872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Invented </a:t>
            </a:r>
            <a:r>
              <a:rPr lang="en" sz="2400" dirty="0"/>
              <a:t>in </a:t>
            </a:r>
            <a:r>
              <a:rPr lang="en" sz="2400" dirty="0" smtClean="0">
                <a:cs typeface="+mj-cs"/>
              </a:rPr>
              <a:t>1948​ </a:t>
            </a:r>
            <a:r>
              <a:rPr lang="en" sz="2400" dirty="0"/>
              <a:t>by Goldstine and </a:t>
            </a:r>
            <a:r>
              <a:rPr lang="en" sz="2400" dirty="0" smtClean="0"/>
              <a:t>Von Neumann </a:t>
            </a:r>
            <a:r>
              <a:rPr lang="en" sz="2400" dirty="0"/>
              <a:t>in </a:t>
            </a:r>
            <a:r>
              <a:rPr lang="en" sz="2400" dirty="0" smtClean="0"/>
              <a:t>1948.</a:t>
            </a:r>
          </a:p>
          <a:p>
            <a:pPr algn="just">
              <a:spcAft>
                <a:spcPts val="600"/>
              </a:spcAft>
            </a:pPr>
            <a:r>
              <a:rPr lang="en" sz="2400" dirty="0"/>
              <a:t>Applies the principle </a:t>
            </a:r>
            <a:r>
              <a:rPr lang="en" sz="2400" dirty="0" smtClean="0"/>
              <a:t>of </a:t>
            </a:r>
            <a:r>
              <a:rPr lang="en" sz="2400" dirty="0"/>
              <a:t>“ </a:t>
            </a:r>
            <a:r>
              <a:rPr lang="en" sz="2400" b="1" dirty="0">
                <a:solidFill>
                  <a:srgbClr val="3366CC"/>
                </a:solidFill>
              </a:rPr>
              <a:t>divide and </a:t>
            </a:r>
            <a:r>
              <a:rPr lang="en" sz="2400" b="1" dirty="0" smtClean="0">
                <a:solidFill>
                  <a:srgbClr val="3366CC"/>
                </a:solidFill>
              </a:rPr>
              <a:t>conquer</a:t>
            </a:r>
            <a:r>
              <a:rPr lang="en" sz="2400" dirty="0" smtClean="0"/>
              <a:t>”.</a:t>
            </a:r>
          </a:p>
          <a:p>
            <a:pPr algn="just">
              <a:spcAft>
                <a:spcPts val="600"/>
              </a:spcAft>
            </a:pPr>
            <a:r>
              <a:rPr lang="en" sz="2400" dirty="0" smtClean="0"/>
              <a:t>Based on the idea that if there are two </a:t>
            </a:r>
            <a:r>
              <a:rPr lang="en" sz="2400" dirty="0"/>
              <a:t>sequences of sorted </a:t>
            </a:r>
            <a:r>
              <a:rPr lang="en" sz="2400" dirty="0" smtClean="0"/>
              <a:t>elements, </a:t>
            </a:r>
            <a:r>
              <a:rPr lang="en" sz="2400" dirty="0"/>
              <a:t>it is very easy to obtain a third sequence of </a:t>
            </a:r>
            <a:r>
              <a:rPr lang="en" sz="2400" dirty="0" smtClean="0"/>
              <a:t>sorted elements, </a:t>
            </a:r>
            <a:r>
              <a:rPr lang="en" sz="2400" dirty="0"/>
              <a:t>by "</a:t>
            </a:r>
            <a:r>
              <a:rPr lang="en" sz="2400" dirty="0" smtClean="0"/>
              <a:t>interclassing</a:t>
            </a:r>
            <a:r>
              <a:rPr lang="en" sz="2400" dirty="0"/>
              <a:t>" (or merging) the two previous </a:t>
            </a:r>
            <a:r>
              <a:rPr lang="en" sz="2400" dirty="0" smtClean="0"/>
              <a:t>sequences. The principle of this sorting consists of:</a:t>
            </a:r>
          </a:p>
          <a:p>
            <a:pPr lvl="1">
              <a:spcAft>
                <a:spcPts val="600"/>
              </a:spcAft>
            </a:pPr>
            <a:r>
              <a:rPr lang="en" sz="2400" dirty="0" smtClean="0"/>
              <a:t>Divide </a:t>
            </a:r>
            <a:r>
              <a:rPr lang="en" sz="2400" dirty="0"/>
              <a:t>the set </a:t>
            </a:r>
            <a:r>
              <a:rPr lang="en" sz="2400" dirty="0" smtClean="0"/>
              <a:t>or array into </a:t>
            </a:r>
            <a:r>
              <a:rPr lang="en" sz="2400" dirty="0"/>
              <a:t>two </a:t>
            </a:r>
            <a:r>
              <a:rPr lang="en" sz="2400" dirty="0" smtClean="0"/>
              <a:t>subsets</a:t>
            </a:r>
          </a:p>
          <a:p>
            <a:pPr lvl="1">
              <a:spcAft>
                <a:spcPts val="600"/>
              </a:spcAft>
            </a:pPr>
            <a:r>
              <a:rPr lang="en" sz="2400" dirty="0" smtClean="0"/>
              <a:t>Sort the two subsets.</a:t>
            </a:r>
          </a:p>
          <a:p>
            <a:pPr lvl="1">
              <a:spcAft>
                <a:spcPts val="600"/>
              </a:spcAft>
            </a:pPr>
            <a:r>
              <a:rPr lang="en" sz="2400" dirty="0" smtClean="0"/>
              <a:t>Merge the two subsets</a:t>
            </a:r>
            <a:endParaRPr lang="fr-FR" dirty="0"/>
          </a:p>
          <a:p>
            <a:pPr>
              <a:spcAft>
                <a:spcPts val="600"/>
              </a:spcAft>
            </a:pPr>
            <a:endParaRPr lang="fr-FR" sz="23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51520" y="1196752"/>
            <a:ext cx="8496944" cy="53285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27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Merge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8117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/>
              <a:t>Principle:</a:t>
            </a:r>
          </a:p>
          <a:p>
            <a:pPr marL="0" indent="0">
              <a:buNone/>
            </a:pPr>
            <a:r>
              <a:rPr lang="en" sz="2400" dirty="0"/>
              <a:t>Given </a:t>
            </a:r>
            <a:r>
              <a:rPr lang="en" sz="2400" dirty="0" smtClean="0"/>
              <a:t>an </a:t>
            </a:r>
            <a:r>
              <a:rPr lang="en" sz="2400" dirty="0"/>
              <a:t>array </a:t>
            </a:r>
            <a:r>
              <a:rPr lang="en" sz="2400" dirty="0" smtClean="0"/>
              <a:t>(or </a:t>
            </a:r>
            <a:r>
              <a:rPr lang="en" sz="2400" dirty="0"/>
              <a:t>list) </a:t>
            </a:r>
            <a:r>
              <a:rPr lang="en" sz="2400" dirty="0" smtClean="0"/>
              <a:t>T[1</a:t>
            </a:r>
            <a:r>
              <a:rPr lang="en" sz="2400" dirty="0"/>
              <a:t>, </a:t>
            </a:r>
            <a:r>
              <a:rPr lang="en" sz="2400" dirty="0" smtClean="0"/>
              <a:t>...,n </a:t>
            </a:r>
            <a:r>
              <a:rPr lang="en" sz="2400" dirty="0"/>
              <a:t>]:</a:t>
            </a:r>
          </a:p>
          <a:p>
            <a:r>
              <a:rPr lang="en" sz="2400" dirty="0" smtClean="0"/>
              <a:t>If </a:t>
            </a:r>
            <a:r>
              <a:rPr lang="en" sz="2400" dirty="0"/>
              <a:t>n = 1, return the table T !</a:t>
            </a:r>
          </a:p>
          <a:p>
            <a:r>
              <a:rPr lang="en" sz="2400" dirty="0" smtClean="0"/>
              <a:t>Else </a:t>
            </a:r>
            <a:r>
              <a:rPr lang="en" sz="2400" dirty="0"/>
              <a:t>: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§"/>
            </a:pPr>
            <a:r>
              <a:rPr lang="en" sz="2400" dirty="0" smtClean="0"/>
              <a:t>Sort </a:t>
            </a:r>
            <a:r>
              <a:rPr lang="en" sz="2400" dirty="0"/>
              <a:t>the subarray T[1 . . </a:t>
            </a:r>
            <a:r>
              <a:rPr lang="en" sz="2400" dirty="0" smtClean="0"/>
              <a:t>.n/2 </a:t>
            </a:r>
            <a:r>
              <a:rPr lang="en" sz="2400" dirty="0"/>
              <a:t>]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§"/>
            </a:pPr>
            <a:r>
              <a:rPr lang="en" sz="2400" dirty="0" smtClean="0"/>
              <a:t>Sort </a:t>
            </a:r>
            <a:r>
              <a:rPr lang="en" sz="2400" dirty="0"/>
              <a:t>the subarray T[ </a:t>
            </a:r>
            <a:r>
              <a:rPr lang="en" sz="2400" dirty="0" smtClean="0"/>
              <a:t>n/2 </a:t>
            </a:r>
            <a:r>
              <a:rPr lang="en" sz="2400" dirty="0"/>
              <a:t>+ 1 . . . n]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§"/>
            </a:pPr>
            <a:r>
              <a:rPr lang="en" sz="2400" dirty="0" smtClean="0"/>
              <a:t>Merge </a:t>
            </a:r>
            <a:r>
              <a:rPr lang="en" sz="2400" dirty="0"/>
              <a:t>these two </a:t>
            </a:r>
            <a:r>
              <a:rPr lang="en" sz="2400" dirty="0" smtClean="0"/>
              <a:t>sub-arrays.</a:t>
            </a:r>
            <a:endParaRPr lang="en" sz="2400" dirty="0"/>
          </a:p>
          <a:p>
            <a:r>
              <a:rPr lang="en" sz="2400" dirty="0" smtClean="0"/>
              <a:t>This is a divide-and-conquer algorithm.</a:t>
            </a:r>
          </a:p>
          <a:p>
            <a:pPr>
              <a:spcAft>
                <a:spcPts val="600"/>
              </a:spcAft>
            </a:pPr>
            <a:endParaRPr lang="fr-FR" sz="23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56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Merge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285720" y="692696"/>
                <a:ext cx="8572560" cy="5572164"/>
              </a:xfrm>
            </p:spPr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n" sz="2800" b="1" dirty="0" smtClean="0"/>
                  <a:t>Principle: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" sz="2000" dirty="0" smtClean="0"/>
                  <a:t>	T[1 . 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0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2000" b="0" i="1" dirty="0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fr-FR" sz="2000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" sz="2000" dirty="0" smtClean="0"/>
                  <a:t>] 			                  T[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2000" b="0" i="1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fr-F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" sz="2000" dirty="0" smtClean="0"/>
                  <a:t>+1…N]</a:t>
                </a:r>
                <a:endParaRPr lang="fr-FR" sz="2200" dirty="0"/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" sz="2400" dirty="0" smtClean="0"/>
                  <a:t>      </a:t>
                </a:r>
                <a:endParaRPr lang="fr-FR" sz="2400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fr-FR" sz="2300" dirty="0" smtClean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fr-FR" sz="2300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5720" y="692696"/>
                <a:ext cx="8572560" cy="5572164"/>
              </a:xfrm>
              <a:blipFill rotWithShape="1">
                <a:blip r:embed="rId2"/>
                <a:stretch>
                  <a:fillRect l="-1494" t="-9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35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703489"/>
              </p:ext>
            </p:extLst>
          </p:nvPr>
        </p:nvGraphicFramePr>
        <p:xfrm>
          <a:off x="683568" y="1700808"/>
          <a:ext cx="6552727" cy="43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635"/>
                <a:gridCol w="661635"/>
                <a:gridCol w="661633"/>
                <a:gridCol w="661635"/>
                <a:gridCol w="661635"/>
                <a:gridCol w="540759"/>
                <a:gridCol w="540759"/>
                <a:gridCol w="540759"/>
                <a:gridCol w="540759"/>
                <a:gridCol w="540759"/>
                <a:gridCol w="540759"/>
              </a:tblGrid>
              <a:tr h="432049">
                <a:tc>
                  <a:txBody>
                    <a:bodyPr/>
                    <a:lstStyle/>
                    <a:p>
                      <a:r>
                        <a:rPr lang="en" dirty="0" smtClean="0"/>
                        <a:t>7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8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8</a:t>
                      </a:r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22</a:t>
                      </a:r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9</a:t>
                      </a:r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218533"/>
              </p:ext>
            </p:extLst>
          </p:nvPr>
        </p:nvGraphicFramePr>
        <p:xfrm>
          <a:off x="395537" y="2811532"/>
          <a:ext cx="2808310" cy="47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"/>
                <a:gridCol w="468052"/>
                <a:gridCol w="468052"/>
                <a:gridCol w="468052"/>
                <a:gridCol w="468051"/>
                <a:gridCol w="468051"/>
              </a:tblGrid>
              <a:tr h="473452">
                <a:tc>
                  <a:txBody>
                    <a:bodyPr/>
                    <a:lstStyle/>
                    <a:p>
                      <a:r>
                        <a:rPr lang="en" sz="1600" dirty="0" smtClean="0"/>
                        <a:t>7</a:t>
                      </a:r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1</a:t>
                      </a:r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15</a:t>
                      </a:r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20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8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24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562221"/>
              </p:ext>
            </p:extLst>
          </p:nvPr>
        </p:nvGraphicFramePr>
        <p:xfrm>
          <a:off x="5004050" y="2780928"/>
          <a:ext cx="302433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867"/>
                <a:gridCol w="604867"/>
                <a:gridCol w="604867"/>
                <a:gridCol w="604866"/>
                <a:gridCol w="604867"/>
              </a:tblGrid>
              <a:tr h="370840">
                <a:tc>
                  <a:txBody>
                    <a:bodyPr/>
                    <a:lstStyle/>
                    <a:p>
                      <a:r>
                        <a:rPr lang="en" sz="1600" dirty="0" smtClean="0"/>
                        <a:t>8</a:t>
                      </a:r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22</a:t>
                      </a:r>
                      <a:endParaRPr lang="fr-FR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9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4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/>
                        <a:t>30</a:t>
                      </a:r>
                      <a:endParaRPr lang="fr-FR" sz="16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cxnSp>
        <p:nvCxnSpPr>
          <p:cNvPr id="10" name="Connecteur droit 9"/>
          <p:cNvCxnSpPr/>
          <p:nvPr/>
        </p:nvCxnSpPr>
        <p:spPr>
          <a:xfrm flipH="1">
            <a:off x="3059833" y="2132856"/>
            <a:ext cx="1296143" cy="64807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572000" y="2132857"/>
            <a:ext cx="414046" cy="648071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95536" y="2132856"/>
            <a:ext cx="252028" cy="64807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383315" y="2132857"/>
            <a:ext cx="648072" cy="648071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835696" y="3356992"/>
            <a:ext cx="0" cy="1440160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6300192" y="3356992"/>
            <a:ext cx="0" cy="1440160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444481"/>
              </p:ext>
            </p:extLst>
          </p:nvPr>
        </p:nvGraphicFramePr>
        <p:xfrm>
          <a:off x="323604" y="4941168"/>
          <a:ext cx="302433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  <a:gridCol w="504056"/>
              </a:tblGrid>
              <a:tr h="370840"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592180"/>
              </p:ext>
            </p:extLst>
          </p:nvPr>
        </p:nvGraphicFramePr>
        <p:xfrm>
          <a:off x="4788024" y="4941168"/>
          <a:ext cx="32403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48072"/>
                <a:gridCol w="648072"/>
                <a:gridCol w="648072"/>
                <a:gridCol w="648072"/>
              </a:tblGrid>
              <a:tr h="370840"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sz="16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563056"/>
              </p:ext>
            </p:extLst>
          </p:nvPr>
        </p:nvGraphicFramePr>
        <p:xfrm>
          <a:off x="907729" y="6021288"/>
          <a:ext cx="6264696" cy="43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518"/>
                <a:gridCol w="569518"/>
                <a:gridCol w="569517"/>
                <a:gridCol w="569518"/>
                <a:gridCol w="569518"/>
                <a:gridCol w="569518"/>
                <a:gridCol w="569518"/>
                <a:gridCol w="569518"/>
                <a:gridCol w="569517"/>
                <a:gridCol w="569518"/>
                <a:gridCol w="569518"/>
              </a:tblGrid>
              <a:tr h="432049"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38" name="Connecteur droit avec flèche 37"/>
          <p:cNvCxnSpPr/>
          <p:nvPr/>
        </p:nvCxnSpPr>
        <p:spPr>
          <a:xfrm>
            <a:off x="-756592" y="170080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323528" y="5301208"/>
            <a:ext cx="576064" cy="7200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7164288" y="5301208"/>
            <a:ext cx="864096" cy="7200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03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Merge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dirty="0" smtClean="0"/>
              <a:t>Procedure MergeSort 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start, end: integer)</a:t>
            </a:r>
          </a:p>
          <a:p>
            <a:pPr>
              <a:buNone/>
            </a:pPr>
            <a:r>
              <a:rPr lang="en" sz="2400" dirty="0" smtClean="0"/>
              <a:t>	Mil: Integer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If start &lt; end then</a:t>
            </a:r>
            <a:endParaRPr lang="it-IT" sz="2400" dirty="0"/>
          </a:p>
          <a:p>
            <a:pPr>
              <a:buNone/>
            </a:pPr>
            <a:r>
              <a:rPr lang="en" sz="2400" dirty="0" smtClean="0"/>
              <a:t>		Mil </a:t>
            </a:r>
            <a:r>
              <a:rPr lang="en" sz="2400" dirty="0"/>
              <a:t>← </a:t>
            </a:r>
            <a:r>
              <a:rPr lang="en" sz="2400" dirty="0" smtClean="0"/>
              <a:t>(start </a:t>
            </a:r>
            <a:r>
              <a:rPr lang="en" sz="2400" dirty="0"/>
              <a:t>+ </a:t>
            </a:r>
            <a:r>
              <a:rPr lang="en" sz="2400" dirty="0" smtClean="0"/>
              <a:t>end)/ </a:t>
            </a:r>
            <a:r>
              <a:rPr lang="en" sz="2400" dirty="0"/>
              <a:t>2</a:t>
            </a:r>
          </a:p>
          <a:p>
            <a:pPr>
              <a:buNone/>
            </a:pPr>
            <a:r>
              <a:rPr lang="en" sz="2400" dirty="0" smtClean="0"/>
              <a:t>	</a:t>
            </a:r>
            <a:r>
              <a:rPr lang="en" sz="2400" dirty="0"/>
              <a:t>	 MergeSort(T,deb,mil</a:t>
            </a:r>
            <a:r>
              <a:rPr lang="en" sz="2400" dirty="0" smtClean="0"/>
              <a:t>);</a:t>
            </a:r>
          </a:p>
          <a:p>
            <a:pPr>
              <a:buNone/>
            </a:pPr>
            <a:r>
              <a:rPr lang="en" sz="2400" dirty="0" smtClean="0"/>
              <a:t>		MergeSort(T, mil+1, end);</a:t>
            </a:r>
            <a:r>
              <a:rPr lang="en" sz="2000" dirty="0"/>
              <a:t> </a:t>
            </a:r>
            <a:r>
              <a:rPr lang="en" sz="2000" dirty="0" smtClean="0"/>
              <a:t> </a:t>
            </a:r>
          </a:p>
          <a:p>
            <a:pPr>
              <a:buNone/>
            </a:pPr>
            <a:r>
              <a:rPr lang="en" sz="2000" dirty="0"/>
              <a:t> </a:t>
            </a:r>
            <a:r>
              <a:rPr lang="en" sz="2000" dirty="0" smtClean="0"/>
              <a:t> 		</a:t>
            </a:r>
            <a:r>
              <a:rPr lang="en" sz="2400" dirty="0" smtClean="0"/>
              <a:t>Merge (T, Start, Mil, End);</a:t>
            </a:r>
            <a:endParaRPr lang="fr-FR" sz="2000" dirty="0" smtClean="0"/>
          </a:p>
          <a:p>
            <a:pPr marL="0" indent="0" algn="just">
              <a:buNone/>
            </a:pPr>
            <a:r>
              <a:rPr lang="en" sz="2400" dirty="0"/>
              <a:t>  </a:t>
            </a:r>
            <a:r>
              <a:rPr lang="en" sz="2400" dirty="0" smtClean="0"/>
              <a:t>    </a:t>
            </a:r>
            <a:r>
              <a:rPr lang="fr-FR" sz="2400" dirty="0" smtClean="0"/>
              <a:t>Endif</a:t>
            </a:r>
            <a:endParaRPr lang="fr-FR" sz="2400" dirty="0"/>
          </a:p>
          <a:p>
            <a:pPr marL="0" indent="0" algn="just">
              <a:buNone/>
            </a:pPr>
            <a:r>
              <a:rPr lang="en" sz="2400" dirty="0" smtClean="0"/>
              <a:t>END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005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Merge Sort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" sz="2400" dirty="0" smtClean="0"/>
              <a:t>Procedure Merge (var T: </a:t>
            </a:r>
            <a:r>
              <a:rPr lang="en" sz="2400" dirty="0" smtClean="0"/>
              <a:t>Array, </a:t>
            </a:r>
            <a:r>
              <a:rPr lang="en" sz="2400" dirty="0" smtClean="0"/>
              <a:t>deb, mil, end: integer)</a:t>
            </a:r>
            <a:endParaRPr lang="fr-FR" sz="2400" dirty="0"/>
          </a:p>
          <a:p>
            <a:pPr marL="0" indent="0">
              <a:buNone/>
            </a:pPr>
            <a:r>
              <a:rPr lang="en" sz="2400" dirty="0"/>
              <a:t> </a:t>
            </a:r>
            <a:r>
              <a:rPr lang="en" sz="2400" dirty="0" smtClean="0"/>
              <a:t>	T1</a:t>
            </a:r>
            <a:r>
              <a:rPr lang="en" sz="2400" smtClean="0"/>
              <a:t>: </a:t>
            </a:r>
            <a:r>
              <a:rPr lang="en" sz="2400" smtClean="0"/>
              <a:t>Array</a:t>
            </a:r>
            <a:endParaRPr lang="en" sz="2400" dirty="0" smtClean="0"/>
          </a:p>
          <a:p>
            <a:pPr marL="0" indent="0">
              <a:buNone/>
            </a:pPr>
            <a:r>
              <a:rPr lang="fr-FR" sz="2400" dirty="0" smtClean="0"/>
              <a:t>Begin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i </a:t>
            </a:r>
            <a:r>
              <a:rPr lang="en" sz="2400" dirty="0" smtClean="0">
                <a:sym typeface="Wingdings" pitchFamily="2" charset="2"/>
              </a:rPr>
              <a:t> 1; jMil+1;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For </a:t>
            </a:r>
            <a:r>
              <a:rPr lang="en" sz="2400" dirty="0"/>
              <a:t>k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Start </a:t>
            </a:r>
            <a:r>
              <a:rPr lang="en" sz="2400" dirty="0"/>
              <a:t>to </a:t>
            </a:r>
            <a:r>
              <a:rPr lang="en" sz="2400" dirty="0" smtClean="0"/>
              <a:t>end </a:t>
            </a:r>
            <a:r>
              <a:rPr lang="fr-FR" sz="2400" dirty="0" smtClean="0"/>
              <a:t>do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	If (j &gt; end) or (i </a:t>
            </a:r>
            <a:r>
              <a:rPr lang="en" sz="2400" dirty="0"/>
              <a:t>≤ </a:t>
            </a:r>
            <a:r>
              <a:rPr lang="en" sz="2400" dirty="0" smtClean="0"/>
              <a:t>mil and T[i] ≤ T[j] ) then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		T1 [k] </a:t>
            </a:r>
            <a:r>
              <a:rPr lang="en" sz="2400" dirty="0"/>
              <a:t>← </a:t>
            </a:r>
            <a:r>
              <a:rPr lang="en" sz="2400" dirty="0" smtClean="0"/>
              <a:t>T[i];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		i </a:t>
            </a:r>
            <a:r>
              <a:rPr lang="en" sz="2400" dirty="0" smtClean="0">
                <a:sym typeface="Wingdings" pitchFamily="2" charset="2"/>
              </a:rPr>
              <a:t>i+1</a:t>
            </a:r>
          </a:p>
          <a:p>
            <a:pPr marL="0" indent="0">
              <a:buNone/>
            </a:pPr>
            <a:r>
              <a:rPr lang="en" sz="2400" dirty="0">
                <a:sym typeface="Wingdings" pitchFamily="2" charset="2"/>
              </a:rPr>
              <a:t> </a:t>
            </a:r>
            <a:r>
              <a:rPr lang="en" sz="2400" dirty="0" smtClean="0">
                <a:sym typeface="Wingdings" pitchFamily="2" charset="2"/>
              </a:rPr>
              <a:t>		Else</a:t>
            </a:r>
            <a:r>
              <a:rPr lang="en" sz="2400" dirty="0" smtClean="0"/>
              <a:t>​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		T1 </a:t>
            </a:r>
            <a:r>
              <a:rPr lang="en" sz="2400" dirty="0"/>
              <a:t>[k] ← </a:t>
            </a:r>
            <a:r>
              <a:rPr lang="en" sz="2400" dirty="0" smtClean="0"/>
              <a:t>T[j];</a:t>
            </a:r>
            <a:endParaRPr lang="fr-FR" sz="2400" dirty="0"/>
          </a:p>
          <a:p>
            <a:pPr marL="0" indent="0">
              <a:buNone/>
            </a:pPr>
            <a:r>
              <a:rPr lang="en" sz="2400" dirty="0" smtClean="0"/>
              <a:t>			 j </a:t>
            </a:r>
            <a:r>
              <a:rPr lang="en" sz="2400" dirty="0" smtClean="0">
                <a:sym typeface="Wingdings" pitchFamily="2" charset="2"/>
              </a:rPr>
              <a:t>j+1</a:t>
            </a:r>
            <a:endParaRPr lang="fr-FR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" sz="2400" dirty="0" smtClean="0"/>
              <a:t>		End </a:t>
            </a:r>
            <a:r>
              <a:rPr lang="en" sz="2400" dirty="0"/>
              <a:t>if</a:t>
            </a:r>
          </a:p>
          <a:p>
            <a:pPr marL="0" indent="0">
              <a:buNone/>
            </a:pPr>
            <a:r>
              <a:rPr lang="en" sz="2400" dirty="0" smtClean="0"/>
              <a:t>	End for</a:t>
            </a:r>
          </a:p>
          <a:p>
            <a:pPr marL="0" indent="0">
              <a:buNone/>
            </a:pPr>
            <a:r>
              <a:rPr lang="en" sz="2400" dirty="0"/>
              <a:t> </a:t>
            </a:r>
            <a:r>
              <a:rPr lang="en" sz="2400" dirty="0" smtClean="0"/>
              <a:t>   		 Copy (T, T1 </a:t>
            </a:r>
            <a:r>
              <a:rPr lang="en" sz="2400" dirty="0"/>
              <a:t>, </a:t>
            </a:r>
            <a:r>
              <a:rPr lang="en" sz="2400" dirty="0" smtClean="0"/>
              <a:t>K);</a:t>
            </a:r>
          </a:p>
          <a:p>
            <a:pPr marL="0" indent="0" algn="just">
              <a:buNone/>
            </a:pPr>
            <a:r>
              <a:rPr lang="en" sz="2400" dirty="0" smtClean="0"/>
              <a:t>END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130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Merge Sort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Complexity)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en" sz="2400" dirty="0" smtClean="0"/>
              <a:t>Merge </a:t>
            </a:r>
            <a:r>
              <a:rPr lang="en" sz="2400" dirty="0"/>
              <a:t>sort is an optimal sort on </a:t>
            </a:r>
            <a:r>
              <a:rPr lang="en" sz="2400" dirty="0" smtClean="0"/>
              <a:t>lists (arrays), </a:t>
            </a:r>
            <a:r>
              <a:rPr lang="en" sz="2400" dirty="0"/>
              <a:t>with complexity </a:t>
            </a:r>
            <a:r>
              <a:rPr lang="en" sz="2400" dirty="0" smtClean="0"/>
              <a:t>O(n log (n </a:t>
            </a:r>
            <a:r>
              <a:rPr lang="en" sz="2400" dirty="0"/>
              <a:t>)). It involves breaking down a list into two sublists each half as small, sorting them separately, and then merging the results into a sorted list.</a:t>
            </a:r>
          </a:p>
          <a:p>
            <a:pPr algn="just"/>
            <a:r>
              <a:rPr lang="en" sz="2400" dirty="0" smtClean="0"/>
              <a:t>The </a:t>
            </a:r>
            <a:r>
              <a:rPr lang="en" sz="2400" dirty="0"/>
              <a:t>number of comparisons required is of the order </a:t>
            </a:r>
            <a:r>
              <a:rPr lang="en" sz="2800" dirty="0" smtClean="0"/>
              <a:t>0</a:t>
            </a:r>
            <a:r>
              <a:rPr lang="en" sz="2400" dirty="0" smtClean="0"/>
              <a:t>(n logn).</a:t>
            </a:r>
          </a:p>
          <a:p>
            <a:pPr algn="just"/>
            <a:r>
              <a:rPr lang="en" sz="2400" dirty="0" smtClean="0"/>
              <a:t>The memory space </a:t>
            </a:r>
            <a:r>
              <a:rPr lang="en" sz="2400" dirty="0"/>
              <a:t>required is </a:t>
            </a:r>
            <a:r>
              <a:rPr lang="en" sz="2800" i="1" dirty="0" smtClean="0"/>
              <a:t>O </a:t>
            </a:r>
            <a:r>
              <a:rPr lang="en" sz="2400" dirty="0" smtClean="0"/>
              <a:t>(n).</a:t>
            </a:r>
            <a:endParaRPr lang="fr-FR" sz="2400" dirty="0"/>
          </a:p>
          <a:p>
            <a:pPr algn="just"/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64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Properties of sorting algorithms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Stable sorting </a:t>
            </a:r>
            <a:r>
              <a:rPr lang="en" sz="2800" b="1" dirty="0">
                <a:solidFill>
                  <a:srgbClr val="FF0000"/>
                </a:solidFill>
              </a:rPr>
              <a:t>: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just"/>
            <a:r>
              <a:rPr lang="en" sz="2400" dirty="0" smtClean="0"/>
              <a:t>A </a:t>
            </a:r>
            <a:r>
              <a:rPr lang="en" sz="2400" dirty="0"/>
              <a:t>sort is said to be stable if it preserves the initial ordering of elements that the order considers equal.</a:t>
            </a:r>
            <a:endParaRPr lang="fr-FR" sz="2400" dirty="0" smtClean="0"/>
          </a:p>
          <a:p>
            <a:pPr algn="just"/>
            <a:r>
              <a:rPr lang="en" sz="2400" dirty="0" smtClean="0"/>
              <a:t>To </a:t>
            </a:r>
            <a:r>
              <a:rPr lang="en" sz="2400" dirty="0"/>
              <a:t>define this notion, it is necessary that the collection to be sorted is ordered in a certain way </a:t>
            </a:r>
            <a:r>
              <a:rPr lang="en" sz="2400" dirty="0" smtClean="0"/>
              <a:t>(for </a:t>
            </a:r>
            <a:r>
              <a:rPr lang="en" sz="2400" dirty="0"/>
              <a:t>example </a:t>
            </a:r>
            <a:r>
              <a:rPr lang="en" sz="2400" dirty="0" smtClean="0"/>
              <a:t>lists </a:t>
            </a:r>
            <a:r>
              <a:rPr lang="en" sz="2400"/>
              <a:t>or </a:t>
            </a:r>
            <a:r>
              <a:rPr lang="en" sz="2400" smtClean="0"/>
              <a:t>array).</a:t>
            </a:r>
            <a:endParaRPr lang="fr-FR" sz="2400" dirty="0" smtClean="0"/>
          </a:p>
          <a:p>
            <a:pPr marL="0" indent="0" algn="just">
              <a:buNone/>
            </a:pPr>
            <a:endParaRPr lang="en" sz="28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Sorting in place:</a:t>
            </a:r>
            <a:r>
              <a:rPr lang="en" sz="2800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en" sz="2400" dirty="0" smtClean="0"/>
              <a:t>A </a:t>
            </a:r>
            <a:r>
              <a:rPr lang="en" sz="2400" dirty="0"/>
              <a:t>sorting is said to be </a:t>
            </a:r>
            <a:r>
              <a:rPr lang="en" sz="2400" i="1" dirty="0"/>
              <a:t>in place</a:t>
            </a:r>
            <a:r>
              <a:rPr lang="en" sz="2400" dirty="0"/>
              <a:t> </a:t>
            </a:r>
            <a:r>
              <a:rPr lang="en" sz="2400" dirty="0" smtClean="0"/>
              <a:t>if it </a:t>
            </a:r>
            <a:r>
              <a:rPr lang="en" sz="2400" dirty="0"/>
              <a:t>only uses a very limited number of variables and directly modifies the structure it is sorting.</a:t>
            </a:r>
            <a:endParaRPr lang="fr-FR" sz="2400" dirty="0" smtClean="0"/>
          </a:p>
          <a:p>
            <a:pPr algn="just"/>
            <a:r>
              <a:rPr lang="en" sz="2400" dirty="0" smtClean="0"/>
              <a:t>This </a:t>
            </a:r>
            <a:r>
              <a:rPr lang="en" sz="2400" dirty="0"/>
              <a:t>character can be very important if you don't have a lot of memory.</a:t>
            </a:r>
          </a:p>
          <a:p>
            <a:pPr marL="0" indent="0" algn="just">
              <a:buNone/>
            </a:pPr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93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400" dirty="0" smtClean="0"/>
              <a:t>Sorting </a:t>
            </a:r>
            <a:r>
              <a:rPr lang="en" sz="2400" dirty="0"/>
              <a:t>is fundamental to many other </a:t>
            </a:r>
            <a:r>
              <a:rPr lang="en" sz="2400" dirty="0" smtClean="0"/>
              <a:t>problems, and after </a:t>
            </a:r>
            <a:r>
              <a:rPr lang="en" sz="2400" dirty="0"/>
              <a:t>sorting, many problems become easy to solve. </a:t>
            </a:r>
            <a:r>
              <a:rPr lang="en" sz="2400" dirty="0" smtClean="0"/>
              <a:t>For </a:t>
            </a:r>
            <a:r>
              <a:rPr lang="en" sz="2400" dirty="0"/>
              <a:t>example </a:t>
            </a:r>
            <a:r>
              <a:rPr lang="en" sz="2400" dirty="0" smtClean="0"/>
              <a:t>:</a:t>
            </a:r>
          </a:p>
          <a:p>
            <a:pPr marL="742950" lvl="2" indent="-342900" algn="just">
              <a:spcAft>
                <a:spcPts val="600"/>
              </a:spcAft>
            </a:pPr>
            <a:r>
              <a:rPr lang="en" dirty="0" smtClean="0"/>
              <a:t>Searching for an element.</a:t>
            </a:r>
          </a:p>
          <a:p>
            <a:pPr marL="742950" lvl="2" indent="-342900" algn="just">
              <a:spcAft>
                <a:spcPts val="600"/>
              </a:spcAft>
            </a:pPr>
            <a:r>
              <a:rPr lang="en" dirty="0" smtClean="0"/>
              <a:t>Uniqueness </a:t>
            </a:r>
            <a:r>
              <a:rPr lang="en" dirty="0"/>
              <a:t>of elements: after sorting test adjacent </a:t>
            </a:r>
            <a:r>
              <a:rPr lang="en" dirty="0" smtClean="0"/>
              <a:t>elements.</a:t>
            </a:r>
          </a:p>
          <a:p>
            <a:pPr marL="742950" lvl="2" indent="-342900" algn="just">
              <a:spcAft>
                <a:spcPts val="600"/>
              </a:spcAft>
            </a:pPr>
            <a:r>
              <a:rPr lang="en" dirty="0" smtClean="0"/>
              <a:t>Determine the smallest and largest element.</a:t>
            </a:r>
          </a:p>
          <a:p>
            <a:pPr marL="742950" lvl="2" indent="-342900" algn="just">
              <a:spcAft>
                <a:spcPts val="600"/>
              </a:spcAft>
            </a:pPr>
            <a:r>
              <a:rPr lang="en" dirty="0" smtClean="0"/>
              <a:t>Determine </a:t>
            </a:r>
            <a:r>
              <a:rPr lang="en" dirty="0"/>
              <a:t>the </a:t>
            </a:r>
            <a:r>
              <a:rPr lang="en" dirty="0" smtClean="0"/>
              <a:t>k</a:t>
            </a:r>
            <a:r>
              <a:rPr lang="en" baseline="30000" dirty="0" smtClean="0"/>
              <a:t>th</a:t>
            </a:r>
            <a:r>
              <a:rPr lang="en" dirty="0" smtClean="0"/>
              <a:t> </a:t>
            </a:r>
            <a:r>
              <a:rPr lang="en" dirty="0"/>
              <a:t>largest element in </a:t>
            </a:r>
            <a:r>
              <a:rPr lang="en" i="1" dirty="0" smtClean="0"/>
              <a:t>O</a:t>
            </a:r>
            <a:r>
              <a:rPr lang="en" dirty="0" smtClean="0"/>
              <a:t>(1).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rgbClr val="0070C0"/>
                </a:solidFill>
              </a:rPr>
              <a:t>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013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Selection Sort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>
                <a:solidFill>
                  <a:srgbClr val="3366CC"/>
                </a:solidFill>
              </a:rPr>
              <a:t>Principle:</a:t>
            </a:r>
          </a:p>
          <a:p>
            <a:pPr>
              <a:buNone/>
            </a:pPr>
            <a:r>
              <a:rPr lang="en" sz="2400" dirty="0" smtClean="0"/>
              <a:t>   </a:t>
            </a:r>
            <a:r>
              <a:rPr lang="en" sz="2400" b="1" dirty="0" smtClean="0"/>
              <a:t>Repeat:</a:t>
            </a:r>
          </a:p>
          <a:p>
            <a:pPr marL="712788" indent="-350838">
              <a:buFontTx/>
              <a:buChar char="-"/>
            </a:pPr>
            <a:r>
              <a:rPr lang="en" sz="2200" dirty="0" smtClean="0"/>
              <a:t>Find </a:t>
            </a:r>
            <a:r>
              <a:rPr lang="en" sz="2200" dirty="0"/>
              <a:t>the </a:t>
            </a:r>
            <a:r>
              <a:rPr lang="en" sz="2200" dirty="0" smtClean="0"/>
              <a:t>smallest ( </a:t>
            </a:r>
            <a:r>
              <a:rPr lang="en" sz="2200" dirty="0"/>
              <a:t>largest </a:t>
            </a:r>
            <a:r>
              <a:rPr lang="en" sz="2200" dirty="0" smtClean="0"/>
              <a:t>) </a:t>
            </a:r>
            <a:r>
              <a:rPr lang="en" sz="2200" dirty="0"/>
              <a:t>element =&gt; </a:t>
            </a:r>
            <a:r>
              <a:rPr lang="en" sz="2200" b="1" dirty="0" smtClean="0">
                <a:solidFill>
                  <a:srgbClr val="00B050"/>
                </a:solidFill>
              </a:rPr>
              <a:t>Selection </a:t>
            </a:r>
            <a:r>
              <a:rPr lang="en" sz="2200" dirty="0" smtClean="0"/>
              <a:t>.</a:t>
            </a:r>
          </a:p>
          <a:p>
            <a:pPr marL="712788" indent="-350838">
              <a:buFontTx/>
              <a:buChar char="-"/>
            </a:pPr>
            <a:r>
              <a:rPr lang="en" sz="2200" dirty="0" smtClean="0"/>
              <a:t>Put the selected item at the </a:t>
            </a:r>
            <a:r>
              <a:rPr lang="fr-FR" sz="2200" dirty="0" smtClean="0"/>
              <a:t>Begin</a:t>
            </a:r>
            <a:r>
              <a:rPr lang="en" sz="2200" dirty="0" smtClean="0"/>
              <a:t> of the unsorted part.</a:t>
            </a:r>
          </a:p>
          <a:p>
            <a:pPr>
              <a:buNone/>
            </a:pPr>
            <a:endParaRPr lang="fr-FR" sz="2200" b="1" u="sng" dirty="0"/>
          </a:p>
          <a:p>
            <a:pPr>
              <a:spcAft>
                <a:spcPts val="1200"/>
              </a:spcAft>
              <a:buNone/>
            </a:pPr>
            <a:r>
              <a:rPr lang="en" sz="2200" b="1" dirty="0"/>
              <a:t> </a:t>
            </a:r>
            <a:r>
              <a:rPr lang="en" sz="2200" b="1" dirty="0" smtClean="0"/>
              <a:t>  </a:t>
            </a:r>
            <a:r>
              <a:rPr lang="en" sz="2400" b="1" u="sng" dirty="0" smtClean="0">
                <a:solidFill>
                  <a:srgbClr val="00B050"/>
                </a:solidFill>
              </a:rPr>
              <a:t>In another way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Find </a:t>
            </a:r>
            <a:r>
              <a:rPr lang="en" sz="2200" b="1" dirty="0"/>
              <a:t>the smallest </a:t>
            </a:r>
            <a:r>
              <a:rPr lang="en" sz="2200" b="1" dirty="0" smtClean="0"/>
              <a:t>element </a:t>
            </a:r>
            <a:r>
              <a:rPr lang="en" sz="2200" b="1" dirty="0"/>
              <a:t>and put it at the </a:t>
            </a:r>
            <a:r>
              <a:rPr lang="fr-FR" sz="2200" b="1" dirty="0" smtClean="0"/>
              <a:t>Begin</a:t>
            </a:r>
            <a:r>
              <a:rPr lang="en" sz="2200" b="1" dirty="0" smtClean="0"/>
              <a:t> of the array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Find the 2</a:t>
            </a:r>
            <a:r>
              <a:rPr lang="en" sz="2200" b="1" baseline="30000" dirty="0" smtClean="0"/>
              <a:t>nd</a:t>
            </a:r>
            <a:r>
              <a:rPr lang="en" sz="2200" b="1" dirty="0" smtClean="0"/>
              <a:t> smallest element and put it in second position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Find </a:t>
            </a:r>
            <a:r>
              <a:rPr lang="en" sz="2200" b="1" dirty="0"/>
              <a:t>the 3</a:t>
            </a:r>
            <a:r>
              <a:rPr lang="en" sz="2200" b="1" baseline="30000" dirty="0"/>
              <a:t>rd</a:t>
            </a:r>
            <a:r>
              <a:rPr lang="en" sz="2200" b="1" dirty="0"/>
              <a:t> smallest </a:t>
            </a:r>
            <a:r>
              <a:rPr lang="en" sz="2200" b="1" dirty="0" smtClean="0"/>
              <a:t>element and </a:t>
            </a:r>
            <a:r>
              <a:rPr lang="en" sz="2200" b="1" dirty="0"/>
              <a:t>put it </a:t>
            </a:r>
            <a:r>
              <a:rPr lang="en" sz="2200" b="1" dirty="0" smtClean="0"/>
              <a:t>in </a:t>
            </a:r>
            <a:r>
              <a:rPr lang="en" sz="2200" b="1" dirty="0"/>
              <a:t>3</a:t>
            </a:r>
            <a:r>
              <a:rPr lang="en" sz="2200" b="1" baseline="30000" dirty="0"/>
              <a:t>rd</a:t>
            </a:r>
            <a:r>
              <a:rPr lang="en" sz="2200" b="1" dirty="0"/>
              <a:t> place,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. </a:t>
            </a:r>
            <a:r>
              <a:rPr lang="en" sz="2200" b="1" dirty="0"/>
              <a:t>. </a:t>
            </a:r>
            <a:r>
              <a:rPr lang="en" sz="2200" dirty="0" smtClean="0"/>
              <a:t>.</a:t>
            </a:r>
          </a:p>
          <a:p>
            <a:pPr marL="0" indent="0"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95536" y="1412776"/>
            <a:ext cx="8352928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selection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u="sng" dirty="0" smtClean="0"/>
              <a:t>Example:</a:t>
            </a:r>
            <a:r>
              <a:rPr lang="en" sz="2600" dirty="0"/>
              <a:t> </a:t>
            </a:r>
            <a:r>
              <a:rPr lang="en" sz="2600" dirty="0" smtClean="0"/>
              <a:t>T</a:t>
            </a:r>
            <a:endParaRPr lang="fr-FR" sz="2600" b="1" u="sng" dirty="0" smtClean="0"/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r>
              <a:rPr lang="en" sz="2600" dirty="0" smtClean="0"/>
              <a:t>				min </a:t>
            </a:r>
            <a:r>
              <a:rPr lang="en" sz="2600" dirty="0"/>
              <a:t>= </a:t>
            </a:r>
            <a:r>
              <a:rPr lang="en" sz="2600" dirty="0" smtClean="0"/>
              <a:t>2</a:t>
            </a:r>
            <a:endParaRPr lang="fr-FR" sz="2600" dirty="0"/>
          </a:p>
          <a:p>
            <a:pPr marL="0" indent="0">
              <a:buNone/>
            </a:pPr>
            <a:r>
              <a:rPr lang="en" sz="2600" b="1" u="sng" dirty="0" smtClean="0"/>
              <a:t>Step 1 </a:t>
            </a:r>
            <a:r>
              <a:rPr lang="en" sz="2600" b="1" dirty="0" smtClean="0"/>
              <a:t>: </a:t>
            </a:r>
            <a:r>
              <a:rPr lang="en" sz="2600" dirty="0" smtClean="0"/>
              <a:t>Swap 2 (min) and 10</a:t>
            </a:r>
            <a:endParaRPr lang="fr-FR" sz="2600" b="1" dirty="0" smtClean="0"/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dirty="0" smtClean="0"/>
              <a:t>			 min = 4</a:t>
            </a:r>
            <a:endParaRPr lang="fr-FR" sz="2600" dirty="0"/>
          </a:p>
          <a:p>
            <a:pPr marL="0" indent="0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2 </a:t>
            </a:r>
            <a:r>
              <a:rPr lang="en" sz="2600" b="1" dirty="0" smtClean="0"/>
              <a:t>: </a:t>
            </a:r>
            <a:r>
              <a:rPr lang="en" sz="2600" dirty="0" smtClean="0"/>
              <a:t>Sawp 4 (min </a:t>
            </a:r>
            <a:r>
              <a:rPr lang="en" sz="2600" dirty="0"/>
              <a:t>) and </a:t>
            </a:r>
            <a:r>
              <a:rPr lang="en" sz="2600" dirty="0" smtClean="0"/>
              <a:t>12</a:t>
            </a:r>
            <a:endParaRPr lang="fr-FR" sz="2600" b="1" dirty="0"/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dirty="0" smtClean="0"/>
              <a:t>			min </a:t>
            </a:r>
            <a:r>
              <a:rPr lang="en" sz="2600" dirty="0"/>
              <a:t>= </a:t>
            </a:r>
            <a:r>
              <a:rPr lang="en" sz="2600" dirty="0" smtClean="0"/>
              <a:t>10</a:t>
            </a:r>
            <a:endParaRPr lang="fr-FR" sz="2600" dirty="0"/>
          </a:p>
          <a:p>
            <a:pPr marL="0" indent="0" algn="just">
              <a:buNone/>
            </a:pPr>
            <a:endParaRPr lang="fr-FR" sz="26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500781"/>
              </p:ext>
            </p:extLst>
          </p:nvPr>
        </p:nvGraphicFramePr>
        <p:xfrm>
          <a:off x="2411760" y="98072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129983"/>
              </p:ext>
            </p:extLst>
          </p:nvPr>
        </p:nvGraphicFramePr>
        <p:xfrm>
          <a:off x="1187624" y="2996952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Accolade ouvrante 7"/>
          <p:cNvSpPr/>
          <p:nvPr/>
        </p:nvSpPr>
        <p:spPr>
          <a:xfrm rot="16200000">
            <a:off x="3365866" y="1736811"/>
            <a:ext cx="324036" cy="35283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90667"/>
              </p:ext>
            </p:extLst>
          </p:nvPr>
        </p:nvGraphicFramePr>
        <p:xfrm>
          <a:off x="1331640" y="494116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0" name="Accolade ouvrante 9"/>
          <p:cNvSpPr/>
          <p:nvPr/>
        </p:nvSpPr>
        <p:spPr>
          <a:xfrm rot="16200000">
            <a:off x="3797914" y="4131078"/>
            <a:ext cx="324036" cy="28083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ccolade ouvrante 10"/>
          <p:cNvSpPr/>
          <p:nvPr/>
        </p:nvSpPr>
        <p:spPr>
          <a:xfrm rot="16200000">
            <a:off x="4337974" y="-513438"/>
            <a:ext cx="324036" cy="41764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04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selection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b="1" u="sng" dirty="0" smtClean="0"/>
              <a:t>Step 3 </a:t>
            </a:r>
            <a:r>
              <a:rPr lang="en" sz="2600" b="1" dirty="0" smtClean="0"/>
              <a:t>: </a:t>
            </a:r>
            <a:r>
              <a:rPr lang="en" sz="2600" dirty="0"/>
              <a:t>E</a:t>
            </a:r>
            <a:r>
              <a:rPr lang="en" sz="2600" dirty="0" smtClean="0"/>
              <a:t>xchange between 10 (min) and 25</a:t>
            </a:r>
            <a:endParaRPr lang="fr-FR" sz="2600" b="1" dirty="0" smtClean="0"/>
          </a:p>
          <a:p>
            <a:pPr marL="0" indent="0">
              <a:buNone/>
            </a:pPr>
            <a:r>
              <a:rPr lang="en" sz="2600" dirty="0" smtClean="0"/>
              <a:t>       </a:t>
            </a:r>
          </a:p>
          <a:p>
            <a:pPr marL="0" indent="0">
              <a:buNone/>
            </a:pPr>
            <a:endParaRPr lang="fr-FR" sz="2600" dirty="0" smtClean="0"/>
          </a:p>
          <a:p>
            <a:pPr marL="0" indent="0">
              <a:buNone/>
            </a:pPr>
            <a:r>
              <a:rPr lang="en" sz="2600" b="1" u="sng" dirty="0" smtClean="0"/>
              <a:t>Step 4 </a:t>
            </a:r>
            <a:r>
              <a:rPr lang="en" sz="2600" b="1" dirty="0" smtClean="0"/>
              <a:t>: </a:t>
            </a:r>
            <a:r>
              <a:rPr lang="en" sz="2600" dirty="0" smtClean="0"/>
              <a:t>Exchange </a:t>
            </a:r>
            <a:r>
              <a:rPr lang="en" sz="2600" dirty="0"/>
              <a:t>between </a:t>
            </a:r>
            <a:r>
              <a:rPr lang="en" sz="2600" dirty="0" smtClean="0"/>
              <a:t>12 (min </a:t>
            </a:r>
            <a:r>
              <a:rPr lang="en" sz="2600" dirty="0"/>
              <a:t>) and </a:t>
            </a:r>
            <a:r>
              <a:rPr lang="en" sz="2600" dirty="0" smtClean="0"/>
              <a:t>30</a:t>
            </a:r>
            <a:endParaRPr lang="fr-FR" sz="2600" b="1" dirty="0"/>
          </a:p>
          <a:p>
            <a:pPr marL="0" indent="0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5 </a:t>
            </a:r>
            <a:r>
              <a:rPr lang="en" sz="2600" b="1" dirty="0" smtClean="0"/>
              <a:t>: </a:t>
            </a:r>
            <a:r>
              <a:rPr lang="en" sz="2600" dirty="0" smtClean="0"/>
              <a:t>Exchange </a:t>
            </a:r>
            <a:r>
              <a:rPr lang="en" sz="2600" dirty="0"/>
              <a:t>between </a:t>
            </a:r>
            <a:r>
              <a:rPr lang="en" sz="2600" dirty="0" smtClean="0"/>
              <a:t>17 </a:t>
            </a:r>
            <a:r>
              <a:rPr lang="en" sz="2600" dirty="0"/>
              <a:t>(min) and </a:t>
            </a:r>
            <a:r>
              <a:rPr lang="en" sz="2600" dirty="0" smtClean="0"/>
              <a:t>25</a:t>
            </a:r>
            <a:endParaRPr lang="fr-FR" sz="2600" b="1" dirty="0"/>
          </a:p>
          <a:p>
            <a:pPr marL="0" indent="0" algn="just">
              <a:buNone/>
            </a:pPr>
            <a:endParaRPr lang="fr-FR" sz="2600" dirty="0" smtClean="0"/>
          </a:p>
          <a:p>
            <a:pPr marL="0" indent="0" algn="just">
              <a:buNone/>
            </a:pPr>
            <a:endParaRPr lang="fr-FR" sz="2600" dirty="0"/>
          </a:p>
          <a:p>
            <a:pPr marL="0" indent="0" algn="just">
              <a:buNone/>
            </a:pPr>
            <a:r>
              <a:rPr lang="en" sz="2600" b="1" u="sng" dirty="0"/>
              <a:t>Step </a:t>
            </a:r>
            <a:r>
              <a:rPr lang="en" sz="2600" b="1" u="sng" dirty="0" smtClean="0"/>
              <a:t>6 </a:t>
            </a:r>
            <a:r>
              <a:rPr lang="en" sz="2600" b="1" dirty="0" smtClean="0"/>
              <a:t>: </a:t>
            </a:r>
            <a:r>
              <a:rPr lang="en" sz="2600" dirty="0" smtClean="0"/>
              <a:t>25 (min) is in its </a:t>
            </a:r>
            <a:r>
              <a:rPr lang="en" sz="2600" dirty="0" err="1" smtClean="0"/>
              <a:t>place</a:t>
            </a:r>
            <a:endParaRPr lang="fr-FR" sz="2600" b="1" dirty="0"/>
          </a:p>
          <a:p>
            <a:pPr marL="0" indent="0" algn="just">
              <a:buNone/>
            </a:pPr>
            <a:endParaRPr lang="fr-FR" sz="26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377529"/>
              </p:ext>
            </p:extLst>
          </p:nvPr>
        </p:nvGraphicFramePr>
        <p:xfrm>
          <a:off x="1187624" y="2060848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546827"/>
              </p:ext>
            </p:extLst>
          </p:nvPr>
        </p:nvGraphicFramePr>
        <p:xfrm>
          <a:off x="1187624" y="3429000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822676"/>
              </p:ext>
            </p:extLst>
          </p:nvPr>
        </p:nvGraphicFramePr>
        <p:xfrm>
          <a:off x="1259632" y="4869160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19840"/>
              </p:ext>
            </p:extLst>
          </p:nvPr>
        </p:nvGraphicFramePr>
        <p:xfrm>
          <a:off x="1331640" y="6237312"/>
          <a:ext cx="41584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  <a:gridCol w="594066"/>
                <a:gridCol w="594066"/>
                <a:gridCol w="594066"/>
              </a:tblGrid>
              <a:tr h="370840">
                <a:tc>
                  <a:txBody>
                    <a:bodyPr/>
                    <a:lstStyle/>
                    <a:p>
                      <a:r>
                        <a:rPr lang="en" dirty="0" smtClean="0"/>
                        <a:t>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4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17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dirty="0" smtClean="0"/>
                        <a:t>25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30</a:t>
                      </a:r>
                      <a:endParaRPr lang="fr-FR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0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selection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740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" sz="2400" dirty="0"/>
              <a:t>Procedure </a:t>
            </a:r>
            <a:r>
              <a:rPr lang="en" sz="2400" dirty="0" smtClean="0"/>
              <a:t>SelectionSort 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N </a:t>
            </a:r>
            <a:r>
              <a:rPr lang="en" sz="2400" dirty="0"/>
              <a:t>: </a:t>
            </a:r>
            <a:r>
              <a:rPr lang="en" sz="2400" dirty="0" smtClean="0"/>
              <a:t>integer)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i </a:t>
            </a:r>
            <a:r>
              <a:rPr lang="en" sz="2400" dirty="0"/>
              <a:t>, </a:t>
            </a:r>
            <a:r>
              <a:rPr lang="en" sz="2400" dirty="0" smtClean="0"/>
              <a:t>j, </a:t>
            </a:r>
            <a:r>
              <a:rPr lang="en" sz="2400" dirty="0"/>
              <a:t>indMin </a:t>
            </a:r>
            <a:r>
              <a:rPr lang="en" sz="2400" dirty="0" smtClean="0"/>
              <a:t>, Temp </a:t>
            </a:r>
            <a:r>
              <a:rPr lang="en" sz="2400" dirty="0"/>
              <a:t>: integer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 </a:t>
            </a:r>
            <a:r>
              <a:rPr lang="en" sz="2400" b="1" dirty="0" smtClean="0">
                <a:solidFill>
                  <a:srgbClr val="00B050"/>
                </a:solidFill>
              </a:rPr>
              <a:t>For i</a:t>
            </a:r>
            <a:r>
              <a:rPr lang="en" sz="2400" b="1" dirty="0">
                <a:solidFill>
                  <a:srgbClr val="00B050"/>
                </a:solidFill>
              </a:rPr>
              <a:t> </a:t>
            </a:r>
            <a:r>
              <a:rPr lang="en" sz="2400" b="1" dirty="0" smtClean="0">
                <a:solidFill>
                  <a:srgbClr val="00B050"/>
                </a:solidFill>
                <a:sym typeface="Wingdings" pitchFamily="2" charset="2"/>
              </a:rPr>
              <a:t></a:t>
            </a:r>
            <a:r>
              <a:rPr lang="en" sz="2400" b="1" dirty="0" smtClean="0">
                <a:solidFill>
                  <a:srgbClr val="00B050"/>
                </a:solidFill>
              </a:rPr>
              <a:t>1 </a:t>
            </a:r>
            <a:r>
              <a:rPr lang="en" sz="2400" b="1" dirty="0">
                <a:solidFill>
                  <a:srgbClr val="00B050"/>
                </a:solidFill>
              </a:rPr>
              <a:t>to </a:t>
            </a:r>
            <a:r>
              <a:rPr lang="en" sz="2400" b="1" dirty="0" smtClean="0">
                <a:solidFill>
                  <a:srgbClr val="00B050"/>
                </a:solidFill>
              </a:rPr>
              <a:t>N-1 do</a:t>
            </a:r>
          </a:p>
          <a:p>
            <a:pPr>
              <a:buNone/>
            </a:pPr>
            <a:r>
              <a:rPr lang="en" sz="2400" dirty="0" smtClean="0"/>
              <a:t>  		</a:t>
            </a:r>
            <a:r>
              <a:rPr lang="en" sz="2400" dirty="0" smtClean="0">
                <a:solidFill>
                  <a:srgbClr val="C00000"/>
                </a:solidFill>
              </a:rPr>
              <a:t>indMin </a:t>
            </a:r>
            <a:r>
              <a:rPr lang="en" sz="2400" dirty="0">
                <a:solidFill>
                  <a:srgbClr val="C00000"/>
                </a:solidFill>
              </a:rPr>
              <a:t>= i </a:t>
            </a:r>
            <a:r>
              <a:rPr lang="en" sz="2400" dirty="0" smtClean="0">
                <a:solidFill>
                  <a:srgbClr val="C00000"/>
                </a:solidFill>
              </a:rPr>
              <a:t>;</a:t>
            </a:r>
          </a:p>
          <a:p>
            <a:pPr>
              <a:buNone/>
            </a:pPr>
            <a:r>
              <a:rPr lang="en" sz="2400" dirty="0">
                <a:solidFill>
                  <a:srgbClr val="C00000"/>
                </a:solidFill>
              </a:rPr>
              <a:t> </a:t>
            </a:r>
            <a:r>
              <a:rPr lang="en" sz="2400" dirty="0" smtClean="0">
                <a:solidFill>
                  <a:srgbClr val="C00000"/>
                </a:solidFill>
              </a:rPr>
              <a:t>		For j ranging from i+1 </a:t>
            </a:r>
            <a:r>
              <a:rPr lang="en" sz="2400" dirty="0">
                <a:solidFill>
                  <a:srgbClr val="C00000"/>
                </a:solidFill>
              </a:rPr>
              <a:t>to </a:t>
            </a:r>
            <a:r>
              <a:rPr lang="en" sz="2400" dirty="0" smtClean="0">
                <a:solidFill>
                  <a:srgbClr val="C00000"/>
                </a:solidFill>
              </a:rPr>
              <a:t>N</a:t>
            </a:r>
          </a:p>
          <a:p>
            <a:pPr>
              <a:buNone/>
            </a:pPr>
            <a:r>
              <a:rPr lang="en" sz="2400" dirty="0">
                <a:solidFill>
                  <a:srgbClr val="C00000"/>
                </a:solidFill>
              </a:rPr>
              <a:t> </a:t>
            </a:r>
            <a:r>
              <a:rPr lang="en" sz="2400" dirty="0" smtClean="0">
                <a:solidFill>
                  <a:srgbClr val="C00000"/>
                </a:solidFill>
              </a:rPr>
              <a:t>		        if (T[j] </a:t>
            </a:r>
            <a:r>
              <a:rPr lang="en" sz="2400" dirty="0">
                <a:solidFill>
                  <a:srgbClr val="C00000"/>
                </a:solidFill>
              </a:rPr>
              <a:t>&lt; </a:t>
            </a:r>
            <a:r>
              <a:rPr lang="en" sz="2400" dirty="0" smtClean="0">
                <a:solidFill>
                  <a:srgbClr val="C00000"/>
                </a:solidFill>
              </a:rPr>
              <a:t>T[ indMin ]) then</a:t>
            </a:r>
          </a:p>
          <a:p>
            <a:pPr>
              <a:buNone/>
            </a:pPr>
            <a:r>
              <a:rPr lang="en" sz="2400" dirty="0">
                <a:solidFill>
                  <a:srgbClr val="C00000"/>
                </a:solidFill>
              </a:rPr>
              <a:t> </a:t>
            </a:r>
            <a:r>
              <a:rPr lang="en" sz="2400" dirty="0" smtClean="0">
                <a:solidFill>
                  <a:srgbClr val="C00000"/>
                </a:solidFill>
              </a:rPr>
              <a:t> 			indMin </a:t>
            </a:r>
            <a:r>
              <a:rPr lang="en" sz="2400" dirty="0">
                <a:solidFill>
                  <a:srgbClr val="C00000"/>
                </a:solidFill>
              </a:rPr>
              <a:t>= </a:t>
            </a:r>
            <a:r>
              <a:rPr lang="en" sz="2400" dirty="0" smtClean="0">
                <a:solidFill>
                  <a:srgbClr val="C00000"/>
                </a:solidFill>
              </a:rPr>
              <a:t>j;</a:t>
            </a:r>
          </a:p>
          <a:p>
            <a:pPr>
              <a:buNone/>
            </a:pPr>
            <a:r>
              <a:rPr lang="en" sz="2400" dirty="0">
                <a:solidFill>
                  <a:srgbClr val="C00000"/>
                </a:solidFill>
              </a:rPr>
              <a:t> </a:t>
            </a:r>
            <a:r>
              <a:rPr lang="en" sz="2400" dirty="0" smtClean="0">
                <a:solidFill>
                  <a:srgbClr val="C00000"/>
                </a:solidFill>
              </a:rPr>
              <a:t>		       End If</a:t>
            </a:r>
          </a:p>
          <a:p>
            <a:pPr>
              <a:buNone/>
            </a:pPr>
            <a:r>
              <a:rPr lang="en" sz="2400" dirty="0" smtClean="0">
                <a:solidFill>
                  <a:srgbClr val="C00000"/>
                </a:solidFill>
              </a:rPr>
              <a:t>		End For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 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</a:t>
            </a:r>
            <a:r>
              <a:rPr lang="en" sz="2400" b="1" dirty="0" smtClean="0">
                <a:solidFill>
                  <a:srgbClr val="002060"/>
                </a:solidFill>
              </a:rPr>
              <a:t>Temp </a:t>
            </a:r>
            <a:r>
              <a:rPr lang="en" sz="2400" b="1" dirty="0">
                <a:solidFill>
                  <a:srgbClr val="002060"/>
                </a:solidFill>
              </a:rPr>
              <a:t>= t[i </a:t>
            </a:r>
            <a:r>
              <a:rPr lang="en" sz="2400" b="1" dirty="0" smtClean="0">
                <a:solidFill>
                  <a:srgbClr val="002060"/>
                </a:solidFill>
              </a:rPr>
              <a:t>];</a:t>
            </a:r>
          </a:p>
          <a:p>
            <a:pPr>
              <a:buNone/>
            </a:pPr>
            <a:r>
              <a:rPr lang="en" sz="2400" b="1" dirty="0">
                <a:solidFill>
                  <a:srgbClr val="002060"/>
                </a:solidFill>
              </a:rPr>
              <a:t> </a:t>
            </a:r>
            <a:r>
              <a:rPr lang="en" sz="2400" b="1" dirty="0" smtClean="0">
                <a:solidFill>
                  <a:srgbClr val="002060"/>
                </a:solidFill>
              </a:rPr>
              <a:t>		T[i </a:t>
            </a:r>
            <a:r>
              <a:rPr lang="en" sz="2400" b="1" dirty="0">
                <a:solidFill>
                  <a:srgbClr val="002060"/>
                </a:solidFill>
              </a:rPr>
              <a:t>] = </a:t>
            </a:r>
            <a:r>
              <a:rPr lang="en" sz="2400" b="1" dirty="0" smtClean="0">
                <a:solidFill>
                  <a:srgbClr val="002060"/>
                </a:solidFill>
              </a:rPr>
              <a:t>T[ indMin ];</a:t>
            </a:r>
          </a:p>
          <a:p>
            <a:pPr>
              <a:buNone/>
            </a:pPr>
            <a:r>
              <a:rPr lang="en" sz="2400" b="1" dirty="0">
                <a:solidFill>
                  <a:srgbClr val="002060"/>
                </a:solidFill>
              </a:rPr>
              <a:t> </a:t>
            </a:r>
            <a:r>
              <a:rPr lang="en" sz="2400" b="1" dirty="0" smtClean="0">
                <a:solidFill>
                  <a:srgbClr val="002060"/>
                </a:solidFill>
              </a:rPr>
              <a:t>		T[ indMin </a:t>
            </a:r>
            <a:r>
              <a:rPr lang="en" sz="2400" b="1" dirty="0">
                <a:solidFill>
                  <a:srgbClr val="002060"/>
                </a:solidFill>
              </a:rPr>
              <a:t>] = </a:t>
            </a:r>
            <a:r>
              <a:rPr lang="en" sz="2400" b="1" dirty="0" smtClean="0">
                <a:solidFill>
                  <a:srgbClr val="002060"/>
                </a:solidFill>
              </a:rPr>
              <a:t>Temp ;</a:t>
            </a:r>
          </a:p>
          <a:p>
            <a:pPr lvl="1">
              <a:buNone/>
            </a:pPr>
            <a:r>
              <a:rPr lang="en" sz="2000" b="1" dirty="0" smtClean="0">
                <a:solidFill>
                  <a:srgbClr val="00B050"/>
                </a:solidFill>
              </a:rPr>
              <a:t>End for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pPr marL="0" indent="0"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724128" y="2420888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400" dirty="0">
                <a:solidFill>
                  <a:srgbClr val="C00000"/>
                </a:solidFill>
              </a:rPr>
              <a:t> </a:t>
            </a:r>
            <a:r>
              <a:rPr lang="en" sz="2400" b="1" dirty="0">
                <a:solidFill>
                  <a:srgbClr val="C00000"/>
                </a:solidFill>
              </a:rPr>
              <a:t>/* search for the minimum index */</a:t>
            </a:r>
          </a:p>
        </p:txBody>
      </p:sp>
      <p:sp>
        <p:nvSpPr>
          <p:cNvPr id="7" name="Rectangle 6"/>
          <p:cNvSpPr/>
          <p:nvPr/>
        </p:nvSpPr>
        <p:spPr>
          <a:xfrm>
            <a:off x="5508104" y="4521894"/>
            <a:ext cx="29892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>
                <a:solidFill>
                  <a:srgbClr val="002060"/>
                </a:solidFill>
              </a:rPr>
              <a:t>/* swap values between the current box and the minimum */</a:t>
            </a:r>
          </a:p>
        </p:txBody>
      </p:sp>
    </p:spTree>
    <p:extLst>
      <p:ext uri="{BB962C8B-B14F-4D97-AF65-F5344CB8AC3E}">
        <p14:creationId xmlns:p14="http://schemas.microsoft.com/office/powerpoint/2010/main" val="111887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Sort by selection </a:t>
            </a:r>
            <a:r>
              <a:rPr lang="en" sz="4000" dirty="0" smtClean="0">
                <a:solidFill>
                  <a:schemeClr val="accent1">
                    <a:lumMod val="50000"/>
                  </a:schemeClr>
                </a:solidFill>
              </a:rPr>
              <a:t>( </a:t>
            </a:r>
            <a:r>
              <a:rPr lang="en" sz="4000" dirty="0" smtClean="0"/>
              <a:t>Algorithm)</a:t>
            </a:r>
            <a:endParaRPr lang="fr-FR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dirty="0"/>
              <a:t>Procedure </a:t>
            </a:r>
            <a:r>
              <a:rPr lang="en" sz="2400" dirty="0" smtClean="0"/>
              <a:t>SelectionSort (Var T </a:t>
            </a:r>
            <a:r>
              <a:rPr lang="en" sz="2400" dirty="0"/>
              <a:t>: </a:t>
            </a:r>
            <a:r>
              <a:rPr lang="en" sz="2400" dirty="0" smtClean="0"/>
              <a:t>Array of integers </a:t>
            </a:r>
            <a:r>
              <a:rPr lang="en" sz="2400" dirty="0"/>
              <a:t>, </a:t>
            </a:r>
            <a:r>
              <a:rPr lang="en" sz="2400" dirty="0" smtClean="0"/>
              <a:t>N </a:t>
            </a:r>
            <a:r>
              <a:rPr lang="en" sz="2400" dirty="0"/>
              <a:t>: </a:t>
            </a:r>
            <a:r>
              <a:rPr lang="en" sz="2400" dirty="0" smtClean="0"/>
              <a:t>integer)</a:t>
            </a:r>
          </a:p>
          <a:p>
            <a:pPr>
              <a:buNone/>
            </a:pPr>
            <a:r>
              <a:rPr lang="en" sz="2400" dirty="0" smtClean="0"/>
              <a:t>	i </a:t>
            </a:r>
            <a:r>
              <a:rPr lang="en" sz="2400" dirty="0"/>
              <a:t>, </a:t>
            </a:r>
            <a:r>
              <a:rPr lang="en" sz="2400" dirty="0" smtClean="0"/>
              <a:t>indMin</a:t>
            </a:r>
            <a:r>
              <a:rPr lang="en" sz="2400" dirty="0"/>
              <a:t> </a:t>
            </a:r>
            <a:r>
              <a:rPr lang="en" sz="2400" dirty="0" smtClean="0"/>
              <a:t>: </a:t>
            </a:r>
            <a:r>
              <a:rPr lang="en" sz="2400" dirty="0"/>
              <a:t>integer </a:t>
            </a:r>
            <a:r>
              <a:rPr lang="en" sz="2400" dirty="0" smtClean="0"/>
              <a:t>;</a:t>
            </a:r>
          </a:p>
          <a:p>
            <a:pPr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For i</a:t>
            </a:r>
            <a:r>
              <a:rPr lang="en" sz="2400" dirty="0"/>
              <a:t> </a:t>
            </a:r>
            <a:r>
              <a:rPr lang="en" sz="2400" dirty="0" smtClean="0"/>
              <a:t>going from 1 </a:t>
            </a:r>
            <a:r>
              <a:rPr lang="en" sz="2400" dirty="0"/>
              <a:t>to </a:t>
            </a:r>
            <a:r>
              <a:rPr lang="en" sz="2400" dirty="0" smtClean="0"/>
              <a:t>N-1 do</a:t>
            </a:r>
          </a:p>
          <a:p>
            <a:pPr>
              <a:buNone/>
            </a:pPr>
            <a:r>
              <a:rPr lang="en" sz="2400" dirty="0" smtClean="0"/>
              <a:t>	  	</a:t>
            </a:r>
            <a:r>
              <a:rPr lang="en" sz="2400" b="1" dirty="0" smtClean="0">
                <a:solidFill>
                  <a:srgbClr val="FF0000"/>
                </a:solidFill>
              </a:rPr>
              <a:t>indMin </a:t>
            </a:r>
            <a:r>
              <a:rPr lang="en" sz="2400" b="1" dirty="0" smtClean="0">
                <a:solidFill>
                  <a:srgbClr val="FF0000"/>
                </a:solidFill>
                <a:sym typeface="Wingdings" pitchFamily="2" charset="2"/>
              </a:rPr>
              <a:t></a:t>
            </a:r>
            <a:r>
              <a:rPr lang="en" sz="2400" b="1" dirty="0" smtClean="0">
                <a:solidFill>
                  <a:srgbClr val="FF0000"/>
                </a:solidFill>
              </a:rPr>
              <a:t> MinIndex (T,i,N)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	</a:t>
            </a:r>
            <a:r>
              <a:rPr lang="en" sz="2400" b="1" dirty="0" smtClean="0">
                <a:solidFill>
                  <a:srgbClr val="002060"/>
                </a:solidFill>
              </a:rPr>
              <a:t>Swap (T, </a:t>
            </a:r>
            <a:r>
              <a:rPr lang="en" sz="2400" b="1" dirty="0">
                <a:solidFill>
                  <a:srgbClr val="002060"/>
                </a:solidFill>
              </a:rPr>
              <a:t>i, </a:t>
            </a:r>
            <a:r>
              <a:rPr lang="en" sz="2400" b="1" dirty="0" smtClean="0">
                <a:solidFill>
                  <a:srgbClr val="002060"/>
                </a:solidFill>
              </a:rPr>
              <a:t>indMin );</a:t>
            </a:r>
          </a:p>
          <a:p>
            <a:pPr>
              <a:buNone/>
            </a:pPr>
            <a:r>
              <a:rPr lang="en" sz="2400" dirty="0"/>
              <a:t> </a:t>
            </a:r>
            <a:r>
              <a:rPr lang="en" sz="2400" dirty="0" smtClean="0"/>
              <a:t>	End for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r>
              <a:rPr lang="en" sz="2400" dirty="0" smtClean="0"/>
              <a:t>The </a:t>
            </a:r>
            <a:r>
              <a:rPr lang="en" sz="2400" dirty="0"/>
              <a:t>function MinIndex returns </a:t>
            </a:r>
            <a:r>
              <a:rPr lang="en" sz="2400" dirty="0" smtClean="0"/>
              <a:t>the index of the minimum of the </a:t>
            </a:r>
            <a:r>
              <a:rPr lang="en" sz="2400" dirty="0"/>
              <a:t>[i, </a:t>
            </a:r>
            <a:r>
              <a:rPr lang="en" sz="2400" dirty="0" smtClean="0"/>
              <a:t>N] part of the array </a:t>
            </a:r>
          </a:p>
          <a:p>
            <a:r>
              <a:rPr lang="en" sz="2400" dirty="0" smtClean="0"/>
              <a:t>The function </a:t>
            </a:r>
            <a:r>
              <a:rPr lang="en" sz="2400" dirty="0"/>
              <a:t>Swap performs </a:t>
            </a:r>
            <a:r>
              <a:rPr lang="en" sz="2400" dirty="0" smtClean="0"/>
              <a:t>the permutation between the element i and the minimum.</a:t>
            </a: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710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3965</TotalTime>
  <Words>2084</Words>
  <Application>Microsoft Office PowerPoint</Application>
  <PresentationFormat>Affichage à l'écran (4:3)</PresentationFormat>
  <Paragraphs>747</Paragraphs>
  <Slides>39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Thème Office</vt:lpstr>
      <vt:lpstr>Chapter 6: Sorting Algorithms</vt:lpstr>
      <vt:lpstr>Introduction</vt:lpstr>
      <vt:lpstr>Introduction</vt:lpstr>
      <vt:lpstr>Introduction</vt:lpstr>
      <vt:lpstr>Selection Sort</vt:lpstr>
      <vt:lpstr>Sort by selection</vt:lpstr>
      <vt:lpstr>Sort by selection</vt:lpstr>
      <vt:lpstr>Sort by selection ( Algorithm)</vt:lpstr>
      <vt:lpstr>Sort by selection ( Algorithm)</vt:lpstr>
      <vt:lpstr>Sort by selection</vt:lpstr>
      <vt:lpstr>Selection Sort (Complexity)</vt:lpstr>
      <vt:lpstr>Insertio Sort</vt:lpstr>
      <vt:lpstr>Sort by Insertio n</vt:lpstr>
      <vt:lpstr>Sort by Insertion</vt:lpstr>
      <vt:lpstr>Sort by Insertion</vt:lpstr>
      <vt:lpstr>Insertion Sort ( Algorithm)</vt:lpstr>
      <vt:lpstr>Insertion Sort ( Complexity)</vt:lpstr>
      <vt:lpstr>Bubble sort</vt:lpstr>
      <vt:lpstr>Sorting in Bubble</vt:lpstr>
      <vt:lpstr>Sorting in Bubble</vt:lpstr>
      <vt:lpstr>Sorting in Bubble</vt:lpstr>
      <vt:lpstr>Sorting in Bubble</vt:lpstr>
      <vt:lpstr>Sorting in Bubble</vt:lpstr>
      <vt:lpstr>Bubble Sort ( Algorithm)</vt:lpstr>
      <vt:lpstr>Bubble Sort ( Complexity)</vt:lpstr>
      <vt:lpstr>Quick sort</vt:lpstr>
      <vt:lpstr>Quick sort</vt:lpstr>
      <vt:lpstr>Quick Sort</vt:lpstr>
      <vt:lpstr>Quick Sort</vt:lpstr>
      <vt:lpstr>Quick Sort ( Algorithm)</vt:lpstr>
      <vt:lpstr>Quick Sort ( Algorithm)</vt:lpstr>
      <vt:lpstr>Quick Sort ( Complexity)</vt:lpstr>
      <vt:lpstr>Merge Sort</vt:lpstr>
      <vt:lpstr>Merge Sort</vt:lpstr>
      <vt:lpstr>Merge Sort</vt:lpstr>
      <vt:lpstr>Merge Sort ( Algorithm)</vt:lpstr>
      <vt:lpstr>Merge Sort</vt:lpstr>
      <vt:lpstr>Merge Sort ( Complexity)</vt:lpstr>
      <vt:lpstr>Properties of sorting algorithms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1323</cp:revision>
  <dcterms:created xsi:type="dcterms:W3CDTF">2012-10-16T09:31:24Z</dcterms:created>
  <dcterms:modified xsi:type="dcterms:W3CDTF">2024-12-17T09:14:25Z</dcterms:modified>
</cp:coreProperties>
</file>