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361" r:id="rId2"/>
    <p:sldId id="364" r:id="rId3"/>
    <p:sldId id="366" r:id="rId4"/>
    <p:sldId id="365" r:id="rId5"/>
    <p:sldId id="363" r:id="rId6"/>
    <p:sldId id="367" r:id="rId7"/>
    <p:sldId id="368" r:id="rId8"/>
    <p:sldId id="369" r:id="rId9"/>
    <p:sldId id="370" r:id="rId10"/>
    <p:sldId id="373" r:id="rId11"/>
    <p:sldId id="374" r:id="rId12"/>
    <p:sldId id="375" r:id="rId13"/>
    <p:sldId id="376" r:id="rId14"/>
    <p:sldId id="377" r:id="rId15"/>
    <p:sldId id="378" r:id="rId16"/>
    <p:sldId id="38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del" initials="a" lastIdx="1" clrIdx="0">
    <p:extLst>
      <p:ext uri="{19B8F6BF-5375-455C-9EA6-DF929625EA0E}">
        <p15:presenceInfo xmlns:p15="http://schemas.microsoft.com/office/powerpoint/2012/main" userId="90c855a045e25b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12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AA2A2B-59F4-4D5D-9F06-47465B3F79A7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F4F144-C5B9-431D-BF94-254BC9C1B8B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656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30227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11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8630302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16425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8824758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32846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7355918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22057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3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68887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383384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88888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745695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7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2826670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8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661192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9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364604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5AD4C2-D584-4A11-B95A-6DBFF6B63C23}" type="slidenum">
              <a:rPr lang="fr-FR" smtClean="0"/>
              <a:t>10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36694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8741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82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444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AndTwoObj">
  <p:cSld name="Titre. Texte et 2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363200" cy="533400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609600" y="1295400"/>
            <a:ext cx="5435600" cy="49530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6248400" y="12954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3"/>
          </p:nvPr>
        </p:nvSpPr>
        <p:spPr>
          <a:xfrm>
            <a:off x="6248400" y="3848100"/>
            <a:ext cx="5435600" cy="2400300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e la date 5"/>
          <p:cNvSpPr>
            <a:spLocks noGrp="1"/>
          </p:cNvSpPr>
          <p:nvPr>
            <p:ph type="dt" sz="half" idx="10"/>
          </p:nvPr>
        </p:nvSpPr>
        <p:spPr>
          <a:xfrm>
            <a:off x="0" y="6661150"/>
            <a:ext cx="2844800" cy="19685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>
          <a:xfrm>
            <a:off x="4165600" y="6689726"/>
            <a:ext cx="3860800" cy="168275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sz="quarter" idx="12"/>
          </p:nvPr>
        </p:nvSpPr>
        <p:spPr>
          <a:xfrm>
            <a:off x="9347200" y="6689726"/>
            <a:ext cx="2844800" cy="136525"/>
          </a:xfrm>
        </p:spPr>
        <p:txBody>
          <a:bodyPr/>
          <a:lstStyle>
            <a:lvl1pPr>
              <a:defRPr/>
            </a:lvl1pPr>
          </a:lstStyle>
          <a:p>
            <a:fld id="{4CD4DE37-A1C4-442D-B05C-51E56BBA1101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514773"/>
      </p:ext>
    </p:extLst>
  </p:cSld>
  <p:clrMapOvr>
    <a:masterClrMapping/>
  </p:clrMapOvr>
  <p:transition spd="med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336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499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3324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4742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4416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599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921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566B4-3A7E-418B-8705-D2F6B28AF4C1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71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A566B4-3A7E-418B-8705-D2F6B28AF4C1}" type="datetimeFigureOut">
              <a:rPr lang="en-US" smtClean="0"/>
              <a:t>11/24/2024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6B9CE-0C2B-4D46-8E07-9BA3BC527A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34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.merabet@centre-univ-mila.dz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20.png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7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datascience.lc/wp-content/uploads/2019/09/image-55-1024x58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2586" y="43934"/>
            <a:ext cx="7513637" cy="42924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2720" name="Text Box 16"/>
          <p:cNvSpPr txBox="1">
            <a:spLocks noChangeArrowheads="1"/>
          </p:cNvSpPr>
          <p:nvPr/>
        </p:nvSpPr>
        <p:spPr bwMode="auto">
          <a:xfrm>
            <a:off x="2316163" y="971551"/>
            <a:ext cx="15113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endParaRPr lang="fr-FR" dirty="0">
              <a:latin typeface="Verdana" pitchFamily="34" charset="0"/>
            </a:endParaRPr>
          </a:p>
        </p:txBody>
      </p:sp>
      <p:sp>
        <p:nvSpPr>
          <p:cNvPr id="72738" name="Rectangle 34"/>
          <p:cNvSpPr>
            <a:spLocks noChangeArrowheads="1"/>
          </p:cNvSpPr>
          <p:nvPr/>
        </p:nvSpPr>
        <p:spPr bwMode="auto">
          <a:xfrm>
            <a:off x="5700840" y="4110932"/>
            <a:ext cx="6805246" cy="1152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6600"/>
                    </a:gs>
                    <a:gs pos="100000">
                      <a:srgbClr val="000000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fr-FR" sz="2000" dirty="0">
                <a:latin typeface="Monotype Corsiva" pitchFamily="66" charset="0"/>
              </a:rPr>
              <a:t>Module </a:t>
            </a:r>
            <a:r>
              <a:rPr lang="en-US" sz="2000" dirty="0" smtClean="0">
                <a:latin typeface="Monotype Corsiva" pitchFamily="66" charset="0"/>
              </a:rPr>
              <a:t>Supervisor</a:t>
            </a:r>
            <a:r>
              <a:rPr lang="fr-FR" sz="2000" dirty="0" smtClean="0">
                <a:latin typeface="Monotype Corsiva" pitchFamily="66" charset="0"/>
              </a:rPr>
              <a:t>: </a:t>
            </a:r>
          </a:p>
          <a:p>
            <a:r>
              <a:rPr lang="fr-FR" sz="2000" dirty="0" smtClean="0">
                <a:latin typeface="Monotype Corsiva" pitchFamily="66" charset="0"/>
              </a:rPr>
              <a:t>Mr Merabet Adil</a:t>
            </a:r>
          </a:p>
          <a:p>
            <a:r>
              <a:rPr lang="fr-FR" sz="2000" dirty="0">
                <a:latin typeface="Monotype Corsiva" pitchFamily="66" charset="0"/>
              </a:rPr>
              <a:t>Email : </a:t>
            </a:r>
            <a:r>
              <a:rPr lang="fr-FR" sz="2000" dirty="0" smtClean="0">
                <a:latin typeface="Monotype Corsiva" pitchFamily="66" charset="0"/>
                <a:hlinkClick r:id="rId3"/>
              </a:rPr>
              <a:t>a.merabet@centre-univ-mila.dz</a:t>
            </a:r>
            <a:endParaRPr lang="fr-FR" sz="2000" dirty="0" smtClean="0">
              <a:latin typeface="Monotype Corsiva" pitchFamily="66" charset="0"/>
            </a:endParaRPr>
          </a:p>
          <a:p>
            <a:r>
              <a:rPr lang="fr-FR" sz="2000" dirty="0">
                <a:latin typeface="Monotype Corsiva" pitchFamily="66" charset="0"/>
              </a:rPr>
              <a:t>https://elearning.centre-univ-mila.dz/a2024/course/view.php?id=331</a:t>
            </a:r>
          </a:p>
        </p:txBody>
      </p:sp>
      <p:sp>
        <p:nvSpPr>
          <p:cNvPr id="2" name="Rectangle 36"/>
          <p:cNvSpPr>
            <a:spLocks noChangeArrowheads="1"/>
          </p:cNvSpPr>
          <p:nvPr/>
        </p:nvSpPr>
        <p:spPr bwMode="auto">
          <a:xfrm>
            <a:off x="1524001" y="4393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FR" dirty="0"/>
          </a:p>
        </p:txBody>
      </p:sp>
      <p:grpSp>
        <p:nvGrpSpPr>
          <p:cNvPr id="7" name="Groupe 6"/>
          <p:cNvGrpSpPr/>
          <p:nvPr/>
        </p:nvGrpSpPr>
        <p:grpSpPr>
          <a:xfrm>
            <a:off x="1168340" y="5412649"/>
            <a:ext cx="10074113" cy="1377671"/>
            <a:chOff x="-472039" y="2837888"/>
            <a:chExt cx="10074113" cy="1377671"/>
          </a:xfrm>
        </p:grpSpPr>
        <p:sp>
          <p:nvSpPr>
            <p:cNvPr id="15" name="Rectangle 37"/>
            <p:cNvSpPr>
              <a:spLocks noChangeArrowheads="1"/>
            </p:cNvSpPr>
            <p:nvPr/>
          </p:nvSpPr>
          <p:spPr bwMode="auto">
            <a:xfrm>
              <a:off x="-32973" y="2987081"/>
              <a:ext cx="9144000" cy="101566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  <a:spAutoFit/>
            </a:bodyPr>
            <a:lstStyle/>
            <a:p>
              <a:pPr lvl="0" algn="ctr"/>
              <a:r>
                <a:rPr lang="fr-FR" sz="6000" b="1" dirty="0">
                  <a:solidFill>
                    <a:srgbClr val="003300"/>
                  </a:solidFill>
                  <a:latin typeface="Copperplate Gothic Light" pitchFamily="34" charset="0"/>
                  <a:ea typeface="Calibri" pitchFamily="34" charset="0"/>
                  <a:cs typeface="Arial" pitchFamily="34" charset="0"/>
                </a:rPr>
                <a:t>Network </a:t>
              </a:r>
              <a:r>
                <a:rPr lang="fr-FR" sz="6000" b="1">
                  <a:solidFill>
                    <a:srgbClr val="003300"/>
                  </a:solidFill>
                  <a:latin typeface="Copperplate Gothic Light" pitchFamily="34" charset="0"/>
                  <a:ea typeface="Calibri" pitchFamily="34" charset="0"/>
                  <a:cs typeface="Arial" pitchFamily="34" charset="0"/>
                </a:rPr>
                <a:t>Flows</a:t>
              </a:r>
              <a:endParaRPr lang="fr-FR" sz="6000" b="1" dirty="0">
                <a:solidFill>
                  <a:srgbClr val="003300"/>
                </a:solidFill>
                <a:latin typeface="Arial" pitchFamily="34" charset="0"/>
              </a:endParaRPr>
            </a:p>
          </p:txBody>
        </p:sp>
        <p:grpSp>
          <p:nvGrpSpPr>
            <p:cNvPr id="6" name="Groupe 5"/>
            <p:cNvGrpSpPr/>
            <p:nvPr/>
          </p:nvGrpSpPr>
          <p:grpSpPr>
            <a:xfrm>
              <a:off x="-472039" y="2837888"/>
              <a:ext cx="10074113" cy="1377671"/>
              <a:chOff x="-472039" y="2837888"/>
              <a:chExt cx="10074113" cy="1377671"/>
            </a:xfrm>
          </p:grpSpPr>
          <p:cxnSp>
            <p:nvCxnSpPr>
              <p:cNvPr id="12" name="Connecteur droit 11"/>
              <p:cNvCxnSpPr>
                <a:cxnSpLocks/>
              </p:cNvCxnSpPr>
              <p:nvPr/>
            </p:nvCxnSpPr>
            <p:spPr>
              <a:xfrm>
                <a:off x="-420056" y="4215559"/>
                <a:ext cx="10022130" cy="0"/>
              </a:xfrm>
              <a:prstGeom prst="line">
                <a:avLst/>
              </a:prstGeom>
              <a:ln w="63500" cmpd="thinThick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16" name="Connecteur droit 15"/>
              <p:cNvCxnSpPr>
                <a:cxnSpLocks/>
              </p:cNvCxnSpPr>
              <p:nvPr/>
            </p:nvCxnSpPr>
            <p:spPr>
              <a:xfrm>
                <a:off x="-472039" y="2837888"/>
                <a:ext cx="10022130" cy="0"/>
              </a:xfrm>
              <a:prstGeom prst="line">
                <a:avLst/>
              </a:prstGeom>
              <a:ln w="63500" cmpd="thinThick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4365682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72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3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4"/>
            </a:pP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Flow problems in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transportation networks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Augmenting paths: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augmenting path is a simple path from the source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sink.</a:t>
            </a: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 1 :                                                                 +1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 2 :                                                                 +0</a:t>
            </a:r>
          </a:p>
          <a:p>
            <a:pPr algn="ctr">
              <a:lnSpc>
                <a:spcPct val="150000"/>
              </a:lnSpc>
            </a:pPr>
            <a:endParaRPr lang="en-US" sz="2400" b="1" i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arc is saturated if f(e) = c(e</a:t>
            </a:r>
            <a:r>
              <a:rPr lang="en-US" sz="2400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path is saturated if it contains a saturated arc.</a:t>
            </a:r>
          </a:p>
          <a:p>
            <a:pPr marL="800100" lvl="1" indent="-3429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unsaturated path from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called an augmenting path.</a:t>
            </a: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Network Flows</a:t>
            </a: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08271" y="2869579"/>
            <a:ext cx="4705350" cy="561975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9221" y="3452528"/>
            <a:ext cx="4743450" cy="561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4098481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4"/>
            </a:pP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Flow problems in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transportation networks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Augmenting paths: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Every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edge or arc along the path has positive capacity, meaning:</a:t>
            </a:r>
          </a:p>
          <a:p>
            <a:pPr algn="ctr">
              <a:lnSpc>
                <a:spcPct val="150000"/>
              </a:lnSpc>
            </a:pP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there is room to send more flow or </a:t>
            </a:r>
            <a:r>
              <a:rPr lang="en-US" sz="2400" b="1" u="sng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reverse</a:t>
            </a: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existing flow.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 3 :                                                                          +2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Path 4 :                                                                          +2</a:t>
            </a: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Forward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Arcs: Edges traversed in the forward direction must be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unsaturated: </a:t>
            </a:r>
          </a:p>
          <a:p>
            <a:pPr algn="ctr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𝑓(e)&lt;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𝑐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(e)</a:t>
            </a:r>
          </a:p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Reverse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Arcs: Edges traversed in the reverse direction must have a strictly positive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flow:</a:t>
            </a:r>
          </a:p>
          <a:p>
            <a:pPr algn="ctr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𝑓(e)&gt;0</a:t>
            </a: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Network Flows</a:t>
            </a: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89221" y="2887360"/>
            <a:ext cx="4705350" cy="571500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89221" y="3470309"/>
            <a:ext cx="4705350" cy="60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173989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4"/>
            </a:pP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Flow problems in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transportation networks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Augmenting paths: </a:t>
            </a: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 </a:t>
            </a:r>
            <a:r>
              <a:rPr lang="en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 be increased by at most 2 </a:t>
            </a: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Network Flows</a:t>
            </a: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9338" y="2637559"/>
            <a:ext cx="7553325" cy="316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641520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571500" marR="0" lvl="0" indent="-571500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+mj-lt"/>
                  <a:buAutoNum type="romanUcPeriod" startAt="4"/>
                </a:pPr>
                <a:r>
                  <a:rPr lang="en" sz="3200" b="1" dirty="0" smtClean="0">
                    <a:solidFill>
                      <a:srgbClr val="00000A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" sz="3200" b="1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Flow problems in </a:t>
                </a:r>
                <a:r>
                  <a:rPr lang="en-US" sz="3200" b="1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transportation networks</a:t>
                </a:r>
                <a:endParaRPr lang="en-US" sz="3200" dirty="0">
                  <a:solidFill>
                    <a:srgbClr val="00000A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400" b="1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Algorithm of augmenting paths:</a:t>
                </a:r>
              </a:p>
              <a:p>
                <a:pPr lvl="1"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fr-FR" b="0" i="1" smtClean="0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𝑃𝑎𝑡h</m:t>
                    </m:r>
                    <m:r>
                      <a:rPr lang="fr-FR" b="0" i="1" smtClean="0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=</m:t>
                    </m:r>
                    <m:sSup>
                      <m:sSupPr>
                        <m:ctrlPr>
                          <a:rPr lang="en-US" i="1" smtClean="0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b="0" i="1" smtClean="0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p>
                        <m:r>
                          <a:rPr lang="fr-FR" b="0" i="1" smtClean="0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</m:sup>
                    </m:sSup>
                    <m:r>
                      <a:rPr lang="fr-FR" b="0" i="1" smtClean="0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fr-FR" b="0" i="1" smtClean="0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∪</m:t>
                    </m:r>
                  </m:oMath>
                </a14:m>
                <a:r>
                  <a:rPr lang="en-US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b="0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p>
                        <m:r>
                          <a:rPr lang="fr-FR" b="0" i="1" smtClean="0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fr-FR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     //</a:t>
                </a:r>
                <a:r>
                  <a:rPr lang="en-US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the set of arcs with </a:t>
                </a:r>
                <a:r>
                  <a:rPr lang="en-US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direct/reverse </a:t>
                </a:r>
                <a:r>
                  <a:rPr lang="en-US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orientation </a:t>
                </a:r>
                <a:endParaRPr lang="fr-FR" dirty="0" smtClean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l-G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𝛥</m:t>
                          </m:r>
                        </m:e>
                        <m:sup>
                          <m:r>
                            <a:rPr lang="fr-FR" b="0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</m:sup>
                      </m:sSup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𝑚𝑖𝑛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}"/>
                          <m:ctrlPr>
                            <a:rPr lang="fr-FR" i="1" smtClean="0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𝑐</m:t>
                          </m:r>
                          <m:d>
                            <m:dPr>
                              <m:ctrlPr>
                                <a:rPr lang="fr-FR" i="1" smtClean="0">
                                  <a:solidFill>
                                    <a:srgbClr val="00000A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0" i="1" smtClean="0">
                                  <a:solidFill>
                                    <a:srgbClr val="00000A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</m:d>
                          <m:r>
                            <a:rPr lang="fr-FR" b="0" i="1" smtClean="0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  <m:r>
                            <a:rPr lang="fr-FR" b="0" i="1" smtClean="0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fr-FR" i="1" smtClean="0">
                                  <a:solidFill>
                                    <a:srgbClr val="00000A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0" i="1" smtClean="0">
                                  <a:solidFill>
                                    <a:srgbClr val="00000A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</m:d>
                        </m:e>
                      </m:d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          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𝑓𝑜𝑟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𝑒𝑣𝑒𝑟𝑦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𝑒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𝑖𝑛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b="0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p>
                          <m:r>
                            <a:rPr lang="fr-FR" b="0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US" dirty="0" smtClean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l-G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𝛥</m:t>
                          </m:r>
                        </m:e>
                        <m:sup>
                          <m:r>
                            <a:rPr lang="fr-FR" b="0" i="1" smtClean="0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</m:sup>
                      </m:sSup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𝑚𝑖𝑛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d>
                        <m:dPr>
                          <m:begChr m:val="{"/>
                          <m:endChr m:val="}"/>
                          <m:ctrlP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d>
                            <m:dPr>
                              <m:ctrlPr>
                                <a:rPr lang="fr-FR" i="1">
                                  <a:solidFill>
                                    <a:srgbClr val="00000A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dPr>
                            <m:e>
                              <m:r>
                                <a:rPr lang="fr-FR" b="0" i="1">
                                  <a:solidFill>
                                    <a:srgbClr val="00000A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</m:d>
                        </m:e>
                      </m:d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                        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𝑓𝑜𝑟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𝑒𝑣𝑒𝑟𝑦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𝑒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𝑖𝑛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  <m:sSup>
                        <m:sSupPr>
                          <m:ctrlPr>
                            <a:rPr lang="en-US" i="1" smtClean="0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b="0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p>
                          <m:r>
                            <a:rPr lang="fr-FR" b="0" i="1" smtClean="0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fr-FR" dirty="0" smtClean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𝛥</m:t>
                    </m:r>
                    <m:r>
                      <a:rPr lang="fr-FR" b="0" i="1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fr-FR" b="0" i="1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𝑚𝑖𝑛</m:t>
                    </m:r>
                    <m:r>
                      <a:rPr lang="fr-FR" b="0" i="1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d>
                      <m:dPr>
                        <m:begChr m:val="{"/>
                        <m:endChr m:val="}"/>
                        <m:ctrlPr>
                          <a:rPr lang="fr-FR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i="1">
                                <a:solidFill>
                                  <a:srgbClr val="00000A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solidFill>
                                  <a:srgbClr val="00000A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𝛥</m:t>
                            </m:r>
                          </m:e>
                          <m:sup>
                            <m:r>
                              <a:rPr lang="fr-FR" i="1">
                                <a:solidFill>
                                  <a:srgbClr val="00000A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</m:sup>
                        </m:sSup>
                        <m:r>
                          <a:rPr lang="fr-FR" b="0" i="1" smtClean="0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sSup>
                          <m:sSupPr>
                            <m:ctrlPr>
                              <a:rPr lang="en-US" i="1">
                                <a:solidFill>
                                  <a:srgbClr val="00000A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el-GR" i="1">
                                <a:solidFill>
                                  <a:srgbClr val="00000A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𝛥</m:t>
                            </m:r>
                          </m:e>
                          <m:sup>
                            <m:r>
                              <a:rPr lang="fr-FR" i="1">
                                <a:solidFill>
                                  <a:srgbClr val="00000A"/>
                                </a:solidFill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</m:sup>
                        </m:sSup>
                      </m:e>
                    </m:d>
                  </m:oMath>
                </a14:m>
                <a:r>
                  <a:rPr lang="fr-FR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         </a:t>
                </a:r>
                <a:r>
                  <a:rPr lang="el-GR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Δ </a:t>
                </a:r>
                <a:r>
                  <a:rPr lang="en-US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the bottleneck capacity </a:t>
                </a:r>
                <a:endParaRPr lang="en-US" dirty="0" smtClean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fr-FR" i="1" smtClean="0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0" i="1" smtClean="0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</m:d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0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</m:d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el-G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𝛥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                         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𝑓𝑜𝑟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𝑒𝑣𝑒𝑟𝑦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𝑒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𝑖𝑛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b="0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p>
                          <m:r>
                            <a:rPr lang="fr-FR" b="0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0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</m:d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b="0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</m:d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el-G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𝛥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                         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𝑓𝑜𝑟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𝑒𝑣𝑒𝑟𝑦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𝑒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𝑖𝑛</m:t>
                      </m:r>
                      <m:r>
                        <a:rPr lang="fr-FR" b="0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b="0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p>
                          <m:r>
                            <a:rPr lang="fr-FR" b="0" i="1" smtClean="0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</m:sup>
                      </m:sSup>
                    </m:oMath>
                  </m:oMathPara>
                </a14:m>
                <a:endParaRPr lang="en-US" sz="2400" dirty="0" smtClean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>
                  <a:lnSpc>
                    <a:spcPct val="150000"/>
                  </a:lnSpc>
                </a:pPr>
                <a:endParaRPr lang="en-US" sz="2400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>
                  <a:lnSpc>
                    <a:spcPct val="150000"/>
                  </a:lnSpc>
                </a:pPr>
                <a:r>
                  <a:rPr lang="en-US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Path={(1,2); (2,3); (4,3); (4,5)})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p>
                        <m:r>
                          <a:rPr lang="fr-FR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={(1,2); (2,3); </a:t>
                </a:r>
                <a:r>
                  <a:rPr lang="en-US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(4,5)}</a:t>
                </a:r>
                <a14:m>
                  <m:oMath xmlns:m="http://schemas.openxmlformats.org/officeDocument/2006/math">
                    <m:r>
                      <a:rPr lang="fr-FR" b="0" i="0" smtClean="0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    </m:t>
                    </m:r>
                    <m:sSup>
                      <m:sSupPr>
                        <m:ctrlPr>
                          <a:rPr lang="en-US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fr-FR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𝑃</m:t>
                        </m:r>
                      </m:e>
                      <m:sup>
                        <m:r>
                          <a:rPr lang="fr-FR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={(4,3)}</a:t>
                </a:r>
              </a:p>
              <a:p>
                <a:pPr lvl="1" algn="just">
                  <a:lnSpc>
                    <a:spcPct val="150000"/>
                  </a:lnSpc>
                </a:pP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l-GR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𝛥</m:t>
                        </m:r>
                      </m:e>
                      <m:sup>
                        <m:r>
                          <a:rPr lang="fr-FR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=  min {5-1, 6-2, 10-5}=4    </a:t>
                </a:r>
                <a14:m>
                  <m:oMath xmlns:m="http://schemas.openxmlformats.org/officeDocument/2006/math">
                    <m:r>
                      <a:rPr lang="fr-FR" b="0" i="0" smtClean="0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 </m:t>
                    </m:r>
                    <m:sSup>
                      <m:sSupPr>
                        <m:ctrlPr>
                          <a:rPr lang="en-US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l-GR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𝛥</m:t>
                        </m:r>
                      </m:e>
                      <m:sup>
                        <m:r>
                          <a:rPr lang="fr-FR" i="1">
                            <a:solidFill>
                              <a:srgbClr val="00000A"/>
                            </a:solidFill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−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 = min {2} = 2  , Therefore </a:t>
                </a:r>
                <a14:m>
                  <m:oMath xmlns:m="http://schemas.openxmlformats.org/officeDocument/2006/math">
                    <m:r>
                      <a:rPr lang="el-GR" i="1">
                        <a:solidFill>
                          <a:srgbClr val="00000A"/>
                        </a:solidFill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𝛥</m:t>
                    </m:r>
                  </m:oMath>
                </a14:m>
                <a:r>
                  <a:rPr lang="en-US" b="1" dirty="0" smtClean="0">
                    <a:solidFill>
                      <a:srgbClr val="00000A"/>
                    </a:solidFill>
                    <a:latin typeface="Courier New" panose="02070309020205020404" pitchFamily="49" charset="0"/>
                    <a:ea typeface="Times New Roman" panose="02020603050405020304" pitchFamily="18" charset="0"/>
                    <a:cs typeface="Courier New" panose="02070309020205020404" pitchFamily="49" charset="0"/>
                  </a:rPr>
                  <a:t> = 2</a:t>
                </a:r>
              </a:p>
              <a:p>
                <a:pPr lvl="1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</m:d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</m:d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2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                           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𝑓𝑜𝑟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𝑒𝑣𝑒𝑟𝑦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𝑒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𝑖𝑛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  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p>
                          <m: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+</m:t>
                          </m:r>
                        </m:sup>
                      </m:sSup>
                      <m:r>
                        <m:rPr>
                          <m:nor/>
                        </m:rPr>
                        <a:rPr lang="en-US" dirty="0">
                          <a:solidFill>
                            <a:srgbClr val="00000A"/>
                          </a:solidFill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m:t>={(1,2); (2,3); (4,5)}</m:t>
                      </m:r>
                    </m:oMath>
                  </m:oMathPara>
                </a14:m>
                <a:endParaRPr lang="en-US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</m:d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</m:t>
                      </m:r>
                      <m:d>
                        <m:dPr>
                          <m:ctrlP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dPr>
                        <m:e>
                          <m: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𝑒</m:t>
                          </m:r>
                        </m:e>
                      </m:d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−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2  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                        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𝑓𝑜𝑟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𝑒𝑣𝑒𝑟𝑦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𝑒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fr-FR" i="1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𝑖𝑛</m:t>
                      </m:r>
                      <m:r>
                        <a:rPr lang="fr-FR" b="0" i="1" smtClean="0">
                          <a:solidFill>
                            <a:srgbClr val="00000A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      </m:t>
                      </m:r>
                      <m:sSup>
                        <m:sSupPr>
                          <m:ctrlPr>
                            <a:rPr lang="en-US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𝑃</m:t>
                          </m:r>
                        </m:e>
                        <m:sup>
                          <m:r>
                            <a:rPr lang="fr-FR" i="1">
                              <a:solidFill>
                                <a:srgbClr val="00000A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−</m:t>
                          </m:r>
                        </m:sup>
                      </m:sSup>
                      <m:r>
                        <m:rPr>
                          <m:nor/>
                        </m:rPr>
                        <a:rPr lang="en-US" dirty="0">
                          <a:solidFill>
                            <a:srgbClr val="00000A"/>
                          </a:solidFill>
                          <a:latin typeface="Courier New" panose="02070309020205020404" pitchFamily="49" charset="0"/>
                          <a:ea typeface="Times New Roman" panose="02020603050405020304" pitchFamily="18" charset="0"/>
                          <a:cs typeface="Courier New" panose="02070309020205020404" pitchFamily="49" charset="0"/>
                        </a:rPr>
                        <m:t>={(4,3)}</m:t>
                      </m:r>
                    </m:oMath>
                  </m:oMathPara>
                </a14:m>
                <a:endParaRPr lang="en-US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  <a:p>
                <a:pPr lvl="1" algn="just">
                  <a:lnSpc>
                    <a:spcPct val="150000"/>
                  </a:lnSpc>
                </a:pPr>
                <a:endParaRPr lang="en-US" sz="2000" b="1" dirty="0">
                  <a:solidFill>
                    <a:srgbClr val="00000A"/>
                  </a:solidFill>
                  <a:latin typeface="Courier New" panose="02070309020205020404" pitchFamily="49" charset="0"/>
                  <a:ea typeface="Times New Roman" panose="02020603050405020304" pitchFamily="18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blipFill>
                <a:blip r:embed="rId3"/>
                <a:stretch>
                  <a:fillRect l="-1126" t="-1316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Network Flows</a:t>
            </a: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4"/>
          <a:srcRect b="76419"/>
          <a:stretch/>
        </p:blipFill>
        <p:spPr>
          <a:xfrm>
            <a:off x="3317444" y="4264428"/>
            <a:ext cx="5557113" cy="548640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4"/>
          <a:srcRect t="72128" b="-354"/>
          <a:stretch/>
        </p:blipFill>
        <p:spPr>
          <a:xfrm>
            <a:off x="4161563" y="6400800"/>
            <a:ext cx="3868873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477530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4"/>
            </a:pP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Ford-Fulkerson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3200" b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fr-FR" sz="2400" b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fr-FR" sz="2400" b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Several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algorithms can be used to solve these flow problems, </a:t>
            </a: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including Ford-Fulkerson Algorithm </a:t>
            </a:r>
          </a:p>
          <a:p>
            <a:pPr algn="ctr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classic algorithm for finding the maximum flow in a network.   </a:t>
            </a: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Network Flows</a:t>
            </a: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2714292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4"/>
            </a:pP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Ford-Fulkerson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3200" b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Begin</a:t>
            </a:r>
          </a:p>
          <a:p>
            <a:pPr marL="914400" lvl="1" indent="-457200" algn="just">
              <a:buFont typeface="+mj-lt"/>
              <a:buAutoNum type="arabicPeriod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Initialize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flow in all edges to 0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.</a:t>
            </a:r>
          </a:p>
          <a:p>
            <a:pPr lvl="1" algn="just"/>
            <a:endParaRPr lang="en-US" sz="2000" b="1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lvl="1" algn="just"/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Repeat</a:t>
            </a:r>
          </a:p>
          <a:p>
            <a:pPr lvl="1" algn="just"/>
            <a:endParaRPr lang="en-US" sz="2000" b="1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371600" lvl="2" indent="-457200" algn="just">
              <a:buFont typeface="+mj-lt"/>
              <a:buAutoNum type="arabicPeriod" startAt="2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Find an </a:t>
            </a:r>
            <a:r>
              <a:rPr lang="en-US" sz="2000" b="1" i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Augmenting Path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from s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in the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network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, </a:t>
            </a:r>
            <a:endParaRPr lang="en-US" sz="2000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marL="1371600" lvl="2" indent="-457200" algn="just">
              <a:buFont typeface="+mj-lt"/>
              <a:buAutoNum type="arabicPeriod" startAt="2"/>
            </a:pP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Augment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Flow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:</a:t>
            </a:r>
          </a:p>
          <a:p>
            <a:pPr lvl="3" algn="just"/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Compute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Δ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bottleneck </a:t>
            </a:r>
            <a:r>
              <a:rPr lang="en-US" sz="2000" b="1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capacity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of the augmenting path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:</a:t>
            </a:r>
          </a:p>
          <a:p>
            <a:pPr lvl="3" algn="just"/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Update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the flow along the augmenting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path: Add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Δ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to the flow on forward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edges, and subtract </a:t>
            </a:r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Δ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from the flow on reverse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edges.</a:t>
            </a:r>
          </a:p>
          <a:p>
            <a:pPr lvl="1" algn="just"/>
            <a:endParaRPr lang="en-US" sz="2000" b="1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lvl="1" algn="just"/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Until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(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no more augmenting paths </a:t>
            </a:r>
            <a:r>
              <a:rPr lang="en-US" sz="200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exist </a:t>
            </a:r>
            <a:r>
              <a:rPr lang="en-US" sz="200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)</a:t>
            </a:r>
          </a:p>
          <a:p>
            <a:pPr lvl="1" algn="just"/>
            <a:endParaRPr lang="en-US" sz="2000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lvl="1" algn="just"/>
            <a:r>
              <a:rPr lang="en-US" sz="2000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4.  The </a:t>
            </a:r>
            <a:r>
              <a:rPr lang="en-US" sz="2000" dirty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current flow is the maximum flow, </a:t>
            </a:r>
            <a:endParaRPr lang="en-US" sz="2000" dirty="0" smtClean="0">
              <a:solidFill>
                <a:srgbClr val="00000A"/>
              </a:solidFill>
              <a:latin typeface="Courier New" panose="02070309020205020404" pitchFamily="49" charset="0"/>
              <a:ea typeface="Times New Roman" panose="02020603050405020304" pitchFamily="18" charset="0"/>
              <a:cs typeface="Courier New" panose="02070309020205020404" pitchFamily="49" charset="0"/>
            </a:endParaRPr>
          </a:p>
          <a:p>
            <a:pPr algn="just"/>
            <a:r>
              <a:rPr lang="en-US" sz="2000" b="1" dirty="0" smtClean="0">
                <a:solidFill>
                  <a:srgbClr val="00000A"/>
                </a:solidFill>
                <a:latin typeface="Courier New" panose="02070309020205020404" pitchFamily="49" charset="0"/>
                <a:ea typeface="Times New Roman" panose="02020603050405020304" pitchFamily="18" charset="0"/>
                <a:cs typeface="Courier New" panose="02070309020205020404" pitchFamily="49" charset="0"/>
              </a:rPr>
              <a:t>end</a:t>
            </a: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Network Flows</a:t>
            </a: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195637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4"/>
            </a:pP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Ford-Fulkerson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Algorithm</a:t>
            </a:r>
            <a:endParaRPr lang="en-US" sz="3200" b="1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Network Flows</a:t>
            </a: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1800" y="1540357"/>
            <a:ext cx="3448050" cy="2609850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014" y="1660663"/>
            <a:ext cx="3181350" cy="2476500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65799" y="1460638"/>
            <a:ext cx="3257550" cy="287655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871253" y="3991856"/>
            <a:ext cx="3371850" cy="28384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42724" y="4179871"/>
            <a:ext cx="3343275" cy="2762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740735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39089" y="690450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Origin</a:t>
            </a:r>
            <a:r>
              <a:rPr lang="fr-FR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en-US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endParaRPr lang="en-US" sz="3200" dirty="0" smtClean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Graphs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used to model situations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product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transported from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location to another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12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flow network is a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digraph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each edge has a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each edge receives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flow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amount of flow on an edge cannot exceed the capacity of the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edge.</a:t>
            </a: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Network Flows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026" name="Picture 2" descr="Flow network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6718" y="3465933"/>
            <a:ext cx="6078970" cy="3392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52538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39089" y="690450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Origin</a:t>
            </a:r>
            <a:r>
              <a:rPr lang="fr-FR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of the </a:t>
            </a:r>
            <a:r>
              <a:rPr lang="en-US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problem</a:t>
            </a:r>
            <a:endParaRPr lang="en-US" sz="3200" dirty="0" smtClean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1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Network Flows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050" name="Picture 2" descr="First pa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592" y="1272988"/>
            <a:ext cx="4755588" cy="265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Network after first pat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589" y="1272988"/>
            <a:ext cx="4745364" cy="264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Second path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5480" y="3906285"/>
            <a:ext cx="4755588" cy="26536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Network after second path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9589" y="3906285"/>
            <a:ext cx="4745364" cy="2647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15254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2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Applications of Flow Networks:</a:t>
            </a: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product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transported from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one location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another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(In airlines,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can interpret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passengers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 commodities to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 transported).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Highway systems can be thought of as transporting cars. 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Water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supply, where the pipelines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edges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vertices represent water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users or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pipe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pumps.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Communication networks and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routing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packets.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endParaRPr lang="en-US" sz="26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770000"/>
                </a:solidFill>
                <a:latin typeface="Garamond" pitchFamily="18" charset="0"/>
              </a:rPr>
              <a:t>Network Flows</a:t>
            </a:r>
            <a:endParaRPr lang="en-US" b="1" dirty="0">
              <a:solidFill>
                <a:srgbClr val="770000"/>
              </a:solidFill>
              <a:latin typeface="Garamond" pitchFamily="18" charset="0"/>
            </a:endParaRP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5" name="Picture 2" descr="First pa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102" y="560784"/>
            <a:ext cx="4441898" cy="2478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73529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Definitions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Source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vertex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the flow originates.   </a:t>
            </a: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Sink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The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vertex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where the flow terminates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Network </a:t>
            </a:r>
            <a:r>
              <a:rPr lang="en-US" sz="2400" b="1" i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N(G</a:t>
            </a:r>
            <a:r>
              <a:rPr lang="en-US" sz="2400" b="1" i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s, t, c)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is:</a:t>
            </a:r>
          </a:p>
          <a:p>
            <a:pPr marL="1371600" lvl="2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digraph </a:t>
            </a: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G= (</a:t>
            </a: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E</a:t>
            </a:r>
            <a:r>
              <a:rPr lang="en-US" sz="2400" b="1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no self-loops and no parallel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edges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(Self-loops are useless in this context, and parallel edges can be replaced with one edge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whose capacity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the sum of the capacities of the parallel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edges).</a:t>
            </a: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With a source </a:t>
            </a: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and a sink </a:t>
            </a: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371600" lvl="2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capacity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function, </a:t>
            </a:r>
            <a:r>
              <a:rPr lang="en-US" sz="24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 → R+.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c(e) </a:t>
            </a:r>
            <a:r>
              <a:rPr lang="en" sz="2400" i="1" dirty="0"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≥ 0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the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capacity of edge e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371600" lvl="2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flow function, f : E → R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         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 ≤ f(e) ≤ c(e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1371600" lvl="2" indent="-45720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Network Flows</a:t>
            </a: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5" name="Picture 2" descr="First path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102" y="560784"/>
            <a:ext cx="4441898" cy="2478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847642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571500" marR="0" lvl="0" indent="-571500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+mj-lt"/>
                  <a:buAutoNum type="romanUcPeriod" startAt="3"/>
                </a:pPr>
                <a:r>
                  <a:rPr lang="en" sz="3200" b="1" dirty="0" smtClean="0">
                    <a:solidFill>
                      <a:srgbClr val="00000A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" sz="3200" b="1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Definitions</a:t>
                </a:r>
                <a:endParaRPr lang="en-US" sz="3200" dirty="0">
                  <a:solidFill>
                    <a:srgbClr val="00000A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endParaRPr lang="en-US" sz="2400" b="1" i="1" dirty="0">
                  <a:solidFill>
                    <a:srgbClr val="00000A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flow f of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 a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network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satisfies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marL="342900" indent="-342900"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en-US" sz="2400" b="1" i="1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Capacity Constraint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The flow on an edge cannot exceed its capacity.   </a:t>
                </a:r>
                <a:endParaRPr lang="en-US" sz="2400" dirty="0" smtClean="0">
                  <a:solidFill>
                    <a:srgbClr val="00000A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0 ≤ f(e) ≤ c(e)</a:t>
                </a:r>
              </a:p>
              <a:p>
                <a:pPr marL="342900" indent="-342900"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en-US" sz="2400" b="1" i="1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Flow </a:t>
                </a:r>
                <a:r>
                  <a:rPr lang="en-US" sz="2400" b="1" i="1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Conservation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: For every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vertex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(except the source and sink), the total flow entering the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vertex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must equal the total flow leaving the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vertex.</a:t>
                </a:r>
              </a:p>
              <a:p>
                <a:pPr algn="just">
                  <a:lnSpc>
                    <a:spcPct val="150000"/>
                  </a:lnSpc>
                </a:pPr>
                <a:r>
                  <a:rPr lang="en" sz="24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∀  v </a:t>
                </a:r>
                <a:r>
                  <a:rPr lang="en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∈ </a:t>
                </a:r>
                <a:r>
                  <a:rPr lang="en" sz="24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" sz="2400" b="1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and </a:t>
                </a:r>
                <a:r>
                  <a:rPr lang="en" sz="24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r>
                  <a:rPr lang="en" sz="2400" b="1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≠ </a:t>
                </a:r>
                <a:r>
                  <a:rPr lang="en" sz="2400" b="1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 , </a:t>
                </a:r>
                <a:r>
                  <a:rPr lang="en" sz="2400" b="1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            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∈ 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𝑤</m:t>
                            </m:r>
                          </m:e>
                          <m: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−</m:t>
                            </m:r>
                          </m:sup>
                        </m:sSup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</m:d>
                      </m:sub>
                      <m:sup/>
                      <m:e>
                        <m:r>
                          <a:rPr lang="fr-FR" sz="2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𝑭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</m:d>
                      </m:e>
                    </m:nary>
                    <m:r>
                      <a:rPr lang="fr-FR" sz="2400" i="1">
                        <a:latin typeface="Cambria Math" panose="020405030504060302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rPr>
                      <m:t>=</m:t>
                    </m:r>
                    <m:nary>
                      <m:naryPr>
                        <m:chr m:val="∑"/>
                        <m:limLoc m:val="undOvr"/>
                        <m:supHide m:val="on"/>
                        <m:ctrlPr>
                          <a:rPr lang="en-US" sz="2400" i="1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naryPr>
                      <m:sub>
                        <m:sSup>
                          <m:sSup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p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 ∈ </m:t>
                            </m:r>
                            <m:r>
                              <a:rPr lang="fr-FR" sz="2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𝑤</m:t>
                            </m:r>
                          </m:e>
                          <m:sup>
                            <m:r>
                              <a:rPr lang="fr-FR" sz="2400" i="1">
                                <a:latin typeface="Cambria Math" panose="02040503050406030204" pitchFamily="18" charset="0"/>
                                <a:ea typeface="Times New Roman" panose="020206030504050203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</m:sup>
                        </m:sSup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𝑣</m:t>
                            </m:r>
                          </m:e>
                        </m:d>
                      </m:sub>
                      <m:sup/>
                      <m:e>
                        <m:r>
                          <a:rPr lang="fr-FR" sz="2400" b="1" i="1">
                            <a:latin typeface="Cambria Math" panose="02040503050406030204" pitchFamily="18" charset="0"/>
                            <a:ea typeface="Times New Roman" panose="02020603050405020304" pitchFamily="18" charset="0"/>
                            <a:cs typeface="Times New Roman" panose="02020603050405020304" pitchFamily="18" charset="0"/>
                          </a:rPr>
                          <m:t>𝑭</m:t>
                        </m:r>
                        <m:d>
                          <m:d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fr-FR" sz="24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𝑒</m:t>
                            </m:r>
                          </m:e>
                        </m:d>
                      </m:e>
                    </m:nary>
                  </m:oMath>
                </a14:m>
                <a:r>
                  <a:rPr lang="en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endParaRPr lang="fr-FR" sz="2400" i="1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0"/>
                <a:endParaRPr lang="fr-FR" sz="1600" i="1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371600" lvl="2" indent="-457200">
                  <a:buFont typeface="Arial" panose="020B0604020202020204" pitchFamily="34" charset="0"/>
                  <a:buChar char="•"/>
                </a:pPr>
                <a:r>
                  <a:rPr lang="en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 </a:t>
                </a:r>
                <a:r>
                  <a:rPr lang="en" sz="2400" i="1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− </a:t>
                </a:r>
                <a:r>
                  <a:rPr lang="en" sz="24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(v) </a:t>
                </a:r>
                <a:r>
                  <a:rPr lang="en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set of incoming arcs </a:t>
                </a:r>
                <a:r>
                  <a:rPr lang="en" sz="24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to v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1371600" lvl="2" indent="-457200" eaLnBrk="0" fontAlgn="base" hangingPunct="0">
                  <a:spcBef>
                    <a:spcPct val="0"/>
                  </a:spcBef>
                  <a:spcAft>
                    <a:spcPct val="0"/>
                  </a:spcAft>
                  <a:buFont typeface="Arial" panose="020B0604020202020204" pitchFamily="34" charset="0"/>
                  <a:buChar char="•"/>
                </a:pPr>
                <a:r>
                  <a:rPr lang="en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 </a:t>
                </a:r>
                <a:r>
                  <a:rPr lang="en" sz="2400" i="1" baseline="30000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" sz="24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(v) </a:t>
                </a:r>
                <a:r>
                  <a:rPr lang="en" sz="2400" i="1" dirty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set of outgoing arcs of </a:t>
                </a:r>
                <a:r>
                  <a:rPr lang="en" sz="2400" i="1" dirty="0" smtClean="0"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v</a:t>
                </a:r>
                <a:endParaRPr lang="fr-FR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endParaRPr lang="en-US" sz="2400" dirty="0" smtClean="0">
                  <a:solidFill>
                    <a:srgbClr val="00000A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lvl="2" algn="just">
                  <a:lnSpc>
                    <a:spcPct val="150000"/>
                  </a:lnSpc>
                </a:pPr>
                <a:endParaRPr lang="en-US" sz="2400" dirty="0" smtClean="0">
                  <a:solidFill>
                    <a:srgbClr val="00000A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blipFill>
                <a:blip r:embed="rId6"/>
                <a:stretch>
                  <a:fillRect l="-1126" t="-1316" r="-716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Network Flows</a:t>
            </a: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5" name="Picture 2" descr="First path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102" y="560784"/>
            <a:ext cx="4441898" cy="2478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539818" y="4762194"/>
            <a:ext cx="3289628" cy="17383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24772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571500" marR="0" lvl="0" indent="-571500">
                  <a:spcBef>
                    <a:spcPts val="0"/>
                  </a:spcBef>
                  <a:spcAft>
                    <a:spcPts val="0"/>
                  </a:spcAft>
                  <a:buSzPct val="100000"/>
                  <a:buFont typeface="+mj-lt"/>
                  <a:buAutoNum type="romanUcPeriod" startAt="3"/>
                </a:pPr>
                <a:r>
                  <a:rPr lang="en" sz="3200" b="1" dirty="0" smtClean="0">
                    <a:solidFill>
                      <a:srgbClr val="00000A"/>
                    </a:solidFill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" sz="3200" b="1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Definitions</a:t>
                </a:r>
                <a:endParaRPr lang="en-US" sz="3200" dirty="0">
                  <a:solidFill>
                    <a:srgbClr val="00000A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endParaRPr lang="en-US" sz="2400" b="1" i="1" dirty="0">
                  <a:solidFill>
                    <a:srgbClr val="00000A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A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flow f of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in a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network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satisfies:</a:t>
                </a:r>
              </a:p>
              <a:p>
                <a:pPr marL="342900" indent="-342900"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flow value is the quantity that arrives at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sink t. </a:t>
                </a:r>
              </a:p>
              <a:p>
                <a:pPr marL="342900" indent="-342900"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It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is also the quantity that leaves the source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s.</a:t>
                </a:r>
                <a:endParaRPr lang="fr-FR" sz="2800" b="1" i="1" dirty="0" smtClean="0">
                  <a:solidFill>
                    <a:prstClr val="black"/>
                  </a:solidFill>
                  <a:latin typeface="Cambria Math" panose="020405030504060302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>
                  <a:lnSpc>
                    <a:spcPct val="150000"/>
                  </a:lnSpc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fr-FR" sz="2400" b="1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𝑭</m:t>
                      </m:r>
                      <m:r>
                        <a:rPr lang="fr-FR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 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ourier New" panose="02070309020205020404" pitchFamily="49" charset="0"/>
                                </a:rPr>
                              </m:ctrlPr>
                            </m:sSubPr>
                            <m:e>
                              <m:r>
                                <a:rPr lang="fr-FR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ourier New" panose="02070309020205020404" pitchFamily="49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fr-FR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ourier New" panose="02070309020205020404" pitchFamily="49" charset="0"/>
                                </a:rPr>
                                <m:t> </m:t>
                              </m:r>
                            </m:sub>
                          </m:sSub>
                          <m:r>
                            <a:rPr lang="fr-F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Courier New" panose="02070309020205020404" pitchFamily="49" charset="0"/>
                            </a:rPr>
                            <m:t>∈</m:t>
                          </m:r>
                          <m:r>
                            <a:rPr lang="fr-F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Courier New" panose="02070309020205020404" pitchFamily="49" charset="0"/>
                            </a:rPr>
                            <m:t>𝛤</m:t>
                          </m:r>
                          <m:d>
                            <m:d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ourier New" panose="02070309020205020404" pitchFamily="49" charset="0"/>
                                </a:rPr>
                              </m:ctrlPr>
                            </m:dPr>
                            <m:e>
                              <m:r>
                                <a:rPr lang="fr-FR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ourier New" panose="02070309020205020404" pitchFamily="49" charset="0"/>
                                </a:rPr>
                                <m:t>𝑠</m:t>
                              </m:r>
                            </m:e>
                          </m:d>
                        </m:sub>
                        <m:sup/>
                        <m:e>
                          <m:r>
                            <a:rPr lang="fr-F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r>
                            <a:rPr lang="fr-F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fr-FR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𝑠</m:t>
                              </m:r>
                              <m:r>
                                <a:rPr lang="fr-FR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fr-FR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</m:sub>
                          </m:sSub>
                          <m:r>
                            <a:rPr lang="fr-F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</m:nary>
                      <m:r>
                        <a:rPr lang="fr-FR" sz="2400" i="1">
                          <a:solidFill>
                            <a:prstClr val="black"/>
                          </a:solidFill>
                          <a:latin typeface="Cambria Math" panose="020405030504060302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m:t>=</m:t>
                      </m:r>
                      <m:nary>
                        <m:naryPr>
                          <m:chr m:val="∑"/>
                          <m:limLoc m:val="undOvr"/>
                          <m:supHide m:val="on"/>
                          <m:ctrlPr>
                            <a:rPr lang="en-US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/>
                            </m:rPr>
                            <a:rPr lang="fr-FR" sz="2400" b="0" i="1" smtClean="0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𝑣</m:t>
                          </m:r>
                          <m:r>
                            <a:rPr lang="fr-F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Courier New" panose="02070309020205020404" pitchFamily="49" charset="0"/>
                            </a:rPr>
                            <m:t> ∈ </m:t>
                          </m:r>
                          <m:sSup>
                            <m:sSup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ourier New" panose="02070309020205020404" pitchFamily="49" charset="0"/>
                                </a:rPr>
                              </m:ctrlPr>
                            </m:sSupPr>
                            <m:e>
                              <m:r>
                                <a:rPr lang="fr-FR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ourier New" panose="02070309020205020404" pitchFamily="49" charset="0"/>
                                </a:rPr>
                                <m:t>𝛤</m:t>
                              </m:r>
                            </m:e>
                            <m:sup>
                              <m:r>
                                <a:rPr lang="fr-FR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ourier New" panose="02070309020205020404" pitchFamily="49" charset="0"/>
                                </a:rPr>
                                <m:t>−1</m:t>
                              </m:r>
                            </m:sup>
                          </m:sSup>
                          <m:d>
                            <m:d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ourier New" panose="02070309020205020404" pitchFamily="49" charset="0"/>
                                </a:rPr>
                              </m:ctrlPr>
                            </m:dPr>
                            <m:e>
                              <m:r>
                                <a:rPr lang="fr-FR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Courier New" panose="02070309020205020404" pitchFamily="49" charset="0"/>
                                </a:rPr>
                                <m:t>𝑡</m:t>
                              </m:r>
                            </m:e>
                          </m:d>
                        </m:sub>
                        <m:sup/>
                        <m:e>
                          <m:r>
                            <a:rPr lang="fr-F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𝑓</m:t>
                          </m:r>
                          <m:r>
                            <a:rPr lang="fr-F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(</m:t>
                          </m:r>
                          <m:sSub>
                            <m:sSubPr>
                              <m:ctrlPr>
                                <a:rPr lang="en-US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fr-FR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𝑒</m:t>
                              </m:r>
                            </m:e>
                            <m:sub>
                              <m:r>
                                <a:rPr lang="fr-FR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𝑣</m:t>
                              </m:r>
                              <m:r>
                                <a:rPr lang="fr-FR" sz="2400" i="1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,</m:t>
                              </m:r>
                              <m:r>
                                <a:rPr lang="fr-FR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 </m:t>
                              </m:r>
                              <m:r>
                                <a:rPr lang="fr-FR" sz="2400" b="0" i="1" smtClean="0">
                                  <a:solidFill>
                                    <a:prstClr val="black"/>
                                  </a:solidFill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  <a:cs typeface="Times New Roman" panose="02020603050405020304" pitchFamily="18" charset="0"/>
                                </a:rPr>
                                <m:t>𝑡</m:t>
                              </m:r>
                            </m:sub>
                          </m:sSub>
                          <m:r>
                            <a:rPr lang="fr-FR" sz="2400" i="1">
                              <a:solidFill>
                                <a:prstClr val="black"/>
                              </a:solidFill>
                              <a:latin typeface="Cambria Math" panose="02040503050406030204" pitchFamily="18" charset="0"/>
                              <a:ea typeface="Times New Roman" panose="02020603050405020304" pitchFamily="18" charset="0"/>
                              <a:cs typeface="Times New Roman" panose="020206030504050203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400" dirty="0" smtClean="0">
                  <a:solidFill>
                    <a:srgbClr val="00000A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342900" indent="-342900" algn="just">
                  <a:lnSpc>
                    <a:spcPct val="150000"/>
                  </a:lnSpc>
                  <a:buFont typeface="Wingdings" panose="05000000000000000000" pitchFamily="2" charset="2"/>
                  <a:buChar char="§"/>
                </a:pP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If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we have equality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f(e)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c(e),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the arc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e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is said to be saturated. And 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feasible (unsaturated)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if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f(e) </a:t>
                </a:r>
                <a:r>
                  <a:rPr lang="en-US" sz="2400" dirty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&lt; </a:t>
                </a:r>
                <a:r>
                  <a:rPr lang="en-US" sz="2400" dirty="0" smtClean="0">
                    <a:solidFill>
                      <a:srgbClr val="00000A"/>
                    </a:solidFill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rPr>
                  <a:t>c(e)</a:t>
                </a:r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45578" y="690039"/>
                <a:ext cx="11900846" cy="6011012"/>
              </a:xfrm>
              <a:prstGeom prst="rect">
                <a:avLst/>
              </a:prstGeom>
              <a:blipFill>
                <a:blip r:embed="rId6"/>
                <a:stretch>
                  <a:fillRect l="-1126" t="-1316" r="-716"/>
                </a:stretch>
              </a:blip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Network Flows</a:t>
            </a: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15" name="Picture 2" descr="First path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0102" y="560784"/>
            <a:ext cx="4441898" cy="2478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0077018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3"/>
            </a:pP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Definitions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Example:</a:t>
            </a: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example, we see a flow of </a:t>
            </a:r>
            <a:r>
              <a:rPr lang="e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We can check: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 each vertex (except S and P) flow conservation is guaranteed,</a:t>
            </a: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the flow that comes out of the source </a:t>
            </a: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arrives at the </a:t>
            </a:r>
            <a:r>
              <a:rPr lang="e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sink </a:t>
            </a:r>
            <a:r>
              <a:rPr lang="en" sz="2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capacities are </a:t>
            </a:r>
            <a:r>
              <a:rPr lang="e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respected.</a:t>
            </a:r>
            <a:endParaRPr lang="en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Network Flows</a:t>
            </a: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69269" y="1540357"/>
            <a:ext cx="8653463" cy="27697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82337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reeform 6"/>
          <p:cNvSpPr/>
          <p:nvPr/>
        </p:nvSpPr>
        <p:spPr>
          <a:xfrm rot="5400000">
            <a:off x="5473199" y="-3921814"/>
            <a:ext cx="1245604" cy="9144000"/>
          </a:xfrm>
          <a:custGeom>
            <a:avLst/>
            <a:gdLst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0" fmla="*/ 10391 w 5552210"/>
              <a:gd name="connsiteY0" fmla="*/ 0 h 7602682"/>
              <a:gd name="connsiteX1" fmla="*/ 72736 w 5552210"/>
              <a:gd name="connsiteY1" fmla="*/ 51955 h 7602682"/>
              <a:gd name="connsiteX2" fmla="*/ 3574473 w 5552210"/>
              <a:gd name="connsiteY2" fmla="*/ 2545773 h 7602682"/>
              <a:gd name="connsiteX3" fmla="*/ 4956464 w 5552210"/>
              <a:gd name="connsiteY3" fmla="*/ 6878782 h 7602682"/>
              <a:gd name="connsiteX4" fmla="*/ 0 w 5552210"/>
              <a:gd name="connsiteY4" fmla="*/ 6889173 h 7602682"/>
              <a:gd name="connsiteX5" fmla="*/ 10391 w 5552210"/>
              <a:gd name="connsiteY5" fmla="*/ 0 h 7602682"/>
              <a:gd name="connsiteX0" fmla="*/ 10391 w 5552210"/>
              <a:gd name="connsiteY0" fmla="*/ 0 h 6889173"/>
              <a:gd name="connsiteX1" fmla="*/ 72736 w 5552210"/>
              <a:gd name="connsiteY1" fmla="*/ 51955 h 6889173"/>
              <a:gd name="connsiteX2" fmla="*/ 3574473 w 5552210"/>
              <a:gd name="connsiteY2" fmla="*/ 2545773 h 6889173"/>
              <a:gd name="connsiteX3" fmla="*/ 4956464 w 5552210"/>
              <a:gd name="connsiteY3" fmla="*/ 6878782 h 6889173"/>
              <a:gd name="connsiteX4" fmla="*/ 0 w 5552210"/>
              <a:gd name="connsiteY4" fmla="*/ 6889173 h 6889173"/>
              <a:gd name="connsiteX5" fmla="*/ 10391 w 5552210"/>
              <a:gd name="connsiteY5" fmla="*/ 0 h 6889173"/>
              <a:gd name="connsiteX0" fmla="*/ 10391 w 4968587"/>
              <a:gd name="connsiteY0" fmla="*/ 0 h 6889173"/>
              <a:gd name="connsiteX1" fmla="*/ 72736 w 4968587"/>
              <a:gd name="connsiteY1" fmla="*/ 51955 h 6889173"/>
              <a:gd name="connsiteX2" fmla="*/ 4956464 w 4968587"/>
              <a:gd name="connsiteY2" fmla="*/ 6878782 h 6889173"/>
              <a:gd name="connsiteX3" fmla="*/ 0 w 4968587"/>
              <a:gd name="connsiteY3" fmla="*/ 6889173 h 6889173"/>
              <a:gd name="connsiteX4" fmla="*/ 10391 w 4968587"/>
              <a:gd name="connsiteY4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  <a:gd name="connsiteX0" fmla="*/ 10391 w 4956464"/>
              <a:gd name="connsiteY0" fmla="*/ 0 h 6889173"/>
              <a:gd name="connsiteX1" fmla="*/ 4956464 w 4956464"/>
              <a:gd name="connsiteY1" fmla="*/ 6878782 h 6889173"/>
              <a:gd name="connsiteX2" fmla="*/ 0 w 4956464"/>
              <a:gd name="connsiteY2" fmla="*/ 6889173 h 6889173"/>
              <a:gd name="connsiteX3" fmla="*/ 10391 w 4956464"/>
              <a:gd name="connsiteY3" fmla="*/ 0 h 68891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56464" h="6889173">
                <a:moveTo>
                  <a:pt x="10391" y="0"/>
                </a:moveTo>
                <a:cubicBezTo>
                  <a:pt x="3352800" y="1236518"/>
                  <a:pt x="4426528" y="4305300"/>
                  <a:pt x="4956464" y="6878782"/>
                </a:cubicBezTo>
                <a:lnTo>
                  <a:pt x="0" y="6889173"/>
                </a:lnTo>
                <a:cubicBezTo>
                  <a:pt x="3464" y="4592782"/>
                  <a:pt x="6927" y="2296391"/>
                  <a:pt x="1039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black"/>
              </a:solidFill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145578" y="690039"/>
            <a:ext cx="11900846" cy="60110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571500" marR="0" lvl="0" indent="-571500">
              <a:spcBef>
                <a:spcPts val="0"/>
              </a:spcBef>
              <a:spcAft>
                <a:spcPts val="0"/>
              </a:spcAft>
              <a:buSzPct val="100000"/>
              <a:buFont typeface="+mj-lt"/>
              <a:buAutoNum type="romanUcPeriod" startAt="4"/>
            </a:pPr>
            <a:r>
              <a:rPr lang="en" sz="3200" b="1" dirty="0" smtClean="0">
                <a:solidFill>
                  <a:srgbClr val="00000A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Flow problems in </a:t>
            </a:r>
            <a:r>
              <a:rPr lang="en-US" sz="3200" b="1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transportation networks</a:t>
            </a:r>
            <a:endParaRPr lang="en-US" sz="3200" dirty="0">
              <a:solidFill>
                <a:srgbClr val="00000A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maximum flow problem consists of transporting the maximum possible quantity from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origin (source) to a </a:t>
            </a:r>
            <a:r>
              <a:rPr lang="en-US" sz="2400" dirty="0" smtClean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destination </a:t>
            </a:r>
            <a:r>
              <a:rPr lang="en-US" sz="2400" dirty="0">
                <a:solidFill>
                  <a:srgbClr val="00000A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(sink), without exceeding the capacities of the arcs.</a:t>
            </a:r>
          </a:p>
          <a:p>
            <a:pPr algn="just">
              <a:lnSpc>
                <a:spcPct val="150000"/>
              </a:lnSpc>
            </a:pPr>
            <a:endParaRPr lang="en-US" sz="2400" dirty="0" smtClean="0">
              <a:solidFill>
                <a:srgbClr val="00000A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9" name="Rectangle 2"/>
          <p:cNvSpPr>
            <a:spLocks noGrp="1" noChangeArrowheads="1"/>
          </p:cNvSpPr>
          <p:nvPr>
            <p:ph type="title"/>
          </p:nvPr>
        </p:nvSpPr>
        <p:spPr>
          <a:xfrm>
            <a:off x="2155623" y="27384"/>
            <a:ext cx="9315013" cy="533400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770000"/>
                </a:solidFill>
                <a:latin typeface="Garamond" pitchFamily="18" charset="0"/>
              </a:rPr>
              <a:t>Network Flows</a:t>
            </a:r>
          </a:p>
        </p:txBody>
      </p:sp>
      <p:sp>
        <p:nvSpPr>
          <p:cNvPr id="13" name="Oval 51"/>
          <p:cNvSpPr>
            <a:spLocks noChangeArrowheads="1"/>
          </p:cNvSpPr>
          <p:nvPr/>
        </p:nvSpPr>
        <p:spPr bwMode="auto">
          <a:xfrm>
            <a:off x="870337" y="16232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0" name="Oval 51"/>
          <p:cNvSpPr>
            <a:spLocks noChangeArrowheads="1"/>
          </p:cNvSpPr>
          <p:nvPr/>
        </p:nvSpPr>
        <p:spPr bwMode="auto">
          <a:xfrm>
            <a:off x="1225144" y="159939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1" name="Oval 51"/>
          <p:cNvSpPr>
            <a:spLocks noChangeArrowheads="1"/>
          </p:cNvSpPr>
          <p:nvPr/>
        </p:nvSpPr>
        <p:spPr bwMode="auto">
          <a:xfrm>
            <a:off x="139089" y="159431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4" name="Oval 51"/>
          <p:cNvSpPr>
            <a:spLocks noChangeArrowheads="1"/>
          </p:cNvSpPr>
          <p:nvPr/>
        </p:nvSpPr>
        <p:spPr bwMode="auto">
          <a:xfrm>
            <a:off x="493896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  <p:sp>
        <p:nvSpPr>
          <p:cNvPr id="12" name="Oval 51"/>
          <p:cNvSpPr>
            <a:spLocks noChangeArrowheads="1"/>
          </p:cNvSpPr>
          <p:nvPr/>
        </p:nvSpPr>
        <p:spPr bwMode="auto">
          <a:xfrm>
            <a:off x="1582328" y="157050"/>
            <a:ext cx="288925" cy="260350"/>
          </a:xfrm>
          <a:prstGeom prst="ellipse">
            <a:avLst/>
          </a:prstGeom>
          <a:gradFill>
            <a:gsLst>
              <a:gs pos="0">
                <a:srgbClr val="003300"/>
              </a:gs>
              <a:gs pos="85000">
                <a:srgbClr val="009900"/>
              </a:gs>
            </a:gsLst>
          </a:gradFill>
          <a:ln>
            <a:headEnd/>
            <a:tailEnd/>
          </a:ln>
          <a:extLst/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none" anchor="ctr"/>
          <a:lstStyle/>
          <a:p>
            <a:pPr rtl="1"/>
            <a:endParaRPr lang="fr-FR" i="1" dirty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3037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8223</TotalTime>
  <Words>1264</Words>
  <Application>Microsoft Office PowerPoint</Application>
  <PresentationFormat>Widescreen</PresentationFormat>
  <Paragraphs>151</Paragraphs>
  <Slides>16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8" baseType="lpstr">
      <vt:lpstr>Arial</vt:lpstr>
      <vt:lpstr>Calibri</vt:lpstr>
      <vt:lpstr>Calibri Light</vt:lpstr>
      <vt:lpstr>Cambria Math</vt:lpstr>
      <vt:lpstr>Copperplate Gothic Light</vt:lpstr>
      <vt:lpstr>Courier New</vt:lpstr>
      <vt:lpstr>Garamond</vt:lpstr>
      <vt:lpstr>Monotype Corsiva</vt:lpstr>
      <vt:lpstr>Times New Roman</vt:lpstr>
      <vt:lpstr>Verdana</vt:lpstr>
      <vt:lpstr>Wingdings</vt:lpstr>
      <vt:lpstr>Office Theme</vt:lpstr>
      <vt:lpstr>PowerPoint Presentation</vt:lpstr>
      <vt:lpstr>Network Flows</vt:lpstr>
      <vt:lpstr>Network Flows</vt:lpstr>
      <vt:lpstr>Network Flows</vt:lpstr>
      <vt:lpstr>Network Flows</vt:lpstr>
      <vt:lpstr>Network Flows</vt:lpstr>
      <vt:lpstr>Network Flows</vt:lpstr>
      <vt:lpstr>Network Flows</vt:lpstr>
      <vt:lpstr>Network Flows</vt:lpstr>
      <vt:lpstr>Network Flows</vt:lpstr>
      <vt:lpstr>Network Flows</vt:lpstr>
      <vt:lpstr>Network Flows</vt:lpstr>
      <vt:lpstr>Network Flows</vt:lpstr>
      <vt:lpstr>Network Flows</vt:lpstr>
      <vt:lpstr>Network Flows</vt:lpstr>
      <vt:lpstr>Network Flows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00</dc:creator>
  <cp:lastModifiedBy>A</cp:lastModifiedBy>
  <cp:revision>229</cp:revision>
  <dcterms:created xsi:type="dcterms:W3CDTF">2016-01-26T11:03:12Z</dcterms:created>
  <dcterms:modified xsi:type="dcterms:W3CDTF">2024-11-25T06:24:25Z</dcterms:modified>
</cp:coreProperties>
</file>