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61" r:id="rId2"/>
    <p:sldId id="357" r:id="rId3"/>
    <p:sldId id="358" r:id="rId4"/>
    <p:sldId id="359" r:id="rId5"/>
    <p:sldId id="362" r:id="rId6"/>
    <p:sldId id="366" r:id="rId7"/>
    <p:sldId id="363" r:id="rId8"/>
    <p:sldId id="365" r:id="rId9"/>
    <p:sldId id="364" r:id="rId10"/>
    <p:sldId id="367" r:id="rId11"/>
    <p:sldId id="368" r:id="rId12"/>
    <p:sldId id="372" r:id="rId13"/>
    <p:sldId id="371" r:id="rId14"/>
    <p:sldId id="373" r:id="rId15"/>
    <p:sldId id="374" r:id="rId16"/>
    <p:sldId id="375" r:id="rId17"/>
    <p:sldId id="376" r:id="rId18"/>
    <p:sldId id="377" r:id="rId19"/>
    <p:sldId id="379" r:id="rId20"/>
    <p:sldId id="38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991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17606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29603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8626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02839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5122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85313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449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7895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1640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275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49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543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340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4357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1135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376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55677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429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.merabet@centre-univ-mila.d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l="15778" t="35965" r="14528" b="11403"/>
          <a:stretch/>
        </p:blipFill>
        <p:spPr>
          <a:xfrm>
            <a:off x="186591" y="150858"/>
            <a:ext cx="11817822" cy="6483227"/>
          </a:xfrm>
          <a:prstGeom prst="rect">
            <a:avLst/>
          </a:prstGeom>
        </p:spPr>
      </p:pic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316163" y="971551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 dirty="0">
              <a:latin typeface="Verdana" pitchFamily="34" charset="0"/>
            </a:endParaRPr>
          </a:p>
        </p:txBody>
      </p:sp>
      <p:sp>
        <p:nvSpPr>
          <p:cNvPr id="72738" name="Rectangle 34"/>
          <p:cNvSpPr>
            <a:spLocks noChangeArrowheads="1"/>
          </p:cNvSpPr>
          <p:nvPr/>
        </p:nvSpPr>
        <p:spPr bwMode="auto">
          <a:xfrm>
            <a:off x="5700840" y="4110932"/>
            <a:ext cx="680524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660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fr-FR" sz="2000" dirty="0">
                <a:latin typeface="Monotype Corsiva" pitchFamily="66" charset="0"/>
              </a:rPr>
              <a:t>Module </a:t>
            </a:r>
            <a:r>
              <a:rPr lang="en-US" sz="2000" dirty="0" smtClean="0">
                <a:latin typeface="Monotype Corsiva" pitchFamily="66" charset="0"/>
              </a:rPr>
              <a:t>Supervisor</a:t>
            </a:r>
            <a:r>
              <a:rPr lang="fr-FR" sz="2000" dirty="0" smtClean="0">
                <a:latin typeface="Monotype Corsiva" pitchFamily="66" charset="0"/>
              </a:rPr>
              <a:t>: </a:t>
            </a:r>
          </a:p>
          <a:p>
            <a:r>
              <a:rPr lang="fr-FR" sz="2000" dirty="0" smtClean="0">
                <a:latin typeface="Monotype Corsiva" pitchFamily="66" charset="0"/>
              </a:rPr>
              <a:t>Mr Merabet Adil</a:t>
            </a:r>
          </a:p>
          <a:p>
            <a:r>
              <a:rPr lang="fr-FR" sz="2000" dirty="0">
                <a:latin typeface="Monotype Corsiva" pitchFamily="66" charset="0"/>
              </a:rPr>
              <a:t>Email : </a:t>
            </a:r>
            <a:r>
              <a:rPr lang="fr-FR" sz="2000" dirty="0" smtClean="0">
                <a:latin typeface="Monotype Corsiva" pitchFamily="66" charset="0"/>
                <a:hlinkClick r:id="rId3"/>
              </a:rPr>
              <a:t>a.merabet@centre-univ-mila.dz</a:t>
            </a:r>
            <a:endParaRPr lang="fr-FR" sz="2000" dirty="0" smtClean="0">
              <a:latin typeface="Monotype Corsiva" pitchFamily="66" charset="0"/>
            </a:endParaRPr>
          </a:p>
          <a:p>
            <a:r>
              <a:rPr lang="fr-FR" sz="2000" dirty="0">
                <a:latin typeface="Monotype Corsiva" pitchFamily="66" charset="0"/>
              </a:rPr>
              <a:t>https://elearning.centre-univ-mila.dz/a2024/course/view.php?id=331</a:t>
            </a:r>
          </a:p>
        </p:txBody>
      </p:sp>
      <p:sp>
        <p:nvSpPr>
          <p:cNvPr id="2" name="Rectangle 3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168340" y="5412649"/>
            <a:ext cx="10074113" cy="1377671"/>
            <a:chOff x="-472039" y="2837888"/>
            <a:chExt cx="10074113" cy="1377671"/>
          </a:xfrm>
        </p:grpSpPr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-32973" y="2987081"/>
              <a:ext cx="9144000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fr-FR" sz="6000" b="1" dirty="0" err="1" smtClean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Trees</a:t>
              </a:r>
              <a:r>
                <a:rPr lang="fr-FR" sz="6000" b="1" dirty="0" smtClean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 </a:t>
              </a:r>
              <a:r>
                <a:rPr lang="fr-FR" sz="6000" b="1" dirty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and </a:t>
              </a:r>
              <a:r>
                <a:rPr lang="fr-FR" sz="6000" b="1" dirty="0" err="1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Forests</a:t>
              </a:r>
              <a:endParaRPr lang="fr-FR" sz="6000" b="1" dirty="0">
                <a:solidFill>
                  <a:srgbClr val="003300"/>
                </a:solidFill>
                <a:latin typeface="Arial" pitchFamily="34" charset="0"/>
              </a:endParaRPr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-472039" y="2837888"/>
              <a:ext cx="10074113" cy="1377671"/>
              <a:chOff x="-472039" y="2837888"/>
              <a:chExt cx="10074113" cy="1377671"/>
            </a:xfrm>
          </p:grpSpPr>
          <p:cxnSp>
            <p:nvCxnSpPr>
              <p:cNvPr id="12" name="Connecteur droit 11"/>
              <p:cNvCxnSpPr>
                <a:cxnSpLocks/>
              </p:cNvCxnSpPr>
              <p:nvPr/>
            </p:nvCxnSpPr>
            <p:spPr>
              <a:xfrm>
                <a:off x="-420056" y="4215559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>
                <a:cxnSpLocks/>
              </p:cNvCxnSpPr>
              <p:nvPr/>
            </p:nvCxnSpPr>
            <p:spPr>
              <a:xfrm>
                <a:off x="-472039" y="2837888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365682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Kruskal’s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minimum spanning tree of G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Inputs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 G=(V, E), Output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Tree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T= (V, E')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  <a:endParaRPr lang="en-US" sz="26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loops.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parallel edges between two vertices except the edge with minimum weight.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Sort </a:t>
            </a:r>
            <a:r>
              <a:rPr lang="en-US" sz="20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= {</a:t>
            </a:r>
            <a:r>
              <a:rPr lang="e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by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weights so that </a:t>
            </a:r>
            <a:r>
              <a:rPr lang="pl-PL" sz="20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w(</a:t>
            </a:r>
            <a:r>
              <a:rPr lang="e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0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≤ w(</a:t>
            </a:r>
            <a:r>
              <a:rPr lang="e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0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≤ · · · ≤ w(</a:t>
            </a:r>
            <a:r>
              <a:rPr lang="e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20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sz="20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store them in a list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L.</a:t>
            </a:r>
            <a:endParaRPr lang="en-US" sz="20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{} and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create the skeleton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of the tree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(draw all vertices) </a:t>
            </a:r>
            <a:endParaRPr lang="en-US" sz="20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 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80102" y="2934995"/>
            <a:ext cx="0" cy="32918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702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571500" marR="0" lvl="0" indent="-571500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+mj-lt"/>
                  <a:buAutoNum type="romanUcPeriod" startAt="3"/>
                </a:pPr>
                <a:r>
                  <a:rPr lang="en" sz="3200" b="1" dirty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Minimum </a:t>
                </a:r>
                <a:r>
                  <a:rPr lang="en" sz="3200" b="1" dirty="0" smtClean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32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panning Trees : </a:t>
                </a:r>
                <a:r>
                  <a:rPr lang="en-US" sz="3200" b="1" dirty="0" err="1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Kruskal’s</a:t>
                </a:r>
                <a:r>
                  <a:rPr lang="en-US" sz="32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algorithm</a:t>
                </a:r>
                <a:endParaRPr lang="en-US" sz="3200" dirty="0">
                  <a:solidFill>
                    <a:srgbClr val="00000A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Begin</a:t>
                </a:r>
                <a:endParaRPr lang="en-US" sz="26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/>
                <a:r>
                  <a:rPr lang="en-US" sz="2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… …</a:t>
                </a:r>
              </a:p>
              <a:p>
                <a:pPr algn="just"/>
                <a:endParaRPr lang="en-US" sz="26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/>
                <a:r>
                  <a:rPr lang="en-US" sz="2000" b="1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For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(each edge </a:t>
                </a:r>
                <a:r>
                  <a:rPr lang="en" sz="20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20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of </a:t>
                </a:r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) </a:t>
                </a:r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Do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         // i: (1)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to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(m=|V|)   </a:t>
                </a:r>
              </a:p>
              <a:p>
                <a:pPr lvl="1" algn="just"/>
                <a:endParaRPr lang="en-US" sz="20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2"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If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 </a:t>
                </a:r>
                <a:r>
                  <a:rPr lang="en" sz="20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20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∉ </m:t>
                    </m:r>
                  </m:oMath>
                </a14:m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E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'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and T = ( V,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E'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∪ {</a:t>
                </a:r>
                <a:r>
                  <a:rPr lang="en" sz="2000" b="1" i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2000" b="1" i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}) is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acyclic </a:t>
                </a:r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Then</a:t>
                </a:r>
              </a:p>
              <a:p>
                <a:pPr lvl="3" algn="just"/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E' = E'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∪ {</a:t>
                </a:r>
                <a:r>
                  <a:rPr lang="en" sz="20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20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})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</a:t>
                </a:r>
              </a:p>
              <a:p>
                <a:pPr lvl="2"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If</a:t>
                </a:r>
              </a:p>
              <a:p>
                <a:pPr lvl="2" algn="just"/>
                <a:endParaRPr lang="en-US" sz="20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2"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If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|E'|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= m - 1 </a:t>
                </a:r>
                <a:r>
                  <a:rPr lang="en-US" sz="2000" b="1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then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</a:t>
                </a:r>
                <a:endParaRPr lang="en-US" sz="20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3"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RETURN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Tree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 = (V, E')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and </a:t>
                </a:r>
                <a:r>
                  <a:rPr lang="en-US" sz="20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Exit</a:t>
                </a:r>
              </a:p>
              <a:p>
                <a:pPr lvl="2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If</a:t>
                </a:r>
              </a:p>
              <a:p>
                <a:pPr lvl="2"/>
                <a:endParaRPr lang="en-US" sz="20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For</a:t>
                </a:r>
                <a:endParaRPr lang="en-US" sz="26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600" b="1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</a:t>
                </a:r>
              </a:p>
              <a:p>
                <a:pPr algn="just">
                  <a:lnSpc>
                    <a:spcPct val="150000"/>
                  </a:lnSpc>
                </a:pPr>
                <a:endParaRPr lang="en-US" sz="2600" dirty="0" err="1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126" t="-1316" b="-101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220786" y="3503031"/>
            <a:ext cx="0" cy="3657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229500" y="4686209"/>
            <a:ext cx="0" cy="3657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59469" y="2874035"/>
            <a:ext cx="0" cy="2743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05040" y="1829403"/>
            <a:ext cx="0" cy="429768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1726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571500" marR="0" lvl="0" indent="-571500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+mj-lt"/>
                  <a:buAutoNum type="romanUcPeriod" startAt="3"/>
                </a:pPr>
                <a:r>
                  <a:rPr lang="en" sz="3200" b="1" dirty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Minimum </a:t>
                </a:r>
                <a:r>
                  <a:rPr lang="en" sz="3200" b="1" dirty="0" smtClean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32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panning Trees : </a:t>
                </a:r>
                <a:r>
                  <a:rPr lang="en-US" sz="3200" b="1" dirty="0" err="1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Kruskal’s</a:t>
                </a:r>
                <a:r>
                  <a:rPr lang="en-US" sz="32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algorithm</a:t>
                </a:r>
                <a:endParaRPr lang="en-US" sz="3200" dirty="0">
                  <a:solidFill>
                    <a:srgbClr val="00000A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0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Begin</a:t>
                </a:r>
                <a:endParaRPr lang="en-US" sz="20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marL="914400" lvl="1" indent="-457200" algn="just">
                  <a:buFont typeface="+mj-lt"/>
                  <a:buAutoNum type="arabicPeriod"/>
                </a:pP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Delete all loops.</a:t>
                </a:r>
              </a:p>
              <a:p>
                <a:pPr marL="914400" lvl="1" indent="-457200" algn="just">
                  <a:buFont typeface="+mj-lt"/>
                  <a:buAutoNum type="arabicPeriod"/>
                </a:pP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Delete all parallel edges between two vertices except the edge with minimum weight.</a:t>
                </a:r>
              </a:p>
              <a:p>
                <a:pPr marL="914400" lvl="1" indent="-457200" algn="just">
                  <a:buFont typeface="+mj-lt"/>
                  <a:buAutoNum type="arabicPeriod"/>
                </a:pP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Sort </a:t>
                </a:r>
                <a:r>
                  <a:rPr lang="en-US" sz="20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 = {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0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…,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20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}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by weights so that </a:t>
                </a:r>
                <a:r>
                  <a:rPr lang="pl-PL" sz="20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w(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pl-PL" sz="20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≤ w(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pl-PL" sz="20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≤ · · · ≤ w(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pl-PL" sz="20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fr-FR" sz="2000" b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and store them in a list L.</a:t>
                </a:r>
              </a:p>
              <a:p>
                <a:pPr marL="914400" lvl="1" indent="-457200" algn="just">
                  <a:buFont typeface="+mj-lt"/>
                  <a:buAutoNum type="arabicPeriod"/>
                </a:pP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E' </a:t>
                </a:r>
                <a:r>
                  <a:rPr lang="en" sz="2000" dirty="0">
                    <a:latin typeface="Courier New" panose="02070309020205020404" pitchFamily="49" charset="0"/>
                    <a:cs typeface="Courier New" panose="02070309020205020404" pitchFamily="49" charset="0"/>
                    <a:sym typeface="Wingdings" panose="05000000000000000000" pitchFamily="2" charset="2"/>
                  </a:rPr>
                  <a:t></a:t>
                </a:r>
                <a:r>
                  <a:rPr lang="en-US" sz="20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{} and create the skeleton of the tree T (draw all vertices) </a:t>
                </a:r>
              </a:p>
              <a:p>
                <a:pPr lvl="1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For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(each edge </a:t>
                </a:r>
                <a:r>
                  <a:rPr lang="en" sz="16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16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of </a:t>
                </a:r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) </a:t>
                </a:r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Do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         // i: (1) 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to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(m=|E|)   </a:t>
                </a:r>
              </a:p>
              <a:p>
                <a:pPr lvl="1" algn="just"/>
                <a:endParaRPr lang="en-US" sz="16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2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If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 </a:t>
                </a:r>
                <a:r>
                  <a:rPr lang="en" sz="16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16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∉ </m:t>
                    </m:r>
                  </m:oMath>
                </a14:m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E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'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and T = ( V, 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E'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∪ {</a:t>
                </a:r>
                <a:r>
                  <a:rPr lang="en" sz="1600" b="1" i="1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1600" b="1" i="1" baseline="-25000" dirty="0" smtClean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}) is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acyclic </a:t>
                </a:r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Then</a:t>
                </a:r>
              </a:p>
              <a:p>
                <a:pPr lvl="3" algn="just"/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E' = E' 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∪ {</a:t>
                </a:r>
                <a:r>
                  <a:rPr lang="en" sz="1600" b="1" i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" sz="1600" b="1" i="1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i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})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</a:t>
                </a:r>
              </a:p>
              <a:p>
                <a:pPr lvl="2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If</a:t>
                </a:r>
              </a:p>
              <a:p>
                <a:pPr lvl="2" algn="just"/>
                <a:endParaRPr lang="en-US" sz="16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2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If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|E'| 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= m - 1 </a:t>
                </a:r>
                <a:r>
                  <a:rPr lang="en-US" sz="1600" b="1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then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</a:t>
                </a:r>
                <a:endParaRPr lang="en-US" sz="16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3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RETURN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:r>
                  <a:rPr lang="en-US" sz="1600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Tree </a:t>
                </a:r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 = (V, E') </a:t>
                </a:r>
              </a:p>
              <a:p>
                <a:pPr lvl="3" algn="just"/>
                <a:r>
                  <a:rPr lang="en-US" sz="1600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and Exit</a:t>
                </a:r>
              </a:p>
              <a:p>
                <a:pPr lvl="2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If</a:t>
                </a:r>
              </a:p>
              <a:p>
                <a:pPr lvl="2"/>
                <a:endParaRPr lang="en-US" sz="16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/>
                <a:r>
                  <a:rPr lang="en-US" sz="1600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 For</a:t>
                </a:r>
                <a:endParaRPr lang="en-US" sz="20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algn="just"/>
                <a:r>
                  <a:rPr lang="en-US" sz="2000" b="1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END</a:t>
                </a:r>
              </a:p>
              <a:p>
                <a:pPr algn="just"/>
                <a:endParaRPr lang="en-US" sz="2600" dirty="0" err="1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126" t="-1316" r="-461" b="-709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6" name="Picture 1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847"/>
          <a:stretch/>
        </p:blipFill>
        <p:spPr bwMode="auto">
          <a:xfrm>
            <a:off x="4555375" y="4132629"/>
            <a:ext cx="7407922" cy="24843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53322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Prims’s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Like </a:t>
            </a:r>
            <a:r>
              <a:rPr lang="en-US" sz="26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Kruskal’s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algorithm, Prim’s algorithm uses a greedy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approach.</a:t>
            </a: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idea of the algorithm is to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grow </a:t>
            </a:r>
            <a:r>
              <a:rPr lang="en-US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by starting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 with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vertex 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in each step adding a new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leaf  </a:t>
            </a:r>
            <a:r>
              <a:rPr lang="en-US" sz="2600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until all vertices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joined it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chosen in such a way that the edge connecting it to T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minimum.</a:t>
            </a:r>
            <a:endParaRPr lang="en-US" sz="2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265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Prims’s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7: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minimum spanning tree of G</a:t>
            </a: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Inputs : Graph G=(V, E), Output : Tree T= (V, E')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loops.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parallel edges between two vertices except the edge with minimum weight.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{}, V'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{}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create the skeleton of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(draw all vertices) </a:t>
            </a:r>
          </a:p>
          <a:p>
            <a:pPr lvl="1" algn="just"/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 …</a:t>
            </a:r>
          </a:p>
          <a:p>
            <a:pPr algn="just">
              <a:lnSpc>
                <a:spcPct val="150000"/>
              </a:lnSpc>
            </a:pPr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709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Prims’s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  <a:endParaRPr lang="en-US" sz="26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 …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Choose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 unprocessed vertex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∈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add it to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':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{s}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Examine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 edges connected to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tree T =(V', E')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choose the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edge </a:t>
            </a:r>
            <a:r>
              <a:rPr lang="en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lowest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weight.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Add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this edge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tree T: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E'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 </a:t>
            </a:r>
            <a:r>
              <a:rPr lang="en" sz="20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1"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(all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vertices are examined: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then</a:t>
            </a:r>
          </a:p>
          <a:p>
            <a:pPr lvl="2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Return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Tree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= (V, E')</a:t>
            </a:r>
            <a:endParaRPr lang="en-US" sz="20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Else</a:t>
            </a:r>
          </a:p>
          <a:p>
            <a:pPr lvl="2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Go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</a:t>
            </a:r>
            <a:endParaRPr lang="en-US" sz="20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 If </a:t>
            </a:r>
          </a:p>
          <a:p>
            <a:pPr algn="just">
              <a:lnSpc>
                <a:spcPct val="150000"/>
              </a:lnSpc>
            </a:pPr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  <a:endParaRPr lang="en-US" sz="26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970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Prims’s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  <a:endParaRPr lang="en-US" sz="26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914400" lvl="1" indent="-457200" algn="just"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loops.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all parallel edges between two vertices except the edge with minimum weight.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{}, V'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{}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 create the skeleton of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(draw all vertices)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Choose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 unprocessed vertex s ∈ V and add it to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V':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 {s}</a:t>
            </a:r>
          </a:p>
          <a:p>
            <a:pPr marL="914400" lvl="1" indent="-457200" algn="just">
              <a:buFont typeface="+mj-lt"/>
              <a:buAutoNum type="arabicPeriod" startAt="5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Examine all edges connected to tree T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=(V',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E') and choose the edge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 the lowest weight.</a:t>
            </a:r>
          </a:p>
          <a:p>
            <a:pPr marL="914400" lvl="1" indent="-457200" algn="just">
              <a:buFont typeface="+mj-lt"/>
              <a:buAutoNum type="arabicPeriod" startAt="5"/>
            </a:pP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Add this edge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the tree T: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E' +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1" algn="just"/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(all vertices are examined: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 V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then</a:t>
            </a:r>
          </a:p>
          <a:p>
            <a:pPr lvl="2" algn="just"/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Return Tree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= (V, E')</a:t>
            </a:r>
          </a:p>
          <a:p>
            <a:pPr lvl="1" algn="just"/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Else</a:t>
            </a:r>
          </a:p>
          <a:p>
            <a:pPr lvl="2" algn="just"/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Go to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</a:t>
            </a:r>
            <a:endParaRPr lang="en-US" sz="20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 If </a:t>
            </a:r>
          </a:p>
          <a:p>
            <a:pPr algn="just">
              <a:lnSpc>
                <a:spcPct val="150000"/>
              </a:lnSpc>
            </a:pPr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  <a:endParaRPr lang="en-US" sz="26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2" r="67700" b="51436"/>
          <a:stretch/>
        </p:blipFill>
        <p:spPr bwMode="auto">
          <a:xfrm>
            <a:off x="7946967" y="3541222"/>
            <a:ext cx="3917526" cy="31598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723853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Sollin's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parallel algorithm for finding the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MST </a:t>
            </a: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considers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vertex in the graph to be the root of an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each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minimum cost edge that connects to a vertex in that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tree.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497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8: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minimum spanning tree of G</a:t>
            </a:r>
          </a:p>
          <a:p>
            <a:pPr algn="just"/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Inputs : Graph G=(V, E), Output : Tree T= (V, E')</a:t>
            </a:r>
          </a:p>
          <a:p>
            <a:pPr algn="just"/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</a:p>
          <a:p>
            <a:pPr lvl="1" algn="just">
              <a:lnSpc>
                <a:spcPct val="150000"/>
              </a:lnSpc>
            </a:pP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E'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{},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and create the skeleton of T (draw all vertices) </a:t>
            </a:r>
          </a:p>
          <a:p>
            <a:pPr lvl="1"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Repeat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V'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loops.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 parallel edges between two vertices except the edge with minimum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weight.</a:t>
            </a:r>
          </a:p>
          <a:p>
            <a:pPr lvl="2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 …</a:t>
            </a:r>
          </a:p>
          <a:p>
            <a:pPr lvl="1" algn="just">
              <a:lnSpc>
                <a:spcPct val="150000"/>
              </a:lnSpc>
            </a:pP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Until (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G is reduced to a single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vertex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lvl="1" algn="just"/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Tree </a:t>
            </a:r>
            <a:r>
              <a:rPr lang="en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= (V, E')</a:t>
            </a:r>
            <a:endParaRPr lang="en-US" sz="20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/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344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</a:p>
          <a:p>
            <a:pPr lvl="1" algn="just">
              <a:lnSpc>
                <a:spcPct val="150000"/>
              </a:lnSpc>
            </a:pP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E'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{},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and create the skeleton of T (draw all vertices) </a:t>
            </a:r>
          </a:p>
          <a:p>
            <a:pPr lvl="1"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Repeat</a:t>
            </a:r>
          </a:p>
          <a:p>
            <a:pPr lvl="2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… …</a:t>
            </a:r>
          </a:p>
          <a:p>
            <a:pPr lvl="2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While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(V'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≠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∅)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do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Choose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 unprocessed vertex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 ∈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endParaRPr lang="en-US" sz="2000" b="1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828800" lvl="3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Examine all edges connected to vertex </a:t>
            </a:r>
            <a:r>
              <a:rPr lang="en-US" sz="2000" b="1" i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and choose the edge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 the lowest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weight. 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Add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this edge to the tree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T: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E' +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Remove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ends of </a:t>
            </a:r>
            <a:r>
              <a:rPr lang="en" sz="20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sz="2000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2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While</a:t>
            </a:r>
          </a:p>
          <a:p>
            <a:pPr lvl="2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4. Merge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vertices of the same component into one vertex</a:t>
            </a:r>
          </a:p>
          <a:p>
            <a:pPr lvl="1"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Until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(G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is reduced to a single vertex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lvl="1" algn="just"/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Tree </a:t>
            </a:r>
            <a:r>
              <a:rPr lang="en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(V, E')</a:t>
            </a:r>
            <a:endParaRPr lang="en-US" sz="2000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/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1066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Introduction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remind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is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pair of sets (V, E),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 = (V , E).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circuit in a graph is a closed path that starts and ends at the same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vertex. 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is considered circuitless or acyclic if it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contains no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en-US" sz="2800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forest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circuitless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graph.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 connected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forest.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connected component of a forest is a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word "leaf" is used to refer to a vertex of degree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6138" y="3570853"/>
            <a:ext cx="5599746" cy="209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927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Sollin’s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</a:p>
          <a:p>
            <a:pPr lvl="1" algn="just"/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E'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{},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and create the skeleton of T (draw all vertices) </a:t>
            </a:r>
          </a:p>
          <a:p>
            <a:pPr lvl="1" algn="just"/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Repeat</a:t>
            </a:r>
          </a:p>
          <a:p>
            <a:pPr lvl="2" algn="just">
              <a:lnSpc>
                <a:spcPct val="150000"/>
              </a:lnSpc>
            </a:pP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V'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V</a:t>
            </a:r>
            <a:r>
              <a:rPr lang="e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Delete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loops and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all parallel edges between two vertices except the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minimum edge.</a:t>
            </a:r>
            <a:endParaRPr lang="en-US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2" algn="just">
              <a:lnSpc>
                <a:spcPct val="150000"/>
              </a:lnSpc>
            </a:pP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While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(V'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≠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∅) </a:t>
            </a: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do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Choose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 unprocessed vertex 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 ∈ </a:t>
            </a: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endParaRPr lang="en-US" b="1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828800" lvl="3" indent="-457200" algn="just">
              <a:buFont typeface="+mj-lt"/>
              <a:buAutoNum type="alphaLcPeriod"/>
            </a:pP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Examine all edges connected to vertex </a:t>
            </a:r>
            <a:r>
              <a:rPr lang="en-US" b="1" i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and choose the edge </a:t>
            </a:r>
            <a:r>
              <a:rPr lang="en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with the lowest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weight. 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Add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this edge to the tree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T: 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E' </a:t>
            </a:r>
            <a:r>
              <a:rPr lang="en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E' + </a:t>
            </a:r>
            <a:r>
              <a:rPr lang="en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marL="1828800" lvl="3" indent="-457200" algn="just">
              <a:buFont typeface="+mj-lt"/>
              <a:buAutoNum type="alphaLcPeriod"/>
            </a:pP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Remove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</a:t>
            </a: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V' </a:t>
            </a: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ends of </a:t>
            </a:r>
            <a:r>
              <a:rPr lang="en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" b="1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</a:p>
          <a:p>
            <a:pPr lvl="2" algn="just">
              <a:lnSpc>
                <a:spcPct val="150000"/>
              </a:lnSpc>
            </a:pP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 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While</a:t>
            </a:r>
          </a:p>
          <a:p>
            <a:pPr lvl="2" algn="just">
              <a:lnSpc>
                <a:spcPct val="150000"/>
              </a:lnSpc>
            </a:pPr>
            <a:r>
              <a:rPr lang="en-US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4. Merge 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vertices of the same component into one vertex</a:t>
            </a:r>
          </a:p>
          <a:p>
            <a:pPr lvl="1" algn="just">
              <a:lnSpc>
                <a:spcPct val="150000"/>
              </a:lnSpc>
            </a:pPr>
            <a:r>
              <a:rPr lang="en-US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Until 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(G</a:t>
            </a:r>
            <a:r>
              <a:rPr lang="en-US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is reduced to a single vertex</a:t>
            </a:r>
            <a:r>
              <a:rPr lang="en-US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lvl="1" algn="just"/>
            <a:r>
              <a:rPr lang="en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" dirty="0">
                <a:latin typeface="Courier New" panose="02070309020205020404" pitchFamily="49" charset="0"/>
                <a:cs typeface="Courier New" panose="02070309020205020404" pitchFamily="49" charset="0"/>
              </a:rPr>
              <a:t>Tree </a:t>
            </a:r>
            <a:r>
              <a:rPr lang="en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(V, E')</a:t>
            </a:r>
            <a:endParaRPr lang="en-US" b="1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/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err="1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50" b="50474"/>
          <a:stretch/>
        </p:blipFill>
        <p:spPr bwMode="auto">
          <a:xfrm>
            <a:off x="6492239" y="4530435"/>
            <a:ext cx="5554185" cy="2170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27541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Introduction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0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graph G has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vertices and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edges,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G is a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 if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is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connected,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is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circuitless,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add any new edge to G, then we will get one and only one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circuit,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you remove an edge from a tree, you break the connectivity.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n −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has no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loops,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exactly one path between any two vertices in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28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296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Directed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50000"/>
              </a:lnSpc>
            </a:pPr>
            <a:endParaRPr lang="en-US" sz="105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digraph G(V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root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∈ V and every vertex v ∈ V is reachable from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( There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unique directed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 that starts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8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8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digraph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called a directed tree if it has a root and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undirected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 is a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vertex with no incoming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edges.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vertex that directly precedes another vertex in 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Child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vertex that directly follows another vertex in 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Leaf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vertex with no outgoing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edges.</a:t>
            </a:r>
          </a:p>
          <a:p>
            <a:pPr algn="just">
              <a:lnSpc>
                <a:spcPct val="150000"/>
              </a:lnSpc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number of edges between a vertex and the root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50000"/>
              </a:lnSpc>
            </a:pPr>
            <a:endParaRPr lang="en-US" sz="28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156" y="3250276"/>
            <a:ext cx="4186844" cy="35218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94109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be a </a:t>
            </a:r>
            <a:r>
              <a:rPr lang="en-US" sz="28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graph,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let T be a subgraph of G. </a:t>
            </a:r>
            <a:endParaRPr lang="en-US" sz="28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(</a:t>
            </a:r>
            <a:r>
              <a:rPr lang="en-US" sz="28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𝑉1, 𝐸1) </a:t>
            </a:r>
            <a:r>
              <a:rPr lang="en-US" sz="2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said to be a subgraph of a graph 𝐺(𝑉, 𝐸) if 𝑉1 ⊆ 𝑉 and 𝐸1 ⊆ 𝐸.</a:t>
            </a:r>
          </a:p>
          <a:p>
            <a:pPr algn="just"/>
            <a:r>
              <a:rPr lang="en-US" sz="2600" b="1" i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(T 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is a tree that contains all the vertices 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of G) </a:t>
            </a:r>
            <a:r>
              <a:rPr lang="en-US" sz="2600" b="1" i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then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</a:p>
          <a:p>
            <a:pPr algn="just"/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T 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is called a spanning tree of G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</a:p>
          <a:p>
            <a:pPr algn="ctr"/>
            <a:r>
              <a:rPr lang="en-US" sz="2600" b="1" i="1" u="sng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Or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</a:t>
            </a:r>
          </a:p>
          <a:p>
            <a:pPr algn="just">
              <a:lnSpc>
                <a:spcPct val="150000"/>
              </a:lnSpc>
            </a:pPr>
            <a:r>
              <a:rPr lang="en-US" sz="2600" b="1" i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(T is a tree </a:t>
            </a:r>
            <a:r>
              <a:rPr lang="en-US" sz="26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𝑉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 = 𝑉 </a:t>
            </a:r>
            <a:r>
              <a:rPr lang="en-US" sz="26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and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𝐸1 ⊆ </a:t>
            </a:r>
            <a:r>
              <a:rPr lang="en-US" sz="26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E) </a:t>
            </a:r>
            <a:r>
              <a:rPr lang="en-US" sz="2600" b="1" i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then</a:t>
            </a:r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</a:p>
          <a:p>
            <a:pPr algn="just"/>
            <a:r>
              <a:rPr lang="en-US" sz="26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T is called a spanning tree of G.</a:t>
            </a: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4046" y="4749612"/>
            <a:ext cx="6383909" cy="195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67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ctr">
              <a:lnSpc>
                <a:spcPct val="150000"/>
              </a:lnSpc>
            </a:pP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spanning trees for the 4 × 4 grid graph.</a:t>
            </a:r>
            <a:endParaRPr lang="en-US" sz="26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335" y="1402242"/>
            <a:ext cx="8833332" cy="441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080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algn="ctr">
              <a:lnSpc>
                <a:spcPct val="150000"/>
              </a:lnSpc>
            </a:pP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Suppose we're installing a power line to connect several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houses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these houses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 the vertices of a graph and a wire connecting two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houses</a:t>
            </a:r>
            <a:endParaRPr lang="en-US" sz="2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 an edge of the graph,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then:</a:t>
            </a:r>
          </a:p>
          <a:p>
            <a:pPr algn="ctr">
              <a:lnSpc>
                <a:spcPct val="150000"/>
              </a:lnSpc>
            </a:pP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economical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reasons,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want to connect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houses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least amount of wire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 essentially becomes about :</a:t>
            </a:r>
          </a:p>
          <a:p>
            <a:pPr algn="ctr">
              <a:lnSpc>
                <a:spcPct val="150000"/>
              </a:lnSpc>
            </a:pP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minimum spanning tree in the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 containing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vertices</a:t>
            </a:r>
            <a:endParaRPr lang="en-US" sz="26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8575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Trees (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MST)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Problem: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 to find the spanning tree with the lowest weight of a connected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graph.</a:t>
            </a: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weight of a tree is the sum of all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weights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branches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several known algorithms for constructing an MST. We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describe here:</a:t>
            </a:r>
          </a:p>
          <a:p>
            <a:pPr algn="ctr">
              <a:lnSpc>
                <a:spcPct val="150000"/>
              </a:lnSpc>
            </a:pP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Prim,   </a:t>
            </a:r>
            <a:r>
              <a:rPr lang="en-US" sz="26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Kruskal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and  </a:t>
            </a:r>
            <a:r>
              <a:rPr lang="en-US" sz="26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Sollin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algorithms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" name="Pictur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007" y="2877888"/>
            <a:ext cx="7286524" cy="269163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urved Right Arrow 10"/>
          <p:cNvSpPr/>
          <p:nvPr/>
        </p:nvSpPr>
        <p:spPr>
          <a:xfrm>
            <a:off x="1524001" y="3793856"/>
            <a:ext cx="731520" cy="1216152"/>
          </a:xfrm>
          <a:prstGeom prst="curved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545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Minimum </a:t>
            </a: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panning Trees : </a:t>
            </a:r>
            <a:r>
              <a:rPr lang="en-US" sz="3200" b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Kruskal’s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algorithm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Kruskal’s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belongs to the class of greedy algorithms. 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Given a weighted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nontrivial graph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= (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V,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E) that is connected, 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w: </a:t>
            </a:r>
            <a:r>
              <a:rPr lang="en-US" sz="26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en-US" sz="26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weight function of G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stage is creating a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skeleton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tree T that is initially set to be a graph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edges</a:t>
            </a:r>
            <a:r>
              <a:rPr lang="en-US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                            </a:t>
            </a:r>
            <a:r>
              <a:rPr lang="en-US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= (V, </a:t>
            </a:r>
            <a:r>
              <a:rPr lang="en-US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Eˈ). </a:t>
            </a:r>
            <a:r>
              <a:rPr lang="en-US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ˈ = {}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next stage involves sorting the edges of G by weights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increasing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order. 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words, we label the edges of G as follows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4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…, </a:t>
            </a:r>
            <a:r>
              <a:rPr lang="e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algn="ctr">
              <a:lnSpc>
                <a:spcPct val="150000"/>
              </a:lnSpc>
            </a:pPr>
            <a:r>
              <a:rPr lang="pl-PL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fr-FR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fr-FR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fr-FR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w(</a:t>
            </a:r>
            <a:r>
              <a:rPr lang="e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w(</a:t>
            </a:r>
            <a:r>
              <a:rPr lang="e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l-PL" sz="26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≤ · · · ≤ 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w(</a:t>
            </a:r>
            <a:r>
              <a:rPr lang="en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sz="26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add </a:t>
            </a:r>
            <a:r>
              <a:rPr lang="en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edge set of T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not </a:t>
            </a:r>
            <a:r>
              <a:rPr lang="en-US" sz="26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 in T having </a:t>
            </a:r>
            <a:r>
              <a:rPr lang="en-US" sz="26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cycle. 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 Trees and </a:t>
            </a:r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Forests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9" name="Oval 54"/>
          <p:cNvSpPr>
            <a:spLocks noChangeArrowheads="1"/>
          </p:cNvSpPr>
          <p:nvPr/>
        </p:nvSpPr>
        <p:spPr bwMode="auto">
          <a:xfrm>
            <a:off x="127912" y="151904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93896" y="157586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7211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4879</TotalTime>
  <Words>1978</Words>
  <Application>Microsoft Office PowerPoint</Application>
  <PresentationFormat>Widescreen</PresentationFormat>
  <Paragraphs>258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Copperplate Gothic Light</vt:lpstr>
      <vt:lpstr>Courier New</vt:lpstr>
      <vt:lpstr>Garamond</vt:lpstr>
      <vt:lpstr>Monotype Corsiva</vt:lpstr>
      <vt:lpstr>Times New Roman</vt:lpstr>
      <vt:lpstr>Verdana</vt:lpstr>
      <vt:lpstr>Wingdings</vt:lpstr>
      <vt:lpstr>Office Theme</vt:lpstr>
      <vt:lpstr>PowerPoint Presentation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  <vt:lpstr> Trees and Forests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adel</cp:lastModifiedBy>
  <cp:revision>158</cp:revision>
  <dcterms:created xsi:type="dcterms:W3CDTF">2016-01-26T11:03:12Z</dcterms:created>
  <dcterms:modified xsi:type="dcterms:W3CDTF">2024-11-15T17:20:26Z</dcterms:modified>
</cp:coreProperties>
</file>