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5FC40E-E33C-4649-8D6C-95DE03262099}" type="datetimeFigureOut">
              <a:rPr lang="fr-FR" smtClean="0"/>
              <a:t>01/12/2024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4550A2-8743-4DF8-AA7F-2F9F71342C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713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870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870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870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870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870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870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870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870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870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870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87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870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870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870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870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87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87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870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870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870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870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87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01/12/2024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01/12/2024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01/12/2024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01/12/2024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01/12/2024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01/12/2024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01/12/2024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01/12/2024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01/12/2024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01/12/2024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01/12/2024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01/12/2024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620688"/>
            <a:ext cx="7772400" cy="1470025"/>
          </a:xfrm>
        </p:spPr>
        <p:txBody>
          <a:bodyPr>
            <a:no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Centre Universitaire Abdelhafidh Boussouf-MILA</a:t>
            </a:r>
            <a:br>
              <a:rPr lang="fr-F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Département de GM-ELM</a:t>
            </a:r>
            <a:br>
              <a:rPr lang="fr-F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400" baseline="30000" dirty="0" smtClean="0">
                <a:latin typeface="Times New Roman" pitchFamily="18" charset="0"/>
                <a:cs typeface="Times New Roman" pitchFamily="18" charset="0"/>
              </a:rPr>
              <a:t>re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Année Master ELM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31640" y="2924944"/>
            <a:ext cx="6400800" cy="1343000"/>
          </a:xfrm>
        </p:spPr>
        <p:txBody>
          <a:bodyPr/>
          <a:lstStyle/>
          <a:p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Réseaux électriques Industriels</a:t>
            </a:r>
            <a:endParaRPr lang="fr-F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1043608" y="6381328"/>
            <a:ext cx="6400800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Année Universitaire</a:t>
            </a:r>
            <a:r>
              <a:rPr lang="fr-FR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2024-2025</a:t>
            </a:r>
            <a:endParaRPr lang="fr-FR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2" descr="Résultat d’images pour Schéma Armoire Électriqu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4" descr="Résultat d’images pour Schéma Armoire Électriqu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6" descr="Résultat d’images pour Schéma Armoire Électriqu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8" descr="Résultat d’images pour Schéma Armoire Électrique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0" descr="Résultat d’images pour Schéma Armoire Électrique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cxnSp>
        <p:nvCxnSpPr>
          <p:cNvPr id="12" name="Connecteur droit 11"/>
          <p:cNvCxnSpPr/>
          <p:nvPr/>
        </p:nvCxnSpPr>
        <p:spPr>
          <a:xfrm>
            <a:off x="-17704" y="6381126"/>
            <a:ext cx="914400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1872296" y="2852936"/>
            <a:ext cx="536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1659632" y="4293096"/>
            <a:ext cx="582473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1619672" y="2564904"/>
            <a:ext cx="582473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1850040" y="4077072"/>
            <a:ext cx="536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0" y="0"/>
            <a:ext cx="612775" cy="6858000"/>
          </a:xfrm>
          <a:prstGeom prst="rect">
            <a:avLst/>
          </a:prstGeom>
          <a:gradFill flip="none" rotWithShape="1">
            <a:gsLst>
              <a:gs pos="0">
                <a:srgbClr val="002060">
                  <a:tint val="66000"/>
                  <a:satMod val="160000"/>
                </a:srgbClr>
              </a:gs>
              <a:gs pos="50000">
                <a:srgbClr val="002060">
                  <a:tint val="44500"/>
                  <a:satMod val="160000"/>
                </a:srgbClr>
              </a:gs>
              <a:gs pos="100000">
                <a:srgbClr val="00206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196752"/>
            <a:ext cx="1252537" cy="1243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737" y="1196752"/>
            <a:ext cx="1252537" cy="1243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821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VI: Câblage et maintenance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Détection et diagnostic des défaillances des installations électriques par la mesure de la température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917575" y="1484784"/>
            <a:ext cx="79280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surveillance thermique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 demain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3274" y="2276872"/>
            <a:ext cx="817318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Consiste à utiliser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les outils d’aide à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détection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et au diagnostic réalisés devront s’appuyer sur la chaîne logistique d’acquisition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des données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via le Web. </a:t>
            </a:r>
          </a:p>
          <a:p>
            <a:pPr marL="342900" indent="-342900">
              <a:buFont typeface="Wingdings" pitchFamily="2" charset="2"/>
              <a:buChar char="§"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Cette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chaîne se compose d’éléments communicants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Communication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Micrologics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": composants intégrés dans le disjoncteur pour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mesure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du courant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Power Meters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" pour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mesurer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le courant, la tension et le taux d'harmoniques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capteurs de température sans fil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Un serveur de stockage de données. </a:t>
            </a:r>
          </a:p>
        </p:txBody>
      </p:sp>
    </p:spTree>
    <p:extLst>
      <p:ext uri="{BB962C8B-B14F-4D97-AF65-F5344CB8AC3E}">
        <p14:creationId xmlns:p14="http://schemas.microsoft.com/office/powerpoint/2010/main" val="321961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VI: Câblage et maintenance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Exploitation des installations électriques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612774" y="1628800"/>
            <a:ext cx="8207697" cy="19389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L'exploitation d'une installation électrique signifie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des activités visant à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maintenir l'installation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électrique fonctionnelle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impliquant principalement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la commande, le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contrôle, l'inspection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, l'entretien et l'exécution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 travaux électriques et autres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5174" y="3861048"/>
            <a:ext cx="791128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La personne en charge d'une installation électrique prépare le plan d'exploitation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 l'installation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électrique et inspecte cette dernière ; </a:t>
            </a:r>
            <a:br>
              <a:rPr lang="fr-FR" sz="2400" dirty="0">
                <a:latin typeface="Times New Roman" pitchFamily="18" charset="0"/>
                <a:cs typeface="Times New Roman" pitchFamily="18" charset="0"/>
              </a:rPr>
            </a:b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6559" y="5175080"/>
            <a:ext cx="61830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Exécution des travaux d'exploitation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54075" y="5733256"/>
            <a:ext cx="81663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Inspection visuelle de l'installation électrique, et contrôle de sa propreté </a:t>
            </a:r>
          </a:p>
        </p:txBody>
      </p:sp>
    </p:spTree>
    <p:extLst>
      <p:ext uri="{BB962C8B-B14F-4D97-AF65-F5344CB8AC3E}">
        <p14:creationId xmlns:p14="http://schemas.microsoft.com/office/powerpoint/2010/main" val="59116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VI: Câblage et maintenance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Exploitation des installations électriques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612774" y="1628800"/>
            <a:ext cx="827970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4.1 Inspection des équipements de distribution d'électricité et des tableaux </a:t>
            </a:r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5066" y="2348880"/>
            <a:ext cx="837882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Vérification de l'existence d'autocollants et marquages, signaux de sécurité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Vérification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 l'existence des schémas électriques des tableaux et de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leurs conformités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à la situation réelle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Surveillance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des vibrations et du bruit des contacteurs et des relais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À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la recherche d'éventuels signes de chauffage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Contrôle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 l'étanchéité des contacts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Contrôle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 l'état des interrupteurs de protection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Contrôle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 l'état des marquages des câbles et de leur conformité à la situation réelle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06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VI: Câblage et maintenance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Exploitation des installations électriques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612774" y="1628800"/>
            <a:ext cx="827970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4.1 Inspection des équipements de distribution d'électricité et des tableaux </a:t>
            </a:r>
            <a:endParaRPr lang="fr-FR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7882" y="2348880"/>
            <a:ext cx="837882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Contrôle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 la conformité des équipements de protection aux exigences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Contrôle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 l'état des connexions écrou-boulon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Vérification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 l'existence de tous les câbles terriens nécessaires et inspection de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leurs états ;</a:t>
            </a:r>
          </a:p>
          <a:p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Contrôle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 la propreté des tableaux et équipements lors des travaux d'exploitation,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nettoyer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si nécessaire. </a:t>
            </a:r>
          </a:p>
        </p:txBody>
      </p:sp>
    </p:spTree>
    <p:extLst>
      <p:ext uri="{BB962C8B-B14F-4D97-AF65-F5344CB8AC3E}">
        <p14:creationId xmlns:p14="http://schemas.microsoft.com/office/powerpoint/2010/main" val="40624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VI: Câblage et maintenance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Exploitation des installations électriques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612774" y="1628800"/>
            <a:ext cx="82797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4.2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Inspection des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installations d’éclairage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2774" y="2204864"/>
            <a:ext cx="806368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Contrôle de l'état des luminaires et des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sources lumineuses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remplacement des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sources lumineuses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si nécessaire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Surveiller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la propreté des luminaires et faire des suggestions pour les ranger ; </a:t>
            </a:r>
            <a:br>
              <a:rPr lang="fr-FR" sz="2400" dirty="0">
                <a:latin typeface="Times New Roman" pitchFamily="18" charset="0"/>
                <a:cs typeface="Times New Roman" pitchFamily="18" charset="0"/>
              </a:rPr>
            </a:b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4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VI: Câblage et maintenance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Exploitation des installations électriques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612774" y="1628800"/>
            <a:ext cx="82797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4.3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Inspection des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câbles et installations des  MALT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0375" y="2204864"/>
            <a:ext cx="827970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Inspecter visuellement l'installation et faire des suggestions pour le ranger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Vérifier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l'étanchéité des contacts d'extrémité de câble, les resserrer si nécessaire ;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Inspection des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compteurs de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consommation électrique ;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Contrôle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visuel de la précision des minuteries programmables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05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VI: Câblage et maintenance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Exploitation des installations électriques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612775" y="1556792"/>
            <a:ext cx="769525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Contrôle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visuel de l'état des compteurs de consommation électrique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Maintenance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du système de protection contre la foudre conformément à la loi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Faire fonctionner le système d'éclairage de sécurité et tester le système de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protection contre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les courants de fuite conformément à la loi; effectuer des travaux d'entretien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Réalisation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 mesures électriques et d'inspections techniques. </a:t>
            </a:r>
          </a:p>
        </p:txBody>
      </p:sp>
    </p:spTree>
    <p:extLst>
      <p:ext uri="{BB962C8B-B14F-4D97-AF65-F5344CB8AC3E}">
        <p14:creationId xmlns:p14="http://schemas.microsoft.com/office/powerpoint/2010/main" val="273796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VI: Câblage et maintenance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Maintenance Industrielle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460375" y="1509068"/>
            <a:ext cx="8535045" cy="526297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La maintenance corrective ou curative</a:t>
            </a:r>
            <a:b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La maintenance corrective appelée parfois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curative  a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pour objet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 redonner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au matériel des qualités perdues nécessaires à son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utilisation. Selon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la norme NF EN 13306, la maintenance corrective peut être[28] :</a:t>
            </a:r>
            <a:br>
              <a:rPr lang="fr-FR" sz="2400" dirty="0">
                <a:latin typeface="Times New Roman" pitchFamily="18" charset="0"/>
                <a:cs typeface="Times New Roman" pitchFamily="18" charset="0"/>
              </a:rPr>
            </a:br>
            <a:r>
              <a:rPr lang="fr-F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Différée</a:t>
            </a:r>
            <a:r>
              <a:rPr lang="fr-F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n'est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pas exécutée immédiatement après la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détection d'une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panne, mais est retardée en accord avec des règles de maintenance données.</a:t>
            </a:r>
            <a:br>
              <a:rPr lang="fr-FR" sz="2400" dirty="0">
                <a:latin typeface="Times New Roman" pitchFamily="18" charset="0"/>
                <a:cs typeface="Times New Roman" pitchFamily="18" charset="0"/>
              </a:rPr>
            </a:br>
            <a:r>
              <a:rPr lang="fr-F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D’urgence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exécutée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sans délai après détection d'une panne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afin d'éviter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des conséquences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inacceptables.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Elle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est couramment appliquée à des composants plus petits, où la réparation est plus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coûteuse que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le remplacement, et où la perte du composant particulier pendant le fonctionnement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ne perturbe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pas la production d'énergie électrique. </a:t>
            </a:r>
          </a:p>
        </p:txBody>
      </p:sp>
    </p:spTree>
    <p:extLst>
      <p:ext uri="{BB962C8B-B14F-4D97-AF65-F5344CB8AC3E}">
        <p14:creationId xmlns:p14="http://schemas.microsoft.com/office/powerpoint/2010/main" val="169858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VI: Câblage et maintenance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Maintenance Industrielle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460375" y="1509068"/>
            <a:ext cx="8535045" cy="415498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La maintenance préventive</a:t>
            </a:r>
            <a:b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fr-FR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Maintenance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exécutée à des intervalles prédétermines ou selon des critères prescrits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et destinée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à réduire la probabilité de défaillance ou la dégradation du fonctionnement</a:t>
            </a:r>
            <a:br>
              <a:rPr lang="fr-FR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d’un bien (EN 13306 : avril 2001).</a:t>
            </a:r>
            <a:br>
              <a:rPr lang="fr-FR" sz="2400" b="1" dirty="0">
                <a:latin typeface="Times New Roman" pitchFamily="18" charset="0"/>
                <a:cs typeface="Times New Roman" pitchFamily="18" charset="0"/>
              </a:rPr>
            </a:b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Elle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doit permettre d’éviter les défaillances des matériels en cours d’utilisation. L’analyse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des coûts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doit mettre en évidence un gain par rapport aux défaillances qu’elle permet d’éviter. </a:t>
            </a:r>
            <a:br>
              <a:rPr lang="fr-FR" sz="2400" dirty="0">
                <a:latin typeface="Times New Roman" pitchFamily="18" charset="0"/>
                <a:cs typeface="Times New Roman" pitchFamily="18" charset="0"/>
              </a:rPr>
            </a:b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37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VI: Câblage et maintenance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Maintenance Industrielle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460375" y="1509068"/>
            <a:ext cx="8360097" cy="34163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2.1 </a:t>
            </a:r>
            <a:r>
              <a:rPr lang="fr-FR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maintenance préventive systématique</a:t>
            </a:r>
            <a:r>
              <a:rPr lang="fr-FR" sz="24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b="1" i="1" dirty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Maintenance préventive exécutée à des intervalles de temps préétablis ou selon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un nombre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défini d’unités d’usage mais sans contrôle préalable de l’état du bien (EN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13306 :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avril 2001).</a:t>
            </a:r>
            <a:br>
              <a:rPr lang="fr-FR" sz="2400" b="1" dirty="0">
                <a:latin typeface="Times New Roman" pitchFamily="18" charset="0"/>
                <a:cs typeface="Times New Roman" pitchFamily="18" charset="0"/>
              </a:rPr>
            </a:b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Cette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périodicité d’intervention est déterminée à partir de la mise en service ou après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une révision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complète ou partielle. </a:t>
            </a:r>
            <a:br>
              <a:rPr lang="fr-FR" sz="2400" dirty="0">
                <a:latin typeface="Times New Roman" pitchFamily="18" charset="0"/>
                <a:cs typeface="Times New Roman" pitchFamily="18" charset="0"/>
              </a:rPr>
            </a:b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44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VI: Câblage et maintenance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Introduction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612776" y="1772816"/>
            <a:ext cx="806368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Aujourd’hui, dans l’industrie, le souci des utilisateurs d’électricité de se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garantir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une continuité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 service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compte tenu des pertes souvent énormes engendrées par un arrêt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 fonctionnement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 leur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installation.</a:t>
            </a:r>
          </a:p>
          <a:p>
            <a:pPr marL="342900" indent="-342900">
              <a:buFont typeface="Wingdings" pitchFamily="2" charset="2"/>
              <a:buChar char="§"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Pour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cela tous les constructeurs d’équipements, propose systématiquement à ses clients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 premier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niveau de </a:t>
            </a:r>
            <a:r>
              <a:rPr lang="fr-F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maintenance préventive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dite de routine.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Il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se fait à intervalle de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temps régulier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afin de garantir les performances minimales, dans la durée de vie des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équipements, cela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à condition qu’ils soient utilisés dans les conditions normales </a:t>
            </a:r>
          </a:p>
        </p:txBody>
      </p:sp>
    </p:spTree>
    <p:extLst>
      <p:ext uri="{BB962C8B-B14F-4D97-AF65-F5344CB8AC3E}">
        <p14:creationId xmlns:p14="http://schemas.microsoft.com/office/powerpoint/2010/main" val="230773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VI: Câblage et maintenance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Maintenance Industrielle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587870" y="1484784"/>
            <a:ext cx="8160593" cy="267765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2.2 </a:t>
            </a:r>
            <a:r>
              <a:rPr lang="fr-FR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maintenance préventive conditionnelle</a:t>
            </a:r>
            <a:br>
              <a:rPr lang="fr-FR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Maintenance préventive basée sur une surveillance du fonctionnement du bien et/ou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des paramètres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significatifs de ce fonctionnement intégrant les actions qui en découlent.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La surveillance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du fonctionnement et des paramètres peut être exécutée selon un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calendrier, ou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à la demande, ou de façon continue (EN 13306 : avril 2001).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339303" y="4365104"/>
            <a:ext cx="884294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se caractérise par la mise en évidence des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points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faibles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Suivant le cas, il est souhaitable de les mettre sous surveillance et, à partir de là,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 décider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d’une intervention lorsqu’un certain seuil est atteint. Mais les contrôles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demeurent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systématiques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et font partie des moyens de contrôle non destructifs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fait par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des mesures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pertinentes sur le matériel en fonctionnement </a:t>
            </a:r>
          </a:p>
        </p:txBody>
      </p:sp>
    </p:spTree>
    <p:extLst>
      <p:ext uri="{BB962C8B-B14F-4D97-AF65-F5344CB8AC3E}">
        <p14:creationId xmlns:p14="http://schemas.microsoft.com/office/powerpoint/2010/main" val="271559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VI: Câblage et maintenance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Maintenance Préventive électrique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612774" y="1772816"/>
            <a:ext cx="813568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Avec un programme MPE les dangers potentiels pouvant entraîné une défaillance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 l'équipement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ou une interruption du service électrique peuvent être découverts et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corrigés.</a:t>
            </a:r>
          </a:p>
          <a:p>
            <a:pPr marL="342900" indent="-342900">
              <a:buFont typeface="Wingdings" pitchFamily="2" charset="2"/>
              <a:buChar char="§"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équipement correctement entretenu réduit les temps d'arrêt en minimisant les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pannes catastrophiques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§"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Pour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assurer le bon fonctionnement des équipements et appareils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électriques, il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est nécessaire de mettre en place un programme MPE efficace. </a:t>
            </a:r>
            <a:br>
              <a:rPr lang="fr-FR" sz="2400" dirty="0">
                <a:latin typeface="Times New Roman" pitchFamily="18" charset="0"/>
                <a:cs typeface="Times New Roman" pitchFamily="18" charset="0"/>
              </a:rPr>
            </a:b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41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VI: Câblage et maintenance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Maintenance Préventive électrique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460375" y="1844823"/>
            <a:ext cx="835171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Stratégies de la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MPE</a:t>
            </a:r>
          </a:p>
          <a:p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grande partie d'une maintenance préventive efficace des équipements électriques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peut être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résumée par quatre règles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Gardez-le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sec.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Gardez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propre.</a:t>
            </a:r>
          </a:p>
          <a:p>
            <a:pPr marL="342900" indent="-342900">
              <a:buFont typeface="Wingdings" pitchFamily="2" charset="2"/>
              <a:buChar char="Ø"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Gardez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cool.</a:t>
            </a:r>
          </a:p>
          <a:p>
            <a:pPr marL="342900" indent="-342900">
              <a:buFont typeface="Wingdings" pitchFamily="2" charset="2"/>
              <a:buChar char="Ø"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Gardez-le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serré </a:t>
            </a:r>
            <a:br>
              <a:rPr lang="fr-FR" sz="2400" dirty="0">
                <a:latin typeface="Times New Roman" pitchFamily="18" charset="0"/>
                <a:cs typeface="Times New Roman" pitchFamily="18" charset="0"/>
              </a:rPr>
            </a:b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35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VI: Câblage et maintenance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Maintenance Préventive électrique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447426" y="1484784"/>
            <a:ext cx="844505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Critères généraux pour un MPE efficace</a:t>
            </a:r>
            <a:b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L'équipement électrique efficace et les programmes de MPE et d'essai des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sous-systèmes doivent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satisfaire aux critères énumérés ci-dessous. </a:t>
            </a:r>
            <a:br>
              <a:rPr lang="fr-FR" sz="2000" dirty="0">
                <a:latin typeface="Times New Roman" pitchFamily="18" charset="0"/>
                <a:cs typeface="Times New Roman" pitchFamily="18" charset="0"/>
              </a:rPr>
            </a:b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7426" y="2931334"/>
            <a:ext cx="8207697" cy="34163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La direction doit attribuer une priorité élevée à MPE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dirty="0">
                <a:latin typeface="Times New Roman" pitchFamily="18" charset="0"/>
                <a:cs typeface="Times New Roman" pitchFamily="18" charset="0"/>
              </a:rPr>
            </a:br>
            <a:r>
              <a:rPr lang="fr-FR" dirty="0">
                <a:latin typeface="Times New Roman" pitchFamily="18" charset="0"/>
                <a:cs typeface="Times New Roman" pitchFamily="18" charset="0"/>
              </a:rPr>
              <a:t>➢ Les activités MPE doivent être classées par ordre de priorité en fonction de la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criticité des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systèmes et équipements impliqués.</a:t>
            </a:r>
            <a:br>
              <a:rPr lang="fr-FR" dirty="0">
                <a:latin typeface="Times New Roman" pitchFamily="18" charset="0"/>
                <a:cs typeface="Times New Roman" pitchFamily="18" charset="0"/>
              </a:rPr>
            </a:br>
            <a:r>
              <a:rPr lang="fr-FR" dirty="0">
                <a:latin typeface="Times New Roman" pitchFamily="18" charset="0"/>
                <a:cs typeface="Times New Roman" pitchFamily="18" charset="0"/>
              </a:rPr>
              <a:t>➢ Le programme MPE doit être effectué selon des procédures écrites non ambiguës.</a:t>
            </a:r>
            <a:br>
              <a:rPr lang="fr-FR" dirty="0">
                <a:latin typeface="Times New Roman" pitchFamily="18" charset="0"/>
                <a:cs typeface="Times New Roman" pitchFamily="18" charset="0"/>
              </a:rPr>
            </a:br>
            <a:r>
              <a:rPr lang="fr-FR" dirty="0">
                <a:latin typeface="Times New Roman" pitchFamily="18" charset="0"/>
                <a:cs typeface="Times New Roman" pitchFamily="18" charset="0"/>
              </a:rPr>
              <a:t>➢ Le programme MPE doit intégrer des dispositions efficaces pour l'analyse, la</a:t>
            </a:r>
            <a:br>
              <a:rPr lang="fr-FR" dirty="0">
                <a:latin typeface="Times New Roman" pitchFamily="18" charset="0"/>
                <a:cs typeface="Times New Roman" pitchFamily="18" charset="0"/>
              </a:rPr>
            </a:br>
            <a:r>
              <a:rPr lang="fr-FR" dirty="0">
                <a:latin typeface="Times New Roman" pitchFamily="18" charset="0"/>
                <a:cs typeface="Times New Roman" pitchFamily="18" charset="0"/>
              </a:rPr>
              <a:t>correction et le contrôle de la récurrence des causes premières des défaillances.</a:t>
            </a:r>
            <a:br>
              <a:rPr lang="fr-FR" dirty="0">
                <a:latin typeface="Times New Roman" pitchFamily="18" charset="0"/>
                <a:cs typeface="Times New Roman" pitchFamily="18" charset="0"/>
              </a:rPr>
            </a:br>
            <a:r>
              <a:rPr lang="fr-FR" dirty="0">
                <a:latin typeface="Times New Roman" pitchFamily="18" charset="0"/>
                <a:cs typeface="Times New Roman" pitchFamily="18" charset="0"/>
              </a:rPr>
              <a:t>➢ Des systèmes d'information doivent être en place pour enregistrer et mettre à jour</a:t>
            </a:r>
            <a:br>
              <a:rPr lang="fr-FR" dirty="0">
                <a:latin typeface="Times New Roman" pitchFamily="18" charset="0"/>
                <a:cs typeface="Times New Roman" pitchFamily="18" charset="0"/>
              </a:rPr>
            </a:br>
            <a:r>
              <a:rPr lang="fr-FR" dirty="0">
                <a:latin typeface="Times New Roman" pitchFamily="18" charset="0"/>
                <a:cs typeface="Times New Roman" pitchFamily="18" charset="0"/>
              </a:rPr>
              <a:t>l'historique d'entretien.</a:t>
            </a:r>
            <a:br>
              <a:rPr lang="fr-FR" dirty="0">
                <a:latin typeface="Times New Roman" pitchFamily="18" charset="0"/>
                <a:cs typeface="Times New Roman" pitchFamily="18" charset="0"/>
              </a:rPr>
            </a:br>
            <a:r>
              <a:rPr lang="fr-FR" dirty="0">
                <a:latin typeface="Times New Roman" pitchFamily="18" charset="0"/>
                <a:cs typeface="Times New Roman" pitchFamily="18" charset="0"/>
              </a:rPr>
              <a:t>➢ Le programme de MPE ne doit être effectué que par du personnel qualifié.</a:t>
            </a:r>
            <a:br>
              <a:rPr lang="fr-FR" dirty="0">
                <a:latin typeface="Times New Roman" pitchFamily="18" charset="0"/>
                <a:cs typeface="Times New Roman" pitchFamily="18" charset="0"/>
              </a:rPr>
            </a:br>
            <a:r>
              <a:rPr lang="fr-FR" dirty="0">
                <a:latin typeface="Times New Roman" pitchFamily="18" charset="0"/>
                <a:cs typeface="Times New Roman" pitchFamily="18" charset="0"/>
              </a:rPr>
              <a:t>➢ La direction doit surveiller et réévaluer en permanence l'efficacité du programme </a:t>
            </a:r>
            <a:br>
              <a:rPr lang="fr-FR" dirty="0">
                <a:latin typeface="Times New Roman" pitchFamily="18" charset="0"/>
                <a:cs typeface="Times New Roman" pitchFamily="18" charset="0"/>
              </a:rPr>
            </a:b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59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VI: Câblage et maintenance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Causes des défaillances des installations électriques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612776" y="1772816"/>
            <a:ext cx="80636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Environnement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/Pollution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b="1" dirty="0">
                <a:latin typeface="Times New Roman" pitchFamily="18" charset="0"/>
                <a:cs typeface="Times New Roman" pitchFamily="18" charset="0"/>
              </a:rPr>
            </a:b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Cette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famille comprend les causes de défaillances liées à l’environnement dans lequel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se trouvent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les composants d’une installation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électrique.</a:t>
            </a:r>
          </a:p>
          <a:p>
            <a:pPr marL="342900" indent="-342900">
              <a:buFont typeface="Wingdings" pitchFamily="2" charset="2"/>
              <a:buChar char="§"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environnement humide favorise l'oxydation des pièces métalliques dans l’installation.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poussière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ou les environnements corrosifs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peuvent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corroder les contacts électriques. Cela provoque une augmentation de la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résistance des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contacts pollués </a:t>
            </a:r>
          </a:p>
        </p:txBody>
      </p:sp>
    </p:spTree>
    <p:extLst>
      <p:ext uri="{BB962C8B-B14F-4D97-AF65-F5344CB8AC3E}">
        <p14:creationId xmlns:p14="http://schemas.microsoft.com/office/powerpoint/2010/main" val="93125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VI: Câblage et maintenance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Causes des défaillances des installations électriques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612776" y="1772816"/>
            <a:ext cx="80636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Défauts de raccordement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fr-FR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Ces défauts de connexion incluent le mauvais serrage des connexions des câbles et jeux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 barres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Ils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comprennent également de mauvaises connexions dues à des vis inappropriées.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défaut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 raccordement entrainera l’augmentation de la résistance électrique de la connexion </a:t>
            </a:r>
            <a:br>
              <a:rPr lang="fr-FR" sz="2400" dirty="0">
                <a:latin typeface="Times New Roman" pitchFamily="18" charset="0"/>
                <a:cs typeface="Times New Roman" pitchFamily="18" charset="0"/>
              </a:rPr>
            </a:b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VI: Câblage et maintenance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Causes des défaillances des installations électriques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612776" y="1772816"/>
            <a:ext cx="80636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Défauts Appareillages et ventilations</a:t>
            </a:r>
          </a:p>
          <a:p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Cette famille comprend les pannes du système de ventilation ou des appareils installés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dans l’installation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électrique.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Selon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les experts, un défaut au niveau de l’appareillage ou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une mauvaise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ventilation peut provoquer le déclenchement inopiné de l’équipement, dus à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une élévation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 la température ambiante de l’installation électrique. </a:t>
            </a:r>
            <a:r>
              <a:rPr lang="fr-FR" sz="2400" dirty="0"/>
              <a:t/>
            </a:r>
            <a:br>
              <a:rPr lang="fr-FR" sz="2400" dirty="0"/>
            </a:b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75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VI: Câblage et maintenance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Causes des défaillances des installations électriques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612776" y="1772816"/>
            <a:ext cx="853122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Surcharges</a:t>
            </a:r>
          </a:p>
          <a:p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surcharges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peuvent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être causées à un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mauvais dimensionnement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des jeux de barres et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autres appareillages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Elles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peuvent être aussi dues à un ajout de charges supplémentaires par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rapport à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ce qu’a été dimensionné au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départ</a:t>
            </a:r>
          </a:p>
          <a:p>
            <a:pPr marL="342900" indent="-342900">
              <a:buFont typeface="Wingdings" pitchFamily="2" charset="2"/>
              <a:buChar char="§"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Exp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Les surcharges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du neutre due à la présence d’harmoniques de rang 3 </a:t>
            </a:r>
            <a:r>
              <a:rPr lang="fr-FR" sz="2400" dirty="0"/>
              <a:t/>
            </a:r>
            <a:br>
              <a:rPr lang="fr-FR" sz="2400" dirty="0"/>
            </a:b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dirty="0">
                <a:latin typeface="Times New Roman" pitchFamily="18" charset="0"/>
                <a:cs typeface="Times New Roman" pitchFamily="18" charset="0"/>
              </a:rPr>
            </a:b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80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VI: Câblage et maintenance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Causes des défaillances des installations électriques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612776" y="1772816"/>
            <a:ext cx="85312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Objets oubliés ou intrusions extérieurs</a:t>
            </a:r>
          </a:p>
          <a:p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L’intrusion d’animaux dans les tableaux (souris, insectes, oiseaux) est l’une des causes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du court-circuit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Par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exemple, après des opérations de maintenance, L’oubli de clés et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autres objets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conducteurs dans les tableaux, peuvent aussi être la cause d’un court-circuit </a:t>
            </a:r>
            <a:br>
              <a:rPr lang="fr-FR" sz="2400" dirty="0">
                <a:latin typeface="Times New Roman" pitchFamily="18" charset="0"/>
                <a:cs typeface="Times New Roman" pitchFamily="18" charset="0"/>
              </a:rPr>
            </a:b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dirty="0">
                <a:latin typeface="Times New Roman" pitchFamily="18" charset="0"/>
                <a:cs typeface="Times New Roman" pitchFamily="18" charset="0"/>
              </a:rPr>
            </a:b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32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VI: Câblage et maintenance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Détection et diagnostic des défaillances des installations électriques par la mesure de la température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460374" y="1700808"/>
            <a:ext cx="79280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surveillance thermique hier et aujourd’hui</a:t>
            </a:r>
            <a:r>
              <a:rPr lang="fr-F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82202" y="2708920"/>
            <a:ext cx="819425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deux méthodes sont encore largement utilisées pour prédire le risque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 défaillance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 l’installation électrique créé par un échauffement excessif, sont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dirty="0">
                <a:latin typeface="Times New Roman" pitchFamily="18" charset="0"/>
                <a:cs typeface="Times New Roman" pitchFamily="18" charset="0"/>
              </a:rPr>
            </a:b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Les inspections régulières utilisent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sens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humains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fr-FR" sz="2400" dirty="0">
                <a:latin typeface="Times New Roman" pitchFamily="18" charset="0"/>
                <a:cs typeface="Times New Roman" pitchFamily="18" charset="0"/>
              </a:rPr>
            </a:b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Les inspections régulières en utilisant de la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thermographie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infrarouge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fr-FR" sz="2400" dirty="0">
                <a:latin typeface="Times New Roman" pitchFamily="18" charset="0"/>
                <a:cs typeface="Times New Roman" pitchFamily="18" charset="0"/>
              </a:rPr>
            </a:b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77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VI: Câblage et maintenance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Détection et diagnostic des défaillances des installations électriques par la mesure de la température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917575" y="1666181"/>
            <a:ext cx="79280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surveillance thermique hier et aujourd’hui</a:t>
            </a:r>
            <a:r>
              <a:rPr lang="fr-F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628704"/>
              </p:ext>
            </p:extLst>
          </p:nvPr>
        </p:nvGraphicFramePr>
        <p:xfrm>
          <a:off x="539552" y="2319104"/>
          <a:ext cx="7839272" cy="42062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919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19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Inspection régulière</a:t>
                      </a:r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Thermographie infrarouge</a:t>
                      </a:r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fr-FR" sz="2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l’agent de maintenance se promène</a:t>
                      </a:r>
                      <a:r>
                        <a:rPr lang="fr-FR" sz="2400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2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dans l’installation électrique, ouvre et inspecte les armoires, à la recherche de câbles</a:t>
                      </a:r>
                      <a:r>
                        <a:rPr lang="fr-FR" sz="2400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2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fondus, d’un jeu de barre qui change de couleur, ou pour détecter l’odeur d’un composant qui</a:t>
                      </a:r>
                      <a:r>
                        <a:rPr lang="fr-FR" sz="2400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2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brûle ou qui surchauffe.</a:t>
                      </a:r>
                      <a:r>
                        <a:rPr lang="fr-FR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permet de localiser les points chauds à partir d’une</a:t>
                      </a:r>
                      <a:br>
                        <a:rPr lang="fr-FR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fr-FR" sz="2400" b="0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photo thermique</a:t>
                      </a:r>
                      <a:r>
                        <a:rPr lang="fr-FR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Tout objet à température normale (supérieure au zéro absolu) émet un</a:t>
                      </a:r>
                      <a:r>
                        <a:rPr lang="fr-FR" sz="24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fr-FR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rayonnement dans le domaine infrarouge dépendant de sa température.</a:t>
                      </a:r>
                      <a:r>
                        <a:rPr lang="fr-FR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br>
                        <a:rPr lang="fr-FR" sz="24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638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1059</TotalTime>
  <Words>1160</Words>
  <Application>Microsoft Office PowerPoint</Application>
  <PresentationFormat>Affichage à l'écran (4:3)</PresentationFormat>
  <Paragraphs>165</Paragraphs>
  <Slides>23</Slides>
  <Notes>22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8" baseType="lpstr">
      <vt:lpstr>Arial</vt:lpstr>
      <vt:lpstr>Calibri</vt:lpstr>
      <vt:lpstr>Times New Roman</vt:lpstr>
      <vt:lpstr>Wingdings</vt:lpstr>
      <vt:lpstr>Thème Office</vt:lpstr>
      <vt:lpstr>Centre Universitaire Abdelhafidh Boussouf-MILA Département de GM-ELM 1re  Année Master ELM</vt:lpstr>
      <vt:lpstr>Chapitre VI: Câblage et maintenance 1. Introduction</vt:lpstr>
      <vt:lpstr>Chapitre VI: Câblage et maintenance 2. Causes des défaillances des installations électriques</vt:lpstr>
      <vt:lpstr>Chapitre VI: Câblage et maintenance 2. Causes des défaillances des installations électriques</vt:lpstr>
      <vt:lpstr>Chapitre VI: Câblage et maintenance 2. Causes des défaillances des installations électriques</vt:lpstr>
      <vt:lpstr>Chapitre VI: Câblage et maintenance 2. Causes des défaillances des installations électriques</vt:lpstr>
      <vt:lpstr>Chapitre VI: Câblage et maintenance 2. Causes des défaillances des installations électriques</vt:lpstr>
      <vt:lpstr>Chapitre VI: Câblage et maintenance 3. Détection et diagnostic des défaillances des installations électriques par la mesure de la température</vt:lpstr>
      <vt:lpstr>Chapitre VI: Câblage et maintenance 3. Détection et diagnostic des défaillances des installations électriques par la mesure de la température</vt:lpstr>
      <vt:lpstr>Chapitre VI: Câblage et maintenance 3. Détection et diagnostic des défaillances des installations électriques par la mesure de la température</vt:lpstr>
      <vt:lpstr>Chapitre VI: Câblage et maintenance 4. Exploitation des installations électriques</vt:lpstr>
      <vt:lpstr>Chapitre VI: Câblage et maintenance 4. Exploitation des installations électriques</vt:lpstr>
      <vt:lpstr>Chapitre VI: Câblage et maintenance 4. Exploitation des installations électriques</vt:lpstr>
      <vt:lpstr>Chapitre VI: Câblage et maintenance 4. Exploitation des installations électriques</vt:lpstr>
      <vt:lpstr>Chapitre VI: Câblage et maintenance 4. Exploitation des installations électriques</vt:lpstr>
      <vt:lpstr>Chapitre VI: Câblage et maintenance 4. Exploitation des installations électriques</vt:lpstr>
      <vt:lpstr>Chapitre VI: Câblage et maintenance 5. Maintenance Industrielle</vt:lpstr>
      <vt:lpstr>Chapitre VI: Câblage et maintenance 5. Maintenance Industrielle</vt:lpstr>
      <vt:lpstr>Chapitre VI: Câblage et maintenance 5. Maintenance Industrielle</vt:lpstr>
      <vt:lpstr>Chapitre VI: Câblage et maintenance 5. Maintenance Industrielle</vt:lpstr>
      <vt:lpstr>Chapitre VI: Câblage et maintenance 6. Maintenance Préventive électrique</vt:lpstr>
      <vt:lpstr>Chapitre VI: Câblage et maintenance 6. Maintenance Préventive électrique</vt:lpstr>
      <vt:lpstr>Chapitre VI: Câblage et maintenance 6. Maintenance Préventive électrique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acer</dc:creator>
  <cp:lastModifiedBy>pc</cp:lastModifiedBy>
  <cp:revision>147</cp:revision>
  <dcterms:created xsi:type="dcterms:W3CDTF">2023-10-24T13:19:11Z</dcterms:created>
  <dcterms:modified xsi:type="dcterms:W3CDTF">2024-12-01T13:54:38Z</dcterms:modified>
</cp:coreProperties>
</file>