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10C4E1-F10A-4066-9170-1B05F1D0458B}" v="18" dt="2023-10-07T10:32:03.7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déplacer la diapo</a:t>
            </a: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2000" b="0" strike="noStrike" spc="-1">
                <a:latin typeface="Arial"/>
              </a:rPr>
              <a:t>Cliquez pour modifier le format des notes</a:t>
            </a:r>
          </a:p>
        </p:txBody>
      </p:sp>
      <p:sp>
        <p:nvSpPr>
          <p:cNvPr id="9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&lt;en-tête&gt;</a:t>
            </a:r>
          </a:p>
        </p:txBody>
      </p:sp>
      <p:sp>
        <p:nvSpPr>
          <p:cNvPr id="100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fr-FR" sz="1400" b="0" strike="noStrike" spc="-1">
                <a:latin typeface="Times New Roman"/>
              </a:rPr>
              <a:t>&lt;date/heure&gt;</a:t>
            </a:r>
          </a:p>
        </p:txBody>
      </p:sp>
      <p:sp>
        <p:nvSpPr>
          <p:cNvPr id="101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102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CF81DABB-DA5C-466C-98F3-6B495FFD4BB5}" type="slidenum">
              <a:rPr lang="fr-FR" sz="1400" b="0" strike="noStrike" spc="-1">
                <a:latin typeface="Times New Roman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60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46655D9A-E8B9-424A-AA33-698665DB2307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63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18D13E2C-7670-4163-96B3-358A1942EC7B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66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8DA8A9DC-F011-4AF5-A03D-33E3D74A5E3B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69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EECF8D58-27DF-4AFB-BEA0-283C367EDFF8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8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72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C41814AA-B944-4AA6-B5E2-D2686FFD5543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9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3" hidden="1"/>
          <p:cNvSpPr/>
          <p:nvPr/>
        </p:nvSpPr>
        <p:spPr>
          <a:xfrm>
            <a:off x="304920" y="228600"/>
            <a:ext cx="11593440" cy="24678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7" name="Group 15"/>
          <p:cNvGrpSpPr/>
          <p:nvPr/>
        </p:nvGrpSpPr>
        <p:grpSpPr>
          <a:xfrm>
            <a:off x="282240" y="1679400"/>
            <a:ext cx="11630160" cy="1328760"/>
            <a:chOff x="282240" y="1679400"/>
            <a:chExt cx="11630160" cy="1328760"/>
          </a:xfrm>
        </p:grpSpPr>
        <p:sp>
          <p:nvSpPr>
            <p:cNvPr id="2" name="Freeform 14"/>
            <p:cNvSpPr/>
            <p:nvPr/>
          </p:nvSpPr>
          <p:spPr>
            <a:xfrm>
              <a:off x="8063280" y="1824480"/>
              <a:ext cx="3834000" cy="71280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" name="Freeform 18"/>
            <p:cNvSpPr/>
            <p:nvPr/>
          </p:nvSpPr>
          <p:spPr>
            <a:xfrm>
              <a:off x="3492360" y="1696320"/>
              <a:ext cx="7391520" cy="84888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" name="Freeform 22"/>
            <p:cNvSpPr/>
            <p:nvPr/>
          </p:nvSpPr>
          <p:spPr>
            <a:xfrm>
              <a:off x="3771720" y="1708560"/>
              <a:ext cx="7289640" cy="77328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" name="Freeform 26"/>
            <p:cNvSpPr/>
            <p:nvPr/>
          </p:nvSpPr>
          <p:spPr>
            <a:xfrm>
              <a:off x="7479360" y="1694880"/>
              <a:ext cx="4409640" cy="65052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" name="Freeform 10"/>
            <p:cNvSpPr/>
            <p:nvPr/>
          </p:nvSpPr>
          <p:spPr>
            <a:xfrm>
              <a:off x="282240" y="1679400"/>
              <a:ext cx="11630160" cy="13287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" name="Rounded Rectangle 15"/>
          <p:cNvSpPr/>
          <p:nvPr/>
        </p:nvSpPr>
        <p:spPr>
          <a:xfrm>
            <a:off x="304920" y="228600"/>
            <a:ext cx="11593440" cy="6033960"/>
          </a:xfrm>
          <a:prstGeom prst="roundRect">
            <a:avLst>
              <a:gd name="adj" fmla="val 1272"/>
            </a:avLst>
          </a:prstGeom>
          <a:gradFill rotWithShape="0">
            <a:gsLst>
              <a:gs pos="0">
                <a:srgbClr val="376092"/>
              </a:gs>
              <a:gs pos="100000">
                <a:srgbClr val="95B3D7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8" name="Group 9"/>
          <p:cNvGrpSpPr/>
          <p:nvPr/>
        </p:nvGrpSpPr>
        <p:grpSpPr>
          <a:xfrm>
            <a:off x="282240" y="5353920"/>
            <a:ext cx="11630160" cy="1330560"/>
            <a:chOff x="282240" y="5353920"/>
            <a:chExt cx="11630160" cy="1330560"/>
          </a:xfrm>
        </p:grpSpPr>
        <p:sp>
          <p:nvSpPr>
            <p:cNvPr id="9" name="Freeform 14"/>
            <p:cNvSpPr/>
            <p:nvPr/>
          </p:nvSpPr>
          <p:spPr>
            <a:xfrm>
              <a:off x="8073360" y="5499360"/>
              <a:ext cx="3839040" cy="71388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" name="Freeform 18"/>
            <p:cNvSpPr/>
            <p:nvPr/>
          </p:nvSpPr>
          <p:spPr>
            <a:xfrm>
              <a:off x="3496680" y="5370840"/>
              <a:ext cx="7401240" cy="85032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" name="Freeform 22"/>
            <p:cNvSpPr/>
            <p:nvPr/>
          </p:nvSpPr>
          <p:spPr>
            <a:xfrm>
              <a:off x="3776040" y="5383080"/>
              <a:ext cx="7299000" cy="77436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" name="Freeform 26"/>
            <p:cNvSpPr/>
            <p:nvPr/>
          </p:nvSpPr>
          <p:spPr>
            <a:xfrm>
              <a:off x="7488720" y="5369760"/>
              <a:ext cx="4415400" cy="65124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" name="Freeform 10"/>
            <p:cNvSpPr/>
            <p:nvPr/>
          </p:nvSpPr>
          <p:spPr>
            <a:xfrm>
              <a:off x="282240" y="5353920"/>
              <a:ext cx="11630160" cy="13305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44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ounded Rectangle 13"/>
          <p:cNvSpPr/>
          <p:nvPr/>
        </p:nvSpPr>
        <p:spPr>
          <a:xfrm>
            <a:off x="304920" y="228600"/>
            <a:ext cx="11593440" cy="24678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53" name="Group 15"/>
          <p:cNvGrpSpPr/>
          <p:nvPr/>
        </p:nvGrpSpPr>
        <p:grpSpPr>
          <a:xfrm>
            <a:off x="282240" y="1679400"/>
            <a:ext cx="11630160" cy="1328760"/>
            <a:chOff x="282240" y="1679400"/>
            <a:chExt cx="11630160" cy="1328760"/>
          </a:xfrm>
        </p:grpSpPr>
        <p:sp>
          <p:nvSpPr>
            <p:cNvPr id="54" name="Freeform 14"/>
            <p:cNvSpPr/>
            <p:nvPr/>
          </p:nvSpPr>
          <p:spPr>
            <a:xfrm>
              <a:off x="8063280" y="1824480"/>
              <a:ext cx="3834000" cy="71280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5" name="Freeform 18"/>
            <p:cNvSpPr/>
            <p:nvPr/>
          </p:nvSpPr>
          <p:spPr>
            <a:xfrm>
              <a:off x="3492360" y="1696320"/>
              <a:ext cx="7391520" cy="84888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6" name="Freeform 22"/>
            <p:cNvSpPr/>
            <p:nvPr/>
          </p:nvSpPr>
          <p:spPr>
            <a:xfrm>
              <a:off x="3771720" y="1708560"/>
              <a:ext cx="7289640" cy="77328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7" name="Freeform 26"/>
            <p:cNvSpPr/>
            <p:nvPr/>
          </p:nvSpPr>
          <p:spPr>
            <a:xfrm>
              <a:off x="7479360" y="1694880"/>
              <a:ext cx="4409640" cy="65052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" name="Freeform 10"/>
            <p:cNvSpPr/>
            <p:nvPr/>
          </p:nvSpPr>
          <p:spPr>
            <a:xfrm>
              <a:off x="282240" y="1679400"/>
              <a:ext cx="11630160" cy="13287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re 1"/>
          <p:cNvSpPr/>
          <p:nvPr/>
        </p:nvSpPr>
        <p:spPr>
          <a:xfrm>
            <a:off x="1724040" y="2125080"/>
            <a:ext cx="8596800" cy="176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>
              <a:lnSpc>
                <a:spcPct val="100000"/>
              </a:lnSpc>
            </a:pPr>
            <a:br>
              <a:rPr dirty="0"/>
            </a:br>
            <a:br>
              <a:rPr dirty="0"/>
            </a:b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Cours de l'algorithmique avancée et complexité</a:t>
            </a:r>
            <a:endParaRPr lang="fr-FR" sz="4000" b="0" strike="noStrike" spc="-1" dirty="0">
              <a:latin typeface="Arial"/>
            </a:endParaRPr>
          </a:p>
        </p:txBody>
      </p:sp>
      <p:sp>
        <p:nvSpPr>
          <p:cNvPr id="104" name="Sous-titre 2"/>
          <p:cNvSpPr/>
          <p:nvPr/>
        </p:nvSpPr>
        <p:spPr>
          <a:xfrm>
            <a:off x="1724040" y="3771000"/>
            <a:ext cx="8742960" cy="217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Par</a:t>
            </a:r>
            <a:endParaRPr lang="fr-F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Dr. Guemri Oualid</a:t>
            </a:r>
            <a:endParaRPr lang="fr-FR" sz="2400" b="0" strike="noStrike" spc="-1">
              <a:latin typeface="Arial"/>
            </a:endParaRPr>
          </a:p>
        </p:txBody>
      </p:sp>
      <p:sp>
        <p:nvSpPr>
          <p:cNvPr id="105" name="ZoneTexte 3"/>
          <p:cNvSpPr/>
          <p:nvPr/>
        </p:nvSpPr>
        <p:spPr>
          <a:xfrm>
            <a:off x="1405080" y="487800"/>
            <a:ext cx="9484920" cy="162976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Centre Universitaire de Mila</a:t>
            </a:r>
            <a:endParaRPr lang="fr-FR" sz="2000" b="0" strike="noStrike" spc="-1" dirty="0">
              <a:latin typeface="Arial"/>
            </a:endParaRPr>
          </a:p>
          <a:p>
            <a:pPr algn="ctr"/>
            <a:r>
              <a:rPr lang="fr-FR" sz="2000" spc="-1" dirty="0">
                <a:solidFill>
                  <a:srgbClr val="FFFFFF"/>
                </a:solidFill>
                <a:latin typeface="Times New Roman"/>
              </a:rPr>
              <a:t>institut de Mathématiques et informatiques</a:t>
            </a:r>
          </a:p>
          <a:p>
            <a:pPr algn="ctr">
              <a:lnSpc>
                <a:spcPct val="100000"/>
              </a:lnSpc>
            </a:pPr>
            <a:r>
              <a:rPr lang="en-US" sz="2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Département de </a:t>
            </a:r>
            <a:r>
              <a:rPr lang="en-US" sz="2000" spc="-1" dirty="0" err="1">
                <a:solidFill>
                  <a:srgbClr val="FFFFFF"/>
                </a:solidFill>
                <a:latin typeface="Times New Roman"/>
                <a:ea typeface="DejaVu Sans"/>
              </a:rPr>
              <a:t>l'informatique</a:t>
            </a:r>
            <a:br>
              <a:rPr dirty="0"/>
            </a:b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Master 1 I2A                                                                                              Année : </a:t>
            </a:r>
            <a:r>
              <a:rPr lang="fr-FR" sz="2000" spc="-1" dirty="0">
                <a:solidFill>
                  <a:srgbClr val="FFFFFF"/>
                </a:solidFill>
                <a:latin typeface="Times New Roman"/>
                <a:ea typeface="DejaVu Sans"/>
              </a:rPr>
              <a:t>2024/2025</a:t>
            </a:r>
            <a:endParaRPr lang="fr-FR" sz="20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Espace réservé du contenu 1"/>
          <p:cNvSpPr/>
          <p:nvPr/>
        </p:nvSpPr>
        <p:spPr>
          <a:xfrm>
            <a:off x="612360" y="2229480"/>
            <a:ext cx="1084572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Soit un tableau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de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n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éléments et un élément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(supposant un entier) :</a:t>
            </a:r>
            <a:endParaRPr lang="fr-FR" sz="28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En général, la recherche de l'existence de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dans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est en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O(n)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et l'insertion de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dans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est en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O(1)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. </a:t>
            </a:r>
            <a:endParaRPr lang="fr-FR" sz="28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Si</a:t>
            </a:r>
            <a:r>
              <a:rPr lang="fr-FR" sz="2800" b="0" strike="noStrike" spc="-1">
                <a:solidFill>
                  <a:srgbClr val="FF0000"/>
                </a:solidFill>
                <a:latin typeface="Times New Roman"/>
                <a:ea typeface="DejaVu Sans"/>
              </a:rPr>
              <a:t> 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le tableau est trié, alors la recherche de l'existence de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dans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(par la recherche dichotomique) est en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O(long(n))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, mais l'insertion de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dans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est en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O(n)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.</a:t>
            </a:r>
            <a:endParaRPr lang="fr-FR" sz="28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r>
              <a:rPr lang="fr-FR" sz="2800" b="1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Comment peut-on améliorer l'efficacité des opérations de l'insertion, la surpression et la recherche dans un tableau ? 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</p:txBody>
      </p:sp>
      <p:sp>
        <p:nvSpPr>
          <p:cNvPr id="126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7F2C0737-27CE-4BA3-989B-C91A7FE166A3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10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27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1. Introduction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Espace réservé du contenu 1"/>
          <p:cNvSpPr/>
          <p:nvPr/>
        </p:nvSpPr>
        <p:spPr>
          <a:xfrm>
            <a:off x="707760" y="2920320"/>
            <a:ext cx="10637280" cy="2017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457200" indent="-456120">
              <a:lnSpc>
                <a:spcPct val="80000"/>
              </a:lnSpc>
              <a:spcBef>
                <a:spcPts val="561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Les tables de hachages sont des structures de données qui  permettent d'améliorer la complexité des opérations d'insertion, de la suppression et de la recherche dans un tableau.</a:t>
            </a:r>
            <a:endParaRPr lang="fr-FR" sz="2800" b="0" strike="noStrike" spc="-1">
              <a:latin typeface="Arial"/>
            </a:endParaRPr>
          </a:p>
          <a:p>
            <a:pPr marL="457200" indent="-456120">
              <a:lnSpc>
                <a:spcPct val="80000"/>
              </a:lnSpc>
              <a:spcBef>
                <a:spcPts val="561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Le but est de rendre la complexité de ces opérations en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O(1)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.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</p:txBody>
      </p:sp>
      <p:sp>
        <p:nvSpPr>
          <p:cNvPr id="129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66ADD313-FCF5-4005-98D2-3415E30FB93C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11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30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2. Définition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 d'une table de hachage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Espace réservé du contenu 1"/>
          <p:cNvSpPr/>
          <p:nvPr/>
        </p:nvSpPr>
        <p:spPr>
          <a:xfrm>
            <a:off x="774360" y="2586960"/>
            <a:ext cx="10799280" cy="322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Soit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un ensemble d'éléments, et soit pour chaque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e 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∈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 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une clé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Soit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h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une fonction qui retourne pour chaque élément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e 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∈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 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 une valeur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 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 dont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0 ≤ 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) ≤ n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(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n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est la taille de la table de hachage);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Dans une table de hachage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T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 la position de chaque élément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e 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∈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 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dans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T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(pour l'insérer, le chercher ou le supprimer) est calculée par la fonction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h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(la valeur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 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). 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h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est appelée fonction de hachage.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La valeur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(pour chaque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e 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∈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 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) est appelée valeur de hachage.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</p:txBody>
      </p:sp>
      <p:sp>
        <p:nvSpPr>
          <p:cNvPr id="132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0777C38-2D4A-4F04-B811-7FDFA0E87C77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12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33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2. Définition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 d'une table de hachage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Espace réservé du contenu 1"/>
          <p:cNvSpPr/>
          <p:nvPr/>
        </p:nvSpPr>
        <p:spPr>
          <a:xfrm>
            <a:off x="531720" y="2684520"/>
            <a:ext cx="10637280" cy="334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Il est parfois possible qu'une fonction de hachage donne la même adresse (dans le tableau) à deux clés différentes !</a:t>
            </a:r>
            <a:endParaRPr lang="fr-FR" sz="2800" b="0" strike="noStrike" spc="-1">
              <a:latin typeface="Arial"/>
            </a:endParaRPr>
          </a:p>
          <a:p>
            <a:pPr marL="274320" indent="-272520" algn="just">
              <a:lnSpc>
                <a:spcPct val="80000"/>
              </a:lnSpc>
              <a:spcBef>
                <a:spcPts val="641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Ce problème est appelé </a:t>
            </a:r>
            <a:r>
              <a:rPr lang="fr-FR" sz="2800" b="1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"Problème de collision"</a:t>
            </a:r>
            <a:endParaRPr lang="fr-FR" sz="2800" b="0" strike="noStrike" spc="-1">
              <a:latin typeface="Arial"/>
            </a:endParaRPr>
          </a:p>
          <a:p>
            <a:pPr marL="274320" indent="-272520" algn="just">
              <a:lnSpc>
                <a:spcPct val="8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On dispose de deux solutions à ce problème :</a:t>
            </a: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2800" b="1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(1) Le chainage </a:t>
            </a: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(2) L'adressage ouvert</a:t>
            </a: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35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912DC87F-9CF7-4B8E-AD38-13B34DF9CBD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13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36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3. Problème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 de collision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Espace réservé du contenu 1"/>
          <p:cNvSpPr/>
          <p:nvPr/>
        </p:nvSpPr>
        <p:spPr>
          <a:xfrm>
            <a:off x="531720" y="2684520"/>
            <a:ext cx="11151360" cy="3161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Le chainage est une solution au problème de collision qui consiste à placer tous les éléments hachés dans la même adresse dans une liste chainée (donc, l'adresse ou bien la case du tableau contient le pointeur de cette liste) . 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La recherche d'un élément consiste à le chercher dans la liste;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La suppression d'un élément consiste à le supprimer de cette liste;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38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19DA129B-E493-442C-84DC-862F95CBBD2E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14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39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4. Le chainage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Espace réservé du contenu 1"/>
          <p:cNvSpPr/>
          <p:nvPr/>
        </p:nvSpPr>
        <p:spPr>
          <a:xfrm>
            <a:off x="531720" y="2684520"/>
            <a:ext cx="10637280" cy="2952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Avec l'adressage ouvert et en cas de collision, l'élément à insérer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est placé dans une autre adresse (autre que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). 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Cette nouvelle adresse est déterminé par une méthode de sondage.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La méthode de sondage calcule à chaque fois une nouvelle adresse jusqu’à l'arriver à une adresse libre, et donc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est inséré à cette adresse libre.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800" b="0" strike="noStrike" spc="-1">
              <a:latin typeface="Arial"/>
            </a:endParaRPr>
          </a:p>
        </p:txBody>
      </p:sp>
      <p:sp>
        <p:nvSpPr>
          <p:cNvPr id="141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33AF9874-B72E-417A-B6BA-32DFB638B156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15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42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5. Adressage ouvert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Espace réservé du contenu 1"/>
          <p:cNvSpPr/>
          <p:nvPr/>
        </p:nvSpPr>
        <p:spPr>
          <a:xfrm>
            <a:off x="855360" y="2875320"/>
            <a:ext cx="10637280" cy="244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Dans cette solution, on utilise une fonction de sondage linéaire.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Exemple :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                              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= (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+ i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% n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;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: est l'adresse de tableau calculée à la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 baseline="30000">
                <a:solidFill>
                  <a:srgbClr val="1F497D"/>
                </a:solidFill>
                <a:latin typeface="Times New Roman"/>
                <a:ea typeface="DejaVu Sans"/>
              </a:rPr>
              <a:t>ème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tentative.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n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est la taille de tableau.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44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27CF6133-0F16-4639-B388-81FDD34E1EAF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16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45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5.1. Adressage ouvert avec sondage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linéaire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Espace réservé du contenu 1"/>
          <p:cNvSpPr/>
          <p:nvPr/>
        </p:nvSpPr>
        <p:spPr>
          <a:xfrm>
            <a:off x="607680" y="2865600"/>
            <a:ext cx="10637280" cy="2476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,Sans-Serif"/>
              <a:buChar char="Ø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Dans cette solution, on utilise la fonction de sondage quadratique.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,Sans-Serif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Exemple :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                                    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= (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+ c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1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×i + c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2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×i</a:t>
            </a:r>
            <a:r>
              <a:rPr lang="fr-FR" sz="2800" b="0" strike="noStrike" spc="-1" baseline="30000">
                <a:solidFill>
                  <a:srgbClr val="1F497D"/>
                </a:solidFill>
                <a:latin typeface="Times New Roman"/>
                <a:ea typeface="DejaVu Sans"/>
              </a:rPr>
              <a:t>2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)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% n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;</a:t>
            </a:r>
            <a:endParaRPr lang="fr-FR" sz="2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 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: est l'adresse de tableau calculée à la 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 baseline="30000">
                <a:solidFill>
                  <a:srgbClr val="1F497D"/>
                </a:solidFill>
                <a:latin typeface="Times New Roman"/>
                <a:ea typeface="DejaVu Sans"/>
              </a:rPr>
              <a:t>ème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tentative. 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4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5559CDB9-FE5A-4309-BB9C-8DEBD7B5CF46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17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4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5.2. Adressage ouvert avec sondage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quadratique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Espace réservé du contenu 1"/>
          <p:cNvSpPr/>
          <p:nvPr/>
        </p:nvSpPr>
        <p:spPr>
          <a:xfrm>
            <a:off x="569880" y="2389320"/>
            <a:ext cx="10637280" cy="334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Dans cette solution, on utilise une deuxième fonction de hachage pour calculer la nouvelle adresse.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Example :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Soit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une fonction de hachage et soit une deuxième fonction de hachage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2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).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En cas de collision avec l'adresse 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),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la nouvelle adresse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h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à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 i</a:t>
            </a:r>
            <a:r>
              <a:rPr lang="fr-FR" sz="2400" b="0" i="1" strike="noStrike" spc="-1" baseline="30000">
                <a:solidFill>
                  <a:srgbClr val="1F497D"/>
                </a:solidFill>
                <a:latin typeface="Times New Roman"/>
                <a:ea typeface="DejaVu Sans"/>
              </a:rPr>
              <a:t>ème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tentative est calculée comme suit :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                                    h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= (h(k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+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i*h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2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))% n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50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1C10296C-2B18-43E3-A756-F2D89DE7AAAF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18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51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5.3. Adressage ouvert avec 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double hachage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Espace réservé du contenu 1"/>
          <p:cNvSpPr/>
          <p:nvPr/>
        </p:nvSpPr>
        <p:spPr>
          <a:xfrm>
            <a:off x="664920" y="2551320"/>
            <a:ext cx="10637280" cy="3923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324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Il existe des situations où les éléments sont stockés dans le tableau de cote a cote sous forme des clusters ou des grumeaux. Cette manière de placement augmente le cout des opérations</a:t>
            </a:r>
            <a:r>
              <a:rPr lang="fr-FR" sz="2400" b="0" strike="noStrike" spc="-1">
                <a:solidFill>
                  <a:srgbClr val="1F497D"/>
                </a:solidFill>
                <a:latin typeface="Candara"/>
                <a:ea typeface="Candara"/>
              </a:rPr>
              <a:t>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! On appelle ça:  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le problème de grumelage.</a:t>
            </a:r>
            <a:endParaRPr lang="fr-FR" sz="2400" b="0" strike="noStrike" spc="-1"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La méthode de l'adressage ouvert avec sondage linéaire est la méthode la plus  sensible au problème de grumelage, par rapport aux autres (avec sondage quadratique et avec double sondage)</a:t>
            </a:r>
            <a:endParaRPr lang="fr-FR" sz="2400" b="0" strike="noStrike" spc="-1"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solution au problème de grumelage est d'utiliser une bonne fonction de hachage qui peut réaliser une distribution uniforme des valeurs de hachage.. 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highlight>
                  <a:srgbClr val="FFFF00"/>
                </a:highlight>
                <a:latin typeface="Times New Roman"/>
                <a:ea typeface="Candara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53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F7290AE3-387F-4848-8D81-6ED1E50C488E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19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54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6. Problème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 de grumelage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re 1"/>
          <p:cNvSpPr/>
          <p:nvPr/>
        </p:nvSpPr>
        <p:spPr>
          <a:xfrm>
            <a:off x="1724040" y="2156760"/>
            <a:ext cx="8742960" cy="177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Chapitre 1 :</a:t>
            </a:r>
            <a:br/>
            <a:r>
              <a:rPr lang="fr-FR" sz="40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Complexité algorithmique</a:t>
            </a:r>
            <a:endParaRPr lang="fr-FR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Espace réservé du contenu 1"/>
          <p:cNvSpPr/>
          <p:nvPr/>
        </p:nvSpPr>
        <p:spPr>
          <a:xfrm>
            <a:off x="269640" y="2644200"/>
            <a:ext cx="11656440" cy="337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3240">
              <a:lnSpc>
                <a:spcPct val="100000"/>
              </a:lnSpc>
              <a:spcBef>
                <a:spcPts val="519"/>
              </a:spcBef>
              <a:buClr>
                <a:srgbClr val="4F81BD"/>
              </a:buClr>
              <a:buFont typeface="Wingdings,Sans-Serif"/>
              <a:buChar char="Ø"/>
            </a:pP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Il est claire que le développement d'une bonne fonction de hachage est indispensable pour l'efficacité des opérations : d'insertion, de recherche et de suppression.</a:t>
            </a:r>
            <a:endParaRPr lang="fr-FR" sz="2600" b="0" strike="noStrike" spc="-1"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519"/>
              </a:spcBef>
              <a:buClr>
                <a:srgbClr val="4F81BD"/>
              </a:buClr>
              <a:buFont typeface="Wingdings,Sans-Serif"/>
              <a:buChar char="Ø"/>
            </a:pP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La proportion des cases utilisées dans une table de hachage est calculé comme suit :</a:t>
            </a:r>
            <a:endParaRPr lang="fr-FR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      α = </a:t>
            </a:r>
            <a:r>
              <a:rPr lang="fr-FR" sz="26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y/n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, où :  </a:t>
            </a:r>
            <a:r>
              <a:rPr lang="fr-FR" sz="26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y 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est le nombre de cases utilisées et </a:t>
            </a:r>
            <a:r>
              <a:rPr lang="fr-FR" sz="26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n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est le nombre de cases dans le tableau.</a:t>
            </a:r>
            <a:endParaRPr lang="fr-FR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      α est appelé </a:t>
            </a:r>
            <a:r>
              <a:rPr lang="fr-FR" sz="2600" b="1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Facteur de charge</a:t>
            </a:r>
            <a:endParaRPr lang="fr-FR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</p:txBody>
      </p:sp>
      <p:sp>
        <p:nvSpPr>
          <p:cNvPr id="156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14B7A10A-B276-4C3D-867F-10695DAD85BC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20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57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Remarques importantes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re 1"/>
          <p:cNvSpPr/>
          <p:nvPr/>
        </p:nvSpPr>
        <p:spPr>
          <a:xfrm>
            <a:off x="2167920" y="2719800"/>
            <a:ext cx="8695800" cy="2075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1. La complexité algorithmique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2. L'ordre de grandeur asymptotique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3. Les classes classiques de complexité</a:t>
            </a:r>
            <a:br/>
            <a:endParaRPr lang="fr-FR" sz="3600" b="0" strike="noStrike" spc="-1">
              <a:latin typeface="Arial"/>
            </a:endParaRPr>
          </a:p>
        </p:txBody>
      </p:sp>
      <p:sp>
        <p:nvSpPr>
          <p:cNvPr id="108" name="Titre 1"/>
          <p:cNvSpPr/>
          <p:nvPr/>
        </p:nvSpPr>
        <p:spPr>
          <a:xfrm>
            <a:off x="3624120" y="1355040"/>
            <a:ext cx="4832280" cy="626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Plan 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Espace réservé du contenu 1"/>
          <p:cNvSpPr/>
          <p:nvPr/>
        </p:nvSpPr>
        <p:spPr>
          <a:xfrm>
            <a:off x="573480" y="2888280"/>
            <a:ext cx="10731960" cy="267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80000"/>
              </a:lnSpc>
              <a:spcBef>
                <a:spcPts val="561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La complexité d'un algorithme est la quantité de ressources nécessaires pour que cet algorithme accomplit sa tâche. Il existe deux types de complexité :</a:t>
            </a:r>
            <a:endParaRPr lang="fr-FR" sz="2800" b="0" strike="noStrike" spc="-1">
              <a:latin typeface="Arial"/>
            </a:endParaRPr>
          </a:p>
          <a:p>
            <a:pPr marL="1440">
              <a:lnSpc>
                <a:spcPct val="80000"/>
              </a:lnSpc>
              <a:spcBef>
                <a:spcPts val="561"/>
              </a:spcBef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1) 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complexité spatiale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: concerne la taille de la mémoire nécessaire pour l'exécution de l'algorithme.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2) 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complexité temporelle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: concerne le nombre d’instructions élémentaires  qu'il doit exécuter.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</p:txBody>
      </p:sp>
      <p:sp>
        <p:nvSpPr>
          <p:cNvPr id="110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00A6AC55-7C0C-473B-AC00-0C84474923F6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4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11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1. La complexité algorithmique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Espace réservé du contenu 1"/>
          <p:cNvSpPr/>
          <p:nvPr/>
        </p:nvSpPr>
        <p:spPr>
          <a:xfrm>
            <a:off x="440280" y="2574000"/>
            <a:ext cx="1147464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 dirty="0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La complexité d’un algorithme est toujours mesurée en fonction de la taille des données en entrée (</a:t>
            </a: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f(</a:t>
            </a:r>
            <a:r>
              <a:rPr lang="fr-FR" sz="28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n), n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est la taille des données en entrée). </a:t>
            </a:r>
            <a:endParaRPr lang="fr-FR" sz="2800" b="0" strike="noStrike" spc="-1" dirty="0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Pour un algorithme, la complexité est calculé dans le 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meilleur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, 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moyen 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et le 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pire 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des cas.</a:t>
            </a:r>
            <a:endParaRPr lang="fr-FR" sz="2800" b="0" strike="noStrike" spc="-1" dirty="0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Dans la littérature, lorsqu'on parle de la complexité d'un algorithme, il s’agit de la complexité 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temporelle 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dans le 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pire 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des cas. </a:t>
            </a:r>
            <a:endParaRPr lang="fr-FR" sz="2800" b="0" strike="noStrike" spc="-1" dirty="0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Exemples : 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f(n) 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= 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4n + 10 instructions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, 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f(n) 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= 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800" b="1" strike="noStrike" spc="-1" baseline="30000" dirty="0">
                <a:solidFill>
                  <a:srgbClr val="1F497D"/>
                </a:solidFill>
                <a:latin typeface="Times New Roman"/>
                <a:ea typeface="Candara"/>
              </a:rPr>
              <a:t>2</a:t>
            </a: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+ 3n + 1 instructions, </a:t>
            </a:r>
            <a:endParaRPr lang="fr-FR" sz="2800" b="0" strike="noStrike" spc="-1" dirty="0">
              <a:latin typeface="Arial"/>
            </a:endParaRPr>
          </a:p>
          <a:p>
            <a:pPr marL="1440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lang="fr-FR" sz="2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etc...</a:t>
            </a:r>
            <a:endParaRPr lang="fr-FR" sz="2800" b="0" strike="noStrike" spc="-1" dirty="0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 dirty="0">
              <a:latin typeface="Arial"/>
            </a:endParaRPr>
          </a:p>
        </p:txBody>
      </p:sp>
      <p:sp>
        <p:nvSpPr>
          <p:cNvPr id="113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0D5D6FD3-D960-439A-A5B3-0D965AB692F9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5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14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1. La complexité algorithmique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Espace réservé du contenu 1"/>
          <p:cNvSpPr/>
          <p:nvPr/>
        </p:nvSpPr>
        <p:spPr>
          <a:xfrm>
            <a:off x="939240" y="2607480"/>
            <a:ext cx="10131480" cy="3182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 algn="just">
              <a:lnSpc>
                <a:spcPct val="8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L'ordre de grandeur asymptotique (grand O) d'une fonction:</a:t>
            </a: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Soient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deux fonctions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et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g(n)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 on dit que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est en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O(g(s))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ou bien 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∈ 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O(g(s))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si : </a:t>
            </a:r>
            <a:endParaRPr lang="fr-FR" sz="2400" b="0" strike="noStrike" spc="-1"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∃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400" b="1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, 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∃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c, </a:t>
            </a:r>
            <a:r>
              <a:rPr lang="fr-FR" sz="2400" b="0" strike="noStrike" spc="-1">
                <a:solidFill>
                  <a:srgbClr val="1F497D"/>
                </a:solidFill>
                <a:latin typeface="Candara"/>
                <a:ea typeface="Candara"/>
              </a:rPr>
              <a:t>∀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n ≥ n</a:t>
            </a:r>
            <a:r>
              <a:rPr lang="fr-FR" sz="2400" b="1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  f(n) ≤ g(n)×c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où 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c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est une constante.</a:t>
            </a:r>
            <a:br/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 </a:t>
            </a:r>
            <a:endParaRPr lang="fr-FR" sz="2400" b="0" strike="noStrike" spc="-1">
              <a:latin typeface="Arial"/>
            </a:endParaRPr>
          </a:p>
          <a:p>
            <a:pPr marL="457200" indent="-456840">
              <a:lnSpc>
                <a:spcPct val="80000"/>
              </a:lnSpc>
              <a:spcBef>
                <a:spcPts val="479"/>
              </a:spcBef>
              <a:buClr>
                <a:srgbClr val="1F497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C’est à dire à partir d'un seuil 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400" b="1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 la fonction 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 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est dominée par 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g(n)×c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. Exemples : 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     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=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 n×4 + 10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est en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O(n),  f(n)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= 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400" b="1" strike="noStrike" spc="-1" baseline="30000">
                <a:solidFill>
                  <a:srgbClr val="1F497D"/>
                </a:solidFill>
                <a:latin typeface="Times New Roman"/>
                <a:ea typeface="Candara"/>
              </a:rPr>
              <a:t>2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 + 3n + 1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est en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O(n</a:t>
            </a:r>
            <a:r>
              <a:rPr lang="fr-FR" sz="2400" b="1" strike="noStrike" spc="-1" baseline="30000">
                <a:solidFill>
                  <a:srgbClr val="1F497D"/>
                </a:solidFill>
                <a:latin typeface="Times New Roman"/>
                <a:ea typeface="Candara"/>
              </a:rPr>
              <a:t>2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.</a:t>
            </a:r>
            <a:endParaRPr lang="fr-FR" sz="2400" b="0" strike="noStrike" spc="-1">
              <a:latin typeface="Arial"/>
            </a:endParaRPr>
          </a:p>
          <a:p>
            <a:pPr marL="458640" indent="-456840" algn="just">
              <a:lnSpc>
                <a:spcPct val="8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Pour évaluer et comparer les performances des algorithmes, on utilise souvent l’ordre de grandeur de la complexité. </a:t>
            </a:r>
            <a:r>
              <a:rPr lang="fr-FR" sz="2800" b="0" strike="noStrike" spc="-1">
                <a:solidFill>
                  <a:srgbClr val="1F497D"/>
                </a:solidFill>
                <a:latin typeface="Consolas"/>
                <a:ea typeface="Candara"/>
              </a:rPr>
              <a:t> </a:t>
            </a: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</p:txBody>
      </p:sp>
      <p:sp>
        <p:nvSpPr>
          <p:cNvPr id="116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D70CF8C0-8B93-41C8-9885-7BB4441CDD12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6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17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2. L'ordre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 de grandeur asymptotique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Espace réservé du contenu 1"/>
          <p:cNvSpPr/>
          <p:nvPr/>
        </p:nvSpPr>
        <p:spPr>
          <a:xfrm>
            <a:off x="1325520" y="2290320"/>
            <a:ext cx="9401400" cy="424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Les classes classiques de complexité :</a:t>
            </a: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</p:txBody>
      </p:sp>
      <p:sp>
        <p:nvSpPr>
          <p:cNvPr id="119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41075699-CA18-44AB-AA9E-0028822ED332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7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20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3. Les classes classiques de complexité</a:t>
            </a:r>
            <a:endParaRPr lang="fr-FR" sz="3600" b="0" strike="noStrike" spc="-1">
              <a:latin typeface="Arial"/>
            </a:endParaRPr>
          </a:p>
        </p:txBody>
      </p:sp>
      <p:graphicFrame>
        <p:nvGraphicFramePr>
          <p:cNvPr id="121" name="Tableau 5"/>
          <p:cNvGraphicFramePr/>
          <p:nvPr>
            <p:extLst>
              <p:ext uri="{D42A27DB-BD31-4B8C-83A1-F6EECF244321}">
                <p14:modId xmlns:p14="http://schemas.microsoft.com/office/powerpoint/2010/main" val="2854677937"/>
              </p:ext>
            </p:extLst>
          </p:nvPr>
        </p:nvGraphicFramePr>
        <p:xfrm>
          <a:off x="3512160" y="2828880"/>
          <a:ext cx="5153400" cy="3291840"/>
        </p:xfrm>
        <a:graphic>
          <a:graphicData uri="http://schemas.openxmlformats.org/drawingml/2006/table">
            <a:tbl>
              <a:tblPr/>
              <a:tblGrid>
                <a:gridCol w="2576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6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Times New Roman"/>
                          <a:ea typeface="DejaVu Sans"/>
                        </a:rPr>
                        <a:t>O : ordre de grandeur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FFFFFF"/>
                          </a:solidFill>
                          <a:latin typeface="Times New Roman"/>
                          <a:ea typeface="DejaVu Sans"/>
                        </a:rPr>
                        <a:t>Type de complexité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O(1)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Constante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O(log</a:t>
                      </a:r>
                      <a:r>
                        <a:rPr lang="fr-FR" sz="8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2</a:t>
                      </a:r>
                      <a:r>
                        <a:rPr lang="fr-FR" sz="18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(n))</a:t>
                      </a:r>
                      <a:endParaRPr lang="fr-FR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Logarithmique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Linéaire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O(nlog</a:t>
                      </a:r>
                      <a:r>
                        <a:rPr lang="fr-FR" sz="8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2</a:t>
                      </a:r>
                      <a:r>
                        <a:rPr lang="fr-FR" sz="18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(n))</a:t>
                      </a:r>
                      <a:endParaRPr lang="fr-FR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Quasi-linéaire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</a:t>
                      </a:r>
                      <a:r>
                        <a:rPr lang="fr-FR" sz="1800" b="0" strike="noStrike" spc="-1" baseline="3000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2</a:t>
                      </a: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Quadratique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</a:t>
                      </a:r>
                      <a:r>
                        <a:rPr lang="fr-FR" sz="1800" b="0" strike="noStrike" spc="-1" baseline="3000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3</a:t>
                      </a: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) 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Cubique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O(c</a:t>
                      </a:r>
                      <a:r>
                        <a:rPr lang="fr-FR" sz="1800" b="0" strike="noStrike" spc="-1" baseline="3000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n</a:t>
                      </a: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Exponentielle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O(n!)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Factorielle</a:t>
                      </a:r>
                      <a:endParaRPr lang="fr-FR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re 1"/>
          <p:cNvSpPr/>
          <p:nvPr/>
        </p:nvSpPr>
        <p:spPr>
          <a:xfrm>
            <a:off x="1724040" y="2156760"/>
            <a:ext cx="8742960" cy="177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Chapitre 2 :</a:t>
            </a:r>
            <a:br/>
            <a:r>
              <a:rPr lang="fr-FR" sz="40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Les tables de hachage</a:t>
            </a:r>
            <a:endParaRPr lang="fr-FR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itre 1"/>
          <p:cNvSpPr/>
          <p:nvPr/>
        </p:nvSpPr>
        <p:spPr>
          <a:xfrm>
            <a:off x="2167920" y="2053080"/>
            <a:ext cx="8695800" cy="274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1. Introduction</a:t>
            </a:r>
            <a:br/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2. Définition d'une table de hachage</a:t>
            </a:r>
            <a:br/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3. Problème de collision</a:t>
            </a:r>
            <a:br/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4. Le chainage</a:t>
            </a:r>
            <a:br/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5. Adressage ouvert</a:t>
            </a:r>
            <a:br/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6. Problème de grumelage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124" name="Titre 1"/>
          <p:cNvSpPr/>
          <p:nvPr/>
        </p:nvSpPr>
        <p:spPr>
          <a:xfrm>
            <a:off x="3624120" y="1174320"/>
            <a:ext cx="4832280" cy="626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Plan 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1416</Words>
  <Application>Microsoft Office PowerPoint</Application>
  <PresentationFormat>Grand écran</PresentationFormat>
  <Paragraphs>148</Paragraphs>
  <Slides>20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30" baseType="lpstr">
      <vt:lpstr>Arial</vt:lpstr>
      <vt:lpstr>Arial,Sans-Serif</vt:lpstr>
      <vt:lpstr>Candara</vt:lpstr>
      <vt:lpstr>Consolas</vt:lpstr>
      <vt:lpstr>Symbol</vt:lpstr>
      <vt:lpstr>Times New Roman</vt:lpstr>
      <vt:lpstr>Wingdings</vt:lpstr>
      <vt:lpstr>Wingdings,Sans-Serif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/>
  <dc:description/>
  <cp:lastModifiedBy>Oualid Guemri</cp:lastModifiedBy>
  <cp:revision>1020</cp:revision>
  <dcterms:created xsi:type="dcterms:W3CDTF">2022-08-03T08:44:48Z</dcterms:created>
  <dcterms:modified xsi:type="dcterms:W3CDTF">2024-10-15T14:23:03Z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5</vt:i4>
  </property>
  <property fmtid="{D5CDD505-2E9C-101B-9397-08002B2CF9AE}" pid="3" name="PresentationFormat">
    <vt:lpwstr>Grand écran</vt:lpwstr>
  </property>
  <property fmtid="{D5CDD505-2E9C-101B-9397-08002B2CF9AE}" pid="4" name="Slides">
    <vt:i4>20</vt:i4>
  </property>
</Properties>
</file>