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17" r:id="rId2"/>
    <p:sldId id="318" r:id="rId3"/>
    <p:sldId id="307" r:id="rId4"/>
    <p:sldId id="296" r:id="rId5"/>
    <p:sldId id="294" r:id="rId6"/>
    <p:sldId id="324" r:id="rId7"/>
    <p:sldId id="321" r:id="rId8"/>
    <p:sldId id="320" r:id="rId9"/>
    <p:sldId id="322" r:id="rId10"/>
    <p:sldId id="329" r:id="rId11"/>
    <p:sldId id="325" r:id="rId12"/>
    <p:sldId id="326" r:id="rId13"/>
    <p:sldId id="327" r:id="rId14"/>
    <p:sldId id="328" r:id="rId15"/>
    <p:sldId id="330" r:id="rId16"/>
    <p:sldId id="313" r:id="rId17"/>
    <p:sldId id="323" r:id="rId18"/>
    <p:sldId id="306" r:id="rId19"/>
    <p:sldId id="331" r:id="rId20"/>
  </p:sldIdLst>
  <p:sldSz cx="12192000" cy="6858000"/>
  <p:notesSz cx="6858000" cy="9144000"/>
  <p:defaultTextStyle>
    <a:defPPr rtl="0">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F867A"/>
    <a:srgbClr val="A9D7D9"/>
    <a:srgbClr val="93D3D9"/>
    <a:srgbClr val="AAD6FF"/>
    <a:srgbClr val="B2C8CD"/>
    <a:srgbClr val="CCD8D6"/>
    <a:srgbClr val="73292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94" autoAdjust="0"/>
    <p:restoredTop sz="94879" autoAdjust="0"/>
  </p:normalViewPr>
  <p:slideViewPr>
    <p:cSldViewPr snapToGrid="0">
      <p:cViewPr varScale="1">
        <p:scale>
          <a:sx n="81" d="100"/>
          <a:sy n="81" d="100"/>
        </p:scale>
        <p:origin x="110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fr-FR"/>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US" sz="1200"/>
            </a:lvl1pPr>
          </a:lstStyle>
          <a:p>
            <a:pPr rtl="0"/>
            <a:fld id="{62A5AE42-7DC1-8140-9B13-146984FDEF22}" type="datetimeFigureOut">
              <a:rPr lang="fr-FR" smtClean="0"/>
              <a:t>07/12/2024</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fr-FR"/>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17369B77-94AB-0344-9EBF-9DB9EE8D3ABC}" type="slidenum">
              <a:rPr lang="fr-FR" smtClean="0"/>
              <a:t>‹N°›</a:t>
            </a:fld>
            <a:endParaRPr lang="fr-F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US" sz="1200"/>
            </a:lvl1pPr>
          </a:lstStyle>
          <a:p>
            <a:fld id="{7E501539-1025-4555-B6A2-C6A39962CEEB}" type="datetime1">
              <a:rPr lang="fr-FR" smtClean="0"/>
              <a:pPr/>
              <a:t>07/12/2024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US"/>
            </a:defPP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US"/>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0775476F-A808-1F46-A368-07984F6DA22E}" type="slidenum">
              <a:rPr lang="fr-FR" noProof="0" smtClean="0"/>
              <a:t>‹N°›</a:t>
            </a:fld>
            <a:endParaRPr lang="fr-FR"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kern="1200">
        <a:solidFill>
          <a:schemeClr val="tx1"/>
        </a:solidFill>
        <a:latin typeface="+mn-lt"/>
        <a:ea typeface="+mn-ea"/>
        <a:cs typeface="+mn-cs"/>
      </a:defRPr>
    </a:lvl1pPr>
    <a:lvl2pPr marL="457200" algn="l" defTabSz="914400" rtl="0" eaLnBrk="1" latinLnBrk="0" hangingPunct="1">
      <a:defRPr lang="en-US" sz="1200" kern="1200">
        <a:solidFill>
          <a:schemeClr val="tx1"/>
        </a:solidFill>
        <a:latin typeface="+mn-lt"/>
        <a:ea typeface="+mn-ea"/>
        <a:cs typeface="+mn-cs"/>
      </a:defRPr>
    </a:lvl2pPr>
    <a:lvl3pPr marL="914400" algn="l" defTabSz="914400" rtl="0" eaLnBrk="1" latinLnBrk="0" hangingPunct="1">
      <a:defRPr lang="en-US" sz="1200" kern="1200">
        <a:solidFill>
          <a:schemeClr val="tx1"/>
        </a:solidFill>
        <a:latin typeface="+mn-lt"/>
        <a:ea typeface="+mn-ea"/>
        <a:cs typeface="+mn-cs"/>
      </a:defRPr>
    </a:lvl3pPr>
    <a:lvl4pPr marL="1371600" algn="l" defTabSz="914400" rtl="0" eaLnBrk="1" latinLnBrk="0" hangingPunct="1">
      <a:defRPr lang="en-US" sz="1200" kern="1200">
        <a:solidFill>
          <a:schemeClr val="tx1"/>
        </a:solidFill>
        <a:latin typeface="+mn-lt"/>
        <a:ea typeface="+mn-ea"/>
        <a:cs typeface="+mn-cs"/>
      </a:defRPr>
    </a:lvl4pPr>
    <a:lvl5pPr marL="1828800" algn="l" defTabSz="914400" rtl="0" eaLnBrk="1" latinLnBrk="0" hangingPunct="1">
      <a:defRPr lang="en-US" sz="1200" kern="1200">
        <a:solidFill>
          <a:schemeClr val="tx1"/>
        </a:solidFill>
        <a:latin typeface="+mn-lt"/>
        <a:ea typeface="+mn-ea"/>
        <a:cs typeface="+mn-cs"/>
      </a:defRPr>
    </a:lvl5pPr>
    <a:lvl6pPr marL="2286000" algn="l" defTabSz="914400" rtl="0" eaLnBrk="1" latinLnBrk="0" hangingPunct="1">
      <a:defRPr lang="en-US" sz="1200" kern="1200">
        <a:solidFill>
          <a:schemeClr val="tx1"/>
        </a:solidFill>
        <a:latin typeface="+mn-lt"/>
        <a:ea typeface="+mn-ea"/>
        <a:cs typeface="+mn-cs"/>
      </a:defRPr>
    </a:lvl6pPr>
    <a:lvl7pPr marL="2743200" algn="l" defTabSz="914400" rtl="0" eaLnBrk="1" latinLnBrk="0" hangingPunct="1">
      <a:defRPr lang="en-US" sz="1200" kern="1200">
        <a:solidFill>
          <a:schemeClr val="tx1"/>
        </a:solidFill>
        <a:latin typeface="+mn-lt"/>
        <a:ea typeface="+mn-ea"/>
        <a:cs typeface="+mn-cs"/>
      </a:defRPr>
    </a:lvl7pPr>
    <a:lvl8pPr marL="3200400" algn="l" defTabSz="914400" rtl="0" eaLnBrk="1" latinLnBrk="0" hangingPunct="1">
      <a:defRPr lang="en-US" sz="1200" kern="1200">
        <a:solidFill>
          <a:schemeClr val="tx1"/>
        </a:solidFill>
        <a:latin typeface="+mn-lt"/>
        <a:ea typeface="+mn-ea"/>
        <a:cs typeface="+mn-cs"/>
      </a:defRPr>
    </a:lvl8pPr>
    <a:lvl9pPr marL="3657600" algn="l" defTabSz="9144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noProof="0" smtClean="0"/>
              <a:t>1</a:t>
            </a:fld>
            <a:endParaRPr lang="fr-FR" noProof="0"/>
          </a:p>
        </p:txBody>
      </p:sp>
    </p:spTree>
    <p:extLst>
      <p:ext uri="{BB962C8B-B14F-4D97-AF65-F5344CB8AC3E}">
        <p14:creationId xmlns:p14="http://schemas.microsoft.com/office/powerpoint/2010/main" val="391414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en-US"/>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en-US"/>
            </a:defPPr>
          </a:lstStyle>
          <a:p>
            <a:pPr rtl="0"/>
            <a:fld id="{0775476F-A808-1F46-A368-07984F6DA22E}" type="slidenum">
              <a:rPr lang="fr-FR" smtClean="0"/>
              <a:t>2</a:t>
            </a:fld>
            <a:endParaRPr lang="fr-FR"/>
          </a:p>
        </p:txBody>
      </p:sp>
    </p:spTree>
    <p:extLst>
      <p:ext uri="{BB962C8B-B14F-4D97-AF65-F5344CB8AC3E}">
        <p14:creationId xmlns:p14="http://schemas.microsoft.com/office/powerpoint/2010/main" val="35554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3</a:t>
            </a:fld>
            <a:endParaRPr lang="fr-FR"/>
          </a:p>
        </p:txBody>
      </p:sp>
    </p:spTree>
    <p:extLst>
      <p:ext uri="{BB962C8B-B14F-4D97-AF65-F5344CB8AC3E}">
        <p14:creationId xmlns:p14="http://schemas.microsoft.com/office/powerpoint/2010/main" val="3826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en-US"/>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en-US"/>
            </a:defPPr>
          </a:lstStyle>
          <a:p>
            <a:pPr rtl="0"/>
            <a:fld id="{0775476F-A808-1F46-A368-07984F6DA22E}" type="slidenum">
              <a:rPr lang="fr-FR" smtClean="0"/>
              <a:t>4</a:t>
            </a:fld>
            <a:endParaRPr lang="fr-FR"/>
          </a:p>
        </p:txBody>
      </p:sp>
    </p:spTree>
    <p:extLst>
      <p:ext uri="{BB962C8B-B14F-4D97-AF65-F5344CB8AC3E}">
        <p14:creationId xmlns:p14="http://schemas.microsoft.com/office/powerpoint/2010/main" val="327023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5</a:t>
            </a:fld>
            <a:endParaRPr lang="fr-FR"/>
          </a:p>
        </p:txBody>
      </p:sp>
    </p:spTree>
    <p:extLst>
      <p:ext uri="{BB962C8B-B14F-4D97-AF65-F5344CB8AC3E}">
        <p14:creationId xmlns:p14="http://schemas.microsoft.com/office/powerpoint/2010/main" val="168426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16</a:t>
            </a:fld>
            <a:endParaRPr lang="fr-FR"/>
          </a:p>
        </p:txBody>
      </p:sp>
    </p:spTree>
    <p:extLst>
      <p:ext uri="{BB962C8B-B14F-4D97-AF65-F5344CB8AC3E}">
        <p14:creationId xmlns:p14="http://schemas.microsoft.com/office/powerpoint/2010/main" val="327628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18</a:t>
            </a:fld>
            <a:endParaRPr lang="fr-FR"/>
          </a:p>
        </p:txBody>
      </p:sp>
    </p:spTree>
    <p:extLst>
      <p:ext uri="{BB962C8B-B14F-4D97-AF65-F5344CB8AC3E}">
        <p14:creationId xmlns:p14="http://schemas.microsoft.com/office/powerpoint/2010/main" val="3915865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rtlCol="0" anchor="t">
            <a:noAutofit/>
          </a:bodyPr>
          <a:lstStyle>
            <a:lvl1pPr algn="ctr">
              <a:defRPr lang="en-US" sz="4600"/>
            </a:lvl1pPr>
          </a:lstStyle>
          <a:p>
            <a:pPr rtl="0"/>
            <a:r>
              <a:rPr lang="fr-FR" noProof="0"/>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rtlCol="0"/>
          <a:lstStyle>
            <a:lvl1pPr marL="0" indent="0" algn="ctr">
              <a:buNone/>
              <a:defRPr lang="en-US" sz="2400"/>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fr-FR" noProof="0"/>
              <a:t>Modifiez le style des sous-titres du masque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US"/>
            </a:lvl1pPr>
          </a:lstStyle>
          <a:p>
            <a:pPr rtl="0"/>
            <a:r>
              <a:rPr lang="fr-FR" noProof="0"/>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lang="en-US" sz="2400">
                <a:latin typeface="Gill Sans Nova Light" panose="020F0302020204030204" pitchFamily="34" charset="0"/>
                <a:cs typeface="Gill Sans Nova Light" panose="020F0302020204030204" pitchFamily="34" charset="0"/>
              </a:defRPr>
            </a:lvl1pPr>
            <a:lvl2pPr algn="l">
              <a:lnSpc>
                <a:spcPct val="150000"/>
              </a:lnSpc>
              <a:defRPr lang="en-US" sz="2000">
                <a:latin typeface="Gill Sans Nova Light" panose="020F0302020204030204" pitchFamily="34" charset="0"/>
                <a:cs typeface="Gill Sans Nova Light" panose="020F0302020204030204" pitchFamily="34" charset="0"/>
              </a:defRPr>
            </a:lvl2pPr>
            <a:lvl3pPr algn="ctr">
              <a:defRPr lang="en-US" sz="1600">
                <a:latin typeface="Gill Sans Nova Light" panose="020F0302020204030204" pitchFamily="34" charset="0"/>
                <a:cs typeface="Gill Sans Nova Light" panose="020F0302020204030204" pitchFamily="34" charset="0"/>
              </a:defRPr>
            </a:lvl3pPr>
            <a:lvl4pPr algn="ctr">
              <a:defRPr lang="en-US" sz="1400">
                <a:latin typeface="Gill Sans Nova Light" panose="020F0302020204030204" pitchFamily="34" charset="0"/>
                <a:cs typeface="Gill Sans Nova Light" panose="020F0302020204030204" pitchFamily="34" charset="0"/>
              </a:defRPr>
            </a:lvl4pPr>
            <a:lvl5pPr algn="ctr">
              <a:defRPr lang="en-US" sz="1400">
                <a:latin typeface="Gill Sans Nova Light" panose="020F0302020204030204" pitchFamily="34" charset="0"/>
                <a:cs typeface="Gill Sans Nova Light" panose="020F0302020204030204" pitchFamily="34" charset="0"/>
              </a:defRPr>
            </a:lvl5pPr>
          </a:lstStyle>
          <a:p>
            <a:pPr lvl="0" rtl="0"/>
            <a:r>
              <a:rPr lang="fr-FR" noProof="0"/>
              <a:t>Modifiez les styles du texte du masque</a:t>
            </a:r>
          </a:p>
          <a:p>
            <a:pPr lvl="1" rtl="0"/>
            <a:r>
              <a:rPr lang="fr-FR" noProof="0"/>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US"/>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38200" y="2628461"/>
            <a:ext cx="5181600" cy="3548501"/>
          </a:xfrm>
        </p:spPr>
        <p:txBody>
          <a:bodyPr rtlCol="0"/>
          <a:lstStyle>
            <a:defPPr>
              <a:defRPr lang="en-US"/>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hasCustomPrompt="1"/>
          </p:nvPr>
        </p:nvSpPr>
        <p:spPr>
          <a:xfrm>
            <a:off x="6172200" y="2628461"/>
            <a:ext cx="5181600" cy="3548501"/>
          </a:xfrm>
        </p:spPr>
        <p:txBody>
          <a:bodyPr rtlCol="0"/>
          <a:lstStyle>
            <a:defPPr>
              <a:defRPr lang="en-US"/>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rtlCol="0"/>
          <a:lstStyle>
            <a:defPPr>
              <a:defRPr lang="en-US"/>
            </a:defPPr>
          </a:lstStyle>
          <a:p>
            <a:pPr rtl="0"/>
            <a:r>
              <a:rPr lang="fr-FR" noProof="0"/>
              <a:t>Titre de la présentation</a:t>
            </a:r>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30106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rtlCol="0" anchor="b">
            <a:normAutofit/>
          </a:bodyPr>
          <a:lstStyle>
            <a:lvl1pPr algn="ctr">
              <a:defRPr lang="en-US" sz="44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hasCustomPrompt="1"/>
          </p:nvPr>
        </p:nvSpPr>
        <p:spPr>
          <a:xfrm>
            <a:off x="1153668" y="4773168"/>
            <a:ext cx="9884664" cy="457200"/>
          </a:xfrm>
        </p:spPr>
        <p:txBody>
          <a:bodyPr rtlCol="0" anchor="ctr"/>
          <a:lstStyle>
            <a:lvl1pPr marL="0" indent="0" algn="ctr">
              <a:buNone/>
              <a:defRPr lang="en-US" sz="2400">
                <a:solidFill>
                  <a:schemeClr val="accent3"/>
                </a:solidFill>
              </a:defRPr>
            </a:lvl1pPr>
            <a:lvl2pPr marL="457200" indent="0">
              <a:buNone/>
              <a:defRPr lang="en-US" sz="2000">
                <a:solidFill>
                  <a:schemeClr val="tx1">
                    <a:tint val="75000"/>
                  </a:schemeClr>
                </a:solidFill>
              </a:defRPr>
            </a:lvl2pPr>
            <a:lvl3pPr marL="914400" indent="0">
              <a:buNone/>
              <a:defRPr lang="en-US" sz="1800">
                <a:solidFill>
                  <a:schemeClr val="tx1">
                    <a:tint val="75000"/>
                  </a:schemeClr>
                </a:solidFill>
              </a:defRPr>
            </a:lvl3pPr>
            <a:lvl4pPr marL="1371600" indent="0">
              <a:buNone/>
              <a:defRPr lang="en-US" sz="1600">
                <a:solidFill>
                  <a:schemeClr val="tx1">
                    <a:tint val="75000"/>
                  </a:schemeClr>
                </a:solidFill>
              </a:defRPr>
            </a:lvl4pPr>
            <a:lvl5pPr marL="1828800" indent="0">
              <a:buNone/>
              <a:defRPr lang="en-US" sz="1600">
                <a:solidFill>
                  <a:schemeClr val="tx1">
                    <a:tint val="75000"/>
                  </a:schemeClr>
                </a:solidFill>
              </a:defRPr>
            </a:lvl5pPr>
            <a:lvl6pPr marL="2286000" indent="0">
              <a:buNone/>
              <a:defRPr lang="en-US" sz="1600">
                <a:solidFill>
                  <a:schemeClr val="tx1">
                    <a:tint val="75000"/>
                  </a:schemeClr>
                </a:solidFill>
              </a:defRPr>
            </a:lvl6pPr>
            <a:lvl7pPr marL="2743200" indent="0">
              <a:buNone/>
              <a:defRPr lang="en-US" sz="1600">
                <a:solidFill>
                  <a:schemeClr val="tx1">
                    <a:tint val="75000"/>
                  </a:schemeClr>
                </a:solidFill>
              </a:defRPr>
            </a:lvl7pPr>
            <a:lvl8pPr marL="3200400" indent="0">
              <a:buNone/>
              <a:defRPr lang="en-US" sz="1600">
                <a:solidFill>
                  <a:schemeClr val="tx1">
                    <a:tint val="75000"/>
                  </a:schemeClr>
                </a:solidFill>
              </a:defRPr>
            </a:lvl8pPr>
            <a:lvl9pPr marL="3657600" indent="0">
              <a:buNone/>
              <a:defRPr lang="en-US" sz="1600">
                <a:solidFill>
                  <a:schemeClr val="tx1">
                    <a:tint val="75000"/>
                  </a:schemeClr>
                </a:solidFill>
              </a:defRPr>
            </a:lvl9pPr>
          </a:lstStyle>
          <a:p>
            <a:pPr lvl="0" rtl="0"/>
            <a:r>
              <a:rPr lang="fr-FR" noProof="0"/>
              <a:t>Modifiez les styles du texte du masque</a:t>
            </a:r>
          </a:p>
        </p:txBody>
      </p:sp>
      <p:sp>
        <p:nvSpPr>
          <p:cNvPr id="4" name="Espace réservé du texte 2">
            <a:extLst>
              <a:ext uri="{FF2B5EF4-FFF2-40B4-BE49-F238E27FC236}">
                <a16:creationId xmlns:a16="http://schemas.microsoft.com/office/drawing/2014/main" id="{3F985769-113A-DF15-0359-78B06126CA60}"/>
              </a:ext>
            </a:extLst>
          </p:cNvPr>
          <p:cNvSpPr>
            <a:spLocks noGrp="1"/>
          </p:cNvSpPr>
          <p:nvPr>
            <p:ph type="body" idx="10" hasCustomPrompt="1"/>
          </p:nvPr>
        </p:nvSpPr>
        <p:spPr>
          <a:xfrm>
            <a:off x="1153668" y="3666744"/>
            <a:ext cx="9884664" cy="457200"/>
          </a:xfrm>
        </p:spPr>
        <p:txBody>
          <a:bodyPr rtlCol="0" anchor="ctr"/>
          <a:lstStyle>
            <a:lvl1pPr marL="0" indent="0" algn="ctr">
              <a:buNone/>
              <a:defRPr lang="en-US" sz="2400">
                <a:solidFill>
                  <a:schemeClr val="accent3"/>
                </a:solidFill>
              </a:defRPr>
            </a:lvl1pPr>
            <a:lvl2pPr marL="457200" indent="0">
              <a:buNone/>
              <a:defRPr lang="en-US" sz="2000">
                <a:solidFill>
                  <a:schemeClr val="tx1">
                    <a:tint val="75000"/>
                  </a:schemeClr>
                </a:solidFill>
              </a:defRPr>
            </a:lvl2pPr>
            <a:lvl3pPr marL="914400" indent="0">
              <a:buNone/>
              <a:defRPr lang="en-US" sz="1800">
                <a:solidFill>
                  <a:schemeClr val="tx1">
                    <a:tint val="75000"/>
                  </a:schemeClr>
                </a:solidFill>
              </a:defRPr>
            </a:lvl3pPr>
            <a:lvl4pPr marL="1371600" indent="0">
              <a:buNone/>
              <a:defRPr lang="en-US" sz="1600">
                <a:solidFill>
                  <a:schemeClr val="tx1">
                    <a:tint val="75000"/>
                  </a:schemeClr>
                </a:solidFill>
              </a:defRPr>
            </a:lvl4pPr>
            <a:lvl5pPr marL="1828800" indent="0">
              <a:buNone/>
              <a:defRPr lang="en-US" sz="1600">
                <a:solidFill>
                  <a:schemeClr val="tx1">
                    <a:tint val="75000"/>
                  </a:schemeClr>
                </a:solidFill>
              </a:defRPr>
            </a:lvl5pPr>
            <a:lvl6pPr marL="2286000" indent="0">
              <a:buNone/>
              <a:defRPr lang="en-US" sz="1600">
                <a:solidFill>
                  <a:schemeClr val="tx1">
                    <a:tint val="75000"/>
                  </a:schemeClr>
                </a:solidFill>
              </a:defRPr>
            </a:lvl6pPr>
            <a:lvl7pPr marL="2743200" indent="0">
              <a:buNone/>
              <a:defRPr lang="en-US" sz="1600">
                <a:solidFill>
                  <a:schemeClr val="tx1">
                    <a:tint val="75000"/>
                  </a:schemeClr>
                </a:solidFill>
              </a:defRPr>
            </a:lvl7pPr>
            <a:lvl8pPr marL="3200400" indent="0">
              <a:buNone/>
              <a:defRPr lang="en-US" sz="1600">
                <a:solidFill>
                  <a:schemeClr val="tx1">
                    <a:tint val="75000"/>
                  </a:schemeClr>
                </a:solidFill>
              </a:defRPr>
            </a:lvl8pPr>
            <a:lvl9pPr marL="3657600" indent="0">
              <a:buNone/>
              <a:defRPr lang="en-US" sz="1600">
                <a:solidFill>
                  <a:schemeClr val="tx1">
                    <a:tint val="75000"/>
                  </a:schemeClr>
                </a:solidFill>
              </a:defRPr>
            </a:lvl9pPr>
          </a:lstStyle>
          <a:p>
            <a:pPr lvl="0" rtl="0"/>
            <a:r>
              <a:rPr lang="fr-FR" noProof="0"/>
              <a:t>Modifiez les styles du texte</a:t>
            </a:r>
          </a:p>
        </p:txBody>
      </p:sp>
    </p:spTree>
    <p:extLst>
      <p:ext uri="{BB962C8B-B14F-4D97-AF65-F5344CB8AC3E}">
        <p14:creationId xmlns:p14="http://schemas.microsoft.com/office/powerpoint/2010/main" val="280263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ois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US"/>
            </a:lvl1pPr>
          </a:lstStyle>
          <a:p>
            <a:pPr rtl="0"/>
            <a:r>
              <a:rPr lang="fr-FR" noProof="0"/>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hasCustomPrompt="1"/>
          </p:nvPr>
        </p:nvSpPr>
        <p:spPr>
          <a:xfrm>
            <a:off x="2544268" y="2264410"/>
            <a:ext cx="2057400" cy="2058988"/>
          </a:xfrm>
        </p:spPr>
        <p:txBody>
          <a:bodyPr rtlCol="0" anchor="ctr">
            <a:normAutofit/>
          </a:bodyPr>
          <a:lstStyle>
            <a:lvl1pPr marL="0" indent="0" algn="ctr">
              <a:buNone/>
              <a:defRPr lang="en-US" sz="1800"/>
            </a:lvl1pPr>
          </a:lstStyle>
          <a:p>
            <a:pPr rtl="0"/>
            <a:r>
              <a:rPr lang="fr-FR" noProof="0"/>
              <a:t>Cliquez sur l’icône pour ajouter une image</a:t>
            </a:r>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2474253" y="4413884"/>
            <a:ext cx="2194560" cy="569595"/>
          </a:xfrm>
        </p:spPr>
        <p:txBody>
          <a:bodyPr lIns="0" tIns="0" rIns="0" bIns="0" rtlCol="0" anchor="ctr">
            <a:noAutofit/>
          </a:bodyPr>
          <a:lstStyle>
            <a:lvl1pPr marL="0" indent="0" algn="ctr">
              <a:lnSpc>
                <a:spcPct val="100000"/>
              </a:lnSpc>
              <a:spcBef>
                <a:spcPts val="0"/>
              </a:spcBef>
              <a:buNone/>
              <a:defRPr lang="en-US" sz="2000">
                <a:latin typeface="Gill Sans Nova" panose="020B0602020104020203" pitchFamily="34" charset="0"/>
              </a:defRPr>
            </a:lvl1pPr>
          </a:lstStyle>
          <a:p>
            <a:pPr lvl="0" rtl="0"/>
            <a:r>
              <a:rPr lang="fr-FR" noProof="0"/>
              <a:t>Modifiez les styles du texte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hasCustomPrompt="1"/>
          </p:nvPr>
        </p:nvSpPr>
        <p:spPr>
          <a:xfrm>
            <a:off x="4996670" y="2264410"/>
            <a:ext cx="2057400" cy="2058988"/>
          </a:xfrm>
        </p:spPr>
        <p:txBody>
          <a:bodyPr rtlCol="0" anchor="ctr">
            <a:normAutofit/>
          </a:bodyPr>
          <a:lstStyle>
            <a:lvl1pPr marL="0" indent="0" algn="ctr">
              <a:buNone/>
              <a:defRPr lang="en-US" sz="1800"/>
            </a:lvl1pPr>
          </a:lstStyle>
          <a:p>
            <a:pPr rtl="0"/>
            <a:r>
              <a:rPr lang="fr-FR" noProof="0"/>
              <a:t>Cliquez sur l’icône pour ajouter une image</a:t>
            </a:r>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4932063" y="4394081"/>
            <a:ext cx="2194560" cy="589398"/>
          </a:xfrm>
        </p:spPr>
        <p:txBody>
          <a:bodyPr lIns="0" tIns="0" rIns="0" bIns="0" rtlCol="0" anchor="ctr">
            <a:noAutofit/>
          </a:bodyPr>
          <a:lstStyle>
            <a:lvl1pPr marL="0" indent="0" algn="ctr">
              <a:lnSpc>
                <a:spcPct val="100000"/>
              </a:lnSpc>
              <a:spcBef>
                <a:spcPts val="0"/>
              </a:spcBef>
              <a:buNone/>
              <a:defRPr lang="en-US" sz="2000">
                <a:latin typeface="Gill Sans Nova" panose="020B0602020104020203" pitchFamily="34" charset="0"/>
              </a:defRPr>
            </a:lvl1pPr>
          </a:lstStyle>
          <a:p>
            <a:pPr lvl="0" rtl="0"/>
            <a:r>
              <a:rPr lang="fr-FR" noProof="0"/>
              <a:t>Modifiez les styles du texte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hasCustomPrompt="1"/>
          </p:nvPr>
        </p:nvSpPr>
        <p:spPr>
          <a:xfrm>
            <a:off x="7449072" y="2264410"/>
            <a:ext cx="2057400" cy="2058988"/>
          </a:xfrm>
        </p:spPr>
        <p:txBody>
          <a:bodyPr rtlCol="0" anchor="ctr">
            <a:normAutofit/>
          </a:bodyPr>
          <a:lstStyle>
            <a:lvl1pPr marL="0" indent="0" algn="ctr">
              <a:buNone/>
              <a:defRPr lang="en-US" sz="1800"/>
            </a:lvl1pPr>
          </a:lstStyle>
          <a:p>
            <a:pPr rtl="0"/>
            <a:r>
              <a:rPr lang="fr-FR" noProof="0"/>
              <a:t>Cliquez sur l’icône pour ajouter une image</a:t>
            </a:r>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7394625" y="4413885"/>
            <a:ext cx="2194560" cy="589398"/>
          </a:xfrm>
        </p:spPr>
        <p:txBody>
          <a:bodyPr lIns="0" tIns="0" rIns="0" bIns="0" rtlCol="0" anchor="ctr">
            <a:noAutofit/>
          </a:bodyPr>
          <a:lstStyle>
            <a:lvl1pPr marL="0" indent="0" algn="ctr">
              <a:lnSpc>
                <a:spcPct val="100000"/>
              </a:lnSpc>
              <a:spcBef>
                <a:spcPts val="0"/>
              </a:spcBef>
              <a:buNone/>
              <a:defRPr lang="en-US" sz="2000">
                <a:latin typeface="Gill Sans Nova" panose="020B0602020104020203" pitchFamily="34" charset="0"/>
              </a:defRPr>
            </a:lvl1pPr>
          </a:lstStyle>
          <a:p>
            <a:pPr lvl="0" rtl="0"/>
            <a:r>
              <a:rPr lang="fr-FR" noProof="0"/>
              <a:t>Modifiez les styles du texte</a:t>
            </a:r>
          </a:p>
        </p:txBody>
      </p:sp>
      <p:sp>
        <p:nvSpPr>
          <p:cNvPr id="64" name="Espace réservé du pied de page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rtlCol="0"/>
          <a:lstStyle>
            <a:defPPr>
              <a:defRPr lang="en-US"/>
            </a:defPPr>
          </a:lstStyle>
          <a:p>
            <a:pPr rtl="0"/>
            <a:r>
              <a:rPr lang="fr-FR" noProof="0"/>
              <a:t>Titre de la présentation</a:t>
            </a:r>
          </a:p>
        </p:txBody>
      </p:sp>
      <p:sp>
        <p:nvSpPr>
          <p:cNvPr id="65" name="Espace réservé du numéro de diapositive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25196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ous-titre et numéro">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rtlCol="0"/>
          <a:lstStyle>
            <a:defPPr>
              <a:defRPr lang="en-US"/>
            </a:defPPr>
          </a:lstStyle>
          <a:p>
            <a:pPr rtl="0"/>
            <a:r>
              <a:rPr lang="fr-FR" noProof="0"/>
              <a:t>Modifiez le style du titre</a:t>
            </a:r>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3" name="Image 2" descr="Image contenant un tissu&#10;&#10;Description générée automatiquement">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Image 4" descr="Image contenant une fleur, une plante&#10;&#10;Description générée automatiquement">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rtlCol="0" anchor="ctr">
            <a:noAutofit/>
          </a:bodyPr>
          <a:lstStyle>
            <a:lvl1pPr marL="0" indent="0" algn="ctr">
              <a:spcBef>
                <a:spcPts val="0"/>
              </a:spcBef>
              <a:buNone/>
              <a:defRPr lang="en-US" sz="27800">
                <a:solidFill>
                  <a:schemeClr val="bg1"/>
                </a:solidFill>
                <a:latin typeface="+mj-lt"/>
              </a:defRPr>
            </a:lvl1pPr>
          </a:lstStyle>
          <a:p>
            <a:pPr lvl="0" rtl="0"/>
            <a:r>
              <a:rPr lang="fr-FR" noProof="0"/>
              <a:t>X</a:t>
            </a:r>
          </a:p>
        </p:txBody>
      </p:sp>
      <p:sp>
        <p:nvSpPr>
          <p:cNvPr id="6" name="Espace réservé du texte 2">
            <a:extLst>
              <a:ext uri="{FF2B5EF4-FFF2-40B4-BE49-F238E27FC236}">
                <a16:creationId xmlns:a16="http://schemas.microsoft.com/office/drawing/2014/main" id="{F42F01A6-2296-3E1F-EF81-CA2E24A87578}"/>
              </a:ext>
            </a:extLst>
          </p:cNvPr>
          <p:cNvSpPr>
            <a:spLocks noGrp="1"/>
          </p:cNvSpPr>
          <p:nvPr>
            <p:ph type="body" idx="10" hasCustomPrompt="1"/>
          </p:nvPr>
        </p:nvSpPr>
        <p:spPr>
          <a:xfrm>
            <a:off x="872119" y="1437615"/>
            <a:ext cx="3922776" cy="457200"/>
          </a:xfrm>
        </p:spPr>
        <p:txBody>
          <a:bodyPr rtlCol="0" anchor="ctr">
            <a:normAutofit/>
          </a:bodyPr>
          <a:lstStyle>
            <a:lvl1pPr marL="0" indent="0" algn="ctr">
              <a:buNone/>
              <a:defRPr lang="en-US" sz="2000">
                <a:solidFill>
                  <a:schemeClr val="tx1">
                    <a:tint val="75000"/>
                  </a:schemeClr>
                </a:solidFill>
              </a:defRPr>
            </a:lvl1pPr>
            <a:lvl2pPr marL="457200" indent="0">
              <a:buNone/>
              <a:defRPr lang="en-US" sz="2000">
                <a:solidFill>
                  <a:schemeClr val="tx1">
                    <a:tint val="75000"/>
                  </a:schemeClr>
                </a:solidFill>
              </a:defRPr>
            </a:lvl2pPr>
            <a:lvl3pPr marL="914400" indent="0">
              <a:buNone/>
              <a:defRPr lang="en-US" sz="1800">
                <a:solidFill>
                  <a:schemeClr val="tx1">
                    <a:tint val="75000"/>
                  </a:schemeClr>
                </a:solidFill>
              </a:defRPr>
            </a:lvl3pPr>
            <a:lvl4pPr marL="1371600" indent="0">
              <a:buNone/>
              <a:defRPr lang="en-US" sz="1600">
                <a:solidFill>
                  <a:schemeClr val="tx1">
                    <a:tint val="75000"/>
                  </a:schemeClr>
                </a:solidFill>
              </a:defRPr>
            </a:lvl4pPr>
            <a:lvl5pPr marL="1828800" indent="0">
              <a:buNone/>
              <a:defRPr lang="en-US" sz="1600">
                <a:solidFill>
                  <a:schemeClr val="tx1">
                    <a:tint val="75000"/>
                  </a:schemeClr>
                </a:solidFill>
              </a:defRPr>
            </a:lvl5pPr>
            <a:lvl6pPr marL="2286000" indent="0">
              <a:buNone/>
              <a:defRPr lang="en-US" sz="1600">
                <a:solidFill>
                  <a:schemeClr val="tx1">
                    <a:tint val="75000"/>
                  </a:schemeClr>
                </a:solidFill>
              </a:defRPr>
            </a:lvl6pPr>
            <a:lvl7pPr marL="2743200" indent="0">
              <a:buNone/>
              <a:defRPr lang="en-US" sz="1600">
                <a:solidFill>
                  <a:schemeClr val="tx1">
                    <a:tint val="75000"/>
                  </a:schemeClr>
                </a:solidFill>
              </a:defRPr>
            </a:lvl7pPr>
            <a:lvl8pPr marL="3200400" indent="0">
              <a:buNone/>
              <a:defRPr lang="en-US" sz="1600">
                <a:solidFill>
                  <a:schemeClr val="tx1">
                    <a:tint val="75000"/>
                  </a:schemeClr>
                </a:solidFill>
              </a:defRPr>
            </a:lvl8pPr>
            <a:lvl9pPr marL="3657600" indent="0">
              <a:buNone/>
              <a:defRPr lang="en-US" sz="1600">
                <a:solidFill>
                  <a:schemeClr val="tx1">
                    <a:tint val="75000"/>
                  </a:schemeClr>
                </a:solidFill>
              </a:defRPr>
            </a:lvl9pPr>
          </a:lstStyle>
          <a:p>
            <a:pPr lvl="0" rtl="0"/>
            <a:r>
              <a:rPr lang="fr-FR" noProof="0"/>
              <a:t>Modifiez les styles du texte</a:t>
            </a:r>
          </a:p>
        </p:txBody>
      </p:sp>
      <p:sp>
        <p:nvSpPr>
          <p:cNvPr id="19" name="Espace réservé du pied de page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rtlCol="0"/>
          <a:lstStyle>
            <a:lvl1pPr algn="ctr">
              <a:defRPr lang="en-US"/>
            </a:lvl1pPr>
          </a:lstStyle>
          <a:p>
            <a:pPr rtl="0"/>
            <a:r>
              <a:rPr lang="fr-FR" noProof="0"/>
              <a:t>Titre de la présentation</a:t>
            </a:r>
          </a:p>
        </p:txBody>
      </p:sp>
      <p:sp>
        <p:nvSpPr>
          <p:cNvPr id="20" name="Espace réservé du numéro de diapositive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9539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numéro">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solidFill>
                <a:schemeClr val="accent5">
                  <a:lumMod val="60000"/>
                  <a:lumOff val="40000"/>
                </a:schemeClr>
              </a:solidFill>
            </a:endParaRPr>
          </a:p>
        </p:txBody>
      </p:sp>
      <p:sp>
        <p:nvSpPr>
          <p:cNvPr id="10" name="Titr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rtlCol="0">
            <a:noAutofit/>
          </a:bodyPr>
          <a:lstStyle>
            <a:lvl1pPr algn="ctr">
              <a:defRPr lang="en-US" sz="2000">
                <a:latin typeface="+mn-lt"/>
              </a:defRPr>
            </a:lvl1pPr>
          </a:lstStyle>
          <a:p>
            <a:pPr rtl="0"/>
            <a:r>
              <a:rPr lang="fr-FR" noProof="0"/>
              <a:t>Modifiez le style du titre</a:t>
            </a:r>
          </a:p>
        </p:txBody>
      </p:sp>
      <p:sp>
        <p:nvSpPr>
          <p:cNvPr id="4" name="Espace réservé d’image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rtlCol="0" anchor="ctr"/>
          <a:lstStyle>
            <a:lvl1pPr marL="0" indent="0" algn="ctr">
              <a:buNone/>
              <a:defRPr lang="en-US"/>
            </a:lvl1pPr>
          </a:lstStyle>
          <a:p>
            <a:pPr rtl="0"/>
            <a:r>
              <a:rPr lang="fr-FR" noProof="0"/>
              <a:t>Cliquez sur l'icône pour ajouter une image</a:t>
            </a:r>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Image 37" descr="Groupe de fleurs&#10;&#10;Description générée automatiquement avec un niveau de confiance faibl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rtlCol="0" anchor="ctr">
            <a:noAutofit/>
          </a:bodyPr>
          <a:lstStyle>
            <a:lvl1pPr marL="0" indent="0" algn="ctr">
              <a:spcBef>
                <a:spcPts val="0"/>
              </a:spcBef>
              <a:buNone/>
              <a:defRPr lang="en-US" sz="27800">
                <a:solidFill>
                  <a:schemeClr val="bg1"/>
                </a:solidFill>
                <a:latin typeface="+mj-lt"/>
              </a:defRPr>
            </a:lvl1pPr>
          </a:lstStyle>
          <a:p>
            <a:pPr lvl="0" rtl="0"/>
            <a:r>
              <a:rPr lang="fr-FR" noProof="0"/>
              <a:t>X</a:t>
            </a:r>
          </a:p>
        </p:txBody>
      </p:sp>
      <p:sp>
        <p:nvSpPr>
          <p:cNvPr id="15" name="Espace réservé du numéro de diapositive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US">
                <a:latin typeface="Baskerville" panose="02020502070401020303" pitchFamily="18" charset="0"/>
                <a:ea typeface="Baskerville" panose="02020502070401020303" pitchFamily="18" charset="0"/>
              </a:defRPr>
            </a:lvl1pPr>
          </a:lstStyle>
          <a:p>
            <a:pPr rtl="0"/>
            <a:r>
              <a:rPr lang="fr-FR" noProof="0"/>
              <a:t>Modifiez le style du titre</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rtlCol="0"/>
          <a:lstStyle>
            <a:defPPr>
              <a:defRPr lang="en-US"/>
            </a:defPPr>
          </a:lstStyle>
          <a:p>
            <a:pPr rtl="0"/>
            <a:r>
              <a:rPr lang="fr-FR" noProof="0"/>
              <a:t>Titre de la présentation</a:t>
            </a:r>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
        <p:nvSpPr>
          <p:cNvPr id="8" name="Espace réservé du contenu 2">
            <a:extLst>
              <a:ext uri="{FF2B5EF4-FFF2-40B4-BE49-F238E27FC236}">
                <a16:creationId xmlns:a16="http://schemas.microsoft.com/office/drawing/2014/main" id="{3A8DD443-A9C0-3688-DC5F-5ABBF5A61A62}"/>
              </a:ext>
            </a:extLst>
          </p:cNvPr>
          <p:cNvSpPr>
            <a:spLocks noGrp="1"/>
          </p:cNvSpPr>
          <p:nvPr>
            <p:ph sz="half" idx="1" hasCustomPrompt="1"/>
          </p:nvPr>
        </p:nvSpPr>
        <p:spPr>
          <a:xfrm>
            <a:off x="838200" y="2628461"/>
            <a:ext cx="10515600" cy="3548501"/>
          </a:xfrm>
        </p:spPr>
        <p:txBody>
          <a:bodyPr rtlCol="0"/>
          <a:lstStyle>
            <a:defPPr>
              <a:defRPr lang="en-US"/>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7910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US">
                <a:latin typeface="Baskerville" panose="02020502070401020303" pitchFamily="18" charset="0"/>
                <a:ea typeface="Baskerville" panose="02020502070401020303" pitchFamily="18" charset="0"/>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lang="en-US" sz="2000">
                <a:latin typeface="Gill Sans Nova Light" panose="020F0302020204030204" pitchFamily="34" charset="0"/>
                <a:cs typeface="Gill Sans Nova Light" panose="020F0302020204030204" pitchFamily="34" charset="0"/>
              </a:defRPr>
            </a:lvl1pPr>
            <a:lvl2pPr algn="ctr">
              <a:lnSpc>
                <a:spcPct val="100000"/>
              </a:lnSpc>
              <a:defRPr lang="en-US" sz="1800">
                <a:latin typeface="Gill Sans Nova Light" panose="020F0302020204030204" pitchFamily="34" charset="0"/>
                <a:cs typeface="Gill Sans Nova Light" panose="020F0302020204030204" pitchFamily="34" charset="0"/>
              </a:defRPr>
            </a:lvl2pPr>
            <a:lvl3pPr algn="ctr">
              <a:defRPr lang="en-US" sz="1600">
                <a:latin typeface="Gill Sans Nova Light" panose="020F0302020204030204" pitchFamily="34" charset="0"/>
                <a:cs typeface="Gill Sans Nova Light" panose="020F0302020204030204" pitchFamily="34" charset="0"/>
              </a:defRPr>
            </a:lvl3pPr>
            <a:lvl4pPr algn="ctr">
              <a:defRPr lang="en-US" sz="1400">
                <a:latin typeface="Gill Sans Nova Light" panose="020F0302020204030204" pitchFamily="34" charset="0"/>
                <a:cs typeface="Gill Sans Nova Light" panose="020F0302020204030204" pitchFamily="34" charset="0"/>
              </a:defRPr>
            </a:lvl4pPr>
            <a:lvl5pPr algn="ctr">
              <a:defRPr lang="en-US" sz="1400">
                <a:latin typeface="Gill Sans Nova Light" panose="020F0302020204030204" pitchFamily="34" charset="0"/>
                <a:cs typeface="Gill Sans Nova Light" panose="020F0302020204030204" pitchFamily="34" charset="0"/>
              </a:defRPr>
            </a:lvl5pPr>
          </a:lstStyle>
          <a:p>
            <a:pPr lvl="0" rtl="0"/>
            <a:r>
              <a:rPr lang="fr-FR" noProof="0"/>
              <a:t>Modifiez les styles du texte du masque</a:t>
            </a:r>
          </a:p>
          <a:p>
            <a:pPr lvl="1" rtl="0"/>
            <a:r>
              <a:rPr lang="fr-FR" noProof="0"/>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rtlCol="0"/>
          <a:lstStyle>
            <a:defPPr>
              <a:defRPr lang="en-US"/>
            </a:defPPr>
          </a:lstStyle>
          <a:p>
            <a:pPr rtl="0"/>
            <a:r>
              <a:rPr lang="fr-FR" noProof="0"/>
              <a:t>Titre de la présentation</a:t>
            </a:r>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rtlCol="0"/>
          <a:lstStyle>
            <a:defPPr>
              <a:defRPr lang="en-US"/>
            </a:def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112026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US" sz="44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lang="en-US" sz="2400">
                <a:solidFill>
                  <a:schemeClr val="accent3"/>
                </a:solidFill>
              </a:defRPr>
            </a:lvl1pPr>
            <a:lvl2pPr marL="457200" indent="0">
              <a:buNone/>
              <a:defRPr lang="en-US" sz="2000">
                <a:solidFill>
                  <a:schemeClr val="tx1">
                    <a:tint val="75000"/>
                  </a:schemeClr>
                </a:solidFill>
              </a:defRPr>
            </a:lvl2pPr>
            <a:lvl3pPr marL="914400" indent="0">
              <a:buNone/>
              <a:defRPr lang="en-US" sz="1800">
                <a:solidFill>
                  <a:schemeClr val="tx1">
                    <a:tint val="75000"/>
                  </a:schemeClr>
                </a:solidFill>
              </a:defRPr>
            </a:lvl3pPr>
            <a:lvl4pPr marL="1371600" indent="0">
              <a:buNone/>
              <a:defRPr lang="en-US" sz="1600">
                <a:solidFill>
                  <a:schemeClr val="tx1">
                    <a:tint val="75000"/>
                  </a:schemeClr>
                </a:solidFill>
              </a:defRPr>
            </a:lvl4pPr>
            <a:lvl5pPr marL="1828800" indent="0">
              <a:buNone/>
              <a:defRPr lang="en-US" sz="1600">
                <a:solidFill>
                  <a:schemeClr val="tx1">
                    <a:tint val="75000"/>
                  </a:schemeClr>
                </a:solidFill>
              </a:defRPr>
            </a:lvl5pPr>
            <a:lvl6pPr marL="2286000" indent="0">
              <a:buNone/>
              <a:defRPr lang="en-US" sz="1600">
                <a:solidFill>
                  <a:schemeClr val="tx1">
                    <a:tint val="75000"/>
                  </a:schemeClr>
                </a:solidFill>
              </a:defRPr>
            </a:lvl6pPr>
            <a:lvl7pPr marL="2743200" indent="0">
              <a:buNone/>
              <a:defRPr lang="en-US" sz="1600">
                <a:solidFill>
                  <a:schemeClr val="tx1">
                    <a:tint val="75000"/>
                  </a:schemeClr>
                </a:solidFill>
              </a:defRPr>
            </a:lvl7pPr>
            <a:lvl8pPr marL="3200400" indent="0">
              <a:buNone/>
              <a:defRPr lang="en-US" sz="1600">
                <a:solidFill>
                  <a:schemeClr val="tx1">
                    <a:tint val="75000"/>
                  </a:schemeClr>
                </a:solidFill>
              </a:defRPr>
            </a:lvl8pPr>
            <a:lvl9pPr marL="3657600" indent="0">
              <a:buNone/>
              <a:defRPr lang="en-US" sz="1600">
                <a:solidFill>
                  <a:schemeClr val="tx1">
                    <a:tint val="75000"/>
                  </a:schemeClr>
                </a:solidFill>
              </a:defRPr>
            </a:lvl9pPr>
          </a:lstStyle>
          <a:p>
            <a:pPr lvl="0" rtl="0"/>
            <a:r>
              <a:rPr lang="fr-FR" noProof="0"/>
              <a:t>Modifiez les styles du texte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US" sz="14000" b="1">
                <a:solidFill>
                  <a:schemeClr val="accent5">
                    <a:lumMod val="60000"/>
                    <a:lumOff val="40000"/>
                  </a:schemeClr>
                </a:solidFill>
                <a:latin typeface="+mj-lt"/>
              </a:defRPr>
            </a:lvl1pPr>
          </a:lstStyle>
          <a:p>
            <a:pPr lvl="0" rtl="0"/>
            <a:r>
              <a:rPr lang="fr-FR" noProof="0"/>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US" sz="14000" b="1">
                <a:solidFill>
                  <a:schemeClr val="accent5">
                    <a:lumMod val="60000"/>
                    <a:lumOff val="40000"/>
                  </a:schemeClr>
                </a:solidFill>
                <a:latin typeface="+mj-lt"/>
              </a:defRPr>
            </a:lvl1pPr>
          </a:lstStyle>
          <a:p>
            <a:pPr lvl="0" rtl="0"/>
            <a:r>
              <a:rPr lang="fr-FR"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rois colonn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r-FR" noProof="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US"/>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124712" y="2161563"/>
            <a:ext cx="3200400" cy="427797"/>
          </a:xfrm>
        </p:spPr>
        <p:txBody>
          <a:bodyPr rtlCol="0" anchor="b">
            <a:normAutofit/>
          </a:bodyPr>
          <a:lstStyle>
            <a:lvl1pPr marL="0" indent="0">
              <a:buNone/>
              <a:defRPr lang="en-US" sz="2000" b="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US" sz="1600"/>
            </a:lvl1pPr>
            <a:lvl2pPr marL="685800" indent="-228600">
              <a:buClr>
                <a:srgbClr val="73292A"/>
              </a:buClr>
              <a:buFont typeface="Arial" panose="020B0604020202020204" pitchFamily="34" charset="0"/>
              <a:buChar char="•"/>
              <a:defRPr lang="en-US" sz="1400"/>
            </a:lvl2pPr>
            <a:lvl3pPr marL="1143000" indent="-228600">
              <a:buClr>
                <a:srgbClr val="73292A"/>
              </a:buClr>
              <a:buFont typeface="Arial" panose="020B0604020202020204" pitchFamily="34" charset="0"/>
              <a:buChar char="•"/>
              <a:defRPr lang="en-US" sz="1200"/>
            </a:lvl3pPr>
            <a:lvl4pPr marL="1600200" indent="-228600">
              <a:buClr>
                <a:srgbClr val="73292A"/>
              </a:buClr>
              <a:buFont typeface="Arial" panose="020B0604020202020204" pitchFamily="34" charset="0"/>
              <a:buChar char="•"/>
              <a:defRPr lang="en-US" sz="1100"/>
            </a:lvl4pPr>
            <a:lvl5pPr marL="2057400" indent="-228600">
              <a:buClr>
                <a:srgbClr val="73292A"/>
              </a:buClr>
              <a:buFont typeface="Arial" panose="020B0604020202020204" pitchFamily="34" charset="0"/>
              <a:buChar char="•"/>
              <a:defRPr lang="en-US"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en-US" sz="2000" b="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98848" y="2629116"/>
            <a:ext cx="3200400" cy="3320861"/>
          </a:xfrm>
        </p:spPr>
        <p:txBody>
          <a:bodyPr rtlCol="0">
            <a:normAutofit/>
          </a:bodyPr>
          <a:lstStyle>
            <a:lvl1pPr>
              <a:buClr>
                <a:srgbClr val="73292A"/>
              </a:buClr>
              <a:defRPr lang="en-US" sz="1600"/>
            </a:lvl1pPr>
            <a:lvl2pPr>
              <a:buClr>
                <a:srgbClr val="73292A"/>
              </a:buClr>
              <a:defRPr lang="en-US" sz="1400"/>
            </a:lvl2pPr>
            <a:lvl3pPr>
              <a:buClr>
                <a:srgbClr val="73292A"/>
              </a:buClr>
              <a:defRPr lang="en-US" sz="1200"/>
            </a:lvl3pPr>
            <a:lvl4pPr>
              <a:buClr>
                <a:srgbClr val="73292A"/>
              </a:buClr>
              <a:defRPr lang="en-US" sz="1100"/>
            </a:lvl4pPr>
            <a:lvl5pPr>
              <a:buClr>
                <a:srgbClr val="73292A"/>
              </a:buClr>
              <a:defRPr lang="en-US"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rtlCol="0"/>
          <a:lstStyle>
            <a:defPPr>
              <a:defRPr lang="en-US"/>
            </a:defPPr>
          </a:lstStyle>
          <a:p>
            <a:pPr rtl="0"/>
            <a:r>
              <a:rPr lang="fr-FR" noProof="0"/>
              <a:t>Titre de la présentation</a:t>
            </a: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rtlCol="0"/>
          <a:lstStyle>
            <a:defPPr>
              <a:defRPr lang="en-US"/>
            </a:defPPr>
          </a:lstStyle>
          <a:p>
            <a:pPr rtl="0"/>
            <a:fld id="{294A09A9-5501-47C1-A89A-A340965A2BE2}" type="slidenum">
              <a:rPr lang="fr-FR" noProof="0" smtClean="0"/>
              <a:t>‹N°›</a:t>
            </a:fld>
            <a:endParaRPr lang="fr-FR" noProof="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en-US" sz="2000" b="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fr-FR" noProof="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hasCustomPrompt="1"/>
          </p:nvPr>
        </p:nvSpPr>
        <p:spPr>
          <a:xfrm>
            <a:off x="7909560" y="2629116"/>
            <a:ext cx="3200400" cy="3320861"/>
          </a:xfrm>
        </p:spPr>
        <p:txBody>
          <a:bodyPr rtlCol="0">
            <a:normAutofit/>
          </a:bodyPr>
          <a:lstStyle>
            <a:lvl1pPr>
              <a:buClr>
                <a:srgbClr val="73292A"/>
              </a:buClr>
              <a:defRPr lang="en-US" sz="1600"/>
            </a:lvl1pPr>
            <a:lvl2pPr>
              <a:buClr>
                <a:srgbClr val="73292A"/>
              </a:buClr>
              <a:defRPr lang="en-US" sz="1400"/>
            </a:lvl2pPr>
            <a:lvl3pPr>
              <a:buClr>
                <a:srgbClr val="73292A"/>
              </a:buClr>
              <a:defRPr lang="en-US" sz="1200"/>
            </a:lvl3pPr>
            <a:lvl4pPr>
              <a:buClr>
                <a:srgbClr val="73292A"/>
              </a:buClr>
              <a:defRPr lang="en-US" sz="1100"/>
            </a:lvl4pPr>
            <a:lvl5pPr>
              <a:buClr>
                <a:srgbClr val="73292A"/>
              </a:buClr>
              <a:defRPr lang="en-US"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1699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US"/>
            </a:defPPr>
          </a:lstStyle>
          <a:p>
            <a:pPr rtl="0"/>
            <a:r>
              <a:rPr lang="fr-FR" noProof="0"/>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US"/>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US" sz="1200">
                <a:solidFill>
                  <a:schemeClr val="tx1"/>
                </a:solidFill>
                <a:latin typeface="Gill Sans Nova Light" panose="020F0302020204030204" pitchFamily="34" charset="0"/>
                <a:cs typeface="Gill Sans Nova Light" panose="020F0302020204030204" pitchFamily="34" charset="0"/>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US"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FR" noProof="0" smtClean="0"/>
              <a:pPr/>
              <a:t>‹N°›</a:t>
            </a:fld>
            <a:endParaRPr lang="fr-F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8" r:id="rId4"/>
    <p:sldLayoutId id="2147483653" r:id="rId5"/>
    <p:sldLayoutId id="2147483662" r:id="rId6"/>
    <p:sldLayoutId id="2147483659" r:id="rId7"/>
    <p:sldLayoutId id="2147483665" r:id="rId8"/>
    <p:sldLayoutId id="2147483664" r:id="rId9"/>
    <p:sldLayoutId id="2147483667" r:id="rId10"/>
    <p:sldLayoutId id="2147483652" r:id="rId11"/>
  </p:sldLayoutIdLst>
  <p:hf hdr="0" dt="0"/>
  <p:txStyles>
    <p:titleStyle>
      <a:lvl1pPr algn="l" defTabSz="914400" rtl="0" eaLnBrk="1" latinLnBrk="0" hangingPunct="1">
        <a:lnSpc>
          <a:spcPct val="90000"/>
        </a:lnSpc>
        <a:spcBef>
          <a:spcPct val="0"/>
        </a:spcBef>
        <a:buNone/>
        <a:defRPr lang="en-US"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US"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US"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US"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US"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US"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a:xfrm>
            <a:off x="3300284" y="2832847"/>
            <a:ext cx="5556845" cy="1804894"/>
          </a:xfrm>
        </p:spPr>
        <p:txBody>
          <a:bodyPr rtlCol="0"/>
          <a:lstStyle>
            <a:defPPr>
              <a:defRPr lang="en-US"/>
            </a:defPPr>
          </a:lstStyle>
          <a:p>
            <a:pPr rtl="0"/>
            <a:r>
              <a:rPr lang="fr-FR" b="1" i="1" dirty="0"/>
              <a:t>La Biotechnologie Industrielle </a:t>
            </a:r>
          </a:p>
        </p:txBody>
      </p:sp>
      <p:sp>
        <p:nvSpPr>
          <p:cNvPr id="3" name="Sous-titr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en-US"/>
            </a:defPPr>
          </a:lstStyle>
          <a:p>
            <a:pPr rtl="0"/>
            <a:r>
              <a:rPr lang="fr-FR" b="1" i="1" dirty="0"/>
              <a:t>Exposé sur:  </a:t>
            </a:r>
          </a:p>
        </p:txBody>
      </p:sp>
      <p:sp>
        <p:nvSpPr>
          <p:cNvPr id="5" name="ZoneTexte 4">
            <a:extLst>
              <a:ext uri="{FF2B5EF4-FFF2-40B4-BE49-F238E27FC236}">
                <a16:creationId xmlns:a16="http://schemas.microsoft.com/office/drawing/2014/main" id="{17EFF05C-E077-B53B-858E-A3FD1CE3E10B}"/>
              </a:ext>
            </a:extLst>
          </p:cNvPr>
          <p:cNvSpPr txBox="1"/>
          <p:nvPr/>
        </p:nvSpPr>
        <p:spPr>
          <a:xfrm>
            <a:off x="8677837" y="5934670"/>
            <a:ext cx="3514163" cy="923330"/>
          </a:xfrm>
          <a:prstGeom prst="rect">
            <a:avLst/>
          </a:prstGeom>
          <a:noFill/>
        </p:spPr>
        <p:txBody>
          <a:bodyPr wrap="square">
            <a:spAutoFit/>
          </a:bodyPr>
          <a:lstStyle/>
          <a:p>
            <a:r>
              <a:rPr lang="fr-FR" b="1" i="1" dirty="0"/>
              <a:t>Préparée par : </a:t>
            </a:r>
            <a:r>
              <a:rPr lang="fr-FR" b="1" i="1" dirty="0" err="1"/>
              <a:t>Yalaoui</a:t>
            </a:r>
            <a:r>
              <a:rPr lang="fr-FR" b="1" i="1" dirty="0"/>
              <a:t> </a:t>
            </a:r>
            <a:r>
              <a:rPr lang="fr-FR" b="1" i="1" dirty="0" err="1"/>
              <a:t>Yousra</a:t>
            </a:r>
            <a:endParaRPr lang="fr-FR" b="1" i="1" dirty="0"/>
          </a:p>
          <a:p>
            <a:pPr lvl="3"/>
            <a:r>
              <a:rPr lang="fr-FR" b="1" i="1" dirty="0"/>
              <a:t> </a:t>
            </a:r>
            <a:r>
              <a:rPr lang="fr-FR" b="1" i="1" dirty="0" err="1"/>
              <a:t>Tis</a:t>
            </a:r>
            <a:r>
              <a:rPr lang="fr-FR" b="1" i="1" dirty="0"/>
              <a:t> Asma</a:t>
            </a:r>
          </a:p>
          <a:p>
            <a:pPr lvl="3"/>
            <a:r>
              <a:rPr lang="fr-FR" b="1" i="1" dirty="0" err="1"/>
              <a:t>Zouraghen</a:t>
            </a:r>
            <a:r>
              <a:rPr lang="fr-FR" b="1" i="1" dirty="0"/>
              <a:t> </a:t>
            </a:r>
            <a:r>
              <a:rPr lang="fr-FR" b="1" i="1" dirty="0" err="1"/>
              <a:t>Yousra</a:t>
            </a:r>
            <a:endParaRPr lang="fr-FR" b="1" i="1" dirty="0"/>
          </a:p>
        </p:txBody>
      </p:sp>
    </p:spTree>
    <p:extLst>
      <p:ext uri="{BB962C8B-B14F-4D97-AF65-F5344CB8AC3E}">
        <p14:creationId xmlns:p14="http://schemas.microsoft.com/office/powerpoint/2010/main" val="248057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B4D72-2486-EA59-97F8-0E844A2047F4}"/>
              </a:ext>
            </a:extLst>
          </p:cNvPr>
          <p:cNvSpPr>
            <a:spLocks noGrp="1"/>
          </p:cNvSpPr>
          <p:nvPr>
            <p:ph type="title"/>
          </p:nvPr>
        </p:nvSpPr>
        <p:spPr>
          <a:xfrm>
            <a:off x="1153668" y="4352424"/>
            <a:ext cx="9884664" cy="731520"/>
          </a:xfrm>
        </p:spPr>
        <p:txBody>
          <a:bodyPr>
            <a:normAutofit fontScale="90000"/>
          </a:bodyPr>
          <a:lstStyle/>
          <a:p>
            <a:r>
              <a:rPr lang="fr-FR" b="1" i="1" dirty="0"/>
              <a:t>Micro-organismes utilisé dans le secteur de la biotechnologie industrielle </a:t>
            </a:r>
          </a:p>
        </p:txBody>
      </p:sp>
      <p:sp>
        <p:nvSpPr>
          <p:cNvPr id="7" name="Espace réservé du pied de page 6">
            <a:extLst>
              <a:ext uri="{FF2B5EF4-FFF2-40B4-BE49-F238E27FC236}">
                <a16:creationId xmlns:a16="http://schemas.microsoft.com/office/drawing/2014/main" id="{D05DB69D-3E57-1953-C990-46AC06DFF8F7}"/>
              </a:ext>
            </a:extLst>
          </p:cNvPr>
          <p:cNvSpPr>
            <a:spLocks noGrp="1"/>
          </p:cNvSpPr>
          <p:nvPr>
            <p:ph type="ftr" sz="quarter" idx="4294967295"/>
          </p:nvPr>
        </p:nvSpPr>
        <p:spPr>
          <a:xfrm>
            <a:off x="0" y="6356350"/>
            <a:ext cx="4114800" cy="365125"/>
          </a:xfrm>
        </p:spPr>
        <p:txBody>
          <a:bodyPr/>
          <a:lstStyle/>
          <a:p>
            <a:pPr rtl="0"/>
            <a:r>
              <a:rPr lang="fr-FR" noProof="0"/>
              <a:t>Titre de la présentation</a:t>
            </a:r>
          </a:p>
        </p:txBody>
      </p:sp>
      <p:sp>
        <p:nvSpPr>
          <p:cNvPr id="8" name="Espace réservé du numéro de diapositive 7">
            <a:extLst>
              <a:ext uri="{FF2B5EF4-FFF2-40B4-BE49-F238E27FC236}">
                <a16:creationId xmlns:a16="http://schemas.microsoft.com/office/drawing/2014/main" id="{53777046-ED64-3990-33CD-D8674A231F29}"/>
              </a:ext>
            </a:extLst>
          </p:cNvPr>
          <p:cNvSpPr>
            <a:spLocks noGrp="1"/>
          </p:cNvSpPr>
          <p:nvPr>
            <p:ph type="sldNum" sz="quarter" idx="4294967295"/>
          </p:nvPr>
        </p:nvSpPr>
        <p:spPr>
          <a:xfrm>
            <a:off x="9448800" y="6356350"/>
            <a:ext cx="2743200" cy="365125"/>
          </a:xfrm>
        </p:spPr>
        <p:txBody>
          <a:bodyPr/>
          <a:lstStyle/>
          <a:p>
            <a:pPr rtl="0"/>
            <a:fld id="{294A09A9-5501-47C1-A89A-A340965A2BE2}" type="slidenum">
              <a:rPr lang="fr-FR" noProof="0" smtClean="0"/>
              <a:t>10</a:t>
            </a:fld>
            <a:endParaRPr lang="fr-FR" noProof="0"/>
          </a:p>
        </p:txBody>
      </p:sp>
    </p:spTree>
    <p:extLst>
      <p:ext uri="{BB962C8B-B14F-4D97-AF65-F5344CB8AC3E}">
        <p14:creationId xmlns:p14="http://schemas.microsoft.com/office/powerpoint/2010/main" val="215065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46B21-7FAA-FBAF-62D3-BFEE84290E6B}"/>
              </a:ext>
            </a:extLst>
          </p:cNvPr>
          <p:cNvSpPr>
            <a:spLocks noGrp="1"/>
          </p:cNvSpPr>
          <p:nvPr>
            <p:ph type="title"/>
          </p:nvPr>
        </p:nvSpPr>
        <p:spPr>
          <a:xfrm>
            <a:off x="923458" y="717897"/>
            <a:ext cx="10515600" cy="877981"/>
          </a:xfrm>
        </p:spPr>
        <p:txBody>
          <a:bodyPr/>
          <a:lstStyle/>
          <a:p>
            <a:r>
              <a:rPr lang="fr-FR" b="1" i="1" dirty="0"/>
              <a:t>Bactérie </a:t>
            </a:r>
          </a:p>
        </p:txBody>
      </p:sp>
      <p:sp>
        <p:nvSpPr>
          <p:cNvPr id="7" name="Espace réservé du texte 6">
            <a:extLst>
              <a:ext uri="{FF2B5EF4-FFF2-40B4-BE49-F238E27FC236}">
                <a16:creationId xmlns:a16="http://schemas.microsoft.com/office/drawing/2014/main" id="{6CFF39DD-4EEA-1981-4741-2DD1BC1DB520}"/>
              </a:ext>
            </a:extLst>
          </p:cNvPr>
          <p:cNvSpPr>
            <a:spLocks noGrp="1"/>
          </p:cNvSpPr>
          <p:nvPr>
            <p:ph type="body" idx="1"/>
          </p:nvPr>
        </p:nvSpPr>
        <p:spPr/>
        <p:txBody>
          <a:bodyPr/>
          <a:lstStyle/>
          <a:p>
            <a:r>
              <a:rPr lang="fr-FR" b="1" i="1" dirty="0"/>
              <a:t>Escherichia coli</a:t>
            </a:r>
          </a:p>
        </p:txBody>
      </p:sp>
      <p:sp>
        <p:nvSpPr>
          <p:cNvPr id="3" name="Espace réservé du contenu 2">
            <a:extLst>
              <a:ext uri="{FF2B5EF4-FFF2-40B4-BE49-F238E27FC236}">
                <a16:creationId xmlns:a16="http://schemas.microsoft.com/office/drawing/2014/main" id="{486E08B0-B07D-36B1-9ECF-706571C6D3A6}"/>
              </a:ext>
            </a:extLst>
          </p:cNvPr>
          <p:cNvSpPr>
            <a:spLocks noGrp="1"/>
          </p:cNvSpPr>
          <p:nvPr>
            <p:ph sz="half" idx="2"/>
          </p:nvPr>
        </p:nvSpPr>
        <p:spPr>
          <a:xfrm>
            <a:off x="1124712" y="2629117"/>
            <a:ext cx="3200400" cy="980672"/>
          </a:xfrm>
        </p:spPr>
        <p:txBody>
          <a:bodyPr/>
          <a:lstStyle/>
          <a:p>
            <a:pPr marL="0" indent="0">
              <a:buNone/>
            </a:pPr>
            <a:r>
              <a:rPr lang="fr-FR" b="1" i="1" dirty="0">
                <a:solidFill>
                  <a:schemeClr val="tx1"/>
                </a:solidFill>
              </a:rPr>
              <a:t>Production d'enzymes, de biocarburants, et de protéines recombinantes (ex : insuline).</a:t>
            </a:r>
          </a:p>
          <a:p>
            <a:pPr marL="0" indent="0">
              <a:buNone/>
            </a:pPr>
            <a:endParaRPr lang="fr-FR" b="1" i="1" dirty="0"/>
          </a:p>
        </p:txBody>
      </p:sp>
      <p:sp>
        <p:nvSpPr>
          <p:cNvPr id="8" name="Espace réservé du texte 7">
            <a:extLst>
              <a:ext uri="{FF2B5EF4-FFF2-40B4-BE49-F238E27FC236}">
                <a16:creationId xmlns:a16="http://schemas.microsoft.com/office/drawing/2014/main" id="{EF916BE6-2415-91D4-302B-E58E87A33C9F}"/>
              </a:ext>
            </a:extLst>
          </p:cNvPr>
          <p:cNvSpPr>
            <a:spLocks noGrp="1"/>
          </p:cNvSpPr>
          <p:nvPr>
            <p:ph type="body" sz="quarter" idx="3"/>
          </p:nvPr>
        </p:nvSpPr>
        <p:spPr/>
        <p:txBody>
          <a:bodyPr/>
          <a:lstStyle/>
          <a:p>
            <a:r>
              <a:rPr lang="fr-FR" b="1" i="1" dirty="0"/>
              <a:t>Bacillus </a:t>
            </a:r>
            <a:r>
              <a:rPr lang="fr-FR" b="1" i="1" dirty="0" err="1"/>
              <a:t>subtilis</a:t>
            </a:r>
            <a:r>
              <a:rPr lang="fr-FR" b="1" i="1" dirty="0"/>
              <a:t> </a:t>
            </a:r>
          </a:p>
        </p:txBody>
      </p:sp>
      <p:sp>
        <p:nvSpPr>
          <p:cNvPr id="4" name="Espace réservé du contenu 3">
            <a:extLst>
              <a:ext uri="{FF2B5EF4-FFF2-40B4-BE49-F238E27FC236}">
                <a16:creationId xmlns:a16="http://schemas.microsoft.com/office/drawing/2014/main" id="{E9B1B60F-ED50-F5F8-271F-169BE08363BA}"/>
              </a:ext>
            </a:extLst>
          </p:cNvPr>
          <p:cNvSpPr>
            <a:spLocks noGrp="1"/>
          </p:cNvSpPr>
          <p:nvPr>
            <p:ph sz="quarter" idx="4"/>
          </p:nvPr>
        </p:nvSpPr>
        <p:spPr>
          <a:xfrm>
            <a:off x="4282441" y="4693147"/>
            <a:ext cx="3200400" cy="1243637"/>
          </a:xfrm>
        </p:spPr>
        <p:txBody>
          <a:bodyPr/>
          <a:lstStyle/>
          <a:p>
            <a:r>
              <a:rPr lang="fr-FR" b="1" i="1" dirty="0">
                <a:solidFill>
                  <a:schemeClr val="tx1"/>
                </a:solidFill>
              </a:rPr>
              <a:t>Fabrication d’enzymes industrielles (amylases, protéases).
Production de bio-pesticides</a:t>
            </a:r>
          </a:p>
        </p:txBody>
      </p:sp>
      <p:sp>
        <p:nvSpPr>
          <p:cNvPr id="5" name="Espace réservé du pied de page 4">
            <a:extLst>
              <a:ext uri="{FF2B5EF4-FFF2-40B4-BE49-F238E27FC236}">
                <a16:creationId xmlns:a16="http://schemas.microsoft.com/office/drawing/2014/main" id="{5199FE8C-EA7A-164E-FD56-2880BB6EE0F6}"/>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31CC9C9F-075D-786C-1168-2B673480DA35}"/>
              </a:ext>
            </a:extLst>
          </p:cNvPr>
          <p:cNvSpPr>
            <a:spLocks noGrp="1"/>
          </p:cNvSpPr>
          <p:nvPr>
            <p:ph type="sldNum" sz="quarter" idx="12"/>
          </p:nvPr>
        </p:nvSpPr>
        <p:spPr/>
        <p:txBody>
          <a:bodyPr/>
          <a:lstStyle/>
          <a:p>
            <a:pPr rtl="0"/>
            <a:fld id="{294A09A9-5501-47C1-A89A-A340965A2BE2}" type="slidenum">
              <a:rPr lang="fr-FR" noProof="0" smtClean="0"/>
              <a:pPr rtl="0"/>
              <a:t>11</a:t>
            </a:fld>
            <a:endParaRPr lang="fr-FR" noProof="0"/>
          </a:p>
        </p:txBody>
      </p:sp>
      <p:sp>
        <p:nvSpPr>
          <p:cNvPr id="9" name="Espace réservé du texte 8">
            <a:extLst>
              <a:ext uri="{FF2B5EF4-FFF2-40B4-BE49-F238E27FC236}">
                <a16:creationId xmlns:a16="http://schemas.microsoft.com/office/drawing/2014/main" id="{D95614EC-C979-2EAC-BE0A-9F2A72FD9BA4}"/>
              </a:ext>
            </a:extLst>
          </p:cNvPr>
          <p:cNvSpPr>
            <a:spLocks noGrp="1"/>
          </p:cNvSpPr>
          <p:nvPr>
            <p:ph type="body" sz="quarter" idx="13"/>
          </p:nvPr>
        </p:nvSpPr>
        <p:spPr/>
        <p:txBody>
          <a:bodyPr/>
          <a:lstStyle/>
          <a:p>
            <a:r>
              <a:rPr lang="fr-FR" b="1" i="1" dirty="0"/>
              <a:t>Lactobacillus </a:t>
            </a:r>
            <a:r>
              <a:rPr lang="fr-FR" b="1" i="1" dirty="0" err="1"/>
              <a:t>spp</a:t>
            </a:r>
            <a:endParaRPr lang="fr-FR" b="1" i="1" dirty="0"/>
          </a:p>
        </p:txBody>
      </p:sp>
      <p:sp>
        <p:nvSpPr>
          <p:cNvPr id="10" name="Espace réservé du contenu 9">
            <a:extLst>
              <a:ext uri="{FF2B5EF4-FFF2-40B4-BE49-F238E27FC236}">
                <a16:creationId xmlns:a16="http://schemas.microsoft.com/office/drawing/2014/main" id="{39F6AC39-C938-8B88-A956-17EE72C5391A}"/>
              </a:ext>
            </a:extLst>
          </p:cNvPr>
          <p:cNvSpPr>
            <a:spLocks noGrp="1"/>
          </p:cNvSpPr>
          <p:nvPr>
            <p:ph sz="quarter" idx="14"/>
          </p:nvPr>
        </p:nvSpPr>
        <p:spPr/>
        <p:txBody>
          <a:bodyPr/>
          <a:lstStyle/>
          <a:p>
            <a:r>
              <a:rPr lang="fr-FR" b="1" i="1" dirty="0">
                <a:solidFill>
                  <a:schemeClr val="tx1"/>
                </a:solidFill>
              </a:rPr>
              <a:t>Utilisés pour la fermentation dans l’industrie agroalimentaire (ex : yaourts, probiotiques).</a:t>
            </a:r>
          </a:p>
        </p:txBody>
      </p:sp>
      <p:pic>
        <p:nvPicPr>
          <p:cNvPr id="13" name="Image 12">
            <a:extLst>
              <a:ext uri="{FF2B5EF4-FFF2-40B4-BE49-F238E27FC236}">
                <a16:creationId xmlns:a16="http://schemas.microsoft.com/office/drawing/2014/main" id="{20173486-0E36-574F-14E5-3D70A3C9FD13}"/>
              </a:ext>
            </a:extLst>
          </p:cNvPr>
          <p:cNvPicPr>
            <a:picLocks noChangeAspect="1"/>
          </p:cNvPicPr>
          <p:nvPr/>
        </p:nvPicPr>
        <p:blipFill>
          <a:blip r:embed="rId2"/>
          <a:stretch>
            <a:fillRect/>
          </a:stretch>
        </p:blipFill>
        <p:spPr>
          <a:xfrm>
            <a:off x="1124712" y="3586388"/>
            <a:ext cx="2274885" cy="1686604"/>
          </a:xfrm>
          <a:prstGeom prst="ellipse">
            <a:avLst/>
          </a:prstGeom>
          <a:ln>
            <a:noFill/>
          </a:ln>
          <a:effectLst>
            <a:softEdge rad="112500"/>
          </a:effectLst>
        </p:spPr>
      </p:pic>
      <p:pic>
        <p:nvPicPr>
          <p:cNvPr id="14" name="Image 13">
            <a:extLst>
              <a:ext uri="{FF2B5EF4-FFF2-40B4-BE49-F238E27FC236}">
                <a16:creationId xmlns:a16="http://schemas.microsoft.com/office/drawing/2014/main" id="{320A44CD-E70C-0A80-9378-58617D7B9E53}"/>
              </a:ext>
            </a:extLst>
          </p:cNvPr>
          <p:cNvPicPr>
            <a:picLocks noChangeAspect="1"/>
          </p:cNvPicPr>
          <p:nvPr/>
        </p:nvPicPr>
        <p:blipFill>
          <a:blip r:embed="rId3"/>
          <a:stretch>
            <a:fillRect/>
          </a:stretch>
        </p:blipFill>
        <p:spPr>
          <a:xfrm>
            <a:off x="4282441" y="2750625"/>
            <a:ext cx="2857671" cy="1845181"/>
          </a:xfrm>
          <a:prstGeom prst="ellipse">
            <a:avLst/>
          </a:prstGeom>
          <a:ln>
            <a:noFill/>
          </a:ln>
          <a:effectLst>
            <a:softEdge rad="112500"/>
          </a:effectLst>
        </p:spPr>
      </p:pic>
      <p:pic>
        <p:nvPicPr>
          <p:cNvPr id="15" name="Image 14">
            <a:extLst>
              <a:ext uri="{FF2B5EF4-FFF2-40B4-BE49-F238E27FC236}">
                <a16:creationId xmlns:a16="http://schemas.microsoft.com/office/drawing/2014/main" id="{63522D6F-F090-5BB9-FF7B-FF33F5EED53F}"/>
              </a:ext>
            </a:extLst>
          </p:cNvPr>
          <p:cNvPicPr>
            <a:picLocks noChangeAspect="1"/>
          </p:cNvPicPr>
          <p:nvPr/>
        </p:nvPicPr>
        <p:blipFill>
          <a:blip r:embed="rId4"/>
          <a:stretch>
            <a:fillRect/>
          </a:stretch>
        </p:blipFill>
        <p:spPr>
          <a:xfrm>
            <a:off x="7689421" y="3651762"/>
            <a:ext cx="3640678" cy="1663203"/>
          </a:xfrm>
          <a:prstGeom prst="ellipse">
            <a:avLst/>
          </a:prstGeom>
          <a:ln>
            <a:noFill/>
          </a:ln>
          <a:effectLst>
            <a:softEdge rad="112500"/>
          </a:effectLst>
        </p:spPr>
      </p:pic>
    </p:spTree>
    <p:extLst>
      <p:ext uri="{BB962C8B-B14F-4D97-AF65-F5344CB8AC3E}">
        <p14:creationId xmlns:p14="http://schemas.microsoft.com/office/powerpoint/2010/main" val="324385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6F8D9-7B8E-3BEC-D29F-4953FFB8E397}"/>
              </a:ext>
            </a:extLst>
          </p:cNvPr>
          <p:cNvSpPr>
            <a:spLocks noGrp="1"/>
          </p:cNvSpPr>
          <p:nvPr>
            <p:ph type="title"/>
          </p:nvPr>
        </p:nvSpPr>
        <p:spPr/>
        <p:txBody>
          <a:bodyPr/>
          <a:lstStyle/>
          <a:p>
            <a:r>
              <a:rPr lang="fr-FR" b="1" i="1" dirty="0"/>
              <a:t>Levures</a:t>
            </a:r>
          </a:p>
        </p:txBody>
      </p:sp>
      <p:sp>
        <p:nvSpPr>
          <p:cNvPr id="3" name="Espace réservé du texte 2">
            <a:extLst>
              <a:ext uri="{FF2B5EF4-FFF2-40B4-BE49-F238E27FC236}">
                <a16:creationId xmlns:a16="http://schemas.microsoft.com/office/drawing/2014/main" id="{BDD7A138-3409-A374-EDDA-BF89EF912B10}"/>
              </a:ext>
            </a:extLst>
          </p:cNvPr>
          <p:cNvSpPr>
            <a:spLocks noGrp="1"/>
          </p:cNvSpPr>
          <p:nvPr>
            <p:ph type="body" idx="1"/>
          </p:nvPr>
        </p:nvSpPr>
        <p:spPr/>
        <p:txBody>
          <a:bodyPr/>
          <a:lstStyle/>
          <a:p>
            <a:r>
              <a:rPr lang="fr-FR" b="1" i="1" dirty="0"/>
              <a:t>Saccharomyces cerevisiae</a:t>
            </a:r>
          </a:p>
        </p:txBody>
      </p:sp>
      <p:sp>
        <p:nvSpPr>
          <p:cNvPr id="4" name="Espace réservé du contenu 3">
            <a:extLst>
              <a:ext uri="{FF2B5EF4-FFF2-40B4-BE49-F238E27FC236}">
                <a16:creationId xmlns:a16="http://schemas.microsoft.com/office/drawing/2014/main" id="{C35824B2-CBC6-A827-5919-E46BE425BAEB}"/>
              </a:ext>
            </a:extLst>
          </p:cNvPr>
          <p:cNvSpPr>
            <a:spLocks noGrp="1"/>
          </p:cNvSpPr>
          <p:nvPr>
            <p:ph sz="half" idx="2"/>
          </p:nvPr>
        </p:nvSpPr>
        <p:spPr/>
        <p:txBody>
          <a:bodyPr/>
          <a:lstStyle/>
          <a:p>
            <a:r>
              <a:rPr lang="fr-FR" b="1" i="1" dirty="0">
                <a:solidFill>
                  <a:schemeClr val="tx1"/>
                </a:solidFill>
              </a:rPr>
              <a:t>Production d’éthanol pour les biocarburants et l’industrie des boissons alcoolisées.
Utilisée dans la fabrication de produits de boulangerie et comme modèle en biologie synthétique</a:t>
            </a:r>
          </a:p>
        </p:txBody>
      </p:sp>
      <p:sp>
        <p:nvSpPr>
          <p:cNvPr id="5" name="Espace réservé du texte 4">
            <a:extLst>
              <a:ext uri="{FF2B5EF4-FFF2-40B4-BE49-F238E27FC236}">
                <a16:creationId xmlns:a16="http://schemas.microsoft.com/office/drawing/2014/main" id="{9A763D09-E010-1251-F5B7-946FB6C8E7AE}"/>
              </a:ext>
            </a:extLst>
          </p:cNvPr>
          <p:cNvSpPr>
            <a:spLocks noGrp="1"/>
          </p:cNvSpPr>
          <p:nvPr>
            <p:ph type="body" sz="quarter" idx="3"/>
          </p:nvPr>
        </p:nvSpPr>
        <p:spPr/>
        <p:txBody>
          <a:bodyPr/>
          <a:lstStyle/>
          <a:p>
            <a:r>
              <a:rPr lang="fr-FR" b="1" i="1" dirty="0" err="1"/>
              <a:t>Pichia</a:t>
            </a:r>
            <a:r>
              <a:rPr lang="fr-FR" b="1" i="1" dirty="0"/>
              <a:t> </a:t>
            </a:r>
            <a:r>
              <a:rPr lang="fr-FR" b="1" i="1" dirty="0" err="1"/>
              <a:t>pastoris</a:t>
            </a:r>
            <a:r>
              <a:rPr lang="fr-FR" i="1" dirty="0"/>
              <a:t> </a:t>
            </a:r>
            <a:endParaRPr lang="fr-FR" b="1" i="1" dirty="0"/>
          </a:p>
        </p:txBody>
      </p:sp>
      <p:sp>
        <p:nvSpPr>
          <p:cNvPr id="6" name="Espace réservé du contenu 5">
            <a:extLst>
              <a:ext uri="{FF2B5EF4-FFF2-40B4-BE49-F238E27FC236}">
                <a16:creationId xmlns:a16="http://schemas.microsoft.com/office/drawing/2014/main" id="{69136318-3C2C-D814-526F-5D39896431D2}"/>
              </a:ext>
            </a:extLst>
          </p:cNvPr>
          <p:cNvSpPr>
            <a:spLocks noGrp="1"/>
          </p:cNvSpPr>
          <p:nvPr>
            <p:ph sz="quarter" idx="4"/>
          </p:nvPr>
        </p:nvSpPr>
        <p:spPr>
          <a:xfrm rot="10800000" flipV="1">
            <a:off x="4433063" y="4396845"/>
            <a:ext cx="3200400" cy="1060833"/>
          </a:xfrm>
        </p:spPr>
        <p:txBody>
          <a:bodyPr/>
          <a:lstStyle/>
          <a:p>
            <a:r>
              <a:rPr lang="fr-FR" b="1" i="1" dirty="0">
                <a:solidFill>
                  <a:schemeClr val="tx1"/>
                </a:solidFill>
              </a:rPr>
              <a:t>Production de protéines recombinantes et d’enzymes industrielles</a:t>
            </a:r>
          </a:p>
        </p:txBody>
      </p:sp>
      <p:sp>
        <p:nvSpPr>
          <p:cNvPr id="7" name="Espace réservé du pied de page 6">
            <a:extLst>
              <a:ext uri="{FF2B5EF4-FFF2-40B4-BE49-F238E27FC236}">
                <a16:creationId xmlns:a16="http://schemas.microsoft.com/office/drawing/2014/main" id="{89D9FD4F-3C29-127A-1062-06871A395601}"/>
              </a:ext>
            </a:extLst>
          </p:cNvPr>
          <p:cNvSpPr>
            <a:spLocks noGrp="1"/>
          </p:cNvSpPr>
          <p:nvPr>
            <p:ph type="ftr" sz="quarter" idx="11"/>
          </p:nvPr>
        </p:nvSpPr>
        <p:spPr/>
        <p:txBody>
          <a:bodyPr/>
          <a:lstStyle/>
          <a:p>
            <a:pPr rtl="0"/>
            <a:r>
              <a:rPr lang="fr-FR" noProof="0"/>
              <a:t>Titre de la présentation</a:t>
            </a:r>
          </a:p>
        </p:txBody>
      </p:sp>
      <p:sp>
        <p:nvSpPr>
          <p:cNvPr id="8" name="Espace réservé du numéro de diapositive 7">
            <a:extLst>
              <a:ext uri="{FF2B5EF4-FFF2-40B4-BE49-F238E27FC236}">
                <a16:creationId xmlns:a16="http://schemas.microsoft.com/office/drawing/2014/main" id="{78F02CC4-D7AD-67A1-888B-A8C1552D162D}"/>
              </a:ext>
            </a:extLst>
          </p:cNvPr>
          <p:cNvSpPr>
            <a:spLocks noGrp="1"/>
          </p:cNvSpPr>
          <p:nvPr>
            <p:ph type="sldNum" sz="quarter" idx="12"/>
          </p:nvPr>
        </p:nvSpPr>
        <p:spPr/>
        <p:txBody>
          <a:bodyPr/>
          <a:lstStyle/>
          <a:p>
            <a:pPr rtl="0"/>
            <a:fld id="{294A09A9-5501-47C1-A89A-A340965A2BE2}" type="slidenum">
              <a:rPr lang="fr-FR" noProof="0" smtClean="0"/>
              <a:t>12</a:t>
            </a:fld>
            <a:endParaRPr lang="fr-FR" noProof="0"/>
          </a:p>
        </p:txBody>
      </p:sp>
      <p:sp>
        <p:nvSpPr>
          <p:cNvPr id="9" name="Espace réservé du texte 8">
            <a:extLst>
              <a:ext uri="{FF2B5EF4-FFF2-40B4-BE49-F238E27FC236}">
                <a16:creationId xmlns:a16="http://schemas.microsoft.com/office/drawing/2014/main" id="{F62E0E6D-4D8E-BDC2-0455-DCF2ED8A09E1}"/>
              </a:ext>
            </a:extLst>
          </p:cNvPr>
          <p:cNvSpPr>
            <a:spLocks noGrp="1"/>
          </p:cNvSpPr>
          <p:nvPr>
            <p:ph type="body" sz="quarter" idx="13"/>
          </p:nvPr>
        </p:nvSpPr>
        <p:spPr/>
        <p:txBody>
          <a:bodyPr/>
          <a:lstStyle/>
          <a:p>
            <a:r>
              <a:rPr lang="fr-FR" b="1" i="1" dirty="0" err="1"/>
              <a:t>Yarrowia</a:t>
            </a:r>
            <a:r>
              <a:rPr lang="fr-FR" b="1" i="1" dirty="0"/>
              <a:t> </a:t>
            </a:r>
            <a:r>
              <a:rPr lang="fr-FR" b="1" i="1" dirty="0" err="1"/>
              <a:t>lipolytica</a:t>
            </a:r>
            <a:endParaRPr lang="fr-FR" b="1" i="1" dirty="0"/>
          </a:p>
        </p:txBody>
      </p:sp>
      <p:sp>
        <p:nvSpPr>
          <p:cNvPr id="10" name="Espace réservé du contenu 9">
            <a:extLst>
              <a:ext uri="{FF2B5EF4-FFF2-40B4-BE49-F238E27FC236}">
                <a16:creationId xmlns:a16="http://schemas.microsoft.com/office/drawing/2014/main" id="{ACB1E4B2-1B66-5B58-C7BC-93B05D34CB70}"/>
              </a:ext>
            </a:extLst>
          </p:cNvPr>
          <p:cNvSpPr>
            <a:spLocks noGrp="1"/>
          </p:cNvSpPr>
          <p:nvPr>
            <p:ph sz="quarter" idx="14"/>
          </p:nvPr>
        </p:nvSpPr>
        <p:spPr/>
        <p:txBody>
          <a:bodyPr/>
          <a:lstStyle/>
          <a:p>
            <a:r>
              <a:rPr lang="fr-FR" b="1" i="1" dirty="0">
                <a:solidFill>
                  <a:schemeClr val="tx1"/>
                </a:solidFill>
              </a:rPr>
              <a:t>Exploitée pour produire des lipides, des </a:t>
            </a:r>
            <a:r>
              <a:rPr lang="fr-FR" b="1" i="1" dirty="0" err="1">
                <a:solidFill>
                  <a:schemeClr val="tx1"/>
                </a:solidFill>
              </a:rPr>
              <a:t>biopolymères</a:t>
            </a:r>
            <a:r>
              <a:rPr lang="fr-FR" b="1" i="1" dirty="0">
                <a:solidFill>
                  <a:schemeClr val="tx1"/>
                </a:solidFill>
              </a:rPr>
              <a:t> et des biocarburants.</a:t>
            </a:r>
          </a:p>
        </p:txBody>
      </p:sp>
      <p:pic>
        <p:nvPicPr>
          <p:cNvPr id="11" name="Image 10">
            <a:extLst>
              <a:ext uri="{FF2B5EF4-FFF2-40B4-BE49-F238E27FC236}">
                <a16:creationId xmlns:a16="http://schemas.microsoft.com/office/drawing/2014/main" id="{432EA612-82B9-8A16-C1DE-B19A72B7744C}"/>
              </a:ext>
            </a:extLst>
          </p:cNvPr>
          <p:cNvPicPr>
            <a:picLocks noChangeAspect="1"/>
          </p:cNvPicPr>
          <p:nvPr/>
        </p:nvPicPr>
        <p:blipFill>
          <a:blip r:embed="rId2"/>
          <a:stretch>
            <a:fillRect/>
          </a:stretch>
        </p:blipFill>
        <p:spPr>
          <a:xfrm>
            <a:off x="1292857" y="4221135"/>
            <a:ext cx="2864109" cy="1768598"/>
          </a:xfrm>
          <a:prstGeom prst="rect">
            <a:avLst/>
          </a:prstGeom>
        </p:spPr>
      </p:pic>
      <p:pic>
        <p:nvPicPr>
          <p:cNvPr id="12" name="Image 11">
            <a:extLst>
              <a:ext uri="{FF2B5EF4-FFF2-40B4-BE49-F238E27FC236}">
                <a16:creationId xmlns:a16="http://schemas.microsoft.com/office/drawing/2014/main" id="{58A0F690-7003-9675-CE77-2E07553A818E}"/>
              </a:ext>
            </a:extLst>
          </p:cNvPr>
          <p:cNvPicPr>
            <a:picLocks noChangeAspect="1"/>
          </p:cNvPicPr>
          <p:nvPr/>
        </p:nvPicPr>
        <p:blipFill>
          <a:blip r:embed="rId3"/>
          <a:stretch>
            <a:fillRect/>
          </a:stretch>
        </p:blipFill>
        <p:spPr>
          <a:xfrm>
            <a:off x="4433061" y="2680005"/>
            <a:ext cx="3008965" cy="1653037"/>
          </a:xfrm>
          <a:prstGeom prst="ellipse">
            <a:avLst/>
          </a:prstGeom>
          <a:ln>
            <a:noFill/>
          </a:ln>
          <a:effectLst>
            <a:softEdge rad="112500"/>
          </a:effectLst>
        </p:spPr>
      </p:pic>
      <p:pic>
        <p:nvPicPr>
          <p:cNvPr id="13" name="Image 12">
            <a:extLst>
              <a:ext uri="{FF2B5EF4-FFF2-40B4-BE49-F238E27FC236}">
                <a16:creationId xmlns:a16="http://schemas.microsoft.com/office/drawing/2014/main" id="{A341455C-EF40-C837-97AA-21F96D43A7F7}"/>
              </a:ext>
            </a:extLst>
          </p:cNvPr>
          <p:cNvPicPr>
            <a:picLocks noChangeAspect="1"/>
          </p:cNvPicPr>
          <p:nvPr/>
        </p:nvPicPr>
        <p:blipFill>
          <a:blip r:embed="rId4"/>
          <a:stretch>
            <a:fillRect/>
          </a:stretch>
        </p:blipFill>
        <p:spPr>
          <a:xfrm>
            <a:off x="7909558" y="3755441"/>
            <a:ext cx="3200402" cy="1525404"/>
          </a:xfrm>
          <a:prstGeom prst="rect">
            <a:avLst/>
          </a:prstGeom>
        </p:spPr>
      </p:pic>
    </p:spTree>
    <p:extLst>
      <p:ext uri="{BB962C8B-B14F-4D97-AF65-F5344CB8AC3E}">
        <p14:creationId xmlns:p14="http://schemas.microsoft.com/office/powerpoint/2010/main" val="409475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8160C-B72B-2E6D-4ADF-1747062558DC}"/>
              </a:ext>
            </a:extLst>
          </p:cNvPr>
          <p:cNvSpPr>
            <a:spLocks noGrp="1"/>
          </p:cNvSpPr>
          <p:nvPr>
            <p:ph type="title"/>
          </p:nvPr>
        </p:nvSpPr>
        <p:spPr/>
        <p:txBody>
          <a:bodyPr/>
          <a:lstStyle/>
          <a:p>
            <a:r>
              <a:rPr lang="fr-FR" b="1" i="1" dirty="0"/>
              <a:t>Champignons filamenteux</a:t>
            </a:r>
          </a:p>
        </p:txBody>
      </p:sp>
      <p:sp>
        <p:nvSpPr>
          <p:cNvPr id="3" name="Espace réservé du texte 2">
            <a:extLst>
              <a:ext uri="{FF2B5EF4-FFF2-40B4-BE49-F238E27FC236}">
                <a16:creationId xmlns:a16="http://schemas.microsoft.com/office/drawing/2014/main" id="{B04898D7-BF2E-F8E7-7C48-C658479707D6}"/>
              </a:ext>
            </a:extLst>
          </p:cNvPr>
          <p:cNvSpPr>
            <a:spLocks noGrp="1"/>
          </p:cNvSpPr>
          <p:nvPr>
            <p:ph type="body" idx="1"/>
          </p:nvPr>
        </p:nvSpPr>
        <p:spPr/>
        <p:txBody>
          <a:bodyPr/>
          <a:lstStyle/>
          <a:p>
            <a:r>
              <a:rPr lang="fr-FR" b="1" i="1" dirty="0"/>
              <a:t>Aspergillus </a:t>
            </a:r>
            <a:r>
              <a:rPr lang="fr-FR" b="1" i="1" dirty="0" err="1"/>
              <a:t>niger</a:t>
            </a:r>
            <a:endParaRPr lang="fr-FR" b="1" i="1" dirty="0"/>
          </a:p>
        </p:txBody>
      </p:sp>
      <p:sp>
        <p:nvSpPr>
          <p:cNvPr id="4" name="Espace réservé du contenu 3">
            <a:extLst>
              <a:ext uri="{FF2B5EF4-FFF2-40B4-BE49-F238E27FC236}">
                <a16:creationId xmlns:a16="http://schemas.microsoft.com/office/drawing/2014/main" id="{1C334D17-B3FC-E435-1D76-2EA29D695599}"/>
              </a:ext>
            </a:extLst>
          </p:cNvPr>
          <p:cNvSpPr>
            <a:spLocks noGrp="1"/>
          </p:cNvSpPr>
          <p:nvPr>
            <p:ph sz="half" idx="2"/>
          </p:nvPr>
        </p:nvSpPr>
        <p:spPr/>
        <p:txBody>
          <a:bodyPr/>
          <a:lstStyle/>
          <a:p>
            <a:r>
              <a:rPr lang="fr-FR" b="1" i="1" dirty="0">
                <a:solidFill>
                  <a:schemeClr val="tx1"/>
                </a:solidFill>
              </a:rPr>
              <a:t>Production d’acide citrique, d’enzymes (cellulases, amylases), et d’acide gluconique</a:t>
            </a:r>
          </a:p>
        </p:txBody>
      </p:sp>
      <p:sp>
        <p:nvSpPr>
          <p:cNvPr id="5" name="Espace réservé du texte 4">
            <a:extLst>
              <a:ext uri="{FF2B5EF4-FFF2-40B4-BE49-F238E27FC236}">
                <a16:creationId xmlns:a16="http://schemas.microsoft.com/office/drawing/2014/main" id="{8329C045-3F61-441C-2942-B2AEDF1AF606}"/>
              </a:ext>
            </a:extLst>
          </p:cNvPr>
          <p:cNvSpPr>
            <a:spLocks noGrp="1"/>
          </p:cNvSpPr>
          <p:nvPr>
            <p:ph type="body" sz="quarter" idx="3"/>
          </p:nvPr>
        </p:nvSpPr>
        <p:spPr/>
        <p:txBody>
          <a:bodyPr/>
          <a:lstStyle/>
          <a:p>
            <a:r>
              <a:rPr lang="fr-FR" b="1" i="1" dirty="0" err="1"/>
              <a:t>Trichoderma</a:t>
            </a:r>
            <a:r>
              <a:rPr lang="fr-FR" b="1" i="1" dirty="0"/>
              <a:t> </a:t>
            </a:r>
            <a:r>
              <a:rPr lang="fr-FR" b="1" i="1" dirty="0" err="1"/>
              <a:t>reesei</a:t>
            </a:r>
            <a:endParaRPr lang="fr-FR" b="1" i="1" dirty="0"/>
          </a:p>
        </p:txBody>
      </p:sp>
      <p:sp>
        <p:nvSpPr>
          <p:cNvPr id="6" name="Espace réservé du contenu 5">
            <a:extLst>
              <a:ext uri="{FF2B5EF4-FFF2-40B4-BE49-F238E27FC236}">
                <a16:creationId xmlns:a16="http://schemas.microsoft.com/office/drawing/2014/main" id="{A05C1FD1-C484-101A-64B5-13193CC5046E}"/>
              </a:ext>
            </a:extLst>
          </p:cNvPr>
          <p:cNvSpPr>
            <a:spLocks noGrp="1"/>
          </p:cNvSpPr>
          <p:nvPr>
            <p:ph sz="quarter" idx="4"/>
          </p:nvPr>
        </p:nvSpPr>
        <p:spPr/>
        <p:txBody>
          <a:bodyPr/>
          <a:lstStyle/>
          <a:p>
            <a:r>
              <a:rPr lang="fr-FR" b="1" i="1" dirty="0">
                <a:solidFill>
                  <a:schemeClr val="tx1"/>
                </a:solidFill>
              </a:rPr>
              <a:t>Utilisé pour produire des cellulases pour la dégradation de la biomasse en biocarburants.</a:t>
            </a:r>
          </a:p>
        </p:txBody>
      </p:sp>
      <p:sp>
        <p:nvSpPr>
          <p:cNvPr id="7" name="Espace réservé du pied de page 6">
            <a:extLst>
              <a:ext uri="{FF2B5EF4-FFF2-40B4-BE49-F238E27FC236}">
                <a16:creationId xmlns:a16="http://schemas.microsoft.com/office/drawing/2014/main" id="{17976428-D9C6-D00C-D0F6-576B2F0E7EA3}"/>
              </a:ext>
            </a:extLst>
          </p:cNvPr>
          <p:cNvSpPr>
            <a:spLocks noGrp="1"/>
          </p:cNvSpPr>
          <p:nvPr>
            <p:ph type="ftr" sz="quarter" idx="11"/>
          </p:nvPr>
        </p:nvSpPr>
        <p:spPr/>
        <p:txBody>
          <a:bodyPr/>
          <a:lstStyle/>
          <a:p>
            <a:pPr rtl="0"/>
            <a:r>
              <a:rPr lang="fr-FR" noProof="0"/>
              <a:t>Titre de la présentation</a:t>
            </a:r>
          </a:p>
        </p:txBody>
      </p:sp>
      <p:sp>
        <p:nvSpPr>
          <p:cNvPr id="8" name="Espace réservé du numéro de diapositive 7">
            <a:extLst>
              <a:ext uri="{FF2B5EF4-FFF2-40B4-BE49-F238E27FC236}">
                <a16:creationId xmlns:a16="http://schemas.microsoft.com/office/drawing/2014/main" id="{FB402A55-AA66-E60B-378C-68E549E8F1C7}"/>
              </a:ext>
            </a:extLst>
          </p:cNvPr>
          <p:cNvSpPr>
            <a:spLocks noGrp="1"/>
          </p:cNvSpPr>
          <p:nvPr>
            <p:ph type="sldNum" sz="quarter" idx="12"/>
          </p:nvPr>
        </p:nvSpPr>
        <p:spPr/>
        <p:txBody>
          <a:bodyPr/>
          <a:lstStyle/>
          <a:p>
            <a:pPr rtl="0"/>
            <a:fld id="{294A09A9-5501-47C1-A89A-A340965A2BE2}" type="slidenum">
              <a:rPr lang="fr-FR" noProof="0" smtClean="0"/>
              <a:t>13</a:t>
            </a:fld>
            <a:endParaRPr lang="fr-FR" noProof="0"/>
          </a:p>
        </p:txBody>
      </p:sp>
      <p:sp>
        <p:nvSpPr>
          <p:cNvPr id="9" name="Espace réservé du texte 8">
            <a:extLst>
              <a:ext uri="{FF2B5EF4-FFF2-40B4-BE49-F238E27FC236}">
                <a16:creationId xmlns:a16="http://schemas.microsoft.com/office/drawing/2014/main" id="{469DB016-0308-7F20-56EE-D28716054A8D}"/>
              </a:ext>
            </a:extLst>
          </p:cNvPr>
          <p:cNvSpPr>
            <a:spLocks noGrp="1"/>
          </p:cNvSpPr>
          <p:nvPr>
            <p:ph type="body" sz="quarter" idx="13"/>
          </p:nvPr>
        </p:nvSpPr>
        <p:spPr/>
        <p:txBody>
          <a:bodyPr/>
          <a:lstStyle/>
          <a:p>
            <a:r>
              <a:rPr lang="fr-FR" b="1" i="1" dirty="0"/>
              <a:t>Penicillium </a:t>
            </a:r>
            <a:r>
              <a:rPr lang="fr-FR" b="1" i="1" dirty="0" err="1"/>
              <a:t>spp</a:t>
            </a:r>
            <a:endParaRPr lang="fr-FR" b="1" i="1" dirty="0"/>
          </a:p>
        </p:txBody>
      </p:sp>
      <p:sp>
        <p:nvSpPr>
          <p:cNvPr id="10" name="Espace réservé du contenu 9">
            <a:extLst>
              <a:ext uri="{FF2B5EF4-FFF2-40B4-BE49-F238E27FC236}">
                <a16:creationId xmlns:a16="http://schemas.microsoft.com/office/drawing/2014/main" id="{F93F4E47-7350-A7B8-87D1-4349866C2F5E}"/>
              </a:ext>
            </a:extLst>
          </p:cNvPr>
          <p:cNvSpPr>
            <a:spLocks noGrp="1"/>
          </p:cNvSpPr>
          <p:nvPr>
            <p:ph sz="quarter" idx="14"/>
          </p:nvPr>
        </p:nvSpPr>
        <p:spPr/>
        <p:txBody>
          <a:bodyPr/>
          <a:lstStyle/>
          <a:p>
            <a:r>
              <a:rPr lang="fr-FR" b="1" i="1" dirty="0">
                <a:solidFill>
                  <a:schemeClr val="tx1"/>
                </a:solidFill>
              </a:rPr>
              <a:t>Synthèse d’antibiotiques (ex : pénicilline) et d’enzymes (ex : lactases).</a:t>
            </a:r>
          </a:p>
        </p:txBody>
      </p:sp>
      <p:pic>
        <p:nvPicPr>
          <p:cNvPr id="11" name="Image 10">
            <a:extLst>
              <a:ext uri="{FF2B5EF4-FFF2-40B4-BE49-F238E27FC236}">
                <a16:creationId xmlns:a16="http://schemas.microsoft.com/office/drawing/2014/main" id="{35F05498-2752-6604-B704-03C6576FE082}"/>
              </a:ext>
            </a:extLst>
          </p:cNvPr>
          <p:cNvPicPr>
            <a:picLocks noChangeAspect="1"/>
          </p:cNvPicPr>
          <p:nvPr/>
        </p:nvPicPr>
        <p:blipFill>
          <a:blip r:embed="rId2"/>
          <a:stretch>
            <a:fillRect/>
          </a:stretch>
        </p:blipFill>
        <p:spPr>
          <a:xfrm>
            <a:off x="1124712" y="3581212"/>
            <a:ext cx="2924175" cy="2038350"/>
          </a:xfrm>
          <a:prstGeom prst="ellipse">
            <a:avLst/>
          </a:prstGeom>
          <a:ln>
            <a:noFill/>
          </a:ln>
          <a:effectLst>
            <a:softEdge rad="112500"/>
          </a:effectLst>
        </p:spPr>
      </p:pic>
      <p:pic>
        <p:nvPicPr>
          <p:cNvPr id="12" name="Image 11">
            <a:extLst>
              <a:ext uri="{FF2B5EF4-FFF2-40B4-BE49-F238E27FC236}">
                <a16:creationId xmlns:a16="http://schemas.microsoft.com/office/drawing/2014/main" id="{D6DBB16D-7821-A2B1-26D9-515517A24494}"/>
              </a:ext>
            </a:extLst>
          </p:cNvPr>
          <p:cNvPicPr>
            <a:picLocks noChangeAspect="1"/>
          </p:cNvPicPr>
          <p:nvPr/>
        </p:nvPicPr>
        <p:blipFill>
          <a:blip r:embed="rId3"/>
          <a:stretch>
            <a:fillRect/>
          </a:stretch>
        </p:blipFill>
        <p:spPr>
          <a:xfrm>
            <a:off x="4984751" y="3498838"/>
            <a:ext cx="1696943" cy="2451140"/>
          </a:xfrm>
          <a:prstGeom prst="rect">
            <a:avLst/>
          </a:prstGeom>
        </p:spPr>
      </p:pic>
      <p:pic>
        <p:nvPicPr>
          <p:cNvPr id="13" name="Image 12">
            <a:extLst>
              <a:ext uri="{FF2B5EF4-FFF2-40B4-BE49-F238E27FC236}">
                <a16:creationId xmlns:a16="http://schemas.microsoft.com/office/drawing/2014/main" id="{5EA3AD92-AAFC-F5E5-48CE-67FC10ED8E5B}"/>
              </a:ext>
            </a:extLst>
          </p:cNvPr>
          <p:cNvPicPr>
            <a:picLocks noChangeAspect="1"/>
          </p:cNvPicPr>
          <p:nvPr/>
        </p:nvPicPr>
        <p:blipFill>
          <a:blip r:embed="rId4"/>
          <a:stretch>
            <a:fillRect/>
          </a:stretch>
        </p:blipFill>
        <p:spPr>
          <a:xfrm>
            <a:off x="7266627" y="3581212"/>
            <a:ext cx="3800661" cy="1661459"/>
          </a:xfrm>
          <a:prstGeom prst="ellipse">
            <a:avLst/>
          </a:prstGeom>
          <a:ln>
            <a:noFill/>
          </a:ln>
          <a:effectLst>
            <a:softEdge rad="112500"/>
          </a:effectLst>
        </p:spPr>
      </p:pic>
    </p:spTree>
    <p:extLst>
      <p:ext uri="{BB962C8B-B14F-4D97-AF65-F5344CB8AC3E}">
        <p14:creationId xmlns:p14="http://schemas.microsoft.com/office/powerpoint/2010/main" val="131162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5C0C6-DDD1-B31F-5CF4-F80DEC61F8B2}"/>
              </a:ext>
            </a:extLst>
          </p:cNvPr>
          <p:cNvSpPr>
            <a:spLocks noGrp="1"/>
          </p:cNvSpPr>
          <p:nvPr>
            <p:ph type="title"/>
          </p:nvPr>
        </p:nvSpPr>
        <p:spPr/>
        <p:txBody>
          <a:bodyPr/>
          <a:lstStyle/>
          <a:p>
            <a:r>
              <a:rPr lang="fr-FR" b="1" i="1" dirty="0" err="1"/>
              <a:t>Microalgues</a:t>
            </a:r>
            <a:r>
              <a:rPr lang="fr-FR" b="1" i="1" dirty="0"/>
              <a:t> et Cyanobactéries</a:t>
            </a:r>
          </a:p>
        </p:txBody>
      </p:sp>
      <p:sp>
        <p:nvSpPr>
          <p:cNvPr id="6" name="Espace réservé du texte 5">
            <a:extLst>
              <a:ext uri="{FF2B5EF4-FFF2-40B4-BE49-F238E27FC236}">
                <a16:creationId xmlns:a16="http://schemas.microsoft.com/office/drawing/2014/main" id="{BCA5C7DF-BA94-7A51-8A29-79B1DFBC83DF}"/>
              </a:ext>
            </a:extLst>
          </p:cNvPr>
          <p:cNvSpPr>
            <a:spLocks noGrp="1"/>
          </p:cNvSpPr>
          <p:nvPr>
            <p:ph type="body" idx="1"/>
          </p:nvPr>
        </p:nvSpPr>
        <p:spPr>
          <a:xfrm>
            <a:off x="1029089" y="2029467"/>
            <a:ext cx="4971288" cy="365126"/>
          </a:xfrm>
        </p:spPr>
        <p:txBody>
          <a:bodyPr>
            <a:normAutofit lnSpcReduction="10000"/>
          </a:bodyPr>
          <a:lstStyle/>
          <a:p>
            <a:r>
              <a:rPr lang="fr-FR" b="1" i="1" dirty="0" err="1"/>
              <a:t>Chlorella</a:t>
            </a:r>
            <a:r>
              <a:rPr lang="fr-FR" b="1" i="1" dirty="0"/>
              <a:t> </a:t>
            </a:r>
            <a:r>
              <a:rPr lang="fr-FR" b="1" i="1" dirty="0" err="1"/>
              <a:t>spp</a:t>
            </a:r>
            <a:r>
              <a:rPr lang="fr-FR" b="1" i="1" dirty="0"/>
              <a:t> Et </a:t>
            </a:r>
            <a:r>
              <a:rPr lang="fr-FR" b="1" i="1" dirty="0" err="1"/>
              <a:t>Spirulina</a:t>
            </a:r>
            <a:r>
              <a:rPr lang="fr-FR" b="1" i="1" dirty="0"/>
              <a:t> </a:t>
            </a:r>
            <a:r>
              <a:rPr lang="fr-FR" b="1" i="1" dirty="0" err="1"/>
              <a:t>spp</a:t>
            </a:r>
            <a:endParaRPr lang="fr-FR" b="1" i="1" dirty="0"/>
          </a:p>
        </p:txBody>
      </p:sp>
      <p:sp>
        <p:nvSpPr>
          <p:cNvPr id="5" name="Espace réservé du contenu 4">
            <a:extLst>
              <a:ext uri="{FF2B5EF4-FFF2-40B4-BE49-F238E27FC236}">
                <a16:creationId xmlns:a16="http://schemas.microsoft.com/office/drawing/2014/main" id="{ADF83B83-65BB-C97D-753C-4C1DCD14A51E}"/>
              </a:ext>
            </a:extLst>
          </p:cNvPr>
          <p:cNvSpPr>
            <a:spLocks noGrp="1"/>
          </p:cNvSpPr>
          <p:nvPr>
            <p:ph sz="half" idx="2"/>
          </p:nvPr>
        </p:nvSpPr>
        <p:spPr>
          <a:xfrm>
            <a:off x="1520266" y="2591697"/>
            <a:ext cx="3391286" cy="1472303"/>
          </a:xfrm>
        </p:spPr>
        <p:txBody>
          <a:bodyPr/>
          <a:lstStyle/>
          <a:p>
            <a:r>
              <a:rPr lang="fr-FR" b="1" i="1" dirty="0">
                <a:solidFill>
                  <a:schemeClr val="tx1"/>
                </a:solidFill>
              </a:rPr>
              <a:t>Production de compléments alimentaires riches en protéines, vitamines, et antioxydants.
Utilisées pour produire des biocarburants et capturer le CO₂.</a:t>
            </a:r>
          </a:p>
        </p:txBody>
      </p:sp>
      <p:sp>
        <p:nvSpPr>
          <p:cNvPr id="7" name="Espace réservé du texte 6">
            <a:extLst>
              <a:ext uri="{FF2B5EF4-FFF2-40B4-BE49-F238E27FC236}">
                <a16:creationId xmlns:a16="http://schemas.microsoft.com/office/drawing/2014/main" id="{6E33A1FF-8DC7-8887-B185-FF68A6E47172}"/>
              </a:ext>
            </a:extLst>
          </p:cNvPr>
          <p:cNvSpPr>
            <a:spLocks noGrp="1"/>
          </p:cNvSpPr>
          <p:nvPr>
            <p:ph type="body" sz="quarter" idx="3"/>
          </p:nvPr>
        </p:nvSpPr>
        <p:spPr>
          <a:xfrm>
            <a:off x="7041836" y="1998131"/>
            <a:ext cx="4398264" cy="427797"/>
          </a:xfrm>
        </p:spPr>
        <p:txBody>
          <a:bodyPr>
            <a:normAutofit lnSpcReduction="10000"/>
          </a:bodyPr>
          <a:lstStyle/>
          <a:p>
            <a:r>
              <a:rPr lang="fr-FR" b="1" i="1" dirty="0" err="1"/>
              <a:t>Synechocystis</a:t>
            </a:r>
            <a:r>
              <a:rPr lang="fr-FR" b="1" i="1" dirty="0"/>
              <a:t> </a:t>
            </a:r>
            <a:r>
              <a:rPr lang="fr-FR" b="1" i="1" dirty="0" err="1"/>
              <a:t>spp</a:t>
            </a:r>
            <a:endParaRPr lang="fr-FR" b="1" i="1" dirty="0"/>
          </a:p>
        </p:txBody>
      </p:sp>
      <p:sp>
        <p:nvSpPr>
          <p:cNvPr id="8" name="Espace réservé du contenu 7">
            <a:extLst>
              <a:ext uri="{FF2B5EF4-FFF2-40B4-BE49-F238E27FC236}">
                <a16:creationId xmlns:a16="http://schemas.microsoft.com/office/drawing/2014/main" id="{F56D6457-71CB-0C0C-1CAB-92F0AABBB9A0}"/>
              </a:ext>
            </a:extLst>
          </p:cNvPr>
          <p:cNvSpPr>
            <a:spLocks noGrp="1"/>
          </p:cNvSpPr>
          <p:nvPr>
            <p:ph sz="quarter" idx="4"/>
          </p:nvPr>
        </p:nvSpPr>
        <p:spPr>
          <a:xfrm>
            <a:off x="6481843" y="2624569"/>
            <a:ext cx="3391286" cy="731221"/>
          </a:xfrm>
        </p:spPr>
        <p:txBody>
          <a:bodyPr/>
          <a:lstStyle/>
          <a:p>
            <a:pPr lvl="1"/>
            <a:r>
              <a:rPr lang="fr-FR" b="1" i="1" dirty="0">
                <a:solidFill>
                  <a:schemeClr val="tx1"/>
                </a:solidFill>
              </a:rPr>
              <a:t>Synthèse de </a:t>
            </a:r>
            <a:r>
              <a:rPr lang="fr-FR" b="1" i="1" dirty="0" err="1">
                <a:solidFill>
                  <a:schemeClr val="tx1"/>
                </a:solidFill>
              </a:rPr>
              <a:t>biohydrogène</a:t>
            </a:r>
            <a:r>
              <a:rPr lang="fr-FR" b="1" i="1" dirty="0">
                <a:solidFill>
                  <a:schemeClr val="tx1"/>
                </a:solidFill>
              </a:rPr>
              <a:t> et bioplastiques.</a:t>
            </a:r>
          </a:p>
        </p:txBody>
      </p:sp>
      <p:sp>
        <p:nvSpPr>
          <p:cNvPr id="3" name="Espace réservé du pied de page 2">
            <a:extLst>
              <a:ext uri="{FF2B5EF4-FFF2-40B4-BE49-F238E27FC236}">
                <a16:creationId xmlns:a16="http://schemas.microsoft.com/office/drawing/2014/main" id="{81CE4273-D76E-1CAA-B853-266C068869F1}"/>
              </a:ext>
            </a:extLst>
          </p:cNvPr>
          <p:cNvSpPr>
            <a:spLocks noGrp="1"/>
          </p:cNvSpPr>
          <p:nvPr>
            <p:ph type="ftr" sz="quarter" idx="11"/>
          </p:nvPr>
        </p:nvSpPr>
        <p:spPr/>
        <p:txBody>
          <a:bodyPr/>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6D0827AF-0CD4-C4CB-3B22-CF28C0E24073}"/>
              </a:ext>
            </a:extLst>
          </p:cNvPr>
          <p:cNvSpPr>
            <a:spLocks noGrp="1"/>
          </p:cNvSpPr>
          <p:nvPr>
            <p:ph type="sldNum" sz="quarter" idx="12"/>
          </p:nvPr>
        </p:nvSpPr>
        <p:spPr/>
        <p:txBody>
          <a:bodyPr/>
          <a:lstStyle/>
          <a:p>
            <a:pPr rtl="0"/>
            <a:fld id="{294A09A9-5501-47C1-A89A-A340965A2BE2}" type="slidenum">
              <a:rPr lang="fr-FR" noProof="0" smtClean="0"/>
              <a:pPr rtl="0"/>
              <a:t>14</a:t>
            </a:fld>
            <a:endParaRPr lang="fr-FR" noProof="0"/>
          </a:p>
        </p:txBody>
      </p:sp>
      <p:pic>
        <p:nvPicPr>
          <p:cNvPr id="13" name="Image 12">
            <a:extLst>
              <a:ext uri="{FF2B5EF4-FFF2-40B4-BE49-F238E27FC236}">
                <a16:creationId xmlns:a16="http://schemas.microsoft.com/office/drawing/2014/main" id="{7AB6BC3B-3E8F-ABF1-9532-1105CD9F2565}"/>
              </a:ext>
            </a:extLst>
          </p:cNvPr>
          <p:cNvPicPr>
            <a:picLocks noChangeAspect="1"/>
          </p:cNvPicPr>
          <p:nvPr/>
        </p:nvPicPr>
        <p:blipFill>
          <a:blip r:embed="rId2"/>
          <a:stretch>
            <a:fillRect/>
          </a:stretch>
        </p:blipFill>
        <p:spPr>
          <a:xfrm>
            <a:off x="1740855" y="4064000"/>
            <a:ext cx="2865624" cy="1903367"/>
          </a:xfrm>
          <a:prstGeom prst="ellipse">
            <a:avLst/>
          </a:prstGeom>
          <a:ln>
            <a:noFill/>
          </a:ln>
          <a:effectLst>
            <a:softEdge rad="112500"/>
          </a:effectLst>
        </p:spPr>
      </p:pic>
      <p:pic>
        <p:nvPicPr>
          <p:cNvPr id="15" name="Image 14">
            <a:extLst>
              <a:ext uri="{FF2B5EF4-FFF2-40B4-BE49-F238E27FC236}">
                <a16:creationId xmlns:a16="http://schemas.microsoft.com/office/drawing/2014/main" id="{A7714F61-3446-12B3-DB6F-57C8B41C8B90}"/>
              </a:ext>
            </a:extLst>
          </p:cNvPr>
          <p:cNvPicPr>
            <a:picLocks noChangeAspect="1"/>
          </p:cNvPicPr>
          <p:nvPr/>
        </p:nvPicPr>
        <p:blipFill>
          <a:blip r:embed="rId3"/>
          <a:stretch>
            <a:fillRect/>
          </a:stretch>
        </p:blipFill>
        <p:spPr>
          <a:xfrm>
            <a:off x="7280450" y="3238865"/>
            <a:ext cx="2964441" cy="2101611"/>
          </a:xfrm>
          <a:prstGeom prst="rect">
            <a:avLst/>
          </a:prstGeom>
          <a:ln>
            <a:noFill/>
          </a:ln>
          <a:effectLst>
            <a:softEdge rad="112500"/>
          </a:effectLst>
        </p:spPr>
      </p:pic>
    </p:spTree>
    <p:extLst>
      <p:ext uri="{BB962C8B-B14F-4D97-AF65-F5344CB8AC3E}">
        <p14:creationId xmlns:p14="http://schemas.microsoft.com/office/powerpoint/2010/main" val="275275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02BF-8EC8-A735-514E-D12EB28AB2C3}"/>
              </a:ext>
            </a:extLst>
          </p:cNvPr>
          <p:cNvSpPr>
            <a:spLocks noGrp="1"/>
          </p:cNvSpPr>
          <p:nvPr>
            <p:ph type="title"/>
          </p:nvPr>
        </p:nvSpPr>
        <p:spPr/>
        <p:txBody>
          <a:bodyPr/>
          <a:lstStyle/>
          <a:p>
            <a:r>
              <a:rPr lang="fr-FR" b="1" i="1" dirty="0"/>
              <a:t>Critères de sélections des micro-organismes </a:t>
            </a:r>
          </a:p>
        </p:txBody>
      </p:sp>
      <p:sp>
        <p:nvSpPr>
          <p:cNvPr id="3" name="Espace réservé du contenu 2">
            <a:extLst>
              <a:ext uri="{FF2B5EF4-FFF2-40B4-BE49-F238E27FC236}">
                <a16:creationId xmlns:a16="http://schemas.microsoft.com/office/drawing/2014/main" id="{FE3233BD-F3A3-A1B1-F57F-BB485AE9B693}"/>
              </a:ext>
            </a:extLst>
          </p:cNvPr>
          <p:cNvSpPr>
            <a:spLocks noGrp="1"/>
          </p:cNvSpPr>
          <p:nvPr>
            <p:ph sz="half" idx="1"/>
          </p:nvPr>
        </p:nvSpPr>
        <p:spPr/>
        <p:txBody>
          <a:bodyPr/>
          <a:lstStyle/>
          <a:p>
            <a:r>
              <a:rPr lang="fr-FR" sz="2400" b="1" i="1" u="sng" dirty="0"/>
              <a:t>Efficacité de production</a:t>
            </a:r>
            <a:r>
              <a:rPr lang="fr-FR" sz="2400" b="1" i="1" dirty="0"/>
              <a:t>: </a:t>
            </a:r>
            <a:r>
              <a:rPr lang="fr-FR" sz="1800" b="1" i="1" dirty="0">
                <a:solidFill>
                  <a:schemeClr val="tx1"/>
                </a:solidFill>
              </a:rPr>
              <a:t>Quantité et qualité du produit d'intérêt.</a:t>
            </a:r>
          </a:p>
          <a:p>
            <a:r>
              <a:rPr lang="fr-FR" sz="2400" b="1" i="1" u="sng" dirty="0">
                <a:solidFill>
                  <a:srgbClr val="4F5945"/>
                </a:solidFill>
              </a:rPr>
              <a:t>Tolérance aux conditions extrêmes: </a:t>
            </a:r>
            <a:r>
              <a:rPr lang="fr-FR" sz="1800" b="1" i="1" dirty="0">
                <a:solidFill>
                  <a:schemeClr val="tx1"/>
                </a:solidFill>
              </a:rPr>
              <a:t>Capacité à fonctionner à haute température, pH extrême ou forte pression.</a:t>
            </a:r>
          </a:p>
          <a:p>
            <a:r>
              <a:rPr lang="fr-FR" sz="2400" b="1" i="1" u="sng" dirty="0">
                <a:solidFill>
                  <a:srgbClr val="4F5945"/>
                </a:solidFill>
              </a:rPr>
              <a:t>Facilité de culture: </a:t>
            </a:r>
            <a:r>
              <a:rPr lang="fr-FR" sz="1800" b="1" i="1" dirty="0">
                <a:solidFill>
                  <a:schemeClr val="tx1"/>
                </a:solidFill>
              </a:rPr>
              <a:t>Conditions de croissance simples et rapides.</a:t>
            </a:r>
          </a:p>
          <a:p>
            <a:r>
              <a:rPr lang="fr-FR" sz="2400" b="1" i="1" u="sng" dirty="0">
                <a:solidFill>
                  <a:srgbClr val="4F5945"/>
                </a:solidFill>
              </a:rPr>
              <a:t>Compatibilité avec les procédés industriels :</a:t>
            </a:r>
            <a:r>
              <a:rPr lang="fr-FR" sz="1800" b="1" i="1" dirty="0">
                <a:solidFill>
                  <a:schemeClr val="tx1"/>
                </a:solidFill>
              </a:rPr>
              <a:t>Réduction des coûts et optimisation des rendements.</a:t>
            </a:r>
            <a:endParaRPr lang="fr-FR" sz="2400" b="1" i="1" u="sng" dirty="0">
              <a:solidFill>
                <a:srgbClr val="4F5945"/>
              </a:solidFill>
            </a:endParaRPr>
          </a:p>
        </p:txBody>
      </p:sp>
      <p:pic>
        <p:nvPicPr>
          <p:cNvPr id="7" name="Espace réservé du contenu 6">
            <a:extLst>
              <a:ext uri="{FF2B5EF4-FFF2-40B4-BE49-F238E27FC236}">
                <a16:creationId xmlns:a16="http://schemas.microsoft.com/office/drawing/2014/main" id="{FED68792-E8A9-D614-7F4A-897B3D1EBBB8}"/>
              </a:ext>
            </a:extLst>
          </p:cNvPr>
          <p:cNvPicPr>
            <a:picLocks noGrp="1" noChangeAspect="1"/>
          </p:cNvPicPr>
          <p:nvPr>
            <p:ph sz="half" idx="2"/>
          </p:nvPr>
        </p:nvPicPr>
        <p:blipFill>
          <a:blip r:embed="rId2"/>
          <a:stretch>
            <a:fillRect/>
          </a:stretch>
        </p:blipFill>
        <p:spPr>
          <a:xfrm>
            <a:off x="6600101" y="2988235"/>
            <a:ext cx="4850689" cy="2545976"/>
          </a:xfrm>
          <a:prstGeom prst="rect">
            <a:avLst/>
          </a:prstGeom>
          <a:ln>
            <a:noFill/>
          </a:ln>
          <a:effectLst>
            <a:outerShdw blurRad="190500" algn="tl" rotWithShape="0">
              <a:srgbClr val="000000">
                <a:alpha val="70000"/>
              </a:srgbClr>
            </a:outerShdw>
          </a:effectLst>
        </p:spPr>
      </p:pic>
      <p:sp>
        <p:nvSpPr>
          <p:cNvPr id="5" name="Espace réservé du pied de page 4">
            <a:extLst>
              <a:ext uri="{FF2B5EF4-FFF2-40B4-BE49-F238E27FC236}">
                <a16:creationId xmlns:a16="http://schemas.microsoft.com/office/drawing/2014/main" id="{2782A82F-BA55-7091-6ECE-629C83697BBA}"/>
              </a:ext>
            </a:extLst>
          </p:cNvPr>
          <p:cNvSpPr>
            <a:spLocks noGrp="1"/>
          </p:cNvSpPr>
          <p:nvPr>
            <p:ph type="ftr" sz="quarter" idx="10"/>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D080B376-A0E5-A3D5-68A5-87FF63D9C523}"/>
              </a:ext>
            </a:extLst>
          </p:cNvPr>
          <p:cNvSpPr>
            <a:spLocks noGrp="1"/>
          </p:cNvSpPr>
          <p:nvPr>
            <p:ph type="sldNum" sz="quarter" idx="11"/>
          </p:nvPr>
        </p:nvSpPr>
        <p:spPr/>
        <p:txBody>
          <a:bodyPr/>
          <a:lstStyle/>
          <a:p>
            <a:pPr rtl="0"/>
            <a:fld id="{294A09A9-5501-47C1-A89A-A340965A2BE2}" type="slidenum">
              <a:rPr lang="fr-FR" noProof="0" smtClean="0"/>
              <a:pPr rtl="0"/>
              <a:t>15</a:t>
            </a:fld>
            <a:endParaRPr lang="fr-FR" noProof="0"/>
          </a:p>
        </p:txBody>
      </p:sp>
    </p:spTree>
    <p:extLst>
      <p:ext uri="{BB962C8B-B14F-4D97-AF65-F5344CB8AC3E}">
        <p14:creationId xmlns:p14="http://schemas.microsoft.com/office/powerpoint/2010/main" val="3130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en-US"/>
            </a:defPPr>
          </a:lstStyle>
          <a:p>
            <a:pPr rtl="0"/>
            <a:r>
              <a:rPr lang="fr-FR" b="1" i="1" dirty="0"/>
              <a:t>Les Avantages </a:t>
            </a:r>
          </a:p>
        </p:txBody>
      </p:sp>
      <p:sp>
        <p:nvSpPr>
          <p:cNvPr id="7" name="Nuage 6">
            <a:extLst>
              <a:ext uri="{FF2B5EF4-FFF2-40B4-BE49-F238E27FC236}">
                <a16:creationId xmlns:a16="http://schemas.microsoft.com/office/drawing/2014/main" id="{9AA62A7F-181F-1F1A-CE8C-3E3DECBD953B}"/>
              </a:ext>
            </a:extLst>
          </p:cNvPr>
          <p:cNvSpPr/>
          <p:nvPr/>
        </p:nvSpPr>
        <p:spPr>
          <a:xfrm>
            <a:off x="839788" y="1846076"/>
            <a:ext cx="3367647" cy="2301596"/>
          </a:xfrm>
          <a:prstGeom prst="cloud">
            <a:avLst/>
          </a:prstGeom>
          <a:solidFill>
            <a:srgbClr val="7F8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-Augmentation de la productivité: Amélioration de l’efficacité de la production dans divers secteurs.</a:t>
            </a:r>
          </a:p>
        </p:txBody>
      </p:sp>
      <p:sp>
        <p:nvSpPr>
          <p:cNvPr id="11" name="Nuage 10">
            <a:extLst>
              <a:ext uri="{FF2B5EF4-FFF2-40B4-BE49-F238E27FC236}">
                <a16:creationId xmlns:a16="http://schemas.microsoft.com/office/drawing/2014/main" id="{3E96BD0D-74E0-1E96-BC5F-59F716E7D541}"/>
              </a:ext>
            </a:extLst>
          </p:cNvPr>
          <p:cNvSpPr/>
          <p:nvPr/>
        </p:nvSpPr>
        <p:spPr>
          <a:xfrm>
            <a:off x="4461435" y="2013637"/>
            <a:ext cx="3269129" cy="21340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Durabilité : Utilisation de ressources renouvelables et réduction des déchets</a:t>
            </a:r>
          </a:p>
        </p:txBody>
      </p:sp>
      <p:sp>
        <p:nvSpPr>
          <p:cNvPr id="12" name="Nuage 11">
            <a:extLst>
              <a:ext uri="{FF2B5EF4-FFF2-40B4-BE49-F238E27FC236}">
                <a16:creationId xmlns:a16="http://schemas.microsoft.com/office/drawing/2014/main" id="{2FC9F17C-7563-EF61-75C6-27D719B48A38}"/>
              </a:ext>
            </a:extLst>
          </p:cNvPr>
          <p:cNvSpPr/>
          <p:nvPr/>
        </p:nvSpPr>
        <p:spPr>
          <a:xfrm>
            <a:off x="2303833" y="3992282"/>
            <a:ext cx="3173507" cy="21340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Nouvelles innovations : Développement de nouveaux produits et traitements innovants.</a:t>
            </a:r>
          </a:p>
        </p:txBody>
      </p:sp>
      <p:sp>
        <p:nvSpPr>
          <p:cNvPr id="13" name="Nuage 12">
            <a:extLst>
              <a:ext uri="{FF2B5EF4-FFF2-40B4-BE49-F238E27FC236}">
                <a16:creationId xmlns:a16="http://schemas.microsoft.com/office/drawing/2014/main" id="{ED88C45D-B6B7-DA3B-4D46-EA349D520F1B}"/>
              </a:ext>
            </a:extLst>
          </p:cNvPr>
          <p:cNvSpPr/>
          <p:nvPr/>
        </p:nvSpPr>
        <p:spPr>
          <a:xfrm>
            <a:off x="7984563" y="2013637"/>
            <a:ext cx="3269129" cy="21340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Amélioration de la qualité : Production de matériaux de meilleure qualité et avec de meilleures caractéristiques.</a:t>
            </a:r>
          </a:p>
        </p:txBody>
      </p:sp>
      <p:sp>
        <p:nvSpPr>
          <p:cNvPr id="14" name="Nuage 13">
            <a:extLst>
              <a:ext uri="{FF2B5EF4-FFF2-40B4-BE49-F238E27FC236}">
                <a16:creationId xmlns:a16="http://schemas.microsoft.com/office/drawing/2014/main" id="{CD987546-6F17-E3F3-2B2B-A4047A0063E6}"/>
              </a:ext>
            </a:extLst>
          </p:cNvPr>
          <p:cNvSpPr/>
          <p:nvPr/>
        </p:nvSpPr>
        <p:spPr>
          <a:xfrm>
            <a:off x="5671480" y="3992281"/>
            <a:ext cx="3436660" cy="202580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Réduction de l’impact environnemental: Traitement de la pollution et gestion améliorée des déchets.</a:t>
            </a:r>
          </a:p>
        </p:txBody>
      </p:sp>
      <p:cxnSp>
        <p:nvCxnSpPr>
          <p:cNvPr id="15" name="Connecteur : en arc 14">
            <a:extLst>
              <a:ext uri="{FF2B5EF4-FFF2-40B4-BE49-F238E27FC236}">
                <a16:creationId xmlns:a16="http://schemas.microsoft.com/office/drawing/2014/main" id="{70A9396B-3672-6098-B547-E4B64952A7EF}"/>
              </a:ext>
            </a:extLst>
          </p:cNvPr>
          <p:cNvCxnSpPr>
            <a:cxnSpLocks/>
          </p:cNvCxnSpPr>
          <p:nvPr/>
        </p:nvCxnSpPr>
        <p:spPr>
          <a:xfrm>
            <a:off x="3394635" y="3080654"/>
            <a:ext cx="2880659"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eur : en arc 22">
            <a:extLst>
              <a:ext uri="{FF2B5EF4-FFF2-40B4-BE49-F238E27FC236}">
                <a16:creationId xmlns:a16="http://schemas.microsoft.com/office/drawing/2014/main" id="{B7DDF09F-8012-D2D7-A4F5-6CDC5FF5697E}"/>
              </a:ext>
            </a:extLst>
          </p:cNvPr>
          <p:cNvCxnSpPr>
            <a:cxnSpLocks/>
          </p:cNvCxnSpPr>
          <p:nvPr/>
        </p:nvCxnSpPr>
        <p:spPr>
          <a:xfrm rot="10800000" flipV="1">
            <a:off x="7888941" y="3836894"/>
            <a:ext cx="1999227" cy="11682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Connecteur : en arc 25">
            <a:extLst>
              <a:ext uri="{FF2B5EF4-FFF2-40B4-BE49-F238E27FC236}">
                <a16:creationId xmlns:a16="http://schemas.microsoft.com/office/drawing/2014/main" id="{5767783B-C71A-382E-2284-D30BA3808DC0}"/>
              </a:ext>
            </a:extLst>
          </p:cNvPr>
          <p:cNvCxnSpPr>
            <a:cxnSpLocks/>
          </p:cNvCxnSpPr>
          <p:nvPr/>
        </p:nvCxnSpPr>
        <p:spPr>
          <a:xfrm>
            <a:off x="4365811" y="5151718"/>
            <a:ext cx="2901577" cy="8784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eur : en arc 29">
            <a:extLst>
              <a:ext uri="{FF2B5EF4-FFF2-40B4-BE49-F238E27FC236}">
                <a16:creationId xmlns:a16="http://schemas.microsoft.com/office/drawing/2014/main" id="{4F364F8E-A9FA-D592-2877-2E21C2A7CAC9}"/>
              </a:ext>
            </a:extLst>
          </p:cNvPr>
          <p:cNvCxnSpPr>
            <a:cxnSpLocks/>
          </p:cNvCxnSpPr>
          <p:nvPr/>
        </p:nvCxnSpPr>
        <p:spPr>
          <a:xfrm>
            <a:off x="5181600" y="2516094"/>
            <a:ext cx="4120680" cy="73190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12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2C8D5-E936-3ED3-F71E-B574728005E0}"/>
              </a:ext>
            </a:extLst>
          </p:cNvPr>
          <p:cNvSpPr>
            <a:spLocks noGrp="1"/>
          </p:cNvSpPr>
          <p:nvPr>
            <p:ph type="title"/>
          </p:nvPr>
        </p:nvSpPr>
        <p:spPr/>
        <p:txBody>
          <a:bodyPr/>
          <a:lstStyle/>
          <a:p>
            <a:r>
              <a:rPr lang="fr-FR" b="1" i="1"/>
              <a:t>Perspectives future </a:t>
            </a:r>
          </a:p>
        </p:txBody>
      </p:sp>
      <p:sp>
        <p:nvSpPr>
          <p:cNvPr id="5" name="Espace réservé du contenu 4">
            <a:extLst>
              <a:ext uri="{FF2B5EF4-FFF2-40B4-BE49-F238E27FC236}">
                <a16:creationId xmlns:a16="http://schemas.microsoft.com/office/drawing/2014/main" id="{62CBA43C-8F00-7375-1300-0A179E90F53C}"/>
              </a:ext>
            </a:extLst>
          </p:cNvPr>
          <p:cNvSpPr>
            <a:spLocks noGrp="1"/>
          </p:cNvSpPr>
          <p:nvPr>
            <p:ph sz="half" idx="1"/>
          </p:nvPr>
        </p:nvSpPr>
        <p:spPr/>
        <p:txBody>
          <a:bodyPr>
            <a:normAutofit/>
          </a:bodyPr>
          <a:lstStyle/>
          <a:p>
            <a:r>
              <a:rPr lang="fr-FR" sz="2000" b="1" i="1" dirty="0">
                <a:solidFill>
                  <a:schemeClr val="tx1"/>
                </a:solidFill>
              </a:rPr>
              <a:t>Développement de protéines alternatives (viande cultivée, protéines microbiennes) pour répondre à la demande croissante de sources alimentaires durables.</a:t>
            </a:r>
          </a:p>
          <a:p>
            <a:r>
              <a:rPr lang="fr-FR" sz="2000" b="1" i="1" dirty="0">
                <a:solidFill>
                  <a:schemeClr val="tx1"/>
                </a:solidFill>
              </a:rPr>
              <a:t>Création de fibres </a:t>
            </a:r>
            <a:r>
              <a:rPr lang="fr-FR" sz="2000" b="1" i="1" dirty="0" err="1">
                <a:solidFill>
                  <a:schemeClr val="tx1"/>
                </a:solidFill>
              </a:rPr>
              <a:t>biosourcées</a:t>
            </a:r>
            <a:r>
              <a:rPr lang="fr-FR" sz="2000" b="1" i="1" dirty="0">
                <a:solidFill>
                  <a:schemeClr val="tx1"/>
                </a:solidFill>
              </a:rPr>
              <a:t> pour remplacer le polyester et d’autres matériaux synthétiques.</a:t>
            </a:r>
          </a:p>
          <a:p>
            <a:r>
              <a:rPr lang="fr-FR" sz="2000" b="1" i="1" dirty="0">
                <a:solidFill>
                  <a:schemeClr val="tx1"/>
                </a:solidFill>
              </a:rPr>
              <a:t>Développement de plastiques biodégradables et autres matériaux </a:t>
            </a:r>
            <a:r>
              <a:rPr lang="fr-FR" sz="2000" b="1" i="1" dirty="0" err="1">
                <a:solidFill>
                  <a:schemeClr val="tx1"/>
                </a:solidFill>
              </a:rPr>
              <a:t>biosourcés</a:t>
            </a:r>
            <a:r>
              <a:rPr lang="fr-FR" sz="2000" b="1" i="1" dirty="0">
                <a:solidFill>
                  <a:schemeClr val="tx1"/>
                </a:solidFill>
              </a:rPr>
              <a:t>.</a:t>
            </a:r>
          </a:p>
          <a:p>
            <a:r>
              <a:rPr lang="fr-FR" sz="2000" b="1" i="1" dirty="0">
                <a:solidFill>
                  <a:schemeClr val="tx1"/>
                </a:solidFill>
              </a:rPr>
              <a:t>Remplacement des procédés industriels traditionnels, souvent énergivores et polluants, par des procédés biologiques.</a:t>
            </a:r>
          </a:p>
        </p:txBody>
      </p:sp>
      <p:sp>
        <p:nvSpPr>
          <p:cNvPr id="6" name="Espace réservé du contenu 5">
            <a:extLst>
              <a:ext uri="{FF2B5EF4-FFF2-40B4-BE49-F238E27FC236}">
                <a16:creationId xmlns:a16="http://schemas.microsoft.com/office/drawing/2014/main" id="{68A56F41-7138-446F-8A8D-DB44AE9730C0}"/>
              </a:ext>
            </a:extLst>
          </p:cNvPr>
          <p:cNvSpPr>
            <a:spLocks noGrp="1"/>
          </p:cNvSpPr>
          <p:nvPr>
            <p:ph sz="half" idx="2"/>
          </p:nvPr>
        </p:nvSpPr>
        <p:spPr/>
        <p:txBody>
          <a:bodyPr>
            <a:normAutofit/>
          </a:bodyPr>
          <a:lstStyle/>
          <a:p>
            <a:r>
              <a:rPr lang="fr-FR" sz="2000" b="1" i="1" dirty="0">
                <a:solidFill>
                  <a:schemeClr val="tx1"/>
                </a:solidFill>
              </a:rPr>
              <a:t>Amélioration des microorganismes pour optimiser la production de biocarburants, de médicaments ou d’enzymes.</a:t>
            </a:r>
          </a:p>
          <a:p>
            <a:r>
              <a:rPr lang="fr-FR" sz="2000" b="1" i="1" dirty="0">
                <a:solidFill>
                  <a:schemeClr val="tx1"/>
                </a:solidFill>
              </a:rPr>
              <a:t>Développement de technologies de capture du carbone biologiques, utilisant des microorganismes pour séquestrer le CO₂.</a:t>
            </a:r>
          </a:p>
          <a:p>
            <a:endParaRPr lang="fr-FR" sz="2000" b="1" i="1" dirty="0">
              <a:solidFill>
                <a:schemeClr val="tx1"/>
              </a:solidFill>
            </a:endParaRPr>
          </a:p>
        </p:txBody>
      </p:sp>
    </p:spTree>
    <p:extLst>
      <p:ext uri="{BB962C8B-B14F-4D97-AF65-F5344CB8AC3E}">
        <p14:creationId xmlns:p14="http://schemas.microsoft.com/office/powerpoint/2010/main" val="172552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a:xfrm>
            <a:off x="1748028" y="1508760"/>
            <a:ext cx="8695944" cy="657412"/>
          </a:xfrm>
        </p:spPr>
        <p:txBody>
          <a:bodyPr rtlCol="0">
            <a:normAutofit fontScale="90000"/>
          </a:bodyPr>
          <a:lstStyle>
            <a:defPPr>
              <a:defRPr lang="en-US"/>
            </a:defPPr>
          </a:lstStyle>
          <a:p>
            <a:pPr rtl="0"/>
            <a:r>
              <a:rPr lang="fr-FR" b="1" i="1" dirty="0"/>
              <a:t>Conclusion </a:t>
            </a:r>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idx="1"/>
          </p:nvPr>
        </p:nvSpPr>
        <p:spPr>
          <a:xfrm>
            <a:off x="2223516" y="2166172"/>
            <a:ext cx="7744968" cy="2785035"/>
          </a:xfrm>
        </p:spPr>
        <p:txBody>
          <a:bodyPr rtlCol="0"/>
          <a:lstStyle>
            <a:defPPr>
              <a:defRPr lang="en-US"/>
            </a:defPPr>
          </a:lstStyle>
          <a:p>
            <a:pPr rtl="0"/>
            <a:r>
              <a:rPr lang="fr-FR" b="1" i="1" dirty="0">
                <a:solidFill>
                  <a:schemeClr val="tx1"/>
                </a:solidFill>
              </a:rPr>
              <a:t>Enfin, la biotechnologie industrielle joue un rôle essentiel dans le développement de solutions durables répondant aux besoins humains dans les domaines de l’alimentation, de la médecine et de l’énergie. Grâce à l’utilisation d’organismes vivants, cette technologie contribue à la production d’enzymes et de produits naturels qui améliorent l’efficacité et réduisent l’impact environnemental. Avec les progrès continus de la science et de la technologie, l’avenir de la biotechnologie industrielle recèle un grand potentiel pour améliorer la qualité de vie et promouvoir la durabilité.</a:t>
            </a:r>
          </a:p>
        </p:txBody>
      </p:sp>
    </p:spTree>
    <p:extLst>
      <p:ext uri="{BB962C8B-B14F-4D97-AF65-F5344CB8AC3E}">
        <p14:creationId xmlns:p14="http://schemas.microsoft.com/office/powerpoint/2010/main" val="173299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C3445-B9C7-F783-9422-1E4FC67C51A3}"/>
              </a:ext>
            </a:extLst>
          </p:cNvPr>
          <p:cNvSpPr>
            <a:spLocks noGrp="1"/>
          </p:cNvSpPr>
          <p:nvPr>
            <p:ph type="title"/>
          </p:nvPr>
        </p:nvSpPr>
        <p:spPr/>
        <p:txBody>
          <a:bodyPr>
            <a:normAutofit fontScale="90000"/>
          </a:bodyPr>
          <a:lstStyle/>
          <a:p>
            <a:r>
              <a:rPr lang="fr-FR" b="1" i="1" dirty="0">
                <a:solidFill>
                  <a:schemeClr val="accent2">
                    <a:lumMod val="20000"/>
                    <a:lumOff val="80000"/>
                  </a:schemeClr>
                </a:solidFill>
              </a:rPr>
              <a:t>Merci pour votre attention </a:t>
            </a:r>
          </a:p>
        </p:txBody>
      </p:sp>
      <p:pic>
        <p:nvPicPr>
          <p:cNvPr id="6" name="Espace réservé du contenu 5">
            <a:extLst>
              <a:ext uri="{FF2B5EF4-FFF2-40B4-BE49-F238E27FC236}">
                <a16:creationId xmlns:a16="http://schemas.microsoft.com/office/drawing/2014/main" id="{CC28B312-D63B-AF0C-706F-73948924AA84}"/>
              </a:ext>
            </a:extLst>
          </p:cNvPr>
          <p:cNvPicPr>
            <a:picLocks noGrp="1" noChangeAspect="1"/>
          </p:cNvPicPr>
          <p:nvPr>
            <p:ph idx="1"/>
          </p:nvPr>
        </p:nvPicPr>
        <p:blipFill>
          <a:blip r:embed="rId2"/>
          <a:stretch>
            <a:fillRect/>
          </a:stretch>
        </p:blipFill>
        <p:spPr>
          <a:xfrm>
            <a:off x="8210550" y="2554260"/>
            <a:ext cx="3000375" cy="1759005"/>
          </a:xfrm>
        </p:spPr>
      </p:pic>
      <p:sp>
        <p:nvSpPr>
          <p:cNvPr id="3" name="Espace réservé du pied de page 2">
            <a:extLst>
              <a:ext uri="{FF2B5EF4-FFF2-40B4-BE49-F238E27FC236}">
                <a16:creationId xmlns:a16="http://schemas.microsoft.com/office/drawing/2014/main" id="{F9489ECB-4F5C-3BC8-DD5D-54DFC5ED7C18}"/>
              </a:ext>
            </a:extLst>
          </p:cNvPr>
          <p:cNvSpPr>
            <a:spLocks noGrp="1"/>
          </p:cNvSpPr>
          <p:nvPr>
            <p:ph type="ftr" sz="quarter" idx="4294967295"/>
          </p:nvPr>
        </p:nvSpPr>
        <p:spPr>
          <a:xfrm>
            <a:off x="0" y="6356350"/>
            <a:ext cx="4114800" cy="365125"/>
          </a:xfrm>
        </p:spPr>
        <p:txBody>
          <a:bodyPr/>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6D4A9CAE-2839-7E1A-BB63-31A4CFB8B57B}"/>
              </a:ext>
            </a:extLst>
          </p:cNvPr>
          <p:cNvSpPr>
            <a:spLocks noGrp="1"/>
          </p:cNvSpPr>
          <p:nvPr>
            <p:ph type="sldNum" sz="quarter" idx="4294967295"/>
          </p:nvPr>
        </p:nvSpPr>
        <p:spPr>
          <a:xfrm>
            <a:off x="9448800" y="6356350"/>
            <a:ext cx="2743200" cy="365125"/>
          </a:xfrm>
        </p:spPr>
        <p:txBody>
          <a:bodyPr/>
          <a:lstStyle/>
          <a:p>
            <a:pPr rtl="0"/>
            <a:fld id="{294A09A9-5501-47C1-A89A-A340965A2BE2}" type="slidenum">
              <a:rPr lang="fr-FR" noProof="0" smtClean="0"/>
              <a:pPr rtl="0"/>
              <a:t>19</a:t>
            </a:fld>
            <a:endParaRPr lang="fr-FR" noProof="0"/>
          </a:p>
        </p:txBody>
      </p:sp>
    </p:spTree>
    <p:extLst>
      <p:ext uri="{BB962C8B-B14F-4D97-AF65-F5344CB8AC3E}">
        <p14:creationId xmlns:p14="http://schemas.microsoft.com/office/powerpoint/2010/main" val="310518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en-US"/>
            </a:defPPr>
          </a:lstStyle>
          <a:p>
            <a:pPr rtl="0"/>
            <a:r>
              <a:rPr lang="fr-FR" b="1" i="1" dirty="0"/>
              <a:t>Plan du travail </a:t>
            </a:r>
          </a:p>
        </p:txBody>
      </p:sp>
      <p:sp>
        <p:nvSpPr>
          <p:cNvPr id="4" name="Espace réservé du texte 3">
            <a:extLst>
              <a:ext uri="{FF2B5EF4-FFF2-40B4-BE49-F238E27FC236}">
                <a16:creationId xmlns:a16="http://schemas.microsoft.com/office/drawing/2014/main" id="{D51A6D85-3837-435F-A342-5A3F98172B12}"/>
              </a:ext>
            </a:extLst>
          </p:cNvPr>
          <p:cNvSpPr>
            <a:spLocks noGrp="1"/>
          </p:cNvSpPr>
          <p:nvPr>
            <p:ph sz="half" idx="1"/>
          </p:nvPr>
        </p:nvSpPr>
        <p:spPr/>
        <p:txBody>
          <a:bodyPr rtlCol="0"/>
          <a:lstStyle>
            <a:defPPr>
              <a:defRPr lang="en-US"/>
            </a:defPPr>
          </a:lstStyle>
          <a:p>
            <a:r>
              <a:rPr lang="fr-FR" b="1" i="1" dirty="0"/>
              <a:t>Introduction </a:t>
            </a:r>
          </a:p>
          <a:p>
            <a:r>
              <a:rPr lang="fr-FR" b="1" i="1" dirty="0"/>
              <a:t>Définition </a:t>
            </a:r>
          </a:p>
          <a:p>
            <a:r>
              <a:rPr lang="fr-FR" b="1" i="1" dirty="0"/>
              <a:t>Objectifs </a:t>
            </a:r>
          </a:p>
          <a:p>
            <a:r>
              <a:rPr lang="fr-FR" b="1" i="1" dirty="0"/>
              <a:t>application </a:t>
            </a:r>
          </a:p>
          <a:p>
            <a:r>
              <a:rPr lang="fr-FR" b="1" i="1" dirty="0"/>
              <a:t>Défis </a:t>
            </a:r>
          </a:p>
          <a:p>
            <a:r>
              <a:rPr lang="fr-FR" b="1" i="1" dirty="0"/>
              <a:t>Principaux outils et procédés </a:t>
            </a:r>
          </a:p>
        </p:txBody>
      </p:sp>
      <p:sp>
        <p:nvSpPr>
          <p:cNvPr id="10" name="Espace réservé du texte 9">
            <a:extLst>
              <a:ext uri="{FF2B5EF4-FFF2-40B4-BE49-F238E27FC236}">
                <a16:creationId xmlns:a16="http://schemas.microsoft.com/office/drawing/2014/main" id="{9208C296-D23D-74DC-F966-975CBED22414}"/>
              </a:ext>
            </a:extLst>
          </p:cNvPr>
          <p:cNvSpPr>
            <a:spLocks noGrp="1"/>
          </p:cNvSpPr>
          <p:nvPr>
            <p:ph sz="half" idx="2"/>
          </p:nvPr>
        </p:nvSpPr>
        <p:spPr/>
        <p:txBody>
          <a:bodyPr rtlCol="0"/>
          <a:lstStyle>
            <a:defPPr>
              <a:defRPr lang="en-US"/>
            </a:defPPr>
          </a:lstStyle>
          <a:p>
            <a:pPr rtl="0"/>
            <a:r>
              <a:rPr lang="fr-FR" b="1" i="1" dirty="0"/>
              <a:t>Micro-organismes utilisés </a:t>
            </a:r>
          </a:p>
          <a:p>
            <a:pPr rtl="0"/>
            <a:r>
              <a:rPr lang="fr-FR" b="1" i="1" dirty="0"/>
              <a:t>Critères de sélection des micro-organismes </a:t>
            </a:r>
          </a:p>
          <a:p>
            <a:pPr rtl="0"/>
            <a:r>
              <a:rPr lang="fr-FR" b="1" i="1" dirty="0"/>
              <a:t>Avantages </a:t>
            </a:r>
          </a:p>
          <a:p>
            <a:pPr rtl="0"/>
            <a:r>
              <a:rPr lang="fr-FR" b="1" i="1" dirty="0"/>
              <a:t>Perspectives futures</a:t>
            </a:r>
          </a:p>
          <a:p>
            <a:pPr rtl="0"/>
            <a:r>
              <a:rPr lang="fr-FR" b="1" i="1" dirty="0"/>
              <a:t>Conclusion </a:t>
            </a:r>
          </a:p>
          <a:p>
            <a:pPr rtl="0"/>
            <a:endParaRPr lang="fr-FR" b="1" i="1" dirty="0"/>
          </a:p>
        </p:txBody>
      </p:sp>
    </p:spTree>
    <p:extLst>
      <p:ext uri="{BB962C8B-B14F-4D97-AF65-F5344CB8AC3E}">
        <p14:creationId xmlns:p14="http://schemas.microsoft.com/office/powerpoint/2010/main" val="23130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04E9152C-091D-E209-4199-5B711A7B4303}"/>
              </a:ext>
            </a:extLst>
          </p:cNvPr>
          <p:cNvSpPr>
            <a:spLocks noGrp="1"/>
          </p:cNvSpPr>
          <p:nvPr>
            <p:ph type="title"/>
          </p:nvPr>
        </p:nvSpPr>
        <p:spPr/>
        <p:txBody>
          <a:bodyPr/>
          <a:lstStyle/>
          <a:p>
            <a:r>
              <a:rPr lang="fr-FR" b="1" i="1" dirty="0"/>
              <a:t>Introduction </a:t>
            </a:r>
          </a:p>
        </p:txBody>
      </p:sp>
      <p:sp>
        <p:nvSpPr>
          <p:cNvPr id="12" name="Espace réservé du contenu 11">
            <a:extLst>
              <a:ext uri="{FF2B5EF4-FFF2-40B4-BE49-F238E27FC236}">
                <a16:creationId xmlns:a16="http://schemas.microsoft.com/office/drawing/2014/main" id="{0CBD6AB2-F89D-5B2C-89BC-8E59141AC0A8}"/>
              </a:ext>
            </a:extLst>
          </p:cNvPr>
          <p:cNvSpPr>
            <a:spLocks noGrp="1"/>
          </p:cNvSpPr>
          <p:nvPr>
            <p:ph sz="half" idx="1"/>
          </p:nvPr>
        </p:nvSpPr>
        <p:spPr>
          <a:xfrm>
            <a:off x="1745130" y="2988235"/>
            <a:ext cx="9179859" cy="3504662"/>
          </a:xfrm>
        </p:spPr>
        <p:txBody>
          <a:bodyPr>
            <a:normAutofit fontScale="85000" lnSpcReduction="20000"/>
          </a:bodyPr>
          <a:lstStyle/>
          <a:p>
            <a:pPr marL="0" indent="0">
              <a:buNone/>
            </a:pPr>
            <a:r>
              <a:rPr lang="fr-FR" b="1" i="1" dirty="0">
                <a:solidFill>
                  <a:schemeClr val="tx1"/>
                </a:solidFill>
              </a:rPr>
              <a:t>        La biotechnologie représente l’un des développements scientifiques les plus importants de l’ère moderne, car elle combine les sciences biologiques et les technologies modernes pour exploiter les organismes vivants afin d’améliorer la qualité de vie et de développer les industries. Les domaines de la biotechnologie sont diversifiés et incluent des applications agricoles, médicales et industrielles, ce qui contribue au développement durable. </a:t>
            </a:r>
          </a:p>
          <a:p>
            <a:pPr marL="0" indent="0">
              <a:buNone/>
            </a:pPr>
            <a:r>
              <a:rPr lang="fr-FR" b="1" i="1" dirty="0">
                <a:solidFill>
                  <a:schemeClr val="tx1"/>
                </a:solidFill>
              </a:rPr>
              <a:t>     Dans ce contexte, la biotechnologie apparaît comme l’une des principales branches, se concentrant notamment sur l’utilisation de micro-organismes tels que les bactéries et les champignons dans les processus industriels.</a:t>
            </a:r>
          </a:p>
          <a:p>
            <a:pPr marL="0" indent="0">
              <a:buNone/>
            </a:pPr>
            <a:r>
              <a:rPr lang="fr-FR" b="1" i="1" dirty="0">
                <a:solidFill>
                  <a:schemeClr val="tx1"/>
                </a:solidFill>
              </a:rPr>
              <a:t>      Cette technologie joue un rôle essentiel dans la réponse aux défis environnementaux en produisant des matériaux renouvelables et en réduisant la dépendance aux ressources non renouvelables</a:t>
            </a:r>
            <a:r>
              <a:rPr lang="fr-FR" i="1" dirty="0">
                <a:solidFill>
                  <a:schemeClr val="tx1"/>
                </a:solidFill>
              </a:rPr>
              <a:t>.</a:t>
            </a:r>
          </a:p>
        </p:txBody>
      </p:sp>
    </p:spTree>
    <p:extLst>
      <p:ext uri="{BB962C8B-B14F-4D97-AF65-F5344CB8AC3E}">
        <p14:creationId xmlns:p14="http://schemas.microsoft.com/office/powerpoint/2010/main" val="227683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rot="10800000" flipV="1">
            <a:off x="6542470" y="239924"/>
            <a:ext cx="3749040" cy="2090900"/>
          </a:xfrm>
        </p:spPr>
        <p:txBody>
          <a:bodyPr rtlCol="0">
            <a:normAutofit/>
          </a:bodyPr>
          <a:lstStyle>
            <a:defPPr>
              <a:defRPr lang="en-US"/>
            </a:defPPr>
          </a:lstStyle>
          <a:p>
            <a:pPr rtl="0"/>
            <a:r>
              <a:rPr lang="fr-FR" b="1" i="1" dirty="0"/>
              <a:t>Définition</a:t>
            </a:r>
          </a:p>
        </p:txBody>
      </p:sp>
      <p:sp>
        <p:nvSpPr>
          <p:cNvPr id="5" name="ZoneTexte 4">
            <a:extLst>
              <a:ext uri="{FF2B5EF4-FFF2-40B4-BE49-F238E27FC236}">
                <a16:creationId xmlns:a16="http://schemas.microsoft.com/office/drawing/2014/main" id="{413D9B80-1219-C7C8-D1A9-0ADC1D4DB248}"/>
              </a:ext>
            </a:extLst>
          </p:cNvPr>
          <p:cNvSpPr txBox="1"/>
          <p:nvPr/>
        </p:nvSpPr>
        <p:spPr>
          <a:xfrm>
            <a:off x="6717553" y="2330825"/>
            <a:ext cx="4936565" cy="2031325"/>
          </a:xfrm>
          <a:prstGeom prst="rect">
            <a:avLst/>
          </a:prstGeom>
          <a:noFill/>
        </p:spPr>
        <p:txBody>
          <a:bodyPr wrap="square" rtlCol="0">
            <a:spAutoFit/>
          </a:bodyPr>
          <a:lstStyle/>
          <a:p>
            <a:pPr algn="l"/>
            <a:r>
              <a:rPr lang="fr-FR" b="1" i="1" dirty="0"/>
              <a:t>Les biotechnologies blanches sont un domaine en plein développement. Elles utilisent des micro-organismes ou des enzymes pour fabriquer des produits industriels à partir de matières premières renouvelables. </a:t>
            </a:r>
          </a:p>
          <a:p>
            <a:pPr algn="l"/>
            <a:r>
              <a:rPr lang="fr-FR" b="1" i="1" dirty="0"/>
              <a:t>Cela est rendu possible grâce à des réactions biochimiques comme la fermentation ou la biocatalyse</a:t>
            </a:r>
          </a:p>
        </p:txBody>
      </p:sp>
      <p:pic>
        <p:nvPicPr>
          <p:cNvPr id="11" name="Image 10">
            <a:extLst>
              <a:ext uri="{FF2B5EF4-FFF2-40B4-BE49-F238E27FC236}">
                <a16:creationId xmlns:a16="http://schemas.microsoft.com/office/drawing/2014/main" id="{ABFAF228-EAF7-961B-D7CA-0AC57F454C7B}"/>
              </a:ext>
            </a:extLst>
          </p:cNvPr>
          <p:cNvPicPr>
            <a:picLocks noChangeAspect="1"/>
          </p:cNvPicPr>
          <p:nvPr/>
        </p:nvPicPr>
        <p:blipFill>
          <a:blip r:embed="rId3"/>
          <a:stretch>
            <a:fillRect/>
          </a:stretch>
        </p:blipFill>
        <p:spPr>
          <a:xfrm>
            <a:off x="537882" y="1996140"/>
            <a:ext cx="4040094" cy="3442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952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03BB77-34B4-B86B-9F8E-1F61FDC6F94D}"/>
              </a:ext>
            </a:extLst>
          </p:cNvPr>
          <p:cNvSpPr>
            <a:spLocks noGrp="1"/>
          </p:cNvSpPr>
          <p:nvPr>
            <p:ph type="title"/>
          </p:nvPr>
        </p:nvSpPr>
        <p:spPr>
          <a:xfrm>
            <a:off x="1748028" y="1389888"/>
            <a:ext cx="8695944" cy="794641"/>
          </a:xfrm>
        </p:spPr>
        <p:txBody>
          <a:bodyPr rtlCol="0"/>
          <a:lstStyle>
            <a:defPPr>
              <a:defRPr lang="en-US"/>
            </a:defPPr>
          </a:lstStyle>
          <a:p>
            <a:pPr rtl="0"/>
            <a:r>
              <a:rPr lang="fr-FR" b="1" i="1" dirty="0"/>
              <a:t>Objectifs </a:t>
            </a:r>
          </a:p>
        </p:txBody>
      </p:sp>
      <p:sp>
        <p:nvSpPr>
          <p:cNvPr id="26" name="Espace réservé du texte 25">
            <a:extLst>
              <a:ext uri="{FF2B5EF4-FFF2-40B4-BE49-F238E27FC236}">
                <a16:creationId xmlns:a16="http://schemas.microsoft.com/office/drawing/2014/main" id="{FAA80863-7DDD-E33E-7C2A-C806622CEF7D}"/>
              </a:ext>
            </a:extLst>
          </p:cNvPr>
          <p:cNvSpPr>
            <a:spLocks noGrp="1"/>
          </p:cNvSpPr>
          <p:nvPr>
            <p:ph idx="1"/>
          </p:nvPr>
        </p:nvSpPr>
        <p:spPr>
          <a:xfrm>
            <a:off x="2059611" y="2145993"/>
            <a:ext cx="7183449" cy="2802525"/>
          </a:xfrm>
        </p:spPr>
        <p:txBody>
          <a:bodyPr rtlCol="0">
            <a:normAutofit/>
          </a:bodyPr>
          <a:lstStyle>
            <a:defPPr>
              <a:defRPr lang="en-US"/>
            </a:defPPr>
          </a:lstStyle>
          <a:p>
            <a:pPr rtl="0"/>
            <a:r>
              <a:rPr lang="fr-FR" dirty="0"/>
              <a:t>La </a:t>
            </a:r>
            <a:r>
              <a:rPr lang="fr-FR" b="1" dirty="0"/>
              <a:t>biotechnologie industrielle</a:t>
            </a:r>
            <a:r>
              <a:rPr lang="fr-FR" dirty="0"/>
              <a:t> vise à utiliser des systèmes biologiques pour produire des biens et services de manière durable et respectueuse de l'environnement. Ses principaux objectifs sont :</a:t>
            </a:r>
          </a:p>
          <a:p>
            <a:pPr marL="342900" indent="-342900" rtl="0">
              <a:buFont typeface="Arial" panose="020B0604020202020204" pitchFamily="34" charset="0"/>
              <a:buChar char="•"/>
            </a:pPr>
            <a:r>
              <a:rPr lang="fr-FR" b="1" i="1" dirty="0"/>
              <a:t>Remplacer les procédés polluants par des alternatives biologiques.</a:t>
            </a:r>
          </a:p>
          <a:p>
            <a:pPr marL="342900" indent="-342900" rtl="0">
              <a:buFont typeface="Arial" panose="020B0604020202020204" pitchFamily="34" charset="0"/>
              <a:buChar char="•"/>
            </a:pPr>
            <a:r>
              <a:rPr lang="fr-FR" b="1" i="1" dirty="0"/>
              <a:t>Réduire l’empreinte écologique, les déchets et les émissions.</a:t>
            </a:r>
          </a:p>
          <a:p>
            <a:pPr marL="342900" indent="-342900" rtl="0">
              <a:buFont typeface="Arial" panose="020B0604020202020204" pitchFamily="34" charset="0"/>
              <a:buChar char="•"/>
            </a:pPr>
            <a:r>
              <a:rPr lang="fr-FR" b="1" i="1" dirty="0"/>
              <a:t>Créer des produits innovants, comme les biocarburants et les bioplastiques.</a:t>
            </a:r>
          </a:p>
        </p:txBody>
      </p:sp>
      <p:pic>
        <p:nvPicPr>
          <p:cNvPr id="12" name="Image 11" descr="Accent floral en forme de feuille">
            <a:extLst>
              <a:ext uri="{FF2B5EF4-FFF2-40B4-BE49-F238E27FC236}">
                <a16:creationId xmlns:a16="http://schemas.microsoft.com/office/drawing/2014/main" id="{62D03F59-7C5B-6D64-A56E-F7B3A5068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3060" y="3736148"/>
            <a:ext cx="1250823" cy="794641"/>
          </a:xfrm>
          <a:prstGeom prst="rect">
            <a:avLst/>
          </a:prstGeom>
        </p:spPr>
      </p:pic>
    </p:spTree>
    <p:extLst>
      <p:ext uri="{BB962C8B-B14F-4D97-AF65-F5344CB8AC3E}">
        <p14:creationId xmlns:p14="http://schemas.microsoft.com/office/powerpoint/2010/main" val="298561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91537-1668-CECD-8E35-F70C839EF0B2}"/>
              </a:ext>
            </a:extLst>
          </p:cNvPr>
          <p:cNvSpPr>
            <a:spLocks noGrp="1"/>
          </p:cNvSpPr>
          <p:nvPr>
            <p:ph type="title"/>
          </p:nvPr>
        </p:nvSpPr>
        <p:spPr/>
        <p:txBody>
          <a:bodyPr/>
          <a:lstStyle/>
          <a:p>
            <a:r>
              <a:rPr lang="fr-FR" b="1" i="1" dirty="0"/>
              <a:t>Applications </a:t>
            </a:r>
          </a:p>
        </p:txBody>
      </p:sp>
      <p:sp>
        <p:nvSpPr>
          <p:cNvPr id="3" name="Espace réservé du pied de page 2">
            <a:extLst>
              <a:ext uri="{FF2B5EF4-FFF2-40B4-BE49-F238E27FC236}">
                <a16:creationId xmlns:a16="http://schemas.microsoft.com/office/drawing/2014/main" id="{56804DDB-D44C-96FD-A11D-A5952126F90F}"/>
              </a:ext>
            </a:extLst>
          </p:cNvPr>
          <p:cNvSpPr>
            <a:spLocks noGrp="1"/>
          </p:cNvSpPr>
          <p:nvPr>
            <p:ph type="ftr" sz="quarter" idx="10"/>
          </p:nvPr>
        </p:nvSpPr>
        <p:spPr/>
        <p:txBody>
          <a:bodyPr/>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3DA88F63-9BD2-0126-F522-2FD0CE632202}"/>
              </a:ext>
            </a:extLst>
          </p:cNvPr>
          <p:cNvSpPr>
            <a:spLocks noGrp="1"/>
          </p:cNvSpPr>
          <p:nvPr>
            <p:ph type="sldNum" sz="quarter" idx="11"/>
          </p:nvPr>
        </p:nvSpPr>
        <p:spPr/>
        <p:txBody>
          <a:bodyPr/>
          <a:lstStyle/>
          <a:p>
            <a:pPr rtl="0"/>
            <a:fld id="{294A09A9-5501-47C1-A89A-A340965A2BE2}" type="slidenum">
              <a:rPr lang="fr-FR" noProof="0" smtClean="0"/>
              <a:pPr rtl="0"/>
              <a:t>6</a:t>
            </a:fld>
            <a:endParaRPr lang="fr-FR" noProof="0"/>
          </a:p>
        </p:txBody>
      </p:sp>
      <p:graphicFrame>
        <p:nvGraphicFramePr>
          <p:cNvPr id="7" name="Tableau 6">
            <a:extLst>
              <a:ext uri="{FF2B5EF4-FFF2-40B4-BE49-F238E27FC236}">
                <a16:creationId xmlns:a16="http://schemas.microsoft.com/office/drawing/2014/main" id="{A4147020-91C8-A98F-0FEF-ACAE1042B18D}"/>
              </a:ext>
            </a:extLst>
          </p:cNvPr>
          <p:cNvGraphicFramePr>
            <a:graphicFrameLocks noGrp="1"/>
          </p:cNvGraphicFramePr>
          <p:nvPr>
            <p:extLst>
              <p:ext uri="{D42A27DB-BD31-4B8C-83A1-F6EECF244321}">
                <p14:modId xmlns:p14="http://schemas.microsoft.com/office/powerpoint/2010/main" val="3781204867"/>
              </p:ext>
            </p:extLst>
          </p:nvPr>
        </p:nvGraphicFramePr>
        <p:xfrm>
          <a:off x="1506070" y="2715768"/>
          <a:ext cx="9395012" cy="3657600"/>
        </p:xfrm>
        <a:graphic>
          <a:graphicData uri="http://schemas.openxmlformats.org/drawingml/2006/table">
            <a:tbl>
              <a:tblPr firstRow="1" bandRow="1">
                <a:tableStyleId>{69012ECD-51FC-41F1-AA8D-1B2483CD663E}</a:tableStyleId>
              </a:tblPr>
              <a:tblGrid>
                <a:gridCol w="2348753">
                  <a:extLst>
                    <a:ext uri="{9D8B030D-6E8A-4147-A177-3AD203B41FA5}">
                      <a16:colId xmlns:a16="http://schemas.microsoft.com/office/drawing/2014/main" val="3554151294"/>
                    </a:ext>
                  </a:extLst>
                </a:gridCol>
                <a:gridCol w="2348753">
                  <a:extLst>
                    <a:ext uri="{9D8B030D-6E8A-4147-A177-3AD203B41FA5}">
                      <a16:colId xmlns:a16="http://schemas.microsoft.com/office/drawing/2014/main" val="2929646316"/>
                    </a:ext>
                  </a:extLst>
                </a:gridCol>
                <a:gridCol w="2348753">
                  <a:extLst>
                    <a:ext uri="{9D8B030D-6E8A-4147-A177-3AD203B41FA5}">
                      <a16:colId xmlns:a16="http://schemas.microsoft.com/office/drawing/2014/main" val="1807842574"/>
                    </a:ext>
                  </a:extLst>
                </a:gridCol>
                <a:gridCol w="2348753">
                  <a:extLst>
                    <a:ext uri="{9D8B030D-6E8A-4147-A177-3AD203B41FA5}">
                      <a16:colId xmlns:a16="http://schemas.microsoft.com/office/drawing/2014/main" val="580574384"/>
                    </a:ext>
                  </a:extLst>
                </a:gridCol>
              </a:tblGrid>
              <a:tr h="624840">
                <a:tc>
                  <a:txBody>
                    <a:bodyPr/>
                    <a:lstStyle/>
                    <a:p>
                      <a:r>
                        <a:rPr lang="fr-FR" i="1" dirty="0"/>
                        <a:t>     </a:t>
                      </a:r>
                      <a:r>
                        <a:rPr lang="fr-FR" sz="2400" i="1" dirty="0"/>
                        <a:t>Énergie </a:t>
                      </a:r>
                      <a:endParaRPr lang="fr-FR" i="1" dirty="0"/>
                    </a:p>
                  </a:txBody>
                  <a:tcPr/>
                </a:tc>
                <a:tc>
                  <a:txBody>
                    <a:bodyPr/>
                    <a:lstStyle/>
                    <a:p>
                      <a:r>
                        <a:rPr lang="fr-FR" sz="2400" i="1" dirty="0"/>
                        <a:t>Industrie chimique </a:t>
                      </a:r>
                    </a:p>
                  </a:txBody>
                  <a:tcPr/>
                </a:tc>
                <a:tc>
                  <a:txBody>
                    <a:bodyPr/>
                    <a:lstStyle/>
                    <a:p>
                      <a:r>
                        <a:rPr lang="fr-FR" sz="2400" dirty="0"/>
                        <a:t> </a:t>
                      </a:r>
                      <a:r>
                        <a:rPr lang="fr-FR" sz="2400" i="1" dirty="0"/>
                        <a:t>Textile et papier</a:t>
                      </a:r>
                    </a:p>
                  </a:txBody>
                  <a:tcPr/>
                </a:tc>
                <a:tc>
                  <a:txBody>
                    <a:bodyPr/>
                    <a:lstStyle/>
                    <a:p>
                      <a:pPr lvl="0"/>
                      <a:r>
                        <a:rPr lang="fr-FR" sz="2400" i="1" dirty="0"/>
                        <a:t>   Plastique et    matériaux </a:t>
                      </a:r>
                    </a:p>
                  </a:txBody>
                  <a:tcPr/>
                </a:tc>
                <a:extLst>
                  <a:ext uri="{0D108BD9-81ED-4DB2-BD59-A6C34878D82A}">
                    <a16:rowId xmlns:a16="http://schemas.microsoft.com/office/drawing/2014/main" val="430164039"/>
                  </a:ext>
                </a:extLst>
              </a:tr>
              <a:tr h="624840">
                <a:tc>
                  <a:txBody>
                    <a:bodyPr/>
                    <a:lstStyle/>
                    <a:p>
                      <a:pPr marL="285750" lvl="0" indent="-285750">
                        <a:buFont typeface="Arial" panose="020B0604020202020204" pitchFamily="34" charset="0"/>
                        <a:buChar char="•"/>
                      </a:pPr>
                      <a:r>
                        <a:rPr lang="fr-FR" b="1" i="1" dirty="0"/>
                        <a:t>Production de biocarburants, tels que le bioéthanol et le biodiesel, à partir de matières premières renouvelables comme la canne à sucre ou les déchets agricoles.</a:t>
                      </a:r>
                    </a:p>
                  </a:txBody>
                  <a:tcPr/>
                </a:tc>
                <a:tc>
                  <a:txBody>
                    <a:bodyPr/>
                    <a:lstStyle/>
                    <a:p>
                      <a:pPr marL="285750" indent="-285750">
                        <a:buFont typeface="Arial" panose="020B0604020202020204" pitchFamily="34" charset="0"/>
                        <a:buChar char="•"/>
                      </a:pPr>
                      <a:r>
                        <a:rPr lang="fr-FR" b="1" i="1" dirty="0"/>
                        <a:t>Fabrication de bioplastiques et  biodégradables</a:t>
                      </a:r>
                    </a:p>
                    <a:p>
                      <a:pPr marL="285750" indent="-285750">
                        <a:buFont typeface="Arial" panose="020B0604020202020204" pitchFamily="34" charset="0"/>
                        <a:buChar char="•"/>
                      </a:pPr>
                      <a:r>
                        <a:rPr lang="fr-FR" b="1" i="1" dirty="0"/>
                        <a:t>Production de produits chimiques
de base (acide succinique, éthanol) à partir de biomasse.</a:t>
                      </a:r>
                    </a:p>
                  </a:txBody>
                  <a:tcPr/>
                </a:tc>
                <a:tc>
                  <a:txBody>
                    <a:bodyPr/>
                    <a:lstStyle/>
                    <a:p>
                      <a:pPr marL="285750" indent="-285750">
                        <a:buFont typeface="Arial" panose="020B0604020202020204" pitchFamily="34" charset="0"/>
                        <a:buChar char="•"/>
                      </a:pPr>
                      <a:r>
                        <a:rPr lang="fr-FR" b="1" i="1" dirty="0"/>
                        <a:t>Utilisation d’enzymes pour améliorer le traitement des tissus ou réduire l’utilisation de produits chimiques dans le blanchiment  du papier.</a:t>
                      </a:r>
                    </a:p>
                  </a:txBody>
                  <a:tcPr/>
                </a:tc>
                <a:tc>
                  <a:txBody>
                    <a:bodyPr/>
                    <a:lstStyle/>
                    <a:p>
                      <a:pPr marL="285750" indent="-285750">
                        <a:buFont typeface="Arial" panose="020B0604020202020204" pitchFamily="34" charset="0"/>
                        <a:buChar char="•"/>
                      </a:pPr>
                      <a:r>
                        <a:rPr lang="fr-FR" b="1" i="1" dirty="0"/>
                        <a:t>Bioplastiques : Le PLA (acide </a:t>
                      </a:r>
                      <a:r>
                        <a:rPr lang="fr-FR" b="1" i="1" dirty="0" err="1"/>
                        <a:t>polylactique</a:t>
                      </a:r>
                      <a:r>
                        <a:rPr lang="fr-FR" b="1" i="1" dirty="0"/>
                        <a:t>), fabriqué à partir d’amidon, est biodégradable et utilisé dans l’emballage.</a:t>
                      </a:r>
                    </a:p>
                    <a:p>
                      <a:pPr marL="285750" indent="-285750">
                        <a:buFont typeface="Arial" panose="020B0604020202020204" pitchFamily="34" charset="0"/>
                        <a:buChar char="•"/>
                      </a:pPr>
                      <a:r>
                        <a:rPr lang="fr-FR" b="1" i="1" dirty="0"/>
                        <a:t>Composites </a:t>
                      </a:r>
                      <a:r>
                        <a:rPr lang="fr-FR" b="1" i="1" dirty="0" err="1"/>
                        <a:t>biosourcés</a:t>
                      </a:r>
                      <a:endParaRPr lang="fr-FR" b="1" i="1" dirty="0"/>
                    </a:p>
                  </a:txBody>
                  <a:tcPr/>
                </a:tc>
                <a:extLst>
                  <a:ext uri="{0D108BD9-81ED-4DB2-BD59-A6C34878D82A}">
                    <a16:rowId xmlns:a16="http://schemas.microsoft.com/office/drawing/2014/main" val="81316116"/>
                  </a:ext>
                </a:extLst>
              </a:tr>
            </a:tbl>
          </a:graphicData>
        </a:graphic>
      </p:graphicFrame>
    </p:spTree>
    <p:extLst>
      <p:ext uri="{BB962C8B-B14F-4D97-AF65-F5344CB8AC3E}">
        <p14:creationId xmlns:p14="http://schemas.microsoft.com/office/powerpoint/2010/main" val="374895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186E66-9C91-300D-25F6-758F89EA573E}"/>
              </a:ext>
            </a:extLst>
          </p:cNvPr>
          <p:cNvSpPr>
            <a:spLocks noGrp="1"/>
          </p:cNvSpPr>
          <p:nvPr>
            <p:ph type="body" idx="10"/>
          </p:nvPr>
        </p:nvSpPr>
        <p:spPr>
          <a:xfrm>
            <a:off x="872119" y="1111623"/>
            <a:ext cx="2952822" cy="783191"/>
          </a:xfrm>
        </p:spPr>
        <p:txBody>
          <a:bodyPr>
            <a:noAutofit/>
          </a:bodyPr>
          <a:lstStyle/>
          <a:p>
            <a:r>
              <a:rPr lang="fr-FR" sz="3200" b="1" i="1" dirty="0">
                <a:solidFill>
                  <a:schemeClr val="accent3"/>
                </a:solidFill>
              </a:rPr>
              <a:t>Défis de BTB</a:t>
            </a:r>
          </a:p>
        </p:txBody>
      </p:sp>
      <p:sp>
        <p:nvSpPr>
          <p:cNvPr id="7" name="Flèche : pentagone 6">
            <a:extLst>
              <a:ext uri="{FF2B5EF4-FFF2-40B4-BE49-F238E27FC236}">
                <a16:creationId xmlns:a16="http://schemas.microsoft.com/office/drawing/2014/main" id="{D6219048-5925-5444-D1AB-136C3B35D2A2}"/>
              </a:ext>
            </a:extLst>
          </p:cNvPr>
          <p:cNvSpPr/>
          <p:nvPr/>
        </p:nvSpPr>
        <p:spPr>
          <a:xfrm>
            <a:off x="6767096" y="1256963"/>
            <a:ext cx="4659915" cy="127570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i="1" dirty="0"/>
              <a:t>Coût élevé des matières premières
renouvelables.</a:t>
            </a:r>
          </a:p>
        </p:txBody>
      </p:sp>
      <p:sp>
        <p:nvSpPr>
          <p:cNvPr id="8" name="Flèche : pentagone 7">
            <a:extLst>
              <a:ext uri="{FF2B5EF4-FFF2-40B4-BE49-F238E27FC236}">
                <a16:creationId xmlns:a16="http://schemas.microsoft.com/office/drawing/2014/main" id="{72D1E824-AF2C-E56E-D55B-2FA8FB5D42A0}"/>
              </a:ext>
            </a:extLst>
          </p:cNvPr>
          <p:cNvSpPr/>
          <p:nvPr/>
        </p:nvSpPr>
        <p:spPr>
          <a:xfrm>
            <a:off x="6767095" y="2938930"/>
            <a:ext cx="4659915" cy="1275703"/>
          </a:xfrm>
          <a:prstGeom prst="homePlate">
            <a:avLst>
              <a:gd name="adj" fmla="val 478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i="1" dirty="0"/>
              <a:t>Besoin de technologies avancées et
d’investissements importants.</a:t>
            </a:r>
          </a:p>
        </p:txBody>
      </p:sp>
      <p:sp>
        <p:nvSpPr>
          <p:cNvPr id="9" name="Flèche : pentagone 8">
            <a:extLst>
              <a:ext uri="{FF2B5EF4-FFF2-40B4-BE49-F238E27FC236}">
                <a16:creationId xmlns:a16="http://schemas.microsoft.com/office/drawing/2014/main" id="{DF5A2527-7AE6-73E5-4269-7BAA26F9C11D}"/>
              </a:ext>
            </a:extLst>
          </p:cNvPr>
          <p:cNvSpPr/>
          <p:nvPr/>
        </p:nvSpPr>
        <p:spPr>
          <a:xfrm>
            <a:off x="6767095" y="4620897"/>
            <a:ext cx="4444763" cy="127570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i="1" dirty="0"/>
              <a:t>Compétition avec les industries
alimentaires pour l’accès aux
ressources comme la biomasse.</a:t>
            </a:r>
          </a:p>
        </p:txBody>
      </p:sp>
      <p:pic>
        <p:nvPicPr>
          <p:cNvPr id="10" name="Image 9">
            <a:extLst>
              <a:ext uri="{FF2B5EF4-FFF2-40B4-BE49-F238E27FC236}">
                <a16:creationId xmlns:a16="http://schemas.microsoft.com/office/drawing/2014/main" id="{42A55C52-E556-116C-A0AD-5A4DECE2CBEC}"/>
              </a:ext>
            </a:extLst>
          </p:cNvPr>
          <p:cNvPicPr>
            <a:picLocks noChangeAspect="1"/>
          </p:cNvPicPr>
          <p:nvPr/>
        </p:nvPicPr>
        <p:blipFill>
          <a:blip r:embed="rId2"/>
          <a:stretch>
            <a:fillRect/>
          </a:stretch>
        </p:blipFill>
        <p:spPr>
          <a:xfrm>
            <a:off x="308786" y="2041711"/>
            <a:ext cx="4327200" cy="3704666"/>
          </a:xfrm>
          <a:prstGeom prst="ellipse">
            <a:avLst/>
          </a:prstGeom>
          <a:ln>
            <a:noFill/>
          </a:ln>
          <a:effectLst>
            <a:softEdge rad="112500"/>
          </a:effectLst>
        </p:spPr>
      </p:pic>
    </p:spTree>
    <p:extLst>
      <p:ext uri="{BB962C8B-B14F-4D97-AF65-F5344CB8AC3E}">
        <p14:creationId xmlns:p14="http://schemas.microsoft.com/office/powerpoint/2010/main" val="246623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C450F-E025-7891-8EBE-BB28D5474B8D}"/>
              </a:ext>
            </a:extLst>
          </p:cNvPr>
          <p:cNvSpPr>
            <a:spLocks noGrp="1"/>
          </p:cNvSpPr>
          <p:nvPr>
            <p:ph type="title"/>
          </p:nvPr>
        </p:nvSpPr>
        <p:spPr/>
        <p:txBody>
          <a:bodyPr/>
          <a:lstStyle/>
          <a:p>
            <a:r>
              <a:rPr lang="fr-FR" b="1" i="1" dirty="0"/>
              <a:t>Principaux outils et procédés </a:t>
            </a:r>
          </a:p>
        </p:txBody>
      </p:sp>
      <p:sp>
        <p:nvSpPr>
          <p:cNvPr id="7" name="Espace réservé du texte 6">
            <a:extLst>
              <a:ext uri="{FF2B5EF4-FFF2-40B4-BE49-F238E27FC236}">
                <a16:creationId xmlns:a16="http://schemas.microsoft.com/office/drawing/2014/main" id="{119C6B16-E250-EE9E-AA4A-5A35E210756A}"/>
              </a:ext>
            </a:extLst>
          </p:cNvPr>
          <p:cNvSpPr>
            <a:spLocks noGrp="1"/>
          </p:cNvSpPr>
          <p:nvPr>
            <p:ph type="body" idx="1"/>
          </p:nvPr>
        </p:nvSpPr>
        <p:spPr/>
        <p:txBody>
          <a:bodyPr/>
          <a:lstStyle/>
          <a:p>
            <a:r>
              <a:rPr lang="fr-FR" b="1" i="1" dirty="0"/>
              <a:t>Enzymes industrielles</a:t>
            </a:r>
          </a:p>
        </p:txBody>
      </p:sp>
      <p:sp>
        <p:nvSpPr>
          <p:cNvPr id="3" name="Espace réservé du contenu 2">
            <a:extLst>
              <a:ext uri="{FF2B5EF4-FFF2-40B4-BE49-F238E27FC236}">
                <a16:creationId xmlns:a16="http://schemas.microsoft.com/office/drawing/2014/main" id="{6B142CC1-6658-5F2F-05CF-3AF550D0D51E}"/>
              </a:ext>
            </a:extLst>
          </p:cNvPr>
          <p:cNvSpPr>
            <a:spLocks noGrp="1"/>
          </p:cNvSpPr>
          <p:nvPr>
            <p:ph sz="half" idx="2"/>
          </p:nvPr>
        </p:nvSpPr>
        <p:spPr/>
        <p:txBody>
          <a:bodyPr/>
          <a:lstStyle/>
          <a:p>
            <a:pPr marL="0" indent="0">
              <a:buNone/>
            </a:pPr>
            <a:r>
              <a:rPr lang="fr-FR" b="1" i="1" dirty="0">
                <a:solidFill>
                  <a:schemeClr val="tx1"/>
                </a:solidFill>
              </a:rPr>
              <a:t>       </a:t>
            </a:r>
            <a:r>
              <a:rPr lang="fr-FR" sz="2000" b="1" i="1" dirty="0">
                <a:solidFill>
                  <a:schemeClr val="tx1"/>
                </a:solidFill>
              </a:rPr>
              <a:t>Les enzymes, comme les cellulases ou les lipases catalysent des réactions spécifiques.
   Elles sont utilisées dans les détergents l’industrie agroalimentaire et la chimie.</a:t>
            </a:r>
          </a:p>
        </p:txBody>
      </p:sp>
      <p:sp>
        <p:nvSpPr>
          <p:cNvPr id="8" name="Espace réservé du texte 7">
            <a:extLst>
              <a:ext uri="{FF2B5EF4-FFF2-40B4-BE49-F238E27FC236}">
                <a16:creationId xmlns:a16="http://schemas.microsoft.com/office/drawing/2014/main" id="{9C0BDCC3-3304-8BA2-E744-B8491C390713}"/>
              </a:ext>
            </a:extLst>
          </p:cNvPr>
          <p:cNvSpPr>
            <a:spLocks noGrp="1"/>
          </p:cNvSpPr>
          <p:nvPr>
            <p:ph type="body" sz="quarter" idx="3"/>
          </p:nvPr>
        </p:nvSpPr>
        <p:spPr/>
        <p:txBody>
          <a:bodyPr/>
          <a:lstStyle/>
          <a:p>
            <a:r>
              <a:rPr lang="fr-FR" b="1" i="1" dirty="0"/>
              <a:t>Fermentation </a:t>
            </a:r>
          </a:p>
        </p:txBody>
      </p:sp>
      <p:sp>
        <p:nvSpPr>
          <p:cNvPr id="4" name="Espace réservé du contenu 3">
            <a:extLst>
              <a:ext uri="{FF2B5EF4-FFF2-40B4-BE49-F238E27FC236}">
                <a16:creationId xmlns:a16="http://schemas.microsoft.com/office/drawing/2014/main" id="{392F51CC-4F39-73A8-810F-63EDC2E21FB7}"/>
              </a:ext>
            </a:extLst>
          </p:cNvPr>
          <p:cNvSpPr>
            <a:spLocks noGrp="1"/>
          </p:cNvSpPr>
          <p:nvPr>
            <p:ph sz="quarter" idx="4"/>
          </p:nvPr>
        </p:nvSpPr>
        <p:spPr/>
        <p:txBody>
          <a:bodyPr>
            <a:normAutofit/>
          </a:bodyPr>
          <a:lstStyle/>
          <a:p>
            <a:pPr marL="0" indent="0">
              <a:buNone/>
            </a:pPr>
            <a:r>
              <a:rPr lang="fr-FR" sz="2000" b="1" i="1" dirty="0">
                <a:solidFill>
                  <a:schemeClr val="tx1"/>
                </a:solidFill>
              </a:rPr>
              <a:t>    Ce processus consiste a utiliser des microorganismes pour transformer des substrats (ex: sucres ou amidons) en produits comme éthanol, l’acide lactique ou l’acide citrique.</a:t>
            </a:r>
          </a:p>
        </p:txBody>
      </p:sp>
      <p:sp>
        <p:nvSpPr>
          <p:cNvPr id="5" name="Espace réservé du pied de page 4">
            <a:extLst>
              <a:ext uri="{FF2B5EF4-FFF2-40B4-BE49-F238E27FC236}">
                <a16:creationId xmlns:a16="http://schemas.microsoft.com/office/drawing/2014/main" id="{FB0F4E21-C7F7-9101-A3C2-C41088DA2DB1}"/>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D89B9228-A52E-8697-9799-8D9D486A4EA5}"/>
              </a:ext>
            </a:extLst>
          </p:cNvPr>
          <p:cNvSpPr>
            <a:spLocks noGrp="1"/>
          </p:cNvSpPr>
          <p:nvPr>
            <p:ph type="sldNum" sz="quarter" idx="12"/>
          </p:nvPr>
        </p:nvSpPr>
        <p:spPr/>
        <p:txBody>
          <a:bodyPr/>
          <a:lstStyle/>
          <a:p>
            <a:pPr rtl="0"/>
            <a:fld id="{294A09A9-5501-47C1-A89A-A340965A2BE2}" type="slidenum">
              <a:rPr lang="fr-FR" noProof="0" smtClean="0"/>
              <a:pPr rtl="0"/>
              <a:t>8</a:t>
            </a:fld>
            <a:endParaRPr lang="fr-FR" noProof="0"/>
          </a:p>
        </p:txBody>
      </p:sp>
      <p:sp>
        <p:nvSpPr>
          <p:cNvPr id="9" name="Espace réservé du texte 8">
            <a:extLst>
              <a:ext uri="{FF2B5EF4-FFF2-40B4-BE49-F238E27FC236}">
                <a16:creationId xmlns:a16="http://schemas.microsoft.com/office/drawing/2014/main" id="{3A37DD29-1F50-5798-FF3E-79A2AD3D8AFF}"/>
              </a:ext>
            </a:extLst>
          </p:cNvPr>
          <p:cNvSpPr>
            <a:spLocks noGrp="1"/>
          </p:cNvSpPr>
          <p:nvPr>
            <p:ph type="body" sz="quarter" idx="13"/>
          </p:nvPr>
        </p:nvSpPr>
        <p:spPr/>
        <p:txBody>
          <a:bodyPr/>
          <a:lstStyle/>
          <a:p>
            <a:r>
              <a:rPr lang="fr-FR" b="1" dirty="0"/>
              <a:t>Utilisation de la Biomasse </a:t>
            </a:r>
          </a:p>
        </p:txBody>
      </p:sp>
      <p:sp>
        <p:nvSpPr>
          <p:cNvPr id="10" name="Espace réservé du contenu 9">
            <a:extLst>
              <a:ext uri="{FF2B5EF4-FFF2-40B4-BE49-F238E27FC236}">
                <a16:creationId xmlns:a16="http://schemas.microsoft.com/office/drawing/2014/main" id="{85DE4157-E472-A68C-CC8C-C81C497175FA}"/>
              </a:ext>
            </a:extLst>
          </p:cNvPr>
          <p:cNvSpPr>
            <a:spLocks noGrp="1"/>
          </p:cNvSpPr>
          <p:nvPr>
            <p:ph sz="quarter" idx="14"/>
          </p:nvPr>
        </p:nvSpPr>
        <p:spPr/>
        <p:txBody>
          <a:bodyPr>
            <a:normAutofit/>
          </a:bodyPr>
          <a:lstStyle/>
          <a:p>
            <a:pPr marL="0" indent="0">
              <a:buNone/>
            </a:pPr>
            <a:r>
              <a:rPr lang="fr-FR" sz="2000" b="1" i="1" dirty="0">
                <a:solidFill>
                  <a:schemeClr val="tx1"/>
                </a:solidFill>
              </a:rPr>
              <a:t>La biomasse renouvelable (résidus agricoles, bois, algues) est transformée en biocarburants, bioplastiques ou
produits chimiques.</a:t>
            </a:r>
          </a:p>
        </p:txBody>
      </p:sp>
    </p:spTree>
    <p:extLst>
      <p:ext uri="{BB962C8B-B14F-4D97-AF65-F5344CB8AC3E}">
        <p14:creationId xmlns:p14="http://schemas.microsoft.com/office/powerpoint/2010/main" val="242653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4EC24-0527-D66A-3F3A-AA61169EA463}"/>
              </a:ext>
            </a:extLst>
          </p:cNvPr>
          <p:cNvSpPr>
            <a:spLocks noGrp="1"/>
          </p:cNvSpPr>
          <p:nvPr>
            <p:ph type="title"/>
          </p:nvPr>
        </p:nvSpPr>
        <p:spPr/>
        <p:txBody>
          <a:bodyPr/>
          <a:lstStyle/>
          <a:p>
            <a:r>
              <a:rPr lang="fr-FR" b="1" i="1" dirty="0"/>
              <a:t>Principaux outils et procédés </a:t>
            </a:r>
          </a:p>
        </p:txBody>
      </p:sp>
      <p:sp>
        <p:nvSpPr>
          <p:cNvPr id="3" name="Espace réservé du texte 2">
            <a:extLst>
              <a:ext uri="{FF2B5EF4-FFF2-40B4-BE49-F238E27FC236}">
                <a16:creationId xmlns:a16="http://schemas.microsoft.com/office/drawing/2014/main" id="{C97AD831-6118-5627-4019-D548C166C3A3}"/>
              </a:ext>
            </a:extLst>
          </p:cNvPr>
          <p:cNvSpPr>
            <a:spLocks noGrp="1"/>
          </p:cNvSpPr>
          <p:nvPr>
            <p:ph type="body" idx="1"/>
          </p:nvPr>
        </p:nvSpPr>
        <p:spPr>
          <a:xfrm>
            <a:off x="1124712" y="2161563"/>
            <a:ext cx="6501264" cy="467553"/>
          </a:xfrm>
        </p:spPr>
        <p:txBody>
          <a:bodyPr/>
          <a:lstStyle/>
          <a:p>
            <a:r>
              <a:rPr lang="fr-FR" b="1" i="1" dirty="0"/>
              <a:t>Synthèse biologique </a:t>
            </a:r>
          </a:p>
        </p:txBody>
      </p:sp>
      <p:sp>
        <p:nvSpPr>
          <p:cNvPr id="4" name="Espace réservé du contenu 3">
            <a:extLst>
              <a:ext uri="{FF2B5EF4-FFF2-40B4-BE49-F238E27FC236}">
                <a16:creationId xmlns:a16="http://schemas.microsoft.com/office/drawing/2014/main" id="{C4E03659-0615-18BC-D4AE-BB56A38729A3}"/>
              </a:ext>
            </a:extLst>
          </p:cNvPr>
          <p:cNvSpPr>
            <a:spLocks noGrp="1"/>
          </p:cNvSpPr>
          <p:nvPr>
            <p:ph sz="half" idx="2"/>
          </p:nvPr>
        </p:nvSpPr>
        <p:spPr>
          <a:xfrm>
            <a:off x="1124711" y="2988235"/>
            <a:ext cx="5126677" cy="2605742"/>
          </a:xfrm>
        </p:spPr>
        <p:txBody>
          <a:bodyPr>
            <a:normAutofit/>
          </a:bodyPr>
          <a:lstStyle/>
          <a:p>
            <a:pPr marL="0" indent="0">
              <a:buNone/>
            </a:pPr>
            <a:r>
              <a:rPr lang="fr-FR" sz="2000" b="1" i="1" dirty="0"/>
              <a:t>Production de composés chimiques par des organismes génétiquement modifiés (OGM). Par exemple, la synthèse
d’insuline ou de produits pharmaceutiques via des levures ou
bactéries.</a:t>
            </a:r>
          </a:p>
        </p:txBody>
      </p:sp>
      <p:sp>
        <p:nvSpPr>
          <p:cNvPr id="7" name="Espace réservé du pied de page 6">
            <a:extLst>
              <a:ext uri="{FF2B5EF4-FFF2-40B4-BE49-F238E27FC236}">
                <a16:creationId xmlns:a16="http://schemas.microsoft.com/office/drawing/2014/main" id="{675F13A3-8EA3-23CC-5457-E1405D44BE29}"/>
              </a:ext>
            </a:extLst>
          </p:cNvPr>
          <p:cNvSpPr>
            <a:spLocks noGrp="1"/>
          </p:cNvSpPr>
          <p:nvPr>
            <p:ph type="ftr" sz="quarter" idx="11"/>
          </p:nvPr>
        </p:nvSpPr>
        <p:spPr/>
        <p:txBody>
          <a:bodyPr/>
          <a:lstStyle/>
          <a:p>
            <a:pPr rtl="0"/>
            <a:r>
              <a:rPr lang="fr-FR" noProof="0"/>
              <a:t>Titre de la présentation</a:t>
            </a:r>
          </a:p>
        </p:txBody>
      </p:sp>
      <p:sp>
        <p:nvSpPr>
          <p:cNvPr id="8" name="Espace réservé du numéro de diapositive 7">
            <a:extLst>
              <a:ext uri="{FF2B5EF4-FFF2-40B4-BE49-F238E27FC236}">
                <a16:creationId xmlns:a16="http://schemas.microsoft.com/office/drawing/2014/main" id="{205FD47D-627C-ECCA-C5C2-6259F4BFF77A}"/>
              </a:ext>
            </a:extLst>
          </p:cNvPr>
          <p:cNvSpPr>
            <a:spLocks noGrp="1"/>
          </p:cNvSpPr>
          <p:nvPr>
            <p:ph type="sldNum" sz="quarter" idx="12"/>
          </p:nvPr>
        </p:nvSpPr>
        <p:spPr/>
        <p:txBody>
          <a:bodyPr/>
          <a:lstStyle/>
          <a:p>
            <a:pPr rtl="0"/>
            <a:fld id="{294A09A9-5501-47C1-A89A-A340965A2BE2}" type="slidenum">
              <a:rPr lang="fr-FR" noProof="0" smtClean="0"/>
              <a:t>9</a:t>
            </a:fld>
            <a:endParaRPr lang="fr-FR" noProof="0"/>
          </a:p>
        </p:txBody>
      </p:sp>
      <p:pic>
        <p:nvPicPr>
          <p:cNvPr id="11" name="Image 10">
            <a:extLst>
              <a:ext uri="{FF2B5EF4-FFF2-40B4-BE49-F238E27FC236}">
                <a16:creationId xmlns:a16="http://schemas.microsoft.com/office/drawing/2014/main" id="{CB860C89-F3B2-D2F7-47D4-73B57222C9B2}"/>
              </a:ext>
            </a:extLst>
          </p:cNvPr>
          <p:cNvPicPr>
            <a:picLocks noChangeAspect="1"/>
          </p:cNvPicPr>
          <p:nvPr/>
        </p:nvPicPr>
        <p:blipFill>
          <a:blip r:embed="rId2"/>
          <a:stretch>
            <a:fillRect/>
          </a:stretch>
        </p:blipFill>
        <p:spPr>
          <a:xfrm>
            <a:off x="6717552" y="2266436"/>
            <a:ext cx="3876878" cy="3514165"/>
          </a:xfrm>
          <a:prstGeom prst="rect">
            <a:avLst/>
          </a:prstGeom>
        </p:spPr>
      </p:pic>
    </p:spTree>
    <p:extLst>
      <p:ext uri="{BB962C8B-B14F-4D97-AF65-F5344CB8AC3E}">
        <p14:creationId xmlns:p14="http://schemas.microsoft.com/office/powerpoint/2010/main" val="1336689634"/>
      </p:ext>
    </p:extLst>
  </p:cSld>
  <p:clrMapOvr>
    <a:masterClrMapping/>
  </p:clrMapOvr>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0155539_TF00199975_Win32" id="{73CA2490-4697-43A3-9ACE-5E8542157655}" vid="{57CDAD81-BC01-4E4D-8EB8-6A6ADC3451A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1116</Words>
  <Application>Microsoft Office PowerPoint</Application>
  <PresentationFormat>Grand écran</PresentationFormat>
  <Paragraphs>129</Paragraphs>
  <Slides>19</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Baskerville</vt:lpstr>
      <vt:lpstr>Baskerville Old Face</vt:lpstr>
      <vt:lpstr>Calibri</vt:lpstr>
      <vt:lpstr>Gill Sans Light</vt:lpstr>
      <vt:lpstr>Gill Sans Nova</vt:lpstr>
      <vt:lpstr>Gill Sans Nova Light</vt:lpstr>
      <vt:lpstr>Thème Office</vt:lpstr>
      <vt:lpstr>La Biotechnologie Industrielle </vt:lpstr>
      <vt:lpstr>Plan du travail </vt:lpstr>
      <vt:lpstr>Introduction </vt:lpstr>
      <vt:lpstr>Définition</vt:lpstr>
      <vt:lpstr>Objectifs </vt:lpstr>
      <vt:lpstr>Applications </vt:lpstr>
      <vt:lpstr>Présentation PowerPoint</vt:lpstr>
      <vt:lpstr>Principaux outils et procédés </vt:lpstr>
      <vt:lpstr>Principaux outils et procédés </vt:lpstr>
      <vt:lpstr>Micro-organismes utilisé dans le secteur de la biotechnologie industrielle </vt:lpstr>
      <vt:lpstr>Bactérie </vt:lpstr>
      <vt:lpstr>Levures</vt:lpstr>
      <vt:lpstr>Champignons filamenteux</vt:lpstr>
      <vt:lpstr>Microalgues et Cyanobactéries</vt:lpstr>
      <vt:lpstr>Critères de sélections des micro-organismes </vt:lpstr>
      <vt:lpstr>Les Avantages </vt:lpstr>
      <vt:lpstr>Perspectives future </vt:lpstr>
      <vt:lpstr>Conclusion </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Fête prénatale</dc:title>
  <dc:creator>yalaouiyousra14@gmail.com</dc:creator>
  <cp:lastModifiedBy>user</cp:lastModifiedBy>
  <cp:revision>11</cp:revision>
  <dcterms:created xsi:type="dcterms:W3CDTF">2024-10-26T10:27:09Z</dcterms:created>
  <dcterms:modified xsi:type="dcterms:W3CDTF">2024-12-07T18:55:26Z</dcterms:modified>
</cp:coreProperties>
</file>