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8" r:id="rId1"/>
  </p:sldMasterIdLst>
  <p:notesMasterIdLst>
    <p:notesMasterId r:id="rId22"/>
  </p:notesMasterIdLst>
  <p:handoutMasterIdLst>
    <p:handoutMasterId r:id="rId23"/>
  </p:handoutMasterIdLst>
  <p:sldIdLst>
    <p:sldId id="256" r:id="rId2"/>
    <p:sldId id="381" r:id="rId3"/>
    <p:sldId id="335" r:id="rId4"/>
    <p:sldId id="341" r:id="rId5"/>
    <p:sldId id="342" r:id="rId6"/>
    <p:sldId id="343" r:id="rId7"/>
    <p:sldId id="344" r:id="rId8"/>
    <p:sldId id="345" r:id="rId9"/>
    <p:sldId id="349" r:id="rId10"/>
    <p:sldId id="350" r:id="rId11"/>
    <p:sldId id="351" r:id="rId12"/>
    <p:sldId id="348" r:id="rId13"/>
    <p:sldId id="355" r:id="rId14"/>
    <p:sldId id="356" r:id="rId15"/>
    <p:sldId id="357" r:id="rId16"/>
    <p:sldId id="359" r:id="rId17"/>
    <p:sldId id="360" r:id="rId18"/>
    <p:sldId id="382" r:id="rId19"/>
    <p:sldId id="383" r:id="rId20"/>
    <p:sldId id="384" r:id="rId21"/>
  </p:sldIdLst>
  <p:sldSz cx="12192000" cy="6858000"/>
  <p:notesSz cx="7315200" cy="96012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21317" autoAdjust="0"/>
    <p:restoredTop sz="99879" autoAdjust="0"/>
  </p:normalViewPr>
  <p:slideViewPr>
    <p:cSldViewPr snapToGrid="0">
      <p:cViewPr>
        <p:scale>
          <a:sx n="60" d="100"/>
          <a:sy n="60" d="100"/>
        </p:scale>
        <p:origin x="-1138" y="-682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170371" cy="4818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4143138" y="0"/>
            <a:ext cx="3170371" cy="4818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761AC71-0EFC-4A85-BB72-A38DB08DD2A4}" type="datetimeFigureOut">
              <a:rPr lang="fr-FR" smtClean="0"/>
              <a:pPr/>
              <a:t>05/12/2023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1" y="9119387"/>
            <a:ext cx="3170371" cy="4818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4143138" y="9119387"/>
            <a:ext cx="3170371" cy="4818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C10D5BC-7AF6-472D-B907-025C4739507C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="" xmlns:p14="http://schemas.microsoft.com/office/powerpoint/2010/main" val="162920579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9920" cy="481727"/>
          </a:xfrm>
          <a:prstGeom prst="rect">
            <a:avLst/>
          </a:prstGeom>
        </p:spPr>
        <p:txBody>
          <a:bodyPr vert="horz" lIns="96341" tIns="48171" rIns="96341" bIns="48171" rtlCol="0"/>
          <a:lstStyle>
            <a:lvl1pPr algn="l">
              <a:defRPr sz="13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4143588" y="0"/>
            <a:ext cx="3169920" cy="481727"/>
          </a:xfrm>
          <a:prstGeom prst="rect">
            <a:avLst/>
          </a:prstGeom>
        </p:spPr>
        <p:txBody>
          <a:bodyPr vert="horz" lIns="96341" tIns="48171" rIns="96341" bIns="48171" rtlCol="0"/>
          <a:lstStyle>
            <a:lvl1pPr algn="r">
              <a:defRPr sz="1300"/>
            </a:lvl1pPr>
          </a:lstStyle>
          <a:p>
            <a:fld id="{21C341DB-E09C-46F9-A9A3-5CD66EBBFAFE}" type="datetimeFigureOut">
              <a:rPr lang="fr-FR" smtClean="0"/>
              <a:pPr/>
              <a:t>05/12/2023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777875" y="1200150"/>
            <a:ext cx="5759450" cy="32400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341" tIns="48171" rIns="96341" bIns="48171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731520" y="4620578"/>
            <a:ext cx="5852160" cy="3780472"/>
          </a:xfrm>
          <a:prstGeom prst="rect">
            <a:avLst/>
          </a:prstGeom>
        </p:spPr>
        <p:txBody>
          <a:bodyPr vert="horz" lIns="96341" tIns="48171" rIns="96341" bIns="48171" rtlCol="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119474"/>
            <a:ext cx="3169920" cy="481726"/>
          </a:xfrm>
          <a:prstGeom prst="rect">
            <a:avLst/>
          </a:prstGeom>
        </p:spPr>
        <p:txBody>
          <a:bodyPr vert="horz" lIns="96341" tIns="48171" rIns="96341" bIns="48171" rtlCol="0" anchor="b"/>
          <a:lstStyle>
            <a:lvl1pPr algn="l">
              <a:defRPr sz="13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4143588" y="9119474"/>
            <a:ext cx="3169920" cy="481726"/>
          </a:xfrm>
          <a:prstGeom prst="rect">
            <a:avLst/>
          </a:prstGeom>
        </p:spPr>
        <p:txBody>
          <a:bodyPr vert="horz" lIns="96341" tIns="48171" rIns="96341" bIns="48171" rtlCol="0" anchor="b"/>
          <a:lstStyle>
            <a:lvl1pPr algn="r">
              <a:defRPr sz="1300"/>
            </a:lvl1pPr>
          </a:lstStyle>
          <a:p>
            <a:fld id="{C74CEC9C-CF39-4266-8185-096B8DC832B6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="" xmlns:p14="http://schemas.microsoft.com/office/powerpoint/2010/main" val="39169847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4CEC9C-CF39-4266-8185-096B8DC832B6}" type="slidenum">
              <a:rPr lang="fr-FR" smtClean="0"/>
              <a:pPr/>
              <a:t>1</a:t>
            </a:fld>
            <a:endParaRPr lang="fr-FR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C0B8DD-8913-480F-9711-1B63A4651A60}" type="datetime1">
              <a:rPr lang="fr-FR" smtClean="0"/>
              <a:pPr/>
              <a:t>05/12/2023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076011-8115-47B4-B914-0A485709FB3B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="" xmlns:p14="http://schemas.microsoft.com/office/powerpoint/2010/main" val="31743796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F531EB-3A9C-4871-B1BC-35D63AEA03E6}" type="datetime1">
              <a:rPr lang="fr-FR" smtClean="0"/>
              <a:pPr/>
              <a:t>05/12/2023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076011-8115-47B4-B914-0A485709FB3B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="" xmlns:p14="http://schemas.microsoft.com/office/powerpoint/2010/main" val="28791964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679272-4844-4729-9758-9ABE26BC79A9}" type="datetime1">
              <a:rPr lang="fr-FR" smtClean="0"/>
              <a:pPr/>
              <a:t>05/12/2023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076011-8115-47B4-B914-0A485709FB3B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="" xmlns:p14="http://schemas.microsoft.com/office/powerpoint/2010/main" val="33094932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6594FA-5340-4128-BB2D-019090B75421}" type="datetime1">
              <a:rPr lang="fr-FR" smtClean="0"/>
              <a:pPr/>
              <a:t>05/12/2023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076011-8115-47B4-B914-0A485709FB3B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="" xmlns:p14="http://schemas.microsoft.com/office/powerpoint/2010/main" val="35329669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5D7CEE-9203-4499-BC15-A718BF31860F}" type="datetime1">
              <a:rPr lang="fr-FR" smtClean="0"/>
              <a:pPr/>
              <a:t>05/12/2023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076011-8115-47B4-B914-0A485709FB3B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="" xmlns:p14="http://schemas.microsoft.com/office/powerpoint/2010/main" val="325429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542DE3-D83C-4B0D-AF8E-303B7F90248B}" type="datetime1">
              <a:rPr lang="fr-FR" smtClean="0"/>
              <a:pPr/>
              <a:t>05/12/2023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076011-8115-47B4-B914-0A485709FB3B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="" xmlns:p14="http://schemas.microsoft.com/office/powerpoint/2010/main" val="140324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76D0CF-1810-4D72-9873-BFD4D8D924CE}" type="datetime1">
              <a:rPr lang="fr-FR" smtClean="0"/>
              <a:pPr/>
              <a:t>05/12/2023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076011-8115-47B4-B914-0A485709FB3B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="" xmlns:p14="http://schemas.microsoft.com/office/powerpoint/2010/main" val="6910334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282DE3-3AD3-4036-8601-79D5BCE3FC9D}" type="datetime1">
              <a:rPr lang="fr-FR" smtClean="0"/>
              <a:pPr/>
              <a:t>05/12/2023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076011-8115-47B4-B914-0A485709FB3B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="" xmlns:p14="http://schemas.microsoft.com/office/powerpoint/2010/main" val="22462588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3D6077-8AD8-4F13-AB31-AF57DE3A0DC0}" type="datetime1">
              <a:rPr lang="fr-FR" smtClean="0"/>
              <a:pPr/>
              <a:t>05/12/2023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076011-8115-47B4-B914-0A485709FB3B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="" xmlns:p14="http://schemas.microsoft.com/office/powerpoint/2010/main" val="9137616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8E3494-F9F5-4D59-981F-EEBA91E60700}" type="datetime1">
              <a:rPr lang="fr-FR" smtClean="0"/>
              <a:pPr/>
              <a:t>05/12/2023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076011-8115-47B4-B914-0A485709FB3B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="" xmlns:p14="http://schemas.microsoft.com/office/powerpoint/2010/main" val="26336150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A460AF-09D3-4167-BF35-DC5312D2C8CB}" type="datetime1">
              <a:rPr lang="fr-FR" smtClean="0"/>
              <a:pPr/>
              <a:t>05/12/2023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076011-8115-47B4-B914-0A485709FB3B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="" xmlns:p14="http://schemas.microsoft.com/office/powerpoint/2010/main" val="36651517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D425FF-CD6A-4E42-9F82-CF9392FC3A77}" type="datetime1">
              <a:rPr lang="fr-FR" smtClean="0"/>
              <a:pPr/>
              <a:t>05/12/2023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076011-8115-47B4-B914-0A485709FB3B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="" xmlns:p14="http://schemas.microsoft.com/office/powerpoint/2010/main" val="9950824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7" Type="http://schemas.openxmlformats.org/officeDocument/2006/relationships/image" Target="../media/image10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7" Type="http://schemas.openxmlformats.org/officeDocument/2006/relationships/image" Target="../media/image16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png"/><Relationship Id="rId4" Type="http://schemas.openxmlformats.org/officeDocument/2006/relationships/image" Target="../media/image19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1"/>
          <p:cNvSpPr txBox="1">
            <a:spLocks/>
          </p:cNvSpPr>
          <p:nvPr/>
        </p:nvSpPr>
        <p:spPr>
          <a:xfrm>
            <a:off x="0" y="1063117"/>
            <a:ext cx="12192000" cy="2149983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fr-FR" sz="32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Electronics</a:t>
            </a:r>
            <a:r>
              <a:rPr lang="fr-FR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 and system components</a:t>
            </a:r>
          </a:p>
          <a:p>
            <a:pPr algn="ctr"/>
            <a:endParaRPr lang="fr-FR" sz="2800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Rockwell" pitchFamily="18" charset="0"/>
              <a:cs typeface="Times New Roman" pitchFamily="18" charset="0"/>
            </a:endParaRPr>
          </a:p>
          <a:p>
            <a:pPr algn="ctr">
              <a:spcBef>
                <a:spcPts val="0"/>
              </a:spcBef>
            </a:pPr>
            <a:r>
              <a:rPr lang="fr-FR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Chapter 4. </a:t>
            </a:r>
            <a:r>
              <a:rPr lang="fr-FR" sz="28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Microprocessor</a:t>
            </a:r>
            <a:endParaRPr lang="fr-FR" sz="28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Rockwell" pitchFamily="18" charset="0"/>
              <a:cs typeface="Times New Roman" pitchFamily="18" charset="0"/>
            </a:endParaRPr>
          </a:p>
          <a:p>
            <a:pPr algn="ctr">
              <a:spcBef>
                <a:spcPts val="0"/>
              </a:spcBef>
            </a:pPr>
            <a:r>
              <a:rPr lang="fr-FR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(Part 1)</a:t>
            </a:r>
          </a:p>
          <a:p>
            <a:pPr algn="ctr">
              <a:spcBef>
                <a:spcPts val="0"/>
              </a:spcBef>
            </a:pPr>
            <a:endParaRPr lang="en-US" sz="2800" dirty="0" smtClean="0">
              <a:latin typeface="Calibri"/>
              <a:ea typeface="Calibri"/>
              <a:cs typeface="Arial"/>
            </a:endParaRPr>
          </a:p>
          <a:p>
            <a:pPr algn="ctr"/>
            <a:endParaRPr lang="fr-FR" sz="2800" dirty="0">
              <a:solidFill>
                <a:srgbClr val="FF0000"/>
              </a:solidFill>
            </a:endParaRP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076011-8115-47B4-B914-0A485709FB3B}" type="slidenum">
              <a:rPr lang="fr-FR" sz="2800" b="1" smtClean="0">
                <a:solidFill>
                  <a:srgbClr val="FF0000"/>
                </a:solidFill>
              </a:rPr>
              <a:pPr/>
              <a:t>1</a:t>
            </a:fld>
            <a:endParaRPr lang="fr-FR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42408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 vert="horz" lIns="91440" tIns="45720" rIns="91440" bIns="45720" rtlCol="0" anchor="ctr"/>
          <a:lstStyle/>
          <a:p>
            <a:fld id="{48076011-8115-47B4-B914-0A485709FB3B}" type="slidenum">
              <a:rPr lang="fr-FR" sz="2800" b="1" smtClean="0">
                <a:solidFill>
                  <a:srgbClr val="FF0000"/>
                </a:solidFill>
              </a:rPr>
              <a:pPr/>
              <a:t>10</a:t>
            </a:fld>
            <a:endParaRPr lang="fr-FR" sz="2800" b="1" dirty="0">
              <a:solidFill>
                <a:srgbClr val="FF0000"/>
              </a:solidFill>
            </a:endParaRPr>
          </a:p>
        </p:txBody>
      </p:sp>
      <p:pic>
        <p:nvPicPr>
          <p:cNvPr id="9" name="Espace réservé du contenu 4" descr="circuits-logiques-combinatoire-48-638.jpg"/>
          <p:cNvPicPr>
            <a:picLocks noChangeAspect="1"/>
          </p:cNvPicPr>
          <p:nvPr/>
        </p:nvPicPr>
        <p:blipFill>
          <a:blip r:embed="rId2" cstate="print"/>
          <a:srcRect l="46331" t="56947" r="17656" b="2752"/>
          <a:stretch>
            <a:fillRect/>
          </a:stretch>
        </p:blipFill>
        <p:spPr>
          <a:xfrm>
            <a:off x="6896100" y="2006600"/>
            <a:ext cx="4480560" cy="3764483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0" y="-1607"/>
            <a:ext cx="121920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3. </a:t>
            </a:r>
            <a:r>
              <a:rPr lang="en-US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3. Micro-</a:t>
            </a:r>
            <a:r>
              <a:rPr lang="en-US" sz="2800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processeur</a:t>
            </a:r>
            <a:r>
              <a:rPr lang="en-US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 Architecture (following) </a:t>
            </a:r>
            <a:endParaRPr lang="fr-FR" sz="2800" dirty="0" smtClean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Rockwell" pitchFamily="18" charset="0"/>
              <a:cs typeface="Times New Roman" pitchFamily="18" charset="0"/>
            </a:endParaRPr>
          </a:p>
          <a:p>
            <a:r>
              <a:rPr lang="fr-FR" sz="2800" dirty="0" smtClean="0">
                <a:solidFill>
                  <a:srgbClr val="0070C0"/>
                </a:solidFill>
                <a:latin typeface="Rockwell" pitchFamily="18" charset="0"/>
                <a:cs typeface="Times New Roman" pitchFamily="18" charset="0"/>
              </a:rPr>
              <a:t>3.2. </a:t>
            </a:r>
            <a:r>
              <a:rPr lang="fr-FR" sz="2800" dirty="0" err="1" smtClean="0">
                <a:solidFill>
                  <a:srgbClr val="0070C0"/>
                </a:solidFill>
                <a:latin typeface="Rockwell" pitchFamily="18" charset="0"/>
                <a:cs typeface="Times New Roman" pitchFamily="18" charset="0"/>
              </a:rPr>
              <a:t>Decoder</a:t>
            </a:r>
            <a:endParaRPr lang="fr-FR" sz="2800" dirty="0" smtClean="0">
              <a:solidFill>
                <a:srgbClr val="0070C0"/>
              </a:solidFill>
              <a:latin typeface="Rockwell" pitchFamily="18" charset="0"/>
              <a:cs typeface="Times New Roman" pitchFamily="18" charset="0"/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 cstate="print"/>
          <a:srcRect l="41608" t="35079" r="33215" b="26984"/>
          <a:stretch>
            <a:fillRect/>
          </a:stretch>
        </p:blipFill>
        <p:spPr bwMode="auto">
          <a:xfrm>
            <a:off x="431799" y="1930398"/>
            <a:ext cx="4572000" cy="38749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Rectangle 9"/>
          <p:cNvSpPr/>
          <p:nvPr/>
        </p:nvSpPr>
        <p:spPr>
          <a:xfrm>
            <a:off x="1003300" y="6331635"/>
            <a:ext cx="35052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DCB-decimal decoder</a:t>
            </a:r>
          </a:p>
        </p:txBody>
      </p:sp>
      <p:sp>
        <p:nvSpPr>
          <p:cNvPr id="11" name="Rectangle 10"/>
          <p:cNvSpPr/>
          <p:nvPr/>
        </p:nvSpPr>
        <p:spPr>
          <a:xfrm>
            <a:off x="203252" y="5885934"/>
            <a:ext cx="518603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4-line input decoder 10-line output</a:t>
            </a:r>
          </a:p>
        </p:txBody>
      </p:sp>
      <p:sp>
        <p:nvSpPr>
          <p:cNvPr id="12" name="Rectangle 11"/>
          <p:cNvSpPr/>
          <p:nvPr/>
        </p:nvSpPr>
        <p:spPr>
          <a:xfrm>
            <a:off x="6502452" y="5835134"/>
            <a:ext cx="518603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3-line input decoder 8-line output</a:t>
            </a:r>
          </a:p>
        </p:txBody>
      </p:sp>
      <p:sp>
        <p:nvSpPr>
          <p:cNvPr id="13" name="Rectangle 12"/>
          <p:cNvSpPr/>
          <p:nvPr/>
        </p:nvSpPr>
        <p:spPr>
          <a:xfrm>
            <a:off x="0" y="871835"/>
            <a:ext cx="121920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Font typeface="Arial" pitchFamily="34" charset="0"/>
              <a:buChar char="•"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A decoder is a combinational circuit consisting of n data inputs and       outputs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in which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for each input binary combination, we have only one active output at a time.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530" name="Rectangle 2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22529" name="Picture 1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0147300" y="863600"/>
            <a:ext cx="444500" cy="5556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11684"/>
            <a:ext cx="1223337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3. </a:t>
            </a:r>
            <a:r>
              <a:rPr lang="en-US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Micro-processor Architecture (following)</a:t>
            </a:r>
            <a:endParaRPr lang="fr-FR" sz="2800" dirty="0" smtClean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Rockwell" pitchFamily="18" charset="0"/>
              <a:cs typeface="Times New Roman" pitchFamily="18" charset="0"/>
            </a:endParaRPr>
          </a:p>
          <a:p>
            <a:r>
              <a:rPr lang="fr-FR" sz="2800" dirty="0" smtClean="0">
                <a:solidFill>
                  <a:srgbClr val="0070C0"/>
                </a:solidFill>
                <a:latin typeface="Rockwell" pitchFamily="18" charset="0"/>
                <a:cs typeface="Times New Roman" pitchFamily="18" charset="0"/>
              </a:rPr>
              <a:t>3.3. </a:t>
            </a:r>
            <a:r>
              <a:rPr lang="en-US" sz="2800" dirty="0" smtClean="0">
                <a:solidFill>
                  <a:srgbClr val="0070C0"/>
                </a:solidFill>
                <a:latin typeface="Rockwell" pitchFamily="18" charset="0"/>
                <a:cs typeface="Times New Roman" pitchFamily="18" charset="0"/>
              </a:rPr>
              <a:t>The main elements of microprocessor</a:t>
            </a:r>
            <a:endParaRPr lang="fr-FR" sz="2800" dirty="0" smtClean="0">
              <a:solidFill>
                <a:srgbClr val="0070C0"/>
              </a:solidFill>
              <a:latin typeface="Rockwell" pitchFamily="18" charset="0"/>
              <a:cs typeface="Times New Roman" pitchFamily="18" charset="0"/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 vert="horz" lIns="91440" tIns="45720" rIns="91440" bIns="45720" rtlCol="0" anchor="ctr"/>
          <a:lstStyle/>
          <a:p>
            <a:fld id="{48076011-8115-47B4-B914-0A485709FB3B}" type="slidenum">
              <a:rPr lang="fr-FR" sz="2800" b="1" smtClean="0">
                <a:solidFill>
                  <a:srgbClr val="FF0000"/>
                </a:solidFill>
              </a:rPr>
              <a:pPr/>
              <a:t>11</a:t>
            </a:fld>
            <a:endParaRPr lang="fr-FR" sz="2800" b="1" dirty="0">
              <a:solidFill>
                <a:srgbClr val="FF0000"/>
              </a:solidFill>
            </a:endParaRPr>
          </a:p>
        </p:txBody>
      </p:sp>
      <p:sp>
        <p:nvSpPr>
          <p:cNvPr id="34818" name="Rectangle 2"/>
          <p:cNvSpPr>
            <a:spLocks noChangeArrowheads="1"/>
          </p:cNvSpPr>
          <p:nvPr/>
        </p:nvSpPr>
        <p:spPr bwMode="auto">
          <a:xfrm>
            <a:off x="0" y="1143000"/>
            <a:ext cx="121920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Low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fr-FR" sz="28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Microprocessor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(</a:t>
            </a:r>
            <a:r>
              <a:rPr kumimoji="0" lang="fr-FR" sz="28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see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fr-FR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4.1. </a:t>
            </a:r>
            <a:r>
              <a:rPr kumimoji="0" lang="fr-FR" sz="28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Microprocessor</a:t>
            </a:r>
            <a:r>
              <a:rPr kumimoji="0" lang="fr-FR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definition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)</a:t>
            </a:r>
            <a:endParaRPr kumimoji="0" lang="fr-FR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4819" name="Rectangle 3"/>
          <p:cNvSpPr>
            <a:spLocks noChangeArrowheads="1"/>
          </p:cNvSpPr>
          <p:nvPr/>
        </p:nvSpPr>
        <p:spPr bwMode="auto">
          <a:xfrm>
            <a:off x="0" y="2056944"/>
            <a:ext cx="12192000" cy="35394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Low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Microprocesseur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1" algn="justLow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Symbol" pitchFamily="18" charset="2"/>
              <a:buChar char=""/>
            </a:pP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fr-FR" sz="2800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Control unit (CU)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1" algn="justLow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Symbol" pitchFamily="18" charset="2"/>
              <a:buChar char=""/>
            </a:pP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Processing unit (</a:t>
            </a:r>
            <a:r>
              <a:rPr kumimoji="0" lang="fr-FR" sz="2800" b="0" i="0" u="none" strike="noStrike" cap="none" normalizeH="0" baseline="0" dirty="0" err="1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contains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28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Arithmetic and Logic Unit (ALU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))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1" algn="justLow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Symbol" pitchFamily="18" charset="2"/>
              <a:buChar char=""/>
            </a:pP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fr-FR" sz="28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Registers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(</a:t>
            </a:r>
            <a:r>
              <a:rPr kumimoji="0" lang="fr-FR" sz="28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see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fr-FR" sz="2800" b="1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1.3.4. Digital </a:t>
            </a:r>
            <a:r>
              <a:rPr lang="fr-FR" sz="2800" b="1" dirty="0" err="1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electronic</a:t>
            </a:r>
            <a:r>
              <a:rPr lang="fr-FR" sz="2800" b="1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fr-FR" sz="2800" b="1" dirty="0" err="1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functions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from chapitre 1</a:t>
            </a:r>
            <a:r>
              <a:rPr kumimoji="0" lang="fr-FR" sz="2800" b="0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)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1" algn="justLow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Symbol" pitchFamily="18" charset="2"/>
              <a:buChar char=""/>
            </a:pPr>
            <a:r>
              <a:rPr lang="fr-FR" sz="2800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fr-FR" sz="2800" dirty="0" err="1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Internal</a:t>
            </a:r>
            <a:r>
              <a:rPr lang="fr-FR" sz="2800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buses </a:t>
            </a:r>
            <a:r>
              <a:rPr lang="fr-FR" sz="2800" dirty="0" err="1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between</a:t>
            </a:r>
            <a:r>
              <a:rPr lang="fr-FR" sz="2800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fr-FR" sz="2800" dirty="0" err="1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units</a:t>
            </a:r>
            <a:r>
              <a:rPr lang="fr-FR" sz="2800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CU and ALU 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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Exchange data </a:t>
            </a:r>
            <a:r>
              <a:rPr kumimoji="0" lang="fr-FR" sz="28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between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fr-FR" sz="28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unites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</a:p>
          <a:p>
            <a:pPr lvl="1" algn="justLow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</a:pPr>
            <a:r>
              <a:rPr lang="fr-FR" sz="2800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and </a:t>
            </a:r>
            <a:r>
              <a:rPr kumimoji="0" lang="fr-FR" sz="28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registers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  <a:sym typeface="Wingdings" pitchFamily="2" charset="2"/>
            </a:endParaRPr>
          </a:p>
          <a:p>
            <a:pPr marL="914400" marR="0" lvl="2" indent="0" algn="justLow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"/>
              <a:tabLst/>
            </a:pP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 Adresses bus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  <a:sym typeface="Wingdings" pitchFamily="2" charset="2"/>
            </a:endParaRPr>
          </a:p>
          <a:p>
            <a:pPr marL="914400" marR="0" lvl="2" indent="0" algn="justLow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"/>
              <a:tabLst/>
            </a:pP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fr-FR" sz="2800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Data bus</a:t>
            </a:r>
            <a:endParaRPr kumimoji="0" lang="fr-FR" sz="28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  <a:sym typeface="Wingdings" pitchFamily="2" charset="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 vert="horz" lIns="91440" tIns="45720" rIns="91440" bIns="45720" rtlCol="0" anchor="ctr"/>
          <a:lstStyle/>
          <a:p>
            <a:fld id="{48076011-8115-47B4-B914-0A485709FB3B}" type="slidenum">
              <a:rPr lang="fr-FR" sz="2800" b="1" smtClean="0">
                <a:solidFill>
                  <a:srgbClr val="FF0000"/>
                </a:solidFill>
              </a:rPr>
              <a:pPr/>
              <a:t>12</a:t>
            </a:fld>
            <a:endParaRPr lang="fr-FR" sz="2800" b="1" dirty="0">
              <a:solidFill>
                <a:srgbClr val="FF0000"/>
              </a:solidFill>
            </a:endParaRPr>
          </a:p>
        </p:txBody>
      </p:sp>
      <p:pic>
        <p:nvPicPr>
          <p:cNvPr id="5" name="Image 4"/>
          <p:cNvPicPr/>
          <p:nvPr/>
        </p:nvPicPr>
        <p:blipFill>
          <a:blip r:embed="rId2" cstate="print"/>
          <a:srcRect l="1733" r="1545"/>
          <a:stretch>
            <a:fillRect/>
          </a:stretch>
        </p:blipFill>
        <p:spPr bwMode="auto">
          <a:xfrm>
            <a:off x="2019300" y="1168385"/>
            <a:ext cx="8153400" cy="50006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ctangle 6"/>
          <p:cNvSpPr/>
          <p:nvPr/>
        </p:nvSpPr>
        <p:spPr>
          <a:xfrm>
            <a:off x="0" y="11684"/>
            <a:ext cx="1223337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3. </a:t>
            </a:r>
            <a:r>
              <a:rPr lang="en-US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Micro-processor Architecture</a:t>
            </a:r>
            <a:endParaRPr lang="fr-FR" sz="2800" dirty="0" smtClean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Rockwell" pitchFamily="18" charset="0"/>
              <a:cs typeface="Times New Roman" pitchFamily="18" charset="0"/>
            </a:endParaRPr>
          </a:p>
          <a:p>
            <a:r>
              <a:rPr lang="fr-FR" sz="2800" dirty="0" smtClean="0">
                <a:solidFill>
                  <a:srgbClr val="0070C0"/>
                </a:solidFill>
                <a:latin typeface="Rockwell" pitchFamily="18" charset="0"/>
                <a:cs typeface="Times New Roman" pitchFamily="18" charset="0"/>
              </a:rPr>
              <a:t>3.3. </a:t>
            </a:r>
            <a:r>
              <a:rPr lang="en-US" sz="2800" dirty="0" smtClean="0">
                <a:solidFill>
                  <a:srgbClr val="0070C0"/>
                </a:solidFill>
                <a:latin typeface="Rockwell" pitchFamily="18" charset="0"/>
                <a:cs typeface="Times New Roman" pitchFamily="18" charset="0"/>
              </a:rPr>
              <a:t>The main elements of microprocessor (following)</a:t>
            </a:r>
            <a:endParaRPr lang="fr-FR" sz="2800" dirty="0" smtClean="0">
              <a:solidFill>
                <a:srgbClr val="0070C0"/>
              </a:solidFill>
              <a:latin typeface="Rockwell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11684"/>
            <a:ext cx="12233374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3. </a:t>
            </a:r>
            <a:r>
              <a:rPr lang="en-US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Micro-processor Architecture (following)</a:t>
            </a:r>
            <a:endParaRPr lang="fr-FR" sz="2800" dirty="0" smtClean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Rockwell" pitchFamily="18" charset="0"/>
              <a:cs typeface="Times New Roman" pitchFamily="18" charset="0"/>
            </a:endParaRPr>
          </a:p>
          <a:p>
            <a:r>
              <a:rPr lang="en-US" sz="2400" dirty="0" smtClean="0">
                <a:solidFill>
                  <a:srgbClr val="0070C0"/>
                </a:solidFill>
                <a:latin typeface="Rockwell" pitchFamily="18" charset="0"/>
                <a:cs typeface="Times New Roman" pitchFamily="18" charset="0"/>
              </a:rPr>
              <a:t>3.4.The control unit blocks (and theirs roles)</a:t>
            </a:r>
            <a:endParaRPr lang="fr-FR" sz="2400" dirty="0" smtClean="0">
              <a:solidFill>
                <a:srgbClr val="0070C0"/>
              </a:solidFill>
              <a:latin typeface="Rockwell" pitchFamily="18" charset="0"/>
              <a:cs typeface="Times New Roman" pitchFamily="18" charset="0"/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8610600" y="6369050"/>
            <a:ext cx="2743200" cy="365125"/>
          </a:xfrm>
        </p:spPr>
        <p:txBody>
          <a:bodyPr vert="horz" lIns="91440" tIns="45720" rIns="91440" bIns="45720" rtlCol="0" anchor="ctr"/>
          <a:lstStyle/>
          <a:p>
            <a:fld id="{48076011-8115-47B4-B914-0A485709FB3B}" type="slidenum">
              <a:rPr lang="fr-FR" sz="2800" b="1" smtClean="0">
                <a:solidFill>
                  <a:srgbClr val="FF0000"/>
                </a:solidFill>
              </a:rPr>
              <a:pPr/>
              <a:t>13</a:t>
            </a:fld>
            <a:endParaRPr lang="fr-FR" sz="2800" b="1" dirty="0">
              <a:solidFill>
                <a:srgbClr val="FF0000"/>
              </a:solidFill>
            </a:endParaRPr>
          </a:p>
        </p:txBody>
      </p:sp>
      <p:sp>
        <p:nvSpPr>
          <p:cNvPr id="31745" name="Rectangle 1"/>
          <p:cNvSpPr>
            <a:spLocks noChangeArrowheads="1"/>
          </p:cNvSpPr>
          <p:nvPr/>
        </p:nvSpPr>
        <p:spPr bwMode="auto">
          <a:xfrm>
            <a:off x="0" y="812343"/>
            <a:ext cx="12192000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Low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fr-FR" sz="2800" b="0" i="1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fr-FR" sz="2800" b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Program </a:t>
            </a:r>
            <a:r>
              <a:rPr kumimoji="0" lang="fr-FR" sz="2800" b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Counter</a:t>
            </a:r>
            <a:r>
              <a:rPr kumimoji="0" lang="fr-FR" sz="2800" b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(PC)</a:t>
            </a:r>
            <a:r>
              <a:rPr kumimoji="0" lang="fr-FR" sz="2800" b="0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(</a:t>
            </a:r>
            <a:r>
              <a:rPr kumimoji="0" lang="fr-FR" sz="28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register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)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1" algn="justLow" eaLnBrk="0" fontAlgn="base" hangingPunct="0">
              <a:spcBef>
                <a:spcPct val="0"/>
              </a:spcBef>
              <a:spcAft>
                <a:spcPct val="0"/>
              </a:spcAft>
              <a:buFont typeface="Symbol" pitchFamily="18" charset="2"/>
              <a:buChar char=""/>
            </a:pP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2800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Initialization with first instruction address of program 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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1" algn="justLow" eaLnBrk="0" fontAlgn="base" hangingPunct="0">
              <a:spcBef>
                <a:spcPct val="0"/>
              </a:spcBef>
              <a:spcAft>
                <a:spcPct val="0"/>
              </a:spcAft>
              <a:buFont typeface="Symbol" pitchFamily="18" charset="2"/>
              <a:buChar char=""/>
            </a:pP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2800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Memorizes next instruction address (to execute)</a:t>
            </a:r>
            <a:endParaRPr kumimoji="0" lang="fr-FR" sz="28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  <a:sym typeface="Wingdings" pitchFamily="2" charset="2"/>
            </a:endParaRPr>
          </a:p>
        </p:txBody>
      </p:sp>
      <p:sp>
        <p:nvSpPr>
          <p:cNvPr id="31746" name="Rectangle 2"/>
          <p:cNvSpPr>
            <a:spLocks noChangeArrowheads="1"/>
          </p:cNvSpPr>
          <p:nvPr/>
        </p:nvSpPr>
        <p:spPr bwMode="auto">
          <a:xfrm>
            <a:off x="0" y="2298700"/>
            <a:ext cx="121920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justLow" fontAlgn="base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fr-FR" sz="2800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Instruction </a:t>
            </a:r>
            <a:r>
              <a:rPr lang="fr-FR" sz="2800" dirty="0" err="1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register</a:t>
            </a:r>
            <a:r>
              <a:rPr lang="fr-FR" sz="2800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(IR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) (</a:t>
            </a:r>
            <a:r>
              <a:rPr lang="en-US" sz="2800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stores instruction currently being processed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) </a:t>
            </a:r>
            <a:endParaRPr kumimoji="0" lang="fr-FR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1747" name="Rectangle 3"/>
          <p:cNvSpPr>
            <a:spLocks noChangeArrowheads="1"/>
          </p:cNvSpPr>
          <p:nvPr/>
        </p:nvSpPr>
        <p:spPr bwMode="auto">
          <a:xfrm>
            <a:off x="0" y="2794000"/>
            <a:ext cx="121920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Low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Instruction </a:t>
            </a:r>
            <a:r>
              <a:rPr kumimoji="0" lang="fr-FR" sz="28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decoder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(It </a:t>
            </a:r>
            <a:r>
              <a:rPr kumimoji="0" lang="fr-FR" sz="28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decodes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instruction</a:t>
            </a:r>
            <a:r>
              <a:rPr kumimoji="0" lang="fr-FR" sz="2800" b="0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fr-FR" sz="2800" b="0" i="0" u="none" strike="noStrike" cap="none" normalizeH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using</a:t>
            </a:r>
            <a:r>
              <a:rPr kumimoji="0" lang="fr-FR" sz="2800" b="0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fr-FR" sz="2800" b="0" i="0" u="none" strike="noStrike" cap="none" normalizeH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internal</a:t>
            </a:r>
            <a:r>
              <a:rPr kumimoji="0" lang="fr-FR" sz="2800" b="0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fr-FR" sz="2800" b="0" i="0" u="none" strike="noStrike" cap="none" normalizeH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commands</a:t>
            </a:r>
            <a:r>
              <a:rPr kumimoji="0" lang="fr-FR" sz="2800" b="0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)</a:t>
            </a:r>
            <a:endParaRPr kumimoji="0" lang="fr-FR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1748" name="Rectangle 4"/>
          <p:cNvSpPr>
            <a:spLocks noChangeArrowheads="1"/>
          </p:cNvSpPr>
          <p:nvPr/>
        </p:nvSpPr>
        <p:spPr bwMode="auto">
          <a:xfrm>
            <a:off x="0" y="3557827"/>
            <a:ext cx="12192000" cy="31085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justLow" fontAlgn="base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2800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Logic control block or sequencer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1" algn="justLow" eaLnBrk="0" fontAlgn="base" hangingPunct="0">
              <a:spcBef>
                <a:spcPct val="0"/>
              </a:spcBef>
              <a:spcAft>
                <a:spcPct val="0"/>
              </a:spcAft>
              <a:buFont typeface="Symbol" pitchFamily="18" charset="2"/>
              <a:buChar char=""/>
            </a:pP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fr-FR" sz="2800" dirty="0" err="1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Firmware</a:t>
            </a:r>
            <a:r>
              <a:rPr lang="fr-FR" sz="2800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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2800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Depending on clock signal, it produces internal and external synchronization signals 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</a:t>
            </a:r>
            <a:r>
              <a:rPr lang="fr-FR" sz="2800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Command bus </a:t>
            </a:r>
          </a:p>
          <a:p>
            <a:pPr lvl="1" algn="justLow" eaLnBrk="0" fontAlgn="base" hangingPunct="0">
              <a:spcBef>
                <a:spcPct val="0"/>
              </a:spcBef>
              <a:spcAft>
                <a:spcPct val="0"/>
              </a:spcAft>
              <a:buFont typeface="Symbol" pitchFamily="18" charset="2"/>
              <a:buChar char=""/>
            </a:pPr>
            <a:r>
              <a:rPr kumimoji="0" lang="fr-FR" sz="2800" b="0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fr-FR" sz="2800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 To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2800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s</a:t>
            </a:r>
            <a:r>
              <a:rPr lang="en-US" sz="2800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equence instructions executed by UAL, i.e. it determines the order in which the instructions (arithmetic and logic </a:t>
            </a:r>
            <a:r>
              <a:rPr lang="en-US" sz="2800" dirty="0" err="1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opearations</a:t>
            </a:r>
            <a:r>
              <a:rPr lang="en-US" sz="2800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) are executed by UAL.</a:t>
            </a:r>
          </a:p>
          <a:p>
            <a:pPr lvl="1" algn="justLow" eaLnBrk="0" fontAlgn="base" hangingPunct="0">
              <a:spcBef>
                <a:spcPct val="0"/>
              </a:spcBef>
              <a:spcAft>
                <a:spcPct val="0"/>
              </a:spcAft>
              <a:buFont typeface="Symbol" pitchFamily="18" charset="2"/>
              <a:buChar char=""/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  To control the operations on memories (reading and writing),</a:t>
            </a:r>
            <a:r>
              <a:rPr lang="en-US" sz="2800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i.e. it calls instruction from RAM.</a:t>
            </a:r>
            <a:endParaRPr kumimoji="0" lang="fr-FR" sz="28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  <a:sym typeface="Wingdings" pitchFamily="2" charset="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11684"/>
            <a:ext cx="1223337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3. </a:t>
            </a:r>
            <a:r>
              <a:rPr lang="en-US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Micro-processor Architecture </a:t>
            </a:r>
            <a:endParaRPr lang="fr-FR" sz="2800" dirty="0" smtClean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Rockwell" pitchFamily="18" charset="0"/>
              <a:cs typeface="Times New Roman" pitchFamily="18" charset="0"/>
            </a:endParaRPr>
          </a:p>
          <a:p>
            <a:r>
              <a:rPr lang="en-US" sz="2800" dirty="0" smtClean="0">
                <a:solidFill>
                  <a:srgbClr val="0070C0"/>
                </a:solidFill>
                <a:latin typeface="Rockwell" pitchFamily="18" charset="0"/>
                <a:cs typeface="Times New Roman" pitchFamily="18" charset="0"/>
              </a:rPr>
              <a:t>3.5.The processing unit blocks (and theirs roles)</a:t>
            </a:r>
            <a:endParaRPr lang="fr-FR" sz="2800" dirty="0" smtClean="0">
              <a:solidFill>
                <a:srgbClr val="FF0000"/>
              </a:solidFill>
              <a:latin typeface="Rockwell" pitchFamily="18" charset="0"/>
              <a:cs typeface="Times New Roman" pitchFamily="18" charset="0"/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8610600" y="6369050"/>
            <a:ext cx="2743200" cy="365125"/>
          </a:xfrm>
        </p:spPr>
        <p:txBody>
          <a:bodyPr vert="horz" lIns="91440" tIns="45720" rIns="91440" bIns="45720" rtlCol="0" anchor="ctr"/>
          <a:lstStyle/>
          <a:p>
            <a:fld id="{48076011-8115-47B4-B914-0A485709FB3B}" type="slidenum">
              <a:rPr lang="fr-FR" sz="2800" b="1" smtClean="0">
                <a:solidFill>
                  <a:srgbClr val="FF0000"/>
                </a:solidFill>
              </a:rPr>
              <a:pPr/>
              <a:t>14</a:t>
            </a:fld>
            <a:endParaRPr lang="fr-FR" sz="2800" b="1" dirty="0">
              <a:solidFill>
                <a:srgbClr val="FF0000"/>
              </a:solidFill>
            </a:endParaRPr>
          </a:p>
        </p:txBody>
      </p:sp>
      <p:sp>
        <p:nvSpPr>
          <p:cNvPr id="33793" name="Rectangle 1"/>
          <p:cNvSpPr>
            <a:spLocks noChangeArrowheads="1"/>
          </p:cNvSpPr>
          <p:nvPr/>
        </p:nvSpPr>
        <p:spPr bwMode="auto">
          <a:xfrm>
            <a:off x="0" y="889000"/>
            <a:ext cx="12192000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justLow" fontAlgn="base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fr-FR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fr-FR" sz="2800" b="1" dirty="0" err="1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Accumulators</a:t>
            </a:r>
            <a:r>
              <a:rPr lang="fr-FR" sz="2800" b="1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(</a:t>
            </a:r>
            <a:r>
              <a:rPr lang="fr-FR" sz="2800" b="1" dirty="0" err="1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working</a:t>
            </a:r>
            <a:r>
              <a:rPr lang="fr-FR" sz="2800" b="1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fr-FR" sz="2800" b="1" dirty="0" err="1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registers</a:t>
            </a:r>
            <a:r>
              <a:rPr lang="fr-FR" sz="2800" b="1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)</a:t>
            </a:r>
            <a:r>
              <a:rPr kumimoji="0" lang="fr-FR" sz="2800" b="1" i="0" u="none" strike="noStrike" cap="none" normalizeH="0" baseline="0" dirty="0" smtClean="0">
                <a:ln>
                  <a:noFill/>
                </a:ln>
                <a:effectLst/>
                <a:latin typeface="Calibri"/>
                <a:ea typeface="Calibri" pitchFamily="34" charset="0"/>
                <a:cs typeface="Times New Roman" pitchFamily="18" charset="0"/>
              </a:rPr>
              <a:t> </a:t>
            </a:r>
            <a:endParaRPr kumimoji="0" lang="en-US" sz="28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  <a:p>
            <a:pPr lvl="0" algn="justLow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fr-FR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   </a:t>
            </a:r>
            <a:r>
              <a:rPr kumimoji="0" lang="fr-FR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2800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Store an operand in the beginning of an arithmetic operation</a:t>
            </a:r>
            <a:endParaRPr kumimoji="0" lang="en-US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  <a:sym typeface="Wingdings" pitchFamily="2" charset="2"/>
            </a:endParaRPr>
          </a:p>
          <a:p>
            <a:pPr lvl="0" algn="justLow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fr-FR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   </a:t>
            </a:r>
            <a:r>
              <a:rPr kumimoji="0" lang="fr-FR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2800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Store the result at the end of the operation (arithmetic or logical)</a:t>
            </a:r>
            <a:endParaRPr kumimoji="0" lang="fr-FR" sz="280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  <a:sym typeface="Wingdings" pitchFamily="2" charset="2"/>
            </a:endParaRPr>
          </a:p>
        </p:txBody>
      </p:sp>
      <p:sp>
        <p:nvSpPr>
          <p:cNvPr id="33794" name="Rectangle 2"/>
          <p:cNvSpPr>
            <a:spLocks noChangeArrowheads="1"/>
          </p:cNvSpPr>
          <p:nvPr/>
        </p:nvSpPr>
        <p:spPr bwMode="auto">
          <a:xfrm>
            <a:off x="0" y="2400300"/>
            <a:ext cx="121920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fr-FR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Arithmetic and Logic Unit (ALU)</a:t>
            </a:r>
            <a:endParaRPr lang="en-US" sz="2800" dirty="0" smtClean="0">
              <a:latin typeface="Arial" pitchFamily="34" charset="0"/>
              <a:ea typeface="Calibri" pitchFamily="34" charset="0"/>
              <a:cs typeface="Arial" pitchFamily="34" charset="0"/>
            </a:endParaRPr>
          </a:p>
        </p:txBody>
      </p:sp>
      <p:sp>
        <p:nvSpPr>
          <p:cNvPr id="33795" name="Rectangle 3"/>
          <p:cNvSpPr>
            <a:spLocks noChangeArrowheads="1"/>
          </p:cNvSpPr>
          <p:nvPr/>
        </p:nvSpPr>
        <p:spPr bwMode="auto">
          <a:xfrm>
            <a:off x="0" y="3026471"/>
            <a:ext cx="12192000" cy="35394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1" fontAlgn="base">
              <a:spcBef>
                <a:spcPct val="0"/>
              </a:spcBef>
              <a:spcAft>
                <a:spcPct val="0"/>
              </a:spcAft>
              <a:buFont typeface="Symbol" pitchFamily="18" charset="2"/>
              <a:buChar char=""/>
            </a:pP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2800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Basic logic operations processing one bit (Buffer, Inverter) or two and more bits (AND gate, NAND gate, NOR gate, etc.)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</a:p>
          <a:p>
            <a:pPr lvl="1" fontAlgn="base">
              <a:spcBef>
                <a:spcPct val="0"/>
              </a:spcBef>
              <a:spcAft>
                <a:spcPct val="0"/>
              </a:spcAft>
              <a:buFont typeface="Symbol" pitchFamily="18" charset="2"/>
              <a:buChar char=""/>
            </a:pPr>
            <a:r>
              <a:rPr lang="fr-FR" sz="2800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Basic </a:t>
            </a:r>
            <a:r>
              <a:rPr lang="fr-FR" sz="2800" dirty="0" err="1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logic</a:t>
            </a:r>
            <a:r>
              <a:rPr lang="fr-FR" sz="2800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fr-FR" sz="2800" dirty="0" err="1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functions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</a:p>
          <a:p>
            <a:pPr lvl="2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"/>
            </a:pPr>
            <a:r>
              <a:rPr lang="fr-FR" sz="2800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fr-FR" sz="2800" dirty="0" err="1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Comparison</a:t>
            </a:r>
            <a:r>
              <a:rPr lang="fr-FR" sz="2800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fr-FR" sz="2800" dirty="0" err="1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function</a:t>
            </a:r>
            <a:endParaRPr kumimoji="0" lang="fr-FR" sz="28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lvl="2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"/>
            </a:pPr>
            <a:r>
              <a:rPr lang="fr-FR" sz="2800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fr-FR" sz="2800" dirty="0" err="1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Arithmetic</a:t>
            </a:r>
            <a:r>
              <a:rPr lang="fr-FR" sz="2800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fr-FR" sz="2800" dirty="0" err="1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function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3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"/>
            </a:pP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fr-FR" sz="2800" dirty="0" err="1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Adder</a:t>
            </a:r>
            <a:r>
              <a:rPr lang="fr-FR" sz="2800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(</a:t>
            </a:r>
            <a:r>
              <a:rPr lang="fr-FR" sz="2800" dirty="0" err="1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subtraction</a:t>
            </a:r>
            <a:r>
              <a:rPr lang="fr-FR" sz="2800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)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3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"/>
            </a:pP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fr-FR" sz="2800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Multiplier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1" eaLnBrk="0" fontAlgn="base" hangingPunct="0">
              <a:spcBef>
                <a:spcPct val="0"/>
              </a:spcBef>
              <a:spcAft>
                <a:spcPct val="0"/>
              </a:spcAft>
              <a:buFont typeface="Symbol" pitchFamily="18" charset="2"/>
              <a:buChar char=""/>
            </a:pP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fr-FR" sz="2800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Shift </a:t>
            </a:r>
            <a:r>
              <a:rPr lang="fr-FR" sz="2800" dirty="0" err="1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functions</a:t>
            </a:r>
            <a:endParaRPr kumimoji="0" lang="fr-FR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9118600" y="6369050"/>
            <a:ext cx="2743200" cy="365125"/>
          </a:xfrm>
        </p:spPr>
        <p:txBody>
          <a:bodyPr vert="horz" lIns="91440" tIns="45720" rIns="91440" bIns="45720" rtlCol="0" anchor="ctr"/>
          <a:lstStyle/>
          <a:p>
            <a:fld id="{48076011-8115-47B4-B914-0A485709FB3B}" type="slidenum">
              <a:rPr lang="fr-FR" sz="2800" b="1" smtClean="0">
                <a:solidFill>
                  <a:srgbClr val="FF0000"/>
                </a:solidFill>
              </a:rPr>
              <a:pPr/>
              <a:t>15</a:t>
            </a:fld>
            <a:endParaRPr lang="fr-FR" sz="2800" b="1" dirty="0">
              <a:solidFill>
                <a:srgbClr val="FF0000"/>
              </a:solidFill>
            </a:endParaRPr>
          </a:p>
        </p:txBody>
      </p:sp>
      <p:sp>
        <p:nvSpPr>
          <p:cNvPr id="34817" name="Rectangle 1"/>
          <p:cNvSpPr>
            <a:spLocks noChangeArrowheads="1"/>
          </p:cNvSpPr>
          <p:nvPr/>
        </p:nvSpPr>
        <p:spPr bwMode="auto">
          <a:xfrm>
            <a:off x="0" y="1269543"/>
            <a:ext cx="12151019" cy="48320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fr-FR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fr-FR" sz="2800" b="1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The state </a:t>
            </a:r>
            <a:r>
              <a:rPr lang="fr-FR" sz="2800" b="1" dirty="0" err="1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register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1" eaLnBrk="0" fontAlgn="base" hangingPunct="0">
              <a:spcBef>
                <a:spcPct val="0"/>
              </a:spcBef>
              <a:spcAft>
                <a:spcPct val="0"/>
              </a:spcAft>
              <a:buFont typeface="Symbol" pitchFamily="18" charset="2"/>
              <a:buChar char=""/>
            </a:pP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fr-FR" sz="2800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8-bit </a:t>
            </a:r>
            <a:r>
              <a:rPr lang="fr-FR" sz="2800" dirty="0" err="1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register</a:t>
            </a:r>
            <a:r>
              <a:rPr lang="fr-FR" sz="2800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(8 flip-flops)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1" eaLnBrk="0" fontAlgn="base" hangingPunct="0">
              <a:spcBef>
                <a:spcPct val="0"/>
              </a:spcBef>
              <a:spcAft>
                <a:spcPct val="0"/>
              </a:spcAft>
              <a:buFont typeface="Symbol" pitchFamily="18" charset="2"/>
              <a:buChar char=""/>
            </a:pP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2800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State of each bit among 8 bits = f (last operation done by the UAL)</a:t>
            </a:r>
            <a:endParaRPr kumimoji="0" lang="fr-FR" sz="28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lvl="1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sz="2800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   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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fr-FR" sz="2800" dirty="0" err="1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Status</a:t>
            </a:r>
            <a:r>
              <a:rPr lang="fr-FR" sz="2800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fr-FR" sz="2800" dirty="0" err="1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indicator</a:t>
            </a:r>
            <a:r>
              <a:rPr lang="fr-FR" sz="2800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(flag)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  <a:sym typeface="Wingdings" pitchFamily="2" charset="2"/>
            </a:endParaRPr>
          </a:p>
          <a:p>
            <a:pPr lvl="1" eaLnBrk="0" fontAlgn="base" hangingPunct="0">
              <a:spcBef>
                <a:spcPct val="0"/>
              </a:spcBef>
              <a:spcAft>
                <a:spcPct val="0"/>
              </a:spcAft>
              <a:buFont typeface="Symbol" pitchFamily="18" charset="2"/>
              <a:buChar char=""/>
            </a:pP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2800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Following program = f (status indicator or flag)</a:t>
            </a:r>
            <a:endParaRPr kumimoji="0" lang="fr-FR" sz="28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  <a:sym typeface="Wingdings" pitchFamily="2" charset="2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  <a:sym typeface="Wingdings" pitchFamily="2" charset="2"/>
            </a:endParaRPr>
          </a:p>
          <a:p>
            <a:pPr lvl="1" eaLnBrk="0" fontAlgn="base" hangingPunct="0">
              <a:spcBef>
                <a:spcPct val="0"/>
              </a:spcBef>
              <a:spcAft>
                <a:spcPct val="0"/>
              </a:spcAft>
              <a:buFont typeface="Symbol" pitchFamily="18" charset="2"/>
              <a:buChar char=""/>
            </a:pP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2800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Status indicator or flag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  <a:sym typeface="Wingdings" pitchFamily="2" charset="2"/>
            </a:endParaRPr>
          </a:p>
          <a:p>
            <a:pPr marL="914400" marR="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"/>
              <a:tabLst/>
            </a:pP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 </a:t>
            </a:r>
            <a:r>
              <a:rPr kumimoji="0" lang="fr-FR" sz="2800" b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Carry</a:t>
            </a:r>
            <a:r>
              <a:rPr kumimoji="0" lang="fr-FR" sz="2800" b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  <a:sym typeface="Wingdings" pitchFamily="2" charset="2"/>
              </a:rPr>
              <a:t> </a:t>
            </a:r>
            <a:r>
              <a:rPr kumimoji="0" lang="fr-FR" sz="2800" b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: C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  <a:sym typeface="Wingdings" pitchFamily="2" charset="2"/>
            </a:endParaRPr>
          </a:p>
          <a:p>
            <a:pPr marL="914400" marR="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"/>
              <a:tabLst/>
            </a:pP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 </a:t>
            </a:r>
            <a:r>
              <a:rPr kumimoji="0" lang="fr-FR" sz="2800" b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Overflow</a:t>
            </a:r>
            <a:r>
              <a:rPr kumimoji="0" lang="fr-FR" sz="2800" b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  <a:sym typeface="Wingdings" pitchFamily="2" charset="2"/>
              </a:rPr>
              <a:t> </a:t>
            </a:r>
            <a:r>
              <a:rPr kumimoji="0" lang="fr-FR" sz="2800" b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: OV ou V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  <a:sym typeface="Wingdings" pitchFamily="2" charset="2"/>
            </a:endParaRPr>
          </a:p>
          <a:p>
            <a:pPr marL="914400" marR="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"/>
              <a:tabLst/>
            </a:pP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 </a:t>
            </a:r>
            <a:r>
              <a:rPr kumimoji="0" lang="fr-FR" sz="28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Z</a:t>
            </a:r>
            <a:r>
              <a:rPr lang="fr-FR" sz="2800" dirty="0" err="1" smtClean="0">
                <a:solidFill>
                  <a:srgbClr val="000000"/>
                </a:solidFill>
                <a:latin typeface="Calibri"/>
                <a:ea typeface="Calibri" pitchFamily="34" charset="0"/>
                <a:cs typeface="Times New Roman" pitchFamily="18" charset="0"/>
                <a:sym typeface="Wingdings" pitchFamily="2" charset="2"/>
              </a:rPr>
              <a:t>e</a:t>
            </a:r>
            <a:r>
              <a:rPr kumimoji="0" lang="fr-FR" sz="28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ro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 (Z) 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  <a:sym typeface="Wingdings" pitchFamily="2" charset="2"/>
            </a:endParaRPr>
          </a:p>
          <a:p>
            <a:pPr marL="914400" marR="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"/>
              <a:tabLst/>
            </a:pP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 </a:t>
            </a:r>
            <a:r>
              <a:rPr kumimoji="0" lang="fr-FR" sz="28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etc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 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  <a:sym typeface="Wingdings" pitchFamily="2" charset="2"/>
              </a:rPr>
              <a:t>…</a:t>
            </a:r>
            <a:endParaRPr kumimoji="0" lang="fr-FR" sz="28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  <a:sym typeface="Wingdings" pitchFamily="2" charset="2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11684"/>
            <a:ext cx="1223337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3. </a:t>
            </a:r>
            <a:r>
              <a:rPr lang="en-US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Micro-processor Architecture </a:t>
            </a:r>
            <a:endParaRPr lang="fr-FR" sz="2800" dirty="0" smtClean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Rockwell" pitchFamily="18" charset="0"/>
              <a:cs typeface="Times New Roman" pitchFamily="18" charset="0"/>
            </a:endParaRPr>
          </a:p>
          <a:p>
            <a:r>
              <a:rPr lang="en-US" sz="2800" dirty="0" smtClean="0">
                <a:solidFill>
                  <a:srgbClr val="0070C0"/>
                </a:solidFill>
                <a:latin typeface="Rockwell" pitchFamily="18" charset="0"/>
                <a:cs typeface="Times New Roman" pitchFamily="18" charset="0"/>
              </a:rPr>
              <a:t>3.5.The processing unit blocks (and theirs roles) (following)</a:t>
            </a:r>
            <a:endParaRPr lang="fr-FR" sz="2800" dirty="0" smtClean="0">
              <a:solidFill>
                <a:srgbClr val="FF0000"/>
              </a:solidFill>
              <a:latin typeface="Rockwell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11684"/>
            <a:ext cx="1223337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3. </a:t>
            </a:r>
            <a:r>
              <a:rPr lang="en-US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Microprocessor Architecture </a:t>
            </a:r>
            <a:endParaRPr lang="fr-FR" sz="2800" dirty="0" smtClean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Rockwell" pitchFamily="18" charset="0"/>
              <a:cs typeface="Times New Roman" pitchFamily="18" charset="0"/>
            </a:endParaRPr>
          </a:p>
          <a:p>
            <a:r>
              <a:rPr lang="fr-FR" sz="2800" dirty="0" smtClean="0">
                <a:solidFill>
                  <a:srgbClr val="0070C0"/>
                </a:solidFill>
                <a:latin typeface="Rockwell" pitchFamily="18" charset="0"/>
                <a:cs typeface="Times New Roman" pitchFamily="18" charset="0"/>
              </a:rPr>
              <a:t>3.6. Bus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9398000" y="6369050"/>
            <a:ext cx="2743200" cy="365125"/>
          </a:xfrm>
        </p:spPr>
        <p:txBody>
          <a:bodyPr vert="horz" lIns="91440" tIns="45720" rIns="91440" bIns="45720" rtlCol="0" anchor="ctr"/>
          <a:lstStyle/>
          <a:p>
            <a:fld id="{48076011-8115-47B4-B914-0A485709FB3B}" type="slidenum">
              <a:rPr lang="fr-FR" sz="2800" b="1" smtClean="0">
                <a:solidFill>
                  <a:srgbClr val="FF0000"/>
                </a:solidFill>
              </a:rPr>
              <a:pPr/>
              <a:t>16</a:t>
            </a:fld>
            <a:endParaRPr lang="fr-FR" sz="2800" b="1" dirty="0">
              <a:solidFill>
                <a:srgbClr val="FF0000"/>
              </a:solidFill>
            </a:endParaRPr>
          </a:p>
        </p:txBody>
      </p:sp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0" y="990600"/>
            <a:ext cx="121920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justLow" fontAlgn="base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fr-FR" sz="2800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Data bus 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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Transport data or</a:t>
            </a:r>
            <a:r>
              <a:rPr kumimoji="0" lang="fr-FR" sz="2800" b="0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instructions</a:t>
            </a:r>
            <a:endParaRPr kumimoji="0" lang="fr-FR" sz="28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  <a:sym typeface="Wingdings" pitchFamily="2" charset="2"/>
            </a:endParaRPr>
          </a:p>
        </p:txBody>
      </p:sp>
      <p:sp>
        <p:nvSpPr>
          <p:cNvPr id="3074" name="Rectangle 2"/>
          <p:cNvSpPr>
            <a:spLocks noChangeArrowheads="1"/>
          </p:cNvSpPr>
          <p:nvPr/>
        </p:nvSpPr>
        <p:spPr bwMode="auto">
          <a:xfrm>
            <a:off x="0" y="1714043"/>
            <a:ext cx="121920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justLow" fontAlgn="base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fr-FR" sz="2800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Adresses bus  </a:t>
            </a:r>
            <a:r>
              <a:rPr lang="en-US" sz="2800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Transports addresses of memory cells</a:t>
            </a:r>
            <a:endParaRPr kumimoji="0" lang="fr-FR" sz="28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  <a:sym typeface="Wingdings" pitchFamily="2" charset="2"/>
            </a:endParaRPr>
          </a:p>
        </p:txBody>
      </p:sp>
      <p:sp>
        <p:nvSpPr>
          <p:cNvPr id="3075" name="Rectangle 3"/>
          <p:cNvSpPr>
            <a:spLocks noChangeArrowheads="1"/>
          </p:cNvSpPr>
          <p:nvPr/>
        </p:nvSpPr>
        <p:spPr bwMode="auto">
          <a:xfrm>
            <a:off x="0" y="2438400"/>
            <a:ext cx="121920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justLow" fontAlgn="base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fr-FR" sz="2800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Bus de commandes 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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2800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Transports signals allowing to control different microprocessor tasks.</a:t>
            </a:r>
            <a:endParaRPr kumimoji="0" lang="fr-FR" sz="28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  <a:sym typeface="Wingdings" pitchFamily="2" charset="2"/>
            </a:endParaRPr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2" cstate="print"/>
          <a:srcRect l="28958" t="33881" r="46979" b="33255"/>
          <a:stretch>
            <a:fillRect/>
          </a:stretch>
        </p:blipFill>
        <p:spPr bwMode="auto">
          <a:xfrm>
            <a:off x="4267200" y="3429000"/>
            <a:ext cx="4446874" cy="3416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11684"/>
            <a:ext cx="1223337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3. </a:t>
            </a:r>
            <a:r>
              <a:rPr lang="en-US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Microprocessor Architecture</a:t>
            </a:r>
            <a:endParaRPr lang="fr-FR" sz="2800" dirty="0" smtClean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Rockwell" pitchFamily="18" charset="0"/>
              <a:cs typeface="Times New Roman" pitchFamily="18" charset="0"/>
            </a:endParaRPr>
          </a:p>
          <a:p>
            <a:r>
              <a:rPr lang="fr-FR" sz="2800" dirty="0" smtClean="0">
                <a:solidFill>
                  <a:srgbClr val="0070C0"/>
                </a:solidFill>
                <a:latin typeface="Rockwell" pitchFamily="18" charset="0"/>
                <a:cs typeface="Times New Roman" pitchFamily="18" charset="0"/>
              </a:rPr>
              <a:t>3.7. The buffer </a:t>
            </a:r>
            <a:r>
              <a:rPr lang="fr-FR" sz="2800" dirty="0" err="1" smtClean="0">
                <a:solidFill>
                  <a:srgbClr val="0070C0"/>
                </a:solidFill>
                <a:latin typeface="Rockwell" pitchFamily="18" charset="0"/>
                <a:cs typeface="Times New Roman" pitchFamily="18" charset="0"/>
              </a:rPr>
              <a:t>register</a:t>
            </a:r>
            <a:endParaRPr lang="fr-FR" sz="2800" dirty="0" smtClean="0">
              <a:solidFill>
                <a:srgbClr val="0070C0"/>
              </a:solidFill>
              <a:latin typeface="Rockwell" pitchFamily="18" charset="0"/>
              <a:cs typeface="Times New Roman" pitchFamily="18" charset="0"/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9321800" y="6369050"/>
            <a:ext cx="2743200" cy="365125"/>
          </a:xfrm>
        </p:spPr>
        <p:txBody>
          <a:bodyPr vert="horz" lIns="91440" tIns="45720" rIns="91440" bIns="45720" rtlCol="0" anchor="ctr"/>
          <a:lstStyle/>
          <a:p>
            <a:fld id="{48076011-8115-47B4-B914-0A485709FB3B}" type="slidenum">
              <a:rPr lang="fr-FR" sz="2800" b="1" smtClean="0">
                <a:solidFill>
                  <a:srgbClr val="FF0000"/>
                </a:solidFill>
              </a:rPr>
              <a:pPr/>
              <a:t>17</a:t>
            </a:fld>
            <a:endParaRPr lang="fr-FR" sz="2800" b="1" dirty="0">
              <a:solidFill>
                <a:srgbClr val="FF0000"/>
              </a:solidFill>
            </a:endParaRPr>
          </a:p>
        </p:txBody>
      </p:sp>
      <p:sp>
        <p:nvSpPr>
          <p:cNvPr id="36865" name="Rectangle 1"/>
          <p:cNvSpPr>
            <a:spLocks noChangeArrowheads="1"/>
          </p:cNvSpPr>
          <p:nvPr/>
        </p:nvSpPr>
        <p:spPr bwMode="auto">
          <a:xfrm>
            <a:off x="0" y="1028243"/>
            <a:ext cx="121920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justLow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kumimoji="0" lang="fr-FR" sz="280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fr-FR" sz="28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The buffer </a:t>
            </a:r>
            <a:r>
              <a:rPr lang="fr-FR" sz="2800" dirty="0" err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register</a:t>
            </a:r>
            <a:r>
              <a:rPr lang="fr-FR" sz="28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stores </a:t>
            </a:r>
            <a:r>
              <a:rPr lang="en-US" sz="28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temporarily data received from memory</a:t>
            </a:r>
            <a:r>
              <a:rPr lang="fr-FR" sz="28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 </a:t>
            </a:r>
            <a:endParaRPr kumimoji="0" lang="fr-FR" sz="280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23337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4. </a:t>
            </a:r>
            <a:r>
              <a:rPr lang="fr-FR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Buffer </a:t>
            </a:r>
            <a:r>
              <a:rPr lang="fr-FR" sz="2800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memory</a:t>
            </a:r>
            <a:endParaRPr lang="fr-FR" sz="2800" dirty="0" smtClean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Rockwell" pitchFamily="18" charset="0"/>
              <a:cs typeface="Times New Roman" pitchFamily="18" charset="0"/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9398000" y="6369050"/>
            <a:ext cx="2743200" cy="365125"/>
          </a:xfrm>
        </p:spPr>
        <p:txBody>
          <a:bodyPr vert="horz" lIns="91440" tIns="45720" rIns="91440" bIns="45720" rtlCol="0" anchor="ctr"/>
          <a:lstStyle/>
          <a:p>
            <a:fld id="{48076011-8115-47B4-B914-0A485709FB3B}" type="slidenum">
              <a:rPr lang="fr-FR" sz="2800" b="1" smtClean="0">
                <a:solidFill>
                  <a:srgbClr val="FF0000"/>
                </a:solidFill>
              </a:rPr>
              <a:pPr/>
              <a:t>18</a:t>
            </a:fld>
            <a:endParaRPr lang="fr-FR" sz="2800" b="1" dirty="0">
              <a:solidFill>
                <a:srgbClr val="FF0000"/>
              </a:solidFill>
            </a:endParaRPr>
          </a:p>
        </p:txBody>
      </p:sp>
      <p:sp>
        <p:nvSpPr>
          <p:cNvPr id="38913" name="Rectangle 1"/>
          <p:cNvSpPr>
            <a:spLocks noChangeArrowheads="1"/>
          </p:cNvSpPr>
          <p:nvPr/>
        </p:nvSpPr>
        <p:spPr bwMode="auto">
          <a:xfrm>
            <a:off x="0" y="546100"/>
            <a:ext cx="121920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fr-FR" sz="2800" dirty="0" err="1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Microprocessor</a:t>
            </a:r>
            <a:r>
              <a:rPr lang="fr-FR" sz="2800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operating speed </a:t>
            </a:r>
            <a:r>
              <a:rPr lang="fr-FR" sz="2800" b="1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&lt;&lt;</a:t>
            </a:r>
            <a:r>
              <a:rPr lang="fr-FR" sz="2800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2800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operating speed of central memory (RAM + ROM)</a:t>
            </a:r>
            <a:endParaRPr kumimoji="0" lang="fr-FR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Flèche vers le bas 7"/>
          <p:cNvSpPr/>
          <p:nvPr/>
        </p:nvSpPr>
        <p:spPr>
          <a:xfrm>
            <a:off x="5257800" y="1270000"/>
            <a:ext cx="660400" cy="73152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ZoneTexte 8"/>
          <p:cNvSpPr txBox="1"/>
          <p:nvPr/>
        </p:nvSpPr>
        <p:spPr>
          <a:xfrm>
            <a:off x="5880100" y="1282700"/>
            <a:ext cx="139814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 b="1" dirty="0" smtClean="0">
                <a:solidFill>
                  <a:srgbClr val="FF0000"/>
                </a:solidFill>
              </a:rPr>
              <a:t>solution</a:t>
            </a:r>
            <a:endParaRPr lang="en-US" sz="2800" b="1" dirty="0">
              <a:solidFill>
                <a:srgbClr val="FF0000"/>
              </a:solidFill>
            </a:endParaRPr>
          </a:p>
        </p:txBody>
      </p:sp>
      <p:sp>
        <p:nvSpPr>
          <p:cNvPr id="38915" name="Rectangle 3"/>
          <p:cNvSpPr>
            <a:spLocks noChangeArrowheads="1"/>
          </p:cNvSpPr>
          <p:nvPr/>
        </p:nvSpPr>
        <p:spPr bwMode="auto">
          <a:xfrm>
            <a:off x="0" y="2196643"/>
            <a:ext cx="12192000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justLow" fontAlgn="base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2800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Buffer memory </a:t>
            </a:r>
            <a:r>
              <a:rPr lang="en-US" sz="2800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(fast or ultra-fast </a:t>
            </a:r>
            <a:r>
              <a:rPr lang="en-US" sz="2800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memory used </a:t>
            </a:r>
            <a:r>
              <a:rPr lang="en-US" sz="2800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to store information frequently processed by the microprocessor) 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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That</a:t>
            </a:r>
            <a:r>
              <a:rPr kumimoji="0" lang="fr-FR" sz="2800" b="0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2800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r</a:t>
            </a:r>
            <a:r>
              <a:rPr lang="en-US" sz="2800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educes waiting time in </a:t>
            </a:r>
            <a:r>
              <a:rPr lang="en-US" sz="2800" dirty="0" err="1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comparaison</a:t>
            </a:r>
            <a:r>
              <a:rPr lang="en-US" sz="2800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to time observed </a:t>
            </a:r>
            <a:r>
              <a:rPr lang="en-US" sz="2800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when </a:t>
            </a:r>
            <a:r>
              <a:rPr lang="en-US" sz="2800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information </a:t>
            </a:r>
            <a:r>
              <a:rPr lang="en-US" sz="2800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is stored in RAM</a:t>
            </a:r>
            <a:endParaRPr kumimoji="0" lang="fr-FR" sz="28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  <a:sym typeface="Wingdings" pitchFamily="2" charset="2"/>
            </a:endParaRPr>
          </a:p>
        </p:txBody>
      </p:sp>
      <p:grpSp>
        <p:nvGrpSpPr>
          <p:cNvPr id="3" name="Groupe 29"/>
          <p:cNvGrpSpPr/>
          <p:nvPr/>
        </p:nvGrpSpPr>
        <p:grpSpPr>
          <a:xfrm>
            <a:off x="1589058" y="3852858"/>
            <a:ext cx="8869680" cy="2743200"/>
            <a:chOff x="357158" y="1500174"/>
            <a:chExt cx="8501122" cy="3286148"/>
          </a:xfrm>
        </p:grpSpPr>
        <p:grpSp>
          <p:nvGrpSpPr>
            <p:cNvPr id="4" name="Espace réservé du contenu 27"/>
            <p:cNvGrpSpPr>
              <a:grpSpLocks noGrp="1"/>
            </p:cNvGrpSpPr>
            <p:nvPr>
              <p:ph idx="4294967295"/>
            </p:nvPr>
          </p:nvGrpSpPr>
          <p:grpSpPr>
            <a:xfrm>
              <a:off x="357158" y="1500174"/>
              <a:ext cx="8501122" cy="3286148"/>
              <a:chOff x="357158" y="1500174"/>
              <a:chExt cx="8501122" cy="3286148"/>
            </a:xfrm>
          </p:grpSpPr>
          <p:sp>
            <p:nvSpPr>
              <p:cNvPr id="21" name="Rectangle à coins arrondis 20"/>
              <p:cNvSpPr/>
              <p:nvPr/>
            </p:nvSpPr>
            <p:spPr>
              <a:xfrm>
                <a:off x="357158" y="1500174"/>
                <a:ext cx="8501122" cy="3286148"/>
              </a:xfrm>
              <a:prstGeom prst="roundRect">
                <a:avLst>
                  <a:gd name="adj" fmla="val 6843"/>
                </a:avLst>
              </a:prstGeom>
              <a:solidFill>
                <a:schemeClr val="accent3">
                  <a:lumMod val="60000"/>
                  <a:lumOff val="4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fr-FR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fr-FR"/>
              </a:p>
            </p:txBody>
          </p:sp>
          <p:sp>
            <p:nvSpPr>
              <p:cNvPr id="22" name="Rectangle à coins arrondis 21"/>
              <p:cNvSpPr/>
              <p:nvPr/>
            </p:nvSpPr>
            <p:spPr>
              <a:xfrm>
                <a:off x="502476" y="1643050"/>
                <a:ext cx="6539325" cy="2928959"/>
              </a:xfrm>
              <a:prstGeom prst="roundRect">
                <a:avLst>
                  <a:gd name="adj" fmla="val 5887"/>
                </a:avLst>
              </a:prstGeom>
              <a:gradFill>
                <a:gsLst>
                  <a:gs pos="0">
                    <a:srgbClr val="FBEAC7"/>
                  </a:gs>
                  <a:gs pos="17999">
                    <a:srgbClr val="FEE7F2"/>
                  </a:gs>
                  <a:gs pos="36000">
                    <a:srgbClr val="FAC77D"/>
                  </a:gs>
                  <a:gs pos="61000">
                    <a:srgbClr val="FBA97D"/>
                  </a:gs>
                  <a:gs pos="82001">
                    <a:srgbClr val="FBD49C"/>
                  </a:gs>
                  <a:gs pos="100000">
                    <a:srgbClr val="FEE7F2"/>
                  </a:gs>
                </a:gsLst>
                <a:lin ang="5400000" scaled="0"/>
              </a:gra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fr-FR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fr-FR" dirty="0"/>
              </a:p>
            </p:txBody>
          </p:sp>
          <p:sp>
            <p:nvSpPr>
              <p:cNvPr id="23" name="Rectangle à coins arrondis 22"/>
              <p:cNvSpPr/>
              <p:nvPr/>
            </p:nvSpPr>
            <p:spPr>
              <a:xfrm>
                <a:off x="2715975" y="2428869"/>
                <a:ext cx="871911" cy="1071569"/>
              </a:xfrm>
              <a:prstGeom prst="roundRect">
                <a:avLst>
                  <a:gd name="adj" fmla="val 5887"/>
                </a:avLst>
              </a:prstGeom>
              <a:gradFill>
                <a:gsLst>
                  <a:gs pos="0">
                    <a:srgbClr val="03D4A8"/>
                  </a:gs>
                  <a:gs pos="25000">
                    <a:srgbClr val="21D6E0"/>
                  </a:gs>
                  <a:gs pos="75000">
                    <a:srgbClr val="0087E6"/>
                  </a:gs>
                  <a:gs pos="100000">
                    <a:srgbClr val="005CBF"/>
                  </a:gs>
                </a:gsLst>
                <a:lin ang="5400000" scaled="0"/>
              </a:gra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fr-FR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fr-FR" sz="1600" b="1" dirty="0" smtClean="0">
                    <a:solidFill>
                      <a:schemeClr val="bg1"/>
                    </a:solidFill>
                  </a:rPr>
                  <a:t>Cache L1 </a:t>
                </a:r>
                <a:endParaRPr lang="fr-FR" sz="1600" b="1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24" name="ZoneTexte 5"/>
              <p:cNvSpPr txBox="1"/>
              <p:nvPr/>
            </p:nvSpPr>
            <p:spPr>
              <a:xfrm>
                <a:off x="2647448" y="3643313"/>
                <a:ext cx="3996253" cy="47930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fr-FR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fr-FR" sz="2000" b="1" dirty="0" smtClean="0">
                    <a:solidFill>
                      <a:schemeClr val="bg1"/>
                    </a:solidFill>
                  </a:rPr>
                  <a:t>Les Niveaux de Mémoire Cache</a:t>
                </a:r>
                <a:endParaRPr lang="fr-FR" sz="2000" b="1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25" name="Organigramme : Multidocument 24"/>
              <p:cNvSpPr/>
              <p:nvPr/>
            </p:nvSpPr>
            <p:spPr>
              <a:xfrm>
                <a:off x="7259778" y="1857364"/>
                <a:ext cx="1453184" cy="2571768"/>
              </a:xfrm>
              <a:prstGeom prst="flowChartMultidocument">
                <a:avLst/>
              </a:prstGeom>
              <a:solidFill>
                <a:srgbClr val="FFC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fr-FR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fr-FR" sz="2000" dirty="0" smtClean="0">
                    <a:solidFill>
                      <a:schemeClr val="tx1"/>
                    </a:solidFill>
                  </a:rPr>
                  <a:t>Mémoire centrale</a:t>
                </a:r>
                <a:r>
                  <a:rPr lang="fr-FR" sz="2400" dirty="0" smtClean="0">
                    <a:solidFill>
                      <a:schemeClr val="tx1"/>
                    </a:solidFill>
                  </a:rPr>
                  <a:t> </a:t>
                </a:r>
                <a:endParaRPr lang="fr-FR" sz="2400" dirty="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5" name="Groupe 28"/>
            <p:cNvGrpSpPr/>
            <p:nvPr/>
          </p:nvGrpSpPr>
          <p:grpSpPr>
            <a:xfrm>
              <a:off x="714348" y="1857364"/>
              <a:ext cx="6572296" cy="2071702"/>
              <a:chOff x="714348" y="1857364"/>
              <a:chExt cx="6572296" cy="2071702"/>
            </a:xfrm>
          </p:grpSpPr>
          <p:sp>
            <p:nvSpPr>
              <p:cNvPr id="14" name="Rectangle à coins arrondis 13"/>
              <p:cNvSpPr/>
              <p:nvPr/>
            </p:nvSpPr>
            <p:spPr>
              <a:xfrm>
                <a:off x="5615860" y="2085533"/>
                <a:ext cx="1214446" cy="1428760"/>
              </a:xfrm>
              <a:prstGeom prst="roundRect">
                <a:avLst>
                  <a:gd name="adj" fmla="val 5887"/>
                </a:avLst>
              </a:prstGeom>
              <a:gradFill>
                <a:gsLst>
                  <a:gs pos="0">
                    <a:srgbClr val="03D4A8"/>
                  </a:gs>
                  <a:gs pos="25000">
                    <a:srgbClr val="21D6E0"/>
                  </a:gs>
                  <a:gs pos="75000">
                    <a:srgbClr val="0087E6"/>
                  </a:gs>
                  <a:gs pos="100000">
                    <a:srgbClr val="005CBF"/>
                  </a:gs>
                </a:gsLst>
                <a:lin ang="5400000" scaled="0"/>
              </a:gra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fr-FR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fr-FR" sz="2000" b="1" dirty="0" smtClean="0">
                    <a:solidFill>
                      <a:schemeClr val="bg1"/>
                    </a:solidFill>
                  </a:rPr>
                  <a:t>Cache L3 </a:t>
                </a:r>
                <a:endParaRPr lang="fr-FR" sz="2000" b="1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15" name="Rectangle à coins arrondis 14"/>
              <p:cNvSpPr/>
              <p:nvPr/>
            </p:nvSpPr>
            <p:spPr>
              <a:xfrm>
                <a:off x="4071934" y="2228409"/>
                <a:ext cx="1071570" cy="1285884"/>
              </a:xfrm>
              <a:prstGeom prst="roundRect">
                <a:avLst>
                  <a:gd name="adj" fmla="val 5887"/>
                </a:avLst>
              </a:prstGeom>
              <a:gradFill>
                <a:gsLst>
                  <a:gs pos="0">
                    <a:srgbClr val="03D4A8"/>
                  </a:gs>
                  <a:gs pos="25000">
                    <a:srgbClr val="21D6E0"/>
                  </a:gs>
                  <a:gs pos="75000">
                    <a:srgbClr val="0087E6"/>
                  </a:gs>
                  <a:gs pos="100000">
                    <a:srgbClr val="005CBF"/>
                  </a:gs>
                </a:gsLst>
                <a:lin ang="5400000" scaled="0"/>
              </a:gra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fr-FR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fr-FR" b="1" dirty="0" smtClean="0">
                    <a:solidFill>
                      <a:schemeClr val="bg1"/>
                    </a:solidFill>
                  </a:rPr>
                  <a:t>Cache L2 </a:t>
                </a:r>
                <a:endParaRPr lang="fr-FR" b="1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16" name="Double flèche horizontale 15"/>
              <p:cNvSpPr/>
              <p:nvPr/>
            </p:nvSpPr>
            <p:spPr>
              <a:xfrm>
                <a:off x="3605735" y="2786058"/>
                <a:ext cx="432000" cy="144000"/>
              </a:xfrm>
              <a:prstGeom prst="leftRightArrow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17" name="Double flèche horizontale 16"/>
              <p:cNvSpPr/>
              <p:nvPr/>
            </p:nvSpPr>
            <p:spPr>
              <a:xfrm>
                <a:off x="5161353" y="2786058"/>
                <a:ext cx="432000" cy="144000"/>
              </a:xfrm>
              <a:prstGeom prst="leftRightArrow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18" name="Double flèche horizontale 17"/>
              <p:cNvSpPr/>
              <p:nvPr/>
            </p:nvSpPr>
            <p:spPr>
              <a:xfrm>
                <a:off x="6854644" y="2773242"/>
                <a:ext cx="432000" cy="144000"/>
              </a:xfrm>
              <a:prstGeom prst="leftRightArrow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19" name="Rectangle à coins arrondis 18"/>
              <p:cNvSpPr/>
              <p:nvPr/>
            </p:nvSpPr>
            <p:spPr>
              <a:xfrm>
                <a:off x="714348" y="1857364"/>
                <a:ext cx="1500198" cy="2071702"/>
              </a:xfrm>
              <a:prstGeom prst="roundRect">
                <a:avLst>
                  <a:gd name="adj" fmla="val 5887"/>
                </a:avLst>
              </a:prstGeom>
            </p:spPr>
            <p:style>
              <a:lnRef idx="3">
                <a:schemeClr val="lt1"/>
              </a:lnRef>
              <a:fillRef idx="1">
                <a:schemeClr val="accent4"/>
              </a:fillRef>
              <a:effectRef idx="1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fr-FR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fr-FR" sz="2400" b="1" dirty="0" smtClean="0">
                    <a:solidFill>
                      <a:schemeClr val="bg1"/>
                    </a:solidFill>
                  </a:rPr>
                  <a:t>CPU</a:t>
                </a:r>
                <a:r>
                  <a:rPr lang="fr-FR" b="1" dirty="0" smtClean="0">
                    <a:solidFill>
                      <a:schemeClr val="bg1"/>
                    </a:solidFill>
                  </a:rPr>
                  <a:t> </a:t>
                </a:r>
                <a:r>
                  <a:rPr lang="fr-FR" sz="1200" b="1" dirty="0" smtClean="0">
                    <a:solidFill>
                      <a:schemeClr val="bg1"/>
                    </a:solidFill>
                  </a:rPr>
                  <a:t>Microprocesseur</a:t>
                </a:r>
                <a:endParaRPr lang="fr-FR" sz="1200" b="1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20" name="Double flèche horizontale 19"/>
              <p:cNvSpPr/>
              <p:nvPr/>
            </p:nvSpPr>
            <p:spPr>
              <a:xfrm>
                <a:off x="2254902" y="2788221"/>
                <a:ext cx="432000" cy="144000"/>
              </a:xfrm>
              <a:prstGeom prst="leftRightArrow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23337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5</a:t>
            </a:r>
            <a:r>
              <a:rPr lang="fr-FR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. Multi-</a:t>
            </a:r>
            <a:r>
              <a:rPr lang="fr-FR" sz="2800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core</a:t>
            </a:r>
            <a:r>
              <a:rPr lang="fr-FR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 architecture</a:t>
            </a:r>
            <a:endParaRPr lang="fr-FR" sz="2800" dirty="0" smtClean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Rockwell" pitchFamily="18" charset="0"/>
              <a:cs typeface="Times New Roman" pitchFamily="18" charset="0"/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9448800" y="6356350"/>
            <a:ext cx="2743200" cy="365125"/>
          </a:xfrm>
        </p:spPr>
        <p:txBody>
          <a:bodyPr vert="horz" lIns="91440" tIns="45720" rIns="91440" bIns="45720" rtlCol="0" anchor="ctr"/>
          <a:lstStyle/>
          <a:p>
            <a:fld id="{48076011-8115-47B4-B914-0A485709FB3B}" type="slidenum">
              <a:rPr lang="fr-FR" sz="2800" b="1" smtClean="0">
                <a:solidFill>
                  <a:srgbClr val="FF0000"/>
                </a:solidFill>
              </a:rPr>
              <a:pPr/>
              <a:t>19</a:t>
            </a:fld>
            <a:endParaRPr lang="fr-FR" sz="2800" b="1" dirty="0">
              <a:solidFill>
                <a:srgbClr val="FF0000"/>
              </a:solidFill>
            </a:endParaRPr>
          </a:p>
        </p:txBody>
      </p:sp>
      <p:sp>
        <p:nvSpPr>
          <p:cNvPr id="43010" name="Rectangle 2"/>
          <p:cNvSpPr>
            <a:spLocks noChangeArrowheads="1"/>
          </p:cNvSpPr>
          <p:nvPr/>
        </p:nvSpPr>
        <p:spPr bwMode="auto">
          <a:xfrm>
            <a:off x="0" y="673100"/>
            <a:ext cx="12192000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justLow" fontAlgn="base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2800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A multi-core microprocessor </a:t>
            </a:r>
            <a:r>
              <a:rPr lang="en-US" sz="2800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is an architecture such as a processor has </a:t>
            </a:r>
            <a:r>
              <a:rPr lang="en-US" sz="2800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several physical cores </a:t>
            </a:r>
            <a:r>
              <a:rPr lang="en-US" sz="2800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(2 or 4 or 8 autonomous microprocessor) operating simultaneously and buffer </a:t>
            </a:r>
            <a:r>
              <a:rPr lang="en-US" sz="2800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memory </a:t>
            </a:r>
            <a:r>
              <a:rPr lang="en-US" sz="2800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assigned </a:t>
            </a:r>
            <a:r>
              <a:rPr lang="en-US" sz="2800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to each microprocessor or shared</a:t>
            </a:r>
            <a:endParaRPr kumimoji="0" lang="fr-FR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43011" name="Picture 3"/>
          <p:cNvPicPr>
            <a:picLocks noChangeAspect="1" noChangeArrowheads="1"/>
          </p:cNvPicPr>
          <p:nvPr/>
        </p:nvPicPr>
        <p:blipFill>
          <a:blip r:embed="rId2" cstate="print"/>
          <a:srcRect l="25104" t="37407" r="41146" b="32370"/>
          <a:stretch>
            <a:fillRect/>
          </a:stretch>
        </p:blipFill>
        <p:spPr bwMode="auto">
          <a:xfrm>
            <a:off x="3479796" y="2692400"/>
            <a:ext cx="5723315" cy="288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953822"/>
            <a:ext cx="121920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2. How </a:t>
            </a:r>
            <a:r>
              <a:rPr lang="fr-FR" sz="2800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does</a:t>
            </a:r>
            <a:r>
              <a:rPr lang="fr-FR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 a </a:t>
            </a:r>
            <a:r>
              <a:rPr lang="fr-FR" sz="2800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microprocessor</a:t>
            </a:r>
            <a:r>
              <a:rPr lang="fr-FR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 </a:t>
            </a:r>
            <a:r>
              <a:rPr lang="fr-FR" sz="2800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work</a:t>
            </a:r>
            <a:r>
              <a:rPr lang="fr-FR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 </a:t>
            </a:r>
            <a:r>
              <a:rPr lang="fr-FR" sz="2800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with</a:t>
            </a:r>
            <a:r>
              <a:rPr lang="fr-FR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 </a:t>
            </a:r>
            <a:r>
              <a:rPr lang="fr-FR" sz="2800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other</a:t>
            </a:r>
            <a:r>
              <a:rPr lang="fr-FR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 components of </a:t>
            </a:r>
          </a:p>
          <a:p>
            <a:r>
              <a:rPr lang="fr-FR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    </a:t>
            </a:r>
            <a:r>
              <a:rPr lang="fr-FR" sz="2800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motherboard</a:t>
            </a:r>
            <a:r>
              <a:rPr lang="fr-FR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 ?</a:t>
            </a:r>
            <a:endParaRPr lang="en-US" sz="2800" dirty="0" smtClean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Rockwell" pitchFamily="18" charset="0"/>
              <a:cs typeface="Times New Roman" pitchFamily="18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0" y="457200"/>
            <a:ext cx="1223337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1. Microprocesseur definition</a:t>
            </a:r>
          </a:p>
        </p:txBody>
      </p:sp>
      <p:sp>
        <p:nvSpPr>
          <p:cNvPr id="11" name="Rectangle 10"/>
          <p:cNvSpPr/>
          <p:nvPr/>
        </p:nvSpPr>
        <p:spPr>
          <a:xfrm>
            <a:off x="0" y="1910834"/>
            <a:ext cx="12192000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3. Micro-processor Architecture </a:t>
            </a:r>
          </a:p>
          <a:p>
            <a:r>
              <a:rPr lang="fr-FR" sz="2400" dirty="0" smtClean="0">
                <a:solidFill>
                  <a:srgbClr val="0070C0"/>
                </a:solidFill>
                <a:latin typeface="Rockwell" pitchFamily="18" charset="0"/>
                <a:cs typeface="Times New Roman" pitchFamily="18" charset="0"/>
              </a:rPr>
              <a:t>3.1. </a:t>
            </a:r>
            <a:r>
              <a:rPr lang="fr-FR" sz="2400" dirty="0" err="1" smtClean="0">
                <a:solidFill>
                  <a:srgbClr val="0070C0"/>
                </a:solidFill>
                <a:latin typeface="Rockwell" pitchFamily="18" charset="0"/>
                <a:cs typeface="Times New Roman" pitchFamily="18" charset="0"/>
              </a:rPr>
              <a:t>Register</a:t>
            </a:r>
            <a:r>
              <a:rPr lang="fr-FR" sz="2400" dirty="0" smtClean="0">
                <a:solidFill>
                  <a:srgbClr val="0070C0"/>
                </a:solidFill>
                <a:latin typeface="Rockwell" pitchFamily="18" charset="0"/>
                <a:cs typeface="Times New Roman" pitchFamily="18" charset="0"/>
              </a:rPr>
              <a:t> definition</a:t>
            </a:r>
          </a:p>
          <a:p>
            <a:r>
              <a:rPr lang="fr-FR" sz="2400" dirty="0" smtClean="0">
                <a:solidFill>
                  <a:srgbClr val="0070C0"/>
                </a:solidFill>
                <a:latin typeface="Rockwell" pitchFamily="18" charset="0"/>
                <a:cs typeface="Times New Roman" pitchFamily="18" charset="0"/>
              </a:rPr>
              <a:t>3.2. </a:t>
            </a:r>
            <a:r>
              <a:rPr lang="fr-FR" sz="2400" dirty="0" err="1" smtClean="0">
                <a:solidFill>
                  <a:srgbClr val="0070C0"/>
                </a:solidFill>
                <a:latin typeface="Rockwell" pitchFamily="18" charset="0"/>
                <a:cs typeface="Times New Roman" pitchFamily="18" charset="0"/>
              </a:rPr>
              <a:t>Decoder</a:t>
            </a:r>
            <a:endParaRPr lang="fr-FR" sz="2400" dirty="0" smtClean="0">
              <a:solidFill>
                <a:srgbClr val="0070C0"/>
              </a:solidFill>
              <a:latin typeface="Rockwell" pitchFamily="18" charset="0"/>
              <a:cs typeface="Times New Roman" pitchFamily="18" charset="0"/>
            </a:endParaRPr>
          </a:p>
          <a:p>
            <a:r>
              <a:rPr lang="fr-FR" sz="2400" dirty="0" smtClean="0">
                <a:solidFill>
                  <a:srgbClr val="0070C0"/>
                </a:solidFill>
                <a:latin typeface="Rockwell" pitchFamily="18" charset="0"/>
                <a:cs typeface="Times New Roman" pitchFamily="18" charset="0"/>
              </a:rPr>
              <a:t>3.3. </a:t>
            </a:r>
            <a:r>
              <a:rPr lang="en-US" sz="2400" dirty="0" smtClean="0">
                <a:solidFill>
                  <a:srgbClr val="0070C0"/>
                </a:solidFill>
                <a:latin typeface="Rockwell" pitchFamily="18" charset="0"/>
                <a:cs typeface="Times New Roman" pitchFamily="18" charset="0"/>
              </a:rPr>
              <a:t>The main elements of microprocessor</a:t>
            </a:r>
            <a:endParaRPr lang="fr-FR" sz="2400" dirty="0" smtClean="0">
              <a:solidFill>
                <a:srgbClr val="0070C0"/>
              </a:solidFill>
              <a:latin typeface="Rockwell" pitchFamily="18" charset="0"/>
              <a:cs typeface="Times New Roman" pitchFamily="18" charset="0"/>
            </a:endParaRPr>
          </a:p>
          <a:p>
            <a:r>
              <a:rPr lang="en-US" sz="2400" dirty="0" smtClean="0">
                <a:solidFill>
                  <a:srgbClr val="0070C0"/>
                </a:solidFill>
                <a:latin typeface="Rockwell" pitchFamily="18" charset="0"/>
                <a:cs typeface="Times New Roman" pitchFamily="18" charset="0"/>
              </a:rPr>
              <a:t>3.4.The control unit blocks (and theirs roles)</a:t>
            </a:r>
            <a:endParaRPr lang="fr-FR" sz="2400" dirty="0" smtClean="0">
              <a:solidFill>
                <a:srgbClr val="0070C0"/>
              </a:solidFill>
              <a:latin typeface="Rockwell" pitchFamily="18" charset="0"/>
              <a:cs typeface="Times New Roman" pitchFamily="18" charset="0"/>
            </a:endParaRPr>
          </a:p>
          <a:p>
            <a:r>
              <a:rPr lang="en-US" sz="2400" dirty="0" smtClean="0">
                <a:solidFill>
                  <a:srgbClr val="0070C0"/>
                </a:solidFill>
                <a:latin typeface="Rockwell" pitchFamily="18" charset="0"/>
                <a:cs typeface="Times New Roman" pitchFamily="18" charset="0"/>
              </a:rPr>
              <a:t>3.5.The processing unit blocks (and theirs role)</a:t>
            </a:r>
            <a:endParaRPr lang="fr-FR" sz="2400" dirty="0" smtClean="0">
              <a:solidFill>
                <a:srgbClr val="FF0000"/>
              </a:solidFill>
              <a:latin typeface="Rockwell" pitchFamily="18" charset="0"/>
              <a:cs typeface="Times New Roman" pitchFamily="18" charset="0"/>
            </a:endParaRPr>
          </a:p>
          <a:p>
            <a:r>
              <a:rPr lang="fr-FR" sz="2400" dirty="0" smtClean="0">
                <a:solidFill>
                  <a:srgbClr val="0070C0"/>
                </a:solidFill>
                <a:latin typeface="Rockwell" pitchFamily="18" charset="0"/>
                <a:cs typeface="Times New Roman" pitchFamily="18" charset="0"/>
              </a:rPr>
              <a:t>3.6</a:t>
            </a:r>
            <a:r>
              <a:rPr lang="fr-FR" sz="2400" dirty="0" smtClean="0">
                <a:solidFill>
                  <a:srgbClr val="0070C0"/>
                </a:solidFill>
                <a:latin typeface="Rockwell" pitchFamily="18" charset="0"/>
                <a:cs typeface="Times New Roman" pitchFamily="18" charset="0"/>
              </a:rPr>
              <a:t>. </a:t>
            </a:r>
            <a:r>
              <a:rPr lang="fr-FR" sz="2400" dirty="0" smtClean="0">
                <a:solidFill>
                  <a:srgbClr val="0070C0"/>
                </a:solidFill>
                <a:latin typeface="Rockwell" pitchFamily="18" charset="0"/>
                <a:cs typeface="Times New Roman" pitchFamily="18" charset="0"/>
              </a:rPr>
              <a:t>Bus</a:t>
            </a:r>
            <a:endParaRPr lang="fr-FR" sz="2400" dirty="0" smtClean="0">
              <a:solidFill>
                <a:srgbClr val="FF0000"/>
              </a:solidFill>
              <a:latin typeface="Rockwell" pitchFamily="18" charset="0"/>
              <a:cs typeface="Times New Roman" pitchFamily="18" charset="0"/>
            </a:endParaRPr>
          </a:p>
          <a:p>
            <a:r>
              <a:rPr lang="fr-FR" sz="2400" dirty="0" smtClean="0">
                <a:solidFill>
                  <a:srgbClr val="0070C0"/>
                </a:solidFill>
                <a:latin typeface="Rockwell" pitchFamily="18" charset="0"/>
                <a:cs typeface="Times New Roman" pitchFamily="18" charset="0"/>
              </a:rPr>
              <a:t>3.7. The buffer </a:t>
            </a:r>
            <a:r>
              <a:rPr lang="fr-FR" sz="2400" dirty="0" err="1" smtClean="0">
                <a:solidFill>
                  <a:srgbClr val="0070C0"/>
                </a:solidFill>
                <a:latin typeface="Rockwell" pitchFamily="18" charset="0"/>
                <a:cs typeface="Times New Roman" pitchFamily="18" charset="0"/>
              </a:rPr>
              <a:t>register</a:t>
            </a:r>
            <a:endParaRPr lang="fr-FR" sz="2400" dirty="0" smtClean="0">
              <a:solidFill>
                <a:srgbClr val="0070C0"/>
              </a:solidFill>
              <a:latin typeface="Rockwell" pitchFamily="18" charset="0"/>
              <a:cs typeface="Times New Roman" pitchFamily="18" charset="0"/>
            </a:endParaRPr>
          </a:p>
        </p:txBody>
      </p:sp>
      <p:sp>
        <p:nvSpPr>
          <p:cNvPr id="15" name="Espace réservé du numéro de diapositive 14"/>
          <p:cNvSpPr>
            <a:spLocks noGrp="1"/>
          </p:cNvSpPr>
          <p:nvPr>
            <p:ph type="sldNum" sz="quarter" idx="12"/>
          </p:nvPr>
        </p:nvSpPr>
        <p:spPr>
          <a:xfrm>
            <a:off x="9220200" y="6238875"/>
            <a:ext cx="2743200" cy="365125"/>
          </a:xfrm>
        </p:spPr>
        <p:txBody>
          <a:bodyPr vert="horz" lIns="91440" tIns="45720" rIns="91440" bIns="45720" rtlCol="0" anchor="ctr"/>
          <a:lstStyle/>
          <a:p>
            <a:fld id="{48076011-8115-47B4-B914-0A485709FB3B}" type="slidenum">
              <a:rPr lang="fr-FR" sz="2800" b="1" smtClean="0">
                <a:solidFill>
                  <a:srgbClr val="FF0000"/>
                </a:solidFill>
              </a:rPr>
              <a:pPr/>
              <a:t>2</a:t>
            </a:fld>
            <a:endParaRPr lang="fr-FR" sz="2800" b="1">
              <a:solidFill>
                <a:srgbClr val="FF0000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0" y="0"/>
            <a:ext cx="1223337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Presentation</a:t>
            </a:r>
            <a:r>
              <a:rPr lang="fr-FR" sz="28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 plan</a:t>
            </a:r>
            <a:endParaRPr lang="fr-FR" sz="28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Rockwell" pitchFamily="18" charset="0"/>
              <a:cs typeface="Times New Roman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5511800"/>
            <a:ext cx="1223337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5</a:t>
            </a:r>
            <a:r>
              <a:rPr lang="fr-FR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. Multi-</a:t>
            </a:r>
            <a:r>
              <a:rPr lang="fr-FR" sz="2800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core</a:t>
            </a:r>
            <a:r>
              <a:rPr lang="fr-FR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 architecture</a:t>
            </a:r>
            <a:endParaRPr lang="fr-FR" sz="2800" dirty="0" smtClean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Rockwell" pitchFamily="18" charset="0"/>
              <a:cs typeface="Times New Roman" pitchFamily="18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0" y="5016500"/>
            <a:ext cx="1223337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4. </a:t>
            </a:r>
            <a:r>
              <a:rPr lang="fr-FR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Buffer </a:t>
            </a:r>
            <a:r>
              <a:rPr lang="fr-FR" sz="2800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memory</a:t>
            </a:r>
            <a:endParaRPr lang="fr-FR" sz="2800" dirty="0" smtClean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Rockwell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68990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9436100" y="6369050"/>
            <a:ext cx="2743200" cy="365125"/>
          </a:xfrm>
        </p:spPr>
        <p:txBody>
          <a:bodyPr vert="horz" lIns="91440" tIns="45720" rIns="91440" bIns="45720" rtlCol="0" anchor="ctr"/>
          <a:lstStyle/>
          <a:p>
            <a:fld id="{48076011-8115-47B4-B914-0A485709FB3B}" type="slidenum">
              <a:rPr lang="fr-FR" sz="2800" b="1" smtClean="0">
                <a:solidFill>
                  <a:srgbClr val="FF0000"/>
                </a:solidFill>
              </a:rPr>
              <a:pPr/>
              <a:t>20</a:t>
            </a:fld>
            <a:endParaRPr lang="fr-FR" sz="2800" b="1" dirty="0">
              <a:solidFill>
                <a:srgbClr val="FF0000"/>
              </a:solidFill>
            </a:endParaRPr>
          </a:p>
        </p:txBody>
      </p:sp>
      <p:sp>
        <p:nvSpPr>
          <p:cNvPr id="44034" name="Rectangle 2"/>
          <p:cNvSpPr>
            <a:spLocks noChangeArrowheads="1"/>
          </p:cNvSpPr>
          <p:nvPr/>
        </p:nvSpPr>
        <p:spPr bwMode="auto">
          <a:xfrm>
            <a:off x="0" y="622300"/>
            <a:ext cx="12192000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Low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Intel </a:t>
            </a:r>
            <a:r>
              <a:rPr kumimoji="0" lang="fr-FR" sz="28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Core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i3 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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2 </a:t>
            </a:r>
            <a:r>
              <a:rPr kumimoji="0" lang="fr-FR" sz="28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physical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 </a:t>
            </a:r>
            <a:r>
              <a:rPr kumimoji="0" lang="fr-FR" sz="28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cores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  <a:sym typeface="Wingdings" pitchFamily="2" charset="2"/>
            </a:endParaRPr>
          </a:p>
          <a:p>
            <a:pPr lvl="0" algn="justLow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 Intel </a:t>
            </a:r>
            <a:r>
              <a:rPr kumimoji="0" lang="fr-FR" sz="28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Core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 i5 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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2 </a:t>
            </a:r>
            <a:r>
              <a:rPr lang="fr-FR" sz="2800" dirty="0" smtClean="0">
                <a:solidFill>
                  <a:srgbClr val="000000"/>
                </a:solidFill>
                <a:latin typeface="Calibri"/>
                <a:ea typeface="Calibri" pitchFamily="34" charset="0"/>
                <a:cs typeface="Times New Roman" pitchFamily="18" charset="0"/>
                <a:sym typeface="Wingdings" pitchFamily="2" charset="2"/>
              </a:rPr>
              <a:t>or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 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4 </a:t>
            </a:r>
            <a:r>
              <a:rPr lang="fr-FR" sz="2800" dirty="0" err="1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physical</a:t>
            </a:r>
            <a:r>
              <a:rPr lang="fr-FR" sz="2800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fr-FR" sz="2800" dirty="0" err="1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cores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  <a:sym typeface="Wingdings" pitchFamily="2" charset="2"/>
            </a:endParaRPr>
          </a:p>
          <a:p>
            <a:pPr lvl="0" algn="justLow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 Intel </a:t>
            </a:r>
            <a:r>
              <a:rPr kumimoji="0" lang="fr-FR" sz="28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Core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 i7 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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4 </a:t>
            </a:r>
            <a:r>
              <a:rPr lang="fr-FR" sz="2800" dirty="0" err="1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physical</a:t>
            </a:r>
            <a:r>
              <a:rPr lang="fr-FR" sz="2800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fr-FR" sz="2800" dirty="0" err="1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cores</a:t>
            </a:r>
            <a:endParaRPr kumimoji="0" lang="fr-FR" sz="28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  <a:sym typeface="Wingdings" pitchFamily="2" charset="2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1223337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5</a:t>
            </a:r>
            <a:r>
              <a:rPr lang="fr-FR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. Multi-</a:t>
            </a:r>
            <a:r>
              <a:rPr lang="fr-FR" sz="2800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core</a:t>
            </a:r>
            <a:r>
              <a:rPr lang="fr-FR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 </a:t>
            </a:r>
            <a:r>
              <a:rPr lang="fr-FR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architecture (</a:t>
            </a:r>
            <a:r>
              <a:rPr lang="fr-FR" sz="2800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following</a:t>
            </a:r>
            <a:r>
              <a:rPr lang="fr-FR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)</a:t>
            </a:r>
            <a:endParaRPr lang="fr-FR" sz="2800" dirty="0" smtClean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Rockwell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 vert="horz" lIns="91440" tIns="45720" rIns="91440" bIns="45720" rtlCol="0" anchor="ctr"/>
          <a:lstStyle/>
          <a:p>
            <a:fld id="{48076011-8115-47B4-B914-0A485709FB3B}" type="slidenum">
              <a:rPr lang="fr-FR" sz="2800" b="1" smtClean="0">
                <a:solidFill>
                  <a:srgbClr val="FF0000"/>
                </a:solidFill>
              </a:rPr>
              <a:pPr/>
              <a:t>3</a:t>
            </a:fld>
            <a:endParaRPr lang="fr-FR" sz="2800" b="1" dirty="0">
              <a:solidFill>
                <a:srgbClr val="FF0000"/>
              </a:solidFill>
            </a:endParaRPr>
          </a:p>
        </p:txBody>
      </p:sp>
      <p:sp>
        <p:nvSpPr>
          <p:cNvPr id="11265" name="Rectangle 1"/>
          <p:cNvSpPr>
            <a:spLocks noChangeArrowheads="1"/>
          </p:cNvSpPr>
          <p:nvPr/>
        </p:nvSpPr>
        <p:spPr bwMode="auto">
          <a:xfrm>
            <a:off x="0" y="623502"/>
            <a:ext cx="12192000" cy="20928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kumimoji="0" lang="fr-FR" sz="26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Reminder</a:t>
            </a:r>
            <a:endParaRPr kumimoji="0" lang="fr-FR" sz="2600" b="0" i="0" u="none" strike="noStrike" cap="none" normalizeH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lvl="0" algn="just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fr-FR" sz="2800" baseline="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fr-FR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See</a:t>
            </a:r>
            <a:r>
              <a:rPr kumimoji="0" lang="fr-F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fr-FR" sz="2400" b="1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3. Von Neumann Architecture </a:t>
            </a:r>
            <a:r>
              <a:rPr lang="fr-FR" sz="2400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and</a:t>
            </a:r>
            <a:r>
              <a:rPr lang="fr-FR" sz="2400" b="1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2400" b="1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4. Composition of a Personal Computer</a:t>
            </a:r>
            <a:r>
              <a:rPr kumimoji="0" lang="fr-FR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fr-FR" sz="240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and</a:t>
            </a:r>
            <a:r>
              <a:rPr kumimoji="0" lang="fr-FR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fr-FR" sz="2400" b="1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5.  </a:t>
            </a:r>
          </a:p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fr-FR" sz="2400" b="1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</a:t>
            </a:r>
            <a:r>
              <a:rPr lang="en-US" sz="2400" b="1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General diagram showing how a computer work </a:t>
            </a:r>
            <a:r>
              <a:rPr lang="en-US" sz="2400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from ch.2 and </a:t>
            </a:r>
            <a:r>
              <a:rPr lang="fr-FR" sz="2400" b="1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2.6. CPU support </a:t>
            </a:r>
            <a:r>
              <a:rPr lang="fr-FR" sz="2400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from</a:t>
            </a:r>
            <a:r>
              <a:rPr lang="fr-FR" sz="2400" b="1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fr-FR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ch.3. </a:t>
            </a:r>
          </a:p>
          <a:p>
            <a:pPr algn="just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fr-FR" sz="2800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fr-FR" sz="2400" dirty="0" err="1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See</a:t>
            </a:r>
            <a:r>
              <a:rPr lang="fr-FR" sz="2400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as </a:t>
            </a:r>
            <a:r>
              <a:rPr lang="fr-FR" sz="2400" dirty="0" err="1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well</a:t>
            </a:r>
            <a:r>
              <a:rPr lang="fr-FR" sz="2400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as </a:t>
            </a:r>
            <a:r>
              <a:rPr lang="fr-FR" sz="2400" dirty="0" err="1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exercise</a:t>
            </a:r>
            <a:r>
              <a:rPr lang="fr-FR" sz="2400" b="1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2 Von Neumann Architecture </a:t>
            </a:r>
            <a:r>
              <a:rPr kumimoji="0" lang="fr-FR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and</a:t>
            </a:r>
            <a:r>
              <a:rPr lang="fr-FR" sz="2400" b="1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fr-FR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exercise</a:t>
            </a:r>
            <a:r>
              <a:rPr kumimoji="0" lang="fr-FR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fr-FR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4 </a:t>
            </a:r>
            <a:r>
              <a:rPr kumimoji="0" lang="fr-FR" sz="24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Microprocessor</a:t>
            </a:r>
            <a:r>
              <a:rPr kumimoji="0" lang="fr-FR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support</a:t>
            </a:r>
            <a:r>
              <a:rPr kumimoji="0" lang="fr-FR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</a:p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fr-FR" sz="2400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</a:t>
            </a:r>
            <a:r>
              <a:rPr kumimoji="0" lang="fr-FR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from TD 1 and TD 2 </a:t>
            </a:r>
            <a:r>
              <a:rPr kumimoji="0" lang="fr-FR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respectively</a:t>
            </a:r>
            <a:r>
              <a:rPr kumimoji="0" lang="fr-FR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  <a:endParaRPr kumimoji="0" lang="fr-FR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1266" name="Rectangle 2"/>
          <p:cNvSpPr>
            <a:spLocks noChangeArrowheads="1"/>
          </p:cNvSpPr>
          <p:nvPr/>
        </p:nvSpPr>
        <p:spPr bwMode="auto">
          <a:xfrm>
            <a:off x="0" y="3214686"/>
            <a:ext cx="121920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fr-FR" sz="2800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2800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A microprocessor is a complex transistor based IC capable to perform digital </a:t>
            </a:r>
          </a:p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en-US" sz="2800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electronic functions (the most known microprocessors are based on MOS transistor)</a:t>
            </a:r>
            <a:r>
              <a:rPr lang="fr-FR" sz="2800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</a:p>
        </p:txBody>
      </p:sp>
      <p:sp>
        <p:nvSpPr>
          <p:cNvPr id="11267" name="Rectangle 3"/>
          <p:cNvSpPr>
            <a:spLocks noChangeArrowheads="1"/>
          </p:cNvSpPr>
          <p:nvPr/>
        </p:nvSpPr>
        <p:spPr bwMode="auto">
          <a:xfrm>
            <a:off x="0" y="4914900"/>
            <a:ext cx="121920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justLow" fontAlgn="base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2800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Digital signals processed by microprocessor are synchronized using clock signal</a:t>
            </a:r>
          </a:p>
          <a:p>
            <a:pPr lvl="0" algn="justLow" fontAlgn="base">
              <a:spcBef>
                <a:spcPct val="0"/>
              </a:spcBef>
              <a:spcAft>
                <a:spcPct val="0"/>
              </a:spcAft>
            </a:pPr>
            <a:r>
              <a:rPr kumimoji="0" lang="fr-FR" sz="2800" b="0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(</a:t>
            </a:r>
            <a:r>
              <a:rPr kumimoji="0" lang="fr-FR" sz="2800" b="0" i="0" u="none" strike="noStrike" cap="none" normalizeH="0" baseline="0" dirty="0" err="1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see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2400" b="1" dirty="0" smtClean="0">
                <a:solidFill>
                  <a:srgbClr val="0070C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2.3. Real Time Clock</a:t>
            </a:r>
            <a:r>
              <a:rPr lang="en-US" sz="2800" b="1" dirty="0" smtClean="0">
                <a:solidFill>
                  <a:srgbClr val="0070C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2400" dirty="0" smtClean="0">
                <a:solidFill>
                  <a:srgbClr val="0070C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from ch.3</a:t>
            </a:r>
            <a:r>
              <a:rPr lang="fr-FR" sz="2800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)</a:t>
            </a:r>
            <a:endParaRPr kumimoji="0" lang="fr-FR" sz="28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-12700"/>
            <a:ext cx="1223337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1. Microprocesseur definition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xfrm>
            <a:off x="9055100" y="6394450"/>
            <a:ext cx="2743200" cy="365125"/>
          </a:xfrm>
        </p:spPr>
        <p:txBody>
          <a:bodyPr vert="horz" lIns="91440" tIns="45720" rIns="91440" bIns="45720" rtlCol="0" anchor="ctr"/>
          <a:lstStyle/>
          <a:p>
            <a:fld id="{CF4668DC-857F-487D-BFFA-8C0CA5037977}" type="slidenum">
              <a:rPr lang="fr-BE" sz="2800" b="1" smtClean="0">
                <a:solidFill>
                  <a:srgbClr val="FF0000"/>
                </a:solidFill>
              </a:rPr>
              <a:pPr/>
              <a:t>4</a:t>
            </a:fld>
            <a:endParaRPr lang="fr-BE" sz="2800" b="1" dirty="0">
              <a:solidFill>
                <a:srgbClr val="FF0000"/>
              </a:solidFill>
            </a:endParaRPr>
          </a:p>
        </p:txBody>
      </p:sp>
      <p:sp>
        <p:nvSpPr>
          <p:cNvPr id="6" name="ZoneTexte 5"/>
          <p:cNvSpPr txBox="1"/>
          <p:nvPr/>
        </p:nvSpPr>
        <p:spPr>
          <a:xfrm>
            <a:off x="2832063" y="1471590"/>
            <a:ext cx="352427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smtClean="0"/>
              <a:t>1971 Intel® 4004 : </a:t>
            </a:r>
          </a:p>
          <a:p>
            <a:r>
              <a:rPr lang="fr-FR" b="1" dirty="0" smtClean="0"/>
              <a:t>4/8 bits, 108 kHz, </a:t>
            </a:r>
          </a:p>
          <a:p>
            <a:r>
              <a:rPr lang="fr-FR" b="1" dirty="0" smtClean="0"/>
              <a:t>2300 transistors</a:t>
            </a:r>
            <a:endParaRPr lang="fr-FR" b="1" dirty="0"/>
          </a:p>
        </p:txBody>
      </p:sp>
      <p:pic>
        <p:nvPicPr>
          <p:cNvPr id="7" name="Picture 8" descr="http://www.cmi-savoy.fr/images/i4004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57213" y="1801798"/>
            <a:ext cx="3238523" cy="2075462"/>
          </a:xfrm>
          <a:prstGeom prst="rect">
            <a:avLst/>
          </a:prstGeom>
          <a:noFill/>
        </p:spPr>
      </p:pic>
      <p:grpSp>
        <p:nvGrpSpPr>
          <p:cNvPr id="2" name="Groupe 13"/>
          <p:cNvGrpSpPr/>
          <p:nvPr/>
        </p:nvGrpSpPr>
        <p:grpSpPr>
          <a:xfrm>
            <a:off x="7207255" y="444500"/>
            <a:ext cx="4095779" cy="3518298"/>
            <a:chOff x="5072066" y="0"/>
            <a:chExt cx="3071834" cy="3518298"/>
          </a:xfrm>
        </p:grpSpPr>
        <p:pic>
          <p:nvPicPr>
            <p:cNvPr id="74754" name="Picture 2" descr="http://www.cmi-savoy.fr/images/i8008.jp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5072066" y="1214422"/>
              <a:ext cx="3071834" cy="2303876"/>
            </a:xfrm>
            <a:prstGeom prst="rect">
              <a:avLst/>
            </a:prstGeom>
            <a:noFill/>
          </p:spPr>
        </p:pic>
        <p:sp>
          <p:nvSpPr>
            <p:cNvPr id="9" name="ZoneTexte 8"/>
            <p:cNvSpPr txBox="1"/>
            <p:nvPr/>
          </p:nvSpPr>
          <p:spPr>
            <a:xfrm>
              <a:off x="5143504" y="0"/>
              <a:ext cx="2643206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b="1" dirty="0" smtClean="0"/>
                <a:t>1972 Intel® 8008 : </a:t>
              </a:r>
            </a:p>
            <a:p>
              <a:r>
                <a:rPr lang="fr-FR" b="1" dirty="0" smtClean="0"/>
                <a:t>8 bits, 200 kHz, </a:t>
              </a:r>
            </a:p>
            <a:p>
              <a:r>
                <a:rPr lang="fr-FR" b="1" dirty="0" smtClean="0"/>
                <a:t>3500 transistors</a:t>
              </a:r>
              <a:endParaRPr lang="fr-FR" dirty="0"/>
            </a:p>
          </p:txBody>
        </p:sp>
      </p:grpSp>
      <p:grpSp>
        <p:nvGrpSpPr>
          <p:cNvPr id="3" name="Groupe 14"/>
          <p:cNvGrpSpPr/>
          <p:nvPr/>
        </p:nvGrpSpPr>
        <p:grpSpPr>
          <a:xfrm>
            <a:off x="571461" y="4106866"/>
            <a:ext cx="4095779" cy="2643206"/>
            <a:chOff x="428596" y="3929066"/>
            <a:chExt cx="3071834" cy="2643206"/>
          </a:xfrm>
        </p:grpSpPr>
        <p:sp>
          <p:nvSpPr>
            <p:cNvPr id="10" name="Rectangle 9"/>
            <p:cNvSpPr/>
            <p:nvPr/>
          </p:nvSpPr>
          <p:spPr>
            <a:xfrm>
              <a:off x="428596" y="3929066"/>
              <a:ext cx="2214562" cy="92333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fr-FR" b="1" dirty="0" smtClean="0"/>
                <a:t>1974 Intel® 8080 :</a:t>
              </a:r>
            </a:p>
            <a:p>
              <a:r>
                <a:rPr lang="fr-FR" b="1" dirty="0" smtClean="0"/>
                <a:t>8 bits, 2 Mhz, </a:t>
              </a:r>
            </a:p>
            <a:p>
              <a:r>
                <a:rPr lang="fr-FR" b="1" dirty="0" smtClean="0"/>
                <a:t>4500 transistors</a:t>
              </a:r>
              <a:endParaRPr lang="fr-FR" dirty="0"/>
            </a:p>
          </p:txBody>
        </p:sp>
        <p:pic>
          <p:nvPicPr>
            <p:cNvPr id="74756" name="Picture 4" descr="http://www.cmi-savoy.fr/images/i8080.jp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428596" y="5000636"/>
              <a:ext cx="3071834" cy="1571636"/>
            </a:xfrm>
            <a:prstGeom prst="rect">
              <a:avLst/>
            </a:prstGeom>
            <a:noFill/>
          </p:spPr>
        </p:pic>
      </p:grpSp>
      <p:grpSp>
        <p:nvGrpSpPr>
          <p:cNvPr id="5" name="Groupe 15"/>
          <p:cNvGrpSpPr/>
          <p:nvPr/>
        </p:nvGrpSpPr>
        <p:grpSpPr>
          <a:xfrm>
            <a:off x="7016754" y="4178304"/>
            <a:ext cx="4206941" cy="2571768"/>
            <a:chOff x="4929190" y="4000504"/>
            <a:chExt cx="3155206" cy="2571768"/>
          </a:xfrm>
        </p:grpSpPr>
        <p:sp>
          <p:nvSpPr>
            <p:cNvPr id="12" name="Rectangle 11"/>
            <p:cNvSpPr/>
            <p:nvPr/>
          </p:nvSpPr>
          <p:spPr>
            <a:xfrm>
              <a:off x="4929190" y="4000504"/>
              <a:ext cx="2893497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fr-FR" b="1" dirty="0" smtClean="0"/>
                <a:t>1978 Intel® 8086-8088 : 16 bits, 5 MHz,</a:t>
              </a:r>
              <a:endParaRPr lang="fr-FR" dirty="0"/>
            </a:p>
          </p:txBody>
        </p:sp>
        <p:pic>
          <p:nvPicPr>
            <p:cNvPr id="74758" name="Picture 6" descr="http://www.cmi-savoy.fr/images/i8086.jpg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5000628" y="4929198"/>
              <a:ext cx="3083768" cy="1643074"/>
            </a:xfrm>
            <a:prstGeom prst="rect">
              <a:avLst/>
            </a:prstGeom>
            <a:noFill/>
          </p:spPr>
        </p:pic>
      </p:grpSp>
      <p:sp>
        <p:nvSpPr>
          <p:cNvPr id="15" name="Rectangle 1"/>
          <p:cNvSpPr>
            <a:spLocks noChangeArrowheads="1"/>
          </p:cNvSpPr>
          <p:nvPr/>
        </p:nvSpPr>
        <p:spPr bwMode="auto">
          <a:xfrm>
            <a:off x="0" y="546100"/>
            <a:ext cx="121920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Intel </a:t>
            </a:r>
            <a:r>
              <a:rPr lang="fr-FR" sz="2800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in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1971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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fr-FR" sz="28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Microprocessor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4004 </a:t>
            </a:r>
            <a:endParaRPr kumimoji="0" lang="fr-FR" sz="28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  <a:sym typeface="Wingdings" pitchFamily="2" charset="2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0" y="-12700"/>
            <a:ext cx="1223337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1. Microprocesseur definition (</a:t>
            </a:r>
            <a:r>
              <a:rPr lang="fr-FR" sz="2800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following</a:t>
            </a:r>
            <a:r>
              <a:rPr lang="fr-FR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xfrm>
            <a:off x="9334500" y="6429375"/>
            <a:ext cx="2743200" cy="365125"/>
          </a:xfrm>
        </p:spPr>
        <p:txBody>
          <a:bodyPr vert="horz" lIns="91440" tIns="45720" rIns="91440" bIns="45720" rtlCol="0" anchor="ctr"/>
          <a:lstStyle/>
          <a:p>
            <a:fld id="{CF4668DC-857F-487D-BFFA-8C0CA5037977}" type="slidenum">
              <a:rPr lang="fr-BE" sz="2800" b="1" smtClean="0">
                <a:solidFill>
                  <a:srgbClr val="FF0000"/>
                </a:solidFill>
              </a:rPr>
              <a:pPr/>
              <a:t>5</a:t>
            </a:fld>
            <a:endParaRPr lang="fr-BE" sz="2800" b="1" dirty="0">
              <a:solidFill>
                <a:srgbClr val="FF0000"/>
              </a:solidFill>
            </a:endParaRPr>
          </a:p>
        </p:txBody>
      </p:sp>
      <p:sp>
        <p:nvSpPr>
          <p:cNvPr id="6" name="ZoneTexte 5"/>
          <p:cNvSpPr txBox="1"/>
          <p:nvPr/>
        </p:nvSpPr>
        <p:spPr>
          <a:xfrm>
            <a:off x="761963" y="500043"/>
            <a:ext cx="352427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smtClean="0"/>
              <a:t>1982 Intel® 80286 : </a:t>
            </a:r>
          </a:p>
          <a:p>
            <a:r>
              <a:rPr lang="fr-FR" b="1" dirty="0" smtClean="0"/>
              <a:t>16/32 bits, plus de 100.000 transistors</a:t>
            </a:r>
            <a:endParaRPr lang="fr-FR" dirty="0" smtClean="0"/>
          </a:p>
          <a:p>
            <a:endParaRPr lang="fr-FR" dirty="0"/>
          </a:p>
        </p:txBody>
      </p:sp>
      <p:pic>
        <p:nvPicPr>
          <p:cNvPr id="75778" name="Picture 2" descr="http://www.cmi-savoy.fr/images/8028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57214" y="1643050"/>
            <a:ext cx="2751063" cy="1500198"/>
          </a:xfrm>
          <a:prstGeom prst="rect">
            <a:avLst/>
          </a:prstGeom>
          <a:noFill/>
        </p:spPr>
      </p:pic>
      <p:pic>
        <p:nvPicPr>
          <p:cNvPr id="75780" name="Picture 4" descr="http://www.cmi-savoy.fr/images/8038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90987" y="1643050"/>
            <a:ext cx="3263104" cy="1500198"/>
          </a:xfrm>
          <a:prstGeom prst="rect">
            <a:avLst/>
          </a:prstGeom>
          <a:noFill/>
        </p:spPr>
      </p:pic>
      <p:sp>
        <p:nvSpPr>
          <p:cNvPr id="9" name="Rectangle 8"/>
          <p:cNvSpPr/>
          <p:nvPr/>
        </p:nvSpPr>
        <p:spPr>
          <a:xfrm>
            <a:off x="4286237" y="571480"/>
            <a:ext cx="285749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b="1" dirty="0" smtClean="0"/>
              <a:t>1985 Intel® 80386 : 32 bits, </a:t>
            </a:r>
          </a:p>
          <a:p>
            <a:r>
              <a:rPr lang="fr-FR" b="1" dirty="0" smtClean="0"/>
              <a:t>275.000 transistor</a:t>
            </a:r>
            <a:endParaRPr lang="fr-FR" dirty="0"/>
          </a:p>
        </p:txBody>
      </p:sp>
      <p:sp>
        <p:nvSpPr>
          <p:cNvPr id="10" name="Rectangle 9"/>
          <p:cNvSpPr/>
          <p:nvPr/>
        </p:nvSpPr>
        <p:spPr>
          <a:xfrm>
            <a:off x="7810512" y="571480"/>
            <a:ext cx="4000507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b="1" dirty="0" smtClean="0"/>
              <a:t>1989 Intel® 80486 : </a:t>
            </a:r>
          </a:p>
          <a:p>
            <a:r>
              <a:rPr lang="fr-FR" b="1" dirty="0" smtClean="0"/>
              <a:t>32 bits, 25 à 66 MHz, </a:t>
            </a:r>
          </a:p>
          <a:p>
            <a:r>
              <a:rPr lang="fr-FR" b="1" dirty="0" smtClean="0"/>
              <a:t>1,6 millions de transistors</a:t>
            </a:r>
            <a:endParaRPr lang="fr-FR" dirty="0"/>
          </a:p>
        </p:txBody>
      </p:sp>
      <p:pic>
        <p:nvPicPr>
          <p:cNvPr id="75782" name="Picture 6" descr="http://www.cmi-savoy.fr/images/i8048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667768" y="1643050"/>
            <a:ext cx="2095515" cy="1564240"/>
          </a:xfrm>
          <a:prstGeom prst="rect">
            <a:avLst/>
          </a:prstGeom>
          <a:noFill/>
        </p:spPr>
      </p:pic>
      <p:sp>
        <p:nvSpPr>
          <p:cNvPr id="12" name="Rectangle 11"/>
          <p:cNvSpPr/>
          <p:nvPr/>
        </p:nvSpPr>
        <p:spPr>
          <a:xfrm>
            <a:off x="380960" y="3500438"/>
            <a:ext cx="3810027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b="1" dirty="0" smtClean="0"/>
              <a:t>1993 Intel® Intel® Pentium® : </a:t>
            </a:r>
          </a:p>
          <a:p>
            <a:r>
              <a:rPr lang="fr-FR" b="1" dirty="0" smtClean="0"/>
              <a:t>32 bits, 75 à 133 MHz, </a:t>
            </a:r>
          </a:p>
          <a:p>
            <a:r>
              <a:rPr lang="fr-FR" b="1" dirty="0" smtClean="0"/>
              <a:t>3.1 millions de transistors</a:t>
            </a:r>
            <a:endParaRPr lang="fr-FR" dirty="0"/>
          </a:p>
        </p:txBody>
      </p:sp>
      <p:pic>
        <p:nvPicPr>
          <p:cNvPr id="75784" name="Picture 8" descr="http://www.cmi-savoy.fr/images/pentium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71461" y="5038724"/>
            <a:ext cx="2413000" cy="1819276"/>
          </a:xfrm>
          <a:prstGeom prst="rect">
            <a:avLst/>
          </a:prstGeom>
          <a:noFill/>
        </p:spPr>
      </p:pic>
      <p:sp>
        <p:nvSpPr>
          <p:cNvPr id="14" name="Rectangle 13"/>
          <p:cNvSpPr/>
          <p:nvPr/>
        </p:nvSpPr>
        <p:spPr>
          <a:xfrm>
            <a:off x="4571990" y="3643315"/>
            <a:ext cx="3048021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b="1" dirty="0" smtClean="0"/>
              <a:t>1997 Intel® Intel® Pentium® II : 32 bits, 7,5 millions de transistors</a:t>
            </a:r>
            <a:endParaRPr lang="fr-FR" dirty="0"/>
          </a:p>
        </p:txBody>
      </p:sp>
      <p:pic>
        <p:nvPicPr>
          <p:cNvPr id="75786" name="Picture 10" descr="http://www.cmi-savoy.fr/images/pentium_II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571989" y="4857760"/>
            <a:ext cx="2853088" cy="1714512"/>
          </a:xfrm>
          <a:prstGeom prst="rect">
            <a:avLst/>
          </a:prstGeom>
          <a:noFill/>
        </p:spPr>
      </p:pic>
      <p:sp>
        <p:nvSpPr>
          <p:cNvPr id="16" name="Rectangle 15"/>
          <p:cNvSpPr/>
          <p:nvPr/>
        </p:nvSpPr>
        <p:spPr>
          <a:xfrm>
            <a:off x="8191515" y="3571876"/>
            <a:ext cx="400048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b="1" dirty="0" smtClean="0"/>
              <a:t>2000 Intel® Pentium® 4 : 32 bits, 1,5 GHz, 42 millions de transistors</a:t>
            </a:r>
            <a:endParaRPr lang="fr-FR" dirty="0"/>
          </a:p>
        </p:txBody>
      </p:sp>
      <p:pic>
        <p:nvPicPr>
          <p:cNvPr id="75788" name="Picture 12" descr="http://www.cmi-savoy.fr/images/pentium_IV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382016" y="4572009"/>
            <a:ext cx="3238523" cy="1989847"/>
          </a:xfrm>
          <a:prstGeom prst="rect">
            <a:avLst/>
          </a:prstGeom>
          <a:noFill/>
        </p:spPr>
      </p:pic>
      <p:sp>
        <p:nvSpPr>
          <p:cNvPr id="15" name="Rectangle 14"/>
          <p:cNvSpPr/>
          <p:nvPr/>
        </p:nvSpPr>
        <p:spPr>
          <a:xfrm>
            <a:off x="0" y="-12700"/>
            <a:ext cx="1223337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1. Microprocesseur definition (</a:t>
            </a:r>
            <a:r>
              <a:rPr lang="fr-FR" sz="2800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following</a:t>
            </a:r>
            <a:r>
              <a:rPr lang="fr-FR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xfrm>
            <a:off x="9258300" y="6356350"/>
            <a:ext cx="2743200" cy="365125"/>
          </a:xfrm>
        </p:spPr>
        <p:txBody>
          <a:bodyPr vert="horz" lIns="91440" tIns="45720" rIns="91440" bIns="45720" rtlCol="0" anchor="ctr"/>
          <a:lstStyle/>
          <a:p>
            <a:fld id="{CF4668DC-857F-487D-BFFA-8C0CA5037977}" type="slidenum">
              <a:rPr lang="fr-BE" sz="2800" b="1" smtClean="0">
                <a:solidFill>
                  <a:srgbClr val="FF0000"/>
                </a:solidFill>
              </a:rPr>
              <a:pPr/>
              <a:t>6</a:t>
            </a:fld>
            <a:endParaRPr lang="fr-BE" sz="2800" b="1" dirty="0">
              <a:solidFill>
                <a:srgbClr val="FF0000"/>
              </a:solidFill>
            </a:endParaRPr>
          </a:p>
        </p:txBody>
      </p:sp>
      <p:sp>
        <p:nvSpPr>
          <p:cNvPr id="6" name="ZoneTexte 5"/>
          <p:cNvSpPr txBox="1"/>
          <p:nvPr/>
        </p:nvSpPr>
        <p:spPr>
          <a:xfrm>
            <a:off x="1047715" y="666728"/>
            <a:ext cx="276226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smtClean="0"/>
              <a:t>2006 Intel® : </a:t>
            </a:r>
          </a:p>
          <a:p>
            <a:r>
              <a:rPr lang="fr-FR" b="1" dirty="0" smtClean="0"/>
              <a:t>64 bits, plus de 291.000.000 transistors</a:t>
            </a:r>
            <a:endParaRPr lang="fr-FR" dirty="0" smtClean="0"/>
          </a:p>
          <a:p>
            <a:endParaRPr lang="fr-FR" dirty="0"/>
          </a:p>
        </p:txBody>
      </p:sp>
      <p:sp>
        <p:nvSpPr>
          <p:cNvPr id="9" name="Rectangle 8"/>
          <p:cNvSpPr/>
          <p:nvPr/>
        </p:nvSpPr>
        <p:spPr>
          <a:xfrm>
            <a:off x="4667261" y="738167"/>
            <a:ext cx="285749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b="1" dirty="0" smtClean="0"/>
              <a:t>2011 Intel® : 64 bits, </a:t>
            </a:r>
          </a:p>
          <a:p>
            <a:r>
              <a:rPr lang="fr-FR" b="1" dirty="0" smtClean="0"/>
              <a:t>1.160.000.000 transistors</a:t>
            </a:r>
            <a:endParaRPr lang="fr-FR" dirty="0"/>
          </a:p>
        </p:txBody>
      </p:sp>
      <p:sp>
        <p:nvSpPr>
          <p:cNvPr id="10" name="Rectangle 9"/>
          <p:cNvSpPr/>
          <p:nvPr/>
        </p:nvSpPr>
        <p:spPr>
          <a:xfrm>
            <a:off x="8096285" y="952481"/>
            <a:ext cx="257174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b="1" dirty="0" smtClean="0"/>
              <a:t>2011 Intel®  : </a:t>
            </a:r>
          </a:p>
          <a:p>
            <a:r>
              <a:rPr lang="fr-FR" b="1" dirty="0" smtClean="0"/>
              <a:t>64 bits, </a:t>
            </a:r>
            <a:endParaRPr lang="fr-FR" dirty="0"/>
          </a:p>
        </p:txBody>
      </p:sp>
      <p:sp>
        <p:nvSpPr>
          <p:cNvPr id="12" name="Rectangle 11"/>
          <p:cNvSpPr/>
          <p:nvPr/>
        </p:nvSpPr>
        <p:spPr>
          <a:xfrm>
            <a:off x="761963" y="3881438"/>
            <a:ext cx="1019182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b="1" dirty="0" smtClean="0"/>
              <a:t>2011 Intel®  </a:t>
            </a:r>
            <a:r>
              <a:rPr lang="fr-FR" b="1" dirty="0" err="1" smtClean="0"/>
              <a:t>core</a:t>
            </a:r>
            <a:r>
              <a:rPr lang="fr-FR" b="1" dirty="0" smtClean="0"/>
              <a:t> i7/</a:t>
            </a:r>
            <a:r>
              <a:rPr lang="fr-FR" b="1" dirty="0" err="1" smtClean="0"/>
              <a:t>Xeon</a:t>
            </a:r>
            <a:r>
              <a:rPr lang="fr-FR" b="1" dirty="0" smtClean="0"/>
              <a:t> (</a:t>
            </a:r>
            <a:r>
              <a:rPr lang="fr-FR" b="1" dirty="0" err="1" smtClean="0"/>
              <a:t>Sundy</a:t>
            </a:r>
            <a:r>
              <a:rPr lang="fr-FR" b="1" dirty="0" smtClean="0"/>
              <a:t> </a:t>
            </a:r>
            <a:r>
              <a:rPr lang="fr-FR" b="1" dirty="0" err="1" smtClean="0"/>
              <a:t>Bridge-E</a:t>
            </a:r>
            <a:r>
              <a:rPr lang="fr-FR" b="1" dirty="0" smtClean="0"/>
              <a:t>) : </a:t>
            </a:r>
          </a:p>
          <a:p>
            <a:r>
              <a:rPr lang="fr-FR" b="1" dirty="0" smtClean="0"/>
              <a:t>64 bits/64 bits bus, vitesse 3,5 GHz,  2.270.000.000 de transistors</a:t>
            </a:r>
            <a:endParaRPr lang="fr-FR" dirty="0"/>
          </a:p>
        </p:txBody>
      </p:sp>
      <p:pic>
        <p:nvPicPr>
          <p:cNvPr id="15" name="Image 14" descr="0e3a142be1828b75fce8278a542aed5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08650" y="2024050"/>
            <a:ext cx="2996585" cy="1571636"/>
          </a:xfrm>
          <a:prstGeom prst="rect">
            <a:avLst/>
          </a:prstGeom>
        </p:spPr>
      </p:pic>
      <p:pic>
        <p:nvPicPr>
          <p:cNvPr id="17" name="Image 16" descr="core i5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286765" y="1952612"/>
            <a:ext cx="2286016" cy="1714512"/>
          </a:xfrm>
          <a:prstGeom prst="rect">
            <a:avLst/>
          </a:prstGeom>
        </p:spPr>
      </p:pic>
      <p:pic>
        <p:nvPicPr>
          <p:cNvPr id="18" name="Image 17" descr="téléchargement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826011" y="1952612"/>
            <a:ext cx="2508248" cy="1881186"/>
          </a:xfrm>
          <a:prstGeom prst="rect">
            <a:avLst/>
          </a:prstGeom>
        </p:spPr>
      </p:pic>
      <p:pic>
        <p:nvPicPr>
          <p:cNvPr id="20" name="Image 19" descr="Intel__Core_i9_9900KF_processeur_3_6_GHz_16_Mo_Smart_Cache@@hn9i0002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8667768" y="4810132"/>
            <a:ext cx="2571768" cy="2000264"/>
          </a:xfrm>
          <a:prstGeom prst="rect">
            <a:avLst/>
          </a:prstGeom>
        </p:spPr>
      </p:pic>
      <p:pic>
        <p:nvPicPr>
          <p:cNvPr id="21" name="Image 20" descr="61DzCZUwryL._AC_SX466_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238744" y="4810132"/>
            <a:ext cx="2952771" cy="2000264"/>
          </a:xfrm>
          <a:prstGeom prst="rect">
            <a:avLst/>
          </a:prstGeom>
        </p:spPr>
      </p:pic>
      <p:pic>
        <p:nvPicPr>
          <p:cNvPr id="23" name="Image 22" descr="Intel-Xeon-vs-Intel-Core-Core-Count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761963" y="4810132"/>
            <a:ext cx="3905277" cy="2000264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0" y="-12700"/>
            <a:ext cx="1223337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1. Microprocesseur definition (</a:t>
            </a:r>
            <a:r>
              <a:rPr lang="fr-FR" sz="2800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following</a:t>
            </a:r>
            <a:r>
              <a:rPr lang="fr-FR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xfrm>
            <a:off x="9220200" y="6356350"/>
            <a:ext cx="2743200" cy="365125"/>
          </a:xfrm>
        </p:spPr>
        <p:txBody>
          <a:bodyPr vert="horz" lIns="91440" tIns="45720" rIns="91440" bIns="45720" rtlCol="0" anchor="ctr"/>
          <a:lstStyle/>
          <a:p>
            <a:fld id="{CF4668DC-857F-487D-BFFA-8C0CA5037977}" type="slidenum">
              <a:rPr lang="fr-BE" sz="2800" b="1" smtClean="0">
                <a:solidFill>
                  <a:srgbClr val="FF0000"/>
                </a:solidFill>
              </a:rPr>
              <a:pPr/>
              <a:t>7</a:t>
            </a:fld>
            <a:endParaRPr lang="fr-BE" sz="2800" b="1" dirty="0">
              <a:solidFill>
                <a:srgbClr val="FF0000"/>
              </a:solidFill>
            </a:endParaRPr>
          </a:p>
        </p:txBody>
      </p:sp>
      <p:pic>
        <p:nvPicPr>
          <p:cNvPr id="1026" name="Picture 2" descr="http://upload.wikimedia.org/wikipedia/commons/thumb/e/e7/Intel_80486DX2_bottom.jpg/220px-Intel_80486DX2_bottom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67808" y="3717033"/>
            <a:ext cx="3573731" cy="2192971"/>
          </a:xfrm>
          <a:prstGeom prst="rect">
            <a:avLst/>
          </a:prstGeom>
          <a:noFill/>
        </p:spPr>
      </p:pic>
      <p:pic>
        <p:nvPicPr>
          <p:cNvPr id="10" name="Picture 10" descr="File:80486dx2-larg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04245" y="3789040"/>
            <a:ext cx="3264363" cy="2160240"/>
          </a:xfrm>
          <a:prstGeom prst="rect">
            <a:avLst/>
          </a:prstGeom>
          <a:noFill/>
        </p:spPr>
      </p:pic>
      <p:pic>
        <p:nvPicPr>
          <p:cNvPr id="1036" name="Picture 12" descr="Processeurs AMD et Intel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35361" y="476673"/>
            <a:ext cx="11137239" cy="2297733"/>
          </a:xfrm>
          <a:prstGeom prst="rect">
            <a:avLst/>
          </a:prstGeom>
          <a:noFill/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71461" y="3714752"/>
            <a:ext cx="3422812" cy="20717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Rectangle 6"/>
          <p:cNvSpPr/>
          <p:nvPr/>
        </p:nvSpPr>
        <p:spPr>
          <a:xfrm>
            <a:off x="0" y="-12700"/>
            <a:ext cx="1223337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1. Microprocesseur definition (</a:t>
            </a:r>
            <a:r>
              <a:rPr lang="fr-FR" sz="2800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following</a:t>
            </a:r>
            <a:r>
              <a:rPr lang="fr-FR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 vert="horz" lIns="91440" tIns="45720" rIns="91440" bIns="45720" rtlCol="0" anchor="ctr"/>
          <a:lstStyle/>
          <a:p>
            <a:fld id="{48076011-8115-47B4-B914-0A485709FB3B}" type="slidenum">
              <a:rPr lang="fr-FR" sz="2800" b="1" smtClean="0">
                <a:solidFill>
                  <a:srgbClr val="FF0000"/>
                </a:solidFill>
              </a:rPr>
              <a:pPr/>
              <a:t>8</a:t>
            </a:fld>
            <a:endParaRPr lang="fr-FR" sz="2800" b="1" dirty="0">
              <a:solidFill>
                <a:srgbClr val="FF0000"/>
              </a:solidFill>
            </a:endParaRPr>
          </a:p>
        </p:txBody>
      </p:sp>
      <p:sp>
        <p:nvSpPr>
          <p:cNvPr id="29698" name="Rectangle 2"/>
          <p:cNvSpPr>
            <a:spLocks noChangeArrowheads="1"/>
          </p:cNvSpPr>
          <p:nvPr/>
        </p:nvSpPr>
        <p:spPr bwMode="auto">
          <a:xfrm>
            <a:off x="0" y="2133600"/>
            <a:ext cx="121920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justLow" fontAlgn="base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2800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Data provided by input devices (after pressing Enter) </a:t>
            </a:r>
            <a:r>
              <a:rPr lang="en-US" sz="2800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</a:t>
            </a:r>
            <a:r>
              <a:rPr lang="en-US" sz="2800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Chipset (</a:t>
            </a:r>
            <a:r>
              <a:rPr lang="en-US" sz="2800" dirty="0" err="1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southbridge</a:t>
            </a:r>
            <a:r>
              <a:rPr lang="en-US" sz="2800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2800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 </a:t>
            </a:r>
          </a:p>
          <a:p>
            <a:pPr lvl="0" algn="justLow" fontAlgn="base">
              <a:spcBef>
                <a:spcPct val="0"/>
              </a:spcBef>
              <a:spcAft>
                <a:spcPct val="0"/>
              </a:spcAft>
            </a:pPr>
            <a:r>
              <a:rPr lang="en-US" sz="2800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  </a:t>
            </a:r>
            <a:r>
              <a:rPr lang="en-US" sz="2800" dirty="0" err="1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northbridge</a:t>
            </a:r>
            <a:r>
              <a:rPr lang="en-US" sz="2800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) </a:t>
            </a:r>
            <a:r>
              <a:rPr lang="en-US" sz="2800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 RAM </a:t>
            </a:r>
            <a:r>
              <a:rPr lang="en-US" sz="2800" dirty="0" smtClean="0">
                <a:solidFill>
                  <a:srgbClr val="0070C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 </a:t>
            </a:r>
            <a:r>
              <a:rPr lang="en-US" sz="2800" dirty="0" smtClean="0">
                <a:solidFill>
                  <a:srgbClr val="0070C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Microprocessor </a:t>
            </a:r>
            <a:r>
              <a:rPr lang="en-US" sz="2000" dirty="0" smtClean="0">
                <a:solidFill>
                  <a:srgbClr val="0070C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(0)</a:t>
            </a:r>
            <a:endParaRPr kumimoji="0" lang="fr-FR" sz="2000" b="0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29699" name="Rectangle 3"/>
          <p:cNvSpPr>
            <a:spLocks noChangeArrowheads="1"/>
          </p:cNvSpPr>
          <p:nvPr/>
        </p:nvSpPr>
        <p:spPr bwMode="auto">
          <a:xfrm>
            <a:off x="0" y="1199635"/>
            <a:ext cx="12192000" cy="8925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justLow" fontAlgn="base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BIOS</a:t>
            </a:r>
            <a:r>
              <a:rPr kumimoji="0" lang="fr-FR" sz="2800" b="0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(</a:t>
            </a:r>
            <a:r>
              <a:rPr kumimoji="0" lang="fr-FR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see</a:t>
            </a:r>
            <a:r>
              <a:rPr kumimoji="0" lang="fr-FR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2.5.BIOS from ch.3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)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</a:t>
            </a:r>
            <a:r>
              <a:rPr lang="en-US" sz="2800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Load </a:t>
            </a:r>
            <a:r>
              <a:rPr lang="en-US" sz="2800" u="sng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operating system</a:t>
            </a:r>
            <a:r>
              <a:rPr lang="en-US" sz="2800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and a program into RAM </a:t>
            </a: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(-1)</a:t>
            </a:r>
            <a:endParaRPr lang="fr-FR" sz="2800" dirty="0" smtClean="0">
              <a:solidFill>
                <a:srgbClr val="000000"/>
              </a:solidFill>
              <a:latin typeface="Times New Roman" pitchFamily="18" charset="0"/>
              <a:ea typeface="Calibri" pitchFamily="34" charset="0"/>
              <a:cs typeface="Times New Roman" pitchFamily="18" charset="0"/>
              <a:sym typeface="Wingdings" pitchFamily="2" charset="2"/>
            </a:endParaRPr>
          </a:p>
          <a:p>
            <a:pPr algn="justLow" fontAlgn="base">
              <a:spcBef>
                <a:spcPct val="0"/>
              </a:spcBef>
              <a:spcAft>
                <a:spcPct val="0"/>
              </a:spcAft>
            </a:pPr>
            <a:r>
              <a:rPr lang="fr-FR" sz="2000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(</a:t>
            </a:r>
            <a:r>
              <a:rPr lang="en-US" sz="2400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Instructions are arranged at increasing addresses in memory</a:t>
            </a:r>
            <a:r>
              <a:rPr lang="fr-FR" sz="2400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) </a:t>
            </a:r>
            <a:r>
              <a:rPr lang="en-US" sz="2000" dirty="0" smtClean="0">
                <a:solidFill>
                  <a:srgbClr val="0070C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(0)</a:t>
            </a:r>
            <a:endParaRPr kumimoji="0" lang="fr-FR" sz="24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29701" name="Rectangle 5"/>
          <p:cNvSpPr>
            <a:spLocks noChangeArrowheads="1"/>
          </p:cNvSpPr>
          <p:nvPr/>
        </p:nvSpPr>
        <p:spPr bwMode="auto">
          <a:xfrm>
            <a:off x="0" y="3581400"/>
            <a:ext cx="121920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justLow" fontAlgn="base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The </a:t>
            </a:r>
            <a:r>
              <a:rPr lang="en-US" sz="2800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microprocessor Calls an instruction (from RAM) </a:t>
            </a: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(1)</a:t>
            </a:r>
            <a:endParaRPr kumimoji="0" lang="fr-F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9703" name="Rectangle 7"/>
          <p:cNvSpPr>
            <a:spLocks noChangeArrowheads="1"/>
          </p:cNvSpPr>
          <p:nvPr/>
        </p:nvSpPr>
        <p:spPr bwMode="auto">
          <a:xfrm>
            <a:off x="0" y="4051300"/>
            <a:ext cx="121920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Low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The </a:t>
            </a:r>
            <a:r>
              <a:rPr kumimoji="0" lang="fr-FR" sz="28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microprocessor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fr-FR" sz="28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reads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instruction </a:t>
            </a: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(2)</a:t>
            </a:r>
            <a:endParaRPr kumimoji="0" lang="fr-F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9704" name="Rectangle 8"/>
          <p:cNvSpPr>
            <a:spLocks noChangeArrowheads="1"/>
          </p:cNvSpPr>
          <p:nvPr/>
        </p:nvSpPr>
        <p:spPr bwMode="auto">
          <a:xfrm>
            <a:off x="0" y="4558843"/>
            <a:ext cx="121920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Low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The </a:t>
            </a:r>
            <a:r>
              <a:rPr kumimoji="0" lang="fr-FR" sz="28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microprocessor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fr-FR" sz="28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decodes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instruction </a:t>
            </a:r>
            <a:r>
              <a:rPr kumimoji="0" lang="fr-FR" sz="28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using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fr-FR" sz="28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internal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fr-FR" sz="28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commands</a:t>
            </a:r>
            <a:r>
              <a:rPr lang="fr-FR" sz="2800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(3)</a:t>
            </a:r>
            <a:endParaRPr kumimoji="0" lang="fr-FR" sz="20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  <a:sym typeface="Wingdings" pitchFamily="2" charset="2"/>
            </a:endParaRPr>
          </a:p>
        </p:txBody>
      </p:sp>
      <p:sp>
        <p:nvSpPr>
          <p:cNvPr id="29705" name="Rectangle 9"/>
          <p:cNvSpPr>
            <a:spLocks noChangeArrowheads="1"/>
          </p:cNvSpPr>
          <p:nvPr/>
        </p:nvSpPr>
        <p:spPr bwMode="auto">
          <a:xfrm>
            <a:off x="0" y="5410200"/>
            <a:ext cx="121920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Low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The </a:t>
            </a:r>
            <a:r>
              <a:rPr kumimoji="0" lang="fr-FR" sz="28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microprocessor</a:t>
            </a:r>
            <a:r>
              <a:rPr kumimoji="0" lang="fr-FR" sz="2800" b="0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fr-FR" sz="2800" b="0" i="0" u="none" strike="noStrike" cap="none" normalizeH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executes</a:t>
            </a:r>
            <a:r>
              <a:rPr kumimoji="0" lang="fr-FR" sz="2800" b="0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instruction</a:t>
            </a:r>
            <a:r>
              <a:rPr kumimoji="0" lang="fr-FR" sz="2800" b="0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(4)</a:t>
            </a:r>
            <a:endParaRPr kumimoji="0" lang="fr-F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0" y="-11378"/>
            <a:ext cx="121920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2. How </a:t>
            </a:r>
            <a:r>
              <a:rPr lang="fr-FR" sz="2800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does</a:t>
            </a:r>
            <a:r>
              <a:rPr lang="fr-FR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 a </a:t>
            </a:r>
            <a:r>
              <a:rPr lang="fr-FR" sz="2800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microprocessor</a:t>
            </a:r>
            <a:r>
              <a:rPr lang="fr-FR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 </a:t>
            </a:r>
            <a:r>
              <a:rPr lang="fr-FR" sz="2800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work</a:t>
            </a:r>
            <a:r>
              <a:rPr lang="fr-FR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 </a:t>
            </a:r>
            <a:r>
              <a:rPr lang="fr-FR" sz="2800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with</a:t>
            </a:r>
            <a:r>
              <a:rPr lang="fr-FR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 </a:t>
            </a:r>
            <a:r>
              <a:rPr lang="fr-FR" sz="2800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other</a:t>
            </a:r>
            <a:r>
              <a:rPr lang="fr-FR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 components of </a:t>
            </a:r>
          </a:p>
          <a:p>
            <a:r>
              <a:rPr lang="fr-FR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    </a:t>
            </a:r>
            <a:r>
              <a:rPr lang="fr-FR" sz="2800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motherboard</a:t>
            </a:r>
            <a:r>
              <a:rPr lang="fr-FR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 ?</a:t>
            </a:r>
            <a:endParaRPr lang="en-US" sz="2800" dirty="0" smtClean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Rockwell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11684"/>
            <a:ext cx="1223337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3. </a:t>
            </a:r>
            <a:r>
              <a:rPr lang="en-US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3. Micro-processor Architecture </a:t>
            </a:r>
            <a:endParaRPr lang="fr-FR" sz="2800" dirty="0" smtClean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Rockwell" pitchFamily="18" charset="0"/>
              <a:cs typeface="Times New Roman" pitchFamily="18" charset="0"/>
            </a:endParaRPr>
          </a:p>
          <a:p>
            <a:r>
              <a:rPr lang="fr-FR" sz="2800" dirty="0" smtClean="0">
                <a:solidFill>
                  <a:srgbClr val="0070C0"/>
                </a:solidFill>
                <a:latin typeface="Rockwell" pitchFamily="18" charset="0"/>
                <a:cs typeface="Times New Roman" pitchFamily="18" charset="0"/>
              </a:rPr>
              <a:t>3.1. </a:t>
            </a:r>
            <a:r>
              <a:rPr lang="fr-FR" sz="2800" dirty="0" err="1" smtClean="0">
                <a:solidFill>
                  <a:srgbClr val="0070C0"/>
                </a:solidFill>
                <a:latin typeface="Rockwell" pitchFamily="18" charset="0"/>
                <a:cs typeface="Times New Roman" pitchFamily="18" charset="0"/>
              </a:rPr>
              <a:t>Register</a:t>
            </a:r>
            <a:r>
              <a:rPr lang="fr-FR" sz="2800" dirty="0" smtClean="0">
                <a:solidFill>
                  <a:srgbClr val="0070C0"/>
                </a:solidFill>
                <a:latin typeface="Rockwell" pitchFamily="18" charset="0"/>
                <a:cs typeface="Times New Roman" pitchFamily="18" charset="0"/>
              </a:rPr>
              <a:t> definition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 vert="horz" lIns="91440" tIns="45720" rIns="91440" bIns="45720" rtlCol="0" anchor="ctr"/>
          <a:lstStyle/>
          <a:p>
            <a:fld id="{48076011-8115-47B4-B914-0A485709FB3B}" type="slidenum">
              <a:rPr lang="fr-FR" sz="2800" b="1" smtClean="0">
                <a:solidFill>
                  <a:srgbClr val="FF0000"/>
                </a:solidFill>
              </a:rPr>
              <a:pPr/>
              <a:t>9</a:t>
            </a:fld>
            <a:endParaRPr lang="fr-FR" sz="2800" b="1" dirty="0">
              <a:solidFill>
                <a:srgbClr val="FF0000"/>
              </a:solidFill>
            </a:endParaRPr>
          </a:p>
        </p:txBody>
      </p: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0" y="990600"/>
            <a:ext cx="121920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justLow" fontAlgn="base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2800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A flip-flop stores a single bit</a:t>
            </a:r>
            <a:endParaRPr kumimoji="0" lang="fr-FR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1650543"/>
            <a:ext cx="121920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justLow" fontAlgn="base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2800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Register = an ordered set of flip-flops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</a:t>
            </a:r>
            <a:r>
              <a:rPr lang="en-US" sz="2800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The register stores information on n bits</a:t>
            </a:r>
            <a:endParaRPr kumimoji="0" lang="fr-FR" sz="28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  <a:sym typeface="Wingdings" pitchFamily="2" charset="2"/>
            </a:endParaRPr>
          </a:p>
        </p:txBody>
      </p:sp>
      <p:pic>
        <p:nvPicPr>
          <p:cNvPr id="7" name="Image 6" descr="registre.jpg"/>
          <p:cNvPicPr>
            <a:picLocks noChangeAspect="1"/>
          </p:cNvPicPr>
          <p:nvPr/>
        </p:nvPicPr>
        <p:blipFill>
          <a:blip r:embed="rId2" cstate="print"/>
          <a:srcRect l="2805" t="2763" r="4781" b="3039"/>
          <a:stretch>
            <a:fillRect/>
          </a:stretch>
        </p:blipFill>
        <p:spPr>
          <a:xfrm>
            <a:off x="1790696" y="2616200"/>
            <a:ext cx="8990186" cy="354330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4531546" y="6101834"/>
            <a:ext cx="414728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400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un registre qui mémorise n bits 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50563</TotalTime>
  <Words>1105</Words>
  <Application>Microsoft Office PowerPoint</Application>
  <PresentationFormat>Personnalisé</PresentationFormat>
  <Paragraphs>179</Paragraphs>
  <Slides>20</Slides>
  <Notes>1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20</vt:i4>
      </vt:variant>
    </vt:vector>
  </HeadingPairs>
  <TitlesOfParts>
    <vt:vector size="21" baseType="lpstr">
      <vt:lpstr>Thème Office</vt:lpstr>
      <vt:lpstr>Diapositive 1</vt:lpstr>
      <vt:lpstr>Diapositive 2</vt:lpstr>
      <vt:lpstr>Diapositive 3</vt:lpstr>
      <vt:lpstr>Diapositive 4</vt:lpstr>
      <vt:lpstr>Diapositive 5</vt:lpstr>
      <vt:lpstr>Diapositive 6</vt:lpstr>
      <vt:lpstr>Diapositive 7</vt:lpstr>
      <vt:lpstr>Diapositive 8</vt:lpstr>
      <vt:lpstr>Diapositive 9</vt:lpstr>
      <vt:lpstr>Diapositive 10</vt:lpstr>
      <vt:lpstr>Diapositive 11</vt:lpstr>
      <vt:lpstr>Diapositive 12</vt:lpstr>
      <vt:lpstr>Diapositive 13</vt:lpstr>
      <vt:lpstr>Diapositive 14</vt:lpstr>
      <vt:lpstr>Diapositive 15</vt:lpstr>
      <vt:lpstr>Diapositive 16</vt:lpstr>
      <vt:lpstr>Diapositive 17</vt:lpstr>
      <vt:lpstr>Diapositive 18</vt:lpstr>
      <vt:lpstr>Diapositive 19</vt:lpstr>
      <vt:lpstr>Diapositive 20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Abdelhakim Kaouache</dc:creator>
  <cp:lastModifiedBy>Abdelhakim</cp:lastModifiedBy>
  <cp:revision>819</cp:revision>
  <cp:lastPrinted>2017-10-12T09:43:56Z</cp:lastPrinted>
  <dcterms:created xsi:type="dcterms:W3CDTF">2016-10-27T07:51:51Z</dcterms:created>
  <dcterms:modified xsi:type="dcterms:W3CDTF">2023-12-05T09:05:47Z</dcterms:modified>
</cp:coreProperties>
</file>