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76" r:id="rId3"/>
    <p:sldId id="277" r:id="rId4"/>
    <p:sldId id="278" r:id="rId5"/>
    <p:sldId id="279" r:id="rId6"/>
    <p:sldId id="280" r:id="rId7"/>
    <p:sldId id="281" r:id="rId8"/>
    <p:sldId id="282" r:id="rId9"/>
    <p:sldId id="283" r:id="rId10"/>
    <p:sldId id="284" r:id="rId11"/>
    <p:sldId id="270" r:id="rId12"/>
    <p:sldId id="267" r:id="rId13"/>
    <p:sldId id="268" r:id="rId14"/>
    <p:sldId id="269" r:id="rId15"/>
    <p:sldId id="271" r:id="rId16"/>
    <p:sldId id="257" r:id="rId17"/>
    <p:sldId id="264" r:id="rId18"/>
    <p:sldId id="258" r:id="rId19"/>
    <p:sldId id="259" r:id="rId20"/>
    <p:sldId id="263" r:id="rId21"/>
    <p:sldId id="260" r:id="rId22"/>
    <p:sldId id="261" r:id="rId23"/>
    <p:sldId id="262" r:id="rId24"/>
    <p:sldId id="265" r:id="rId25"/>
    <p:sldId id="287" r:id="rId26"/>
    <p:sldId id="288" r:id="rId27"/>
    <p:sldId id="285" r:id="rId28"/>
    <p:sldId id="286" r:id="rId29"/>
    <p:sldId id="266"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F250F01-20F9-4E22-BAE4-3BDDEEB7125E}" type="datetimeFigureOut">
              <a:rPr lang="fr-FR" smtClean="0"/>
              <a:pPr/>
              <a:t>06/11/2023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250F01-20F9-4E22-BAE4-3BDDEEB7125E}" type="datetimeFigureOut">
              <a:rPr lang="fr-FR" smtClean="0"/>
              <a:pPr/>
              <a:t>06/11/2023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D2FA10-E676-4CF1-969F-5A6A9A5DBCA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bdlp.or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L’organisation du cours </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latin typeface="Times New Roman" pitchFamily="18" charset="0"/>
                <a:cs typeface="Times New Roman" pitchFamily="18" charset="0"/>
              </a:rPr>
              <a:t>Les phases générales de la constitution d’un mémoire de master.</a:t>
            </a:r>
          </a:p>
          <a:p>
            <a:pPr algn="just">
              <a:buFont typeface="Wingdings" pitchFamily="2" charset="2"/>
              <a:buChar char="Ø"/>
            </a:pPr>
            <a:r>
              <a:rPr lang="fr-FR" dirty="0" smtClean="0">
                <a:latin typeface="Times New Roman" pitchFamily="18" charset="0"/>
                <a:cs typeface="Times New Roman" pitchFamily="18" charset="0"/>
              </a:rPr>
              <a:t>Les étapes de la recherche universitaire:</a:t>
            </a:r>
          </a:p>
          <a:p>
            <a:pPr algn="just"/>
            <a:r>
              <a:rPr lang="fr-FR" dirty="0" smtClean="0">
                <a:latin typeface="Times New Roman" pitchFamily="18" charset="0"/>
                <a:cs typeface="Times New Roman" pitchFamily="18" charset="0"/>
              </a:rPr>
              <a:t>Les critères du choix du sujet.</a:t>
            </a:r>
          </a:p>
          <a:p>
            <a:pPr algn="just"/>
            <a:r>
              <a:rPr lang="fr-FR" dirty="0" smtClean="0">
                <a:latin typeface="Times New Roman" pitchFamily="18" charset="0"/>
                <a:cs typeface="Times New Roman" pitchFamily="18" charset="0"/>
              </a:rPr>
              <a:t>Les critères du choix de l’encadrant.</a:t>
            </a:r>
          </a:p>
          <a:p>
            <a:pPr algn="just">
              <a:buFont typeface="Wingdings" pitchFamily="2" charset="2"/>
              <a:buChar char="Ø"/>
            </a:pPr>
            <a:r>
              <a:rPr lang="fr-FR" dirty="0" smtClean="0">
                <a:latin typeface="Times New Roman" pitchFamily="18" charset="0"/>
                <a:cs typeface="Times New Roman" pitchFamily="18" charset="0"/>
              </a:rPr>
              <a:t>Les recommandations à respecter dans la recherche documentaire. </a:t>
            </a:r>
          </a:p>
          <a:p>
            <a:pPr>
              <a:buFont typeface="Wingdings" pitchFamily="2" charset="2"/>
              <a:buChar char="Ø"/>
            </a:pP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643710"/>
          </a:xfrm>
        </p:spPr>
        <p:txBody>
          <a:bodyPr>
            <a:noAutofit/>
          </a:bodyPr>
          <a:lstStyle/>
          <a:p>
            <a:pPr algn="ctr">
              <a:buNone/>
            </a:pPr>
            <a:r>
              <a:rPr lang="fr-FR" sz="2400" b="1" i="1" dirty="0" smtClean="0">
                <a:latin typeface="Times New Roman" pitchFamily="18" charset="0"/>
                <a:cs typeface="Times New Roman" pitchFamily="18" charset="0"/>
              </a:rPr>
              <a:t>Différence entre sujet et thème  </a:t>
            </a:r>
            <a:endParaRPr lang="fr-FR" sz="2400" b="1"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Il est utile de ne pas confondre sujet et thème. En réalité le thème est plus vaste que le sujet, </a:t>
            </a:r>
            <a:r>
              <a:rPr lang="fr-FR" sz="2000" i="1" dirty="0" smtClean="0">
                <a:latin typeface="Times New Roman" pitchFamily="18" charset="0"/>
                <a:cs typeface="Times New Roman" pitchFamily="18" charset="0"/>
              </a:rPr>
              <a:t>« et c’est dans le thème que s’opère le découpage du sujet. Le sujet c’est quelque chose de plus précis que le thème » (</a:t>
            </a:r>
            <a:r>
              <a:rPr lang="fr-FR" sz="2000" i="1" dirty="0" err="1" smtClean="0">
                <a:latin typeface="Times New Roman" pitchFamily="18" charset="0"/>
                <a:cs typeface="Times New Roman" pitchFamily="18" charset="0"/>
              </a:rPr>
              <a:t>Zellal</a:t>
            </a:r>
            <a:r>
              <a:rPr lang="fr-FR" sz="2000" i="1" dirty="0" smtClean="0">
                <a:latin typeface="Times New Roman" pitchFamily="18" charset="0"/>
                <a:cs typeface="Times New Roman" pitchFamily="18" charset="0"/>
              </a:rPr>
              <a:t> : 21) </a:t>
            </a:r>
            <a:endParaRPr lang="fr-FR" sz="2000" dirty="0" smtClean="0">
              <a:latin typeface="Times New Roman" pitchFamily="18" charset="0"/>
              <a:cs typeface="Times New Roman" pitchFamily="18" charset="0"/>
            </a:endParaRPr>
          </a:p>
          <a:p>
            <a:pPr algn="just">
              <a:lnSpc>
                <a:spcPct val="120000"/>
              </a:lnSpc>
              <a:buNone/>
            </a:pPr>
            <a:r>
              <a:rPr lang="fr-FR" sz="1800" b="1" i="1" dirty="0" smtClean="0">
                <a:solidFill>
                  <a:srgbClr val="FF0000"/>
                </a:solidFill>
                <a:latin typeface="Times New Roman" pitchFamily="18" charset="0"/>
                <a:cs typeface="Times New Roman" pitchFamily="18" charset="0"/>
              </a:rPr>
              <a:t>Thème</a:t>
            </a:r>
            <a:r>
              <a:rPr lang="fr-FR" sz="1800" i="1" dirty="0" smtClean="0">
                <a:latin typeface="Times New Roman" pitchFamily="18" charset="0"/>
                <a:cs typeface="Times New Roman" pitchFamily="18" charset="0"/>
              </a:rPr>
              <a:t> : le lexique. </a:t>
            </a:r>
          </a:p>
          <a:p>
            <a:pPr algn="just">
              <a:lnSpc>
                <a:spcPct val="120000"/>
              </a:lnSpc>
              <a:buNone/>
            </a:pPr>
            <a:r>
              <a:rPr lang="fr-FR" sz="1800" b="1" i="1" dirty="0" smtClean="0">
                <a:latin typeface="Times New Roman" pitchFamily="18" charset="0"/>
                <a:cs typeface="Times New Roman" pitchFamily="18" charset="0"/>
              </a:rPr>
              <a:t>Sujet</a:t>
            </a:r>
            <a:r>
              <a:rPr lang="fr-FR" sz="1800" i="1" dirty="0" smtClean="0">
                <a:latin typeface="Times New Roman" pitchFamily="18" charset="0"/>
                <a:cs typeface="Times New Roman" pitchFamily="18" charset="0"/>
              </a:rPr>
              <a:t> : création lexicale dans la presse algérienne : cas du journal Liberté </a:t>
            </a:r>
            <a:endParaRPr lang="fr-FR" sz="1800" dirty="0" smtClean="0">
              <a:latin typeface="Times New Roman" pitchFamily="18" charset="0"/>
              <a:cs typeface="Times New Roman" pitchFamily="18" charset="0"/>
            </a:endParaRPr>
          </a:p>
          <a:p>
            <a:pPr algn="just">
              <a:lnSpc>
                <a:spcPct val="120000"/>
              </a:lnSpc>
              <a:buNone/>
            </a:pPr>
            <a:r>
              <a:rPr lang="fr-FR" sz="1800" b="1" dirty="0" smtClean="0">
                <a:solidFill>
                  <a:srgbClr val="FF0000"/>
                </a:solidFill>
                <a:latin typeface="Times New Roman" pitchFamily="18" charset="0"/>
                <a:cs typeface="Times New Roman" pitchFamily="18" charset="0"/>
              </a:rPr>
              <a:t>Thème</a:t>
            </a:r>
            <a:r>
              <a:rPr lang="fr-FR" sz="1800" dirty="0" smtClean="0">
                <a:latin typeface="Times New Roman" pitchFamily="18" charset="0"/>
                <a:cs typeface="Times New Roman" pitchFamily="18" charset="0"/>
              </a:rPr>
              <a:t>  : contact de langues</a:t>
            </a:r>
          </a:p>
          <a:p>
            <a:pPr algn="just">
              <a:lnSpc>
                <a:spcPct val="120000"/>
              </a:lnSpc>
              <a:buNone/>
            </a:pPr>
            <a:r>
              <a:rPr lang="fr-FR" sz="1800" b="1" dirty="0" smtClean="0">
                <a:latin typeface="Times New Roman" pitchFamily="18" charset="0"/>
                <a:cs typeface="Times New Roman" pitchFamily="18" charset="0"/>
              </a:rPr>
              <a:t>Sujet</a:t>
            </a:r>
            <a:r>
              <a:rPr lang="fr-FR" sz="1800" dirty="0" smtClean="0">
                <a:latin typeface="Times New Roman" pitchFamily="18" charset="0"/>
                <a:cs typeface="Times New Roman" pitchFamily="18" charset="0"/>
              </a:rPr>
              <a:t>:  Analyse sociolinguistique des discussions vendeur/ acheteur au sein du centre commercial de Mila. </a:t>
            </a:r>
          </a:p>
          <a:p>
            <a:pPr algn="just">
              <a:lnSpc>
                <a:spcPct val="120000"/>
              </a:lnSpc>
              <a:buNone/>
            </a:pPr>
            <a:r>
              <a:rPr lang="fr-FR" sz="1800" b="1" dirty="0" smtClean="0">
                <a:solidFill>
                  <a:srgbClr val="FF0000"/>
                </a:solidFill>
                <a:latin typeface="Times New Roman" pitchFamily="18" charset="0"/>
                <a:cs typeface="Times New Roman" pitchFamily="18" charset="0"/>
              </a:rPr>
              <a:t>Thème</a:t>
            </a:r>
            <a:r>
              <a:rPr lang="fr-FR" sz="1800" dirty="0" smtClean="0">
                <a:latin typeface="Times New Roman" pitchFamily="18" charset="0"/>
                <a:cs typeface="Times New Roman" pitchFamily="18" charset="0"/>
              </a:rPr>
              <a:t>: Le parler des jeunes</a:t>
            </a:r>
          </a:p>
          <a:p>
            <a:pPr algn="just">
              <a:lnSpc>
                <a:spcPct val="120000"/>
              </a:lnSpc>
              <a:buNone/>
            </a:pPr>
            <a:r>
              <a:rPr lang="fr-FR" sz="1800" b="1" dirty="0" smtClean="0">
                <a:latin typeface="Times New Roman" pitchFamily="18" charset="0"/>
                <a:cs typeface="Times New Roman" pitchFamily="18" charset="0"/>
              </a:rPr>
              <a:t>Sujet n°01</a:t>
            </a:r>
            <a:r>
              <a:rPr lang="fr-FR" sz="1800" dirty="0" smtClean="0">
                <a:latin typeface="Times New Roman" pitchFamily="18" charset="0"/>
                <a:cs typeface="Times New Roman" pitchFamily="18" charset="0"/>
              </a:rPr>
              <a:t>: Analyse du l'argot des jeunes de la banlieue (x)</a:t>
            </a:r>
          </a:p>
          <a:p>
            <a:pPr algn="just">
              <a:lnSpc>
                <a:spcPct val="120000"/>
              </a:lnSpc>
              <a:buNone/>
            </a:pPr>
            <a:r>
              <a:rPr lang="fr-FR" sz="1800" b="1" dirty="0" smtClean="0">
                <a:latin typeface="Times New Roman" pitchFamily="18" charset="0"/>
                <a:cs typeface="Times New Roman" pitchFamily="18" charset="0"/>
              </a:rPr>
              <a:t>Sujet n°02</a:t>
            </a:r>
            <a:r>
              <a:rPr lang="fr-FR" sz="1800" dirty="0" smtClean="0">
                <a:latin typeface="Times New Roman" pitchFamily="18" charset="0"/>
                <a:cs typeface="Times New Roman" pitchFamily="18" charset="0"/>
              </a:rPr>
              <a:t>: Analyse du verlan chez les rappeurs…..</a:t>
            </a:r>
          </a:p>
          <a:p>
            <a:pPr algn="just">
              <a:lnSpc>
                <a:spcPct val="120000"/>
              </a:lnSpc>
              <a:buNone/>
            </a:pPr>
            <a:r>
              <a:rPr lang="fr-FR" sz="1800" b="1" dirty="0" smtClean="0">
                <a:solidFill>
                  <a:srgbClr val="FF0000"/>
                </a:solidFill>
                <a:latin typeface="Times New Roman" pitchFamily="18" charset="0"/>
                <a:cs typeface="Times New Roman" pitchFamily="18" charset="0"/>
              </a:rPr>
              <a:t>Thème</a:t>
            </a:r>
            <a:r>
              <a:rPr lang="fr-FR" sz="1800" dirty="0" smtClean="0">
                <a:latin typeface="Times New Roman" pitchFamily="18" charset="0"/>
                <a:cs typeface="Times New Roman" pitchFamily="18" charset="0"/>
              </a:rPr>
              <a:t>: la communication électronique</a:t>
            </a:r>
          </a:p>
          <a:p>
            <a:pPr algn="just">
              <a:lnSpc>
                <a:spcPct val="120000"/>
              </a:lnSpc>
              <a:buNone/>
            </a:pPr>
            <a:r>
              <a:rPr lang="fr-FR" sz="1800" b="1" dirty="0" smtClean="0">
                <a:latin typeface="Times New Roman" pitchFamily="18" charset="0"/>
                <a:cs typeface="Times New Roman" pitchFamily="18" charset="0"/>
              </a:rPr>
              <a:t>Sujet n°01 </a:t>
            </a:r>
            <a:r>
              <a:rPr lang="fr-FR" sz="1800" dirty="0" smtClean="0">
                <a:latin typeface="Times New Roman" pitchFamily="18" charset="0"/>
                <a:cs typeface="Times New Roman" pitchFamily="18" charset="0"/>
              </a:rPr>
              <a:t>: Analyse de l’expression de la politesse dans les discussion </a:t>
            </a:r>
            <a:r>
              <a:rPr lang="fr-FR" sz="1800" dirty="0" err="1" smtClean="0">
                <a:latin typeface="Times New Roman" pitchFamily="18" charset="0"/>
                <a:cs typeface="Times New Roman" pitchFamily="18" charset="0"/>
              </a:rPr>
              <a:t>facebook</a:t>
            </a:r>
            <a:endParaRPr lang="fr-FR" sz="1800" dirty="0" smtClean="0">
              <a:latin typeface="Times New Roman" pitchFamily="18" charset="0"/>
              <a:cs typeface="Times New Roman" pitchFamily="18" charset="0"/>
            </a:endParaRPr>
          </a:p>
          <a:p>
            <a:pPr algn="just">
              <a:lnSpc>
                <a:spcPct val="120000"/>
              </a:lnSpc>
              <a:buNone/>
            </a:pPr>
            <a:r>
              <a:rPr lang="fr-FR" sz="1800" b="1" dirty="0" smtClean="0">
                <a:latin typeface="Times New Roman" pitchFamily="18" charset="0"/>
                <a:cs typeface="Times New Roman" pitchFamily="18" charset="0"/>
              </a:rPr>
              <a:t>Sujet n°02: </a:t>
            </a:r>
            <a:r>
              <a:rPr lang="fr-FR" sz="1800" dirty="0" smtClean="0">
                <a:latin typeface="Times New Roman" pitchFamily="18" charset="0"/>
                <a:cs typeface="Times New Roman" pitchFamily="18" charset="0"/>
              </a:rPr>
              <a:t>Analyse du langage SMS chez les étudiants du département de français</a:t>
            </a:r>
          </a:p>
          <a:p>
            <a:pPr algn="just">
              <a:lnSpc>
                <a:spcPct val="120000"/>
              </a:lnSpc>
              <a:buNone/>
            </a:pPr>
            <a:r>
              <a:rPr lang="fr-FR" sz="1800" b="1" dirty="0" smtClean="0">
                <a:latin typeface="Times New Roman" pitchFamily="18" charset="0"/>
                <a:cs typeface="Times New Roman" pitchFamily="18" charset="0"/>
              </a:rPr>
              <a:t>Sujet n°03: </a:t>
            </a:r>
            <a:r>
              <a:rPr lang="fr-FR" sz="1800" dirty="0" smtClean="0">
                <a:latin typeface="Times New Roman" pitchFamily="18" charset="0"/>
                <a:cs typeface="Times New Roman" pitchFamily="18" charset="0"/>
              </a:rPr>
              <a:t>Analyse des pseudonymes des adhérents de la page </a:t>
            </a:r>
            <a:r>
              <a:rPr lang="fr-FR" sz="1800" dirty="0" err="1" smtClean="0">
                <a:latin typeface="Times New Roman" pitchFamily="18" charset="0"/>
                <a:cs typeface="Times New Roman" pitchFamily="18" charset="0"/>
              </a:rPr>
              <a:t>facebook</a:t>
            </a:r>
            <a:r>
              <a:rPr lang="fr-FR" sz="1800" dirty="0" smtClean="0">
                <a:latin typeface="Times New Roman" pitchFamily="18" charset="0"/>
                <a:cs typeface="Times New Roman" pitchFamily="18" charset="0"/>
              </a:rPr>
              <a:t> : Centre Universitaire </a:t>
            </a:r>
            <a:r>
              <a:rPr lang="fr-FR" sz="1800" dirty="0" err="1" smtClean="0">
                <a:latin typeface="Times New Roman" pitchFamily="18" charset="0"/>
                <a:cs typeface="Times New Roman" pitchFamily="18" charset="0"/>
              </a:rPr>
              <a:t>Abedelhafid</a:t>
            </a:r>
            <a:r>
              <a:rPr lang="fr-FR" sz="1800" dirty="0" smtClean="0">
                <a:latin typeface="Times New Roman" pitchFamily="18" charset="0"/>
                <a:cs typeface="Times New Roman" pitchFamily="18" charset="0"/>
              </a:rPr>
              <a:t> </a:t>
            </a:r>
            <a:r>
              <a:rPr lang="fr-FR" sz="1800" dirty="0" err="1" smtClean="0">
                <a:latin typeface="Times New Roman" pitchFamily="18" charset="0"/>
                <a:cs typeface="Times New Roman" pitchFamily="18" charset="0"/>
              </a:rPr>
              <a:t>Boussouf</a:t>
            </a:r>
            <a:r>
              <a:rPr lang="fr-FR" sz="1800" dirty="0" smtClean="0">
                <a:latin typeface="Times New Roman" pitchFamily="18" charset="0"/>
                <a:cs typeface="Times New Roman" pitchFamily="18" charset="0"/>
              </a:rPr>
              <a:t>-Mila</a:t>
            </a:r>
          </a:p>
          <a:p>
            <a:pPr algn="just">
              <a:lnSpc>
                <a:spcPct val="170000"/>
              </a:lnSpc>
            </a:pPr>
            <a:endParaRPr lang="fr-FR" sz="11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857232"/>
          </a:xfrm>
        </p:spPr>
        <p:txBody>
          <a:bodyPr/>
          <a:lstStyle/>
          <a:p>
            <a:r>
              <a:rPr lang="fr-FR" b="1" dirty="0" smtClean="0">
                <a:latin typeface="Times New Roman" pitchFamily="18" charset="0"/>
                <a:cs typeface="Times New Roman" pitchFamily="18" charset="0"/>
              </a:rPr>
              <a:t>La recherche universitaire</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85794"/>
            <a:ext cx="8929718" cy="2000264"/>
          </a:xfrm>
        </p:spPr>
        <p:txBody>
          <a:bodyPr>
            <a:normAutofit/>
          </a:bodyPr>
          <a:lstStyle/>
          <a:p>
            <a:pPr algn="just"/>
            <a:r>
              <a:rPr lang="fr-FR" sz="2400" dirty="0" smtClean="0">
                <a:latin typeface="Times New Roman" pitchFamily="18" charset="0"/>
                <a:cs typeface="Times New Roman" pitchFamily="18" charset="0"/>
              </a:rPr>
              <a:t>Toute </a:t>
            </a:r>
            <a:r>
              <a:rPr lang="fr-FR" sz="2400" dirty="0">
                <a:latin typeface="Times New Roman" pitchFamily="18" charset="0"/>
                <a:cs typeface="Times New Roman" pitchFamily="18" charset="0"/>
              </a:rPr>
              <a:t>recherche est </a:t>
            </a:r>
            <a:r>
              <a:rPr lang="fr-FR" sz="2400" dirty="0" smtClean="0">
                <a:latin typeface="Times New Roman" pitchFamily="18" charset="0"/>
                <a:cs typeface="Times New Roman" pitchFamily="18" charset="0"/>
              </a:rPr>
              <a:t>censée avoir </a:t>
            </a:r>
            <a:r>
              <a:rPr lang="fr-FR" sz="2400" dirty="0">
                <a:latin typeface="Times New Roman" pitchFamily="18" charset="0"/>
                <a:cs typeface="Times New Roman" pitchFamily="18" charset="0"/>
              </a:rPr>
              <a:t>un </a:t>
            </a:r>
            <a:r>
              <a:rPr lang="fr-FR" sz="2400" b="1" dirty="0">
                <a:latin typeface="Times New Roman" pitchFamily="18" charset="0"/>
                <a:cs typeface="Times New Roman" pitchFamily="18" charset="0"/>
              </a:rPr>
              <a:t>sujet</a:t>
            </a:r>
            <a:r>
              <a:rPr lang="fr-FR" sz="2400" dirty="0">
                <a:latin typeface="Times New Roman" pitchFamily="18" charset="0"/>
                <a:cs typeface="Times New Roman" pitchFamily="18" charset="0"/>
              </a:rPr>
              <a:t> précis, une </a:t>
            </a:r>
            <a:r>
              <a:rPr lang="fr-FR" sz="2400" b="1" dirty="0">
                <a:latin typeface="Times New Roman" pitchFamily="18" charset="0"/>
                <a:cs typeface="Times New Roman" pitchFamily="18" charset="0"/>
              </a:rPr>
              <a:t>problématique</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une </a:t>
            </a:r>
            <a:r>
              <a:rPr lang="fr-FR" sz="2400" b="1" dirty="0" smtClean="0">
                <a:latin typeface="Times New Roman" pitchFamily="18" charset="0"/>
                <a:cs typeface="Times New Roman" pitchFamily="18" charset="0"/>
              </a:rPr>
              <a:t>méthode </a:t>
            </a:r>
            <a:r>
              <a:rPr lang="fr-FR" sz="2400" dirty="0" smtClean="0">
                <a:latin typeface="Times New Roman" pitchFamily="18" charset="0"/>
                <a:cs typeface="Times New Roman" pitchFamily="18" charset="0"/>
              </a:rPr>
              <a:t>et un </a:t>
            </a:r>
            <a:r>
              <a:rPr lang="fr-FR" sz="2400" b="1" dirty="0" smtClean="0">
                <a:latin typeface="Times New Roman" pitchFamily="18" charset="0"/>
                <a:cs typeface="Times New Roman" pitchFamily="18" charset="0"/>
              </a:rPr>
              <a:t>plan</a:t>
            </a:r>
            <a:r>
              <a:rPr lang="fr-FR" sz="2400" dirty="0" smtClean="0">
                <a:latin typeface="Times New Roman" pitchFamily="18" charset="0"/>
                <a:cs typeface="Times New Roman" pitchFamily="18" charset="0"/>
              </a:rPr>
              <a:t>. </a:t>
            </a:r>
          </a:p>
          <a:p>
            <a:pPr algn="just"/>
            <a:r>
              <a:rPr lang="fr-FR" sz="2400" dirty="0" smtClean="0">
                <a:latin typeface="Times New Roman" pitchFamily="18" charset="0"/>
                <a:cs typeface="Times New Roman" pitchFamily="18" charset="0"/>
              </a:rPr>
              <a:t>Tous ces </a:t>
            </a:r>
            <a:r>
              <a:rPr lang="fr-FR" sz="2400" dirty="0">
                <a:latin typeface="Times New Roman" pitchFamily="18" charset="0"/>
                <a:cs typeface="Times New Roman" pitchFamily="18" charset="0"/>
              </a:rPr>
              <a:t>éléments doivent être explicités par l'étudiant au début de </a:t>
            </a:r>
            <a:r>
              <a:rPr lang="fr-FR" sz="2400" dirty="0" smtClean="0">
                <a:latin typeface="Times New Roman" pitchFamily="18" charset="0"/>
                <a:cs typeface="Times New Roman" pitchFamily="18" charset="0"/>
              </a:rPr>
              <a:t>son travail.</a:t>
            </a:r>
          </a:p>
          <a:p>
            <a:pPr>
              <a:buNone/>
            </a:pPr>
            <a:endParaRPr lang="fr-FR" dirty="0"/>
          </a:p>
        </p:txBody>
      </p:sp>
      <p:sp>
        <p:nvSpPr>
          <p:cNvPr id="4" name="Rectangle 3"/>
          <p:cNvSpPr/>
          <p:nvPr/>
        </p:nvSpPr>
        <p:spPr>
          <a:xfrm>
            <a:off x="0" y="2571744"/>
            <a:ext cx="9144000" cy="3416320"/>
          </a:xfrm>
          <a:prstGeom prst="rect">
            <a:avLst/>
          </a:prstGeom>
        </p:spPr>
        <p:txBody>
          <a:bodyPr wrap="square">
            <a:spAutoFit/>
          </a:bodyPr>
          <a:lstStyle/>
          <a:p>
            <a:pPr algn="just">
              <a:buFont typeface="Arial" pitchFamily="34" charset="0"/>
              <a:buChar char="•"/>
            </a:pPr>
            <a:r>
              <a:rPr lang="fr-FR" sz="2400" dirty="0" smtClean="0">
                <a:latin typeface="Times New Roman" pitchFamily="18" charset="0"/>
                <a:cs typeface="Times New Roman" pitchFamily="18" charset="0"/>
              </a:rPr>
              <a:t> Dans </a:t>
            </a:r>
            <a:r>
              <a:rPr lang="fr-FR" sz="2400" dirty="0">
                <a:latin typeface="Times New Roman" pitchFamily="18" charset="0"/>
                <a:cs typeface="Times New Roman" pitchFamily="18" charset="0"/>
              </a:rPr>
              <a:t>la pratique, la recherche peut prendre plusieurs formes. Elle </a:t>
            </a:r>
            <a:r>
              <a:rPr lang="fr-FR" sz="2400" dirty="0" smtClean="0">
                <a:latin typeface="Times New Roman" pitchFamily="18" charset="0"/>
                <a:cs typeface="Times New Roman" pitchFamily="18" charset="0"/>
              </a:rPr>
              <a:t>peut consister </a:t>
            </a:r>
            <a:r>
              <a:rPr lang="fr-FR" sz="2400" dirty="0">
                <a:latin typeface="Times New Roman" pitchFamily="18" charset="0"/>
                <a:cs typeface="Times New Roman" pitchFamily="18" charset="0"/>
              </a:rPr>
              <a:t>en :</a:t>
            </a:r>
          </a:p>
          <a:p>
            <a:pPr algn="just"/>
            <a:r>
              <a:rPr lang="fr-FR" sz="2400" dirty="0">
                <a:latin typeface="Times New Roman" pitchFamily="18" charset="0"/>
                <a:cs typeface="Times New Roman" pitchFamily="18" charset="0"/>
              </a:rPr>
              <a:t>• L'analyse d'un phénomène </a:t>
            </a:r>
            <a:r>
              <a:rPr lang="fr-FR" sz="2400" dirty="0" smtClean="0">
                <a:latin typeface="Times New Roman" pitchFamily="18" charset="0"/>
                <a:cs typeface="Times New Roman" pitchFamily="18" charset="0"/>
              </a:rPr>
              <a:t>ancien ou </a:t>
            </a:r>
            <a:r>
              <a:rPr lang="fr-FR" sz="2400" dirty="0">
                <a:latin typeface="Times New Roman" pitchFamily="18" charset="0"/>
                <a:cs typeface="Times New Roman" pitchFamily="18" charset="0"/>
              </a:rPr>
              <a:t>nouveau.</a:t>
            </a:r>
          </a:p>
          <a:p>
            <a:pPr algn="just"/>
            <a:r>
              <a:rPr lang="fr-FR" sz="2400" dirty="0">
                <a:latin typeface="Times New Roman" pitchFamily="18" charset="0"/>
                <a:cs typeface="Times New Roman" pitchFamily="18" charset="0"/>
              </a:rPr>
              <a:t>• L'interprétation et la critique d'une </a:t>
            </a:r>
            <a:r>
              <a:rPr lang="fr-FR" sz="2400" dirty="0" smtClean="0">
                <a:latin typeface="Times New Roman" pitchFamily="18" charset="0"/>
                <a:cs typeface="Times New Roman" pitchFamily="18" charset="0"/>
              </a:rPr>
              <a:t>œuvre </a:t>
            </a:r>
            <a:r>
              <a:rPr lang="fr-FR" sz="2400" i="1" dirty="0" smtClean="0">
                <a:latin typeface="Times New Roman" pitchFamily="18" charset="0"/>
                <a:cs typeface="Times New Roman" pitchFamily="18" charset="0"/>
              </a:rPr>
              <a:t>ou un </a:t>
            </a:r>
            <a:r>
              <a:rPr lang="fr-FR" sz="2400" i="1" dirty="0">
                <a:latin typeface="Times New Roman" pitchFamily="18" charset="0"/>
                <a:cs typeface="Times New Roman" pitchFamily="18" charset="0"/>
              </a:rPr>
              <a:t>texte précis.</a:t>
            </a:r>
          </a:p>
          <a:p>
            <a:pPr algn="just"/>
            <a:r>
              <a:rPr lang="fr-FR" sz="2400" dirty="0" smtClean="0">
                <a:latin typeface="Times New Roman" pitchFamily="18" charset="0"/>
                <a:cs typeface="Times New Roman" pitchFamily="18" charset="0"/>
              </a:rPr>
              <a:t>•L'éclairement d'une problématique ancienne avec </a:t>
            </a:r>
            <a:r>
              <a:rPr lang="fr-FR" sz="2400" dirty="0">
                <a:latin typeface="Times New Roman" pitchFamily="18" charset="0"/>
                <a:cs typeface="Times New Roman" pitchFamily="18" charset="0"/>
              </a:rPr>
              <a:t>des éléments nouveaux.</a:t>
            </a:r>
          </a:p>
          <a:p>
            <a:pPr algn="just"/>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La confrontation et la comparaison de textes ou de </a:t>
            </a:r>
            <a:r>
              <a:rPr lang="fr-FR" sz="2400" dirty="0" smtClean="0">
                <a:latin typeface="Times New Roman" pitchFamily="18" charset="0"/>
                <a:cs typeface="Times New Roman" pitchFamily="18" charset="0"/>
              </a:rPr>
              <a:t>corpus anciens </a:t>
            </a:r>
            <a:r>
              <a:rPr lang="fr-FR" sz="2400" dirty="0">
                <a:latin typeface="Times New Roman" pitchFamily="18" charset="0"/>
                <a:cs typeface="Times New Roman" pitchFamily="18" charset="0"/>
              </a:rPr>
              <a:t>et modernes.</a:t>
            </a:r>
          </a:p>
          <a:p>
            <a:pPr algn="just"/>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36"/>
            <a:ext cx="8229600" cy="1143000"/>
          </a:xfrm>
        </p:spPr>
        <p:txBody>
          <a:bodyPr>
            <a:normAutofit fontScale="90000"/>
          </a:bodyPr>
          <a:lstStyle/>
          <a:p>
            <a:r>
              <a:rPr lang="fr-FR" b="1" dirty="0" smtClean="0">
                <a:latin typeface="Times New Roman" pitchFamily="18" charset="0"/>
                <a:cs typeface="Times New Roman" pitchFamily="18" charset="0"/>
              </a:rPr>
              <a:t>Le </a:t>
            </a:r>
            <a:r>
              <a:rPr lang="fr-FR" b="1" dirty="0">
                <a:latin typeface="Times New Roman" pitchFamily="18" charset="0"/>
                <a:cs typeface="Times New Roman" pitchFamily="18" charset="0"/>
              </a:rPr>
              <a:t>travail doit être découpé de manière schématique </a:t>
            </a:r>
            <a:r>
              <a:rPr lang="fr-FR" b="1" dirty="0" smtClean="0">
                <a:latin typeface="Times New Roman" pitchFamily="18" charset="0"/>
                <a:cs typeface="Times New Roman" pitchFamily="18" charset="0"/>
              </a:rPr>
              <a:t>en trois </a:t>
            </a:r>
            <a:r>
              <a:rPr lang="fr-FR" b="1" dirty="0">
                <a:latin typeface="Times New Roman" pitchFamily="18" charset="0"/>
                <a:cs typeface="Times New Roman" pitchFamily="18" charset="0"/>
              </a:rPr>
              <a:t>grandes phases </a:t>
            </a:r>
            <a:r>
              <a:rPr lang="fr-FR" dirty="0"/>
              <a:t>:</a:t>
            </a:r>
          </a:p>
        </p:txBody>
      </p:sp>
      <p:sp>
        <p:nvSpPr>
          <p:cNvPr id="3" name="Espace réservé du contenu 2"/>
          <p:cNvSpPr>
            <a:spLocks noGrp="1"/>
          </p:cNvSpPr>
          <p:nvPr>
            <p:ph idx="1"/>
          </p:nvPr>
        </p:nvSpPr>
        <p:spPr>
          <a:xfrm>
            <a:off x="500034" y="2071678"/>
            <a:ext cx="8229600" cy="4525963"/>
          </a:xfrm>
        </p:spPr>
        <p:txBody>
          <a:bodyPr>
            <a:normAutofit fontScale="92500" lnSpcReduction="10000"/>
          </a:bodyPr>
          <a:lstStyle/>
          <a:p>
            <a:pPr algn="just"/>
            <a:r>
              <a:rPr lang="fr-FR" b="1" dirty="0">
                <a:latin typeface="Times New Roman" pitchFamily="18" charset="0"/>
                <a:cs typeface="Times New Roman" pitchFamily="18" charset="0"/>
              </a:rPr>
              <a:t>1) </a:t>
            </a:r>
            <a:r>
              <a:rPr lang="fr-FR" b="1" i="1" dirty="0">
                <a:latin typeface="Times New Roman" pitchFamily="18" charset="0"/>
                <a:cs typeface="Times New Roman" pitchFamily="18" charset="0"/>
              </a:rPr>
              <a:t>La phase </a:t>
            </a:r>
            <a:r>
              <a:rPr lang="fr-FR" b="1" i="1" u="sng" dirty="0">
                <a:latin typeface="Times New Roman" pitchFamily="18" charset="0"/>
                <a:cs typeface="Times New Roman" pitchFamily="18" charset="0"/>
              </a:rPr>
              <a:t>préparatoire</a:t>
            </a:r>
            <a:r>
              <a:rPr lang="fr-FR" b="1" i="1" dirty="0">
                <a:latin typeface="Times New Roman" pitchFamily="18" charset="0"/>
                <a:cs typeface="Times New Roman" pitchFamily="18" charset="0"/>
              </a:rPr>
              <a:t> qui permet de circonscrire un objet </a:t>
            </a:r>
            <a:r>
              <a:rPr lang="fr-FR" b="1" i="1" dirty="0" smtClean="0">
                <a:latin typeface="Times New Roman" pitchFamily="18" charset="0"/>
                <a:cs typeface="Times New Roman" pitchFamily="18" charset="0"/>
              </a:rPr>
              <a:t>de </a:t>
            </a:r>
            <a:r>
              <a:rPr lang="fr-FR" dirty="0" smtClean="0">
                <a:latin typeface="Times New Roman" pitchFamily="18" charset="0"/>
                <a:cs typeface="Times New Roman" pitchFamily="18" charset="0"/>
              </a:rPr>
              <a:t>recherche,                  </a:t>
            </a:r>
            <a:r>
              <a:rPr lang="fr-FR" dirty="0">
                <a:latin typeface="Times New Roman" pitchFamily="18" charset="0"/>
                <a:cs typeface="Times New Roman" pitchFamily="18" charset="0"/>
              </a:rPr>
              <a:t>spécifique </a:t>
            </a:r>
            <a:r>
              <a:rPr lang="fr-FR" dirty="0" smtClean="0">
                <a:latin typeface="Times New Roman" pitchFamily="18" charset="0"/>
                <a:cs typeface="Times New Roman" pitchFamily="18" charset="0"/>
              </a:rPr>
              <a:t>selon le :</a:t>
            </a:r>
          </a:p>
          <a:p>
            <a:pPr algn="just">
              <a:buNone/>
            </a:pPr>
            <a:r>
              <a:rPr lang="fr-FR" dirty="0" smtClean="0">
                <a:latin typeface="Times New Roman" pitchFamily="18" charset="0"/>
                <a:cs typeface="Times New Roman" pitchFamily="18" charset="0"/>
              </a:rPr>
              <a:t>- Le domaine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la spécialité</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la thématique, les auteurs, l’époque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contexte </a:t>
            </a:r>
            <a:r>
              <a:rPr lang="fr-FR" dirty="0">
                <a:latin typeface="Times New Roman" pitchFamily="18" charset="0"/>
                <a:cs typeface="Times New Roman" pitchFamily="18" charset="0"/>
              </a:rPr>
              <a:t>et </a:t>
            </a:r>
            <a:r>
              <a:rPr lang="fr-FR" b="1" dirty="0">
                <a:latin typeface="Times New Roman" pitchFamily="18" charset="0"/>
                <a:cs typeface="Times New Roman" pitchFamily="18" charset="0"/>
              </a:rPr>
              <a:t>de s'assurer de sa faisabilité</a:t>
            </a:r>
            <a:r>
              <a:rPr lang="fr-FR" dirty="0">
                <a:latin typeface="Times New Roman" pitchFamily="18" charset="0"/>
                <a:cs typeface="Times New Roman" pitchFamily="18" charset="0"/>
              </a:rPr>
              <a:t> en répertoriant notamment</a:t>
            </a:r>
          </a:p>
          <a:p>
            <a:pPr algn="just"/>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documents disponibles, les travaux antérieurs, </a:t>
            </a:r>
            <a:r>
              <a:rPr lang="fr-FR" dirty="0" smtClean="0">
                <a:latin typeface="Times New Roman" pitchFamily="18" charset="0"/>
                <a:cs typeface="Times New Roman" pitchFamily="18" charset="0"/>
              </a:rPr>
              <a:t> l'intérêt de la recherche...</a:t>
            </a:r>
            <a:endParaRPr lang="fr-FR" dirty="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La stratégie à </a:t>
            </a:r>
            <a:r>
              <a:rPr lang="fr-FR" dirty="0">
                <a:latin typeface="Times New Roman" pitchFamily="18" charset="0"/>
                <a:cs typeface="Times New Roman" pitchFamily="18" charset="0"/>
              </a:rPr>
              <a:t>court et à long terme de la recherche, etc.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itchFamily="18" charset="0"/>
                <a:cs typeface="Times New Roman" pitchFamily="18" charset="0"/>
              </a:rPr>
              <a:t>2) </a:t>
            </a:r>
            <a:r>
              <a:rPr lang="fr-FR" b="1" i="1" dirty="0">
                <a:latin typeface="Times New Roman" pitchFamily="18" charset="0"/>
                <a:cs typeface="Times New Roman" pitchFamily="18" charset="0"/>
              </a:rPr>
              <a:t>La phase de réalisation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428736"/>
            <a:ext cx="8229600" cy="5143536"/>
          </a:xfrm>
        </p:spPr>
        <p:txBody>
          <a:bodyPr>
            <a:normAutofit lnSpcReduction="10000"/>
          </a:bodyPr>
          <a:lstStyle/>
          <a:p>
            <a:pPr algn="just">
              <a:buFont typeface="Wingdings" pitchFamily="2" charset="2"/>
              <a:buChar char="§"/>
            </a:pPr>
            <a:r>
              <a:rPr lang="fr-FR" dirty="0" smtClean="0">
                <a:latin typeface="Times New Roman" pitchFamily="18" charset="0"/>
                <a:cs typeface="Times New Roman" pitchFamily="18" charset="0"/>
              </a:rPr>
              <a:t>Elle comporte </a:t>
            </a:r>
            <a:r>
              <a:rPr lang="fr-FR" dirty="0">
                <a:latin typeface="Times New Roman" pitchFamily="18" charset="0"/>
                <a:cs typeface="Times New Roman" pitchFamily="18" charset="0"/>
              </a:rPr>
              <a:t>l'élaboration </a:t>
            </a:r>
            <a:r>
              <a:rPr lang="fr-FR" b="1" i="1" dirty="0">
                <a:latin typeface="Times New Roman" pitchFamily="18" charset="0"/>
                <a:cs typeface="Times New Roman" pitchFamily="18" charset="0"/>
              </a:rPr>
              <a:t>d'un plan </a:t>
            </a:r>
            <a:r>
              <a:rPr lang="fr-FR" b="1" i="1" dirty="0" smtClean="0">
                <a:latin typeface="Times New Roman" pitchFamily="18" charset="0"/>
                <a:cs typeface="Times New Roman" pitchFamily="18" charset="0"/>
              </a:rPr>
              <a:t>de travail </a:t>
            </a:r>
            <a:r>
              <a:rPr lang="fr-FR" dirty="0">
                <a:latin typeface="Times New Roman" pitchFamily="18" charset="0"/>
                <a:cs typeface="Times New Roman" pitchFamily="18" charset="0"/>
              </a:rPr>
              <a:t>puis </a:t>
            </a:r>
            <a:r>
              <a:rPr lang="fr-FR" b="1" i="1" dirty="0">
                <a:latin typeface="Times New Roman" pitchFamily="18" charset="0"/>
                <a:cs typeface="Times New Roman" pitchFamily="18" charset="0"/>
              </a:rPr>
              <a:t>d'un plan de rédaction</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just">
              <a:buFont typeface="Wingdings" pitchFamily="2" charset="2"/>
              <a:buChar char="§"/>
            </a:pPr>
            <a:r>
              <a:rPr lang="fr-FR" dirty="0" smtClean="0">
                <a:latin typeface="Times New Roman" pitchFamily="18" charset="0"/>
                <a:cs typeface="Times New Roman" pitchFamily="18" charset="0"/>
              </a:rPr>
              <a:t>Elle </a:t>
            </a:r>
            <a:r>
              <a:rPr lang="fr-FR" dirty="0">
                <a:latin typeface="Times New Roman" pitchFamily="18" charset="0"/>
                <a:cs typeface="Times New Roman" pitchFamily="18" charset="0"/>
              </a:rPr>
              <a:t>commence par une analyse </a:t>
            </a:r>
            <a:r>
              <a:rPr lang="fr-FR" dirty="0" smtClean="0">
                <a:latin typeface="Times New Roman" pitchFamily="18" charset="0"/>
                <a:cs typeface="Times New Roman" pitchFamily="18" charset="0"/>
              </a:rPr>
              <a:t>de </a:t>
            </a:r>
            <a:r>
              <a:rPr lang="fr-FR" b="1" i="1" dirty="0" smtClean="0">
                <a:latin typeface="Times New Roman" pitchFamily="18" charset="0"/>
                <a:cs typeface="Times New Roman" pitchFamily="18" charset="0"/>
              </a:rPr>
              <a:t>l'existant </a:t>
            </a:r>
            <a:r>
              <a:rPr lang="fr-FR" dirty="0" smtClean="0">
                <a:latin typeface="Times New Roman" pitchFamily="18" charset="0"/>
                <a:cs typeface="Times New Roman" pitchFamily="18" charset="0"/>
              </a:rPr>
              <a:t>avant </a:t>
            </a:r>
            <a:r>
              <a:rPr lang="fr-FR" dirty="0">
                <a:latin typeface="Times New Roman" pitchFamily="18" charset="0"/>
                <a:cs typeface="Times New Roman" pitchFamily="18" charset="0"/>
              </a:rPr>
              <a:t>d'élargir la recherche à ce qui est </a:t>
            </a:r>
            <a:r>
              <a:rPr lang="fr-FR" b="1" i="1" dirty="0">
                <a:latin typeface="Times New Roman" pitchFamily="18" charset="0"/>
                <a:cs typeface="Times New Roman" pitchFamily="18" charset="0"/>
              </a:rPr>
              <a:t>inconnu</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just">
              <a:buFont typeface="Wingdings" pitchFamily="2" charset="2"/>
              <a:buChar char="§"/>
            </a:pPr>
            <a:r>
              <a:rPr lang="fr-FR" dirty="0" smtClean="0">
                <a:latin typeface="Times New Roman" pitchFamily="18" charset="0"/>
                <a:cs typeface="Times New Roman" pitchFamily="18" charset="0"/>
              </a:rPr>
              <a:t>Au niveau de cette phase, le jeune chercheur doit </a:t>
            </a:r>
            <a:r>
              <a:rPr lang="fr-FR" dirty="0">
                <a:latin typeface="Times New Roman" pitchFamily="18" charset="0"/>
                <a:cs typeface="Times New Roman" pitchFamily="18" charset="0"/>
              </a:rPr>
              <a:t>alterner les phases de </a:t>
            </a:r>
            <a:r>
              <a:rPr lang="fr-FR" b="1" dirty="0">
                <a:latin typeface="Times New Roman" pitchFamily="18" charset="0"/>
                <a:cs typeface="Times New Roman" pitchFamily="18" charset="0"/>
              </a:rPr>
              <a:t>documentation</a:t>
            </a:r>
            <a:r>
              <a:rPr lang="fr-FR" dirty="0">
                <a:latin typeface="Times New Roman" pitchFamily="18" charset="0"/>
                <a:cs typeface="Times New Roman" pitchFamily="18" charset="0"/>
              </a:rPr>
              <a:t> avec les phases </a:t>
            </a:r>
            <a:r>
              <a:rPr lang="fr-FR" dirty="0" smtClean="0">
                <a:latin typeface="Times New Roman" pitchFamily="18" charset="0"/>
                <a:cs typeface="Times New Roman" pitchFamily="18" charset="0"/>
              </a:rPr>
              <a:t>de </a:t>
            </a:r>
            <a:r>
              <a:rPr lang="fr-FR" b="1" dirty="0" smtClean="0">
                <a:latin typeface="Times New Roman" pitchFamily="18" charset="0"/>
                <a:cs typeface="Times New Roman" pitchFamily="18" charset="0"/>
              </a:rPr>
              <a:t>rédaction</a:t>
            </a:r>
            <a:r>
              <a:rPr lang="fr-FR" dirty="0" smtClean="0">
                <a:latin typeface="Times New Roman" pitchFamily="18" charset="0"/>
                <a:cs typeface="Times New Roman" pitchFamily="18" charset="0"/>
              </a:rPr>
              <a:t> pour </a:t>
            </a:r>
            <a:r>
              <a:rPr lang="fr-FR" dirty="0">
                <a:latin typeface="Times New Roman" pitchFamily="18" charset="0"/>
                <a:cs typeface="Times New Roman" pitchFamily="18" charset="0"/>
              </a:rPr>
              <a:t>ne pas se trouver, en bout de course, </a:t>
            </a:r>
            <a:r>
              <a:rPr lang="fr-FR" dirty="0" smtClean="0">
                <a:latin typeface="Times New Roman" pitchFamily="18" charset="0"/>
                <a:cs typeface="Times New Roman" pitchFamily="18" charset="0"/>
              </a:rPr>
              <a:t>submergé d’informations </a:t>
            </a:r>
            <a:r>
              <a:rPr lang="fr-FR" dirty="0">
                <a:latin typeface="Times New Roman" pitchFamily="18" charset="0"/>
                <a:cs typeface="Times New Roman" pitchFamily="18" charset="0"/>
              </a:rPr>
              <a:t>hétéroclites dont il ne sait que faire ni comment </a:t>
            </a:r>
            <a:r>
              <a:rPr lang="fr-FR" dirty="0" smtClean="0">
                <a:latin typeface="Times New Roman" pitchFamily="18" charset="0"/>
                <a:cs typeface="Times New Roman" pitchFamily="18" charset="0"/>
              </a:rPr>
              <a:t>les organiser</a:t>
            </a:r>
            <a:r>
              <a:rPr lang="fr-FR" dirty="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3) La </a:t>
            </a:r>
            <a:r>
              <a:rPr lang="fr-FR" b="1" i="1" dirty="0" smtClean="0">
                <a:latin typeface="Times New Roman" pitchFamily="18" charset="0"/>
                <a:cs typeface="Times New Roman" pitchFamily="18" charset="0"/>
              </a:rPr>
              <a:t>phase finale</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285860"/>
            <a:ext cx="8229600" cy="5357850"/>
          </a:xfrm>
        </p:spPr>
        <p:txBody>
          <a:bodyPr>
            <a:normAutofit/>
          </a:bodyPr>
          <a:lstStyle/>
          <a:p>
            <a:pPr algn="just"/>
            <a:r>
              <a:rPr lang="fr-FR" b="1" i="1" dirty="0" smtClean="0">
                <a:latin typeface="Times New Roman" pitchFamily="18" charset="0"/>
                <a:cs typeface="Times New Roman" pitchFamily="18" charset="0"/>
              </a:rPr>
              <a:t>qui </a:t>
            </a:r>
            <a:r>
              <a:rPr lang="fr-FR" b="1" i="1" dirty="0">
                <a:latin typeface="Times New Roman" pitchFamily="18" charset="0"/>
                <a:cs typeface="Times New Roman" pitchFamily="18" charset="0"/>
              </a:rPr>
              <a:t>consiste à soumettre </a:t>
            </a:r>
            <a:r>
              <a:rPr lang="fr-FR" b="1" i="1" dirty="0" smtClean="0">
                <a:latin typeface="Times New Roman" pitchFamily="18" charset="0"/>
                <a:cs typeface="Times New Roman" pitchFamily="18" charset="0"/>
              </a:rPr>
              <a:t>le travail au </a:t>
            </a:r>
            <a:r>
              <a:rPr lang="fr-FR" b="1" i="1" dirty="0">
                <a:latin typeface="Times New Roman" pitchFamily="18" charset="0"/>
                <a:cs typeface="Times New Roman" pitchFamily="18" charset="0"/>
              </a:rPr>
              <a:t>directeur </a:t>
            </a:r>
            <a:r>
              <a:rPr lang="fr-FR" b="1" i="1" dirty="0" smtClean="0">
                <a:latin typeface="Times New Roman" pitchFamily="18" charset="0"/>
                <a:cs typeface="Times New Roman" pitchFamily="18" charset="0"/>
              </a:rPr>
              <a:t>pour </a:t>
            </a:r>
            <a:r>
              <a:rPr lang="fr-FR" dirty="0" smtClean="0">
                <a:latin typeface="Times New Roman" pitchFamily="18" charset="0"/>
                <a:cs typeface="Times New Roman" pitchFamily="18" charset="0"/>
              </a:rPr>
              <a:t>validation </a:t>
            </a:r>
            <a:r>
              <a:rPr lang="fr-FR" dirty="0">
                <a:latin typeface="Times New Roman" pitchFamily="18" charset="0"/>
                <a:cs typeface="Times New Roman" pitchFamily="18" charset="0"/>
              </a:rPr>
              <a:t>et contrôle de la qualité. Elle englobe également </a:t>
            </a:r>
            <a:r>
              <a:rPr lang="fr-FR" dirty="0" smtClean="0">
                <a:latin typeface="Times New Roman" pitchFamily="18" charset="0"/>
                <a:cs typeface="Times New Roman" pitchFamily="18" charset="0"/>
              </a:rPr>
              <a:t>les éventuelles demandes d'aménagement, d'approfondissement ou simplement </a:t>
            </a:r>
            <a:r>
              <a:rPr lang="fr-FR" dirty="0">
                <a:latin typeface="Times New Roman" pitchFamily="18" charset="0"/>
                <a:cs typeface="Times New Roman" pitchFamily="18" charset="0"/>
              </a:rPr>
              <a:t>de précision. Cette phase est couronnée par la </a:t>
            </a:r>
            <a:r>
              <a:rPr lang="fr-FR" dirty="0" smtClean="0">
                <a:latin typeface="Times New Roman" pitchFamily="18" charset="0"/>
                <a:cs typeface="Times New Roman" pitchFamily="18" charset="0"/>
              </a:rPr>
              <a:t>soutenance publique </a:t>
            </a:r>
            <a:r>
              <a:rPr lang="fr-FR" dirty="0">
                <a:latin typeface="Times New Roman" pitchFamily="18" charset="0"/>
                <a:cs typeface="Times New Roman" pitchFamily="18" charset="0"/>
              </a:rPr>
              <a:t>et la discussion des résultats de la recherche.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857232"/>
            <a:ext cx="8929718" cy="5786478"/>
          </a:xfrm>
        </p:spPr>
        <p:txBody>
          <a:bodyPr>
            <a:normAutofit fontScale="70000" lnSpcReduction="20000"/>
          </a:bodyPr>
          <a:lstStyle/>
          <a:p>
            <a:pPr algn="just"/>
            <a:r>
              <a:rPr lang="fr-FR" b="1" i="1" dirty="0">
                <a:solidFill>
                  <a:schemeClr val="tx1"/>
                </a:solidFill>
                <a:latin typeface="Times New Roman" pitchFamily="18" charset="0"/>
                <a:cs typeface="Times New Roman" pitchFamily="18" charset="0"/>
              </a:rPr>
              <a:t>Pour un mémoire de recherche</a:t>
            </a:r>
          </a:p>
          <a:p>
            <a:pPr algn="just"/>
            <a:r>
              <a:rPr lang="fr-FR" dirty="0">
                <a:solidFill>
                  <a:schemeClr val="tx1"/>
                </a:solidFill>
                <a:latin typeface="Times New Roman" pitchFamily="18" charset="0"/>
                <a:cs typeface="Times New Roman" pitchFamily="18" charset="0"/>
              </a:rPr>
              <a:t>• </a:t>
            </a:r>
            <a:r>
              <a:rPr lang="fr-FR" dirty="0" smtClean="0">
                <a:solidFill>
                  <a:schemeClr val="tx1"/>
                </a:solidFill>
                <a:latin typeface="Times New Roman" pitchFamily="18" charset="0"/>
                <a:cs typeface="Times New Roman" pitchFamily="18" charset="0"/>
              </a:rPr>
              <a:t>Fin </a:t>
            </a:r>
            <a:r>
              <a:rPr lang="fr-FR" i="1" dirty="0" smtClean="0">
                <a:solidFill>
                  <a:schemeClr val="tx1"/>
                </a:solidFill>
                <a:latin typeface="Times New Roman" pitchFamily="18" charset="0"/>
                <a:cs typeface="Times New Roman" pitchFamily="18" charset="0"/>
              </a:rPr>
              <a:t>octobre/ début novembre : </a:t>
            </a:r>
            <a:r>
              <a:rPr lang="fr-FR" i="1" dirty="0">
                <a:solidFill>
                  <a:schemeClr val="tx1"/>
                </a:solidFill>
                <a:latin typeface="Times New Roman" pitchFamily="18" charset="0"/>
                <a:cs typeface="Times New Roman" pitchFamily="18" charset="0"/>
              </a:rPr>
              <a:t>choix d'un directeur de recherche et d'un sujet </a:t>
            </a:r>
            <a:endParaRPr lang="fr-FR" dirty="0">
              <a:solidFill>
                <a:schemeClr val="tx1"/>
              </a:solidFill>
              <a:latin typeface="Times New Roman" pitchFamily="18" charset="0"/>
              <a:cs typeface="Times New Roman" pitchFamily="18" charset="0"/>
            </a:endParaRPr>
          </a:p>
          <a:p>
            <a:pPr algn="just"/>
            <a:r>
              <a:rPr lang="fr-FR" dirty="0">
                <a:solidFill>
                  <a:schemeClr val="tx1"/>
                </a:solidFill>
                <a:latin typeface="Times New Roman" pitchFamily="18" charset="0"/>
                <a:cs typeface="Times New Roman" pitchFamily="18" charset="0"/>
              </a:rPr>
              <a:t>• </a:t>
            </a:r>
            <a:r>
              <a:rPr lang="fr-FR" i="1" dirty="0" smtClean="0">
                <a:solidFill>
                  <a:schemeClr val="tx1"/>
                </a:solidFill>
                <a:latin typeface="Times New Roman" pitchFamily="18" charset="0"/>
                <a:cs typeface="Times New Roman" pitchFamily="18" charset="0"/>
              </a:rPr>
              <a:t>Fin novembre: </a:t>
            </a:r>
            <a:r>
              <a:rPr lang="fr-FR" i="1" dirty="0">
                <a:solidFill>
                  <a:schemeClr val="tx1"/>
                </a:solidFill>
                <a:latin typeface="Times New Roman" pitchFamily="18" charset="0"/>
                <a:cs typeface="Times New Roman" pitchFamily="18" charset="0"/>
              </a:rPr>
              <a:t>présentation d'un plan de travail et </a:t>
            </a:r>
            <a:r>
              <a:rPr lang="fr-FR" i="1" dirty="0" smtClean="0">
                <a:solidFill>
                  <a:schemeClr val="tx1"/>
                </a:solidFill>
                <a:latin typeface="Times New Roman" pitchFamily="18" charset="0"/>
                <a:cs typeface="Times New Roman" pitchFamily="18" charset="0"/>
              </a:rPr>
              <a:t>d'une </a:t>
            </a:r>
            <a:r>
              <a:rPr lang="fr-FR" dirty="0" smtClean="0">
                <a:solidFill>
                  <a:schemeClr val="tx1"/>
                </a:solidFill>
                <a:latin typeface="Times New Roman" pitchFamily="18" charset="0"/>
                <a:cs typeface="Times New Roman" pitchFamily="18" charset="0"/>
              </a:rPr>
              <a:t>bibliographie </a:t>
            </a:r>
            <a:r>
              <a:rPr lang="fr-FR" dirty="0">
                <a:solidFill>
                  <a:schemeClr val="tx1"/>
                </a:solidFill>
                <a:latin typeface="Times New Roman" pitchFamily="18" charset="0"/>
                <a:cs typeface="Times New Roman" pitchFamily="18" charset="0"/>
              </a:rPr>
              <a:t>(générale et spécialisée).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a:t>
            </a:r>
            <a:r>
              <a:rPr lang="fr-FR" i="1" dirty="0" smtClean="0">
                <a:solidFill>
                  <a:schemeClr val="tx1"/>
                </a:solidFill>
                <a:latin typeface="Times New Roman" pitchFamily="18" charset="0"/>
                <a:cs typeface="Times New Roman" pitchFamily="18" charset="0"/>
              </a:rPr>
              <a:t>écembre: </a:t>
            </a:r>
            <a:r>
              <a:rPr lang="fr-FR" i="1" dirty="0">
                <a:solidFill>
                  <a:schemeClr val="tx1"/>
                </a:solidFill>
                <a:latin typeface="Times New Roman" pitchFamily="18" charset="0"/>
                <a:cs typeface="Times New Roman" pitchFamily="18" charset="0"/>
              </a:rPr>
              <a:t>présentation </a:t>
            </a:r>
            <a:r>
              <a:rPr lang="fr-FR" i="1" dirty="0" smtClean="0">
                <a:solidFill>
                  <a:schemeClr val="tx1"/>
                </a:solidFill>
                <a:latin typeface="Times New Roman" pitchFamily="18" charset="0"/>
                <a:cs typeface="Times New Roman" pitchFamily="18" charset="0"/>
              </a:rPr>
              <a:t>de l’avant-projet (comportant problématique et démarche du travail) et </a:t>
            </a:r>
            <a:r>
              <a:rPr lang="fr-FR" i="1" dirty="0">
                <a:solidFill>
                  <a:schemeClr val="tx1"/>
                </a:solidFill>
                <a:latin typeface="Times New Roman" pitchFamily="18" charset="0"/>
                <a:cs typeface="Times New Roman" pitchFamily="18" charset="0"/>
              </a:rPr>
              <a:t>des </a:t>
            </a:r>
            <a:r>
              <a:rPr lang="fr-FR" i="1" dirty="0" smtClean="0">
                <a:solidFill>
                  <a:schemeClr val="tx1"/>
                </a:solidFill>
                <a:latin typeface="Times New Roman" pitchFamily="18" charset="0"/>
                <a:cs typeface="Times New Roman" pitchFamily="18" charset="0"/>
              </a:rPr>
              <a:t>fiches </a:t>
            </a:r>
            <a:r>
              <a:rPr lang="fr-FR" dirty="0" smtClean="0">
                <a:solidFill>
                  <a:schemeClr val="tx1"/>
                </a:solidFill>
                <a:latin typeface="Times New Roman" pitchFamily="18" charset="0"/>
                <a:cs typeface="Times New Roman" pitchFamily="18" charset="0"/>
              </a:rPr>
              <a:t>de </a:t>
            </a:r>
            <a:r>
              <a:rPr lang="fr-FR" dirty="0">
                <a:solidFill>
                  <a:schemeClr val="tx1"/>
                </a:solidFill>
                <a:latin typeface="Times New Roman" pitchFamily="18" charset="0"/>
                <a:cs typeface="Times New Roman" pitchFamily="18" charset="0"/>
              </a:rPr>
              <a:t>lecture réalisées sur le sujet (preuves de sérieux).</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a:t>
            </a:r>
            <a:r>
              <a:rPr lang="fr-FR" i="1" dirty="0" smtClean="0">
                <a:solidFill>
                  <a:schemeClr val="tx1"/>
                </a:solidFill>
                <a:latin typeface="Times New Roman" pitchFamily="18" charset="0"/>
                <a:cs typeface="Times New Roman" pitchFamily="18" charset="0"/>
              </a:rPr>
              <a:t>janvier: </a:t>
            </a:r>
            <a:r>
              <a:rPr lang="fr-FR" i="1" dirty="0">
                <a:solidFill>
                  <a:schemeClr val="tx1"/>
                </a:solidFill>
                <a:latin typeface="Times New Roman" pitchFamily="18" charset="0"/>
                <a:cs typeface="Times New Roman" pitchFamily="18" charset="0"/>
              </a:rPr>
              <a:t>présentation d'un plan détaillé de rédaction </a:t>
            </a:r>
            <a:r>
              <a:rPr lang="fr-FR" i="1" dirty="0" smtClean="0">
                <a:solidFill>
                  <a:schemeClr val="tx1"/>
                </a:solidFill>
                <a:latin typeface="Times New Roman" pitchFamily="18" charset="0"/>
                <a:cs typeface="Times New Roman" pitchFamily="18" charset="0"/>
              </a:rPr>
              <a:t>et </a:t>
            </a:r>
            <a:r>
              <a:rPr lang="fr-FR" dirty="0" smtClean="0">
                <a:solidFill>
                  <a:schemeClr val="tx1"/>
                </a:solidFill>
                <a:latin typeface="Times New Roman" pitchFamily="18" charset="0"/>
                <a:cs typeface="Times New Roman" pitchFamily="18" charset="0"/>
              </a:rPr>
              <a:t>d'un </a:t>
            </a:r>
            <a:r>
              <a:rPr lang="fr-FR" dirty="0">
                <a:solidFill>
                  <a:schemeClr val="tx1"/>
                </a:solidFill>
                <a:latin typeface="Times New Roman" pitchFamily="18" charset="0"/>
                <a:cs typeface="Times New Roman" pitchFamily="18" charset="0"/>
              </a:rPr>
              <a:t>échantillon d'analyse (pour avis).</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février : présentation de l'introduction et d'un chapitre au</a:t>
            </a:r>
          </a:p>
          <a:p>
            <a:pPr algn="just"/>
            <a:r>
              <a:rPr lang="fr-FR" dirty="0">
                <a:solidFill>
                  <a:schemeClr val="tx1"/>
                </a:solidFill>
                <a:latin typeface="Times New Roman" pitchFamily="18" charset="0"/>
                <a:cs typeface="Times New Roman" pitchFamily="18" charset="0"/>
              </a:rPr>
              <a:t>moins de la rédaction (pour accord).</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avril : présentation </a:t>
            </a:r>
            <a:r>
              <a:rPr lang="fr-FR" i="1" dirty="0" smtClean="0">
                <a:solidFill>
                  <a:schemeClr val="tx1"/>
                </a:solidFill>
                <a:latin typeface="Times New Roman" pitchFamily="18" charset="0"/>
                <a:cs typeface="Times New Roman" pitchFamily="18" charset="0"/>
              </a:rPr>
              <a:t>de la partie théorie intégralement </a:t>
            </a:r>
            <a:r>
              <a:rPr lang="fr-FR" i="1" dirty="0">
                <a:solidFill>
                  <a:schemeClr val="tx1"/>
                </a:solidFill>
                <a:latin typeface="Times New Roman" pitchFamily="18" charset="0"/>
                <a:cs typeface="Times New Roman" pitchFamily="18" charset="0"/>
              </a:rPr>
              <a:t>rédigée.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mai : présentation du reste du mémoire au directeur</a:t>
            </a:r>
            <a:r>
              <a:rPr lang="fr-FR" i="1" dirty="0" smtClean="0">
                <a:solidFill>
                  <a:schemeClr val="tx1"/>
                </a:solidFill>
                <a:latin typeface="Times New Roman" pitchFamily="18" charset="0"/>
                <a:cs typeface="Times New Roman" pitchFamily="18" charset="0"/>
              </a:rPr>
              <a:t>. (partie pratique + conclusion générale).</a:t>
            </a:r>
            <a:endParaRPr lang="fr-FR" i="1" dirty="0">
              <a:solidFill>
                <a:schemeClr val="tx1"/>
              </a:solidFill>
              <a:latin typeface="Times New Roman" pitchFamily="18" charset="0"/>
              <a:cs typeface="Times New Roman" pitchFamily="18" charset="0"/>
            </a:endParaRP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juin (ou début septembre) : dépôt du mémoire après relecture</a:t>
            </a:r>
          </a:p>
          <a:p>
            <a:pPr algn="just"/>
            <a:r>
              <a:rPr lang="fr-FR" dirty="0">
                <a:solidFill>
                  <a:schemeClr val="tx1"/>
                </a:solidFill>
                <a:latin typeface="Times New Roman" pitchFamily="18" charset="0"/>
                <a:cs typeface="Times New Roman" pitchFamily="18" charset="0"/>
              </a:rPr>
              <a:t>et prise en compte des remarques du directeur de recherche.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Fin juin (ou fin septembre) : soutenance publique</a:t>
            </a:r>
            <a:r>
              <a:rPr lang="fr-FR" i="1" dirty="0"/>
              <a:t>.</a:t>
            </a:r>
            <a:endParaRPr lang="fr-FR" dirty="0"/>
          </a:p>
        </p:txBody>
      </p:sp>
      <p:sp>
        <p:nvSpPr>
          <p:cNvPr id="4" name="Rectangle 3"/>
          <p:cNvSpPr/>
          <p:nvPr/>
        </p:nvSpPr>
        <p:spPr>
          <a:xfrm>
            <a:off x="2928926" y="71414"/>
            <a:ext cx="3533340" cy="584775"/>
          </a:xfrm>
          <a:prstGeom prst="rect">
            <a:avLst/>
          </a:prstGeom>
        </p:spPr>
        <p:txBody>
          <a:bodyPr wrap="none">
            <a:spAutoFit/>
          </a:bodyPr>
          <a:lstStyle/>
          <a:p>
            <a:r>
              <a:rPr lang="fr-FR" sz="3200" b="1" dirty="0">
                <a:latin typeface="Times New Roman" pitchFamily="18" charset="0"/>
                <a:cs typeface="Times New Roman" pitchFamily="18" charset="0"/>
              </a:rPr>
              <a:t>Planning de travail</a:t>
            </a:r>
            <a:endParaRPr lang="fr-F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1143000"/>
          </a:xfrm>
        </p:spPr>
        <p:txBody>
          <a:bodyPr>
            <a:normAutofit/>
          </a:bodyPr>
          <a:lstStyle/>
          <a:p>
            <a:pPr lvl="1" algn="ctr" rtl="0">
              <a:spcBef>
                <a:spcPct val="0"/>
              </a:spcBef>
            </a:pPr>
            <a:r>
              <a:rPr lang="fr-FR" sz="3200" b="1" i="1" dirty="0" smtClean="0">
                <a:latin typeface="Times New Roman" pitchFamily="18" charset="0"/>
                <a:cs typeface="Times New Roman" pitchFamily="18" charset="0"/>
              </a:rPr>
              <a:t>Choix </a:t>
            </a:r>
            <a:r>
              <a:rPr lang="fr-FR" sz="3200" b="1" i="1" dirty="0">
                <a:latin typeface="Times New Roman" pitchFamily="18" charset="0"/>
                <a:cs typeface="Times New Roman" pitchFamily="18" charset="0"/>
              </a:rPr>
              <a:t>du sujet : </a:t>
            </a:r>
            <a:r>
              <a:rPr lang="fr-FR" sz="2800" b="1" dirty="0">
                <a:latin typeface="Times New Roman" pitchFamily="18" charset="0"/>
                <a:cs typeface="Times New Roman" pitchFamily="18" charset="0"/>
              </a:rPr>
              <a:t/>
            </a:r>
            <a:br>
              <a:rPr lang="fr-FR" sz="2800" b="1" dirty="0">
                <a:latin typeface="Times New Roman" pitchFamily="18" charset="0"/>
                <a:cs typeface="Times New Roman" pitchFamily="18" charset="0"/>
              </a:rPr>
            </a:br>
            <a:endParaRPr lang="fr-FR" sz="32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14356"/>
            <a:ext cx="8929718" cy="2857520"/>
          </a:xfrm>
        </p:spPr>
        <p:txBody>
          <a:bodyPr/>
          <a:lstStyle/>
          <a:p>
            <a:pPr algn="just"/>
            <a:r>
              <a:rPr lang="fr-FR" dirty="0">
                <a:latin typeface="Times New Roman" pitchFamily="18" charset="0"/>
                <a:cs typeface="Times New Roman" pitchFamily="18" charset="0"/>
              </a:rPr>
              <a:t>Cette étape est </a:t>
            </a:r>
            <a:r>
              <a:rPr lang="fr-FR" b="1" dirty="0">
                <a:latin typeface="Times New Roman" pitchFamily="18" charset="0"/>
                <a:cs typeface="Times New Roman" pitchFamily="18" charset="0"/>
              </a:rPr>
              <a:t>cruciale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car </a:t>
            </a:r>
            <a:r>
              <a:rPr lang="fr-FR" dirty="0">
                <a:latin typeface="Times New Roman" pitchFamily="18" charset="0"/>
                <a:cs typeface="Times New Roman" pitchFamily="18" charset="0"/>
              </a:rPr>
              <a:t>elle représente le début effectif </a:t>
            </a:r>
            <a:r>
              <a:rPr lang="fr-FR" dirty="0" smtClean="0">
                <a:latin typeface="Times New Roman" pitchFamily="18" charset="0"/>
                <a:cs typeface="Times New Roman" pitchFamily="18" charset="0"/>
              </a:rPr>
              <a:t>de </a:t>
            </a:r>
            <a:r>
              <a:rPr lang="fr-FR" dirty="0">
                <a:latin typeface="Times New Roman" pitchFamily="18" charset="0"/>
                <a:cs typeface="Times New Roman" pitchFamily="18" charset="0"/>
              </a:rPr>
              <a:t>la recherche surtout si le sujet est bien défini dès le début. Un sujet est jugé </a:t>
            </a:r>
            <a:r>
              <a:rPr lang="fr-FR" b="1" dirty="0">
                <a:latin typeface="Times New Roman" pitchFamily="18" charset="0"/>
                <a:cs typeface="Times New Roman" pitchFamily="18" charset="0"/>
              </a:rPr>
              <a:t>bon à traiter </a:t>
            </a:r>
            <a:r>
              <a:rPr lang="fr-FR" dirty="0">
                <a:latin typeface="Times New Roman" pitchFamily="18" charset="0"/>
                <a:cs typeface="Times New Roman" pitchFamily="18" charset="0"/>
              </a:rPr>
              <a:t>s’il répond à </a:t>
            </a:r>
            <a:r>
              <a:rPr lang="fr-FR" dirty="0" smtClean="0">
                <a:latin typeface="Times New Roman" pitchFamily="18" charset="0"/>
                <a:cs typeface="Times New Roman" pitchFamily="18" charset="0"/>
              </a:rPr>
              <a:t>certains </a:t>
            </a:r>
            <a:r>
              <a:rPr lang="fr-FR" dirty="0">
                <a:latin typeface="Times New Roman" pitchFamily="18" charset="0"/>
                <a:cs typeface="Times New Roman" pitchFamily="18" charset="0"/>
              </a:rPr>
              <a:t>critères : </a:t>
            </a:r>
          </a:p>
          <a:p>
            <a:endParaRPr lang="fr-FR" dirty="0"/>
          </a:p>
        </p:txBody>
      </p:sp>
      <p:sp>
        <p:nvSpPr>
          <p:cNvPr id="1025" name="Rectangle 1"/>
          <p:cNvSpPr>
            <a:spLocks noChangeArrowheads="1"/>
          </p:cNvSpPr>
          <p:nvPr/>
        </p:nvSpPr>
        <p:spPr bwMode="auto">
          <a:xfrm>
            <a:off x="1" y="271462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doit être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motivant</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pour le chercheur et pour le directeur de recherche.</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Titre 1"/>
          <p:cNvSpPr txBox="1">
            <a:spLocks/>
          </p:cNvSpPr>
          <p:nvPr/>
        </p:nvSpPr>
        <p:spPr>
          <a:xfrm>
            <a:off x="0" y="3786190"/>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a) Les motivation  du choix du sujet</a:t>
            </a:r>
            <a:br>
              <a:rPr kumimoji="0" lang="fr-FR" sz="4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br>
            <a:endParaRPr kumimoji="0" lang="fr-FR" sz="44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
        <p:nvSpPr>
          <p:cNvPr id="8" name="Rectangle 7"/>
          <p:cNvSpPr/>
          <p:nvPr/>
        </p:nvSpPr>
        <p:spPr>
          <a:xfrm>
            <a:off x="0" y="4611231"/>
            <a:ext cx="9144000" cy="2246769"/>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Les motivations peuvent être </a:t>
            </a:r>
            <a:r>
              <a:rPr lang="fr-FR" sz="2800" b="1" dirty="0" smtClean="0">
                <a:latin typeface="Times New Roman" pitchFamily="18" charset="0"/>
                <a:cs typeface="Times New Roman" pitchFamily="18" charset="0"/>
              </a:rPr>
              <a:t>personnelles</a:t>
            </a:r>
            <a:r>
              <a:rPr lang="fr-FR" sz="2800" dirty="0" smtClean="0">
                <a:latin typeface="Times New Roman" pitchFamily="18" charset="0"/>
                <a:cs typeface="Times New Roman" pitchFamily="18" charset="0"/>
              </a:rPr>
              <a:t>; elles peuvent être liées à une expérience pratique ou un vécu, une observation, un constat, </a:t>
            </a:r>
            <a:r>
              <a:rPr lang="fr-FR" sz="2800" b="1" dirty="0" smtClean="0">
                <a:latin typeface="Times New Roman" pitchFamily="18" charset="0"/>
                <a:cs typeface="Times New Roman" pitchFamily="18" charset="0"/>
              </a:rPr>
              <a:t>. Cette partie montre comment le chercheur en est arrivé à s’interroger sur tel ou tel objet de sa recherche.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ox(in)">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857628"/>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doit être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réaliste et réalisable</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le chercheur doit s’assurer de la disponibilité des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documents</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des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matériaux</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travail éventuels</a:t>
            </a:r>
            <a:r>
              <a:rPr kumimoji="0" lang="fr-FR" sz="28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ainsi que </a:t>
            </a:r>
            <a:r>
              <a:rPr kumimoji="0" lang="fr-FR" sz="28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le terrain d’investigation. </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3"/>
          <p:cNvSpPr>
            <a:spLocks noChangeArrowheads="1"/>
          </p:cNvSpPr>
          <p:nvPr/>
        </p:nvSpPr>
        <p:spPr bwMode="auto">
          <a:xfrm>
            <a:off x="0" y="5143512"/>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 doit pas être rebattu</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si le sujet a fait l’objet de nombreux travaux de recherches, il est préférable de ne pas le traiter car il y a risque de faire un travail banal.</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p:nvPr/>
        </p:nvSpPr>
        <p:spPr>
          <a:xfrm>
            <a:off x="0" y="0"/>
            <a:ext cx="9144000" cy="1815882"/>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Elles peuvent être d'ordre </a:t>
            </a:r>
            <a:r>
              <a:rPr lang="fr-FR" sz="2800" b="1" dirty="0" smtClean="0">
                <a:latin typeface="Times New Roman" pitchFamily="18" charset="0"/>
                <a:cs typeface="Times New Roman" pitchFamily="18" charset="0"/>
              </a:rPr>
              <a:t>épistémologique. C’est-à-dire qu’</a:t>
            </a:r>
            <a:r>
              <a:rPr lang="fr-FR" sz="2800" dirty="0" smtClean="0">
                <a:latin typeface="Times New Roman" pitchFamily="18" charset="0"/>
                <a:cs typeface="Times New Roman" pitchFamily="18" charset="0"/>
              </a:rPr>
              <a:t>une lecture, un colloque, un séminaire, un cours..., peuvent, en effet, susciter un intérêt particulier pour tel ou tel sujet; </a:t>
            </a:r>
          </a:p>
        </p:txBody>
      </p:sp>
      <p:sp>
        <p:nvSpPr>
          <p:cNvPr id="7" name="Rectangle 6"/>
          <p:cNvSpPr/>
          <p:nvPr/>
        </p:nvSpPr>
        <p:spPr>
          <a:xfrm>
            <a:off x="0" y="2357430"/>
            <a:ext cx="8929718" cy="523220"/>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Un sujet peut être imposé par d’autres contraintes</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1971676"/>
          </a:xfrm>
        </p:spPr>
        <p:txBody>
          <a:bodyPr>
            <a:normAutofit lnSpcReduction="10000"/>
          </a:bodyPr>
          <a:lstStyle/>
          <a:p>
            <a:pPr algn="just"/>
            <a:r>
              <a:rPr lang="fr-FR" dirty="0">
                <a:latin typeface="Times New Roman" pitchFamily="18" charset="0"/>
                <a:cs typeface="Times New Roman" pitchFamily="18" charset="0"/>
              </a:rPr>
              <a:t>Il doit </a:t>
            </a:r>
            <a:r>
              <a:rPr lang="fr-FR" b="1" dirty="0">
                <a:latin typeface="Times New Roman" pitchFamily="18" charset="0"/>
                <a:cs typeface="Times New Roman" pitchFamily="18" charset="0"/>
              </a:rPr>
              <a:t>comporter suffisamment de matières </a:t>
            </a:r>
            <a:r>
              <a:rPr lang="fr-FR" dirty="0">
                <a:latin typeface="Times New Roman" pitchFamily="18" charset="0"/>
                <a:cs typeface="Times New Roman" pitchFamily="18" charset="0"/>
              </a:rPr>
              <a:t>pour l’analyse : il existe des sujets qui paraissent intéressants mais qui ne permettent pas une véritable étude. </a:t>
            </a:r>
          </a:p>
        </p:txBody>
      </p:sp>
      <p:sp>
        <p:nvSpPr>
          <p:cNvPr id="6145" name="Rectangle 1"/>
          <p:cNvSpPr>
            <a:spLocks noChangeArrowheads="1"/>
          </p:cNvSpPr>
          <p:nvPr/>
        </p:nvSpPr>
        <p:spPr bwMode="auto">
          <a:xfrm>
            <a:off x="0" y="2071678"/>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ne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doit pas être trop vaste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(incernable)</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il est conseill</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aux chercheurs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viter les sujets trop vastes qui ne peuvent pas être cern</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mani</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suffisante en raison du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lai de la recherche.  </a:t>
            </a:r>
          </a:p>
          <a:p>
            <a:r>
              <a:rPr lang="fr-FR" sz="3600" dirty="0">
                <a:latin typeface="Times New Roman" pitchFamily="18" charset="0"/>
                <a:cs typeface="Times New Roman" pitchFamily="18" charset="0"/>
              </a:rPr>
              <a:t>Ex : </a:t>
            </a:r>
            <a:endParaRPr lang="fr-FR" sz="3600" dirty="0" smtClean="0">
              <a:latin typeface="Times New Roman" pitchFamily="18" charset="0"/>
              <a:cs typeface="Times New Roman" pitchFamily="18" charset="0"/>
            </a:endParaRPr>
          </a:p>
          <a:p>
            <a:pPr>
              <a:buFont typeface="Arial" pitchFamily="34" charset="0"/>
              <a:buChar char="•"/>
            </a:pPr>
            <a:r>
              <a:rPr lang="fr-FR" sz="3600" dirty="0" smtClean="0">
                <a:latin typeface="Times New Roman" pitchFamily="18" charset="0"/>
                <a:cs typeface="Times New Roman" pitchFamily="18" charset="0"/>
              </a:rPr>
              <a:t> Contact de langues dans </a:t>
            </a:r>
            <a:r>
              <a:rPr lang="fr-FR" sz="3600" dirty="0">
                <a:latin typeface="Times New Roman" pitchFamily="18" charset="0"/>
                <a:cs typeface="Times New Roman" pitchFamily="18" charset="0"/>
              </a:rPr>
              <a:t>la </a:t>
            </a:r>
            <a:r>
              <a:rPr lang="fr-FR" sz="3600" dirty="0" smtClean="0">
                <a:latin typeface="Times New Roman" pitchFamily="18" charset="0"/>
                <a:cs typeface="Times New Roman" pitchFamily="18" charset="0"/>
              </a:rPr>
              <a:t>société algérienne</a:t>
            </a:r>
            <a:endParaRPr lang="fr-FR" sz="3600" dirty="0">
              <a:latin typeface="Times New Roman" pitchFamily="18" charset="0"/>
              <a:cs typeface="Times New Roman" pitchFamily="18" charset="0"/>
            </a:endParaRPr>
          </a:p>
          <a:p>
            <a:pPr lvl="0">
              <a:buFont typeface="Arial" pitchFamily="34" charset="0"/>
              <a:buChar char="•"/>
            </a:pPr>
            <a:r>
              <a:rPr lang="fr-FR" sz="3600" dirty="0" smtClean="0">
                <a:latin typeface="Times New Roman" pitchFamily="18" charset="0"/>
                <a:cs typeface="Times New Roman" pitchFamily="18" charset="0"/>
              </a:rPr>
              <a:t> Les </a:t>
            </a:r>
            <a:r>
              <a:rPr lang="fr-FR" sz="3600" dirty="0">
                <a:latin typeface="Times New Roman" pitchFamily="18" charset="0"/>
                <a:cs typeface="Times New Roman" pitchFamily="18" charset="0"/>
              </a:rPr>
              <a:t>messages publicitaires des opérateurs de téléphonie mobile en Algérie</a:t>
            </a:r>
          </a:p>
          <a:p>
            <a:pPr marL="0" marR="0" lvl="0" indent="0" algn="justLow" defTabSz="914400" rtl="0" eaLnBrk="1" fontAlgn="base" latinLnBrk="0" hangingPunct="1">
              <a:lnSpc>
                <a:spcPct val="100000"/>
              </a:lnSpc>
              <a:spcBef>
                <a:spcPct val="0"/>
              </a:spcBef>
              <a:spcAft>
                <a:spcPct val="0"/>
              </a:spcAft>
              <a:buClrTx/>
              <a:buSzTx/>
              <a:buFontTx/>
              <a:buChar char="•"/>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checkerboard(across)">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i="1" dirty="0" smtClean="0">
                <a:latin typeface="Times New Roman" pitchFamily="18" charset="0"/>
                <a:cs typeface="Times New Roman" pitchFamily="18" charset="0"/>
              </a:rPr>
              <a:t>1.1 La </a:t>
            </a:r>
            <a:r>
              <a:rPr lang="fr-FR" b="1" i="1" dirty="0">
                <a:latin typeface="Times New Roman" pitchFamily="18" charset="0"/>
                <a:cs typeface="Times New Roman" pitchFamily="18" charset="0"/>
              </a:rPr>
              <a:t>formulation du sujet </a:t>
            </a:r>
            <a:r>
              <a:rPr lang="fr-FR" dirty="0"/>
              <a:t/>
            </a:r>
            <a:br>
              <a:rPr lang="fr-FR" dirty="0"/>
            </a:br>
            <a:endParaRPr lang="fr-FR" dirty="0"/>
          </a:p>
        </p:txBody>
      </p:sp>
      <p:sp>
        <p:nvSpPr>
          <p:cNvPr id="3" name="Espace réservé du contenu 2"/>
          <p:cNvSpPr>
            <a:spLocks noGrp="1"/>
          </p:cNvSpPr>
          <p:nvPr>
            <p:ph idx="1"/>
          </p:nvPr>
        </p:nvSpPr>
        <p:spPr>
          <a:xfrm>
            <a:off x="214282" y="928670"/>
            <a:ext cx="8715436" cy="3286148"/>
          </a:xfrm>
        </p:spPr>
        <p:txBody>
          <a:bodyPr>
            <a:normAutofit/>
          </a:bodyPr>
          <a:lstStyle/>
          <a:p>
            <a:r>
              <a:rPr lang="fr-FR" dirty="0" smtClean="0">
                <a:latin typeface="Times New Roman" pitchFamily="18" charset="0"/>
                <a:cs typeface="Times New Roman" pitchFamily="18" charset="0"/>
              </a:rPr>
              <a:t>Le </a:t>
            </a:r>
            <a:r>
              <a:rPr lang="fr-FR" dirty="0">
                <a:latin typeface="Times New Roman" pitchFamily="18" charset="0"/>
                <a:cs typeface="Times New Roman" pitchFamily="18" charset="0"/>
              </a:rPr>
              <a:t>sujet doit être énoncé de façon </a:t>
            </a:r>
            <a:r>
              <a:rPr lang="fr-FR" b="1" i="1" dirty="0">
                <a:latin typeface="Times New Roman" pitchFamily="18" charset="0"/>
                <a:cs typeface="Times New Roman" pitchFamily="18" charset="0"/>
              </a:rPr>
              <a:t>claire</a:t>
            </a:r>
            <a:r>
              <a:rPr lang="fr-FR" dirty="0">
                <a:latin typeface="Times New Roman" pitchFamily="18" charset="0"/>
                <a:cs typeface="Times New Roman" pitchFamily="18" charset="0"/>
              </a:rPr>
              <a:t> </a:t>
            </a:r>
            <a:r>
              <a:rPr lang="fr-FR" b="1" i="1" dirty="0">
                <a:latin typeface="Times New Roman" pitchFamily="18" charset="0"/>
                <a:cs typeface="Times New Roman" pitchFamily="18" charset="0"/>
              </a:rPr>
              <a:t>simple</a:t>
            </a:r>
            <a:r>
              <a:rPr lang="fr-FR" dirty="0">
                <a:latin typeface="Times New Roman" pitchFamily="18" charset="0"/>
                <a:cs typeface="Times New Roman" pitchFamily="18" charset="0"/>
              </a:rPr>
              <a:t> et </a:t>
            </a:r>
            <a:r>
              <a:rPr lang="fr-FR" b="1" i="1" dirty="0">
                <a:latin typeface="Times New Roman" pitchFamily="18" charset="0"/>
                <a:cs typeface="Times New Roman" pitchFamily="18" charset="0"/>
              </a:rPr>
              <a:t>précise</a:t>
            </a:r>
            <a:r>
              <a:rPr lang="fr-FR" dirty="0">
                <a:latin typeface="Times New Roman" pitchFamily="18" charset="0"/>
                <a:cs typeface="Times New Roman" pitchFamily="18" charset="0"/>
              </a:rPr>
              <a:t>, on conseille aux chercheurs d’éviter les sujets </a:t>
            </a:r>
            <a:r>
              <a:rPr lang="fr-FR" i="1" dirty="0">
                <a:latin typeface="Times New Roman" pitchFamily="18" charset="0"/>
                <a:cs typeface="Times New Roman" pitchFamily="18" charset="0"/>
              </a:rPr>
              <a:t>mal-formulés</a:t>
            </a:r>
            <a:r>
              <a:rPr lang="fr-FR" dirty="0">
                <a:latin typeface="Times New Roman" pitchFamily="18" charset="0"/>
                <a:cs typeface="Times New Roman" pitchFamily="18" charset="0"/>
              </a:rPr>
              <a:t>, </a:t>
            </a:r>
            <a:r>
              <a:rPr lang="fr-FR" i="1" dirty="0">
                <a:latin typeface="Times New Roman" pitchFamily="18" charset="0"/>
                <a:cs typeface="Times New Roman" pitchFamily="18" charset="0"/>
              </a:rPr>
              <a:t>trop </a:t>
            </a:r>
            <a:r>
              <a:rPr lang="fr-FR" i="1" dirty="0" smtClean="0">
                <a:latin typeface="Times New Roman" pitchFamily="18" charset="0"/>
                <a:cs typeface="Times New Roman" pitchFamily="18" charset="0"/>
              </a:rPr>
              <a:t>longs</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et </a:t>
            </a:r>
            <a:r>
              <a:rPr lang="fr-FR" i="1" dirty="0" smtClean="0">
                <a:latin typeface="Times New Roman" pitchFamily="18" charset="0"/>
                <a:cs typeface="Times New Roman" pitchFamily="18" charset="0"/>
              </a:rPr>
              <a:t>ambigus</a:t>
            </a:r>
            <a:r>
              <a:rPr lang="fr-FR" dirty="0" smtClean="0">
                <a:latin typeface="Times New Roman" pitchFamily="18" charset="0"/>
                <a:cs typeface="Times New Roman" pitchFamily="18" charset="0"/>
              </a:rPr>
              <a:t>.</a:t>
            </a:r>
          </a:p>
          <a:p>
            <a:pPr algn="just"/>
            <a:r>
              <a:rPr lang="fr-FR" b="1" dirty="0" smtClean="0">
                <a:latin typeface="Times New Roman" pitchFamily="18" charset="0"/>
                <a:cs typeface="Times New Roman" pitchFamily="18" charset="0"/>
              </a:rPr>
              <a:t>Exemple d’un sujet mal-formulé</a:t>
            </a:r>
            <a:r>
              <a:rPr lang="fr-FR" dirty="0" smtClean="0">
                <a:latin typeface="Times New Roman" pitchFamily="18" charset="0"/>
                <a:cs typeface="Times New Roman" pitchFamily="18" charset="0"/>
              </a:rPr>
              <a:t>: </a:t>
            </a:r>
          </a:p>
          <a:p>
            <a:pPr algn="just">
              <a:buNone/>
            </a:pPr>
            <a:r>
              <a:rPr lang="fr-FR" dirty="0" smtClean="0">
                <a:latin typeface="Times New Roman" pitchFamily="18" charset="0"/>
                <a:cs typeface="Times New Roman" pitchFamily="18" charset="0"/>
              </a:rPr>
              <a:t>	« étude des langues que les locuteurs algériens utilisent, notamment dans la wilaya de Mila »</a:t>
            </a:r>
          </a:p>
          <a:p>
            <a:endParaRPr lang="fr-FR" dirty="0"/>
          </a:p>
        </p:txBody>
      </p:sp>
      <p:sp>
        <p:nvSpPr>
          <p:cNvPr id="4" name="Rectangle 3"/>
          <p:cNvSpPr/>
          <p:nvPr/>
        </p:nvSpPr>
        <p:spPr>
          <a:xfrm>
            <a:off x="142844" y="4180368"/>
            <a:ext cx="8572560" cy="2677656"/>
          </a:xfrm>
          <a:prstGeom prst="rect">
            <a:avLst/>
          </a:prstGeom>
        </p:spPr>
        <p:txBody>
          <a:bodyPr wrap="square">
            <a:spAutoFit/>
          </a:bodyPr>
          <a:lstStyle/>
          <a:p>
            <a:pPr algn="just">
              <a:buFont typeface="Arial" pitchFamily="34" charset="0"/>
              <a:buChar char="•"/>
            </a:pPr>
            <a:r>
              <a:rPr lang="fr-FR" sz="2800" dirty="0" smtClean="0">
                <a:latin typeface="Times New Roman" pitchFamily="18" charset="0"/>
                <a:cs typeface="Times New Roman" pitchFamily="18" charset="0"/>
              </a:rPr>
              <a:t> Un bon sujet est formulé le plus souvent en une ou deux phrases </a:t>
            </a:r>
            <a:r>
              <a:rPr lang="fr-FR" sz="2800" b="1" dirty="0" smtClean="0">
                <a:latin typeface="Times New Roman" pitchFamily="18" charset="0"/>
                <a:cs typeface="Times New Roman" pitchFamily="18" charset="0"/>
              </a:rPr>
              <a:t>déclaratives</a:t>
            </a:r>
            <a:r>
              <a:rPr lang="fr-FR" sz="2800" dirty="0" smtClean="0">
                <a:latin typeface="Times New Roman" pitchFamily="18" charset="0"/>
                <a:cs typeface="Times New Roman" pitchFamily="18" charset="0"/>
              </a:rPr>
              <a:t> de manière à représenter </a:t>
            </a:r>
            <a:r>
              <a:rPr lang="fr-FR" sz="2800" b="1" dirty="0" smtClean="0">
                <a:latin typeface="Times New Roman" pitchFamily="18" charset="0"/>
                <a:cs typeface="Times New Roman" pitchFamily="18" charset="0"/>
              </a:rPr>
              <a:t>explicitement</a:t>
            </a:r>
            <a:r>
              <a:rPr lang="fr-FR" sz="2800" dirty="0" smtClean="0">
                <a:latin typeface="Times New Roman" pitchFamily="18" charset="0"/>
                <a:cs typeface="Times New Roman" pitchFamily="18" charset="0"/>
              </a:rPr>
              <a:t> et </a:t>
            </a:r>
            <a:r>
              <a:rPr lang="fr-FR" sz="2800" b="1" dirty="0" smtClean="0">
                <a:latin typeface="Times New Roman" pitchFamily="18" charset="0"/>
                <a:cs typeface="Times New Roman" pitchFamily="18" charset="0"/>
              </a:rPr>
              <a:t>intelligemment</a:t>
            </a:r>
            <a:r>
              <a:rPr lang="fr-FR" sz="2800" dirty="0" smtClean="0">
                <a:latin typeface="Times New Roman" pitchFamily="18" charset="0"/>
                <a:cs typeface="Times New Roman" pitchFamily="18" charset="0"/>
              </a:rPr>
              <a:t>  son </a:t>
            </a:r>
            <a:r>
              <a:rPr lang="fr-FR" sz="2800" b="1" dirty="0" smtClean="0">
                <a:latin typeface="Times New Roman" pitchFamily="18" charset="0"/>
                <a:cs typeface="Times New Roman" pitchFamily="18" charset="0"/>
              </a:rPr>
              <a:t>contenu</a:t>
            </a:r>
            <a:r>
              <a:rPr lang="fr-FR" sz="2800" dirty="0" smtClean="0">
                <a:latin typeface="Times New Roman" pitchFamily="18" charset="0"/>
                <a:cs typeface="Times New Roman" pitchFamily="18" charset="0"/>
              </a:rPr>
              <a:t>.</a:t>
            </a:r>
          </a:p>
          <a:p>
            <a:pPr algn="just"/>
            <a:r>
              <a:rPr lang="fr-FR" sz="2800" b="1" dirty="0" smtClean="0">
                <a:latin typeface="Times New Roman" pitchFamily="18" charset="0"/>
                <a:cs typeface="Times New Roman" pitchFamily="18" charset="0"/>
              </a:rPr>
              <a:t>Exemple</a:t>
            </a:r>
            <a:r>
              <a:rPr lang="fr-FR" sz="2800" dirty="0" smtClean="0">
                <a:latin typeface="Times New Roman" pitchFamily="18" charset="0"/>
                <a:cs typeface="Times New Roman" pitchFamily="18" charset="0"/>
              </a:rPr>
              <a:t> :</a:t>
            </a:r>
          </a:p>
          <a:p>
            <a:pPr algn="just"/>
            <a:r>
              <a:rPr lang="fr-FR" sz="2800" dirty="0" smtClean="0">
                <a:latin typeface="Times New Roman" pitchFamily="18" charset="0"/>
                <a:cs typeface="Times New Roman" pitchFamily="18" charset="0"/>
              </a:rPr>
              <a:t>- Les pratiques langagières </a:t>
            </a:r>
            <a:r>
              <a:rPr lang="fr-FR" sz="2800" dirty="0" err="1" smtClean="0">
                <a:latin typeface="Times New Roman" pitchFamily="18" charset="0"/>
                <a:cs typeface="Times New Roman" pitchFamily="18" charset="0"/>
              </a:rPr>
              <a:t>milévienne</a:t>
            </a:r>
            <a:r>
              <a:rPr lang="fr-FR" sz="2800" dirty="0" smtClean="0">
                <a:latin typeface="Times New Roman" pitchFamily="18" charset="0"/>
                <a:cs typeface="Times New Roman" pitchFamily="18" charset="0"/>
              </a:rPr>
              <a:t>.</a:t>
            </a:r>
          </a:p>
          <a:p>
            <a:pPr algn="just"/>
            <a:r>
              <a:rPr lang="fr-FR" sz="2800" dirty="0" smtClean="0">
                <a:latin typeface="Times New Roman" pitchFamily="18" charset="0"/>
                <a:cs typeface="Times New Roman" pitchFamily="18" charset="0"/>
              </a:rPr>
              <a:t>- Les pratiques langagière chez les locuteurs </a:t>
            </a:r>
            <a:r>
              <a:rPr lang="fr-FR" sz="2800" dirty="0" err="1" smtClean="0">
                <a:latin typeface="Times New Roman" pitchFamily="18" charset="0"/>
                <a:cs typeface="Times New Roman" pitchFamily="18" charset="0"/>
              </a:rPr>
              <a:t>miléviens</a:t>
            </a:r>
            <a:r>
              <a:rPr lang="fr-FR" sz="2800" dirty="0" smtClean="0">
                <a:latin typeface="Times New Roman" pitchFamily="18" charset="0"/>
                <a:cs typeface="Times New Roman" pitchFamily="18" charset="0"/>
              </a:rPr>
              <a:t>  </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929718" cy="846158"/>
          </a:xfrm>
        </p:spPr>
        <p:txBody>
          <a:bodyPr>
            <a:noAutofit/>
          </a:bodyPr>
          <a:lstStyle/>
          <a:p>
            <a:r>
              <a:rPr lang="fr-FR" sz="2400" b="1" dirty="0" smtClean="0">
                <a:latin typeface="Times New Roman" pitchFamily="18" charset="0"/>
                <a:cs typeface="Times New Roman" pitchFamily="18" charset="0"/>
              </a:rPr>
              <a:t>Qu’est ce qu’une recherche universitaire (mémoire ou thèse)</a:t>
            </a:r>
            <a:endParaRPr lang="fr-FR" sz="24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285784" y="928670"/>
            <a:ext cx="9429784" cy="1643073"/>
          </a:xfrm>
        </p:spPr>
        <p:txBody>
          <a:bodyPr/>
          <a:lstStyle/>
          <a:p>
            <a:pPr algn="just">
              <a:buNone/>
            </a:pPr>
            <a:r>
              <a:rPr lang="fr-FR" sz="2400" dirty="0" smtClean="0">
                <a:latin typeface="Times New Roman" pitchFamily="18" charset="0"/>
                <a:cs typeface="Times New Roman" pitchFamily="18" charset="0"/>
              </a:rPr>
              <a:t>	Une recherche universitaire est une forme de </a:t>
            </a:r>
            <a:r>
              <a:rPr lang="fr-FR" sz="2400" b="1" dirty="0" smtClean="0">
                <a:latin typeface="Times New Roman" pitchFamily="18" charset="0"/>
                <a:cs typeface="Times New Roman" pitchFamily="18" charset="0"/>
              </a:rPr>
              <a:t>dissertation</a:t>
            </a:r>
            <a:r>
              <a:rPr lang="fr-FR" sz="2400" dirty="0" smtClean="0">
                <a:latin typeface="Times New Roman" pitchFamily="18" charset="0"/>
                <a:cs typeface="Times New Roman" pitchFamily="18" charset="0"/>
              </a:rPr>
              <a:t> autour d’un </a:t>
            </a:r>
            <a:r>
              <a:rPr lang="fr-FR" sz="2400" b="1" dirty="0" smtClean="0">
                <a:latin typeface="Times New Roman" pitchFamily="18" charset="0"/>
                <a:cs typeface="Times New Roman" pitchFamily="18" charset="0"/>
              </a:rPr>
              <a:t>sujet</a:t>
            </a:r>
            <a:r>
              <a:rPr lang="fr-FR" sz="2400" dirty="0" smtClean="0">
                <a:latin typeface="Times New Roman" pitchFamily="18" charset="0"/>
                <a:cs typeface="Times New Roman" pitchFamily="18" charset="0"/>
              </a:rPr>
              <a:t> que le chercheur prépare dans une </a:t>
            </a:r>
            <a:r>
              <a:rPr lang="fr-FR" sz="2400" b="1" dirty="0" smtClean="0">
                <a:latin typeface="Times New Roman" pitchFamily="18" charset="0"/>
                <a:cs typeface="Times New Roman" pitchFamily="18" charset="0"/>
              </a:rPr>
              <a:t>échéance</a:t>
            </a:r>
            <a:r>
              <a:rPr lang="fr-FR" sz="2400" dirty="0" smtClean="0">
                <a:latin typeface="Times New Roman" pitchFamily="18" charset="0"/>
                <a:cs typeface="Times New Roman" pitchFamily="18" charset="0"/>
              </a:rPr>
              <a:t> déterminée, dans le cadre d’une formation officielle dans le but d’obtenir </a:t>
            </a:r>
            <a:r>
              <a:rPr lang="fr-FR" sz="2400" b="1" dirty="0" smtClean="0">
                <a:latin typeface="Times New Roman" pitchFamily="18" charset="0"/>
                <a:cs typeface="Times New Roman" pitchFamily="18" charset="0"/>
              </a:rPr>
              <a:t>un diplôme supérieur</a:t>
            </a:r>
          </a:p>
          <a:p>
            <a:endParaRPr lang="fr-FR" b="1" dirty="0"/>
          </a:p>
        </p:txBody>
      </p:sp>
      <p:sp>
        <p:nvSpPr>
          <p:cNvPr id="4" name="Rectangle 3"/>
          <p:cNvSpPr/>
          <p:nvPr/>
        </p:nvSpPr>
        <p:spPr>
          <a:xfrm>
            <a:off x="0" y="2857496"/>
            <a:ext cx="9144000" cy="1569660"/>
          </a:xfrm>
          <a:prstGeom prst="rect">
            <a:avLst/>
          </a:prstGeom>
        </p:spPr>
        <p:txBody>
          <a:bodyPr wrap="square">
            <a:spAutoFit/>
          </a:bodyPr>
          <a:lstStyle/>
          <a:p>
            <a:pPr algn="just"/>
            <a:r>
              <a:rPr lang="fr-FR" sz="2400" dirty="0" smtClean="0">
                <a:latin typeface="Times New Roman" pitchFamily="18" charset="0"/>
                <a:cs typeface="Times New Roman" pitchFamily="18" charset="0"/>
              </a:rPr>
              <a:t>Le travail est accompli selon des normes universitaires bien définies suivant une méthode de recherche claire, sous la direction d’un directeur de thèse (encadrant, promoteur) connaissant suffisamment le domaine de recherche.</a:t>
            </a:r>
            <a:endParaRPr lang="fr-FR" sz="2400" dirty="0">
              <a:latin typeface="Times New Roman" pitchFamily="18" charset="0"/>
              <a:cs typeface="Times New Roman" pitchFamily="18" charset="0"/>
            </a:endParaRPr>
          </a:p>
        </p:txBody>
      </p:sp>
      <p:sp>
        <p:nvSpPr>
          <p:cNvPr id="25601" name="Rectangle 1"/>
          <p:cNvSpPr>
            <a:spLocks noChangeArrowheads="1"/>
          </p:cNvSpPr>
          <p:nvPr/>
        </p:nvSpPr>
        <p:spPr bwMode="auto">
          <a:xfrm>
            <a:off x="0" y="435769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Arrivant à son terme, il doit, être soutenu devant un jury dont les membres possèdent les compétences suffisantes pour l’évaluer et apprécier sa valeur scientifique.</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5601"/>
                                        </p:tgtEl>
                                        <p:attrNameLst>
                                          <p:attrName>style.visibility</p:attrName>
                                        </p:attrNameLst>
                                      </p:cBhvr>
                                      <p:to>
                                        <p:strVal val="visible"/>
                                      </p:to>
                                    </p:set>
                                    <p:animEffect transition="in" filter="box(in)">
                                      <p:cBhvr>
                                        <p:cTn id="12" dur="500"/>
                                        <p:tgtEl>
                                          <p:spTgt spid="256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560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14290"/>
            <a:ext cx="8372476" cy="1928826"/>
          </a:xfrm>
        </p:spPr>
        <p:txBody>
          <a:bodyPr>
            <a:noAutofit/>
          </a:bodyPr>
          <a:lstStyle/>
          <a:p>
            <a:pPr algn="just">
              <a:buFont typeface="Wingdings" pitchFamily="2" charset="2"/>
              <a:buChar char="q"/>
            </a:pPr>
            <a:r>
              <a:rPr lang="fr-FR" sz="2400" b="1" dirty="0" smtClean="0">
                <a:latin typeface="Times New Roman" pitchFamily="18" charset="0"/>
                <a:cs typeface="Times New Roman" pitchFamily="18" charset="0"/>
              </a:rPr>
              <a:t>Les titres descriptifs</a:t>
            </a:r>
            <a:endParaRPr lang="fr-FR" sz="2400" dirty="0" smtClean="0">
              <a:latin typeface="Times New Roman" pitchFamily="18" charset="0"/>
              <a:cs typeface="Times New Roman" pitchFamily="18" charset="0"/>
            </a:endParaRPr>
          </a:p>
          <a:p>
            <a:pPr algn="just">
              <a:buNone/>
            </a:pPr>
            <a:r>
              <a:rPr lang="fr-FR" sz="2400" dirty="0" smtClean="0">
                <a:latin typeface="Times New Roman" pitchFamily="18" charset="0"/>
                <a:cs typeface="Times New Roman" pitchFamily="18" charset="0"/>
              </a:rPr>
              <a:t>	Indiquent les phénomènes, les objets de recherche, mais </a:t>
            </a:r>
            <a:r>
              <a:rPr lang="fr-FR" sz="2400" u="sng" dirty="0" smtClean="0">
                <a:latin typeface="Times New Roman" pitchFamily="18" charset="0"/>
                <a:cs typeface="Times New Roman" pitchFamily="18" charset="0"/>
              </a:rPr>
              <a:t>aucune</a:t>
            </a:r>
            <a:r>
              <a:rPr lang="fr-FR" sz="2400" dirty="0" smtClean="0">
                <a:latin typeface="Times New Roman" pitchFamily="18" charset="0"/>
                <a:cs typeface="Times New Roman" pitchFamily="18" charset="0"/>
              </a:rPr>
              <a:t> information sur la </a:t>
            </a:r>
            <a:r>
              <a:rPr lang="fr-FR" sz="2400" u="sng" dirty="0" smtClean="0">
                <a:latin typeface="Times New Roman" pitchFamily="18" charset="0"/>
                <a:cs typeface="Times New Roman" pitchFamily="18" charset="0"/>
              </a:rPr>
              <a:t>problématique</a:t>
            </a:r>
            <a:r>
              <a:rPr lang="fr-FR" sz="2400" dirty="0" smtClean="0">
                <a:latin typeface="Times New Roman" pitchFamily="18" charset="0"/>
                <a:cs typeface="Times New Roman" pitchFamily="18" charset="0"/>
              </a:rPr>
              <a:t> , ni sur les </a:t>
            </a:r>
            <a:r>
              <a:rPr lang="fr-FR" sz="2400" b="1" dirty="0" smtClean="0">
                <a:latin typeface="Times New Roman" pitchFamily="18" charset="0"/>
                <a:cs typeface="Times New Roman" pitchFamily="18" charset="0"/>
              </a:rPr>
              <a:t>résultats d’analyse </a:t>
            </a:r>
            <a:r>
              <a:rPr lang="fr-FR" sz="2400" dirty="0" smtClean="0">
                <a:latin typeface="Times New Roman" pitchFamily="18" charset="0"/>
                <a:cs typeface="Times New Roman" pitchFamily="18" charset="0"/>
              </a:rPr>
              <a:t>(cela se fait beaucoup en droit ou en  histoire).</a:t>
            </a:r>
          </a:p>
          <a:p>
            <a:pPr algn="ctr">
              <a:buNone/>
            </a:pPr>
            <a:r>
              <a:rPr lang="fr-FR" sz="2400" i="1" dirty="0" smtClean="0">
                <a:latin typeface="Times New Roman" pitchFamily="18" charset="0"/>
                <a:cs typeface="Times New Roman" pitchFamily="18" charset="0"/>
              </a:rPr>
              <a:t>	</a:t>
            </a:r>
            <a:r>
              <a:rPr lang="fr-FR" sz="2400" i="1" dirty="0" smtClean="0">
                <a:solidFill>
                  <a:srgbClr val="C00000"/>
                </a:solidFill>
                <a:latin typeface="Times New Roman" pitchFamily="18" charset="0"/>
                <a:cs typeface="Times New Roman" pitchFamily="18" charset="0"/>
              </a:rPr>
              <a:t>« Les compétences scripturales chez les jeunes internautes à l’ère du numérique ».</a:t>
            </a:r>
          </a:p>
        </p:txBody>
      </p:sp>
      <p:sp>
        <p:nvSpPr>
          <p:cNvPr id="4" name="Rectangle 3"/>
          <p:cNvSpPr/>
          <p:nvPr/>
        </p:nvSpPr>
        <p:spPr>
          <a:xfrm>
            <a:off x="357158" y="2857496"/>
            <a:ext cx="8358246" cy="1569660"/>
          </a:xfrm>
          <a:prstGeom prst="rect">
            <a:avLst/>
          </a:prstGeom>
        </p:spPr>
        <p:txBody>
          <a:bodyPr wrap="square">
            <a:spAutoFit/>
          </a:bodyPr>
          <a:lstStyle/>
          <a:p>
            <a:pPr algn="just">
              <a:buFont typeface="Wingdings" pitchFamily="2" charset="2"/>
              <a:buChar char="q"/>
            </a:pPr>
            <a:r>
              <a:rPr lang="fr-FR" sz="2400" b="1" dirty="0" smtClean="0">
                <a:latin typeface="Times New Roman" pitchFamily="18" charset="0"/>
                <a:cs typeface="Times New Roman" pitchFamily="18" charset="0"/>
              </a:rPr>
              <a:t> Les titres de mémoire qui précisent la problématique</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Ils sont formulés sous forme de question en lien avec votre </a:t>
            </a:r>
            <a:r>
              <a:rPr lang="fr-FR" sz="2400" b="1" dirty="0" smtClean="0">
                <a:latin typeface="Times New Roman" pitchFamily="18" charset="0"/>
                <a:cs typeface="Times New Roman" pitchFamily="18" charset="0"/>
              </a:rPr>
              <a:t> problématique</a:t>
            </a:r>
            <a:r>
              <a:rPr lang="fr-FR" sz="2400" dirty="0" smtClean="0">
                <a:latin typeface="Times New Roman" pitchFamily="18" charset="0"/>
                <a:cs typeface="Times New Roman" pitchFamily="18" charset="0"/>
              </a:rPr>
              <a:t>.</a:t>
            </a:r>
          </a:p>
          <a:p>
            <a:pPr algn="just">
              <a:buNone/>
            </a:pPr>
            <a:r>
              <a:rPr lang="fr-FR" sz="2400" i="1" dirty="0" smtClean="0">
                <a:latin typeface="Times New Roman" pitchFamily="18" charset="0"/>
                <a:cs typeface="Times New Roman" pitchFamily="18" charset="0"/>
              </a:rPr>
              <a:t>	</a:t>
            </a:r>
            <a:r>
              <a:rPr lang="fr-FR" sz="2400" i="1" dirty="0" smtClean="0">
                <a:solidFill>
                  <a:srgbClr val="C00000"/>
                </a:solidFill>
                <a:latin typeface="Times New Roman" pitchFamily="18" charset="0"/>
                <a:cs typeface="Times New Roman" pitchFamily="18" charset="0"/>
              </a:rPr>
              <a:t>« L’écriture électronique : quel impact sur la langue</a:t>
            </a:r>
            <a:r>
              <a:rPr lang="fr-FR" sz="2400" b="1" i="1" dirty="0" smtClean="0">
                <a:solidFill>
                  <a:srgbClr val="C00000"/>
                </a:solidFill>
                <a:latin typeface="Times New Roman" pitchFamily="18" charset="0"/>
                <a:cs typeface="Times New Roman" pitchFamily="18" charset="0"/>
              </a:rPr>
              <a:t>?</a:t>
            </a:r>
            <a:r>
              <a:rPr lang="fr-FR" sz="2400" i="1" dirty="0" smtClean="0">
                <a:solidFill>
                  <a:srgbClr val="C00000"/>
                </a:solidFill>
                <a:latin typeface="Times New Roman" pitchFamily="18" charset="0"/>
                <a:cs typeface="Times New Roman" pitchFamily="18" charset="0"/>
              </a:rPr>
              <a:t> ».</a:t>
            </a:r>
          </a:p>
        </p:txBody>
      </p:sp>
      <p:sp>
        <p:nvSpPr>
          <p:cNvPr id="5" name="Rectangle 4"/>
          <p:cNvSpPr/>
          <p:nvPr/>
        </p:nvSpPr>
        <p:spPr>
          <a:xfrm>
            <a:off x="285720" y="4786322"/>
            <a:ext cx="8501122" cy="1938992"/>
          </a:xfrm>
          <a:prstGeom prst="rect">
            <a:avLst/>
          </a:prstGeom>
        </p:spPr>
        <p:txBody>
          <a:bodyPr wrap="square">
            <a:spAutoFit/>
          </a:bodyPr>
          <a:lstStyle/>
          <a:p>
            <a:pPr algn="just">
              <a:buFont typeface="Wingdings" pitchFamily="2" charset="2"/>
              <a:buChar char="q"/>
            </a:pPr>
            <a:r>
              <a:rPr lang="fr-FR" sz="2400" b="1" dirty="0" smtClean="0">
                <a:latin typeface="Times New Roman" pitchFamily="18" charset="0"/>
                <a:cs typeface="Times New Roman" pitchFamily="18" charset="0"/>
              </a:rPr>
              <a:t>Les titres affirmatifs</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Ils énoncent à l’avance le résultat de l’étude . Vous prenez alors position directement dans le titre du mémoire</a:t>
            </a:r>
          </a:p>
          <a:p>
            <a:pPr algn="ctr">
              <a:buNone/>
            </a:pPr>
            <a:r>
              <a:rPr lang="fr-FR" sz="2400" dirty="0" smtClean="0">
                <a:solidFill>
                  <a:srgbClr val="C00000"/>
                </a:solidFill>
                <a:latin typeface="Times New Roman" pitchFamily="18" charset="0"/>
                <a:cs typeface="Times New Roman" pitchFamily="18" charset="0"/>
              </a:rPr>
              <a:t>«L’impact </a:t>
            </a:r>
            <a:r>
              <a:rPr lang="fr-FR" sz="2400" b="1" u="sng" dirty="0" smtClean="0">
                <a:solidFill>
                  <a:srgbClr val="FF0000"/>
                </a:solidFill>
                <a:latin typeface="Times New Roman" pitchFamily="18" charset="0"/>
                <a:cs typeface="Times New Roman" pitchFamily="18" charset="0"/>
              </a:rPr>
              <a:t>négatif</a:t>
            </a:r>
            <a:r>
              <a:rPr lang="fr-FR" sz="2400" dirty="0" smtClean="0">
                <a:solidFill>
                  <a:srgbClr val="C00000"/>
                </a:solidFill>
                <a:latin typeface="Times New Roman" pitchFamily="18" charset="0"/>
                <a:cs typeface="Times New Roman" pitchFamily="18" charset="0"/>
              </a:rPr>
              <a:t> de l’écriture électronique sur la qualité d’écriture des adolescents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50"/>
            <a:ext cx="8229600" cy="1143000"/>
          </a:xfrm>
        </p:spPr>
        <p:txBody>
          <a:bodyPr>
            <a:noAutofit/>
          </a:bodyPr>
          <a:lstStyle/>
          <a:p>
            <a:pPr lvl="1" algn="ctr" rtl="0"/>
            <a:r>
              <a:rPr lang="fr-FR" sz="2800" b="1" dirty="0" smtClean="0">
                <a:latin typeface="Times New Roman" pitchFamily="18" charset="0"/>
                <a:cs typeface="Times New Roman" pitchFamily="18" charset="0"/>
              </a:rPr>
              <a:t>2. L’encadrant </a:t>
            </a:r>
            <a:r>
              <a:rPr lang="fr-FR" sz="2800" b="1" dirty="0">
                <a:latin typeface="Times New Roman" pitchFamily="18" charset="0"/>
                <a:cs typeface="Times New Roman" pitchFamily="18" charset="0"/>
              </a:rPr>
              <a:t>(maître de mémoire/ </a:t>
            </a:r>
            <a:r>
              <a:rPr lang="fr-FR" sz="2800" b="1" dirty="0" smtClean="0">
                <a:latin typeface="Times New Roman" pitchFamily="18" charset="0"/>
                <a:cs typeface="Times New Roman" pitchFamily="18" charset="0"/>
              </a:rPr>
              <a:t>promoteur de mémoire/ directeur de mémoire)</a:t>
            </a:r>
            <a:br>
              <a:rPr lang="fr-FR" sz="2800" b="1" dirty="0" smtClean="0">
                <a:latin typeface="Times New Roman" pitchFamily="18" charset="0"/>
                <a:cs typeface="Times New Roman" pitchFamily="18" charset="0"/>
              </a:rPr>
            </a:br>
            <a:r>
              <a:rPr lang="fr-FR" sz="2400" b="1" dirty="0">
                <a:latin typeface="Times New Roman" pitchFamily="18" charset="0"/>
                <a:cs typeface="Times New Roman" pitchFamily="18" charset="0"/>
              </a:rPr>
              <a:t/>
            </a:r>
            <a:br>
              <a:rPr lang="fr-FR" sz="2400" b="1" dirty="0">
                <a:latin typeface="Times New Roman" pitchFamily="18" charset="0"/>
                <a:cs typeface="Times New Roman" pitchFamily="18" charset="0"/>
              </a:rPr>
            </a:br>
            <a:r>
              <a:rPr lang="fr-FR" sz="2400" b="1" dirty="0" smtClean="0">
                <a:latin typeface="Times New Roman" pitchFamily="18" charset="0"/>
                <a:cs typeface="Times New Roman" pitchFamily="18" charset="0"/>
              </a:rPr>
              <a:t>2.1 . </a:t>
            </a:r>
            <a:r>
              <a:rPr lang="fr-FR" sz="2800" b="1" dirty="0" smtClean="0">
                <a:latin typeface="Times New Roman" pitchFamily="18" charset="0"/>
                <a:cs typeface="Times New Roman" pitchFamily="18" charset="0"/>
              </a:rPr>
              <a:t>Le </a:t>
            </a:r>
            <a:r>
              <a:rPr lang="fr-FR" sz="2800" b="1" dirty="0">
                <a:latin typeface="Times New Roman" pitchFamily="18" charset="0"/>
                <a:cs typeface="Times New Roman" pitchFamily="18" charset="0"/>
              </a:rPr>
              <a:t>choix du promoteur : </a:t>
            </a:r>
            <a:r>
              <a:rPr lang="fr-FR" sz="2400" b="1" dirty="0">
                <a:latin typeface="Times New Roman" pitchFamily="18" charset="0"/>
                <a:cs typeface="Times New Roman" pitchFamily="18" charset="0"/>
              </a:rPr>
              <a:t/>
            </a:r>
            <a:br>
              <a:rPr lang="fr-FR" sz="2400" b="1" dirty="0">
                <a:latin typeface="Times New Roman" pitchFamily="18" charset="0"/>
                <a:cs typeface="Times New Roman" pitchFamily="18" charset="0"/>
              </a:rPr>
            </a:br>
            <a:endParaRPr lang="fr-FR" sz="28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285720" y="1928802"/>
            <a:ext cx="8443914" cy="4929222"/>
          </a:xfrm>
        </p:spPr>
        <p:txBody>
          <a:bodyPr/>
          <a:lstStyle/>
          <a:p>
            <a:pPr algn="just"/>
            <a:r>
              <a:rPr lang="fr-FR" dirty="0">
                <a:latin typeface="Times New Roman" pitchFamily="18" charset="0"/>
                <a:cs typeface="Times New Roman" pitchFamily="18" charset="0"/>
              </a:rPr>
              <a:t>Le choix de l’encadrant et aussi important que celui du sujet de </a:t>
            </a:r>
            <a:r>
              <a:rPr lang="fr-FR" dirty="0" smtClean="0">
                <a:latin typeface="Times New Roman" pitchFamily="18" charset="0"/>
                <a:cs typeface="Times New Roman" pitchFamily="18" charset="0"/>
              </a:rPr>
              <a:t>mémoire. </a:t>
            </a:r>
            <a:r>
              <a:rPr lang="fr-FR" dirty="0">
                <a:latin typeface="Times New Roman" pitchFamily="18" charset="0"/>
                <a:cs typeface="Times New Roman" pitchFamily="18" charset="0"/>
              </a:rPr>
              <a:t>E</a:t>
            </a:r>
            <a:r>
              <a:rPr lang="fr-FR" dirty="0" smtClean="0">
                <a:latin typeface="Times New Roman" pitchFamily="18" charset="0"/>
                <a:cs typeface="Times New Roman" pitchFamily="18" charset="0"/>
              </a:rPr>
              <a:t>n </a:t>
            </a:r>
            <a:r>
              <a:rPr lang="fr-FR" dirty="0">
                <a:latin typeface="Times New Roman" pitchFamily="18" charset="0"/>
                <a:cs typeface="Times New Roman" pitchFamily="18" charset="0"/>
              </a:rPr>
              <a:t>effet, le chercheur n’a pas toute la liberté et ne cerne pas </a:t>
            </a:r>
            <a:r>
              <a:rPr lang="fr-FR" dirty="0" smtClean="0">
                <a:latin typeface="Times New Roman" pitchFamily="18" charset="0"/>
                <a:cs typeface="Times New Roman" pitchFamily="18" charset="0"/>
              </a:rPr>
              <a:t>toutes </a:t>
            </a:r>
            <a:r>
              <a:rPr lang="fr-FR" dirty="0">
                <a:latin typeface="Times New Roman" pitchFamily="18" charset="0"/>
                <a:cs typeface="Times New Roman" pitchFamily="18" charset="0"/>
              </a:rPr>
              <a:t>les données pour le </a:t>
            </a:r>
            <a:r>
              <a:rPr lang="fr-FR" dirty="0" smtClean="0">
                <a:latin typeface="Times New Roman" pitchFamily="18" charset="0"/>
                <a:cs typeface="Times New Roman" pitchFamily="18" charset="0"/>
              </a:rPr>
              <a:t>faire. </a:t>
            </a:r>
            <a:r>
              <a:rPr lang="fr-FR" dirty="0">
                <a:latin typeface="Times New Roman" pitchFamily="18" charset="0"/>
                <a:cs typeface="Times New Roman" pitchFamily="18" charset="0"/>
              </a:rPr>
              <a:t>D</a:t>
            </a:r>
            <a:r>
              <a:rPr lang="fr-FR" dirty="0" smtClean="0">
                <a:latin typeface="Times New Roman" pitchFamily="18" charset="0"/>
                <a:cs typeface="Times New Roman" pitchFamily="18" charset="0"/>
              </a:rPr>
              <a:t>ans </a:t>
            </a:r>
            <a:r>
              <a:rPr lang="fr-FR" dirty="0">
                <a:latin typeface="Times New Roman" pitchFamily="18" charset="0"/>
                <a:cs typeface="Times New Roman" pitchFamily="18" charset="0"/>
              </a:rPr>
              <a:t>certain cas, le promoteur est désigné par l’administration. Dans </a:t>
            </a:r>
            <a:r>
              <a:rPr lang="fr-FR" dirty="0" smtClean="0">
                <a:latin typeface="Times New Roman" pitchFamily="18" charset="0"/>
                <a:cs typeface="Times New Roman" pitchFamily="18" charset="0"/>
              </a:rPr>
              <a:t>d’autres, </a:t>
            </a:r>
            <a:r>
              <a:rPr lang="fr-FR" dirty="0">
                <a:latin typeface="Times New Roman" pitchFamily="18" charset="0"/>
                <a:cs typeface="Times New Roman" pitchFamily="18" charset="0"/>
              </a:rPr>
              <a:t>le choix se fait dans la contrainte car soit le chercheur ne connait pas de professeurs, soit il n’y a pas de professeurs disponibles.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71415"/>
            <a:ext cx="8643998" cy="2286016"/>
          </a:xfrm>
        </p:spPr>
        <p:txBody>
          <a:bodyPr>
            <a:normAutofit lnSpcReduction="10000"/>
          </a:bodyPr>
          <a:lstStyle/>
          <a:p>
            <a:pPr algn="just"/>
            <a:r>
              <a:rPr lang="fr-FR" sz="2800" dirty="0">
                <a:latin typeface="Times New Roman" pitchFamily="18" charset="0"/>
                <a:cs typeface="Times New Roman" pitchFamily="18" charset="0"/>
              </a:rPr>
              <a:t>De façon général, le directeur de </a:t>
            </a:r>
            <a:r>
              <a:rPr lang="fr-FR" sz="2800" dirty="0" smtClean="0">
                <a:latin typeface="Times New Roman" pitchFamily="18" charset="0"/>
                <a:cs typeface="Times New Roman" pitchFamily="18" charset="0"/>
              </a:rPr>
              <a:t>recherche doit </a:t>
            </a:r>
            <a:r>
              <a:rPr lang="fr-FR" sz="2800" dirty="0">
                <a:latin typeface="Times New Roman" pitchFamily="18" charset="0"/>
                <a:cs typeface="Times New Roman" pitchFamily="18" charset="0"/>
              </a:rPr>
              <a:t>être :</a:t>
            </a:r>
          </a:p>
          <a:p>
            <a:pPr lvl="0" algn="just"/>
            <a:r>
              <a:rPr lang="fr-FR" sz="2800" dirty="0">
                <a:latin typeface="Times New Roman" pitchFamily="18" charset="0"/>
                <a:cs typeface="Times New Roman" pitchFamily="18" charset="0"/>
              </a:rPr>
              <a:t>Compétent dans le domaine de recherche choisi.</a:t>
            </a:r>
          </a:p>
          <a:p>
            <a:pPr lvl="0" algn="just"/>
            <a:r>
              <a:rPr lang="fr-FR" sz="2800" dirty="0">
                <a:latin typeface="Times New Roman" pitchFamily="18" charset="0"/>
                <a:cs typeface="Times New Roman" pitchFamily="18" charset="0"/>
              </a:rPr>
              <a:t>Disponible dès qu’on le sollicite pour </a:t>
            </a:r>
            <a:r>
              <a:rPr lang="fr-FR" sz="2800" dirty="0" smtClean="0">
                <a:latin typeface="Times New Roman" pitchFamily="18" charset="0"/>
                <a:cs typeface="Times New Roman" pitchFamily="18" charset="0"/>
              </a:rPr>
              <a:t>des entrevues</a:t>
            </a:r>
            <a:r>
              <a:rPr lang="fr-FR" sz="2800" dirty="0">
                <a:latin typeface="Times New Roman" pitchFamily="18" charset="0"/>
                <a:cs typeface="Times New Roman" pitchFamily="18" charset="0"/>
              </a:rPr>
              <a:t>, des conseils, des orientations, des lectures, des propositions…</a:t>
            </a:r>
          </a:p>
          <a:p>
            <a:endParaRPr lang="fr-FR" dirty="0"/>
          </a:p>
        </p:txBody>
      </p:sp>
      <p:sp>
        <p:nvSpPr>
          <p:cNvPr id="16385" name="Rectangle 1"/>
          <p:cNvSpPr>
            <a:spLocks noChangeArrowheads="1"/>
          </p:cNvSpPr>
          <p:nvPr/>
        </p:nvSpPr>
        <p:spPr bwMode="auto">
          <a:xfrm>
            <a:off x="0" y="2456795"/>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lang="fr-FR" sz="1600" b="1" dirty="0" smtClean="0">
                <a:latin typeface="Times New Roman" pitchFamily="18" charset="0"/>
                <a:ea typeface="Calibri" pitchFamily="34" charset="0"/>
                <a:cs typeface="Times New Roman" pitchFamily="18" charset="0"/>
              </a:rPr>
              <a:t>2.2.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fr-FR" sz="2800" b="1" dirty="0" smtClean="0">
                <a:latin typeface="Times New Roman" pitchFamily="18" charset="0"/>
                <a:ea typeface="Calibri" pitchFamily="34" charset="0"/>
                <a:cs typeface="Times New Roman" pitchFamily="18" charset="0"/>
              </a:rPr>
              <a:t>L</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rôle du promoteur,</a:t>
            </a:r>
          </a:p>
          <a:p>
            <a:pPr marL="0" marR="0" lvl="0" indent="0" algn="justLow" defTabSz="914400" rtl="0" eaLnBrk="1" fontAlgn="base" latinLnBrk="0" hangingPunct="1">
              <a:lnSpc>
                <a:spcPct val="100000"/>
              </a:lnSpc>
              <a:spcBef>
                <a:spcPct val="0"/>
              </a:spcBef>
              <a:spcAft>
                <a:spcPct val="0"/>
              </a:spcAft>
              <a:buClrTx/>
              <a:buSzTx/>
              <a:buFontTx/>
              <a:buNone/>
              <a:tabLst/>
            </a:pPr>
            <a:r>
              <a:rPr lang="fr-FR" sz="2800" b="1" i="1" u="sng" dirty="0" smtClean="0">
                <a:latin typeface="Times New Roman" pitchFamily="18" charset="0"/>
                <a:ea typeface="Calibri" pitchFamily="34" charset="0"/>
                <a:cs typeface="Times New Roman" pitchFamily="18" charset="0"/>
              </a:rPr>
              <a:t>A. Sur le plan scientifique</a:t>
            </a:r>
            <a:r>
              <a:rPr kumimoji="0" lang="fr-FR" sz="2800" b="1" i="1"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lvl="0" algn="justLow" fontAlgn="base">
              <a:spcBef>
                <a:spcPct val="0"/>
              </a:spcBef>
              <a:spcAft>
                <a:spcPct val="0"/>
              </a:spcAf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chercheur est tenu de négocier l’ensemble du travail avec son directeur de mémoire, c’est lui qui approuve ou refuse ce qui se fait ou doit se faire du début jusqu'à la fin. L’étudiant doit incessamment demander l’avis de son encadrant et lui soumettre tout ce qu’il envisage de faire. L’encadrant est à la fois le </a:t>
            </a:r>
            <a:r>
              <a:rPr kumimoji="0" lang="fr-FR" sz="28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collaborateur</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le </a:t>
            </a:r>
            <a:r>
              <a:rPr kumimoji="0" lang="fr-FR" sz="28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guide</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assure le suivi et l’aide. </a:t>
            </a:r>
            <a:r>
              <a:rPr lang="fr-FR" sz="2800" dirty="0" smtClean="0">
                <a:latin typeface="Times New Roman" pitchFamily="18" charset="0"/>
                <a:cs typeface="Times New Roman" pitchFamily="18" charset="0"/>
              </a:rPr>
              <a:t>Son rôle consiste à écouter, discuter, questionner, orienter,  évaluer et aider l’étudiant à résoudre les problèmes rencontrés.</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box(in)">
                                      <p:cBhvr>
                                        <p:cTn id="7" dur="500"/>
                                        <p:tgtEl>
                                          <p:spTgt spid="16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idx="1"/>
          </p:nvPr>
        </p:nvSpPr>
        <p:spPr bwMode="auto">
          <a:xfrm>
            <a:off x="285720" y="1106275"/>
            <a:ext cx="8443943"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1"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Sur le plan administratif</a:t>
            </a:r>
          </a:p>
          <a:p>
            <a:pPr marL="0" marR="0" lvl="0" indent="0" algn="justLow" defTabSz="914400" rtl="0" eaLnBrk="1" fontAlgn="base" latinLnBrk="0" hangingPunct="1">
              <a:lnSpc>
                <a:spcPct val="100000"/>
              </a:lnSpc>
              <a:spcBef>
                <a:spcPct val="0"/>
              </a:spcBef>
              <a:spcAft>
                <a:spcPct val="0"/>
              </a:spcAft>
              <a:buClrTx/>
              <a:buSzTx/>
              <a:buFontTx/>
              <a:buNone/>
              <a:tabLst/>
            </a:pPr>
            <a:r>
              <a:rPr lang="fr-FR" sz="2800" dirty="0" smtClean="0">
                <a:latin typeface="Times New Roman" pitchFamily="18" charset="0"/>
                <a:ea typeface="Calibri" pitchFamily="34" charset="0"/>
                <a:cs typeface="Times New Roman" pitchFamily="18" charset="0"/>
              </a:rPr>
              <a:t>L</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promoteur de la recherche a également un rôle à jouer, notamment en ce qui concerne les inscriptions et les réinscriptions de l’étudiant qu’il dirige</a:t>
            </a:r>
            <a:r>
              <a:rPr lang="fr-FR" sz="2800" dirty="0" smtClean="0">
                <a:latin typeface="Times New Roman" pitchFamily="18" charset="0"/>
                <a:ea typeface="Calibri" pitchFamily="34" charset="0"/>
                <a:cs typeface="Times New Roman" pitchFamily="18" charset="0"/>
              </a:rPr>
              <a:t>. D</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 part, il participe aux démarches administratives pour la programmation des soutenances et la désignation des membres de jury.</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725470"/>
          </a:xfrm>
        </p:spPr>
        <p:txBody>
          <a:bodyPr>
            <a:normAutofit fontScale="90000"/>
          </a:bodyPr>
          <a:lstStyle/>
          <a:p>
            <a:r>
              <a:rPr lang="fr-FR" b="1" dirty="0" smtClean="0">
                <a:latin typeface="Times New Roman" pitchFamily="18" charset="0"/>
                <a:cs typeface="Times New Roman" pitchFamily="18" charset="0"/>
              </a:rPr>
              <a:t>La recherche documentaire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5" name="Rectangle 4"/>
          <p:cNvSpPr/>
          <p:nvPr/>
        </p:nvSpPr>
        <p:spPr>
          <a:xfrm>
            <a:off x="0" y="785794"/>
            <a:ext cx="8929718" cy="1815882"/>
          </a:xfrm>
          <a:prstGeom prst="rect">
            <a:avLst/>
          </a:prstGeom>
        </p:spPr>
        <p:txBody>
          <a:bodyPr wrap="square">
            <a:spAutoFit/>
          </a:bodyPr>
          <a:lstStyle/>
          <a:p>
            <a:pPr algn="just">
              <a:buFont typeface="Wingdings" pitchFamily="2" charset="2"/>
              <a:buChar char="§"/>
            </a:pPr>
            <a:r>
              <a:rPr lang="fr-FR" sz="2800" dirty="0" smtClean="0">
                <a:latin typeface="Times New Roman" pitchFamily="18" charset="0"/>
                <a:cs typeface="Times New Roman" pitchFamily="18" charset="0"/>
              </a:rPr>
              <a:t> La recherche documentaire est une démarche importante dans un travail scientifique. Elle consiste à identifier, collecter et traiter des informations sur un sujet donné, en s’appuyant sur des sources fiables . </a:t>
            </a:r>
          </a:p>
        </p:txBody>
      </p:sp>
      <p:sp>
        <p:nvSpPr>
          <p:cNvPr id="6" name="Rectangle 5"/>
          <p:cNvSpPr/>
          <p:nvPr/>
        </p:nvSpPr>
        <p:spPr>
          <a:xfrm>
            <a:off x="0" y="3000372"/>
            <a:ext cx="9144000" cy="2677656"/>
          </a:xfrm>
          <a:prstGeom prst="rect">
            <a:avLst/>
          </a:prstGeom>
        </p:spPr>
        <p:txBody>
          <a:bodyPr wrap="square">
            <a:spAutoFit/>
          </a:bodyPr>
          <a:lstStyle/>
          <a:p>
            <a:pPr algn="just">
              <a:buFont typeface="Wingdings" pitchFamily="2" charset="2"/>
              <a:buChar char="§"/>
            </a:pPr>
            <a:r>
              <a:rPr lang="fr-FR" sz="2400" dirty="0" smtClean="0">
                <a:latin typeface="Times New Roman" pitchFamily="18" charset="0"/>
                <a:cs typeface="Times New Roman" pitchFamily="18" charset="0"/>
              </a:rPr>
              <a:t> Après avoir délimité le sujet de recherche et défini les objectifs , il faut choisir les meilleures sources d'information pour effectuer la recherche documentaire. Au niveau de cette phase le chercheur doit : </a:t>
            </a:r>
          </a:p>
          <a:p>
            <a:pPr algn="just">
              <a:buFont typeface="Wingdings" pitchFamily="2" charset="2"/>
              <a:buChar char="q"/>
            </a:pPr>
            <a:r>
              <a:rPr lang="fr-FR" sz="2400" dirty="0" smtClean="0">
                <a:latin typeface="Times New Roman" pitchFamily="18" charset="0"/>
                <a:cs typeface="Times New Roman" pitchFamily="18" charset="0"/>
              </a:rPr>
              <a:t> Consulter des supports de documentation : ouvrages, articles de revues, thèses, etc. </a:t>
            </a:r>
            <a:r>
              <a:rPr lang="fr-FR" sz="2400" dirty="0" smtClean="0">
                <a:solidFill>
                  <a:srgbClr val="FF0000"/>
                </a:solidFill>
                <a:latin typeface="Times New Roman" pitchFamily="18" charset="0"/>
                <a:cs typeface="Times New Roman" pitchFamily="18" charset="0"/>
              </a:rPr>
              <a:t>( Consultez le groupe </a:t>
            </a:r>
            <a:r>
              <a:rPr lang="fr-FR" sz="2400" dirty="0" err="1" smtClean="0">
                <a:solidFill>
                  <a:srgbClr val="FF0000"/>
                </a:solidFill>
                <a:latin typeface="Times New Roman" pitchFamily="18" charset="0"/>
                <a:cs typeface="Times New Roman" pitchFamily="18" charset="0"/>
              </a:rPr>
              <a:t>facebook</a:t>
            </a:r>
            <a:r>
              <a:rPr lang="fr-FR" sz="2400" dirty="0" smtClean="0">
                <a:solidFill>
                  <a:srgbClr val="FF0000"/>
                </a:solidFill>
                <a:latin typeface="Times New Roman" pitchFamily="18" charset="0"/>
                <a:cs typeface="Times New Roman" pitchFamily="18" charset="0"/>
              </a:rPr>
              <a:t>  « on ne peut pas vivre sans la sociolinguistique).</a:t>
            </a:r>
          </a:p>
          <a:p>
            <a:pPr algn="just"/>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r\Desktop\368074268_1720854008416283_5784512421702088033_n.jpg"/>
          <p:cNvPicPr>
            <a:picLocks noChangeAspect="1" noChangeArrowheads="1"/>
          </p:cNvPicPr>
          <p:nvPr/>
        </p:nvPicPr>
        <p:blipFill>
          <a:blip r:embed="rId2"/>
          <a:srcRect/>
          <a:stretch>
            <a:fillRect/>
          </a:stretch>
        </p:blipFill>
        <p:spPr bwMode="auto">
          <a:xfrm>
            <a:off x="1285852" y="0"/>
            <a:ext cx="6429420" cy="6497397"/>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323439"/>
          </a:xfrm>
          <a:prstGeom prst="rect">
            <a:avLst/>
          </a:prstGeom>
        </p:spPr>
        <p:txBody>
          <a:bodyPr wrap="square">
            <a:spAutoFit/>
          </a:bodyPr>
          <a:lstStyle/>
          <a:p>
            <a:pPr algn="just">
              <a:buFont typeface="Wingdings" pitchFamily="2" charset="2"/>
              <a:buChar char="q"/>
            </a:pPr>
            <a:r>
              <a:rPr lang="fr-FR" sz="2000" dirty="0" smtClean="0">
                <a:latin typeface="Times New Roman" pitchFamily="18" charset="0"/>
                <a:cs typeface="Times New Roman" pitchFamily="18" charset="0"/>
              </a:rPr>
              <a:t> Interroger les ressources d’information: catalogues de bibliothèque, bases de données, moteur de recherche du Web, Google, Yahoo,  la BDLP-Internationale (La Base de données lexicographiques) </a:t>
            </a:r>
            <a:r>
              <a:rPr lang="fr-FR" sz="2000" dirty="0" err="1" smtClean="0">
                <a:latin typeface="Times New Roman" pitchFamily="18" charset="0"/>
                <a:cs typeface="Times New Roman" pitchFamily="18" charset="0"/>
              </a:rPr>
              <a:t>panfrancophone</a:t>
            </a:r>
            <a:r>
              <a:rPr lang="fr-FR" sz="2000" dirty="0" smtClean="0">
                <a:latin typeface="Times New Roman" pitchFamily="18" charset="0"/>
                <a:cs typeface="Times New Roman" pitchFamily="18" charset="0"/>
              </a:rPr>
              <a:t>. Disponible sur: </a:t>
            </a:r>
            <a:r>
              <a:rPr lang="fr-FR" sz="2000" dirty="0" smtClean="0">
                <a:latin typeface="Times New Roman" pitchFamily="18" charset="0"/>
                <a:cs typeface="Times New Roman" pitchFamily="18" charset="0"/>
                <a:hlinkClick r:id="rId2"/>
              </a:rPr>
              <a:t>http://www.bdlp.org/</a:t>
            </a:r>
            <a:r>
              <a:rPr lang="fr-FR" sz="2000" dirty="0" smtClean="0">
                <a:latin typeface="Times New Roman" pitchFamily="18" charset="0"/>
                <a:cs typeface="Times New Roman" pitchFamily="18" charset="0"/>
              </a:rPr>
              <a:t> </a:t>
            </a:r>
          </a:p>
        </p:txBody>
      </p:sp>
      <p:pic>
        <p:nvPicPr>
          <p:cNvPr id="2050" name="Picture 2" descr="C:\Users\mr\Desktop\380576520_1055767195781064_907480951935955433_n.jpg"/>
          <p:cNvPicPr>
            <a:picLocks noChangeAspect="1" noChangeArrowheads="1"/>
          </p:cNvPicPr>
          <p:nvPr/>
        </p:nvPicPr>
        <p:blipFill>
          <a:blip r:embed="rId3"/>
          <a:srcRect/>
          <a:stretch>
            <a:fillRect/>
          </a:stretch>
        </p:blipFill>
        <p:spPr bwMode="auto">
          <a:xfrm>
            <a:off x="2071670" y="1513030"/>
            <a:ext cx="5143536" cy="5344970"/>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642918"/>
          </a:xfrm>
        </p:spPr>
        <p:txBody>
          <a:bodyPr>
            <a:normAutofit/>
          </a:bodyPr>
          <a:lstStyle/>
          <a:p>
            <a:r>
              <a:rPr lang="fr-FR" sz="3600" b="1" dirty="0" smtClean="0"/>
              <a:t>Les étapes d’une recherche documentaire</a:t>
            </a:r>
            <a:endParaRPr lang="fr-FR" sz="3600" b="1" dirty="0"/>
          </a:p>
        </p:txBody>
      </p:sp>
      <p:sp>
        <p:nvSpPr>
          <p:cNvPr id="3" name="Espace réservé du contenu 2"/>
          <p:cNvSpPr>
            <a:spLocks noGrp="1"/>
          </p:cNvSpPr>
          <p:nvPr>
            <p:ph idx="1"/>
          </p:nvPr>
        </p:nvSpPr>
        <p:spPr>
          <a:xfrm>
            <a:off x="0" y="714356"/>
            <a:ext cx="9144000" cy="6143644"/>
          </a:xfrm>
        </p:spPr>
        <p:txBody>
          <a:bodyPr>
            <a:noAutofit/>
          </a:bodyPr>
          <a:lstStyle/>
          <a:p>
            <a:pPr>
              <a:buNone/>
            </a:pPr>
            <a:r>
              <a:rPr lang="fr-FR" sz="1800" dirty="0" smtClean="0">
                <a:latin typeface="Times New Roman" pitchFamily="18" charset="0"/>
                <a:cs typeface="Times New Roman" pitchFamily="18" charset="0"/>
              </a:rPr>
              <a:t>La recherche documentaire implique généralement les étapes suivantes : </a:t>
            </a:r>
          </a:p>
          <a:p>
            <a:pPr>
              <a:buNone/>
            </a:pPr>
            <a:r>
              <a:rPr lang="fr-FR" sz="1800" dirty="0" smtClean="0">
                <a:latin typeface="Times New Roman" pitchFamily="18" charset="0"/>
                <a:cs typeface="Times New Roman" pitchFamily="18" charset="0"/>
              </a:rPr>
              <a:t>	1. Définir l'objectif : Identifiez clairement l'objectif de votre recherche documentaire. Quel est le sujet que vous souhaitez explorer ou la question à laquelle vous voulez répondre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2. Identifier les mots-clés : Sélectionnez des mots-clés pertinents liés à votre sujet. Ces mots-clés seront utilisés pour rechercher des documents.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3. Rechercher des sources : Utilisez des bibliothèques, des bases de données en ligne, des moteurs de recherche, des catalogues, etc., pour trouver des sources documentaires telles que des livres, des articles, des rapports, des sites web, etc.</a:t>
            </a:r>
          </a:p>
          <a:p>
            <a:pPr>
              <a:buNone/>
            </a:pPr>
            <a:r>
              <a:rPr lang="fr-FR" sz="1800" dirty="0" smtClean="0">
                <a:latin typeface="Times New Roman" pitchFamily="18" charset="0"/>
                <a:cs typeface="Times New Roman" pitchFamily="18" charset="0"/>
              </a:rPr>
              <a:t> </a:t>
            </a:r>
          </a:p>
          <a:p>
            <a:pPr>
              <a:buNone/>
            </a:pPr>
            <a:r>
              <a:rPr lang="fr-FR" sz="1800" dirty="0" smtClean="0">
                <a:latin typeface="Times New Roman" pitchFamily="18" charset="0"/>
                <a:cs typeface="Times New Roman" pitchFamily="18" charset="0"/>
              </a:rPr>
              <a:t>	4. Évaluer les sources : Évaluez la qualité, la crédibilité et la pertinence des sources que vous avez trouvées. Assurez-vous qu'elles sont fiables et appropriées pour votre recherche.</a:t>
            </a:r>
          </a:p>
          <a:p>
            <a:pPr>
              <a:buNone/>
            </a:pPr>
            <a:r>
              <a:rPr lang="fr-FR" sz="1800" dirty="0" smtClean="0">
                <a:latin typeface="Times New Roman" pitchFamily="18" charset="0"/>
                <a:cs typeface="Times New Roman" pitchFamily="18" charset="0"/>
              </a:rPr>
              <a:t> </a:t>
            </a:r>
          </a:p>
          <a:p>
            <a:pPr>
              <a:buNone/>
            </a:pPr>
            <a:r>
              <a:rPr lang="fr-FR" sz="1800" dirty="0" smtClean="0">
                <a:latin typeface="Times New Roman" pitchFamily="18" charset="0"/>
                <a:cs typeface="Times New Roman" pitchFamily="18" charset="0"/>
              </a:rPr>
              <a:t>	5. Organiser l'information : Prenez des notes, résumez les informations pertinentes et organisez-les de manière à faciliter la rédaction de votre travail.</a:t>
            </a:r>
          </a:p>
          <a:p>
            <a:pPr>
              <a:buNone/>
            </a:pPr>
            <a:r>
              <a:rPr lang="fr-FR" sz="1800" dirty="0" smtClean="0">
                <a:latin typeface="Times New Roman" pitchFamily="18" charset="0"/>
                <a:cs typeface="Times New Roman" pitchFamily="18" charset="0"/>
              </a:rPr>
              <a:t> </a:t>
            </a:r>
          </a:p>
          <a:p>
            <a:pPr>
              <a:buNone/>
            </a:pPr>
            <a:r>
              <a:rPr lang="fr-FR" sz="1800" dirty="0" smtClean="0">
                <a:latin typeface="Times New Roman" pitchFamily="18" charset="0"/>
                <a:cs typeface="Times New Roman" pitchFamily="18" charset="0"/>
              </a:rPr>
              <a:t>	6. Citer les sources : Assurez-vous de citer correctement toutes les sources que vous utilisez dans votre travail en suivant un style de citation approprié (comme APA, MLA, Chicago, etc.). </a:t>
            </a:r>
          </a:p>
          <a:p>
            <a:pPr>
              <a:buNone/>
            </a:pPr>
            <a:endParaRPr lang="fr-FR" sz="1600" dirty="0" smtClean="0">
              <a:latin typeface="Times New Roman" pitchFamily="18" charset="0"/>
              <a:cs typeface="Times New Roman" pitchFamily="18" charset="0"/>
            </a:endParaRPr>
          </a:p>
          <a:p>
            <a:pPr>
              <a:buNone/>
            </a:pPr>
            <a:r>
              <a:rPr lang="fr-FR" sz="1600" dirty="0" smtClean="0">
                <a:latin typeface="Times New Roman" pitchFamily="18" charset="0"/>
                <a:cs typeface="Times New Roman" pitchFamily="18" charset="0"/>
              </a:rPr>
              <a:t>	</a:t>
            </a:r>
            <a:endParaRPr lang="fr-F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63417"/>
          </a:xfrm>
          <a:prstGeom prst="rect">
            <a:avLst/>
          </a:prstGeom>
        </p:spPr>
        <p:txBody>
          <a:bodyPr wrap="square">
            <a:spAutoFit/>
          </a:bodyPr>
          <a:lstStyle/>
          <a:p>
            <a:pPr algn="just">
              <a:buFont typeface="Wingdings" pitchFamily="2" charset="2"/>
              <a:buChar char="ü"/>
            </a:pPr>
            <a:r>
              <a:rPr lang="fr-FR" sz="2000" dirty="0" smtClean="0">
                <a:latin typeface="Times New Roman" pitchFamily="18" charset="0"/>
                <a:cs typeface="Times New Roman" pitchFamily="18" charset="0"/>
              </a:rPr>
              <a:t>Ordonner et classer la documentation collectée.</a:t>
            </a:r>
          </a:p>
          <a:p>
            <a:pPr algn="just">
              <a:buFont typeface="Wingdings" pitchFamily="2" charset="2"/>
              <a:buChar char="ü"/>
            </a:pPr>
            <a:endParaRPr lang="fr-FR" sz="2000" dirty="0" smtClean="0">
              <a:latin typeface="Times New Roman" pitchFamily="18" charset="0"/>
              <a:cs typeface="Times New Roman" pitchFamily="18" charset="0"/>
            </a:endParaRPr>
          </a:p>
          <a:p>
            <a:pPr algn="just">
              <a:buFont typeface="Wingdings" pitchFamily="2" charset="2"/>
              <a:buChar char="ü"/>
            </a:pPr>
            <a:r>
              <a:rPr lang="fr-FR" sz="2000" dirty="0" smtClean="0">
                <a:latin typeface="Times New Roman" pitchFamily="18" charset="0"/>
                <a:cs typeface="Times New Roman" pitchFamily="18" charset="0"/>
              </a:rPr>
              <a:t>Multiplier les "explorations" des sources de première main (bibliothèques, archives publics et privés, entretiens,...).</a:t>
            </a:r>
          </a:p>
          <a:p>
            <a:pPr algn="just"/>
            <a:endParaRPr lang="fr-FR" sz="2000" dirty="0" smtClean="0">
              <a:latin typeface="Times New Roman" pitchFamily="18" charset="0"/>
              <a:cs typeface="Times New Roman" pitchFamily="18" charset="0"/>
            </a:endParaRPr>
          </a:p>
          <a:p>
            <a:pPr algn="just">
              <a:buFont typeface="Wingdings" pitchFamily="2" charset="2"/>
              <a:buChar char="ü"/>
            </a:pPr>
            <a:r>
              <a:rPr lang="fr-FR" sz="2000" dirty="0" smtClean="0">
                <a:latin typeface="Times New Roman" pitchFamily="18" charset="0"/>
                <a:cs typeface="Times New Roman" pitchFamily="18" charset="0"/>
              </a:rPr>
              <a:t>Repérez 5 à 8 livres ou articles qu’il faudrait s’en procurer, et les lire impérativement.</a:t>
            </a:r>
            <a:endParaRPr lang="fr-FR" sz="2000" dirty="0" smtClean="0">
              <a:solidFill>
                <a:srgbClr val="FF0000"/>
              </a:solidFill>
              <a:latin typeface="Times New Roman" pitchFamily="18" charset="0"/>
              <a:cs typeface="Times New Roman" pitchFamily="18" charset="0"/>
            </a:endParaRPr>
          </a:p>
          <a:p>
            <a:pPr algn="just">
              <a:buFont typeface="Wingdings" pitchFamily="2" charset="2"/>
              <a:buChar char="ü"/>
            </a:pPr>
            <a:r>
              <a:rPr lang="fr-FR" sz="2000" dirty="0" smtClean="0">
                <a:latin typeface="Times New Roman" pitchFamily="18" charset="0"/>
                <a:cs typeface="Times New Roman" pitchFamily="18" charset="0"/>
              </a:rPr>
              <a:t>Evitez la gloutonnerie livresque et faites régulièrement des fiches de lecture. Dégager l’essentiel de l’inutile ou du secondaire.</a:t>
            </a:r>
          </a:p>
          <a:p>
            <a:pPr algn="just">
              <a:buFont typeface="Wingdings" pitchFamily="2" charset="2"/>
              <a:buChar char="ü"/>
            </a:pPr>
            <a:endParaRPr lang="fr-FR" sz="2000" dirty="0" smtClean="0">
              <a:latin typeface="Times New Roman" pitchFamily="18" charset="0"/>
              <a:cs typeface="Times New Roman" pitchFamily="18" charset="0"/>
            </a:endParaRPr>
          </a:p>
          <a:p>
            <a:pPr algn="just">
              <a:buFont typeface="Wingdings" pitchFamily="2" charset="2"/>
              <a:buChar char="ü"/>
            </a:pPr>
            <a:r>
              <a:rPr lang="fr-FR" sz="2000" dirty="0" smtClean="0">
                <a:latin typeface="Times New Roman" pitchFamily="18" charset="0"/>
                <a:cs typeface="Times New Roman" pitchFamily="18" charset="0"/>
              </a:rPr>
              <a:t>Citer les sources : Assurez-vous de citer correctement toutes les sources que vous utilisez dans votre travail en suivant un style de citation approprié (comme APA, MLA, Chicago, etc.). </a:t>
            </a:r>
          </a:p>
          <a:p>
            <a:pPr algn="just">
              <a:buFont typeface="Wingdings" pitchFamily="2" charset="2"/>
              <a:buChar char="ü"/>
            </a:pPr>
            <a:endParaRPr lang="fr-FR" sz="2000" dirty="0" smtClean="0">
              <a:latin typeface="Times New Roman" pitchFamily="18" charset="0"/>
              <a:cs typeface="Times New Roman" pitchFamily="18" charset="0"/>
            </a:endParaRPr>
          </a:p>
          <a:p>
            <a:pPr algn="just">
              <a:buFont typeface="Wingdings" pitchFamily="2" charset="2"/>
              <a:buChar char="ü"/>
            </a:pPr>
            <a:r>
              <a:rPr lang="fr-FR" sz="2000" dirty="0" smtClean="0">
                <a:latin typeface="Times New Roman" pitchFamily="18" charset="0"/>
                <a:cs typeface="Times New Roman" pitchFamily="18" charset="0"/>
              </a:rPr>
              <a:t>Repérer absolument  2 ou 3 spécialistes, personnages clés, témoins, enseignants pour les écouter, les questionner ou les consulter pour d’éventuelles  informations</a:t>
            </a:r>
            <a:r>
              <a:rPr lang="fr-FR" sz="2000" dirty="0" smtClean="0">
                <a:solidFill>
                  <a:srgbClr val="FF0000"/>
                </a:solidFill>
                <a:latin typeface="Times New Roman" pitchFamily="18" charset="0"/>
                <a:cs typeface="Times New Roman" pitchFamily="18" charset="0"/>
              </a:rPr>
              <a:t>…</a:t>
            </a:r>
          </a:p>
          <a:p>
            <a:pPr algn="just">
              <a:buFont typeface="Wingdings" pitchFamily="2" charset="2"/>
              <a:buChar char="ü"/>
            </a:pPr>
            <a:endParaRPr lang="fr-FR" sz="2000" dirty="0" smtClean="0">
              <a:solidFill>
                <a:srgbClr val="FF0000"/>
              </a:solidFill>
              <a:latin typeface="Times New Roman" pitchFamily="18" charset="0"/>
              <a:cs typeface="Times New Roman" pitchFamily="18" charset="0"/>
            </a:endParaRPr>
          </a:p>
          <a:p>
            <a:pPr lvl="0" algn="just">
              <a:buFont typeface="Wingdings" pitchFamily="2" charset="2"/>
              <a:buChar char="ü"/>
            </a:pPr>
            <a:r>
              <a:rPr lang="fr-FR" sz="2000" dirty="0" smtClean="0">
                <a:latin typeface="Times New Roman" pitchFamily="18" charset="0"/>
                <a:cs typeface="Times New Roman" pitchFamily="18" charset="0"/>
              </a:rPr>
              <a:t>Prendre contact également avec les sources d’information que vous allez utilisez dans la partie théorique notamment les chiffres et les statistique. </a:t>
            </a:r>
          </a:p>
          <a:p>
            <a:pPr lvl="0" algn="just"/>
            <a:endParaRPr lang="fr-FR" sz="2000" dirty="0" smtClean="0">
              <a:latin typeface="Times New Roman" pitchFamily="18" charset="0"/>
              <a:cs typeface="Times New Roman" pitchFamily="18" charset="0"/>
            </a:endParaRPr>
          </a:p>
          <a:p>
            <a:pPr lvl="0" algn="just">
              <a:buFont typeface="Wingdings" pitchFamily="2" charset="2"/>
              <a:buChar char="ü"/>
            </a:pPr>
            <a:r>
              <a:rPr lang="fr-FR" sz="2000" dirty="0" smtClean="0">
                <a:latin typeface="Times New Roman" pitchFamily="18" charset="0"/>
                <a:cs typeface="Times New Roman" pitchFamily="18" charset="0"/>
              </a:rPr>
              <a:t>Ces étapes peuvent varier en fonction de la nature de la recherche, mais elles fournissent généralement un cadre solide pour mener une recherche documentaire efficace</a:t>
            </a:r>
            <a:endParaRPr lang="fr-FR" sz="2000"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85728"/>
            <a:ext cx="8786874" cy="6429420"/>
          </a:xfrm>
        </p:spPr>
        <p:txBody>
          <a:bodyPr>
            <a:normAutofit fontScale="70000" lnSpcReduction="20000"/>
          </a:bodyPr>
          <a:lstStyle/>
          <a:p>
            <a:pPr algn="just">
              <a:buNone/>
            </a:pPr>
            <a:r>
              <a:rPr lang="fr-FR" dirty="0" smtClean="0">
                <a:latin typeface="Times New Roman" pitchFamily="18" charset="0"/>
                <a:cs typeface="Times New Roman" pitchFamily="18" charset="0"/>
              </a:rPr>
              <a:t>Toute recherche documentaire doit être préparée selon des règles générales : </a:t>
            </a:r>
          </a:p>
          <a:p>
            <a:pPr algn="just">
              <a:buNone/>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Toujours inscrire les références des documents utilisés; de façon méthodique et précise. (notamment pour les sites internet)</a:t>
            </a:r>
          </a:p>
          <a:p>
            <a:pPr algn="just">
              <a:buFont typeface="Wingdings" pitchFamily="2" charset="2"/>
              <a:buChar char="ü"/>
            </a:pPr>
            <a:r>
              <a:rPr lang="fr-FR" dirty="0" smtClean="0">
                <a:latin typeface="Times New Roman" pitchFamily="18" charset="0"/>
                <a:cs typeface="Times New Roman" pitchFamily="18" charset="0"/>
              </a:rPr>
              <a:t>Ordonner et classer la documentation collectée.</a:t>
            </a:r>
          </a:p>
          <a:p>
            <a:pPr algn="just">
              <a:buFont typeface="Wingdings" pitchFamily="2" charset="2"/>
              <a:buChar char="ü"/>
            </a:pPr>
            <a:r>
              <a:rPr lang="fr-FR" dirty="0" smtClean="0">
                <a:latin typeface="Times New Roman" pitchFamily="18" charset="0"/>
                <a:cs typeface="Times New Roman" pitchFamily="18" charset="0"/>
              </a:rPr>
              <a:t>Multiplier les "explorations" des sources de première main (bibliothèques, archives publics et privés, entretiens,...).</a:t>
            </a:r>
          </a:p>
          <a:p>
            <a:pPr algn="just">
              <a:buFont typeface="Wingdings" pitchFamily="2" charset="2"/>
              <a:buChar char="ü"/>
            </a:pPr>
            <a:r>
              <a:rPr lang="fr-FR" dirty="0" smtClean="0">
                <a:latin typeface="Times New Roman" pitchFamily="18" charset="0"/>
                <a:cs typeface="Times New Roman" pitchFamily="18" charset="0"/>
              </a:rPr>
              <a:t>Repérez 5 à 8 livres ou articles qu’il faudrait s’en procurer, et les lire impérativement.</a:t>
            </a:r>
            <a:endParaRPr lang="fr-FR" dirty="0" smtClean="0">
              <a:solidFill>
                <a:srgbClr val="FF0000"/>
              </a:solidFill>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Evitez la gloutonnerie livresque et faites régulièrement des fiches de lecture. Dégager l’essentiel de l’inutile ou du secondaire.</a:t>
            </a:r>
          </a:p>
          <a:p>
            <a:pPr algn="just">
              <a:buFont typeface="Wingdings" pitchFamily="2" charset="2"/>
              <a:buChar char="ü"/>
            </a:pPr>
            <a:r>
              <a:rPr lang="fr-FR" dirty="0" smtClean="0">
                <a:latin typeface="Times New Roman" pitchFamily="18" charset="0"/>
                <a:cs typeface="Times New Roman" pitchFamily="18" charset="0"/>
              </a:rPr>
              <a:t>Repérer absolument  2 ou 3 spécialistes, personnages clés, témoins, enseignants pour les écouter, les questionner ou les consulter pour d’éventuelles  informations</a:t>
            </a:r>
            <a:r>
              <a:rPr lang="fr-FR" dirty="0" smtClean="0">
                <a:solidFill>
                  <a:srgbClr val="FF0000"/>
                </a:solidFill>
                <a:latin typeface="Times New Roman" pitchFamily="18" charset="0"/>
                <a:cs typeface="Times New Roman" pitchFamily="18" charset="0"/>
              </a:rPr>
              <a:t>…</a:t>
            </a:r>
          </a:p>
          <a:p>
            <a:pPr lvl="0" algn="just">
              <a:buFont typeface="Wingdings" pitchFamily="2" charset="2"/>
              <a:buChar char="ü"/>
            </a:pPr>
            <a:r>
              <a:rPr lang="fr-FR" dirty="0" smtClean="0">
                <a:latin typeface="Times New Roman" pitchFamily="18" charset="0"/>
                <a:cs typeface="Times New Roman" pitchFamily="18" charset="0"/>
              </a:rPr>
              <a:t>Prendre contact également avec les sources d’information que vous allez utilisez dans la partie théorique notamment les chiffres et les statistique. </a:t>
            </a:r>
            <a:endParaRPr lang="fr-FR" dirty="0" smtClean="0">
              <a:solidFill>
                <a:srgbClr val="FF0000"/>
              </a:solidFill>
              <a:latin typeface="Times New Roman" pitchFamily="18" charset="0"/>
              <a:cs typeface="Times New Roman" pitchFamily="18" charset="0"/>
            </a:endParaRPr>
          </a:p>
          <a:p>
            <a:pPr algn="just">
              <a:buNone/>
            </a:pPr>
            <a:endParaRPr lang="fr-FR" dirty="0" smtClean="0">
              <a:latin typeface="Times New Roman" pitchFamily="18" charset="0"/>
              <a:cs typeface="Times New Roman" pitchFamily="18" charset="0"/>
            </a:endParaRPr>
          </a:p>
          <a:p>
            <a:pPr algn="just">
              <a:buFont typeface="Wingdings" pitchFamily="2" charset="2"/>
              <a:buChar char="v"/>
            </a:pPr>
            <a:r>
              <a:rPr lang="fr-FR" dirty="0" smtClean="0">
                <a:latin typeface="Times New Roman" pitchFamily="18" charset="0"/>
                <a:cs typeface="Times New Roman" pitchFamily="18" charset="0"/>
              </a:rPr>
              <a:t>A partir de là, on peut lire très vite un nombre élevé de documents et faire le tour de la littérature existante sur sujet en ciblant uniquement ce qui est essentiel pour la recherche .</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m</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moire ou la th</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est la trace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crite qui prouve que le candidat est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capable de mener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bien une recherche, de maitriser une technique de contribution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avanc</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dans l</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ordre de la connaissance, de la r</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flexion, de l</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ou de la cr</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ation</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 Beaud, 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art de la th</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08)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2" name="Rectangle 2"/>
          <p:cNvSpPr>
            <a:spLocks noChangeArrowheads="1"/>
          </p:cNvSpPr>
          <p:nvPr/>
        </p:nvSpPr>
        <p:spPr bwMode="auto">
          <a:xfrm>
            <a:off x="0" y="2500306"/>
            <a:ext cx="9144000" cy="415498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Une question de recherche doit être formalisée en tenant </a:t>
            </a:r>
            <a:r>
              <a:rPr lang="fr-FR" sz="2400" dirty="0" smtClean="0">
                <a:latin typeface="Times New Roman" pitchFamily="18" charset="0"/>
                <a:ea typeface="Times New Roman" pitchFamily="18" charset="0"/>
                <a:cs typeface="Times New Roman" pitchFamily="18" charset="0"/>
              </a:rPr>
              <a:t>compte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 des éléments suivants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quoi ? quel est le phénomène à </a:t>
            </a:r>
            <a:r>
              <a:rPr lang="fr-FR" sz="2400" dirty="0" smtClean="0">
                <a:latin typeface="Times New Roman" pitchFamily="18" charset="0"/>
                <a:ea typeface="Times New Roman" pitchFamily="18" charset="0"/>
                <a:cs typeface="Times New Roman" pitchFamily="18" charset="0"/>
              </a:rPr>
              <a:t>étudier</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qui ? quelle est la population-cible ou quel est le groupe visé par l’étude ?</a:t>
            </a: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lang="fr-FR" sz="2400" dirty="0" smtClean="0">
                <a:latin typeface="Times New Roman" pitchFamily="18" charset="0"/>
                <a:cs typeface="Times New Roman" pitchFamily="18" charset="0"/>
              </a:rPr>
              <a:t>comment? Quel(s) outil(s)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où ? quelle est la région d’étude ou quel est le territoire d’étude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pourquoi ? dans quel(s) but(s) ? quelle est la justification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57200" algn="l"/>
              </a:tabLst>
            </a:pPr>
            <a:endParaRPr lang="fr-FR" sz="2400" dirty="0" smtClean="0">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C’est </a:t>
            </a:r>
            <a:r>
              <a:rPr lang="fr-FR" sz="2400" dirty="0" smtClean="0">
                <a:latin typeface="Times New Roman" pitchFamily="18" charset="0"/>
                <a:ea typeface="Times New Roman" pitchFamily="18" charset="0"/>
                <a:cs typeface="Times New Roman" pitchFamily="18" charset="0"/>
              </a:rPr>
              <a:t>en amont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de toute recherche que l’étudiant-chercheur doit initialement et impérativement se poser ces questions.</a:t>
            </a:r>
            <a:r>
              <a:rPr kumimoji="0" lang="fr-FR" sz="1000" b="0" i="0" u="none" strike="noStrike" cap="none" normalizeH="0" baseline="0" dirty="0" smtClean="0">
                <a:ln>
                  <a:noFill/>
                </a:ln>
                <a:effectLst/>
                <a:latin typeface="Lucida Sans Unicode" pitchFamily="34" charset="0"/>
                <a:ea typeface="Times New Roman" pitchFamily="18" charset="0"/>
                <a:cs typeface="Lucida Sans Unicode" pitchFamily="34" charset="0"/>
              </a:rPr>
              <a:t> </a:t>
            </a:r>
            <a:endParaRPr kumimoji="0" lang="fr-FR" sz="18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checkerboard(across)">
                                      <p:cBhvr>
                                        <p:cTn id="7" dur="5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500042"/>
          </a:xfrm>
        </p:spPr>
        <p:txBody>
          <a:bodyPr>
            <a:normAutofit fontScale="90000"/>
          </a:bodyPr>
          <a:lstStyle/>
          <a:p>
            <a:r>
              <a:rPr lang="fr-FR" b="1" dirty="0" smtClean="0"/>
              <a:t>Originalité et créativité</a:t>
            </a:r>
            <a:r>
              <a:rPr lang="fr-FR" dirty="0" smtClean="0"/>
              <a:t/>
            </a:r>
            <a:br>
              <a:rPr lang="fr-FR" dirty="0" smtClean="0"/>
            </a:br>
            <a:endParaRPr lang="fr-FR" dirty="0"/>
          </a:p>
        </p:txBody>
      </p:sp>
      <p:sp>
        <p:nvSpPr>
          <p:cNvPr id="3" name="Espace réservé du contenu 2"/>
          <p:cNvSpPr>
            <a:spLocks noGrp="1"/>
          </p:cNvSpPr>
          <p:nvPr>
            <p:ph idx="1"/>
          </p:nvPr>
        </p:nvSpPr>
        <p:spPr>
          <a:xfrm>
            <a:off x="0" y="857232"/>
            <a:ext cx="9144000" cy="5715040"/>
          </a:xfrm>
        </p:spPr>
        <p:txBody>
          <a:bodyPr>
            <a:normAutofit lnSpcReduction="10000"/>
          </a:bodyPr>
          <a:lstStyle/>
          <a:p>
            <a:pPr algn="just"/>
            <a:r>
              <a:rPr lang="fr-FR" dirty="0" smtClean="0">
                <a:latin typeface="Times New Roman" pitchFamily="18" charset="0"/>
                <a:cs typeface="Times New Roman" pitchFamily="18" charset="0"/>
              </a:rPr>
              <a:t>Une recherche est </a:t>
            </a:r>
            <a:r>
              <a:rPr lang="fr-FR" b="1" dirty="0" smtClean="0">
                <a:latin typeface="Times New Roman" pitchFamily="18" charset="0"/>
                <a:cs typeface="Times New Roman" pitchFamily="18" charset="0"/>
              </a:rPr>
              <a:t>originale</a:t>
            </a:r>
            <a:r>
              <a:rPr lang="fr-FR" dirty="0" smtClean="0">
                <a:latin typeface="Times New Roman" pitchFamily="18" charset="0"/>
                <a:cs typeface="Times New Roman" pitchFamily="18" charset="0"/>
              </a:rPr>
              <a:t> dans la mesure où la </a:t>
            </a:r>
            <a:r>
              <a:rPr lang="fr-FR" b="1" dirty="0" smtClean="0">
                <a:latin typeface="Times New Roman" pitchFamily="18" charset="0"/>
                <a:cs typeface="Times New Roman" pitchFamily="18" charset="0"/>
              </a:rPr>
              <a:t>perspective d’analyse </a:t>
            </a:r>
            <a:r>
              <a:rPr lang="fr-FR" dirty="0" smtClean="0">
                <a:latin typeface="Times New Roman" pitchFamily="18" charset="0"/>
                <a:cs typeface="Times New Roman" pitchFamily="18" charset="0"/>
              </a:rPr>
              <a:t>choisie,  </a:t>
            </a:r>
            <a:r>
              <a:rPr lang="fr-FR" b="1" dirty="0" smtClean="0">
                <a:latin typeface="Times New Roman" pitchFamily="18" charset="0"/>
                <a:cs typeface="Times New Roman" pitchFamily="18" charset="0"/>
              </a:rPr>
              <a:t>le plan de recherche </a:t>
            </a:r>
            <a:r>
              <a:rPr lang="fr-FR" dirty="0" smtClean="0">
                <a:latin typeface="Times New Roman" pitchFamily="18" charset="0"/>
                <a:cs typeface="Times New Roman" pitchFamily="18" charset="0"/>
              </a:rPr>
              <a:t>et </a:t>
            </a:r>
            <a:r>
              <a:rPr lang="fr-FR" b="1" dirty="0" smtClean="0">
                <a:latin typeface="Times New Roman" pitchFamily="18" charset="0"/>
                <a:cs typeface="Times New Roman" pitchFamily="18" charset="0"/>
              </a:rPr>
              <a:t>la méthodologie </a:t>
            </a:r>
            <a:r>
              <a:rPr lang="fr-FR" dirty="0" smtClean="0">
                <a:latin typeface="Times New Roman" pitchFamily="18" charset="0"/>
                <a:cs typeface="Times New Roman" pitchFamily="18" charset="0"/>
              </a:rPr>
              <a:t>sont </a:t>
            </a:r>
            <a:r>
              <a:rPr lang="fr-FR" b="1" dirty="0" smtClean="0">
                <a:latin typeface="Times New Roman" pitchFamily="18" charset="0"/>
                <a:cs typeface="Times New Roman" pitchFamily="18" charset="0"/>
              </a:rPr>
              <a:t>propres au chercheur</a:t>
            </a:r>
            <a:r>
              <a:rPr lang="fr-FR" dirty="0" smtClean="0">
                <a:latin typeface="Times New Roman" pitchFamily="18" charset="0"/>
                <a:cs typeface="Times New Roman" pitchFamily="18" charset="0"/>
              </a:rPr>
              <a:t>. Une recherche comprend,  sa méthode, ses procédures et ses moyens pratiques, son objectif, ses hypothèses de travail, ses résultats. </a:t>
            </a:r>
          </a:p>
          <a:p>
            <a:pPr algn="just"/>
            <a:r>
              <a:rPr lang="fr-FR" dirty="0" smtClean="0">
                <a:latin typeface="Times New Roman" pitchFamily="18" charset="0"/>
                <a:cs typeface="Times New Roman" pitchFamily="18" charset="0"/>
              </a:rPr>
              <a:t>C’est pourquoi </a:t>
            </a:r>
            <a:r>
              <a:rPr lang="fr-FR" b="1" dirty="0" smtClean="0">
                <a:latin typeface="Times New Roman" pitchFamily="18" charset="0"/>
                <a:cs typeface="Times New Roman" pitchFamily="18" charset="0"/>
              </a:rPr>
              <a:t>l’originalité doit s’appuyer d’abord sur une très bonne connaissance de la littérature existante. </a:t>
            </a:r>
            <a:r>
              <a:rPr lang="fr-FR" dirty="0" smtClean="0">
                <a:latin typeface="Times New Roman" pitchFamily="18" charset="0"/>
                <a:cs typeface="Times New Roman" pitchFamily="18" charset="0"/>
              </a:rPr>
              <a:t>Comment faire une contribution originale si nous ne connaissons pas l’état des connaissances actuelles à travers la littérature existante ? </a:t>
            </a:r>
          </a:p>
          <a:p>
            <a:endParaRPr lang="fr-FR" dirty="0"/>
          </a:p>
        </p:txBody>
      </p:sp>
      <p:sp>
        <p:nvSpPr>
          <p:cNvPr id="4" name="ZoneTexte 3"/>
          <p:cNvSpPr txBox="1"/>
          <p:nvPr/>
        </p:nvSpPr>
        <p:spPr>
          <a:xfrm>
            <a:off x="0" y="428604"/>
            <a:ext cx="2214578" cy="461665"/>
          </a:xfrm>
          <a:prstGeom prst="rect">
            <a:avLst/>
          </a:prstGeom>
          <a:noFill/>
        </p:spPr>
        <p:txBody>
          <a:bodyPr wrap="square" rtlCol="0">
            <a:spAutoFit/>
          </a:bodyPr>
          <a:lstStyle/>
          <a:p>
            <a:r>
              <a:rPr lang="fr-FR" sz="2400" b="1" dirty="0" smtClean="0">
                <a:latin typeface="Times New Roman" pitchFamily="18" charset="0"/>
                <a:cs typeface="Times New Roman" pitchFamily="18" charset="0"/>
              </a:rPr>
              <a:t>Originalité </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85728"/>
            <a:ext cx="8786874" cy="6215106"/>
          </a:xfrm>
        </p:spPr>
        <p:txBody>
          <a:bodyPr>
            <a:normAutofit fontScale="92500" lnSpcReduction="10000"/>
          </a:bodyPr>
          <a:lstStyle/>
          <a:p>
            <a:pPr algn="ctr">
              <a:buNone/>
            </a:pPr>
            <a:r>
              <a:rPr lang="fr-FR" b="1" dirty="0" smtClean="0">
                <a:latin typeface="Times New Roman" pitchFamily="18" charset="0"/>
                <a:cs typeface="Times New Roman" pitchFamily="18" charset="0"/>
              </a:rPr>
              <a:t>Créativité</a:t>
            </a:r>
          </a:p>
          <a:p>
            <a:pPr algn="just"/>
            <a:r>
              <a:rPr lang="fr-FR" dirty="0" smtClean="0">
                <a:latin typeface="Times New Roman" pitchFamily="18" charset="0"/>
                <a:cs typeface="Times New Roman" pitchFamily="18" charset="0"/>
              </a:rPr>
              <a:t>Elle est créative car le chercheur doit montrer que son travail est à la fois une forme de continuité des travaux antérieurs et une création dans le domaine choisi. Comment ? </a:t>
            </a:r>
          </a:p>
          <a:p>
            <a:pPr algn="just"/>
            <a:r>
              <a:rPr lang="fr-FR" dirty="0" smtClean="0">
                <a:latin typeface="Times New Roman" pitchFamily="18" charset="0"/>
                <a:cs typeface="Times New Roman" pitchFamily="18" charset="0"/>
              </a:rPr>
              <a:t>Par la </a:t>
            </a:r>
            <a:r>
              <a:rPr lang="fr-FR" b="1" i="1" dirty="0" smtClean="0">
                <a:latin typeface="Times New Roman" pitchFamily="18" charset="0"/>
                <a:cs typeface="Times New Roman" pitchFamily="18" charset="0"/>
              </a:rPr>
              <a:t>mise en valeur des objectifs </a:t>
            </a:r>
            <a:r>
              <a:rPr lang="fr-FR" i="1" dirty="0" smtClean="0">
                <a:latin typeface="Times New Roman" pitchFamily="18" charset="0"/>
                <a:cs typeface="Times New Roman" pitchFamily="18" charset="0"/>
              </a:rPr>
              <a:t>atteints</a:t>
            </a:r>
            <a:r>
              <a:rPr lang="fr-FR" dirty="0" smtClean="0">
                <a:latin typeface="Times New Roman" pitchFamily="18" charset="0"/>
                <a:cs typeface="Times New Roman" pitchFamily="18" charset="0"/>
              </a:rPr>
              <a:t>, proposer </a:t>
            </a:r>
            <a:r>
              <a:rPr lang="fr-FR" b="1" i="1" dirty="0" smtClean="0">
                <a:latin typeface="Times New Roman" pitchFamily="18" charset="0"/>
                <a:cs typeface="Times New Roman" pitchFamily="18" charset="0"/>
              </a:rPr>
              <a:t>des solutions </a:t>
            </a:r>
            <a:r>
              <a:rPr lang="fr-FR" dirty="0" smtClean="0">
                <a:latin typeface="Times New Roman" pitchFamily="18" charset="0"/>
                <a:cs typeface="Times New Roman" pitchFamily="18" charset="0"/>
              </a:rPr>
              <a:t>à un ou des problèmes et </a:t>
            </a:r>
            <a:r>
              <a:rPr lang="fr-FR" b="1" i="1" dirty="0" smtClean="0">
                <a:latin typeface="Times New Roman" pitchFamily="18" charset="0"/>
                <a:cs typeface="Times New Roman" pitchFamily="18" charset="0"/>
              </a:rPr>
              <a:t>ouvrir d’autres pistes de réflexion</a:t>
            </a:r>
            <a:r>
              <a:rPr lang="fr-FR" dirty="0" smtClean="0">
                <a:latin typeface="Times New Roman" pitchFamily="18" charset="0"/>
                <a:cs typeface="Times New Roman" pitchFamily="18" charset="0"/>
              </a:rPr>
              <a:t> </a:t>
            </a:r>
          </a:p>
          <a:p>
            <a:pPr algn="just"/>
            <a:r>
              <a:rPr lang="fr-FR" dirty="0" err="1" smtClean="0">
                <a:latin typeface="Times New Roman" pitchFamily="18" charset="0"/>
                <a:cs typeface="Times New Roman" pitchFamily="18" charset="0"/>
              </a:rPr>
              <a:t>zellal</a:t>
            </a:r>
            <a:r>
              <a:rPr lang="fr-FR" dirty="0" smtClean="0">
                <a:latin typeface="Times New Roman" pitchFamily="18" charset="0"/>
                <a:cs typeface="Times New Roman" pitchFamily="18" charset="0"/>
              </a:rPr>
              <a:t> estime qu’un un travail de recherche doit </a:t>
            </a:r>
            <a:r>
              <a:rPr lang="fr-FR" i="1" dirty="0" smtClean="0">
                <a:latin typeface="Times New Roman" pitchFamily="18" charset="0"/>
                <a:cs typeface="Times New Roman" pitchFamily="18" charset="0"/>
              </a:rPr>
              <a:t>«</a:t>
            </a:r>
            <a:r>
              <a:rPr lang="fr-FR" i="1" dirty="0" smtClean="0">
                <a:solidFill>
                  <a:schemeClr val="tx2">
                    <a:lumMod val="60000"/>
                    <a:lumOff val="40000"/>
                  </a:schemeClr>
                </a:solidFill>
                <a:latin typeface="Times New Roman" pitchFamily="18" charset="0"/>
                <a:cs typeface="Times New Roman" pitchFamily="18" charset="0"/>
              </a:rPr>
              <a:t> prouver, démontrer quelque chose. Il faut dépasser la notion de simple constat, il faut découvrir ce qui ne l’a pas encore été d’où la notion de créativité et originalité</a:t>
            </a:r>
            <a:r>
              <a:rPr lang="fr-FR" i="1" dirty="0" smtClean="0">
                <a:latin typeface="Times New Roman" pitchFamily="18" charset="0"/>
                <a:cs typeface="Times New Roman" pitchFamily="18" charset="0"/>
              </a:rPr>
              <a:t> » (N </a:t>
            </a:r>
            <a:r>
              <a:rPr lang="fr-FR" i="1" dirty="0" err="1" smtClean="0">
                <a:latin typeface="Times New Roman" pitchFamily="18" charset="0"/>
                <a:cs typeface="Times New Roman" pitchFamily="18" charset="0"/>
              </a:rPr>
              <a:t>Zellal</a:t>
            </a:r>
            <a:r>
              <a:rPr lang="fr-FR" i="1" dirty="0" smtClean="0">
                <a:latin typeface="Times New Roman" pitchFamily="18" charset="0"/>
                <a:cs typeface="Times New Roman" pitchFamily="18" charset="0"/>
              </a:rPr>
              <a:t>, Guide de méthodologie de la recherche : 16) </a:t>
            </a:r>
            <a:endParaRPr lang="fr-FR" dirty="0" smtClean="0">
              <a:latin typeface="Times New Roman" pitchFamily="18" charset="0"/>
              <a:cs typeface="Times New Roman" pitchFamily="18" charset="0"/>
            </a:endParaRPr>
          </a:p>
          <a:p>
            <a:pPr algn="just">
              <a:buNone/>
            </a:pP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i="1" dirty="0" smtClean="0">
                <a:latin typeface="Times New Roman" pitchFamily="18" charset="0"/>
                <a:cs typeface="Times New Roman" pitchFamily="18" charset="0"/>
              </a:rPr>
              <a:t>La forme et le contenu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357158" y="1000108"/>
            <a:ext cx="8429684" cy="5572164"/>
          </a:xfrm>
        </p:spPr>
        <p:txBody>
          <a:bodyPr>
            <a:normAutofit fontScale="92500" lnSpcReduction="10000"/>
          </a:bodyPr>
          <a:lstStyle/>
          <a:p>
            <a:pPr algn="just"/>
            <a:r>
              <a:rPr lang="fr-FR" dirty="0" smtClean="0">
                <a:latin typeface="Times New Roman" pitchFamily="18" charset="0"/>
                <a:cs typeface="Times New Roman" pitchFamily="18" charset="0"/>
              </a:rPr>
              <a:t>Il est essentiel de noter qu’un travail de recherche est constitué d’une forme et d’un contenu :</a:t>
            </a:r>
          </a:p>
          <a:p>
            <a:pPr algn="just"/>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a:t>
            </a:r>
            <a:r>
              <a:rPr lang="fr-FR" b="1" i="1" u="sng" dirty="0" smtClean="0">
                <a:latin typeface="Times New Roman" pitchFamily="18" charset="0"/>
                <a:cs typeface="Times New Roman" pitchFamily="18" charset="0"/>
              </a:rPr>
              <a:t>La forme</a:t>
            </a:r>
            <a:r>
              <a:rPr lang="fr-FR" dirty="0" smtClean="0">
                <a:latin typeface="Times New Roman" pitchFamily="18" charset="0"/>
                <a:cs typeface="Times New Roman" pitchFamily="18" charset="0"/>
              </a:rPr>
              <a:t> : quelle que soit l’importance du sujet et les objectifs atteints par le chercheur, la bonne présentation et la mise en forme du travail ne fait qu’inciter les membre du jury à sa lecture et à sa bonne considération. Un travail soigné et une forme de respect pour le lecteur et pour la recherche de façon générale, une preuve de sérieux qui influence positivement la décision finale de l’évaluateur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928670"/>
          </a:xfrm>
        </p:spPr>
        <p:txBody>
          <a:bodyPr/>
          <a:lstStyle/>
          <a:p>
            <a:r>
              <a:rPr lang="fr-FR" b="1" i="1" u="sng" dirty="0" smtClean="0"/>
              <a:t>Le contenu</a:t>
            </a:r>
            <a:endParaRPr lang="fr-FR" b="1" dirty="0"/>
          </a:p>
        </p:txBody>
      </p:sp>
      <p:sp>
        <p:nvSpPr>
          <p:cNvPr id="3" name="Espace réservé du contenu 2"/>
          <p:cNvSpPr>
            <a:spLocks noGrp="1"/>
          </p:cNvSpPr>
          <p:nvPr>
            <p:ph idx="1"/>
          </p:nvPr>
        </p:nvSpPr>
        <p:spPr>
          <a:xfrm>
            <a:off x="285720" y="928670"/>
            <a:ext cx="8401080" cy="2071702"/>
          </a:xfrm>
        </p:spPr>
        <p:txBody>
          <a:bodyPr>
            <a:normAutofit fontScale="85000" lnSpcReduction="20000"/>
          </a:bodyPr>
          <a:lstStyle/>
          <a:p>
            <a:pPr algn="just">
              <a:buNone/>
            </a:pPr>
            <a:r>
              <a:rPr lang="fr-FR" dirty="0" smtClean="0"/>
              <a:t>	</a:t>
            </a:r>
            <a:r>
              <a:rPr lang="fr-FR" dirty="0" smtClean="0">
                <a:latin typeface="Times New Roman" pitchFamily="18" charset="0"/>
                <a:cs typeface="Times New Roman" pitchFamily="18" charset="0"/>
              </a:rPr>
              <a:t> Le plus souvent un travail de recherche est articulé en 2 parties (la théorie et la pratique), ces deux parties sont différentes mais complémentaires.</a:t>
            </a:r>
          </a:p>
          <a:p>
            <a:pPr algn="just">
              <a:buNone/>
            </a:pP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a:t>
            </a:r>
          </a:p>
          <a:p>
            <a:pPr algn="just">
              <a:buNone/>
            </a:pPr>
            <a:r>
              <a:rPr lang="fr-FR" dirty="0" smtClean="0">
                <a:solidFill>
                  <a:srgbClr val="FF0000"/>
                </a:solidFill>
                <a:latin typeface="Times New Roman" pitchFamily="18" charset="0"/>
                <a:cs typeface="Times New Roman" pitchFamily="18" charset="0"/>
              </a:rPr>
              <a:t>	</a:t>
            </a:r>
            <a:endParaRPr lang="fr-FR" dirty="0" smtClean="0">
              <a:solidFill>
                <a:srgbClr val="FF0000"/>
              </a:solidFill>
            </a:endParaRPr>
          </a:p>
          <a:p>
            <a:endParaRPr lang="fr-FR" dirty="0">
              <a:solidFill>
                <a:srgbClr val="FF0000"/>
              </a:solidFill>
            </a:endParaRPr>
          </a:p>
        </p:txBody>
      </p:sp>
      <p:sp>
        <p:nvSpPr>
          <p:cNvPr id="4" name="Rectangle 3"/>
          <p:cNvSpPr/>
          <p:nvPr/>
        </p:nvSpPr>
        <p:spPr>
          <a:xfrm>
            <a:off x="428596" y="2214554"/>
            <a:ext cx="8286808" cy="3539430"/>
          </a:xfrm>
          <a:prstGeom prst="rect">
            <a:avLst/>
          </a:prstGeom>
        </p:spPr>
        <p:txBody>
          <a:bodyPr wrap="square">
            <a:spAutoFit/>
          </a:bodyPr>
          <a:lstStyle/>
          <a:p>
            <a:pPr algn="just">
              <a:buNone/>
            </a:pPr>
            <a:r>
              <a:rPr lang="fr-FR" sz="2800" b="1" dirty="0" smtClean="0">
                <a:latin typeface="Times New Roman" pitchFamily="18" charset="0"/>
                <a:cs typeface="Times New Roman" pitchFamily="18" charset="0"/>
              </a:rPr>
              <a:t>L’aspect théorique</a:t>
            </a:r>
            <a:r>
              <a:rPr lang="fr-FR" sz="2800" dirty="0" smtClean="0">
                <a:latin typeface="Times New Roman" pitchFamily="18" charset="0"/>
                <a:cs typeface="Times New Roman" pitchFamily="18" charset="0"/>
              </a:rPr>
              <a:t> : il est construit à partir de sources documentaires diverses : </a:t>
            </a:r>
          </a:p>
          <a:p>
            <a:pPr algn="just">
              <a:buNone/>
            </a:pPr>
            <a:r>
              <a:rPr lang="fr-FR" sz="2800" dirty="0" smtClean="0">
                <a:latin typeface="Times New Roman" pitchFamily="18" charset="0"/>
                <a:cs typeface="Times New Roman" pitchFamily="18" charset="0"/>
              </a:rPr>
              <a:t>	Les ouvrages, les revues, les articles, les journaux, les magazines, les thèses, les mémoires et sites internet..</a:t>
            </a:r>
          </a:p>
          <a:p>
            <a:pPr algn="just">
              <a:buNone/>
            </a:pPr>
            <a:r>
              <a:rPr lang="fr-FR" sz="2800" dirty="0" smtClean="0">
                <a:latin typeface="Times New Roman" pitchFamily="18" charset="0"/>
                <a:cs typeface="Times New Roman" pitchFamily="18" charset="0"/>
              </a:rPr>
              <a:t>	Dans cette partie le chercheur convoque la théorie et développe les concepts et les notions pour inscrire son travail dans le domaine de recherche mais surtout dans les travaux des spécialistes</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500042"/>
            <a:ext cx="8515352" cy="4143404"/>
          </a:xfrm>
        </p:spPr>
        <p:txBody>
          <a:bodyPr>
            <a:normAutofit fontScale="62500" lnSpcReduction="20000"/>
          </a:bodyPr>
          <a:lstStyle/>
          <a:p>
            <a:pPr algn="just"/>
            <a:r>
              <a:rPr lang="fr-FR" sz="5100" dirty="0" smtClean="0">
                <a:latin typeface="Times New Roman" pitchFamily="18" charset="0"/>
                <a:cs typeface="Times New Roman" pitchFamily="18" charset="0"/>
              </a:rPr>
              <a:t>Il s’agit d’un travail de terrain au niveau duquel la recherche doit envisager </a:t>
            </a:r>
            <a:r>
              <a:rPr lang="fr-FR" sz="5100" i="1" u="sng" dirty="0" smtClean="0">
                <a:latin typeface="Times New Roman" pitchFamily="18" charset="0"/>
                <a:cs typeface="Times New Roman" pitchFamily="18" charset="0"/>
              </a:rPr>
              <a:t>des activités pratiques</a:t>
            </a:r>
            <a:r>
              <a:rPr lang="fr-FR" sz="5100" u="sng" dirty="0" smtClean="0">
                <a:latin typeface="Times New Roman" pitchFamily="18" charset="0"/>
                <a:cs typeface="Times New Roman" pitchFamily="18" charset="0"/>
              </a:rPr>
              <a:t>, </a:t>
            </a:r>
            <a:r>
              <a:rPr lang="fr-FR" sz="5100" dirty="0" smtClean="0">
                <a:latin typeface="Times New Roman" pitchFamily="18" charset="0"/>
                <a:cs typeface="Times New Roman" pitchFamily="18" charset="0"/>
              </a:rPr>
              <a:t>dans le but de cerner des aspects concrets de son sujet et lui permettre de constituer son corpus (les données et les matières envisagées pour l’analyse) tels que ; enquête par questionnaire, entretien, observation, enregistrement audio-visuel, message publicitaire…</a:t>
            </a:r>
          </a:p>
          <a:p>
            <a:endParaRPr lang="fr-FR" dirty="0"/>
          </a:p>
        </p:txBody>
      </p:sp>
      <p:sp>
        <p:nvSpPr>
          <p:cNvPr id="4" name="Rectangle 3"/>
          <p:cNvSpPr/>
          <p:nvPr/>
        </p:nvSpPr>
        <p:spPr>
          <a:xfrm>
            <a:off x="285720" y="4500570"/>
            <a:ext cx="8429684" cy="2062103"/>
          </a:xfrm>
          <a:prstGeom prst="rect">
            <a:avLst/>
          </a:prstGeom>
        </p:spPr>
        <p:txBody>
          <a:bodyPr wrap="square">
            <a:spAutoFit/>
          </a:bodyPr>
          <a:lstStyle/>
          <a:p>
            <a:pPr algn="just"/>
            <a:r>
              <a:rPr lang="fr-FR" sz="3200" dirty="0" smtClean="0">
                <a:latin typeface="Times New Roman" pitchFamily="18" charset="0"/>
                <a:cs typeface="Times New Roman" pitchFamily="18" charset="0"/>
              </a:rPr>
              <a:t>Pour l’analyse des résultats, le chercheur doit utiliser des outils d’analyse : mode d’observation, grille d’analyse, type d’entretien, type de questionnaire…</a:t>
            </a:r>
          </a:p>
        </p:txBody>
      </p:sp>
      <p:sp>
        <p:nvSpPr>
          <p:cNvPr id="5" name="Rectangle 4"/>
          <p:cNvSpPr/>
          <p:nvPr/>
        </p:nvSpPr>
        <p:spPr>
          <a:xfrm>
            <a:off x="1000100" y="0"/>
            <a:ext cx="3593228" cy="461665"/>
          </a:xfrm>
          <a:prstGeom prst="rect">
            <a:avLst/>
          </a:prstGeom>
        </p:spPr>
        <p:txBody>
          <a:bodyPr wrap="none">
            <a:spAutoFit/>
          </a:bodyPr>
          <a:lstStyle/>
          <a:p>
            <a:pPr algn="just">
              <a:buNone/>
            </a:pPr>
            <a:r>
              <a:rPr lang="fr-FR" sz="2400" b="1" dirty="0" smtClean="0"/>
              <a:t>	</a:t>
            </a:r>
            <a:r>
              <a:rPr lang="fr-FR" sz="2400" b="1" dirty="0" smtClean="0">
                <a:latin typeface="Times New Roman" pitchFamily="18" charset="0"/>
                <a:cs typeface="Times New Roman" pitchFamily="18" charset="0"/>
              </a:rPr>
              <a:t>L’aspect pratique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Les étapes de la recherche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214282" y="1428736"/>
            <a:ext cx="8643998" cy="4811715"/>
          </a:xfrm>
        </p:spPr>
        <p:txBody>
          <a:bodyPr>
            <a:normAutofit/>
          </a:bodyPr>
          <a:lstStyle/>
          <a:p>
            <a:r>
              <a:rPr lang="fr-FR" dirty="0" smtClean="0">
                <a:latin typeface="Times New Roman" pitchFamily="18" charset="0"/>
                <a:cs typeface="Times New Roman" pitchFamily="18" charset="0"/>
              </a:rPr>
              <a:t>Il n’est pas toujours facile d’avoir à sa disposition un sujet qui respecte les critères essentiels. De manière générale, pour mener à bien un travail de recherche, les étapes sont nombreuses et le chercheur est tenu de les connaitre suffisamment pour 3 raison : </a:t>
            </a:r>
          </a:p>
          <a:p>
            <a:r>
              <a:rPr lang="fr-FR" dirty="0" smtClean="0">
                <a:latin typeface="Times New Roman" pitchFamily="18" charset="0"/>
                <a:cs typeface="Times New Roman" pitchFamily="18" charset="0"/>
              </a:rPr>
              <a:t>Gagner du temps. </a:t>
            </a:r>
          </a:p>
          <a:p>
            <a:r>
              <a:rPr lang="fr-FR" dirty="0" smtClean="0">
                <a:latin typeface="Times New Roman" pitchFamily="18" charset="0"/>
                <a:cs typeface="Times New Roman" pitchFamily="18" charset="0"/>
              </a:rPr>
              <a:t>Mieux s’organiser.</a:t>
            </a:r>
          </a:p>
          <a:p>
            <a:r>
              <a:rPr lang="fr-FR" dirty="0" smtClean="0">
                <a:latin typeface="Times New Roman" pitchFamily="18" charset="0"/>
                <a:cs typeface="Times New Roman" pitchFamily="18" charset="0"/>
              </a:rPr>
              <a:t>Mener sa recherche selon les normes.</a:t>
            </a:r>
            <a:endParaRPr lang="fr-FR" dirty="0">
              <a:latin typeface="Times New Roman" pitchFamily="18" charset="0"/>
              <a:cs typeface="Times New Roman" pitchFamily="18" charset="0"/>
            </a:endParaRPr>
          </a:p>
        </p:txBody>
      </p:sp>
      <p:sp>
        <p:nvSpPr>
          <p:cNvPr id="4" name="Rectangle 3"/>
          <p:cNvSpPr/>
          <p:nvPr/>
        </p:nvSpPr>
        <p:spPr>
          <a:xfrm>
            <a:off x="500034" y="714356"/>
            <a:ext cx="1980029" cy="523220"/>
          </a:xfrm>
          <a:prstGeom prst="rect">
            <a:avLst/>
          </a:prstGeom>
        </p:spPr>
        <p:txBody>
          <a:bodyPr wrap="none">
            <a:spAutoFit/>
          </a:bodyPr>
          <a:lstStyle/>
          <a:p>
            <a:r>
              <a:rPr lang="fr-FR" sz="2800" b="1" dirty="0" smtClean="0">
                <a:latin typeface="Times New Roman" pitchFamily="18" charset="0"/>
                <a:cs typeface="Times New Roman" pitchFamily="18" charset="0"/>
              </a:rPr>
              <a:t>1. Le sujet :</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476</TotalTime>
  <Words>1710</Words>
  <Application>Microsoft Office PowerPoint</Application>
  <PresentationFormat>Affichage à l'écran (4:3)</PresentationFormat>
  <Paragraphs>178</Paragraphs>
  <Slides>29</Slides>
  <Notes>0</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Thème Office</vt:lpstr>
      <vt:lpstr>L’organisation du cours </vt:lpstr>
      <vt:lpstr>Qu’est ce qu’une recherche universitaire (mémoire ou thèse)</vt:lpstr>
      <vt:lpstr>Diapositive 3</vt:lpstr>
      <vt:lpstr>Originalité et créativité </vt:lpstr>
      <vt:lpstr>Diapositive 5</vt:lpstr>
      <vt:lpstr>La forme et le contenu  </vt:lpstr>
      <vt:lpstr>Le contenu</vt:lpstr>
      <vt:lpstr>Diapositive 8</vt:lpstr>
      <vt:lpstr>Les étapes de la recherche   </vt:lpstr>
      <vt:lpstr>Diapositive 10</vt:lpstr>
      <vt:lpstr>La recherche universitaire</vt:lpstr>
      <vt:lpstr>Le travail doit être découpé de manière schématique en trois grandes phases :</vt:lpstr>
      <vt:lpstr>2) La phase de réalisation</vt:lpstr>
      <vt:lpstr>3) La phase finale</vt:lpstr>
      <vt:lpstr>Diapositive 15</vt:lpstr>
      <vt:lpstr>Choix du sujet :  </vt:lpstr>
      <vt:lpstr>Diapositive 17</vt:lpstr>
      <vt:lpstr>Diapositive 18</vt:lpstr>
      <vt:lpstr>1.1 La formulation du sujet  </vt:lpstr>
      <vt:lpstr>Diapositive 20</vt:lpstr>
      <vt:lpstr>2. L’encadrant (maître de mémoire/ promoteur de mémoire/ directeur de mémoire)  2.1 . Le choix du promoteur :  </vt:lpstr>
      <vt:lpstr>Diapositive 22</vt:lpstr>
      <vt:lpstr>Diapositive 23</vt:lpstr>
      <vt:lpstr>La recherche documentaire : </vt:lpstr>
      <vt:lpstr>Diapositive 25</vt:lpstr>
      <vt:lpstr>Diapositive 26</vt:lpstr>
      <vt:lpstr>Les étapes d’une recherche documentaire</vt:lpstr>
      <vt:lpstr>Diapositive 28</vt:lpstr>
      <vt:lpstr>Diapositive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étapes de recherche</dc:title>
  <dc:creator>mr</dc:creator>
  <cp:lastModifiedBy>mr</cp:lastModifiedBy>
  <cp:revision>49</cp:revision>
  <dcterms:created xsi:type="dcterms:W3CDTF">2021-02-16T11:10:29Z</dcterms:created>
  <dcterms:modified xsi:type="dcterms:W3CDTF">2023-11-06T20:41:55Z</dcterms:modified>
</cp:coreProperties>
</file>